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330B2C-BF1F-6E5E-A106-A4E99F845570}" v="1336" dt="2025-11-10T01:37:21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nesis Daniela Llaguno Arteaga (2435955)" userId="S::2435955@student.uwtsd.ac.uk::64f7618f-2716-41d3-93be-b8f6b5680968" providerId="AD" clId="Web-{E8330B2C-BF1F-6E5E-A106-A4E99F845570}"/>
    <pc:docChg chg="mod addSld delSld modSld addMainMaster delMainMaster">
      <pc:chgData name="Genesis Daniela Llaguno Arteaga (2435955)" userId="S::2435955@student.uwtsd.ac.uk::64f7618f-2716-41d3-93be-b8f6b5680968" providerId="AD" clId="Web-{E8330B2C-BF1F-6E5E-A106-A4E99F845570}" dt="2025-11-10T01:37:21.743" v="1375" actId="20577"/>
      <pc:docMkLst>
        <pc:docMk/>
      </pc:docMkLst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35:02.347" v="1361" actId="20577"/>
        <pc:sldMkLst>
          <pc:docMk/>
          <pc:sldMk cId="2563627717" sldId="256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1:35:02.347" v="1361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28:26.275" v="1322" actId="20577"/>
        <pc:sldMkLst>
          <pc:docMk/>
          <pc:sldMk cId="2715806010" sldId="257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715806010" sldId="257"/>
            <ac:spMk id="2" creationId="{84E262C7-2C0D-83A7-4B68-88CCFBE724BB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28:26.275" v="1322" actId="20577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36:10.835" v="1373" actId="20577"/>
        <pc:sldMkLst>
          <pc:docMk/>
          <pc:sldMk cId="2897957523" sldId="258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36:10.835" v="1373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0:31:21.620" v="524" actId="20577"/>
        <pc:sldMkLst>
          <pc:docMk/>
          <pc:sldMk cId="1748499028" sldId="259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1748499028" sldId="259"/>
            <ac:spMk id="2" creationId="{61C7DAA2-C26F-4546-8B0F-C81CFB47F842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0:31:21.620" v="524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29:15.619" v="1329" actId="20577"/>
        <pc:sldMkLst>
          <pc:docMk/>
          <pc:sldMk cId="1424087263" sldId="260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1424087263" sldId="260"/>
            <ac:spMk id="2" creationId="{3DD839E5-539A-6BA2-F020-0AEF28846AB2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29:15.619" v="1329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37:21.743" v="1375" actId="20577"/>
        <pc:sldMkLst>
          <pc:docMk/>
          <pc:sldMk cId="1382716628" sldId="262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1:14:43.702" v="1232" actId="1076"/>
          <ac:spMkLst>
            <pc:docMk/>
            <pc:sldMk cId="1382716628" sldId="262"/>
            <ac:spMk id="2" creationId="{536300BE-D96C-22F6-553D-690EEFFC5D51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37:21.743" v="1375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30:24.839" v="1340" actId="20577"/>
        <pc:sldMkLst>
          <pc:docMk/>
          <pc:sldMk cId="3970473306" sldId="264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3970473306" sldId="264"/>
            <ac:spMk id="2" creationId="{42D99987-98D1-706D-2E63-5B8DDBF317C6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30:24.839" v="1340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ClrScheme chgLayout">
        <pc:chgData name="Genesis Daniela Llaguno Arteaga (2435955)" userId="S::2435955@student.uwtsd.ac.uk::64f7618f-2716-41d3-93be-b8f6b5680968" providerId="AD" clId="Web-{E8330B2C-BF1F-6E5E-A106-A4E99F845570}" dt="2025-11-10T01:30:35.323" v="1345" actId="20577"/>
        <pc:sldMkLst>
          <pc:docMk/>
          <pc:sldMk cId="359125969" sldId="265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359125969" sldId="265"/>
            <ac:spMk id="2" creationId="{E07B30E9-9073-E60E-A7A9-048C6F3D6925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30:35.323" v="134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delSp modSp mod modClrScheme delDesignElem chgLayout">
        <pc:chgData name="Genesis Daniela Llaguno Arteaga (2435955)" userId="S::2435955@student.uwtsd.ac.uk::64f7618f-2716-41d3-93be-b8f6b5680968" providerId="AD" clId="Web-{E8330B2C-BF1F-6E5E-A106-A4E99F845570}" dt="2025-11-10T00:11:24.956" v="167"/>
        <pc:sldMkLst>
          <pc:docMk/>
          <pc:sldMk cId="2850782885" sldId="266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2" creationId="{522107DF-28D1-AECE-299A-375E6A01AF85}"/>
          </ac:spMkLst>
        </pc:spChg>
        <pc:s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1067" creationId="{97A5CE44-9D07-4AD7-B94C-7C93513677DA}"/>
          </ac:spMkLst>
        </pc:spChg>
        <pc:s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1069" creationId="{1A703601-C9B7-448F-B403-01CBCB088B29}"/>
          </ac:spMkLst>
        </pc:spChg>
        <pc:s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1099" creationId="{E15F4FDF-1B24-4F56-AF01-4D0645A83005}"/>
          </ac:spMkLst>
        </pc:spChg>
        <pc:s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1101" creationId="{4FD76CDA-1C6B-40B2-9A61-FD38CE1B4DCF}"/>
          </ac:spMkLst>
        </pc:spChg>
        <pc:s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1123" creationId="{DE91395A-2D18-4AF6-A0AC-AAA7189FED11}"/>
          </ac:spMkLst>
        </pc:spChg>
        <pc:s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2850782885" sldId="266"/>
            <ac:spMk id="1124" creationId="{7BD08880-457D-4C62-A3B5-6A9B0878C7E9}"/>
          </ac:spMkLst>
        </pc:spChg>
        <pc:gr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grpSpMkLst>
            <pc:docMk/>
            <pc:sldMk cId="2850782885" sldId="266"/>
            <ac:grpSpMk id="1068" creationId="{7398C59F-5A18-487B-91D6-B955AACF2E50}"/>
          </ac:grpSpMkLst>
        </pc:grpChg>
        <pc:gr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grpSpMkLst>
            <pc:docMk/>
            <pc:sldMk cId="2850782885" sldId="266"/>
            <ac:grpSpMk id="1085" creationId="{B28C8CE4-C5A6-4B6C-B428-1D2852C394FC}"/>
          </ac:grpSpMkLst>
        </pc:grpChg>
        <pc:grpChg chg="del">
          <ac:chgData name="Genesis Daniela Llaguno Arteaga (2435955)" userId="S::2435955@student.uwtsd.ac.uk::64f7618f-2716-41d3-93be-b8f6b5680968" providerId="AD" clId="Web-{E8330B2C-BF1F-6E5E-A106-A4E99F845570}" dt="2025-11-10T00:11:24.956" v="167"/>
          <ac:grpSpMkLst>
            <pc:docMk/>
            <pc:sldMk cId="2850782885" sldId="266"/>
            <ac:grpSpMk id="1110" creationId="{520234FB-542E-4550-9C2F-1B56FD41A1CA}"/>
          </ac:grpSpMkLst>
        </pc:grpChg>
      </pc:sldChg>
      <pc:sldChg chg="addSp delSp modSp mod modClrScheme chgLayout">
        <pc:chgData name="Genesis Daniela Llaguno Arteaga (2435955)" userId="S::2435955@student.uwtsd.ac.uk::64f7618f-2716-41d3-93be-b8f6b5680968" providerId="AD" clId="Web-{E8330B2C-BF1F-6E5E-A106-A4E99F845570}" dt="2025-11-10T01:30:00.120" v="1337" actId="20577"/>
        <pc:sldMkLst>
          <pc:docMk/>
          <pc:sldMk cId="1917974163" sldId="267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0:11:24.956" v="167"/>
          <ac:spMkLst>
            <pc:docMk/>
            <pc:sldMk cId="1917974163" sldId="267"/>
            <ac:spMk id="2" creationId="{631727AA-2A4B-7459-64F6-8CB68974F0E3}"/>
          </ac:spMkLst>
        </pc:spChg>
        <pc:spChg chg="del mod ord">
          <ac:chgData name="Genesis Daniela Llaguno Arteaga (2435955)" userId="S::2435955@student.uwtsd.ac.uk::64f7618f-2716-41d3-93be-b8f6b5680968" providerId="AD" clId="Web-{E8330B2C-BF1F-6E5E-A106-A4E99F845570}" dt="2025-11-10T00:49:03.468" v="811"/>
          <ac:spMkLst>
            <pc:docMk/>
            <pc:sldMk cId="1917974163" sldId="267"/>
            <ac:spMk id="3" creationId="{C71705AF-A114-46D3-808C-4A69D3AE5A69}"/>
          </ac:spMkLst>
        </pc:spChg>
        <pc:spChg chg="add del mod">
          <ac:chgData name="Genesis Daniela Llaguno Arteaga (2435955)" userId="S::2435955@student.uwtsd.ac.uk::64f7618f-2716-41d3-93be-b8f6b5680968" providerId="AD" clId="Web-{E8330B2C-BF1F-6E5E-A106-A4E99F845570}" dt="2025-11-10T00:50:02.785" v="825"/>
          <ac:spMkLst>
            <pc:docMk/>
            <pc:sldMk cId="1917974163" sldId="267"/>
            <ac:spMk id="5" creationId="{66BBDF49-3E09-D021-7D01-5BA7105F947F}"/>
          </ac:spMkLst>
        </pc:spChg>
        <pc:spChg chg="add mod">
          <ac:chgData name="Genesis Daniela Llaguno Arteaga (2435955)" userId="S::2435955@student.uwtsd.ac.uk::64f7618f-2716-41d3-93be-b8f6b5680968" providerId="AD" clId="Web-{E8330B2C-BF1F-6E5E-A106-A4E99F845570}" dt="2025-11-10T01:30:00.120" v="1337" actId="20577"/>
          <ac:spMkLst>
            <pc:docMk/>
            <pc:sldMk cId="1917974163" sldId="267"/>
            <ac:spMk id="7" creationId="{A0FC88EC-FD0A-E1AB-6441-81F72DF5025D}"/>
          </ac:spMkLst>
        </pc:spChg>
      </pc:sldChg>
      <pc:sldChg chg="addSp delSp modSp mod modClrScheme chgLayout">
        <pc:chgData name="Genesis Daniela Llaguno Arteaga (2435955)" userId="S::2435955@student.uwtsd.ac.uk::64f7618f-2716-41d3-93be-b8f6b5680968" providerId="AD" clId="Web-{E8330B2C-BF1F-6E5E-A106-A4E99F845570}" dt="2025-11-10T01:30:07.526" v="1338" actId="20577"/>
        <pc:sldMkLst>
          <pc:docMk/>
          <pc:sldMk cId="3645478630" sldId="268"/>
        </pc:sldMkLst>
        <pc:spChg chg="mod ord">
          <ac:chgData name="Genesis Daniela Llaguno Arteaga (2435955)" userId="S::2435955@student.uwtsd.ac.uk::64f7618f-2716-41d3-93be-b8f6b5680968" providerId="AD" clId="Web-{E8330B2C-BF1F-6E5E-A106-A4E99F845570}" dt="2025-11-10T01:10:55.476" v="1221" actId="1076"/>
          <ac:spMkLst>
            <pc:docMk/>
            <pc:sldMk cId="3645478630" sldId="268"/>
            <ac:spMk id="2" creationId="{3FC915AA-9AD6-9DEC-20C0-9E11999F2E2F}"/>
          </ac:spMkLst>
        </pc:spChg>
        <pc:spChg chg="mod ord">
          <ac:chgData name="Genesis Daniela Llaguno Arteaga (2435955)" userId="S::2435955@student.uwtsd.ac.uk::64f7618f-2716-41d3-93be-b8f6b5680968" providerId="AD" clId="Web-{E8330B2C-BF1F-6E5E-A106-A4E99F845570}" dt="2025-11-10T01:30:07.526" v="1338" actId="20577"/>
          <ac:spMkLst>
            <pc:docMk/>
            <pc:sldMk cId="3645478630" sldId="268"/>
            <ac:spMk id="3" creationId="{6ED3E622-CB09-1362-15C9-BF616871B4C4}"/>
          </ac:spMkLst>
        </pc:spChg>
        <pc:spChg chg="add del">
          <ac:chgData name="Genesis Daniela Llaguno Arteaga (2435955)" userId="S::2435955@student.uwtsd.ac.uk::64f7618f-2716-41d3-93be-b8f6b5680968" providerId="AD" clId="Web-{E8330B2C-BF1F-6E5E-A106-A4E99F845570}" dt="2025-11-10T01:04:14.690" v="1170"/>
          <ac:spMkLst>
            <pc:docMk/>
            <pc:sldMk cId="3645478630" sldId="268"/>
            <ac:spMk id="4" creationId="{933D6F61-41DF-9F0A-BD26-D5D524492944}"/>
          </ac:spMkLst>
        </pc:spChg>
        <pc:spChg chg="add del">
          <ac:chgData name="Genesis Daniela Llaguno Arteaga (2435955)" userId="S::2435955@student.uwtsd.ac.uk::64f7618f-2716-41d3-93be-b8f6b5680968" providerId="AD" clId="Web-{E8330B2C-BF1F-6E5E-A106-A4E99F845570}" dt="2025-11-10T01:04:32.002" v="1174"/>
          <ac:spMkLst>
            <pc:docMk/>
            <pc:sldMk cId="3645478630" sldId="268"/>
            <ac:spMk id="5" creationId="{9AEF5064-58E7-92FE-50A7-E42885B7900F}"/>
          </ac:spMkLst>
        </pc:spChg>
      </pc:sldChg>
      <pc:sldChg chg="new add del">
        <pc:chgData name="Genesis Daniela Llaguno Arteaga (2435955)" userId="S::2435955@student.uwtsd.ac.uk::64f7618f-2716-41d3-93be-b8f6b5680968" providerId="AD" clId="Web-{E8330B2C-BF1F-6E5E-A106-A4E99F845570}" dt="2025-11-10T01:03:45.627" v="1166"/>
        <pc:sldMkLst>
          <pc:docMk/>
          <pc:sldMk cId="3223683626" sldId="269"/>
        </pc:sldMkLst>
      </pc:sldChg>
      <pc:sldMasterChg chg="del delSldLayout">
        <pc:chgData name="Genesis Daniela Llaguno Arteaga (2435955)" userId="S::2435955@student.uwtsd.ac.uk::64f7618f-2716-41d3-93be-b8f6b5680968" providerId="AD" clId="Web-{E8330B2C-BF1F-6E5E-A106-A4E99F845570}" dt="2025-11-10T00:11:24.956" v="167"/>
        <pc:sldMasterMkLst>
          <pc:docMk/>
          <pc:sldMasterMk cId="1120100589" sldId="2147483696"/>
        </pc:sldMasterMkLst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1967269816" sldId="2147483697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912075388" sldId="2147483698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3368496847" sldId="2147483699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3969675130" sldId="2147483700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388148502" sldId="2147483701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738159436" sldId="2147483702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2598621081" sldId="2147483703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265800431" sldId="2147483704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384638241" sldId="2147483705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3199545148" sldId="2147483706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2633325336" sldId="2147483707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1398725192" sldId="2147483708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443217069" sldId="2147483709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3360070084" sldId="2147483710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2401311562" sldId="2147483711"/>
          </pc:sldLayoutMkLst>
        </pc:sldLayoutChg>
        <pc:sldLayoutChg chg="del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1120100589" sldId="2147483696"/>
            <pc:sldLayoutMk cId="1786804904" sldId="2147483712"/>
          </pc:sldLayoutMkLst>
        </pc:sldLayoutChg>
      </pc:sldMasterChg>
      <pc:sldMasterChg chg="add addSldLayout modSldLayout">
        <pc:chgData name="Genesis Daniela Llaguno Arteaga (2435955)" userId="S::2435955@student.uwtsd.ac.uk::64f7618f-2716-41d3-93be-b8f6b5680968" providerId="AD" clId="Web-{E8330B2C-BF1F-6E5E-A106-A4E99F845570}" dt="2025-11-10T00:11:24.956" v="167"/>
        <pc:sldMasterMkLst>
          <pc:docMk/>
          <pc:sldMasterMk cId="2515394405" sldId="2147483713"/>
        </pc:sldMasterMkLst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3966866550" sldId="2147483714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817364143" sldId="2147483715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3556264741" sldId="2147483716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3948496935" sldId="2147483717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96332536" sldId="2147483718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3760031969" sldId="2147483719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3451733009" sldId="2147483720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2678791450" sldId="2147483721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1852587919" sldId="2147483722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2652867120" sldId="2147483723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2083369006" sldId="2147483724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1868258074" sldId="2147483725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1166791576" sldId="2147483726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2512630269" sldId="2147483727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364280521" sldId="2147483728"/>
          </pc:sldLayoutMkLst>
        </pc:sldLayoutChg>
        <pc:sldLayoutChg chg="add mod replId">
          <pc:chgData name="Genesis Daniela Llaguno Arteaga (2435955)" userId="S::2435955@student.uwtsd.ac.uk::64f7618f-2716-41d3-93be-b8f6b5680968" providerId="AD" clId="Web-{E8330B2C-BF1F-6E5E-A106-A4E99F845570}" dt="2025-11-10T00:11:24.956" v="167"/>
          <pc:sldLayoutMkLst>
            <pc:docMk/>
            <pc:sldMasterMk cId="2515394405" sldId="2147483713"/>
            <pc:sldLayoutMk cId="703265027" sldId="214748372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866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364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264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496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32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031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79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587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867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833690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2580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791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630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2805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265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39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MODULE NAME :  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Problem Solving and Decision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</a:rPr>
              <a:t>Making.</a:t>
            </a:r>
            <a:br>
              <a:rPr lang="en-GB" sz="2500" b="1" dirty="0">
                <a:latin typeface="Arial"/>
              </a:rPr>
            </a:br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MODULE CODE :  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LCLM4004.</a:t>
            </a:r>
            <a:br>
              <a:rPr lang="en-GB" sz="2500" b="1" dirty="0">
                <a:latin typeface="Arial"/>
              </a:rPr>
            </a:br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 NAME :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Genesis Daniela Llaguno Arteaga.</a:t>
            </a:r>
            <a:br>
              <a:rPr lang="en-GB" sz="2500" b="1" dirty="0">
                <a:latin typeface="Arial"/>
              </a:rPr>
            </a:br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 ID :       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2435955.</a:t>
            </a:r>
            <a:br>
              <a:rPr lang="en-GB" sz="2500" b="1" dirty="0">
                <a:latin typeface="Arial"/>
              </a:rPr>
            </a:br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LECTURER :         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Anita Nan.</a:t>
            </a:r>
            <a:br>
              <a:rPr lang="en-GB" sz="2500" b="1" dirty="0">
                <a:latin typeface="Arial"/>
              </a:rPr>
            </a:br>
            <a:r>
              <a:rPr lang="en-GB" sz="25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Assignment 1:       </a:t>
            </a: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Presentation.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 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Company background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Problem: nature and scope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PESTLE ANALYSIS: Green Haven Florists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9431158" cy="4491446"/>
          </a:xfrm>
        </p:spPr>
        <p:txBody>
          <a:bodyPr/>
          <a:lstStyle/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This presentation is about Green Haven Florists, a small flower shop in Norwich.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The aim is to identify the main business problem and find good solutions.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I will use three tools: 5W2H, PESTEL and Fishbone Diagram.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The goal is to help the shop improve its sales and performance.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Green Haven Florists</a:t>
            </a:r>
          </a:p>
          <a:p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  <a:latin typeface="Century Gothic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Small, independent flower shop.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Founded in 2016 in Norwich, UK.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Owners : Liam and Priya Patel.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Offers: Bespoke floral arrangements for weddings, events and local customers.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Sells : Fresh flowers and eco-friendly floral arrangements and biodegradable packaging.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Know for : Strong community ties and friendly, personal service.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Popular with customers who care about the environment.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5W2H Method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Who: 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Liam and Priya Patel – Owners of Green Haven Florists.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What: 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30% drop in in-store sales and strong online competition.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Where: Norwich, UK.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When: During the last 12 months.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Why: Closure of nearby shops, high flower prices, and weak digital marketing.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How: They have not kept up with online marketing and rely mostly on word-of-mouth.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How much: 30% fall in sales and rising costs from supply chain problems.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Drop in sales means a decrease in the amount sold or the money a company earns between two time periods (Calculator Ultra, 2025)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5004" y="1021943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POLITICAL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Trade rules after Brexit make imported flowers more expensive.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Government support for small businesses can help with local growth.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ECONOMIC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 Inflation increases flower and energy costs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 Customers spend less money during difficult economic times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SOCIAL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People prefer shopping online instead of visiting stores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Customers care more about sustainability and eco-friendly products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0FC88EC-FD0A-E1AB-6441-81F72DF50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2436" y="1903687"/>
            <a:ext cx="8915400" cy="417832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latin typeface="Century Gothic"/>
                <a:cs typeface="Arial"/>
              </a:rPr>
              <a:t>Technological</a:t>
            </a:r>
          </a:p>
          <a:p>
            <a:pPr>
              <a:buFont typeface="Arial" charset="2"/>
              <a:buChar char="•"/>
            </a:pPr>
            <a:r>
              <a:rPr lang="en-GB" sz="2000" b="1" dirty="0">
                <a:latin typeface="Arial"/>
                <a:cs typeface="Arial"/>
              </a:rPr>
              <a:t>The shop's website is old and not easy to use.</a:t>
            </a:r>
          </a:p>
          <a:p>
            <a:pPr>
              <a:buFont typeface="Arial" charset="2"/>
              <a:buChar char="•"/>
            </a:pPr>
            <a:r>
              <a:rPr lang="en-GB" sz="2000" b="1" dirty="0">
                <a:latin typeface="Arial"/>
                <a:cs typeface="Arial"/>
              </a:rPr>
              <a:t>Competitors use strong online marketing and delivery apps.</a:t>
            </a:r>
          </a:p>
          <a:p>
            <a:pPr>
              <a:buFont typeface="Arial" charset="2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dirty="0">
                <a:latin typeface="Century Gothic"/>
                <a:cs typeface="Arial"/>
              </a:rPr>
              <a:t>Environmental </a:t>
            </a:r>
          </a:p>
          <a:p>
            <a:pPr>
              <a:buFont typeface="Arial" charset="2"/>
              <a:buChar char="•"/>
            </a:pPr>
            <a:r>
              <a:rPr lang="en-GB" sz="2000" b="1" dirty="0">
                <a:latin typeface="Arial"/>
                <a:cs typeface="Arial"/>
              </a:rPr>
              <a:t>Eco-friendly packaging is good but costs more.</a:t>
            </a:r>
          </a:p>
          <a:p>
            <a:pPr>
              <a:buFont typeface="Arial" charset="2"/>
              <a:buChar char="•"/>
            </a:pPr>
            <a:r>
              <a:rPr lang="en-GB" sz="2000" b="1" dirty="0">
                <a:latin typeface="Arial"/>
                <a:cs typeface="Arial"/>
              </a:rPr>
              <a:t>Customers like green products, helping the shop's image.</a:t>
            </a:r>
          </a:p>
          <a:p>
            <a:pPr marL="0" indent="0">
              <a:buNone/>
            </a:pPr>
            <a:endParaRPr lang="en-GB" sz="2000" b="1" dirty="0">
              <a:latin typeface="Arial"/>
              <a:cs typeface="Arial"/>
            </a:endParaRPr>
          </a:p>
          <a:p>
            <a:pPr marL="0" indent="0">
              <a:buFont typeface="Arial" charset="2"/>
              <a:buNone/>
            </a:pPr>
            <a:r>
              <a:rPr lang="en-GB" sz="2400" b="1" dirty="0">
                <a:latin typeface="Century Gothic"/>
                <a:cs typeface="Arial"/>
              </a:rPr>
              <a:t>Legal</a:t>
            </a:r>
          </a:p>
          <a:p>
            <a:pPr>
              <a:buFont typeface="Arial" charset="2"/>
              <a:buChar char="•"/>
            </a:pPr>
            <a:r>
              <a:rPr lang="en-GB" sz="2000" b="1" dirty="0">
                <a:latin typeface="Arial"/>
                <a:cs typeface="Arial"/>
              </a:rPr>
              <a:t>The business must follow health and safety rules.</a:t>
            </a:r>
          </a:p>
          <a:p>
            <a:pPr>
              <a:buFont typeface="Arial" charset="2"/>
              <a:buChar char="•"/>
            </a:pPr>
            <a:r>
              <a:rPr lang="en-GB" sz="2000" b="1" dirty="0">
                <a:latin typeface="Arial"/>
                <a:cs typeface="Arial"/>
              </a:rPr>
              <a:t>Data protection laws affect online sales and customer information.</a:t>
            </a: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0808" y="1340829"/>
            <a:ext cx="10989915" cy="741969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178DBB"/>
                </a:solidFill>
              </a:rPr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>
              <a:solidFill>
                <a:srgbClr val="178DBB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4120" y="332544"/>
            <a:ext cx="11003868" cy="7149594"/>
          </a:xfrm>
        </p:spPr>
        <p:txBody>
          <a:bodyPr>
            <a:normAutofit fontScale="92500" lnSpcReduction="20000"/>
          </a:bodyPr>
          <a:lstStyle/>
          <a:p>
            <a:endParaRPr lang="en-US"/>
          </a:p>
          <a:p>
            <a:endParaRPr lang="en-US" b="1" dirty="0"/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Main Problem (Effect):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30% Drop in Sales at Green Haven Florists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Causes: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1. Marketing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Little use of social media</a:t>
            </a:r>
            <a:br>
              <a:rPr lang="en-US" b="1" dirty="0">
                <a:latin typeface="Arial"/>
                <a:ea typeface="+mn-lt"/>
                <a:cs typeface="+mn-lt"/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Old website and no online delivery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2. Competition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New flower shops in the area</a:t>
            </a:r>
            <a:br>
              <a:rPr lang="en-US" b="1" dirty="0">
                <a:latin typeface="Arial"/>
                <a:ea typeface="+mn-lt"/>
                <a:cs typeface="+mn-lt"/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Strong online flower companies with lower prices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3. Costs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Higher prices for imported flowers</a:t>
            </a:r>
            <a:br>
              <a:rPr lang="en-US" b="1" dirty="0">
                <a:latin typeface="Arial"/>
                <a:ea typeface="+mn-lt"/>
                <a:cs typeface="+mn-lt"/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Expensive eco-friendly packaging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4. Customers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People prefer to buy online</a:t>
            </a:r>
            <a:br>
              <a:rPr lang="en-US" b="1" dirty="0">
                <a:latin typeface="Arial"/>
                <a:ea typeface="+mn-lt"/>
                <a:cs typeface="+mn-lt"/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Less walk-in traffic in the high street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5. Management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Slow to adapt to new technology</a:t>
            </a:r>
            <a:br>
              <a:rPr lang="en-US" b="1" dirty="0">
                <a:latin typeface="Arial"/>
                <a:ea typeface="+mn-lt"/>
                <a:cs typeface="+mn-lt"/>
              </a:rPr>
            </a:b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Few promotions or new offers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</a:endParaRPr>
          </a:p>
          <a:p>
            <a:br>
              <a:rPr lang="en-US" dirty="0"/>
            </a:br>
            <a:endParaRPr lang="en-US" dirty="0"/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38108" y="1831848"/>
            <a:ext cx="8915399" cy="4160520"/>
          </a:xfrm>
        </p:spPr>
        <p:txBody>
          <a:bodyPr/>
          <a:lstStyle/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Green Haven Florists is losing sales because of high costs and strong competition.</a:t>
            </a:r>
            <a:br>
              <a:rPr lang="en-GB" b="1" dirty="0">
                <a:latin typeface="Arial"/>
                <a:ea typeface="+mn-lt"/>
                <a:cs typeface="+mn-lt"/>
              </a:rPr>
            </a:b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The main causes are poor digital marketing, online competitors, and high flower prices.</a:t>
            </a:r>
            <a:br>
              <a:rPr lang="en-GB" b="1" dirty="0">
                <a:latin typeface="Arial"/>
                <a:ea typeface="+mn-lt"/>
                <a:cs typeface="+mn-lt"/>
              </a:rPr>
            </a:b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The shop should create a new modern website and start online delivery services.</a:t>
            </a:r>
            <a:br>
              <a:rPr lang="en-GB" b="1" dirty="0">
                <a:latin typeface="Arial"/>
                <a:ea typeface="+mn-lt"/>
                <a:cs typeface="+mn-lt"/>
              </a:rPr>
            </a:b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Social media promotion can attract new local and online customers.</a:t>
            </a:r>
            <a:br>
              <a:rPr lang="en-GB" b="1" dirty="0">
                <a:latin typeface="Arial"/>
                <a:ea typeface="+mn-lt"/>
                <a:cs typeface="+mn-lt"/>
              </a:rPr>
            </a:b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Improving marketing and management will help the business grow again.</a:t>
            </a:r>
            <a:br>
              <a:rPr lang="en-GB" b="1" dirty="0">
                <a:latin typeface="Arial"/>
                <a:ea typeface="+mn-lt"/>
                <a:cs typeface="+mn-lt"/>
              </a:rPr>
            </a:b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• With better planning and new ideas, Green Haven Florists can have a successful future.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 Find More Calculator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Drop in Sales Calculator &amp; Formula Online Calculator Ultra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BBC News (2024) (Accessed: 1 November 2025).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Kotler, P. and Keller, K. (2016) Marketing Management. 15th ed. Pearson Education.</a:t>
            </a:r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MindTools (2023) PESTEL Analysis: Understanding external factors. (Accessed: 1 November 2025).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University of Wales Trinity Saint David (2025) Problem Solving and Decision Making Module Guide. London: UWTSD.</a:t>
            </a:r>
            <a:endParaRPr lang="en-US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:   Problem Solving and Decision Making. MODULE CODE :   LCLM4004. STUDENT NAME : Genesis Daniela Llaguno Arteaga. STUDENT ID :        2435955. LECTURER :          Anita Nan. Assignment 1:       Presentation.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Anita Nan</cp:lastModifiedBy>
  <cp:revision>523</cp:revision>
  <dcterms:created xsi:type="dcterms:W3CDTF">2024-10-08T15:58:04Z</dcterms:created>
  <dcterms:modified xsi:type="dcterms:W3CDTF">2025-11-10T01:37:24Z</dcterms:modified>
</cp:coreProperties>
</file>