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8288000" cy="10287000"/>
  <p:notesSz cx="6858000" cy="9144000"/>
  <p:embeddedFontLst>
    <p:embeddedFont>
      <p:font typeface="Anton" pitchFamily="2" charset="0"/>
      <p:regular r:id="rId17"/>
    </p:embeddedFont>
    <p:embeddedFont>
      <p:font typeface="Canva Sans" panose="020B0604020202020204" charset="0"/>
      <p:regular r:id="rId18"/>
    </p:embeddedFont>
    <p:embeddedFont>
      <p:font typeface="Canva Sans Bold" panose="020B0604020202020204" charset="0"/>
      <p:regular r:id="rId19"/>
    </p:embeddedFont>
    <p:embeddedFont>
      <p:font typeface="Century Gothic Paneuropean" panose="020B0604020202020204" charset="0"/>
      <p:regular r:id="rId20"/>
    </p:embeddedFont>
    <p:embeddedFont>
      <p:font typeface="Century Gothic Paneuropean Bold" panose="020B0604020202020204" charset="0"/>
      <p:regular r:id="rId21"/>
    </p:embeddedFont>
    <p:embeddedFont>
      <p:font typeface="Corbel" panose="020B0503020204020204" pitchFamily="34" charset="0"/>
      <p:regular r:id="rId22"/>
      <p:bold r:id="rId23"/>
      <p:italic r:id="rId24"/>
      <p:boldItalic r:id="rId25"/>
    </p:embeddedFont>
    <p:embeddedFont>
      <p:font typeface="Dynamo Condensed Bold" panose="020B0604020202020204" charset="0"/>
      <p:regular r:id="rId26"/>
    </p:embeddedFont>
    <p:embeddedFont>
      <p:font typeface="Hagrid Text Bold" panose="020B0604020202020204" charset="0"/>
      <p:regular r:id="rId27"/>
    </p:embeddedFont>
    <p:embeddedFont>
      <p:font typeface="Halimum" panose="020B0604020202020204" charset="0"/>
      <p:regular r:id="rId28"/>
    </p:embeddedFont>
    <p:embeddedFont>
      <p:font typeface="League Spartan" panose="020B0604020202020204" charset="0"/>
      <p:regular r:id="rId29"/>
    </p:embeddedFont>
    <p:embeddedFont>
      <p:font typeface="Montserrat" panose="00000500000000000000" pitchFamily="2" charset="0"/>
      <p:regular r:id="rId30"/>
    </p:embeddedFont>
    <p:embeddedFont>
      <p:font typeface="Montserrat Bold" panose="00000800000000000000" charset="0"/>
      <p:regular r:id="rId31"/>
    </p:embeddedFont>
    <p:embeddedFont>
      <p:font typeface="Red Hat Display" panose="020B0604020202020204" charset="0"/>
      <p:regular r:id="rId32"/>
    </p:embeddedFont>
    <p:embeddedFont>
      <p:font typeface="TT Chocolates Bold" panose="020B0604020202020204" charset="0"/>
      <p:regular r:id="rId3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A65"/>
    <a:srgbClr val="FFE38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2" d="100"/>
          <a:sy n="72" d="100"/>
        </p:scale>
        <p:origin x="65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21" Type="http://schemas.openxmlformats.org/officeDocument/2006/relationships/font" Target="fonts/font5.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Serban" userId="8b589b9084e2be19" providerId="LiveId" clId="{B9611895-FEE8-41A7-ADA9-85EE3D6A1F89}"/>
    <pc:docChg chg="undo redo custSel addSld modSld sldOrd">
      <pc:chgData name="Mihai Serban" userId="8b589b9084e2be19" providerId="LiveId" clId="{B9611895-FEE8-41A7-ADA9-85EE3D6A1F89}" dt="2025-05-22T16:40:43.303" v="111" actId="14100"/>
      <pc:docMkLst>
        <pc:docMk/>
      </pc:docMkLst>
      <pc:sldChg chg="modSp mod">
        <pc:chgData name="Mihai Serban" userId="8b589b9084e2be19" providerId="LiveId" clId="{B9611895-FEE8-41A7-ADA9-85EE3D6A1F89}" dt="2025-05-22T16:31:47.105" v="61" actId="1076"/>
        <pc:sldMkLst>
          <pc:docMk/>
          <pc:sldMk cId="0" sldId="256"/>
        </pc:sldMkLst>
        <pc:spChg chg="mod">
          <ac:chgData name="Mihai Serban" userId="8b589b9084e2be19" providerId="LiveId" clId="{B9611895-FEE8-41A7-ADA9-85EE3D6A1F89}" dt="2025-05-22T16:31:47.105" v="61" actId="1076"/>
          <ac:spMkLst>
            <pc:docMk/>
            <pc:sldMk cId="0" sldId="256"/>
            <ac:spMk id="4" creationId="{00000000-0000-0000-0000-000000000000}"/>
          </ac:spMkLst>
        </pc:spChg>
      </pc:sldChg>
      <pc:sldChg chg="modSp mod">
        <pc:chgData name="Mihai Serban" userId="8b589b9084e2be19" providerId="LiveId" clId="{B9611895-FEE8-41A7-ADA9-85EE3D6A1F89}" dt="2025-05-22T16:32:40.513" v="69" actId="14100"/>
        <pc:sldMkLst>
          <pc:docMk/>
          <pc:sldMk cId="0" sldId="257"/>
        </pc:sldMkLst>
        <pc:spChg chg="mod">
          <ac:chgData name="Mihai Serban" userId="8b589b9084e2be19" providerId="LiveId" clId="{B9611895-FEE8-41A7-ADA9-85EE3D6A1F89}" dt="2025-05-22T16:32:33.329" v="68" actId="14100"/>
          <ac:spMkLst>
            <pc:docMk/>
            <pc:sldMk cId="0" sldId="257"/>
            <ac:spMk id="6" creationId="{00000000-0000-0000-0000-000000000000}"/>
          </ac:spMkLst>
        </pc:spChg>
        <pc:grpChg chg="mod">
          <ac:chgData name="Mihai Serban" userId="8b589b9084e2be19" providerId="LiveId" clId="{B9611895-FEE8-41A7-ADA9-85EE3D6A1F89}" dt="2025-05-22T16:32:40.513" v="69" actId="14100"/>
          <ac:grpSpMkLst>
            <pc:docMk/>
            <pc:sldMk cId="0" sldId="257"/>
            <ac:grpSpMk id="3" creationId="{00000000-0000-0000-0000-000000000000}"/>
          </ac:grpSpMkLst>
        </pc:grpChg>
      </pc:sldChg>
      <pc:sldChg chg="modSp mod">
        <pc:chgData name="Mihai Serban" userId="8b589b9084e2be19" providerId="LiveId" clId="{B9611895-FEE8-41A7-ADA9-85EE3D6A1F89}" dt="2025-05-22T16:32:50.093" v="70" actId="14100"/>
        <pc:sldMkLst>
          <pc:docMk/>
          <pc:sldMk cId="0" sldId="258"/>
        </pc:sldMkLst>
        <pc:grpChg chg="mod">
          <ac:chgData name="Mihai Serban" userId="8b589b9084e2be19" providerId="LiveId" clId="{B9611895-FEE8-41A7-ADA9-85EE3D6A1F89}" dt="2025-05-22T16:32:50.093" v="70" actId="14100"/>
          <ac:grpSpMkLst>
            <pc:docMk/>
            <pc:sldMk cId="0" sldId="258"/>
            <ac:grpSpMk id="3" creationId="{00000000-0000-0000-0000-000000000000}"/>
          </ac:grpSpMkLst>
        </pc:grpChg>
      </pc:sldChg>
      <pc:sldChg chg="modSp mod">
        <pc:chgData name="Mihai Serban" userId="8b589b9084e2be19" providerId="LiveId" clId="{B9611895-FEE8-41A7-ADA9-85EE3D6A1F89}" dt="2025-05-22T16:40:43.303" v="111" actId="14100"/>
        <pc:sldMkLst>
          <pc:docMk/>
          <pc:sldMk cId="0" sldId="259"/>
        </pc:sldMkLst>
        <pc:spChg chg="mod">
          <ac:chgData name="Mihai Serban" userId="8b589b9084e2be19" providerId="LiveId" clId="{B9611895-FEE8-41A7-ADA9-85EE3D6A1F89}" dt="2025-05-22T16:33:27.468" v="75" actId="1076"/>
          <ac:spMkLst>
            <pc:docMk/>
            <pc:sldMk cId="0" sldId="259"/>
            <ac:spMk id="2" creationId="{00000000-0000-0000-0000-000000000000}"/>
          </ac:spMkLst>
        </pc:spChg>
        <pc:spChg chg="mod">
          <ac:chgData name="Mihai Serban" userId="8b589b9084e2be19" providerId="LiveId" clId="{B9611895-FEE8-41A7-ADA9-85EE3D6A1F89}" dt="2025-05-22T16:34:48.117" v="88" actId="1076"/>
          <ac:spMkLst>
            <pc:docMk/>
            <pc:sldMk cId="0" sldId="259"/>
            <ac:spMk id="4" creationId="{00000000-0000-0000-0000-000000000000}"/>
          </ac:spMkLst>
        </pc:spChg>
        <pc:spChg chg="mod">
          <ac:chgData name="Mihai Serban" userId="8b589b9084e2be19" providerId="LiveId" clId="{B9611895-FEE8-41A7-ADA9-85EE3D6A1F89}" dt="2025-05-22T16:34:37.275" v="87" actId="207"/>
          <ac:spMkLst>
            <pc:docMk/>
            <pc:sldMk cId="0" sldId="259"/>
            <ac:spMk id="5" creationId="{00000000-0000-0000-0000-000000000000}"/>
          </ac:spMkLst>
        </pc:spChg>
        <pc:spChg chg="mod">
          <ac:chgData name="Mihai Serban" userId="8b589b9084e2be19" providerId="LiveId" clId="{B9611895-FEE8-41A7-ADA9-85EE3D6A1F89}" dt="2025-05-22T16:33:32.384" v="76" actId="1076"/>
          <ac:spMkLst>
            <pc:docMk/>
            <pc:sldMk cId="0" sldId="259"/>
            <ac:spMk id="6" creationId="{00000000-0000-0000-0000-000000000000}"/>
          </ac:spMkLst>
        </pc:spChg>
        <pc:spChg chg="mod">
          <ac:chgData name="Mihai Serban" userId="8b589b9084e2be19" providerId="LiveId" clId="{B9611895-FEE8-41A7-ADA9-85EE3D6A1F89}" dt="2025-05-22T16:33:57.034" v="81" actId="1076"/>
          <ac:spMkLst>
            <pc:docMk/>
            <pc:sldMk cId="0" sldId="259"/>
            <ac:spMk id="7" creationId="{00000000-0000-0000-0000-000000000000}"/>
          </ac:spMkLst>
        </pc:spChg>
        <pc:grpChg chg="mod">
          <ac:chgData name="Mihai Serban" userId="8b589b9084e2be19" providerId="LiveId" clId="{B9611895-FEE8-41A7-ADA9-85EE3D6A1F89}" dt="2025-05-22T16:40:43.303" v="111" actId="14100"/>
          <ac:grpSpMkLst>
            <pc:docMk/>
            <pc:sldMk cId="0" sldId="259"/>
            <ac:grpSpMk id="3" creationId="{00000000-0000-0000-0000-000000000000}"/>
          </ac:grpSpMkLst>
        </pc:grpChg>
      </pc:sldChg>
      <pc:sldChg chg="modSp mod">
        <pc:chgData name="Mihai Serban" userId="8b589b9084e2be19" providerId="LiveId" clId="{B9611895-FEE8-41A7-ADA9-85EE3D6A1F89}" dt="2025-05-22T16:35:12.476" v="89" actId="14100"/>
        <pc:sldMkLst>
          <pc:docMk/>
          <pc:sldMk cId="0" sldId="262"/>
        </pc:sldMkLst>
        <pc:spChg chg="mod">
          <ac:chgData name="Mihai Serban" userId="8b589b9084e2be19" providerId="LiveId" clId="{B9611895-FEE8-41A7-ADA9-85EE3D6A1F89}" dt="2025-05-22T16:35:12.476" v="89" actId="14100"/>
          <ac:spMkLst>
            <pc:docMk/>
            <pc:sldMk cId="0" sldId="262"/>
            <ac:spMk id="10" creationId="{00000000-0000-0000-0000-000000000000}"/>
          </ac:spMkLst>
        </pc:spChg>
      </pc:sldChg>
      <pc:sldChg chg="modSp mod">
        <pc:chgData name="Mihai Serban" userId="8b589b9084e2be19" providerId="LiveId" clId="{B9611895-FEE8-41A7-ADA9-85EE3D6A1F89}" dt="2025-05-22T16:35:46.735" v="97" actId="14100"/>
        <pc:sldMkLst>
          <pc:docMk/>
          <pc:sldMk cId="0" sldId="263"/>
        </pc:sldMkLst>
        <pc:spChg chg="mod">
          <ac:chgData name="Mihai Serban" userId="8b589b9084e2be19" providerId="LiveId" clId="{B9611895-FEE8-41A7-ADA9-85EE3D6A1F89}" dt="2025-05-18T19:23:40.431" v="6" actId="14100"/>
          <ac:spMkLst>
            <pc:docMk/>
            <pc:sldMk cId="0" sldId="263"/>
            <ac:spMk id="2" creationId="{00000000-0000-0000-0000-000000000000}"/>
          </ac:spMkLst>
        </pc:spChg>
        <pc:spChg chg="mod">
          <ac:chgData name="Mihai Serban" userId="8b589b9084e2be19" providerId="LiveId" clId="{B9611895-FEE8-41A7-ADA9-85EE3D6A1F89}" dt="2025-05-22T16:35:44.612" v="95" actId="1076"/>
          <ac:spMkLst>
            <pc:docMk/>
            <pc:sldMk cId="0" sldId="263"/>
            <ac:spMk id="25" creationId="{00000000-0000-0000-0000-000000000000}"/>
          </ac:spMkLst>
        </pc:spChg>
        <pc:grpChg chg="mod">
          <ac:chgData name="Mihai Serban" userId="8b589b9084e2be19" providerId="LiveId" clId="{B9611895-FEE8-41A7-ADA9-85EE3D6A1F89}" dt="2025-05-22T16:35:22.476" v="90" actId="14100"/>
          <ac:grpSpMkLst>
            <pc:docMk/>
            <pc:sldMk cId="0" sldId="263"/>
            <ac:grpSpMk id="3" creationId="{00000000-0000-0000-0000-000000000000}"/>
          </ac:grpSpMkLst>
        </pc:grpChg>
        <pc:grpChg chg="mod">
          <ac:chgData name="Mihai Serban" userId="8b589b9084e2be19" providerId="LiveId" clId="{B9611895-FEE8-41A7-ADA9-85EE3D6A1F89}" dt="2025-05-22T16:35:25.532" v="91" actId="14100"/>
          <ac:grpSpMkLst>
            <pc:docMk/>
            <pc:sldMk cId="0" sldId="263"/>
            <ac:grpSpMk id="9" creationId="{00000000-0000-0000-0000-000000000000}"/>
          </ac:grpSpMkLst>
        </pc:grpChg>
        <pc:grpChg chg="mod">
          <ac:chgData name="Mihai Serban" userId="8b589b9084e2be19" providerId="LiveId" clId="{B9611895-FEE8-41A7-ADA9-85EE3D6A1F89}" dt="2025-05-22T16:35:27.843" v="92" actId="14100"/>
          <ac:grpSpMkLst>
            <pc:docMk/>
            <pc:sldMk cId="0" sldId="263"/>
            <ac:grpSpMk id="12" creationId="{00000000-0000-0000-0000-000000000000}"/>
          </ac:grpSpMkLst>
        </pc:grpChg>
        <pc:grpChg chg="mod">
          <ac:chgData name="Mihai Serban" userId="8b589b9084e2be19" providerId="LiveId" clId="{B9611895-FEE8-41A7-ADA9-85EE3D6A1F89}" dt="2025-05-22T16:35:46.735" v="97" actId="14100"/>
          <ac:grpSpMkLst>
            <pc:docMk/>
            <pc:sldMk cId="0" sldId="263"/>
            <ac:grpSpMk id="15" creationId="{00000000-0000-0000-0000-000000000000}"/>
          </ac:grpSpMkLst>
        </pc:grpChg>
      </pc:sldChg>
      <pc:sldChg chg="modSp mod">
        <pc:chgData name="Mihai Serban" userId="8b589b9084e2be19" providerId="LiveId" clId="{B9611895-FEE8-41A7-ADA9-85EE3D6A1F89}" dt="2025-05-22T16:29:53.771" v="46" actId="255"/>
        <pc:sldMkLst>
          <pc:docMk/>
          <pc:sldMk cId="0" sldId="264"/>
        </pc:sldMkLst>
        <pc:spChg chg="mod">
          <ac:chgData name="Mihai Serban" userId="8b589b9084e2be19" providerId="LiveId" clId="{B9611895-FEE8-41A7-ADA9-85EE3D6A1F89}" dt="2025-05-22T16:29:53.771" v="46" actId="255"/>
          <ac:spMkLst>
            <pc:docMk/>
            <pc:sldMk cId="0" sldId="264"/>
            <ac:spMk id="6" creationId="{00000000-0000-0000-0000-000000000000}"/>
          </ac:spMkLst>
        </pc:spChg>
      </pc:sldChg>
      <pc:sldChg chg="modSp mod">
        <pc:chgData name="Mihai Serban" userId="8b589b9084e2be19" providerId="LiveId" clId="{B9611895-FEE8-41A7-ADA9-85EE3D6A1F89}" dt="2025-05-22T16:36:03.332" v="99" actId="14100"/>
        <pc:sldMkLst>
          <pc:docMk/>
          <pc:sldMk cId="0" sldId="265"/>
        </pc:sldMkLst>
        <pc:spChg chg="mod">
          <ac:chgData name="Mihai Serban" userId="8b589b9084e2be19" providerId="LiveId" clId="{B9611895-FEE8-41A7-ADA9-85EE3D6A1F89}" dt="2025-05-22T16:36:03.332" v="99" actId="14100"/>
          <ac:spMkLst>
            <pc:docMk/>
            <pc:sldMk cId="0" sldId="265"/>
            <ac:spMk id="3" creationId="{00000000-0000-0000-0000-000000000000}"/>
          </ac:spMkLst>
        </pc:spChg>
      </pc:sldChg>
      <pc:sldChg chg="delSp modSp mod">
        <pc:chgData name="Mihai Serban" userId="8b589b9084e2be19" providerId="LiveId" clId="{B9611895-FEE8-41A7-ADA9-85EE3D6A1F89}" dt="2025-05-22T16:31:07" v="58" actId="1076"/>
        <pc:sldMkLst>
          <pc:docMk/>
          <pc:sldMk cId="0" sldId="266"/>
        </pc:sldMkLst>
        <pc:grpChg chg="del">
          <ac:chgData name="Mihai Serban" userId="8b589b9084e2be19" providerId="LiveId" clId="{B9611895-FEE8-41A7-ADA9-85EE3D6A1F89}" dt="2025-05-22T16:30:31.978" v="50" actId="478"/>
          <ac:grpSpMkLst>
            <pc:docMk/>
            <pc:sldMk cId="0" sldId="266"/>
            <ac:grpSpMk id="2" creationId="{00000000-0000-0000-0000-000000000000}"/>
          </ac:grpSpMkLst>
        </pc:grpChg>
        <pc:grpChg chg="del mod">
          <ac:chgData name="Mihai Serban" userId="8b589b9084e2be19" providerId="LiveId" clId="{B9611895-FEE8-41A7-ADA9-85EE3D6A1F89}" dt="2025-05-22T16:30:49.745" v="54" actId="478"/>
          <ac:grpSpMkLst>
            <pc:docMk/>
            <pc:sldMk cId="0" sldId="266"/>
            <ac:grpSpMk id="5" creationId="{00000000-0000-0000-0000-000000000000}"/>
          </ac:grpSpMkLst>
        </pc:grpChg>
        <pc:grpChg chg="mod">
          <ac:chgData name="Mihai Serban" userId="8b589b9084e2be19" providerId="LiveId" clId="{B9611895-FEE8-41A7-ADA9-85EE3D6A1F89}" dt="2025-05-22T16:31:01.455" v="57" actId="14100"/>
          <ac:grpSpMkLst>
            <pc:docMk/>
            <pc:sldMk cId="0" sldId="266"/>
            <ac:grpSpMk id="8" creationId="{00000000-0000-0000-0000-000000000000}"/>
          </ac:grpSpMkLst>
        </pc:grpChg>
        <pc:grpChg chg="mod">
          <ac:chgData name="Mihai Serban" userId="8b589b9084e2be19" providerId="LiveId" clId="{B9611895-FEE8-41A7-ADA9-85EE3D6A1F89}" dt="2025-05-22T16:30:41.696" v="52" actId="1076"/>
          <ac:grpSpMkLst>
            <pc:docMk/>
            <pc:sldMk cId="0" sldId="266"/>
            <ac:grpSpMk id="14" creationId="{00000000-0000-0000-0000-000000000000}"/>
          </ac:grpSpMkLst>
        </pc:grpChg>
        <pc:grpChg chg="mod">
          <ac:chgData name="Mihai Serban" userId="8b589b9084e2be19" providerId="LiveId" clId="{B9611895-FEE8-41A7-ADA9-85EE3D6A1F89}" dt="2025-05-22T16:31:07" v="58" actId="1076"/>
          <ac:grpSpMkLst>
            <pc:docMk/>
            <pc:sldMk cId="0" sldId="266"/>
            <ac:grpSpMk id="17" creationId="{00000000-0000-0000-0000-000000000000}"/>
          </ac:grpSpMkLst>
        </pc:grpChg>
      </pc:sldChg>
      <pc:sldChg chg="modSp mod">
        <pc:chgData name="Mihai Serban" userId="8b589b9084e2be19" providerId="LiveId" clId="{B9611895-FEE8-41A7-ADA9-85EE3D6A1F89}" dt="2025-05-22T16:37:38.138" v="108" actId="207"/>
        <pc:sldMkLst>
          <pc:docMk/>
          <pc:sldMk cId="0" sldId="267"/>
        </pc:sldMkLst>
        <pc:spChg chg="mod">
          <ac:chgData name="Mihai Serban" userId="8b589b9084e2be19" providerId="LiveId" clId="{B9611895-FEE8-41A7-ADA9-85EE3D6A1F89}" dt="2025-05-22T16:37:38.138" v="108" actId="207"/>
          <ac:spMkLst>
            <pc:docMk/>
            <pc:sldMk cId="0" sldId="267"/>
            <ac:spMk id="2" creationId="{00000000-0000-0000-0000-000000000000}"/>
          </ac:spMkLst>
        </pc:spChg>
      </pc:sldChg>
      <pc:sldChg chg="modSp mod">
        <pc:chgData name="Mihai Serban" userId="8b589b9084e2be19" providerId="LiveId" clId="{B9611895-FEE8-41A7-ADA9-85EE3D6A1F89}" dt="2025-05-22T16:37:59.026" v="110" actId="1076"/>
        <pc:sldMkLst>
          <pc:docMk/>
          <pc:sldMk cId="0" sldId="268"/>
        </pc:sldMkLst>
        <pc:spChg chg="mod">
          <ac:chgData name="Mihai Serban" userId="8b589b9084e2be19" providerId="LiveId" clId="{B9611895-FEE8-41A7-ADA9-85EE3D6A1F89}" dt="2025-05-22T16:37:49.505" v="109" actId="1076"/>
          <ac:spMkLst>
            <pc:docMk/>
            <pc:sldMk cId="0" sldId="268"/>
            <ac:spMk id="2" creationId="{00000000-0000-0000-0000-000000000000}"/>
          </ac:spMkLst>
        </pc:spChg>
        <pc:spChg chg="mod">
          <ac:chgData name="Mihai Serban" userId="8b589b9084e2be19" providerId="LiveId" clId="{B9611895-FEE8-41A7-ADA9-85EE3D6A1F89}" dt="2025-05-22T16:31:33.966" v="60" actId="14100"/>
          <ac:spMkLst>
            <pc:docMk/>
            <pc:sldMk cId="0" sldId="268"/>
            <ac:spMk id="3" creationId="{00000000-0000-0000-0000-000000000000}"/>
          </ac:spMkLst>
        </pc:spChg>
        <pc:spChg chg="mod">
          <ac:chgData name="Mihai Serban" userId="8b589b9084e2be19" providerId="LiveId" clId="{B9611895-FEE8-41A7-ADA9-85EE3D6A1F89}" dt="2025-05-22T16:22:23.106" v="29" actId="1076"/>
          <ac:spMkLst>
            <pc:docMk/>
            <pc:sldMk cId="0" sldId="268"/>
            <ac:spMk id="6" creationId="{00000000-0000-0000-0000-000000000000}"/>
          </ac:spMkLst>
        </pc:spChg>
        <pc:spChg chg="mod">
          <ac:chgData name="Mihai Serban" userId="8b589b9084e2be19" providerId="LiveId" clId="{B9611895-FEE8-41A7-ADA9-85EE3D6A1F89}" dt="2025-05-22T16:37:59.026" v="110" actId="1076"/>
          <ac:spMkLst>
            <pc:docMk/>
            <pc:sldMk cId="0" sldId="268"/>
            <ac:spMk id="7" creationId="{00000000-0000-0000-0000-000000000000}"/>
          </ac:spMkLst>
        </pc:spChg>
      </pc:sldChg>
      <pc:sldChg chg="addSp delSp modSp new mod ord">
        <pc:chgData name="Mihai Serban" userId="8b589b9084e2be19" providerId="LiveId" clId="{B9611895-FEE8-41A7-ADA9-85EE3D6A1F89}" dt="2025-05-22T16:22:59.905" v="38" actId="20577"/>
        <pc:sldMkLst>
          <pc:docMk/>
          <pc:sldMk cId="3854577085" sldId="269"/>
        </pc:sldMkLst>
        <pc:spChg chg="add del mod">
          <ac:chgData name="Mihai Serban" userId="8b589b9084e2be19" providerId="LiveId" clId="{B9611895-FEE8-41A7-ADA9-85EE3D6A1F89}" dt="2025-05-22T16:20:37.799" v="13"/>
          <ac:spMkLst>
            <pc:docMk/>
            <pc:sldMk cId="3854577085" sldId="269"/>
            <ac:spMk id="2" creationId="{5C49FDEB-BDC9-ECE4-C4BB-CA8B0F40F4EC}"/>
          </ac:spMkLst>
        </pc:spChg>
        <pc:spChg chg="add">
          <ac:chgData name="Mihai Serban" userId="8b589b9084e2be19" providerId="LiveId" clId="{B9611895-FEE8-41A7-ADA9-85EE3D6A1F89}" dt="2025-05-22T16:20:32.042" v="11"/>
          <ac:spMkLst>
            <pc:docMk/>
            <pc:sldMk cId="3854577085" sldId="269"/>
            <ac:spMk id="3" creationId="{F9998CFA-8E23-F6FC-0490-19A5924408C6}"/>
          </ac:spMkLst>
        </pc:spChg>
        <pc:spChg chg="add">
          <ac:chgData name="Mihai Serban" userId="8b589b9084e2be19" providerId="LiveId" clId="{B9611895-FEE8-41A7-ADA9-85EE3D6A1F89}" dt="2025-05-22T16:20:32.042" v="11"/>
          <ac:spMkLst>
            <pc:docMk/>
            <pc:sldMk cId="3854577085" sldId="269"/>
            <ac:spMk id="7" creationId="{4548A6E5-F01A-C821-9F9A-9D59529BAFA0}"/>
          </ac:spMkLst>
        </pc:spChg>
        <pc:spChg chg="add">
          <ac:chgData name="Mihai Serban" userId="8b589b9084e2be19" providerId="LiveId" clId="{B9611895-FEE8-41A7-ADA9-85EE3D6A1F89}" dt="2025-05-22T16:20:32.042" v="11"/>
          <ac:spMkLst>
            <pc:docMk/>
            <pc:sldMk cId="3854577085" sldId="269"/>
            <ac:spMk id="8" creationId="{6BAA2539-0C1D-4490-9DD2-EDB03DCDB962}"/>
          </ac:spMkLst>
        </pc:spChg>
        <pc:spChg chg="add mod">
          <ac:chgData name="Mihai Serban" userId="8b589b9084e2be19" providerId="LiveId" clId="{B9611895-FEE8-41A7-ADA9-85EE3D6A1F89}" dt="2025-05-22T16:21:26.233" v="21" actId="255"/>
          <ac:spMkLst>
            <pc:docMk/>
            <pc:sldMk cId="3854577085" sldId="269"/>
            <ac:spMk id="9" creationId="{3FED6732-FF44-39BD-7CC3-28168A18FB22}"/>
          </ac:spMkLst>
        </pc:spChg>
        <pc:spChg chg="add mod">
          <ac:chgData name="Mihai Serban" userId="8b589b9084e2be19" providerId="LiveId" clId="{B9611895-FEE8-41A7-ADA9-85EE3D6A1F89}" dt="2025-05-22T16:22:33.125" v="31" actId="1076"/>
          <ac:spMkLst>
            <pc:docMk/>
            <pc:sldMk cId="3854577085" sldId="269"/>
            <ac:spMk id="10" creationId="{FD73DE2D-9D13-4C57-078F-7A65B579FD31}"/>
          </ac:spMkLst>
        </pc:spChg>
        <pc:spChg chg="add mod">
          <ac:chgData name="Mihai Serban" userId="8b589b9084e2be19" providerId="LiveId" clId="{B9611895-FEE8-41A7-ADA9-85EE3D6A1F89}" dt="2025-05-22T16:22:59.905" v="38" actId="20577"/>
          <ac:spMkLst>
            <pc:docMk/>
            <pc:sldMk cId="3854577085" sldId="269"/>
            <ac:spMk id="11" creationId="{CCF00B8D-A8D8-9877-A70D-5C7D20B41DE7}"/>
          </ac:spMkLst>
        </pc:spChg>
        <pc:grpChg chg="add">
          <ac:chgData name="Mihai Serban" userId="8b589b9084e2be19" providerId="LiveId" clId="{B9611895-FEE8-41A7-ADA9-85EE3D6A1F89}" dt="2025-05-22T16:20:32.042" v="11"/>
          <ac:grpSpMkLst>
            <pc:docMk/>
            <pc:sldMk cId="3854577085" sldId="269"/>
            <ac:grpSpMk id="4" creationId="{A9BE4FAD-2F6A-32D8-C110-A4CCB2DA02EC}"/>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8EBE5D-899A-4B0E-8A00-6E3C1DBD7C33}" type="datetimeFigureOut">
              <a:rPr lang="en-US" smtClean="0"/>
              <a:t>5/22/2025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9A1644-017D-4A0A-B017-AFB24771C6E8}" type="slidenum">
              <a:rPr lang="en-US" smtClean="0"/>
              <a:t>‹#›</a:t>
            </a:fld>
            <a:endParaRPr lang="en-US"/>
          </a:p>
        </p:txBody>
      </p:sp>
    </p:spTree>
    <p:extLst>
      <p:ext uri="{BB962C8B-B14F-4D97-AF65-F5344CB8AC3E}">
        <p14:creationId xmlns:p14="http://schemas.microsoft.com/office/powerpoint/2010/main" val="27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9A1644-017D-4A0A-B017-AFB24771C6E8}" type="slidenum">
              <a:rPr lang="en-US" smtClean="0"/>
              <a:t>11</a:t>
            </a:fld>
            <a:endParaRPr lang="en-US"/>
          </a:p>
        </p:txBody>
      </p:sp>
    </p:spTree>
    <p:extLst>
      <p:ext uri="{BB962C8B-B14F-4D97-AF65-F5344CB8AC3E}">
        <p14:creationId xmlns:p14="http://schemas.microsoft.com/office/powerpoint/2010/main" val="487328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14700" y="6696042"/>
            <a:ext cx="13716000" cy="2462235"/>
          </a:xfrm>
        </p:spPr>
        <p:txBody>
          <a:bodyPr wrap="none" anchor="t">
            <a:normAutofit/>
          </a:bodyPr>
          <a:lstStyle>
            <a:lvl1pPr algn="r">
              <a:defRPr sz="14400" b="0" spc="-45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3314699" y="5541563"/>
            <a:ext cx="13716000" cy="1131038"/>
          </a:xfrm>
        </p:spPr>
        <p:txBody>
          <a:bodyPr anchor="b">
            <a:normAutofit/>
          </a:bodyPr>
          <a:lstStyle>
            <a:lvl1pPr marL="0" indent="0" algn="r">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5/22/2025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69369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89977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1281798" y="6696042"/>
            <a:ext cx="13716000" cy="2462235"/>
          </a:xfrm>
        </p:spPr>
        <p:txBody>
          <a:bodyPr wrap="none" anchor="t">
            <a:normAutofit/>
          </a:bodyPr>
          <a:lstStyle>
            <a:lvl1pPr algn="l">
              <a:defRPr sz="14400" b="0" spc="-45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1281798" y="5540512"/>
            <a:ext cx="13716000" cy="1131038"/>
          </a:xfrm>
        </p:spPr>
        <p:txBody>
          <a:bodyPr anchor="b">
            <a:normAutofit/>
          </a:bodyPr>
          <a:lstStyle>
            <a:lvl1pPr marL="0" indent="0" algn="l">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1599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80000" y="2738438"/>
            <a:ext cx="7537824"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479760" y="2738438"/>
            <a:ext cx="755094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65833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80000" y="2521745"/>
            <a:ext cx="7537824" cy="1235868"/>
          </a:xfrm>
        </p:spPr>
        <p:txBody>
          <a:bodyPr anchor="b"/>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680000" y="3757613"/>
            <a:ext cx="7537824"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479760" y="2521745"/>
            <a:ext cx="7553322" cy="1235868"/>
          </a:xfrm>
        </p:spPr>
        <p:txBody>
          <a:bodyPr vert="horz" lIns="91440" tIns="45720" rIns="91440" bIns="45720" rtlCol="0" anchor="b">
            <a:norm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9479760" y="3757613"/>
            <a:ext cx="755332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5/22/2025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19068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5/22/2025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66748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11810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US" dirty="0"/>
          </a:p>
        </p:txBody>
      </p:sp>
      <p:sp>
        <p:nvSpPr>
          <p:cNvPr id="3" name="Content Placeholder 2"/>
          <p:cNvSpPr>
            <a:spLocks noGrp="1"/>
          </p:cNvSpPr>
          <p:nvPr>
            <p:ph idx="1"/>
          </p:nvPr>
        </p:nvSpPr>
        <p:spPr>
          <a:xfrm>
            <a:off x="7774782" y="1481138"/>
            <a:ext cx="9258300" cy="73104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22394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774782" y="1481138"/>
            <a:ext cx="9258300" cy="7310438"/>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5513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6550740"/>
            <a:ext cx="15773400" cy="1229033"/>
          </a:xfrm>
        </p:spPr>
        <p:txBody>
          <a:bodyPr anchor="b"/>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59682" y="1481138"/>
            <a:ext cx="15773400" cy="5069603"/>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259682" y="7779774"/>
            <a:ext cx="15771018" cy="1023708"/>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50600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5301516"/>
          </a:xfrm>
        </p:spPr>
        <p:txBody>
          <a:bodyPr anchor="ctr"/>
          <a:lstStyle>
            <a:lvl1pP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1259682" y="6734099"/>
            <a:ext cx="15771018" cy="2252739"/>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93192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18" y="547687"/>
            <a:ext cx="13954128" cy="4489356"/>
          </a:xfrm>
        </p:spPr>
        <p:txBody>
          <a:bodyPr anchor="ctr"/>
          <a:lstStyle>
            <a:lvl1pPr>
              <a:defRPr sz="6600"/>
            </a:lvl1pPr>
          </a:lstStyle>
          <a:p>
            <a:r>
              <a:rPr lang="en-US"/>
              <a:t>Click to edit Master title style</a:t>
            </a:r>
            <a:endParaRPr lang="en-US" dirty="0"/>
          </a:p>
        </p:txBody>
      </p:sp>
      <p:sp>
        <p:nvSpPr>
          <p:cNvPr id="12" name="Text Placeholder 3"/>
          <p:cNvSpPr>
            <a:spLocks noGrp="1"/>
          </p:cNvSpPr>
          <p:nvPr>
            <p:ph type="body" sz="half" idx="13"/>
          </p:nvPr>
        </p:nvSpPr>
        <p:spPr>
          <a:xfrm>
            <a:off x="2580967" y="5048336"/>
            <a:ext cx="13128449" cy="823452"/>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4" name="Text Placeholder 3"/>
          <p:cNvSpPr>
            <a:spLocks noGrp="1"/>
          </p:cNvSpPr>
          <p:nvPr>
            <p:ph type="body" sz="half" idx="2"/>
          </p:nvPr>
        </p:nvSpPr>
        <p:spPr>
          <a:xfrm>
            <a:off x="1257300" y="6752594"/>
            <a:ext cx="15768636" cy="2234244"/>
          </a:xfrm>
        </p:spPr>
        <p:txBody>
          <a:bodyPr anchor="ctr">
            <a:normAutofit/>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TextBox 8"/>
          <p:cNvSpPr txBox="1"/>
          <p:nvPr/>
        </p:nvSpPr>
        <p:spPr>
          <a:xfrm>
            <a:off x="1666566" y="1180236"/>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dirty="0">
                <a:solidFill>
                  <a:schemeClr val="tx1"/>
                </a:solidFill>
                <a:effectLst/>
              </a:rPr>
              <a:t>“</a:t>
            </a:r>
          </a:p>
        </p:txBody>
      </p:sp>
      <p:sp>
        <p:nvSpPr>
          <p:cNvPr id="10" name="TextBox 9"/>
          <p:cNvSpPr txBox="1"/>
          <p:nvPr/>
        </p:nvSpPr>
        <p:spPr>
          <a:xfrm>
            <a:off x="15656718" y="4114800"/>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Tree>
    <p:extLst>
      <p:ext uri="{BB962C8B-B14F-4D97-AF65-F5344CB8AC3E}">
        <p14:creationId xmlns:p14="http://schemas.microsoft.com/office/powerpoint/2010/main" val="22153058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59682" y="3490451"/>
            <a:ext cx="15773400" cy="3767753"/>
          </a:xfrm>
        </p:spPr>
        <p:txBody>
          <a:bodyPr anchor="b">
            <a:normAutofit/>
          </a:bodyPr>
          <a:lstStyle>
            <a:lvl1pPr>
              <a:defRPr sz="8100"/>
            </a:lvl1pPr>
          </a:lstStyle>
          <a:p>
            <a:r>
              <a:rPr lang="en-US"/>
              <a:t>Click to edit Master title style</a:t>
            </a:r>
            <a:endParaRPr lang="en-US" dirty="0"/>
          </a:p>
        </p:txBody>
      </p:sp>
      <p:sp>
        <p:nvSpPr>
          <p:cNvPr id="4" name="Text Placeholder 3"/>
          <p:cNvSpPr>
            <a:spLocks noGrp="1"/>
          </p:cNvSpPr>
          <p:nvPr>
            <p:ph type="body" sz="half" idx="2"/>
          </p:nvPr>
        </p:nvSpPr>
        <p:spPr>
          <a:xfrm>
            <a:off x="1259682" y="7275872"/>
            <a:ext cx="15771018" cy="1710966"/>
          </a:xfrm>
        </p:spPr>
        <p:txBody>
          <a:bodyPr anchor="t"/>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3167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257300" y="547688"/>
            <a:ext cx="15773400" cy="1988345"/>
          </a:xfrm>
        </p:spPr>
        <p:txBody>
          <a:bodyPr/>
          <a:lstStyle/>
          <a:p>
            <a:r>
              <a:rPr lang="en-US"/>
              <a:t>Click to edit Master title style</a:t>
            </a:r>
            <a:endParaRPr lang="en-US" dirty="0"/>
          </a:p>
        </p:txBody>
      </p:sp>
      <p:sp>
        <p:nvSpPr>
          <p:cNvPr id="7" name="Text Placeholder 2"/>
          <p:cNvSpPr>
            <a:spLocks noGrp="1"/>
          </p:cNvSpPr>
          <p:nvPr>
            <p:ph type="body" idx="1"/>
          </p:nvPr>
        </p:nvSpPr>
        <p:spPr>
          <a:xfrm>
            <a:off x="2005923" y="2828925"/>
            <a:ext cx="4420299" cy="864393"/>
          </a:xfrm>
        </p:spPr>
        <p:txBody>
          <a:bodyPr anchor="b">
            <a:noAutofit/>
          </a:bodyPr>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8" name="Text Placeholder 3"/>
          <p:cNvSpPr>
            <a:spLocks noGrp="1"/>
          </p:cNvSpPr>
          <p:nvPr>
            <p:ph type="body" sz="half" idx="15"/>
          </p:nvPr>
        </p:nvSpPr>
        <p:spPr>
          <a:xfrm>
            <a:off x="2035197" y="3857625"/>
            <a:ext cx="4391025"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9" name="Text Placeholder 4"/>
          <p:cNvSpPr>
            <a:spLocks noGrp="1"/>
          </p:cNvSpPr>
          <p:nvPr>
            <p:ph type="body" sz="quarter" idx="3"/>
          </p:nvPr>
        </p:nvSpPr>
        <p:spPr>
          <a:xfrm>
            <a:off x="6881992" y="2828925"/>
            <a:ext cx="4404362" cy="864393"/>
          </a:xfrm>
        </p:spPr>
        <p:txBody>
          <a:bodyPr vert="horz" lIns="91440" tIns="45720" rIns="91440" bIns="45720" rtlCol="0" anchor="b">
            <a:no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6866162" y="3857625"/>
            <a:ext cx="4420191"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1" name="Text Placeholder 4"/>
          <p:cNvSpPr>
            <a:spLocks noGrp="1"/>
          </p:cNvSpPr>
          <p:nvPr>
            <p:ph type="body" sz="quarter" idx="13"/>
          </p:nvPr>
        </p:nvSpPr>
        <p:spPr>
          <a:xfrm>
            <a:off x="11743553" y="2828925"/>
            <a:ext cx="4398170" cy="864393"/>
          </a:xfrm>
        </p:spPr>
        <p:txBody>
          <a:bodyPr vert="horz" lIns="91440" tIns="45720" rIns="91440" bIns="45720" rtlCol="0" anchor="b">
            <a:noAutofit/>
          </a:bodyPr>
          <a:lstStyle>
            <a:lvl1pPr>
              <a:buNone/>
              <a:defRPr lang="en-US" sz="36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11743553" y="3857625"/>
            <a:ext cx="4398170"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5/22/2025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9962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257300" y="547688"/>
            <a:ext cx="15773400" cy="1988345"/>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998128" y="6446255"/>
            <a:ext cx="4410075"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0" name="Picture Placeholder 2"/>
          <p:cNvSpPr>
            <a:spLocks noGrp="1" noChangeAspect="1"/>
          </p:cNvSpPr>
          <p:nvPr>
            <p:ph type="pic" idx="15"/>
          </p:nvPr>
        </p:nvSpPr>
        <p:spPr>
          <a:xfrm>
            <a:off x="1998128" y="3384531"/>
            <a:ext cx="4410075"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1" name="Text Placeholder 3"/>
          <p:cNvSpPr>
            <a:spLocks noGrp="1"/>
          </p:cNvSpPr>
          <p:nvPr>
            <p:ph type="body" sz="half" idx="18"/>
          </p:nvPr>
        </p:nvSpPr>
        <p:spPr>
          <a:xfrm>
            <a:off x="1998128" y="7310648"/>
            <a:ext cx="4410075"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2" name="Text Placeholder 4"/>
          <p:cNvSpPr>
            <a:spLocks noGrp="1"/>
          </p:cNvSpPr>
          <p:nvPr>
            <p:ph type="body" sz="quarter" idx="3"/>
          </p:nvPr>
        </p:nvSpPr>
        <p:spPr>
          <a:xfrm>
            <a:off x="6853496" y="6446255"/>
            <a:ext cx="4395788"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3" name="Picture Placeholder 2"/>
          <p:cNvSpPr>
            <a:spLocks noGrp="1" noChangeAspect="1"/>
          </p:cNvSpPr>
          <p:nvPr>
            <p:ph type="pic" idx="21"/>
          </p:nvPr>
        </p:nvSpPr>
        <p:spPr>
          <a:xfrm>
            <a:off x="6853495" y="3384531"/>
            <a:ext cx="4395788"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4" name="Text Placeholder 3"/>
          <p:cNvSpPr>
            <a:spLocks noGrp="1"/>
          </p:cNvSpPr>
          <p:nvPr>
            <p:ph type="body" sz="half" idx="19"/>
          </p:nvPr>
        </p:nvSpPr>
        <p:spPr>
          <a:xfrm>
            <a:off x="6851466" y="7310647"/>
            <a:ext cx="4401609"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5" name="Text Placeholder 4"/>
          <p:cNvSpPr>
            <a:spLocks noGrp="1"/>
          </p:cNvSpPr>
          <p:nvPr>
            <p:ph type="body" sz="quarter" idx="13"/>
          </p:nvPr>
        </p:nvSpPr>
        <p:spPr>
          <a:xfrm>
            <a:off x="11706484" y="6446255"/>
            <a:ext cx="4398170"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6" name="Picture Placeholder 2"/>
          <p:cNvSpPr>
            <a:spLocks noGrp="1" noChangeAspect="1"/>
          </p:cNvSpPr>
          <p:nvPr>
            <p:ph type="pic" idx="22"/>
          </p:nvPr>
        </p:nvSpPr>
        <p:spPr>
          <a:xfrm>
            <a:off x="11706482" y="3384531"/>
            <a:ext cx="4398170"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7" name="Text Placeholder 3"/>
          <p:cNvSpPr>
            <a:spLocks noGrp="1"/>
          </p:cNvSpPr>
          <p:nvPr>
            <p:ph type="body" sz="half" idx="20"/>
          </p:nvPr>
        </p:nvSpPr>
        <p:spPr>
          <a:xfrm>
            <a:off x="11706296" y="7310644"/>
            <a:ext cx="4403996"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5/22/2025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98188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2484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871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80000" y="2738438"/>
            <a:ext cx="153507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1D8BD707-D9CF-40AE-B4C6-C98DA3205C09}" type="datetimeFigureOut">
              <a:rPr lang="en-US" smtClean="0"/>
              <a:pPr/>
              <a:t>5/22/2025</a:t>
            </a:fld>
            <a:endParaRPr lang="en-US"/>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419341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1371600" rtl="0" eaLnBrk="1" latinLnBrk="0" hangingPunct="1">
        <a:lnSpc>
          <a:spcPct val="90000"/>
        </a:lnSpc>
        <a:spcBef>
          <a:spcPct val="0"/>
        </a:spcBef>
        <a:buNone/>
        <a:defRPr sz="81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sv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svg"/></Relationships>
</file>

<file path=ppt/slides/_rels/slide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5.png"/><Relationship Id="rId7" Type="http://schemas.openxmlformats.org/officeDocument/2006/relationships/image" Target="../media/image21.png"/><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sv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image" Target="../media/image27.jpe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svg"/></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6.sv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7.xml"/><Relationship Id="rId5" Type="http://schemas.openxmlformats.org/officeDocument/2006/relationships/image" Target="../media/image40.svg"/><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33.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43.jpeg"/><Relationship Id="rId4" Type="http://schemas.openxmlformats.org/officeDocument/2006/relationships/image" Target="../media/image42.jpeg"/></Relationships>
</file>

<file path=ppt/slides/_rels/slide12.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7.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4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sp>
        <p:nvSpPr>
          <p:cNvPr id="3" name="Freeform 3"/>
          <p:cNvSpPr/>
          <p:nvPr/>
        </p:nvSpPr>
        <p:spPr>
          <a:xfrm>
            <a:off x="1028700" y="1028700"/>
            <a:ext cx="662848" cy="157878"/>
          </a:xfrm>
          <a:custGeom>
            <a:avLst/>
            <a:gdLst/>
            <a:ahLst/>
            <a:cxnLst/>
            <a:rect l="l" t="t" r="r" b="b"/>
            <a:pathLst>
              <a:path w="662848" h="157878">
                <a:moveTo>
                  <a:pt x="0" y="0"/>
                </a:moveTo>
                <a:lnTo>
                  <a:pt x="662848" y="0"/>
                </a:lnTo>
                <a:lnTo>
                  <a:pt x="662848" y="157878"/>
                </a:lnTo>
                <a:lnTo>
                  <a:pt x="0" y="1578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7145000" y="4762584"/>
            <a:ext cx="790036" cy="790036"/>
          </a:xfrm>
          <a:custGeom>
            <a:avLst/>
            <a:gdLst/>
            <a:ahLst/>
            <a:cxnLst/>
            <a:rect l="l" t="t" r="r" b="b"/>
            <a:pathLst>
              <a:path w="790036" h="790036">
                <a:moveTo>
                  <a:pt x="0" y="0"/>
                </a:moveTo>
                <a:lnTo>
                  <a:pt x="790036" y="0"/>
                </a:lnTo>
                <a:lnTo>
                  <a:pt x="790036" y="790036"/>
                </a:lnTo>
                <a:lnTo>
                  <a:pt x="0" y="7900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a:off x="16596452" y="1028700"/>
            <a:ext cx="662848" cy="157878"/>
          </a:xfrm>
          <a:custGeom>
            <a:avLst/>
            <a:gdLst/>
            <a:ahLst/>
            <a:cxnLst/>
            <a:rect l="l" t="t" r="r" b="b"/>
            <a:pathLst>
              <a:path w="662848" h="157878">
                <a:moveTo>
                  <a:pt x="0" y="0"/>
                </a:moveTo>
                <a:lnTo>
                  <a:pt x="662848" y="0"/>
                </a:lnTo>
                <a:lnTo>
                  <a:pt x="662848" y="157878"/>
                </a:lnTo>
                <a:lnTo>
                  <a:pt x="0" y="1578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0" y="0"/>
            <a:ext cx="570767" cy="570767"/>
          </a:xfrm>
          <a:custGeom>
            <a:avLst/>
            <a:gdLst/>
            <a:ahLst/>
            <a:cxnLst/>
            <a:rect l="l" t="t" r="r" b="b"/>
            <a:pathLst>
              <a:path w="570767" h="570767">
                <a:moveTo>
                  <a:pt x="0" y="0"/>
                </a:moveTo>
                <a:lnTo>
                  <a:pt x="570767" y="0"/>
                </a:lnTo>
                <a:lnTo>
                  <a:pt x="570767" y="570767"/>
                </a:lnTo>
                <a:lnTo>
                  <a:pt x="0" y="57076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p:cNvSpPr txBox="1"/>
          <p:nvPr/>
        </p:nvSpPr>
        <p:spPr>
          <a:xfrm>
            <a:off x="-89699" y="128968"/>
            <a:ext cx="18377699" cy="3143250"/>
          </a:xfrm>
          <a:prstGeom prst="rect">
            <a:avLst/>
          </a:prstGeom>
        </p:spPr>
        <p:txBody>
          <a:bodyPr lIns="0" tIns="0" rIns="0" bIns="0" rtlCol="0" anchor="t">
            <a:spAutoFit/>
          </a:bodyPr>
          <a:lstStyle/>
          <a:p>
            <a:pPr algn="ctr">
              <a:lnSpc>
                <a:spcPts val="12599"/>
              </a:lnSpc>
            </a:pPr>
            <a:r>
              <a:rPr lang="en-US" sz="9000">
                <a:solidFill>
                  <a:srgbClr val="FFFFFF"/>
                </a:solidFill>
                <a:latin typeface="League Spartan"/>
                <a:ea typeface="League Spartan"/>
                <a:cs typeface="League Spartan"/>
                <a:sym typeface="League Spartan"/>
              </a:rPr>
              <a:t>Croeso Cymru: A Global Welcome Summit</a:t>
            </a:r>
          </a:p>
        </p:txBody>
      </p:sp>
      <p:sp>
        <p:nvSpPr>
          <p:cNvPr id="8" name="TextBox 8"/>
          <p:cNvSpPr txBox="1"/>
          <p:nvPr/>
        </p:nvSpPr>
        <p:spPr>
          <a:xfrm>
            <a:off x="3481317" y="3176968"/>
            <a:ext cx="11325366" cy="887097"/>
          </a:xfrm>
          <a:prstGeom prst="rect">
            <a:avLst/>
          </a:prstGeom>
        </p:spPr>
        <p:txBody>
          <a:bodyPr lIns="0" tIns="0" rIns="0" bIns="0" rtlCol="0" anchor="t">
            <a:spAutoFit/>
          </a:bodyPr>
          <a:lstStyle/>
          <a:p>
            <a:pPr algn="ctr">
              <a:lnSpc>
                <a:spcPts val="7279"/>
              </a:lnSpc>
            </a:pPr>
            <a:r>
              <a:rPr lang="en-US" sz="5199" b="1">
                <a:solidFill>
                  <a:srgbClr val="000000"/>
                </a:solidFill>
                <a:latin typeface="Century Gothic Paneuropean Bold"/>
                <a:ea typeface="Century Gothic Paneuropean Bold"/>
                <a:cs typeface="Century Gothic Paneuropean Bold"/>
                <a:sym typeface="Century Gothic Paneuropean Bold"/>
              </a:rPr>
              <a:t>A Feasibility Study Presentation</a:t>
            </a:r>
          </a:p>
        </p:txBody>
      </p:sp>
      <p:grpSp>
        <p:nvGrpSpPr>
          <p:cNvPr id="9" name="Group 9"/>
          <p:cNvGrpSpPr/>
          <p:nvPr/>
        </p:nvGrpSpPr>
        <p:grpSpPr>
          <a:xfrm>
            <a:off x="158405" y="7613663"/>
            <a:ext cx="18129595" cy="2136118"/>
            <a:chOff x="0" y="0"/>
            <a:chExt cx="24172794" cy="2848157"/>
          </a:xfrm>
        </p:grpSpPr>
        <p:sp>
          <p:nvSpPr>
            <p:cNvPr id="10" name="TextBox 10"/>
            <p:cNvSpPr txBox="1"/>
            <p:nvPr/>
          </p:nvSpPr>
          <p:spPr>
            <a:xfrm>
              <a:off x="0" y="-76200"/>
              <a:ext cx="8118868" cy="791265"/>
            </a:xfrm>
            <a:prstGeom prst="rect">
              <a:avLst/>
            </a:prstGeom>
          </p:spPr>
          <p:txBody>
            <a:bodyPr lIns="0" tIns="0" rIns="0" bIns="0" rtlCol="0" anchor="t">
              <a:spAutoFit/>
            </a:bodyPr>
            <a:lstStyle/>
            <a:p>
              <a:pPr algn="ctr">
                <a:lnSpc>
                  <a:spcPts val="4950"/>
                </a:lnSpc>
                <a:spcBef>
                  <a:spcPct val="0"/>
                </a:spcBef>
              </a:pPr>
              <a:r>
                <a:rPr lang="en-US" sz="3536" b="1">
                  <a:solidFill>
                    <a:srgbClr val="FFFFFF"/>
                  </a:solidFill>
                  <a:latin typeface="Century Gothic Paneuropean Bold"/>
                  <a:ea typeface="Century Gothic Paneuropean Bold"/>
                  <a:cs typeface="Century Gothic Paneuropean Bold"/>
                  <a:sym typeface="Century Gothic Paneuropean Bold"/>
                </a:rPr>
                <a:t>Student ID number: 2244688</a:t>
              </a:r>
            </a:p>
          </p:txBody>
        </p:sp>
        <p:sp>
          <p:nvSpPr>
            <p:cNvPr id="11" name="TextBox 11"/>
            <p:cNvSpPr txBox="1"/>
            <p:nvPr/>
          </p:nvSpPr>
          <p:spPr>
            <a:xfrm>
              <a:off x="0" y="634830"/>
              <a:ext cx="8340003" cy="791265"/>
            </a:xfrm>
            <a:prstGeom prst="rect">
              <a:avLst/>
            </a:prstGeom>
          </p:spPr>
          <p:txBody>
            <a:bodyPr lIns="0" tIns="0" rIns="0" bIns="0" rtlCol="0" anchor="t">
              <a:spAutoFit/>
            </a:bodyPr>
            <a:lstStyle/>
            <a:p>
              <a:pPr algn="ctr">
                <a:lnSpc>
                  <a:spcPts val="4950"/>
                </a:lnSpc>
                <a:spcBef>
                  <a:spcPct val="0"/>
                </a:spcBef>
              </a:pPr>
              <a:r>
                <a:rPr lang="en-US" sz="3536" b="1">
                  <a:solidFill>
                    <a:srgbClr val="FFFFFF"/>
                  </a:solidFill>
                  <a:latin typeface="Century Gothic Paneuropean Bold"/>
                  <a:ea typeface="Century Gothic Paneuropean Bold"/>
                  <a:cs typeface="Century Gothic Paneuropean Bold"/>
                  <a:sym typeface="Century Gothic Paneuropean Bold"/>
                </a:rPr>
                <a:t>Student Name: Mihai Serban</a:t>
              </a:r>
            </a:p>
          </p:txBody>
        </p:sp>
        <p:sp>
          <p:nvSpPr>
            <p:cNvPr id="12" name="TextBox 12"/>
            <p:cNvSpPr txBox="1"/>
            <p:nvPr/>
          </p:nvSpPr>
          <p:spPr>
            <a:xfrm>
              <a:off x="0" y="1345861"/>
              <a:ext cx="24172794" cy="794647"/>
            </a:xfrm>
            <a:prstGeom prst="rect">
              <a:avLst/>
            </a:prstGeom>
          </p:spPr>
          <p:txBody>
            <a:bodyPr lIns="0" tIns="0" rIns="0" bIns="0" rtlCol="0" anchor="t">
              <a:spAutoFit/>
            </a:bodyPr>
            <a:lstStyle/>
            <a:p>
              <a:pPr algn="l">
                <a:lnSpc>
                  <a:spcPts val="4950"/>
                </a:lnSpc>
                <a:spcBef>
                  <a:spcPct val="0"/>
                </a:spcBef>
              </a:pPr>
              <a:r>
                <a:rPr lang="en-US" sz="3536" b="1">
                  <a:solidFill>
                    <a:srgbClr val="FFFFFF"/>
                  </a:solidFill>
                  <a:latin typeface="Century Gothic Paneuropean Bold"/>
                  <a:ea typeface="Century Gothic Paneuropean Bold"/>
                  <a:cs typeface="Century Gothic Paneuropean Bold"/>
                  <a:sym typeface="Century Gothic Paneuropean Bold"/>
                </a:rPr>
                <a:t>Module Title: International Meetings Management for the Hotel Industry BMIH6007 </a:t>
              </a:r>
            </a:p>
          </p:txBody>
        </p:sp>
        <p:sp>
          <p:nvSpPr>
            <p:cNvPr id="13" name="TextBox 13"/>
            <p:cNvSpPr txBox="1"/>
            <p:nvPr/>
          </p:nvSpPr>
          <p:spPr>
            <a:xfrm>
              <a:off x="0" y="2056891"/>
              <a:ext cx="9116951" cy="791265"/>
            </a:xfrm>
            <a:prstGeom prst="rect">
              <a:avLst/>
            </a:prstGeom>
          </p:spPr>
          <p:txBody>
            <a:bodyPr lIns="0" tIns="0" rIns="0" bIns="0" rtlCol="0" anchor="t">
              <a:spAutoFit/>
            </a:bodyPr>
            <a:lstStyle/>
            <a:p>
              <a:pPr algn="ctr">
                <a:lnSpc>
                  <a:spcPts val="4950"/>
                </a:lnSpc>
                <a:spcBef>
                  <a:spcPct val="0"/>
                </a:spcBef>
              </a:pPr>
              <a:r>
                <a:rPr lang="en-US" sz="3536" b="1">
                  <a:solidFill>
                    <a:srgbClr val="FFFFFF"/>
                  </a:solidFill>
                  <a:latin typeface="Century Gothic Paneuropean Bold"/>
                  <a:ea typeface="Century Gothic Paneuropean Bold"/>
                  <a:cs typeface="Century Gothic Paneuropean Bold"/>
                  <a:sym typeface="Century Gothic Paneuropean Bold"/>
                </a:rPr>
                <a:t>Lecturer’s Name: Kathryn Flynn </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grpSp>
        <p:nvGrpSpPr>
          <p:cNvPr id="3" name="Group 3"/>
          <p:cNvGrpSpPr/>
          <p:nvPr/>
        </p:nvGrpSpPr>
        <p:grpSpPr>
          <a:xfrm>
            <a:off x="3313" y="1056965"/>
            <a:ext cx="18284687" cy="9230036"/>
            <a:chOff x="0" y="0"/>
            <a:chExt cx="4711417" cy="2678116"/>
          </a:xfrm>
        </p:grpSpPr>
        <p:sp>
          <p:nvSpPr>
            <p:cNvPr id="4" name="Freeform 4"/>
            <p:cNvSpPr/>
            <p:nvPr/>
          </p:nvSpPr>
          <p:spPr>
            <a:xfrm>
              <a:off x="0" y="0"/>
              <a:ext cx="4711417" cy="2678116"/>
            </a:xfrm>
            <a:custGeom>
              <a:avLst/>
              <a:gdLst/>
              <a:ahLst/>
              <a:cxnLst/>
              <a:rect l="l" t="t" r="r" b="b"/>
              <a:pathLst>
                <a:path w="4711417" h="2678116">
                  <a:moveTo>
                    <a:pt x="0" y="0"/>
                  </a:moveTo>
                  <a:lnTo>
                    <a:pt x="4711417" y="0"/>
                  </a:lnTo>
                  <a:lnTo>
                    <a:pt x="4711417" y="2678116"/>
                  </a:lnTo>
                  <a:lnTo>
                    <a:pt x="0" y="2678116"/>
                  </a:lnTo>
                  <a:close/>
                </a:path>
              </a:pathLst>
            </a:custGeom>
            <a:solidFill>
              <a:srgbClr val="0D2440">
                <a:alpha val="69804"/>
              </a:srgbClr>
            </a:solidFill>
          </p:spPr>
        </p:sp>
        <p:sp>
          <p:nvSpPr>
            <p:cNvPr id="5" name="TextBox 5"/>
            <p:cNvSpPr txBox="1"/>
            <p:nvPr/>
          </p:nvSpPr>
          <p:spPr>
            <a:xfrm>
              <a:off x="0" y="-38100"/>
              <a:ext cx="4711417" cy="2716216"/>
            </a:xfrm>
            <a:prstGeom prst="rect">
              <a:avLst/>
            </a:prstGeom>
          </p:spPr>
          <p:txBody>
            <a:bodyPr lIns="50800" tIns="50800" rIns="50800" bIns="50800" rtlCol="0" anchor="ctr"/>
            <a:lstStyle/>
            <a:p>
              <a:pPr algn="ctr">
                <a:lnSpc>
                  <a:spcPts val="3499"/>
                </a:lnSpc>
              </a:pPr>
              <a:endParaRPr/>
            </a:p>
          </p:txBody>
        </p:sp>
      </p:grpSp>
      <p:sp>
        <p:nvSpPr>
          <p:cNvPr id="6" name="TextBox 6"/>
          <p:cNvSpPr txBox="1"/>
          <p:nvPr/>
        </p:nvSpPr>
        <p:spPr>
          <a:xfrm>
            <a:off x="123243" y="1278392"/>
            <a:ext cx="17903688" cy="8755602"/>
          </a:xfrm>
          <a:prstGeom prst="rect">
            <a:avLst/>
          </a:prstGeom>
        </p:spPr>
        <p:txBody>
          <a:bodyPr wrap="square" lIns="0" tIns="0" rIns="0" bIns="0" rtlCol="0" anchor="t">
            <a:spAutoFit/>
          </a:bodyPr>
          <a:lstStyle/>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Event Type:</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MICE (Meetings, Incentives, Conferences, Exhibitions)</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A hybrid event blending a professional tourism conference with cultural immersion</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Theme:</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Visit Wales – Year of </a:t>
            </a:r>
            <a:r>
              <a:rPr lang="en-US" sz="3492" dirty="0" err="1">
                <a:solidFill>
                  <a:srgbClr val="FFFFFF"/>
                </a:solidFill>
                <a:latin typeface="Century Gothic Paneuropean"/>
                <a:ea typeface="Century Gothic Paneuropean"/>
                <a:cs typeface="Century Gothic Paneuropean"/>
                <a:sym typeface="Century Gothic Paneuropean"/>
              </a:rPr>
              <a:t>Croeso</a:t>
            </a:r>
            <a:r>
              <a:rPr lang="en-US" sz="3492" dirty="0">
                <a:solidFill>
                  <a:srgbClr val="FFFFFF"/>
                </a:solidFill>
                <a:latin typeface="Century Gothic Paneuropean"/>
                <a:ea typeface="Century Gothic Paneuropean"/>
                <a:cs typeface="Century Gothic Paneuropean"/>
                <a:sym typeface="Century Gothic Paneuropean"/>
              </a:rPr>
              <a:t> 2025</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Focused on showcasing Welsh hospitality, culture, and language to the world</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Location &amp; Date:</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Venue Cymru, Llandudno, North Wales</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Mid-July 2025 – 3-day event</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Purpose:</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To promote Welsh identity and ‘sense of place’ to an international audience through a unique, experiential summit</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 Target Audience:</a:t>
            </a:r>
          </a:p>
          <a:p>
            <a:pPr algn="l">
              <a:lnSpc>
                <a:spcPts val="4888"/>
              </a:lnSpc>
              <a:spcBef>
                <a:spcPct val="0"/>
              </a:spcBef>
            </a:pPr>
            <a:r>
              <a:rPr lang="en-US" sz="3492" dirty="0">
                <a:solidFill>
                  <a:srgbClr val="FFFFFF"/>
                </a:solidFill>
                <a:latin typeface="Century Gothic Paneuropean"/>
                <a:ea typeface="Century Gothic Paneuropean"/>
                <a:cs typeface="Century Gothic Paneuropean"/>
                <a:sym typeface="Century Gothic Paneuropean"/>
              </a:rPr>
              <a:t>International tourism professionals, MICE </a:t>
            </a:r>
            <a:r>
              <a:rPr lang="en-US" sz="3492" dirty="0" err="1">
                <a:solidFill>
                  <a:srgbClr val="FFFFFF"/>
                </a:solidFill>
                <a:latin typeface="Century Gothic Paneuropean"/>
                <a:ea typeface="Century Gothic Paneuropean"/>
                <a:cs typeface="Century Gothic Paneuropean"/>
                <a:sym typeface="Century Gothic Paneuropean"/>
              </a:rPr>
              <a:t>organisers</a:t>
            </a:r>
            <a:r>
              <a:rPr lang="en-US" sz="3492" dirty="0">
                <a:solidFill>
                  <a:srgbClr val="FFFFFF"/>
                </a:solidFill>
                <a:latin typeface="Century Gothic Paneuropean"/>
                <a:ea typeface="Century Gothic Paneuropean"/>
                <a:cs typeface="Century Gothic Paneuropean"/>
                <a:sym typeface="Century Gothic Paneuropean"/>
              </a:rPr>
              <a:t>, and travel influencers</a:t>
            </a:r>
          </a:p>
        </p:txBody>
      </p:sp>
      <p:sp>
        <p:nvSpPr>
          <p:cNvPr id="7" name="Freeform 7"/>
          <p:cNvSpPr/>
          <p:nvPr/>
        </p:nvSpPr>
        <p:spPr>
          <a:xfrm>
            <a:off x="0" y="0"/>
            <a:ext cx="492883" cy="492883"/>
          </a:xfrm>
          <a:custGeom>
            <a:avLst/>
            <a:gdLst/>
            <a:ahLst/>
            <a:cxnLst/>
            <a:rect l="l" t="t" r="r" b="b"/>
            <a:pathLst>
              <a:path w="492883" h="492883">
                <a:moveTo>
                  <a:pt x="0" y="0"/>
                </a:moveTo>
                <a:lnTo>
                  <a:pt x="492883" y="0"/>
                </a:lnTo>
                <a:lnTo>
                  <a:pt x="492883" y="492883"/>
                </a:lnTo>
                <a:lnTo>
                  <a:pt x="0" y="49288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157046" y="341765"/>
            <a:ext cx="18130954" cy="686935"/>
          </a:xfrm>
          <a:prstGeom prst="rect">
            <a:avLst/>
          </a:prstGeom>
        </p:spPr>
        <p:txBody>
          <a:bodyPr lIns="0" tIns="0" rIns="0" bIns="0" rtlCol="0" anchor="t">
            <a:spAutoFit/>
          </a:bodyPr>
          <a:lstStyle/>
          <a:p>
            <a:pPr algn="ctr">
              <a:lnSpc>
                <a:spcPts val="5401"/>
              </a:lnSpc>
            </a:pPr>
            <a:r>
              <a:rPr lang="en-US" sz="4321" dirty="0">
                <a:solidFill>
                  <a:srgbClr val="FFFFFF"/>
                </a:solidFill>
                <a:latin typeface="League Spartan"/>
                <a:ea typeface="League Spartan"/>
                <a:cs typeface="League Spartan"/>
                <a:sym typeface="League Spartan"/>
              </a:rPr>
              <a:t>Event Overview: </a:t>
            </a:r>
            <a:r>
              <a:rPr lang="en-US" sz="4321" dirty="0" err="1">
                <a:solidFill>
                  <a:srgbClr val="FFFFFF"/>
                </a:solidFill>
                <a:latin typeface="League Spartan"/>
                <a:ea typeface="League Spartan"/>
                <a:cs typeface="League Spartan"/>
                <a:sym typeface="League Spartan"/>
              </a:rPr>
              <a:t>Croeso</a:t>
            </a:r>
            <a:r>
              <a:rPr lang="en-US" sz="4321" dirty="0">
                <a:solidFill>
                  <a:srgbClr val="FFFFFF"/>
                </a:solidFill>
                <a:latin typeface="League Spartan"/>
                <a:ea typeface="League Spartan"/>
                <a:cs typeface="League Spartan"/>
                <a:sym typeface="League Spartan"/>
              </a:rPr>
              <a:t> Cymru – A Global Welcome Summit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grpSp>
        <p:nvGrpSpPr>
          <p:cNvPr id="3" name="Group 3"/>
          <p:cNvGrpSpPr/>
          <p:nvPr/>
        </p:nvGrpSpPr>
        <p:grpSpPr>
          <a:xfrm>
            <a:off x="0" y="1468695"/>
            <a:ext cx="18288000" cy="8833214"/>
            <a:chOff x="0" y="0"/>
            <a:chExt cx="4728211" cy="2678116"/>
          </a:xfrm>
        </p:grpSpPr>
        <p:sp>
          <p:nvSpPr>
            <p:cNvPr id="4" name="Freeform 4"/>
            <p:cNvSpPr/>
            <p:nvPr/>
          </p:nvSpPr>
          <p:spPr>
            <a:xfrm>
              <a:off x="0" y="0"/>
              <a:ext cx="4728211" cy="2678116"/>
            </a:xfrm>
            <a:custGeom>
              <a:avLst/>
              <a:gdLst/>
              <a:ahLst/>
              <a:cxnLst/>
              <a:rect l="l" t="t" r="r" b="b"/>
              <a:pathLst>
                <a:path w="4728211" h="2678116">
                  <a:moveTo>
                    <a:pt x="0" y="0"/>
                  </a:moveTo>
                  <a:lnTo>
                    <a:pt x="4728211" y="0"/>
                  </a:lnTo>
                  <a:lnTo>
                    <a:pt x="4728211" y="2678116"/>
                  </a:lnTo>
                  <a:lnTo>
                    <a:pt x="0" y="2678116"/>
                  </a:lnTo>
                  <a:close/>
                </a:path>
              </a:pathLst>
            </a:custGeom>
            <a:solidFill>
              <a:srgbClr val="0D2440">
                <a:alpha val="69804"/>
              </a:srgbClr>
            </a:solidFill>
          </p:spPr>
        </p:sp>
        <p:sp>
          <p:nvSpPr>
            <p:cNvPr id="5" name="TextBox 5"/>
            <p:cNvSpPr txBox="1"/>
            <p:nvPr/>
          </p:nvSpPr>
          <p:spPr>
            <a:xfrm>
              <a:off x="0" y="-38100"/>
              <a:ext cx="4728211" cy="2716216"/>
            </a:xfrm>
            <a:prstGeom prst="rect">
              <a:avLst/>
            </a:prstGeom>
          </p:spPr>
          <p:txBody>
            <a:bodyPr lIns="50800" tIns="50800" rIns="50800" bIns="50800" rtlCol="0" anchor="ctr"/>
            <a:lstStyle/>
            <a:p>
              <a:pPr algn="ctr">
                <a:lnSpc>
                  <a:spcPts val="3499"/>
                </a:lnSpc>
              </a:pPr>
              <a:endParaRPr/>
            </a:p>
          </p:txBody>
        </p:sp>
      </p:grpSp>
      <p:sp>
        <p:nvSpPr>
          <p:cNvPr id="6" name="TextBox 6"/>
          <p:cNvSpPr txBox="1"/>
          <p:nvPr/>
        </p:nvSpPr>
        <p:spPr>
          <a:xfrm>
            <a:off x="376703" y="1587925"/>
            <a:ext cx="17222666" cy="8409571"/>
          </a:xfrm>
          <a:prstGeom prst="rect">
            <a:avLst/>
          </a:prstGeom>
        </p:spPr>
        <p:txBody>
          <a:bodyPr lIns="0" tIns="0" rIns="0" bIns="0" rtlCol="0" anchor="t">
            <a:spAutoFit/>
          </a:bodyPr>
          <a:lstStyle/>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Target Market:</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International MICE professionals, tourism boards, DMCs, and travel influencers</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Focus on those interested in new destinations offering authentic cultural experiences</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Market Demand:</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Strong interest in cultural tourism and place-based experiences, especially post-COVID</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Growing global trend for ‘slow travel’, sustainability, and meaningful connections</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Supply Gaps:</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North Wales is </a:t>
            </a:r>
            <a:r>
              <a:rPr lang="en-US" sz="2650" dirty="0" err="1">
                <a:solidFill>
                  <a:srgbClr val="FFFFFF"/>
                </a:solidFill>
                <a:latin typeface="Century Gothic Paneuropean"/>
                <a:ea typeface="Century Gothic Paneuropean"/>
                <a:cs typeface="Century Gothic Paneuropean"/>
                <a:sym typeface="Century Gothic Paneuropean"/>
              </a:rPr>
              <a:t>underutilised</a:t>
            </a:r>
            <a:r>
              <a:rPr lang="en-US" sz="2650" dirty="0">
                <a:solidFill>
                  <a:srgbClr val="FFFFFF"/>
                </a:solidFill>
                <a:latin typeface="Century Gothic Paneuropean"/>
                <a:ea typeface="Century Gothic Paneuropean"/>
                <a:cs typeface="Century Gothic Paneuropean"/>
                <a:sym typeface="Century Gothic Paneuropean"/>
              </a:rPr>
              <a:t> for international business events</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Most large-scale events in Wales are concentrated in Cardiff/South Wales</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Competitive Advantage:</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No current events offering a professional MICE format + cultural immersion in North Wales</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Uniquely aligned with Visit </a:t>
            </a:r>
            <a:r>
              <a:rPr lang="en-US" sz="2650" dirty="0" err="1">
                <a:solidFill>
                  <a:srgbClr val="FFFFFF"/>
                </a:solidFill>
                <a:latin typeface="Century Gothic Paneuropean"/>
                <a:ea typeface="Century Gothic Paneuropean"/>
                <a:cs typeface="Century Gothic Paneuropean"/>
                <a:sym typeface="Century Gothic Paneuropean"/>
              </a:rPr>
              <a:t>Wales’</a:t>
            </a:r>
            <a:r>
              <a:rPr lang="en-US" sz="2650" dirty="0">
                <a:solidFill>
                  <a:srgbClr val="FFFFFF"/>
                </a:solidFill>
                <a:latin typeface="Century Gothic Paneuropean"/>
                <a:ea typeface="Century Gothic Paneuropean"/>
                <a:cs typeface="Century Gothic Paneuropean"/>
                <a:sym typeface="Century Gothic Paneuropean"/>
              </a:rPr>
              <a:t> strategic goals for 2025</a:t>
            </a:r>
          </a:p>
          <a:p>
            <a:pPr algn="l">
              <a:lnSpc>
                <a:spcPts val="3710"/>
              </a:lnSpc>
              <a:spcBef>
                <a:spcPct val="0"/>
              </a:spcBef>
            </a:pPr>
            <a:r>
              <a:rPr lang="en-US" sz="2650" dirty="0">
                <a:solidFill>
                  <a:srgbClr val="FFFFFF"/>
                </a:solidFill>
                <a:latin typeface="Century Gothic Paneuropean"/>
                <a:ea typeface="Century Gothic Paneuropean"/>
                <a:cs typeface="Century Gothic Paneuropean"/>
                <a:sym typeface="Century Gothic Paneuropean"/>
              </a:rPr>
              <a:t>🔹 Marketing Channels:</a:t>
            </a:r>
          </a:p>
          <a:p>
            <a:pPr marL="572201" lvl="1" indent="-286100" algn="l">
              <a:lnSpc>
                <a:spcPts val="3710"/>
              </a:lnSpc>
              <a:spcBef>
                <a:spcPct val="0"/>
              </a:spcBef>
              <a:buFont typeface="Arial"/>
              <a:buChar char="•"/>
            </a:pPr>
            <a:r>
              <a:rPr lang="en-US" sz="2650" dirty="0">
                <a:solidFill>
                  <a:srgbClr val="FFFFFF"/>
                </a:solidFill>
                <a:latin typeface="Century Gothic Paneuropean"/>
                <a:ea typeface="Century Gothic Paneuropean"/>
                <a:cs typeface="Century Gothic Paneuropean"/>
                <a:sym typeface="Century Gothic Paneuropean"/>
              </a:rPr>
              <a:t>Visit Wales partnerships</a:t>
            </a:r>
          </a:p>
          <a:p>
            <a:pPr marL="572201" lvl="1" indent="-286100" algn="l">
              <a:lnSpc>
                <a:spcPts val="3710"/>
              </a:lnSpc>
              <a:spcBef>
                <a:spcPct val="0"/>
              </a:spcBef>
              <a:buFont typeface="Arial"/>
              <a:buChar char="•"/>
            </a:pPr>
            <a:r>
              <a:rPr lang="en-US" sz="2650" dirty="0">
                <a:solidFill>
                  <a:srgbClr val="FFFFFF"/>
                </a:solidFill>
                <a:latin typeface="Century Gothic Paneuropean"/>
                <a:ea typeface="Century Gothic Paneuropean"/>
                <a:cs typeface="Century Gothic Paneuropean"/>
                <a:sym typeface="Century Gothic Paneuropean"/>
              </a:rPr>
              <a:t>LinkedIn &amp; B2B digital campaigns</a:t>
            </a:r>
          </a:p>
          <a:p>
            <a:pPr marL="572201" lvl="1" indent="-286100" algn="l">
              <a:lnSpc>
                <a:spcPts val="3710"/>
              </a:lnSpc>
              <a:spcBef>
                <a:spcPct val="0"/>
              </a:spcBef>
              <a:buFont typeface="Arial"/>
              <a:buChar char="•"/>
            </a:pPr>
            <a:r>
              <a:rPr lang="en-US" sz="2650" dirty="0">
                <a:solidFill>
                  <a:srgbClr val="FFFFFF"/>
                </a:solidFill>
                <a:latin typeface="Century Gothic Paneuropean"/>
                <a:ea typeface="Century Gothic Paneuropean"/>
                <a:cs typeface="Century Gothic Paneuropean"/>
                <a:sym typeface="Century Gothic Paneuropean"/>
              </a:rPr>
              <a:t>MICE industry media (e.g., Conference News, C&amp;IT Magazine)</a:t>
            </a:r>
          </a:p>
          <a:p>
            <a:pPr marL="572201" lvl="1" indent="-286100" algn="l">
              <a:lnSpc>
                <a:spcPts val="3710"/>
              </a:lnSpc>
              <a:spcBef>
                <a:spcPct val="0"/>
              </a:spcBef>
              <a:buFont typeface="Arial"/>
              <a:buChar char="•"/>
            </a:pPr>
            <a:r>
              <a:rPr lang="en-US" sz="2650" dirty="0">
                <a:solidFill>
                  <a:srgbClr val="FFFFFF"/>
                </a:solidFill>
                <a:latin typeface="Century Gothic Paneuropean"/>
                <a:ea typeface="Century Gothic Paneuropean"/>
                <a:cs typeface="Century Gothic Paneuropean"/>
                <a:sym typeface="Century Gothic Paneuropean"/>
              </a:rPr>
              <a:t>Travel trade exhibitions and influencer outreach</a:t>
            </a:r>
          </a:p>
          <a:p>
            <a:pPr algn="l">
              <a:lnSpc>
                <a:spcPts val="3710"/>
              </a:lnSpc>
              <a:spcBef>
                <a:spcPct val="0"/>
              </a:spcBef>
            </a:pPr>
            <a:endParaRPr lang="en-US" sz="2650" dirty="0">
              <a:solidFill>
                <a:srgbClr val="FFFFFF"/>
              </a:solidFill>
              <a:latin typeface="Century Gothic Paneuropean"/>
              <a:ea typeface="Century Gothic Paneuropean"/>
              <a:cs typeface="Century Gothic Paneuropean"/>
              <a:sym typeface="Century Gothic Paneuropean"/>
            </a:endParaRPr>
          </a:p>
        </p:txBody>
      </p:sp>
      <p:sp>
        <p:nvSpPr>
          <p:cNvPr id="7" name="Freeform 7"/>
          <p:cNvSpPr/>
          <p:nvPr/>
        </p:nvSpPr>
        <p:spPr>
          <a:xfrm>
            <a:off x="0" y="0"/>
            <a:ext cx="525031" cy="525031"/>
          </a:xfrm>
          <a:custGeom>
            <a:avLst/>
            <a:gdLst/>
            <a:ahLst/>
            <a:cxnLst/>
            <a:rect l="l" t="t" r="r" b="b"/>
            <a:pathLst>
              <a:path w="525031" h="525031">
                <a:moveTo>
                  <a:pt x="0" y="0"/>
                </a:moveTo>
                <a:lnTo>
                  <a:pt x="525031" y="0"/>
                </a:lnTo>
                <a:lnTo>
                  <a:pt x="525031" y="525031"/>
                </a:lnTo>
                <a:lnTo>
                  <a:pt x="0" y="5250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157046" y="341765"/>
            <a:ext cx="18130954" cy="686935"/>
          </a:xfrm>
          <a:prstGeom prst="rect">
            <a:avLst/>
          </a:prstGeom>
        </p:spPr>
        <p:txBody>
          <a:bodyPr lIns="0" tIns="0" rIns="0" bIns="0" rtlCol="0" anchor="t">
            <a:spAutoFit/>
          </a:bodyPr>
          <a:lstStyle/>
          <a:p>
            <a:pPr algn="ctr">
              <a:lnSpc>
                <a:spcPts val="5401"/>
              </a:lnSpc>
            </a:pPr>
            <a:r>
              <a:rPr lang="en-US" sz="4321">
                <a:solidFill>
                  <a:srgbClr val="FFFFFF"/>
                </a:solidFill>
                <a:latin typeface="League Spartan"/>
                <a:ea typeface="League Spartan"/>
                <a:cs typeface="League Spartan"/>
                <a:sym typeface="League Spartan"/>
              </a:rPr>
              <a:t>Market Factors: Audience, Demand, and Competition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464162"/>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US" dirty="0"/>
          </a:p>
        </p:txBody>
      </p:sp>
      <p:grpSp>
        <p:nvGrpSpPr>
          <p:cNvPr id="3" name="Group 3"/>
          <p:cNvGrpSpPr/>
          <p:nvPr/>
        </p:nvGrpSpPr>
        <p:grpSpPr>
          <a:xfrm>
            <a:off x="0" y="464166"/>
            <a:ext cx="18265360" cy="10021578"/>
            <a:chOff x="-3366" y="19051"/>
            <a:chExt cx="4644189" cy="2586349"/>
          </a:xfrm>
        </p:grpSpPr>
        <p:sp>
          <p:nvSpPr>
            <p:cNvPr id="4" name="Freeform 4"/>
            <p:cNvSpPr/>
            <p:nvPr/>
          </p:nvSpPr>
          <p:spPr>
            <a:xfrm>
              <a:off x="-3366" y="19051"/>
              <a:ext cx="4640823" cy="2586349"/>
            </a:xfrm>
            <a:custGeom>
              <a:avLst/>
              <a:gdLst/>
              <a:ahLst/>
              <a:cxnLst/>
              <a:rect l="l" t="t" r="r" b="b"/>
              <a:pathLst>
                <a:path w="4640823" h="2586349">
                  <a:moveTo>
                    <a:pt x="0" y="0"/>
                  </a:moveTo>
                  <a:lnTo>
                    <a:pt x="4640823" y="0"/>
                  </a:lnTo>
                  <a:lnTo>
                    <a:pt x="4640823" y="2586349"/>
                  </a:lnTo>
                  <a:lnTo>
                    <a:pt x="0" y="2586349"/>
                  </a:lnTo>
                  <a:close/>
                </a:path>
              </a:pathLst>
            </a:custGeom>
            <a:solidFill>
              <a:srgbClr val="0D2440">
                <a:alpha val="69804"/>
              </a:srgbClr>
            </a:solidFill>
          </p:spPr>
        </p:sp>
        <p:sp>
          <p:nvSpPr>
            <p:cNvPr id="5" name="TextBox 5"/>
            <p:cNvSpPr txBox="1"/>
            <p:nvPr/>
          </p:nvSpPr>
          <p:spPr>
            <a:xfrm>
              <a:off x="0" y="145130"/>
              <a:ext cx="4640823" cy="2460270"/>
            </a:xfrm>
            <a:prstGeom prst="rect">
              <a:avLst/>
            </a:prstGeom>
          </p:spPr>
          <p:txBody>
            <a:bodyPr lIns="50800" tIns="50800" rIns="50800" bIns="50800" rtlCol="0" anchor="ctr"/>
            <a:lstStyle/>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Venue Selection:</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The event will take place at Venue Cymru, a large, modern conference </a:t>
              </a:r>
              <a:r>
                <a:rPr lang="en-US" sz="2100" dirty="0" err="1">
                  <a:solidFill>
                    <a:schemeClr val="tx1">
                      <a:alpha val="69804"/>
                    </a:schemeClr>
                  </a:solidFill>
                  <a:latin typeface="Century Gothic Paneuropean"/>
                  <a:ea typeface="Century Gothic Paneuropean"/>
                  <a:cs typeface="Century Gothic Paneuropean"/>
                  <a:sym typeface="Century Gothic Paneuropean"/>
                </a:rPr>
                <a:t>centre</a:t>
              </a:r>
              <a:r>
                <a:rPr lang="en-US" sz="2100" dirty="0">
                  <a:solidFill>
                    <a:schemeClr val="tx1">
                      <a:alpha val="69804"/>
                    </a:schemeClr>
                  </a:solidFill>
                  <a:latin typeface="Century Gothic Paneuropean"/>
                  <a:ea typeface="Century Gothic Paneuropean"/>
                  <a:cs typeface="Century Gothic Paneuropean"/>
                  <a:sym typeface="Century Gothic Paneuropean"/>
                </a:rPr>
                <a:t> in Llandudno, North Wales. It offers a full suite of MICE facilities, including multi-purpose halls, breakout rooms, in-house catering, and integrated AV equipment — all within a coastal setting that reinforces the event’s "Sense of Place."</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Staffing &amp; Skills:</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The delivery team will include:</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Event managers and technicians</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Bilingual Welsh/English-speaking hosts</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Local cultural ambassadors (e.g. storytellers, musicians)</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Security, front-of-house, and catering personnel</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Staff will be briefed to represent Welsh hospitality and ensure cultural authenticity.</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Resources &amp; Technical Setup:</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Key logistical needs include:</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Professional AV support and live interpretation</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Welsh/English signage and printed materials</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Sustainable catering services (locally sourced ingredients)</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Branded stage elements and décor reflecting Welsh identity</a:t>
              </a:r>
            </a:p>
            <a:p>
              <a:pPr marL="453392" lvl="1" indent="-226696" algn="l">
                <a:lnSpc>
                  <a:spcPts val="2940"/>
                </a:lnSpc>
                <a:buFont typeface="Arial"/>
                <a:buChar char="•"/>
              </a:pPr>
              <a:r>
                <a:rPr lang="en-US" sz="2100" dirty="0">
                  <a:solidFill>
                    <a:schemeClr val="tx1">
                      <a:alpha val="69804"/>
                    </a:schemeClr>
                  </a:solidFill>
                  <a:latin typeface="Century Gothic Paneuropean"/>
                  <a:ea typeface="Century Gothic Paneuropean"/>
                  <a:cs typeface="Century Gothic Paneuropean"/>
                  <a:sym typeface="Century Gothic Paneuropean"/>
                </a:rPr>
                <a:t>Accessibility ramps, assistive listening systems, and quiet spaces</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Transport &amp; Accommodation:</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Llandudno is well connected by rail to major UK hubs (e.g. Manchester, Birmingham), and just 90 minutes from Manchester Airport. The town has ample accommodation options within walking distance of the venue, supporting both comfort and sustainability.</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Strategic Fit:</a:t>
              </a:r>
            </a:p>
            <a:p>
              <a:pPr algn="l">
                <a:lnSpc>
                  <a:spcPts val="2940"/>
                </a:lnSpc>
              </a:pPr>
              <a:r>
                <a:rPr lang="en-US" sz="2100" dirty="0">
                  <a:solidFill>
                    <a:schemeClr val="tx1">
                      <a:alpha val="69804"/>
                    </a:schemeClr>
                  </a:solidFill>
                  <a:latin typeface="Century Gothic Paneuropean"/>
                  <a:ea typeface="Century Gothic Paneuropean"/>
                  <a:cs typeface="Century Gothic Paneuropean"/>
                  <a:sym typeface="Century Gothic Paneuropean"/>
                </a:rPr>
                <a:t> Llandudno was selected not only for its infrastructure, but for its cultural and linguistic character. The town exemplifies the spirit of "</a:t>
              </a:r>
              <a:r>
                <a:rPr lang="en-US" sz="2100" dirty="0" err="1">
                  <a:solidFill>
                    <a:schemeClr val="tx1">
                      <a:alpha val="69804"/>
                    </a:schemeClr>
                  </a:solidFill>
                  <a:latin typeface="Century Gothic Paneuropean"/>
                  <a:ea typeface="Century Gothic Paneuropean"/>
                  <a:cs typeface="Century Gothic Paneuropean"/>
                  <a:sym typeface="Century Gothic Paneuropean"/>
                </a:rPr>
                <a:t>Croeso</a:t>
              </a:r>
              <a:r>
                <a:rPr lang="en-US" sz="2100" dirty="0">
                  <a:solidFill>
                    <a:schemeClr val="tx1">
                      <a:alpha val="69804"/>
                    </a:schemeClr>
                  </a:solidFill>
                  <a:latin typeface="Century Gothic Paneuropean"/>
                  <a:ea typeface="Century Gothic Paneuropean"/>
                  <a:cs typeface="Century Gothic Paneuropean"/>
                  <a:sym typeface="Century Gothic Paneuropean"/>
                </a:rPr>
                <a:t>" — offering a warm, Welsh welcome in a destination rich with heritage, language, and landscape.</a:t>
              </a:r>
            </a:p>
            <a:p>
              <a:pPr algn="l">
                <a:lnSpc>
                  <a:spcPts val="2940"/>
                </a:lnSpc>
              </a:pPr>
              <a:endParaRPr lang="en-US" sz="2100" dirty="0">
                <a:solidFill>
                  <a:schemeClr val="tx1">
                    <a:alpha val="69804"/>
                  </a:schemeClr>
                </a:solidFill>
                <a:latin typeface="Century Gothic Paneuropean"/>
                <a:ea typeface="Century Gothic Paneuropean"/>
                <a:cs typeface="Century Gothic Paneuropean"/>
                <a:sym typeface="Century Gothic Paneuropean"/>
              </a:endParaRPr>
            </a:p>
          </p:txBody>
        </p:sp>
      </p:grpSp>
      <p:sp>
        <p:nvSpPr>
          <p:cNvPr id="6" name="Freeform 6"/>
          <p:cNvSpPr/>
          <p:nvPr/>
        </p:nvSpPr>
        <p:spPr>
          <a:xfrm>
            <a:off x="68467" y="5123"/>
            <a:ext cx="578609" cy="578609"/>
          </a:xfrm>
          <a:custGeom>
            <a:avLst/>
            <a:gdLst/>
            <a:ahLst/>
            <a:cxnLst/>
            <a:rect l="l" t="t" r="r" b="b"/>
            <a:pathLst>
              <a:path w="578609" h="578609">
                <a:moveTo>
                  <a:pt x="0" y="0"/>
                </a:moveTo>
                <a:lnTo>
                  <a:pt x="578609" y="0"/>
                </a:lnTo>
                <a:lnTo>
                  <a:pt x="578609" y="578609"/>
                </a:lnTo>
                <a:lnTo>
                  <a:pt x="0" y="57860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357771" y="63443"/>
            <a:ext cx="18130954" cy="695825"/>
          </a:xfrm>
          <a:prstGeom prst="rect">
            <a:avLst/>
          </a:prstGeom>
        </p:spPr>
        <p:txBody>
          <a:bodyPr lIns="0" tIns="0" rIns="0" bIns="0" rtlCol="0" anchor="t">
            <a:spAutoFit/>
          </a:bodyPr>
          <a:lstStyle/>
          <a:p>
            <a:pPr algn="ctr">
              <a:lnSpc>
                <a:spcPts val="5526"/>
              </a:lnSpc>
            </a:pPr>
            <a:r>
              <a:rPr lang="en-US" sz="4421" dirty="0">
                <a:solidFill>
                  <a:srgbClr val="FFFFFF"/>
                </a:solidFill>
                <a:latin typeface="League Spartan"/>
                <a:ea typeface="League Spartan"/>
                <a:cs typeface="League Spartan"/>
                <a:sym typeface="League Spartan"/>
              </a:rPr>
              <a:t>Operational Factors – Venue, Resources, and Logistics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sp>
      <p:sp>
        <p:nvSpPr>
          <p:cNvPr id="3" name="Freeform 3"/>
          <p:cNvSpPr/>
          <p:nvPr/>
        </p:nvSpPr>
        <p:spPr>
          <a:xfrm>
            <a:off x="8748982" y="8863282"/>
            <a:ext cx="790036" cy="790036"/>
          </a:xfrm>
          <a:custGeom>
            <a:avLst/>
            <a:gdLst/>
            <a:ahLst/>
            <a:cxnLst/>
            <a:rect l="l" t="t" r="r" b="b"/>
            <a:pathLst>
              <a:path w="790036" h="790036">
                <a:moveTo>
                  <a:pt x="0" y="0"/>
                </a:moveTo>
                <a:lnTo>
                  <a:pt x="790036" y="0"/>
                </a:lnTo>
                <a:lnTo>
                  <a:pt x="790036" y="790036"/>
                </a:lnTo>
                <a:lnTo>
                  <a:pt x="0" y="7900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87048" y="2456123"/>
            <a:ext cx="12140611" cy="3365378"/>
          </a:xfrm>
          <a:custGeom>
            <a:avLst/>
            <a:gdLst/>
            <a:ahLst/>
            <a:cxnLst/>
            <a:rect l="l" t="t" r="r" b="b"/>
            <a:pathLst>
              <a:path w="12140611" h="3365378">
                <a:moveTo>
                  <a:pt x="0" y="0"/>
                </a:moveTo>
                <a:lnTo>
                  <a:pt x="12140611" y="0"/>
                </a:lnTo>
                <a:lnTo>
                  <a:pt x="12140611" y="3365378"/>
                </a:lnTo>
                <a:lnTo>
                  <a:pt x="0" y="3365378"/>
                </a:lnTo>
                <a:lnTo>
                  <a:pt x="0" y="0"/>
                </a:lnTo>
                <a:close/>
              </a:path>
            </a:pathLst>
          </a:custGeom>
          <a:blipFill>
            <a:blip r:embed="rId5"/>
            <a:stretch>
              <a:fillRect t="-104" b="-104"/>
            </a:stretch>
          </a:blipFill>
        </p:spPr>
      </p:sp>
      <p:sp>
        <p:nvSpPr>
          <p:cNvPr id="5" name="Freeform 5"/>
          <p:cNvSpPr/>
          <p:nvPr/>
        </p:nvSpPr>
        <p:spPr>
          <a:xfrm>
            <a:off x="12767985" y="2456123"/>
            <a:ext cx="5051224" cy="3365378"/>
          </a:xfrm>
          <a:custGeom>
            <a:avLst/>
            <a:gdLst/>
            <a:ahLst/>
            <a:cxnLst/>
            <a:rect l="l" t="t" r="r" b="b"/>
            <a:pathLst>
              <a:path w="5051224" h="3365378">
                <a:moveTo>
                  <a:pt x="0" y="0"/>
                </a:moveTo>
                <a:lnTo>
                  <a:pt x="5051224" y="0"/>
                </a:lnTo>
                <a:lnTo>
                  <a:pt x="5051224" y="3365378"/>
                </a:lnTo>
                <a:lnTo>
                  <a:pt x="0" y="3365378"/>
                </a:lnTo>
                <a:lnTo>
                  <a:pt x="0" y="0"/>
                </a:lnTo>
                <a:close/>
              </a:path>
            </a:pathLst>
          </a:custGeom>
          <a:blipFill>
            <a:blip r:embed="rId6"/>
            <a:stretch>
              <a:fillRect/>
            </a:stretch>
          </a:blipFill>
        </p:spPr>
      </p:sp>
      <p:grpSp>
        <p:nvGrpSpPr>
          <p:cNvPr id="6" name="Group 6"/>
          <p:cNvGrpSpPr/>
          <p:nvPr/>
        </p:nvGrpSpPr>
        <p:grpSpPr>
          <a:xfrm>
            <a:off x="783516" y="7056909"/>
            <a:ext cx="16720968" cy="3063164"/>
            <a:chOff x="0" y="0"/>
            <a:chExt cx="4403876" cy="806759"/>
          </a:xfrm>
        </p:grpSpPr>
        <p:sp>
          <p:nvSpPr>
            <p:cNvPr id="7" name="Freeform 7"/>
            <p:cNvSpPr/>
            <p:nvPr/>
          </p:nvSpPr>
          <p:spPr>
            <a:xfrm>
              <a:off x="0" y="0"/>
              <a:ext cx="4403876" cy="806759"/>
            </a:xfrm>
            <a:custGeom>
              <a:avLst/>
              <a:gdLst/>
              <a:ahLst/>
              <a:cxnLst/>
              <a:rect l="l" t="t" r="r" b="b"/>
              <a:pathLst>
                <a:path w="4403876" h="806759">
                  <a:moveTo>
                    <a:pt x="23613" y="0"/>
                  </a:moveTo>
                  <a:lnTo>
                    <a:pt x="4380263" y="0"/>
                  </a:lnTo>
                  <a:cubicBezTo>
                    <a:pt x="4386525" y="0"/>
                    <a:pt x="4392531" y="2488"/>
                    <a:pt x="4396960" y="6916"/>
                  </a:cubicBezTo>
                  <a:cubicBezTo>
                    <a:pt x="4401388" y="11345"/>
                    <a:pt x="4403876" y="17351"/>
                    <a:pt x="4403876" y="23613"/>
                  </a:cubicBezTo>
                  <a:lnTo>
                    <a:pt x="4403876" y="783146"/>
                  </a:lnTo>
                  <a:cubicBezTo>
                    <a:pt x="4403876" y="789409"/>
                    <a:pt x="4401388" y="795415"/>
                    <a:pt x="4396960" y="799843"/>
                  </a:cubicBezTo>
                  <a:cubicBezTo>
                    <a:pt x="4392531" y="804271"/>
                    <a:pt x="4386525" y="806759"/>
                    <a:pt x="4380263" y="806759"/>
                  </a:cubicBezTo>
                  <a:lnTo>
                    <a:pt x="23613" y="806759"/>
                  </a:lnTo>
                  <a:cubicBezTo>
                    <a:pt x="17351" y="806759"/>
                    <a:pt x="11345" y="804271"/>
                    <a:pt x="6916" y="799843"/>
                  </a:cubicBezTo>
                  <a:cubicBezTo>
                    <a:pt x="2488" y="795415"/>
                    <a:pt x="0" y="789409"/>
                    <a:pt x="0" y="783146"/>
                  </a:cubicBezTo>
                  <a:lnTo>
                    <a:pt x="0" y="23613"/>
                  </a:lnTo>
                  <a:cubicBezTo>
                    <a:pt x="0" y="17351"/>
                    <a:pt x="2488" y="11345"/>
                    <a:pt x="6916" y="6916"/>
                  </a:cubicBezTo>
                  <a:cubicBezTo>
                    <a:pt x="11345" y="2488"/>
                    <a:pt x="17351" y="0"/>
                    <a:pt x="23613" y="0"/>
                  </a:cubicBezTo>
                  <a:close/>
                </a:path>
              </a:pathLst>
            </a:custGeom>
            <a:solidFill>
              <a:srgbClr val="7391C0">
                <a:alpha val="77647"/>
              </a:srgbClr>
            </a:solidFill>
          </p:spPr>
        </p:sp>
        <p:sp>
          <p:nvSpPr>
            <p:cNvPr id="8" name="TextBox 8"/>
            <p:cNvSpPr txBox="1"/>
            <p:nvPr/>
          </p:nvSpPr>
          <p:spPr>
            <a:xfrm>
              <a:off x="0" y="-38100"/>
              <a:ext cx="4403876" cy="844859"/>
            </a:xfrm>
            <a:prstGeom prst="rect">
              <a:avLst/>
            </a:prstGeom>
          </p:spPr>
          <p:txBody>
            <a:bodyPr lIns="50800" tIns="50800" rIns="50800" bIns="50800" rtlCol="0" anchor="ctr"/>
            <a:lstStyle/>
            <a:p>
              <a:pPr algn="ctr">
                <a:lnSpc>
                  <a:spcPts val="2800"/>
                </a:lnSpc>
              </a:pPr>
              <a:endParaRPr/>
            </a:p>
          </p:txBody>
        </p:sp>
      </p:grpSp>
      <p:sp>
        <p:nvSpPr>
          <p:cNvPr id="9" name="Freeform 9"/>
          <p:cNvSpPr/>
          <p:nvPr/>
        </p:nvSpPr>
        <p:spPr>
          <a:xfrm>
            <a:off x="0" y="32612"/>
            <a:ext cx="527469" cy="527469"/>
          </a:xfrm>
          <a:custGeom>
            <a:avLst/>
            <a:gdLst/>
            <a:ahLst/>
            <a:cxnLst/>
            <a:rect l="l" t="t" r="r" b="b"/>
            <a:pathLst>
              <a:path w="527469" h="527469">
                <a:moveTo>
                  <a:pt x="0" y="0"/>
                </a:moveTo>
                <a:lnTo>
                  <a:pt x="527469" y="0"/>
                </a:lnTo>
                <a:lnTo>
                  <a:pt x="527469" y="527469"/>
                </a:lnTo>
                <a:lnTo>
                  <a:pt x="0" y="5274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0" name="TextBox 10"/>
          <p:cNvSpPr txBox="1"/>
          <p:nvPr/>
        </p:nvSpPr>
        <p:spPr>
          <a:xfrm>
            <a:off x="0" y="273696"/>
            <a:ext cx="18288000" cy="705473"/>
          </a:xfrm>
          <a:prstGeom prst="rect">
            <a:avLst/>
          </a:prstGeom>
        </p:spPr>
        <p:txBody>
          <a:bodyPr lIns="0" tIns="0" rIns="0" bIns="0" rtlCol="0" anchor="t">
            <a:spAutoFit/>
          </a:bodyPr>
          <a:lstStyle/>
          <a:p>
            <a:pPr algn="ctr">
              <a:lnSpc>
                <a:spcPts val="5740"/>
              </a:lnSpc>
            </a:pPr>
            <a:r>
              <a:rPr lang="en-US" sz="4100">
                <a:solidFill>
                  <a:srgbClr val="FFFFFF"/>
                </a:solidFill>
                <a:latin typeface="League Spartan"/>
                <a:ea typeface="League Spartan"/>
                <a:cs typeface="League Spartan"/>
                <a:sym typeface="League Spartan"/>
              </a:rPr>
              <a:t>Event Overview: Croeso Cymru – A Global Welcome Summit</a:t>
            </a:r>
          </a:p>
        </p:txBody>
      </p:sp>
      <p:sp>
        <p:nvSpPr>
          <p:cNvPr id="11" name="TextBox 11"/>
          <p:cNvSpPr txBox="1"/>
          <p:nvPr/>
        </p:nvSpPr>
        <p:spPr>
          <a:xfrm>
            <a:off x="910320" y="7506406"/>
            <a:ext cx="16467360" cy="2143111"/>
          </a:xfrm>
          <a:prstGeom prst="rect">
            <a:avLst/>
          </a:prstGeom>
        </p:spPr>
        <p:txBody>
          <a:bodyPr lIns="0" tIns="0" rIns="0" bIns="0" rtlCol="0" anchor="t">
            <a:spAutoFit/>
          </a:bodyPr>
          <a:lstStyle/>
          <a:p>
            <a:pPr algn="ctr">
              <a:lnSpc>
                <a:spcPts val="5627"/>
              </a:lnSpc>
              <a:spcBef>
                <a:spcPct val="0"/>
              </a:spcBef>
            </a:pPr>
            <a:r>
              <a:rPr lang="en-US" sz="4502">
                <a:solidFill>
                  <a:srgbClr val="FFFFFF"/>
                </a:solidFill>
                <a:latin typeface="Red Hat Display"/>
                <a:ea typeface="Red Hat Display"/>
                <a:cs typeface="Red Hat Display"/>
                <a:sym typeface="Red Hat Display"/>
              </a:rPr>
              <a:t>This financial plan shows the event is both achievable and profitable, with a realistic surplus that provides room for flexibility or unexpected costs.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D2440"/>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264456"/>
            <a:ext cx="2357430" cy="1028680"/>
            <a:chOff x="0" y="0"/>
            <a:chExt cx="620887" cy="270928"/>
          </a:xfrm>
        </p:grpSpPr>
        <p:sp>
          <p:nvSpPr>
            <p:cNvPr id="3" name="Freeform 3"/>
            <p:cNvSpPr/>
            <p:nvPr/>
          </p:nvSpPr>
          <p:spPr>
            <a:xfrm>
              <a:off x="0" y="0"/>
              <a:ext cx="620887" cy="270928"/>
            </a:xfrm>
            <a:custGeom>
              <a:avLst/>
              <a:gdLst/>
              <a:ahLst/>
              <a:cxnLst/>
              <a:rect l="l" t="t" r="r" b="b"/>
              <a:pathLst>
                <a:path w="620887" h="270928">
                  <a:moveTo>
                    <a:pt x="135464" y="0"/>
                  </a:moveTo>
                  <a:lnTo>
                    <a:pt x="485423" y="0"/>
                  </a:lnTo>
                  <a:cubicBezTo>
                    <a:pt x="521350" y="0"/>
                    <a:pt x="555806" y="14272"/>
                    <a:pt x="581211" y="39676"/>
                  </a:cubicBezTo>
                  <a:cubicBezTo>
                    <a:pt x="606615" y="65081"/>
                    <a:pt x="620887" y="99537"/>
                    <a:pt x="620887" y="135464"/>
                  </a:cubicBezTo>
                  <a:lnTo>
                    <a:pt x="620887" y="135464"/>
                  </a:lnTo>
                  <a:cubicBezTo>
                    <a:pt x="620887" y="171391"/>
                    <a:pt x="606615" y="205847"/>
                    <a:pt x="581211" y="231252"/>
                  </a:cubicBezTo>
                  <a:cubicBezTo>
                    <a:pt x="555806" y="256656"/>
                    <a:pt x="521350" y="270928"/>
                    <a:pt x="485423" y="270928"/>
                  </a:cubicBezTo>
                  <a:lnTo>
                    <a:pt x="135464" y="270928"/>
                  </a:lnTo>
                  <a:cubicBezTo>
                    <a:pt x="99537" y="270928"/>
                    <a:pt x="65081" y="256656"/>
                    <a:pt x="39676" y="231252"/>
                  </a:cubicBezTo>
                  <a:cubicBezTo>
                    <a:pt x="14272" y="205847"/>
                    <a:pt x="0" y="171391"/>
                    <a:pt x="0" y="135464"/>
                  </a:cubicBezTo>
                  <a:lnTo>
                    <a:pt x="0" y="135464"/>
                  </a:lnTo>
                  <a:cubicBezTo>
                    <a:pt x="0" y="99537"/>
                    <a:pt x="14272" y="65081"/>
                    <a:pt x="39676" y="39676"/>
                  </a:cubicBezTo>
                  <a:cubicBezTo>
                    <a:pt x="65081" y="14272"/>
                    <a:pt x="99537" y="0"/>
                    <a:pt x="135464" y="0"/>
                  </a:cubicBezTo>
                  <a:close/>
                </a:path>
              </a:pathLst>
            </a:custGeom>
            <a:solidFill>
              <a:srgbClr val="1FC6D7"/>
            </a:solidFill>
          </p:spPr>
        </p:sp>
        <p:sp>
          <p:nvSpPr>
            <p:cNvPr id="4" name="TextBox 4"/>
            <p:cNvSpPr txBox="1"/>
            <p:nvPr/>
          </p:nvSpPr>
          <p:spPr>
            <a:xfrm>
              <a:off x="0" y="-38100"/>
              <a:ext cx="620887" cy="309028"/>
            </a:xfrm>
            <a:prstGeom prst="rect">
              <a:avLst/>
            </a:prstGeom>
          </p:spPr>
          <p:txBody>
            <a:bodyPr lIns="50800" tIns="50800" rIns="50800" bIns="50800" rtlCol="0" anchor="ctr"/>
            <a:lstStyle/>
            <a:p>
              <a:pPr algn="ctr">
                <a:lnSpc>
                  <a:spcPts val="2659"/>
                </a:lnSpc>
                <a:spcBef>
                  <a:spcPct val="0"/>
                </a:spcBef>
              </a:pPr>
              <a:r>
                <a:rPr lang="en-US" sz="1899">
                  <a:solidFill>
                    <a:srgbClr val="FFFFFF"/>
                  </a:solidFill>
                  <a:latin typeface="Canva Sans"/>
                  <a:ea typeface="Canva Sans"/>
                  <a:cs typeface="Canva Sans"/>
                  <a:sym typeface="Canva Sans"/>
                </a:rPr>
                <a:t>POLITICAL</a:t>
              </a:r>
            </a:p>
          </p:txBody>
        </p:sp>
      </p:grpSp>
      <p:grpSp>
        <p:nvGrpSpPr>
          <p:cNvPr id="5" name="Group 5"/>
          <p:cNvGrpSpPr/>
          <p:nvPr/>
        </p:nvGrpSpPr>
        <p:grpSpPr>
          <a:xfrm>
            <a:off x="1028700" y="2831333"/>
            <a:ext cx="2357430" cy="1028680"/>
            <a:chOff x="0" y="0"/>
            <a:chExt cx="620887" cy="270928"/>
          </a:xfrm>
        </p:grpSpPr>
        <p:sp>
          <p:nvSpPr>
            <p:cNvPr id="6" name="Freeform 6"/>
            <p:cNvSpPr/>
            <p:nvPr/>
          </p:nvSpPr>
          <p:spPr>
            <a:xfrm>
              <a:off x="0" y="0"/>
              <a:ext cx="620887" cy="270928"/>
            </a:xfrm>
            <a:custGeom>
              <a:avLst/>
              <a:gdLst/>
              <a:ahLst/>
              <a:cxnLst/>
              <a:rect l="l" t="t" r="r" b="b"/>
              <a:pathLst>
                <a:path w="620887" h="270928">
                  <a:moveTo>
                    <a:pt x="135464" y="0"/>
                  </a:moveTo>
                  <a:lnTo>
                    <a:pt x="485423" y="0"/>
                  </a:lnTo>
                  <a:cubicBezTo>
                    <a:pt x="521350" y="0"/>
                    <a:pt x="555806" y="14272"/>
                    <a:pt x="581211" y="39676"/>
                  </a:cubicBezTo>
                  <a:cubicBezTo>
                    <a:pt x="606615" y="65081"/>
                    <a:pt x="620887" y="99537"/>
                    <a:pt x="620887" y="135464"/>
                  </a:cubicBezTo>
                  <a:lnTo>
                    <a:pt x="620887" y="135464"/>
                  </a:lnTo>
                  <a:cubicBezTo>
                    <a:pt x="620887" y="171391"/>
                    <a:pt x="606615" y="205847"/>
                    <a:pt x="581211" y="231252"/>
                  </a:cubicBezTo>
                  <a:cubicBezTo>
                    <a:pt x="555806" y="256656"/>
                    <a:pt x="521350" y="270928"/>
                    <a:pt x="485423" y="270928"/>
                  </a:cubicBezTo>
                  <a:lnTo>
                    <a:pt x="135464" y="270928"/>
                  </a:lnTo>
                  <a:cubicBezTo>
                    <a:pt x="99537" y="270928"/>
                    <a:pt x="65081" y="256656"/>
                    <a:pt x="39676" y="231252"/>
                  </a:cubicBezTo>
                  <a:cubicBezTo>
                    <a:pt x="14272" y="205847"/>
                    <a:pt x="0" y="171391"/>
                    <a:pt x="0" y="135464"/>
                  </a:cubicBezTo>
                  <a:lnTo>
                    <a:pt x="0" y="135464"/>
                  </a:lnTo>
                  <a:cubicBezTo>
                    <a:pt x="0" y="99537"/>
                    <a:pt x="14272" y="65081"/>
                    <a:pt x="39676" y="39676"/>
                  </a:cubicBezTo>
                  <a:cubicBezTo>
                    <a:pt x="65081" y="14272"/>
                    <a:pt x="99537" y="0"/>
                    <a:pt x="135464" y="0"/>
                  </a:cubicBezTo>
                  <a:close/>
                </a:path>
              </a:pathLst>
            </a:custGeom>
            <a:solidFill>
              <a:srgbClr val="A6D78C"/>
            </a:solidFill>
          </p:spPr>
        </p:sp>
        <p:sp>
          <p:nvSpPr>
            <p:cNvPr id="7" name="TextBox 7"/>
            <p:cNvSpPr txBox="1"/>
            <p:nvPr/>
          </p:nvSpPr>
          <p:spPr>
            <a:xfrm>
              <a:off x="0" y="-38100"/>
              <a:ext cx="620887" cy="309028"/>
            </a:xfrm>
            <a:prstGeom prst="rect">
              <a:avLst/>
            </a:prstGeom>
          </p:spPr>
          <p:txBody>
            <a:bodyPr lIns="50800" tIns="50800" rIns="50800" bIns="50800" rtlCol="0" anchor="ctr"/>
            <a:lstStyle/>
            <a:p>
              <a:pPr algn="ctr">
                <a:lnSpc>
                  <a:spcPts val="2659"/>
                </a:lnSpc>
                <a:spcBef>
                  <a:spcPct val="0"/>
                </a:spcBef>
              </a:pPr>
              <a:r>
                <a:rPr lang="en-US" sz="1899">
                  <a:solidFill>
                    <a:srgbClr val="FFFFFF"/>
                  </a:solidFill>
                  <a:latin typeface="Canva Sans"/>
                  <a:ea typeface="Canva Sans"/>
                  <a:cs typeface="Canva Sans"/>
                  <a:sym typeface="Canva Sans"/>
                </a:rPr>
                <a:t>ECONOMIC</a:t>
              </a:r>
            </a:p>
          </p:txBody>
        </p:sp>
      </p:grpSp>
      <p:grpSp>
        <p:nvGrpSpPr>
          <p:cNvPr id="8" name="Group 8"/>
          <p:cNvGrpSpPr/>
          <p:nvPr/>
        </p:nvGrpSpPr>
        <p:grpSpPr>
          <a:xfrm>
            <a:off x="1028700" y="4398209"/>
            <a:ext cx="2357430" cy="1028680"/>
            <a:chOff x="0" y="0"/>
            <a:chExt cx="620887" cy="270928"/>
          </a:xfrm>
        </p:grpSpPr>
        <p:sp>
          <p:nvSpPr>
            <p:cNvPr id="9" name="Freeform 9"/>
            <p:cNvSpPr/>
            <p:nvPr/>
          </p:nvSpPr>
          <p:spPr>
            <a:xfrm>
              <a:off x="0" y="0"/>
              <a:ext cx="620887" cy="270928"/>
            </a:xfrm>
            <a:custGeom>
              <a:avLst/>
              <a:gdLst/>
              <a:ahLst/>
              <a:cxnLst/>
              <a:rect l="l" t="t" r="r" b="b"/>
              <a:pathLst>
                <a:path w="620887" h="270928">
                  <a:moveTo>
                    <a:pt x="135464" y="0"/>
                  </a:moveTo>
                  <a:lnTo>
                    <a:pt x="485423" y="0"/>
                  </a:lnTo>
                  <a:cubicBezTo>
                    <a:pt x="521350" y="0"/>
                    <a:pt x="555806" y="14272"/>
                    <a:pt x="581211" y="39676"/>
                  </a:cubicBezTo>
                  <a:cubicBezTo>
                    <a:pt x="606615" y="65081"/>
                    <a:pt x="620887" y="99537"/>
                    <a:pt x="620887" y="135464"/>
                  </a:cubicBezTo>
                  <a:lnTo>
                    <a:pt x="620887" y="135464"/>
                  </a:lnTo>
                  <a:cubicBezTo>
                    <a:pt x="620887" y="171391"/>
                    <a:pt x="606615" y="205847"/>
                    <a:pt x="581211" y="231252"/>
                  </a:cubicBezTo>
                  <a:cubicBezTo>
                    <a:pt x="555806" y="256656"/>
                    <a:pt x="521350" y="270928"/>
                    <a:pt x="485423" y="270928"/>
                  </a:cubicBezTo>
                  <a:lnTo>
                    <a:pt x="135464" y="270928"/>
                  </a:lnTo>
                  <a:cubicBezTo>
                    <a:pt x="99537" y="270928"/>
                    <a:pt x="65081" y="256656"/>
                    <a:pt x="39676" y="231252"/>
                  </a:cubicBezTo>
                  <a:cubicBezTo>
                    <a:pt x="14272" y="205847"/>
                    <a:pt x="0" y="171391"/>
                    <a:pt x="0" y="135464"/>
                  </a:cubicBezTo>
                  <a:lnTo>
                    <a:pt x="0" y="135464"/>
                  </a:lnTo>
                  <a:cubicBezTo>
                    <a:pt x="0" y="99537"/>
                    <a:pt x="14272" y="65081"/>
                    <a:pt x="39676" y="39676"/>
                  </a:cubicBezTo>
                  <a:cubicBezTo>
                    <a:pt x="65081" y="14272"/>
                    <a:pt x="99537" y="0"/>
                    <a:pt x="135464" y="0"/>
                  </a:cubicBezTo>
                  <a:close/>
                </a:path>
              </a:pathLst>
            </a:custGeom>
            <a:solidFill>
              <a:srgbClr val="D5B73F"/>
            </a:solidFill>
          </p:spPr>
        </p:sp>
        <p:sp>
          <p:nvSpPr>
            <p:cNvPr id="10" name="TextBox 10"/>
            <p:cNvSpPr txBox="1"/>
            <p:nvPr/>
          </p:nvSpPr>
          <p:spPr>
            <a:xfrm>
              <a:off x="0" y="-38100"/>
              <a:ext cx="620887" cy="309028"/>
            </a:xfrm>
            <a:prstGeom prst="rect">
              <a:avLst/>
            </a:prstGeom>
          </p:spPr>
          <p:txBody>
            <a:bodyPr lIns="50800" tIns="50800" rIns="50800" bIns="50800" rtlCol="0" anchor="ctr"/>
            <a:lstStyle/>
            <a:p>
              <a:pPr algn="ctr">
                <a:lnSpc>
                  <a:spcPts val="2659"/>
                </a:lnSpc>
                <a:spcBef>
                  <a:spcPct val="0"/>
                </a:spcBef>
              </a:pPr>
              <a:r>
                <a:rPr lang="en-US" sz="1899">
                  <a:solidFill>
                    <a:srgbClr val="FFFFFF"/>
                  </a:solidFill>
                  <a:latin typeface="Canva Sans"/>
                  <a:ea typeface="Canva Sans"/>
                  <a:cs typeface="Canva Sans"/>
                  <a:sym typeface="Canva Sans"/>
                </a:rPr>
                <a:t>SOCIAL</a:t>
              </a:r>
            </a:p>
          </p:txBody>
        </p:sp>
      </p:grpSp>
      <p:grpSp>
        <p:nvGrpSpPr>
          <p:cNvPr id="11" name="Group 11"/>
          <p:cNvGrpSpPr/>
          <p:nvPr/>
        </p:nvGrpSpPr>
        <p:grpSpPr>
          <a:xfrm>
            <a:off x="1028700" y="5965085"/>
            <a:ext cx="2357430" cy="1028680"/>
            <a:chOff x="0" y="0"/>
            <a:chExt cx="620887" cy="270928"/>
          </a:xfrm>
        </p:grpSpPr>
        <p:sp>
          <p:nvSpPr>
            <p:cNvPr id="12" name="Freeform 12"/>
            <p:cNvSpPr/>
            <p:nvPr/>
          </p:nvSpPr>
          <p:spPr>
            <a:xfrm>
              <a:off x="0" y="0"/>
              <a:ext cx="620887" cy="270928"/>
            </a:xfrm>
            <a:custGeom>
              <a:avLst/>
              <a:gdLst/>
              <a:ahLst/>
              <a:cxnLst/>
              <a:rect l="l" t="t" r="r" b="b"/>
              <a:pathLst>
                <a:path w="620887" h="270928">
                  <a:moveTo>
                    <a:pt x="135464" y="0"/>
                  </a:moveTo>
                  <a:lnTo>
                    <a:pt x="485423" y="0"/>
                  </a:lnTo>
                  <a:cubicBezTo>
                    <a:pt x="521350" y="0"/>
                    <a:pt x="555806" y="14272"/>
                    <a:pt x="581211" y="39676"/>
                  </a:cubicBezTo>
                  <a:cubicBezTo>
                    <a:pt x="606615" y="65081"/>
                    <a:pt x="620887" y="99537"/>
                    <a:pt x="620887" y="135464"/>
                  </a:cubicBezTo>
                  <a:lnTo>
                    <a:pt x="620887" y="135464"/>
                  </a:lnTo>
                  <a:cubicBezTo>
                    <a:pt x="620887" y="171391"/>
                    <a:pt x="606615" y="205847"/>
                    <a:pt x="581211" y="231252"/>
                  </a:cubicBezTo>
                  <a:cubicBezTo>
                    <a:pt x="555806" y="256656"/>
                    <a:pt x="521350" y="270928"/>
                    <a:pt x="485423" y="270928"/>
                  </a:cubicBezTo>
                  <a:lnTo>
                    <a:pt x="135464" y="270928"/>
                  </a:lnTo>
                  <a:cubicBezTo>
                    <a:pt x="99537" y="270928"/>
                    <a:pt x="65081" y="256656"/>
                    <a:pt x="39676" y="231252"/>
                  </a:cubicBezTo>
                  <a:cubicBezTo>
                    <a:pt x="14272" y="205847"/>
                    <a:pt x="0" y="171391"/>
                    <a:pt x="0" y="135464"/>
                  </a:cubicBezTo>
                  <a:lnTo>
                    <a:pt x="0" y="135464"/>
                  </a:lnTo>
                  <a:cubicBezTo>
                    <a:pt x="0" y="99537"/>
                    <a:pt x="14272" y="65081"/>
                    <a:pt x="39676" y="39676"/>
                  </a:cubicBezTo>
                  <a:cubicBezTo>
                    <a:pt x="65081" y="14272"/>
                    <a:pt x="99537" y="0"/>
                    <a:pt x="135464" y="0"/>
                  </a:cubicBezTo>
                  <a:close/>
                </a:path>
              </a:pathLst>
            </a:custGeom>
            <a:solidFill>
              <a:srgbClr val="B265C5"/>
            </a:solidFill>
          </p:spPr>
        </p:sp>
        <p:sp>
          <p:nvSpPr>
            <p:cNvPr id="13" name="TextBox 13"/>
            <p:cNvSpPr txBox="1"/>
            <p:nvPr/>
          </p:nvSpPr>
          <p:spPr>
            <a:xfrm>
              <a:off x="0" y="-38100"/>
              <a:ext cx="620887" cy="309028"/>
            </a:xfrm>
            <a:prstGeom prst="rect">
              <a:avLst/>
            </a:prstGeom>
          </p:spPr>
          <p:txBody>
            <a:bodyPr lIns="50800" tIns="50800" rIns="50800" bIns="50800" rtlCol="0" anchor="ctr"/>
            <a:lstStyle/>
            <a:p>
              <a:pPr algn="ctr">
                <a:lnSpc>
                  <a:spcPts val="2659"/>
                </a:lnSpc>
                <a:spcBef>
                  <a:spcPct val="0"/>
                </a:spcBef>
              </a:pPr>
              <a:r>
                <a:rPr lang="en-US" sz="1899">
                  <a:solidFill>
                    <a:srgbClr val="FFFFFF"/>
                  </a:solidFill>
                  <a:latin typeface="Canva Sans"/>
                  <a:ea typeface="Canva Sans"/>
                  <a:cs typeface="Canva Sans"/>
                  <a:sym typeface="Canva Sans"/>
                </a:rPr>
                <a:t>TECHNOLOGICAL</a:t>
              </a:r>
            </a:p>
          </p:txBody>
        </p:sp>
      </p:grpSp>
      <p:grpSp>
        <p:nvGrpSpPr>
          <p:cNvPr id="14" name="Group 14"/>
          <p:cNvGrpSpPr/>
          <p:nvPr/>
        </p:nvGrpSpPr>
        <p:grpSpPr>
          <a:xfrm>
            <a:off x="1028700" y="7531962"/>
            <a:ext cx="2357430" cy="1028680"/>
            <a:chOff x="0" y="0"/>
            <a:chExt cx="620887" cy="270928"/>
          </a:xfrm>
        </p:grpSpPr>
        <p:sp>
          <p:nvSpPr>
            <p:cNvPr id="15" name="Freeform 15"/>
            <p:cNvSpPr/>
            <p:nvPr/>
          </p:nvSpPr>
          <p:spPr>
            <a:xfrm>
              <a:off x="0" y="0"/>
              <a:ext cx="620887" cy="270928"/>
            </a:xfrm>
            <a:custGeom>
              <a:avLst/>
              <a:gdLst/>
              <a:ahLst/>
              <a:cxnLst/>
              <a:rect l="l" t="t" r="r" b="b"/>
              <a:pathLst>
                <a:path w="620887" h="270928">
                  <a:moveTo>
                    <a:pt x="135464" y="0"/>
                  </a:moveTo>
                  <a:lnTo>
                    <a:pt x="485423" y="0"/>
                  </a:lnTo>
                  <a:cubicBezTo>
                    <a:pt x="521350" y="0"/>
                    <a:pt x="555806" y="14272"/>
                    <a:pt x="581211" y="39676"/>
                  </a:cubicBezTo>
                  <a:cubicBezTo>
                    <a:pt x="606615" y="65081"/>
                    <a:pt x="620887" y="99537"/>
                    <a:pt x="620887" y="135464"/>
                  </a:cubicBezTo>
                  <a:lnTo>
                    <a:pt x="620887" y="135464"/>
                  </a:lnTo>
                  <a:cubicBezTo>
                    <a:pt x="620887" y="171391"/>
                    <a:pt x="606615" y="205847"/>
                    <a:pt x="581211" y="231252"/>
                  </a:cubicBezTo>
                  <a:cubicBezTo>
                    <a:pt x="555806" y="256656"/>
                    <a:pt x="521350" y="270928"/>
                    <a:pt x="485423" y="270928"/>
                  </a:cubicBezTo>
                  <a:lnTo>
                    <a:pt x="135464" y="270928"/>
                  </a:lnTo>
                  <a:cubicBezTo>
                    <a:pt x="99537" y="270928"/>
                    <a:pt x="65081" y="256656"/>
                    <a:pt x="39676" y="231252"/>
                  </a:cubicBezTo>
                  <a:cubicBezTo>
                    <a:pt x="14272" y="205847"/>
                    <a:pt x="0" y="171391"/>
                    <a:pt x="0" y="135464"/>
                  </a:cubicBezTo>
                  <a:lnTo>
                    <a:pt x="0" y="135464"/>
                  </a:lnTo>
                  <a:cubicBezTo>
                    <a:pt x="0" y="99537"/>
                    <a:pt x="14272" y="65081"/>
                    <a:pt x="39676" y="39676"/>
                  </a:cubicBezTo>
                  <a:cubicBezTo>
                    <a:pt x="65081" y="14272"/>
                    <a:pt x="99537" y="0"/>
                    <a:pt x="135464" y="0"/>
                  </a:cubicBezTo>
                  <a:close/>
                </a:path>
              </a:pathLst>
            </a:custGeom>
            <a:solidFill>
              <a:srgbClr val="DBB470"/>
            </a:solidFill>
          </p:spPr>
        </p:sp>
        <p:sp>
          <p:nvSpPr>
            <p:cNvPr id="16" name="TextBox 16"/>
            <p:cNvSpPr txBox="1"/>
            <p:nvPr/>
          </p:nvSpPr>
          <p:spPr>
            <a:xfrm>
              <a:off x="0" y="-38100"/>
              <a:ext cx="620887" cy="309028"/>
            </a:xfrm>
            <a:prstGeom prst="rect">
              <a:avLst/>
            </a:prstGeom>
          </p:spPr>
          <p:txBody>
            <a:bodyPr lIns="50800" tIns="50800" rIns="50800" bIns="50800" rtlCol="0" anchor="ctr"/>
            <a:lstStyle/>
            <a:p>
              <a:pPr algn="ctr">
                <a:lnSpc>
                  <a:spcPts val="2659"/>
                </a:lnSpc>
                <a:spcBef>
                  <a:spcPct val="0"/>
                </a:spcBef>
              </a:pPr>
              <a:r>
                <a:rPr lang="en-US" sz="1899">
                  <a:solidFill>
                    <a:srgbClr val="FFFFFF"/>
                  </a:solidFill>
                  <a:latin typeface="Canva Sans"/>
                  <a:ea typeface="Canva Sans"/>
                  <a:cs typeface="Canva Sans"/>
                  <a:sym typeface="Canva Sans"/>
                </a:rPr>
                <a:t>ENVIRONMENTAL</a:t>
              </a:r>
            </a:p>
          </p:txBody>
        </p:sp>
      </p:grpSp>
      <p:grpSp>
        <p:nvGrpSpPr>
          <p:cNvPr id="17" name="Group 17"/>
          <p:cNvGrpSpPr/>
          <p:nvPr/>
        </p:nvGrpSpPr>
        <p:grpSpPr>
          <a:xfrm>
            <a:off x="1028700" y="9098838"/>
            <a:ext cx="2357430" cy="1028680"/>
            <a:chOff x="0" y="0"/>
            <a:chExt cx="620887" cy="270928"/>
          </a:xfrm>
        </p:grpSpPr>
        <p:sp>
          <p:nvSpPr>
            <p:cNvPr id="18" name="Freeform 18"/>
            <p:cNvSpPr/>
            <p:nvPr/>
          </p:nvSpPr>
          <p:spPr>
            <a:xfrm>
              <a:off x="0" y="0"/>
              <a:ext cx="620887" cy="270928"/>
            </a:xfrm>
            <a:custGeom>
              <a:avLst/>
              <a:gdLst/>
              <a:ahLst/>
              <a:cxnLst/>
              <a:rect l="l" t="t" r="r" b="b"/>
              <a:pathLst>
                <a:path w="620887" h="270928">
                  <a:moveTo>
                    <a:pt x="135464" y="0"/>
                  </a:moveTo>
                  <a:lnTo>
                    <a:pt x="485423" y="0"/>
                  </a:lnTo>
                  <a:cubicBezTo>
                    <a:pt x="521350" y="0"/>
                    <a:pt x="555806" y="14272"/>
                    <a:pt x="581211" y="39676"/>
                  </a:cubicBezTo>
                  <a:cubicBezTo>
                    <a:pt x="606615" y="65081"/>
                    <a:pt x="620887" y="99537"/>
                    <a:pt x="620887" y="135464"/>
                  </a:cubicBezTo>
                  <a:lnTo>
                    <a:pt x="620887" y="135464"/>
                  </a:lnTo>
                  <a:cubicBezTo>
                    <a:pt x="620887" y="171391"/>
                    <a:pt x="606615" y="205847"/>
                    <a:pt x="581211" y="231252"/>
                  </a:cubicBezTo>
                  <a:cubicBezTo>
                    <a:pt x="555806" y="256656"/>
                    <a:pt x="521350" y="270928"/>
                    <a:pt x="485423" y="270928"/>
                  </a:cubicBezTo>
                  <a:lnTo>
                    <a:pt x="135464" y="270928"/>
                  </a:lnTo>
                  <a:cubicBezTo>
                    <a:pt x="99537" y="270928"/>
                    <a:pt x="65081" y="256656"/>
                    <a:pt x="39676" y="231252"/>
                  </a:cubicBezTo>
                  <a:cubicBezTo>
                    <a:pt x="14272" y="205847"/>
                    <a:pt x="0" y="171391"/>
                    <a:pt x="0" y="135464"/>
                  </a:cubicBezTo>
                  <a:lnTo>
                    <a:pt x="0" y="135464"/>
                  </a:lnTo>
                  <a:cubicBezTo>
                    <a:pt x="0" y="99537"/>
                    <a:pt x="14272" y="65081"/>
                    <a:pt x="39676" y="39676"/>
                  </a:cubicBezTo>
                  <a:cubicBezTo>
                    <a:pt x="65081" y="14272"/>
                    <a:pt x="99537" y="0"/>
                    <a:pt x="135464" y="0"/>
                  </a:cubicBezTo>
                  <a:close/>
                </a:path>
              </a:pathLst>
            </a:custGeom>
            <a:solidFill>
              <a:srgbClr val="DADE39"/>
            </a:solidFill>
          </p:spPr>
        </p:sp>
        <p:sp>
          <p:nvSpPr>
            <p:cNvPr id="19" name="TextBox 19"/>
            <p:cNvSpPr txBox="1"/>
            <p:nvPr/>
          </p:nvSpPr>
          <p:spPr>
            <a:xfrm>
              <a:off x="0" y="-38100"/>
              <a:ext cx="620887" cy="309028"/>
            </a:xfrm>
            <a:prstGeom prst="rect">
              <a:avLst/>
            </a:prstGeom>
          </p:spPr>
          <p:txBody>
            <a:bodyPr lIns="50800" tIns="50800" rIns="50800" bIns="50800" rtlCol="0" anchor="ctr"/>
            <a:lstStyle/>
            <a:p>
              <a:pPr algn="ctr">
                <a:lnSpc>
                  <a:spcPts val="2659"/>
                </a:lnSpc>
                <a:spcBef>
                  <a:spcPct val="0"/>
                </a:spcBef>
              </a:pPr>
              <a:r>
                <a:rPr lang="en-US" sz="1899">
                  <a:solidFill>
                    <a:srgbClr val="FFFFFF"/>
                  </a:solidFill>
                  <a:latin typeface="Canva Sans"/>
                  <a:ea typeface="Canva Sans"/>
                  <a:cs typeface="Canva Sans"/>
                  <a:sym typeface="Canva Sans"/>
                </a:rPr>
                <a:t>LEGAL</a:t>
              </a:r>
            </a:p>
          </p:txBody>
        </p:sp>
      </p:grpSp>
      <p:sp>
        <p:nvSpPr>
          <p:cNvPr id="20" name="Freeform 20"/>
          <p:cNvSpPr/>
          <p:nvPr/>
        </p:nvSpPr>
        <p:spPr>
          <a:xfrm>
            <a:off x="0" y="0"/>
            <a:ext cx="638578" cy="638578"/>
          </a:xfrm>
          <a:custGeom>
            <a:avLst/>
            <a:gdLst/>
            <a:ahLst/>
            <a:cxnLst/>
            <a:rect l="l" t="t" r="r" b="b"/>
            <a:pathLst>
              <a:path w="638578" h="638578">
                <a:moveTo>
                  <a:pt x="0" y="0"/>
                </a:moveTo>
                <a:lnTo>
                  <a:pt x="638578" y="0"/>
                </a:lnTo>
                <a:lnTo>
                  <a:pt x="638578" y="638578"/>
                </a:lnTo>
                <a:lnTo>
                  <a:pt x="0" y="6385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1" name="TextBox 21"/>
          <p:cNvSpPr txBox="1"/>
          <p:nvPr/>
        </p:nvSpPr>
        <p:spPr>
          <a:xfrm>
            <a:off x="0" y="160655"/>
            <a:ext cx="18288000" cy="662939"/>
          </a:xfrm>
          <a:prstGeom prst="rect">
            <a:avLst/>
          </a:prstGeom>
        </p:spPr>
        <p:txBody>
          <a:bodyPr lIns="0" tIns="0" rIns="0" bIns="0" rtlCol="0" anchor="t">
            <a:spAutoFit/>
          </a:bodyPr>
          <a:lstStyle/>
          <a:p>
            <a:pPr algn="ctr">
              <a:lnSpc>
                <a:spcPts val="5460"/>
              </a:lnSpc>
            </a:pPr>
            <a:r>
              <a:rPr lang="en-US" sz="3900" b="1">
                <a:solidFill>
                  <a:srgbClr val="FFFFFF"/>
                </a:solidFill>
                <a:latin typeface="Canva Sans Bold"/>
                <a:ea typeface="Canva Sans Bold"/>
                <a:cs typeface="Canva Sans Bold"/>
                <a:sym typeface="Canva Sans Bold"/>
              </a:rPr>
              <a:t>Situational Analysis: PESTEL Factors Influencing Event Feasibility</a:t>
            </a:r>
          </a:p>
        </p:txBody>
      </p:sp>
      <p:sp>
        <p:nvSpPr>
          <p:cNvPr id="22" name="TextBox 22"/>
          <p:cNvSpPr txBox="1"/>
          <p:nvPr/>
        </p:nvSpPr>
        <p:spPr>
          <a:xfrm>
            <a:off x="3840023" y="1431451"/>
            <a:ext cx="13097805" cy="656590"/>
          </a:xfrm>
          <a:prstGeom prst="rect">
            <a:avLst/>
          </a:prstGeom>
        </p:spPr>
        <p:txBody>
          <a:bodyPr lIns="0" tIns="0" rIns="0" bIns="0" rtlCol="0" anchor="t">
            <a:spAutoFit/>
          </a:bodyPr>
          <a:lstStyle/>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Strong Welsh Government support for tourism, hospitality, and business events</a:t>
            </a:r>
          </a:p>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“Year of Croeso 2025” is an official tourism campaign with public funding routes (Visit Wales, 2025)</a:t>
            </a:r>
          </a:p>
        </p:txBody>
      </p:sp>
      <p:sp>
        <p:nvSpPr>
          <p:cNvPr id="23" name="TextBox 23"/>
          <p:cNvSpPr txBox="1"/>
          <p:nvPr/>
        </p:nvSpPr>
        <p:spPr>
          <a:xfrm>
            <a:off x="3780488" y="2994214"/>
            <a:ext cx="13097805" cy="989965"/>
          </a:xfrm>
          <a:prstGeom prst="rect">
            <a:avLst/>
          </a:prstGeom>
        </p:spPr>
        <p:txBody>
          <a:bodyPr lIns="0" tIns="0" rIns="0" bIns="0" rtlCol="0" anchor="t">
            <a:spAutoFit/>
          </a:bodyPr>
          <a:lstStyle/>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Business events sector worth £33.6 billion in direct spend in the UK</a:t>
            </a:r>
          </a:p>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Llandudno offers cost-effective venues and local supplier networks compared to capital cities (UK Events Report, 2024)</a:t>
            </a:r>
          </a:p>
        </p:txBody>
      </p:sp>
      <p:sp>
        <p:nvSpPr>
          <p:cNvPr id="24" name="TextBox 24"/>
          <p:cNvSpPr txBox="1"/>
          <p:nvPr/>
        </p:nvSpPr>
        <p:spPr>
          <a:xfrm>
            <a:off x="3840023" y="4555679"/>
            <a:ext cx="13097805" cy="989965"/>
          </a:xfrm>
          <a:prstGeom prst="rect">
            <a:avLst/>
          </a:prstGeom>
        </p:spPr>
        <p:txBody>
          <a:bodyPr lIns="0" tIns="0" rIns="0" bIns="0" rtlCol="0" anchor="t">
            <a:spAutoFit/>
          </a:bodyPr>
          <a:lstStyle/>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International demand for authentic, cultural, and inclusive travel experiences</a:t>
            </a:r>
          </a:p>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The Croeso theme aligns with visitor interests in language, heritage, and local storytelling (Allied Market Research, 2023; Visit Wales, 2025)</a:t>
            </a:r>
          </a:p>
        </p:txBody>
      </p:sp>
      <p:sp>
        <p:nvSpPr>
          <p:cNvPr id="25" name="TextBox 25"/>
          <p:cNvSpPr txBox="1"/>
          <p:nvPr/>
        </p:nvSpPr>
        <p:spPr>
          <a:xfrm>
            <a:off x="3840023" y="6132080"/>
            <a:ext cx="13097805" cy="656590"/>
          </a:xfrm>
          <a:prstGeom prst="rect">
            <a:avLst/>
          </a:prstGeom>
        </p:spPr>
        <p:txBody>
          <a:bodyPr lIns="0" tIns="0" rIns="0" bIns="0" rtlCol="0" anchor="t">
            <a:spAutoFit/>
          </a:bodyPr>
          <a:lstStyle/>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Growing expectation for hybrid-ready events and live interpretation services</a:t>
            </a:r>
          </a:p>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AV integration and bilingual delivery enhance accessibility (Clutch, 2024)</a:t>
            </a:r>
          </a:p>
        </p:txBody>
      </p:sp>
      <p:sp>
        <p:nvSpPr>
          <p:cNvPr id="26" name="TextBox 26"/>
          <p:cNvSpPr txBox="1"/>
          <p:nvPr/>
        </p:nvSpPr>
        <p:spPr>
          <a:xfrm>
            <a:off x="3840023" y="7904051"/>
            <a:ext cx="13097805" cy="656590"/>
          </a:xfrm>
          <a:prstGeom prst="rect">
            <a:avLst/>
          </a:prstGeom>
        </p:spPr>
        <p:txBody>
          <a:bodyPr lIns="0" tIns="0" rIns="0" bIns="0" rtlCol="0" anchor="t">
            <a:spAutoFit/>
          </a:bodyPr>
          <a:lstStyle/>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Wales promotes sustainable tourism, green transport, and eco-catering practices</a:t>
            </a:r>
          </a:p>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Llandudno supports walkable infrastructure and locally sourced event services (Visit Wales, 2025)</a:t>
            </a:r>
          </a:p>
        </p:txBody>
      </p:sp>
      <p:sp>
        <p:nvSpPr>
          <p:cNvPr id="27" name="TextBox 27"/>
          <p:cNvSpPr txBox="1"/>
          <p:nvPr/>
        </p:nvSpPr>
        <p:spPr>
          <a:xfrm>
            <a:off x="3840023" y="9265833"/>
            <a:ext cx="13097805" cy="656590"/>
          </a:xfrm>
          <a:prstGeom prst="rect">
            <a:avLst/>
          </a:prstGeom>
        </p:spPr>
        <p:txBody>
          <a:bodyPr lIns="0" tIns="0" rIns="0" bIns="0" rtlCol="0" anchor="t">
            <a:spAutoFit/>
          </a:bodyPr>
          <a:lstStyle/>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Must comply with UK health and safety, insurance, and equality laws</a:t>
            </a:r>
          </a:p>
          <a:p>
            <a:pPr marL="410209" lvl="1" indent="-205105" algn="l">
              <a:lnSpc>
                <a:spcPts val="2659"/>
              </a:lnSpc>
              <a:spcBef>
                <a:spcPct val="0"/>
              </a:spcBef>
              <a:buFont typeface="Arial"/>
              <a:buChar char="•"/>
            </a:pPr>
            <a:r>
              <a:rPr lang="en-US" sz="1899">
                <a:solidFill>
                  <a:srgbClr val="FFFFFF"/>
                </a:solidFill>
                <a:latin typeface="Canva Sans"/>
                <a:ea typeface="Canva Sans"/>
                <a:cs typeface="Canva Sans"/>
                <a:sym typeface="Canva Sans"/>
              </a:rPr>
              <a:t>Use of bilingual signage (Welsh and English) meets local language regulations (O’Toole, 2011)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D2440"/>
        </a:solidFill>
        <a:effectLst/>
      </p:bgPr>
    </p:bg>
    <p:spTree>
      <p:nvGrpSpPr>
        <p:cNvPr id="1" name=""/>
        <p:cNvGrpSpPr/>
        <p:nvPr/>
      </p:nvGrpSpPr>
      <p:grpSpPr>
        <a:xfrm>
          <a:off x="0" y="0"/>
          <a:ext cx="0" cy="0"/>
          <a:chOff x="0" y="0"/>
          <a:chExt cx="0" cy="0"/>
        </a:xfrm>
      </p:grpSpPr>
      <p:grpSp>
        <p:nvGrpSpPr>
          <p:cNvPr id="2" name="Group 2"/>
          <p:cNvGrpSpPr/>
          <p:nvPr/>
        </p:nvGrpSpPr>
        <p:grpSpPr>
          <a:xfrm>
            <a:off x="176398" y="3342965"/>
            <a:ext cx="4214443" cy="4395418"/>
            <a:chOff x="0" y="0"/>
            <a:chExt cx="812800" cy="847703"/>
          </a:xfrm>
        </p:grpSpPr>
        <p:sp>
          <p:nvSpPr>
            <p:cNvPr id="3" name="Freeform 3"/>
            <p:cNvSpPr/>
            <p:nvPr/>
          </p:nvSpPr>
          <p:spPr>
            <a:xfrm>
              <a:off x="0" y="0"/>
              <a:ext cx="812800" cy="847703"/>
            </a:xfrm>
            <a:custGeom>
              <a:avLst/>
              <a:gdLst/>
              <a:ahLst/>
              <a:cxnLst/>
              <a:rect l="l" t="t" r="r" b="b"/>
              <a:pathLst>
                <a:path w="812800" h="847703">
                  <a:moveTo>
                    <a:pt x="0" y="0"/>
                  </a:moveTo>
                  <a:lnTo>
                    <a:pt x="812800" y="0"/>
                  </a:lnTo>
                  <a:lnTo>
                    <a:pt x="812800" y="847703"/>
                  </a:lnTo>
                  <a:lnTo>
                    <a:pt x="0" y="847703"/>
                  </a:lnTo>
                  <a:close/>
                </a:path>
              </a:pathLst>
            </a:custGeom>
            <a:blipFill>
              <a:blip r:embed="rId2"/>
              <a:stretch>
                <a:fillRect t="-13999" b="-13999"/>
              </a:stretch>
            </a:blipFill>
          </p:spPr>
        </p:sp>
      </p:grpSp>
      <p:grpSp>
        <p:nvGrpSpPr>
          <p:cNvPr id="4" name="Group 4"/>
          <p:cNvGrpSpPr/>
          <p:nvPr/>
        </p:nvGrpSpPr>
        <p:grpSpPr>
          <a:xfrm>
            <a:off x="4753593" y="3342965"/>
            <a:ext cx="4214443" cy="4395418"/>
            <a:chOff x="0" y="0"/>
            <a:chExt cx="812800" cy="847703"/>
          </a:xfrm>
        </p:grpSpPr>
        <p:sp>
          <p:nvSpPr>
            <p:cNvPr id="5" name="Freeform 5"/>
            <p:cNvSpPr/>
            <p:nvPr/>
          </p:nvSpPr>
          <p:spPr>
            <a:xfrm>
              <a:off x="0" y="0"/>
              <a:ext cx="812800" cy="847703"/>
            </a:xfrm>
            <a:custGeom>
              <a:avLst/>
              <a:gdLst/>
              <a:ahLst/>
              <a:cxnLst/>
              <a:rect l="l" t="t" r="r" b="b"/>
              <a:pathLst>
                <a:path w="812800" h="847703">
                  <a:moveTo>
                    <a:pt x="0" y="0"/>
                  </a:moveTo>
                  <a:lnTo>
                    <a:pt x="812800" y="0"/>
                  </a:lnTo>
                  <a:lnTo>
                    <a:pt x="812800" y="847703"/>
                  </a:lnTo>
                  <a:lnTo>
                    <a:pt x="0" y="847703"/>
                  </a:lnTo>
                  <a:close/>
                </a:path>
              </a:pathLst>
            </a:custGeom>
            <a:blipFill>
              <a:blip r:embed="rId3"/>
              <a:stretch>
                <a:fillRect t="-22042" b="-22042"/>
              </a:stretch>
            </a:blipFill>
          </p:spPr>
        </p:sp>
      </p:grpSp>
      <p:grpSp>
        <p:nvGrpSpPr>
          <p:cNvPr id="6" name="Group 6"/>
          <p:cNvGrpSpPr/>
          <p:nvPr/>
        </p:nvGrpSpPr>
        <p:grpSpPr>
          <a:xfrm>
            <a:off x="9325376" y="3342965"/>
            <a:ext cx="4214443" cy="4395418"/>
            <a:chOff x="0" y="0"/>
            <a:chExt cx="812800" cy="847703"/>
          </a:xfrm>
        </p:grpSpPr>
        <p:sp>
          <p:nvSpPr>
            <p:cNvPr id="7" name="Freeform 7"/>
            <p:cNvSpPr/>
            <p:nvPr/>
          </p:nvSpPr>
          <p:spPr>
            <a:xfrm>
              <a:off x="0" y="0"/>
              <a:ext cx="812800" cy="847703"/>
            </a:xfrm>
            <a:custGeom>
              <a:avLst/>
              <a:gdLst/>
              <a:ahLst/>
              <a:cxnLst/>
              <a:rect l="l" t="t" r="r" b="b"/>
              <a:pathLst>
                <a:path w="812800" h="847703">
                  <a:moveTo>
                    <a:pt x="0" y="0"/>
                  </a:moveTo>
                  <a:lnTo>
                    <a:pt x="812800" y="0"/>
                  </a:lnTo>
                  <a:lnTo>
                    <a:pt x="812800" y="847703"/>
                  </a:lnTo>
                  <a:lnTo>
                    <a:pt x="0" y="847703"/>
                  </a:lnTo>
                  <a:close/>
                </a:path>
              </a:pathLst>
            </a:custGeom>
            <a:blipFill>
              <a:blip r:embed="rId4"/>
              <a:stretch>
                <a:fillRect t="-13999" b="-13999"/>
              </a:stretch>
            </a:blipFill>
          </p:spPr>
        </p:sp>
      </p:grpSp>
      <p:grpSp>
        <p:nvGrpSpPr>
          <p:cNvPr id="8" name="Group 8"/>
          <p:cNvGrpSpPr/>
          <p:nvPr/>
        </p:nvGrpSpPr>
        <p:grpSpPr>
          <a:xfrm>
            <a:off x="13897159" y="3342965"/>
            <a:ext cx="4214443" cy="4395418"/>
            <a:chOff x="0" y="0"/>
            <a:chExt cx="812800" cy="847703"/>
          </a:xfrm>
        </p:grpSpPr>
        <p:sp>
          <p:nvSpPr>
            <p:cNvPr id="9" name="Freeform 9"/>
            <p:cNvSpPr/>
            <p:nvPr/>
          </p:nvSpPr>
          <p:spPr>
            <a:xfrm>
              <a:off x="0" y="0"/>
              <a:ext cx="812800" cy="847703"/>
            </a:xfrm>
            <a:custGeom>
              <a:avLst/>
              <a:gdLst/>
              <a:ahLst/>
              <a:cxnLst/>
              <a:rect l="l" t="t" r="r" b="b"/>
              <a:pathLst>
                <a:path w="812800" h="847703">
                  <a:moveTo>
                    <a:pt x="0" y="0"/>
                  </a:moveTo>
                  <a:lnTo>
                    <a:pt x="812800" y="0"/>
                  </a:lnTo>
                  <a:lnTo>
                    <a:pt x="812800" y="847703"/>
                  </a:lnTo>
                  <a:lnTo>
                    <a:pt x="0" y="847703"/>
                  </a:lnTo>
                  <a:close/>
                </a:path>
              </a:pathLst>
            </a:custGeom>
            <a:blipFill>
              <a:blip r:embed="rId5"/>
              <a:stretch>
                <a:fillRect t="-13999" b="-13999"/>
              </a:stretch>
            </a:blipFill>
          </p:spPr>
        </p:sp>
      </p:grpSp>
      <p:sp>
        <p:nvSpPr>
          <p:cNvPr id="10" name="Freeform 10"/>
          <p:cNvSpPr/>
          <p:nvPr/>
        </p:nvSpPr>
        <p:spPr>
          <a:xfrm>
            <a:off x="0" y="0"/>
            <a:ext cx="533400" cy="537844"/>
          </a:xfrm>
          <a:custGeom>
            <a:avLst/>
            <a:gdLst/>
            <a:ahLst/>
            <a:cxnLst/>
            <a:rect l="l" t="t" r="r" b="b"/>
            <a:pathLst>
              <a:path w="596878" h="596878">
                <a:moveTo>
                  <a:pt x="0" y="0"/>
                </a:moveTo>
                <a:lnTo>
                  <a:pt x="596878" y="0"/>
                </a:lnTo>
                <a:lnTo>
                  <a:pt x="596878" y="596878"/>
                </a:lnTo>
                <a:lnTo>
                  <a:pt x="0" y="59687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TextBox 11"/>
          <p:cNvSpPr txBox="1"/>
          <p:nvPr/>
        </p:nvSpPr>
        <p:spPr>
          <a:xfrm>
            <a:off x="2788008" y="242010"/>
            <a:ext cx="12711984" cy="952500"/>
          </a:xfrm>
          <a:prstGeom prst="rect">
            <a:avLst/>
          </a:prstGeom>
        </p:spPr>
        <p:txBody>
          <a:bodyPr lIns="0" tIns="0" rIns="0" bIns="0" rtlCol="0" anchor="t">
            <a:spAutoFit/>
          </a:bodyPr>
          <a:lstStyle/>
          <a:p>
            <a:pPr algn="l">
              <a:lnSpc>
                <a:spcPts val="7500"/>
              </a:lnSpc>
            </a:pPr>
            <a:r>
              <a:rPr lang="en-US" sz="6000">
                <a:solidFill>
                  <a:srgbClr val="FFFFFF"/>
                </a:solidFill>
                <a:latin typeface="League Spartan"/>
                <a:ea typeface="League Spartan"/>
                <a:cs typeface="League Spartan"/>
                <a:sym typeface="League Spartan"/>
              </a:rPr>
              <a:t>Welsh Culture &amp; Sense of Place</a:t>
            </a:r>
          </a:p>
        </p:txBody>
      </p:sp>
      <p:sp>
        <p:nvSpPr>
          <p:cNvPr id="12" name="TextBox 12"/>
          <p:cNvSpPr txBox="1"/>
          <p:nvPr/>
        </p:nvSpPr>
        <p:spPr>
          <a:xfrm>
            <a:off x="176398" y="7947933"/>
            <a:ext cx="4214443" cy="2337814"/>
          </a:xfrm>
          <a:prstGeom prst="rect">
            <a:avLst/>
          </a:prstGeom>
        </p:spPr>
        <p:txBody>
          <a:bodyPr lIns="0" tIns="0" rIns="0" bIns="0" rtlCol="0" anchor="t">
            <a:spAutoFit/>
          </a:bodyPr>
          <a:lstStyle/>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Seaside town rich in Victorian charm and Welsh heritage</a:t>
            </a:r>
          </a:p>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Surrounded by Snowdonia, castles, and coastal landscapes</a:t>
            </a:r>
          </a:p>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Bilingual community reflects authentic Welsh identity</a:t>
            </a:r>
          </a:p>
          <a:p>
            <a:pPr algn="ctr">
              <a:lnSpc>
                <a:spcPts val="2394"/>
              </a:lnSpc>
            </a:pPr>
            <a:r>
              <a:rPr lang="en-US" sz="1710" b="1">
                <a:solidFill>
                  <a:srgbClr val="FFDE59"/>
                </a:solidFill>
                <a:latin typeface="Century Gothic Paneuropean Bold"/>
                <a:ea typeface="Century Gothic Paneuropean Bold"/>
                <a:cs typeface="Century Gothic Paneuropean Bold"/>
                <a:sym typeface="Century Gothic Paneuropean Bold"/>
              </a:rPr>
              <a:t>(Visit Wales, 2025)</a:t>
            </a:r>
          </a:p>
          <a:p>
            <a:pPr algn="ctr">
              <a:lnSpc>
                <a:spcPts val="2394"/>
              </a:lnSpc>
            </a:pPr>
            <a:endParaRPr lang="en-US" sz="1710" b="1">
              <a:solidFill>
                <a:srgbClr val="FFDE59"/>
              </a:solidFill>
              <a:latin typeface="Century Gothic Paneuropean Bold"/>
              <a:ea typeface="Century Gothic Paneuropean Bold"/>
              <a:cs typeface="Century Gothic Paneuropean Bold"/>
              <a:sym typeface="Century Gothic Paneuropean Bold"/>
            </a:endParaRPr>
          </a:p>
        </p:txBody>
      </p:sp>
      <p:sp>
        <p:nvSpPr>
          <p:cNvPr id="13" name="TextBox 13"/>
          <p:cNvSpPr txBox="1"/>
          <p:nvPr/>
        </p:nvSpPr>
        <p:spPr>
          <a:xfrm>
            <a:off x="114133" y="1366568"/>
            <a:ext cx="18059735" cy="537844"/>
          </a:xfrm>
          <a:prstGeom prst="rect">
            <a:avLst/>
          </a:prstGeom>
        </p:spPr>
        <p:txBody>
          <a:bodyPr lIns="0" tIns="0" rIns="0" bIns="0" rtlCol="0" anchor="t">
            <a:spAutoFit/>
          </a:bodyPr>
          <a:lstStyle/>
          <a:p>
            <a:pPr algn="ctr">
              <a:lnSpc>
                <a:spcPts val="4480"/>
              </a:lnSpc>
            </a:pPr>
            <a:r>
              <a:rPr lang="en-US" sz="3200" b="1">
                <a:solidFill>
                  <a:srgbClr val="FFDE59"/>
                </a:solidFill>
                <a:latin typeface="Canva Sans Bold"/>
                <a:ea typeface="Canva Sans Bold"/>
                <a:cs typeface="Canva Sans Bold"/>
                <a:sym typeface="Canva Sans Bold"/>
              </a:rPr>
              <a:t>Embedding Welsh Culture &amp; ‘Croeso’ into the Event Experience</a:t>
            </a:r>
          </a:p>
        </p:txBody>
      </p:sp>
      <p:sp>
        <p:nvSpPr>
          <p:cNvPr id="14" name="TextBox 14"/>
          <p:cNvSpPr txBox="1"/>
          <p:nvPr/>
        </p:nvSpPr>
        <p:spPr>
          <a:xfrm>
            <a:off x="408128" y="2413354"/>
            <a:ext cx="3750984" cy="701011"/>
          </a:xfrm>
          <a:prstGeom prst="rect">
            <a:avLst/>
          </a:prstGeom>
        </p:spPr>
        <p:txBody>
          <a:bodyPr lIns="0" tIns="0" rIns="0" bIns="0" rtlCol="0" anchor="t">
            <a:spAutoFit/>
          </a:bodyPr>
          <a:lstStyle/>
          <a:p>
            <a:pPr algn="ctr">
              <a:lnSpc>
                <a:spcPts val="2836"/>
              </a:lnSpc>
            </a:pPr>
            <a:r>
              <a:rPr lang="en-US" sz="2026">
                <a:solidFill>
                  <a:srgbClr val="FFFFFF"/>
                </a:solidFill>
                <a:latin typeface="Canva Sans"/>
                <a:ea typeface="Canva Sans"/>
                <a:cs typeface="Canva Sans"/>
                <a:sym typeface="Canva Sans"/>
              </a:rPr>
              <a:t>Sense of Place: Llandudno &amp; North Wales</a:t>
            </a:r>
          </a:p>
        </p:txBody>
      </p:sp>
      <p:sp>
        <p:nvSpPr>
          <p:cNvPr id="15" name="TextBox 15"/>
          <p:cNvSpPr txBox="1"/>
          <p:nvPr/>
        </p:nvSpPr>
        <p:spPr>
          <a:xfrm>
            <a:off x="4890764" y="2413354"/>
            <a:ext cx="3943867" cy="701011"/>
          </a:xfrm>
          <a:prstGeom prst="rect">
            <a:avLst/>
          </a:prstGeom>
        </p:spPr>
        <p:txBody>
          <a:bodyPr lIns="0" tIns="0" rIns="0" bIns="0" rtlCol="0" anchor="t">
            <a:spAutoFit/>
          </a:bodyPr>
          <a:lstStyle/>
          <a:p>
            <a:pPr algn="ctr">
              <a:lnSpc>
                <a:spcPts val="2836"/>
              </a:lnSpc>
            </a:pPr>
            <a:r>
              <a:rPr lang="en-US" sz="2026">
                <a:solidFill>
                  <a:srgbClr val="FFFFFF"/>
                </a:solidFill>
                <a:latin typeface="Canva Sans"/>
                <a:ea typeface="Canva Sans"/>
                <a:cs typeface="Canva Sans"/>
                <a:sym typeface="Canva Sans"/>
              </a:rPr>
              <a:t>Cultural Integration at the Event</a:t>
            </a:r>
          </a:p>
        </p:txBody>
      </p:sp>
      <p:sp>
        <p:nvSpPr>
          <p:cNvPr id="16" name="TextBox 16"/>
          <p:cNvSpPr txBox="1"/>
          <p:nvPr/>
        </p:nvSpPr>
        <p:spPr>
          <a:xfrm>
            <a:off x="9375173" y="2413354"/>
            <a:ext cx="3750984" cy="348586"/>
          </a:xfrm>
          <a:prstGeom prst="rect">
            <a:avLst/>
          </a:prstGeom>
        </p:spPr>
        <p:txBody>
          <a:bodyPr lIns="0" tIns="0" rIns="0" bIns="0" rtlCol="0" anchor="t">
            <a:spAutoFit/>
          </a:bodyPr>
          <a:lstStyle/>
          <a:p>
            <a:pPr algn="ctr">
              <a:lnSpc>
                <a:spcPts val="2836"/>
              </a:lnSpc>
            </a:pPr>
            <a:r>
              <a:rPr lang="en-US" sz="2026">
                <a:solidFill>
                  <a:srgbClr val="FFFFFF"/>
                </a:solidFill>
                <a:latin typeface="Canva Sans"/>
                <a:ea typeface="Canva Sans"/>
                <a:cs typeface="Canva Sans"/>
                <a:sym typeface="Canva Sans"/>
              </a:rPr>
              <a:t>Cuisine &amp; Hospitality</a:t>
            </a:r>
          </a:p>
        </p:txBody>
      </p:sp>
      <p:sp>
        <p:nvSpPr>
          <p:cNvPr id="17" name="TextBox 17"/>
          <p:cNvSpPr txBox="1"/>
          <p:nvPr/>
        </p:nvSpPr>
        <p:spPr>
          <a:xfrm>
            <a:off x="13859582" y="2413354"/>
            <a:ext cx="3750984" cy="348586"/>
          </a:xfrm>
          <a:prstGeom prst="rect">
            <a:avLst/>
          </a:prstGeom>
        </p:spPr>
        <p:txBody>
          <a:bodyPr lIns="0" tIns="0" rIns="0" bIns="0" rtlCol="0" anchor="t">
            <a:spAutoFit/>
          </a:bodyPr>
          <a:lstStyle/>
          <a:p>
            <a:pPr algn="ctr">
              <a:lnSpc>
                <a:spcPts val="2836"/>
              </a:lnSpc>
            </a:pPr>
            <a:r>
              <a:rPr lang="en-US" sz="2026">
                <a:solidFill>
                  <a:srgbClr val="FFFFFF"/>
                </a:solidFill>
                <a:latin typeface="Canva Sans"/>
                <a:ea typeface="Canva Sans"/>
                <a:cs typeface="Canva Sans"/>
                <a:sym typeface="Canva Sans"/>
              </a:rPr>
              <a:t>Art, Language &amp; Symbolism</a:t>
            </a:r>
          </a:p>
        </p:txBody>
      </p:sp>
      <p:sp>
        <p:nvSpPr>
          <p:cNvPr id="18" name="TextBox 18"/>
          <p:cNvSpPr txBox="1"/>
          <p:nvPr/>
        </p:nvSpPr>
        <p:spPr>
          <a:xfrm>
            <a:off x="4753593" y="7947933"/>
            <a:ext cx="4214443" cy="2337814"/>
          </a:xfrm>
          <a:prstGeom prst="rect">
            <a:avLst/>
          </a:prstGeom>
        </p:spPr>
        <p:txBody>
          <a:bodyPr lIns="0" tIns="0" rIns="0" bIns="0" rtlCol="0" anchor="t">
            <a:spAutoFit/>
          </a:bodyPr>
          <a:lstStyle/>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Opening Ceremony: Performed by a local Welsh male voice choir</a:t>
            </a:r>
          </a:p>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Live Harp &amp; Folk Music during receptions</a:t>
            </a:r>
          </a:p>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Storytelling sessions in Welsh and English</a:t>
            </a:r>
          </a:p>
          <a:p>
            <a:pPr algn="ctr">
              <a:lnSpc>
                <a:spcPts val="2394"/>
              </a:lnSpc>
            </a:pPr>
            <a:r>
              <a:rPr lang="en-US" sz="1710" b="1">
                <a:solidFill>
                  <a:srgbClr val="FFDE59"/>
                </a:solidFill>
                <a:latin typeface="Century Gothic Paneuropean Bold"/>
                <a:ea typeface="Century Gothic Paneuropean Bold"/>
                <a:cs typeface="Century Gothic Paneuropean Bold"/>
                <a:sym typeface="Century Gothic Paneuropean Bold"/>
              </a:rPr>
              <a:t>(promoting language, myth, identity)</a:t>
            </a:r>
          </a:p>
          <a:p>
            <a:pPr algn="ctr">
              <a:lnSpc>
                <a:spcPts val="2394"/>
              </a:lnSpc>
            </a:pPr>
            <a:endParaRPr lang="en-US" sz="1710" b="1">
              <a:solidFill>
                <a:srgbClr val="FFDE59"/>
              </a:solidFill>
              <a:latin typeface="Century Gothic Paneuropean Bold"/>
              <a:ea typeface="Century Gothic Paneuropean Bold"/>
              <a:cs typeface="Century Gothic Paneuropean Bold"/>
              <a:sym typeface="Century Gothic Paneuropean Bold"/>
            </a:endParaRPr>
          </a:p>
        </p:txBody>
      </p:sp>
      <p:sp>
        <p:nvSpPr>
          <p:cNvPr id="19" name="TextBox 19"/>
          <p:cNvSpPr txBox="1"/>
          <p:nvPr/>
        </p:nvSpPr>
        <p:spPr>
          <a:xfrm>
            <a:off x="9329985" y="7947933"/>
            <a:ext cx="4209833" cy="1745374"/>
          </a:xfrm>
          <a:prstGeom prst="rect">
            <a:avLst/>
          </a:prstGeom>
        </p:spPr>
        <p:txBody>
          <a:bodyPr lIns="0" tIns="0" rIns="0" bIns="0" rtlCol="0" anchor="t">
            <a:spAutoFit/>
          </a:bodyPr>
          <a:lstStyle/>
          <a:p>
            <a:pPr marL="368798" lvl="1" indent="-184399" algn="ctr">
              <a:lnSpc>
                <a:spcPts val="2391"/>
              </a:lnSpc>
              <a:buFont typeface="Arial"/>
              <a:buChar char="•"/>
            </a:pPr>
            <a:r>
              <a:rPr lang="en-US" sz="1708" b="1">
                <a:solidFill>
                  <a:srgbClr val="FFDE59"/>
                </a:solidFill>
                <a:latin typeface="Century Gothic Paneuropean Bold"/>
                <a:ea typeface="Century Gothic Paneuropean Bold"/>
                <a:cs typeface="Century Gothic Paneuropean Bold"/>
                <a:sym typeface="Century Gothic Paneuropean Bold"/>
              </a:rPr>
              <a:t>Dishes: Cawl, Bara Brith, Welsh cakes</a:t>
            </a:r>
          </a:p>
          <a:p>
            <a:pPr marL="368798" lvl="1" indent="-184399" algn="ctr">
              <a:lnSpc>
                <a:spcPts val="2391"/>
              </a:lnSpc>
              <a:buFont typeface="Arial"/>
              <a:buChar char="•"/>
            </a:pPr>
            <a:r>
              <a:rPr lang="en-US" sz="1708" b="1">
                <a:solidFill>
                  <a:srgbClr val="FFDE59"/>
                </a:solidFill>
                <a:latin typeface="Century Gothic Paneuropean Bold"/>
                <a:ea typeface="Century Gothic Paneuropean Bold"/>
                <a:cs typeface="Century Gothic Paneuropean Bold"/>
                <a:sym typeface="Century Gothic Paneuropean Bold"/>
              </a:rPr>
              <a:t>Locally sourced produce &amp; dietary options</a:t>
            </a:r>
          </a:p>
          <a:p>
            <a:pPr marL="368798" lvl="1" indent="-184399" algn="ctr">
              <a:lnSpc>
                <a:spcPts val="2391"/>
              </a:lnSpc>
              <a:buFont typeface="Arial"/>
              <a:buChar char="•"/>
            </a:pPr>
            <a:r>
              <a:rPr lang="en-US" sz="1708" b="1">
                <a:solidFill>
                  <a:srgbClr val="FFDE59"/>
                </a:solidFill>
                <a:latin typeface="Century Gothic Paneuropean Bold"/>
                <a:ea typeface="Century Gothic Paneuropean Bold"/>
                <a:cs typeface="Century Gothic Paneuropean Bold"/>
                <a:sym typeface="Century Gothic Paneuropean Bold"/>
              </a:rPr>
              <a:t>Welsh chef-led culinary demos</a:t>
            </a:r>
          </a:p>
          <a:p>
            <a:pPr algn="ctr">
              <a:lnSpc>
                <a:spcPts val="2391"/>
              </a:lnSpc>
            </a:pPr>
            <a:endParaRPr lang="en-US" sz="1708" b="1">
              <a:solidFill>
                <a:srgbClr val="FFDE59"/>
              </a:solidFill>
              <a:latin typeface="Century Gothic Paneuropean Bold"/>
              <a:ea typeface="Century Gothic Paneuropean Bold"/>
              <a:cs typeface="Century Gothic Paneuropean Bold"/>
              <a:sym typeface="Century Gothic Paneuropean Bold"/>
            </a:endParaRPr>
          </a:p>
        </p:txBody>
      </p:sp>
      <p:sp>
        <p:nvSpPr>
          <p:cNvPr id="20" name="TextBox 20"/>
          <p:cNvSpPr txBox="1"/>
          <p:nvPr/>
        </p:nvSpPr>
        <p:spPr>
          <a:xfrm>
            <a:off x="13906378" y="7947933"/>
            <a:ext cx="4214443" cy="2042539"/>
          </a:xfrm>
          <a:prstGeom prst="rect">
            <a:avLst/>
          </a:prstGeom>
        </p:spPr>
        <p:txBody>
          <a:bodyPr lIns="0" tIns="0" rIns="0" bIns="0" rtlCol="0" anchor="t">
            <a:spAutoFit/>
          </a:bodyPr>
          <a:lstStyle/>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Event branding uses Cymraeg phrases (e.g. “Croeso i Gymru”)</a:t>
            </a:r>
          </a:p>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Pop-up exhibition of local art, crafts, and textiles</a:t>
            </a:r>
          </a:p>
          <a:p>
            <a:pPr marL="369202" lvl="1" indent="-184601" algn="ctr">
              <a:lnSpc>
                <a:spcPts val="2394"/>
              </a:lnSpc>
              <a:buFont typeface="Arial"/>
              <a:buChar char="•"/>
            </a:pPr>
            <a:r>
              <a:rPr lang="en-US" sz="1710" b="1">
                <a:solidFill>
                  <a:srgbClr val="FFDE59"/>
                </a:solidFill>
                <a:latin typeface="Century Gothic Paneuropean Bold"/>
                <a:ea typeface="Century Gothic Paneuropean Bold"/>
                <a:cs typeface="Century Gothic Paneuropean Bold"/>
                <a:sym typeface="Century Gothic Paneuropean Bold"/>
              </a:rPr>
              <a:t>Delegate materials include Welsh-English glossary</a:t>
            </a:r>
          </a:p>
          <a:p>
            <a:pPr algn="ctr">
              <a:lnSpc>
                <a:spcPts val="2394"/>
              </a:lnSpc>
            </a:pPr>
            <a:endParaRPr lang="en-US" sz="1710" b="1">
              <a:solidFill>
                <a:srgbClr val="FFDE59"/>
              </a:solidFill>
              <a:latin typeface="Century Gothic Paneuropean Bold"/>
              <a:ea typeface="Century Gothic Paneuropean Bold"/>
              <a:cs typeface="Century Gothic Paneuropean Bold"/>
              <a:sym typeface="Century Gothic Paneuropean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D2440"/>
        </a:solidFill>
        <a:effectLst/>
      </p:bgPr>
    </p:bg>
    <p:spTree>
      <p:nvGrpSpPr>
        <p:cNvPr id="1" name=""/>
        <p:cNvGrpSpPr/>
        <p:nvPr/>
      </p:nvGrpSpPr>
      <p:grpSpPr>
        <a:xfrm>
          <a:off x="0" y="0"/>
          <a:ext cx="0" cy="0"/>
          <a:chOff x="0" y="0"/>
          <a:chExt cx="0" cy="0"/>
        </a:xfrm>
      </p:grpSpPr>
      <p:sp>
        <p:nvSpPr>
          <p:cNvPr id="2" name="Freeform 2"/>
          <p:cNvSpPr/>
          <p:nvPr/>
        </p:nvSpPr>
        <p:spPr>
          <a:xfrm>
            <a:off x="0" y="1551982"/>
            <a:ext cx="7520752" cy="8735018"/>
          </a:xfrm>
          <a:custGeom>
            <a:avLst/>
            <a:gdLst/>
            <a:ahLst/>
            <a:cxnLst/>
            <a:rect l="l" t="t" r="r" b="b"/>
            <a:pathLst>
              <a:path w="7520752" h="9994466">
                <a:moveTo>
                  <a:pt x="0" y="0"/>
                </a:moveTo>
                <a:lnTo>
                  <a:pt x="7520752" y="0"/>
                </a:lnTo>
                <a:lnTo>
                  <a:pt x="7520752" y="9994465"/>
                </a:lnTo>
                <a:lnTo>
                  <a:pt x="0" y="9994465"/>
                </a:lnTo>
                <a:lnTo>
                  <a:pt x="0" y="0"/>
                </a:lnTo>
                <a:close/>
              </a:path>
            </a:pathLst>
          </a:custGeom>
          <a:blipFill>
            <a:blip r:embed="rId2"/>
            <a:stretch>
              <a:fillRect l="-120022" r="-3404" b="-11880"/>
            </a:stretch>
          </a:blipFill>
        </p:spPr>
      </p:sp>
      <p:grpSp>
        <p:nvGrpSpPr>
          <p:cNvPr id="3" name="Group 3"/>
          <p:cNvGrpSpPr/>
          <p:nvPr/>
        </p:nvGrpSpPr>
        <p:grpSpPr>
          <a:xfrm>
            <a:off x="7671847" y="0"/>
            <a:ext cx="10616154" cy="2491857"/>
            <a:chOff x="0" y="0"/>
            <a:chExt cx="3511337" cy="740158"/>
          </a:xfrm>
        </p:grpSpPr>
        <p:sp>
          <p:nvSpPr>
            <p:cNvPr id="4" name="Freeform 4"/>
            <p:cNvSpPr/>
            <p:nvPr/>
          </p:nvSpPr>
          <p:spPr>
            <a:xfrm>
              <a:off x="0" y="0"/>
              <a:ext cx="3511337" cy="740158"/>
            </a:xfrm>
            <a:custGeom>
              <a:avLst/>
              <a:gdLst/>
              <a:ahLst/>
              <a:cxnLst/>
              <a:rect l="l" t="t" r="r" b="b"/>
              <a:pathLst>
                <a:path w="3511337" h="740158">
                  <a:moveTo>
                    <a:pt x="65490" y="0"/>
                  </a:moveTo>
                  <a:lnTo>
                    <a:pt x="3445847" y="0"/>
                  </a:lnTo>
                  <a:cubicBezTo>
                    <a:pt x="3482016" y="0"/>
                    <a:pt x="3511337" y="29321"/>
                    <a:pt x="3511337" y="65490"/>
                  </a:cubicBezTo>
                  <a:lnTo>
                    <a:pt x="3511337" y="674668"/>
                  </a:lnTo>
                  <a:cubicBezTo>
                    <a:pt x="3511337" y="692037"/>
                    <a:pt x="3504437" y="708695"/>
                    <a:pt x="3492155" y="720977"/>
                  </a:cubicBezTo>
                  <a:cubicBezTo>
                    <a:pt x="3479874" y="733258"/>
                    <a:pt x="3463216" y="740158"/>
                    <a:pt x="3445847" y="740158"/>
                  </a:cubicBezTo>
                  <a:lnTo>
                    <a:pt x="65490" y="740158"/>
                  </a:lnTo>
                  <a:cubicBezTo>
                    <a:pt x="29321" y="740158"/>
                    <a:pt x="0" y="710837"/>
                    <a:pt x="0" y="674668"/>
                  </a:cubicBezTo>
                  <a:lnTo>
                    <a:pt x="0" y="65490"/>
                  </a:lnTo>
                  <a:cubicBezTo>
                    <a:pt x="0" y="29321"/>
                    <a:pt x="29321" y="0"/>
                    <a:pt x="65490" y="0"/>
                  </a:cubicBezTo>
                  <a:close/>
                </a:path>
              </a:pathLst>
            </a:custGeom>
            <a:solidFill>
              <a:srgbClr val="FFDE59"/>
            </a:solidFill>
          </p:spPr>
        </p:sp>
        <p:sp>
          <p:nvSpPr>
            <p:cNvPr id="5" name="TextBox 5"/>
            <p:cNvSpPr txBox="1"/>
            <p:nvPr/>
          </p:nvSpPr>
          <p:spPr>
            <a:xfrm>
              <a:off x="0" y="-38100"/>
              <a:ext cx="3511337" cy="778258"/>
            </a:xfrm>
            <a:prstGeom prst="rect">
              <a:avLst/>
            </a:prstGeom>
          </p:spPr>
          <p:txBody>
            <a:bodyPr lIns="50800" tIns="50800" rIns="50800" bIns="50800" rtlCol="0" anchor="ctr"/>
            <a:lstStyle/>
            <a:p>
              <a:pPr algn="ctr">
                <a:lnSpc>
                  <a:spcPts val="2800"/>
                </a:lnSpc>
              </a:pPr>
              <a:endParaRPr/>
            </a:p>
          </p:txBody>
        </p:sp>
      </p:grpSp>
      <p:sp>
        <p:nvSpPr>
          <p:cNvPr id="6" name="TextBox 6"/>
          <p:cNvSpPr txBox="1"/>
          <p:nvPr/>
        </p:nvSpPr>
        <p:spPr>
          <a:xfrm>
            <a:off x="0" y="616956"/>
            <a:ext cx="7520752" cy="503428"/>
          </a:xfrm>
          <a:prstGeom prst="rect">
            <a:avLst/>
          </a:prstGeom>
        </p:spPr>
        <p:txBody>
          <a:bodyPr lIns="0" tIns="0" rIns="0" bIns="0" rtlCol="0" anchor="t">
            <a:spAutoFit/>
          </a:bodyPr>
          <a:lstStyle/>
          <a:p>
            <a:pPr algn="ctr">
              <a:lnSpc>
                <a:spcPts val="4024"/>
              </a:lnSpc>
            </a:pPr>
            <a:r>
              <a:rPr lang="en-US" sz="3219">
                <a:solidFill>
                  <a:srgbClr val="FFFFFF"/>
                </a:solidFill>
                <a:latin typeface="League Spartan"/>
                <a:ea typeface="League Spartan"/>
                <a:cs typeface="League Spartan"/>
                <a:sym typeface="League Spartan"/>
              </a:rPr>
              <a:t>Marketing &amp; Promotion Strategy</a:t>
            </a:r>
          </a:p>
        </p:txBody>
      </p:sp>
      <p:sp>
        <p:nvSpPr>
          <p:cNvPr id="7" name="TextBox 7"/>
          <p:cNvSpPr txBox="1"/>
          <p:nvPr/>
        </p:nvSpPr>
        <p:spPr>
          <a:xfrm>
            <a:off x="7911990" y="1045708"/>
            <a:ext cx="10209536" cy="1727201"/>
          </a:xfrm>
          <a:prstGeom prst="rect">
            <a:avLst/>
          </a:prstGeom>
        </p:spPr>
        <p:txBody>
          <a:bodyPr lIns="0" tIns="0" rIns="0" bIns="0" rtlCol="0" anchor="t">
            <a:spAutoFit/>
          </a:bodyPr>
          <a:lstStyle/>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International MICE professionals &amp; corporate event planners</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Focus regions: Western Europe, North America, SE Asia</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Targeting mid-to-senior decision-makers in tourism &amp; business</a:t>
            </a:r>
          </a:p>
          <a:p>
            <a:pPr algn="l">
              <a:lnSpc>
                <a:spcPts val="3499"/>
              </a:lnSpc>
            </a:pPr>
            <a:endParaRPr lang="en-US" sz="2499" b="1">
              <a:solidFill>
                <a:srgbClr val="0D2440"/>
              </a:solidFill>
              <a:latin typeface="Century Gothic Paneuropean Bold"/>
              <a:ea typeface="Century Gothic Paneuropean Bold"/>
              <a:cs typeface="Century Gothic Paneuropean Bold"/>
              <a:sym typeface="Century Gothic Paneuropean Bold"/>
            </a:endParaRPr>
          </a:p>
        </p:txBody>
      </p:sp>
      <p:sp>
        <p:nvSpPr>
          <p:cNvPr id="8" name="TextBox 8"/>
          <p:cNvSpPr txBox="1"/>
          <p:nvPr/>
        </p:nvSpPr>
        <p:spPr>
          <a:xfrm>
            <a:off x="8087337" y="346267"/>
            <a:ext cx="4929422" cy="522326"/>
          </a:xfrm>
          <a:prstGeom prst="rect">
            <a:avLst/>
          </a:prstGeom>
        </p:spPr>
        <p:txBody>
          <a:bodyPr lIns="0" tIns="0" rIns="0" bIns="0" rtlCol="0" anchor="t">
            <a:spAutoFit/>
          </a:bodyPr>
          <a:lstStyle/>
          <a:p>
            <a:pPr algn="l">
              <a:lnSpc>
                <a:spcPts val="4285"/>
              </a:lnSpc>
              <a:spcBef>
                <a:spcPct val="0"/>
              </a:spcBef>
            </a:pPr>
            <a:r>
              <a:rPr lang="en-US" sz="3060" b="1">
                <a:solidFill>
                  <a:srgbClr val="FFFFFF"/>
                </a:solidFill>
                <a:latin typeface="Century Gothic Paneuropean Bold"/>
                <a:ea typeface="Century Gothic Paneuropean Bold"/>
                <a:cs typeface="Century Gothic Paneuropean Bold"/>
                <a:sym typeface="Century Gothic Paneuropean Bold"/>
              </a:rPr>
              <a:t>🎯 Target Audience</a:t>
            </a:r>
          </a:p>
        </p:txBody>
      </p:sp>
      <p:grpSp>
        <p:nvGrpSpPr>
          <p:cNvPr id="9" name="Group 9"/>
          <p:cNvGrpSpPr/>
          <p:nvPr/>
        </p:nvGrpSpPr>
        <p:grpSpPr>
          <a:xfrm>
            <a:off x="7671847" y="2651643"/>
            <a:ext cx="10616154" cy="2491857"/>
            <a:chOff x="0" y="0"/>
            <a:chExt cx="3511337" cy="740158"/>
          </a:xfrm>
        </p:grpSpPr>
        <p:sp>
          <p:nvSpPr>
            <p:cNvPr id="10" name="Freeform 10"/>
            <p:cNvSpPr/>
            <p:nvPr/>
          </p:nvSpPr>
          <p:spPr>
            <a:xfrm>
              <a:off x="0" y="0"/>
              <a:ext cx="3511337" cy="740158"/>
            </a:xfrm>
            <a:custGeom>
              <a:avLst/>
              <a:gdLst/>
              <a:ahLst/>
              <a:cxnLst/>
              <a:rect l="l" t="t" r="r" b="b"/>
              <a:pathLst>
                <a:path w="3511337" h="740158">
                  <a:moveTo>
                    <a:pt x="65490" y="0"/>
                  </a:moveTo>
                  <a:lnTo>
                    <a:pt x="3445847" y="0"/>
                  </a:lnTo>
                  <a:cubicBezTo>
                    <a:pt x="3482016" y="0"/>
                    <a:pt x="3511337" y="29321"/>
                    <a:pt x="3511337" y="65490"/>
                  </a:cubicBezTo>
                  <a:lnTo>
                    <a:pt x="3511337" y="674668"/>
                  </a:lnTo>
                  <a:cubicBezTo>
                    <a:pt x="3511337" y="692037"/>
                    <a:pt x="3504437" y="708695"/>
                    <a:pt x="3492155" y="720977"/>
                  </a:cubicBezTo>
                  <a:cubicBezTo>
                    <a:pt x="3479874" y="733258"/>
                    <a:pt x="3463216" y="740158"/>
                    <a:pt x="3445847" y="740158"/>
                  </a:cubicBezTo>
                  <a:lnTo>
                    <a:pt x="65490" y="740158"/>
                  </a:lnTo>
                  <a:cubicBezTo>
                    <a:pt x="29321" y="740158"/>
                    <a:pt x="0" y="710837"/>
                    <a:pt x="0" y="674668"/>
                  </a:cubicBezTo>
                  <a:lnTo>
                    <a:pt x="0" y="65490"/>
                  </a:lnTo>
                  <a:cubicBezTo>
                    <a:pt x="0" y="29321"/>
                    <a:pt x="29321" y="0"/>
                    <a:pt x="65490" y="0"/>
                  </a:cubicBezTo>
                  <a:close/>
                </a:path>
              </a:pathLst>
            </a:custGeom>
            <a:solidFill>
              <a:srgbClr val="FFDE59"/>
            </a:solidFill>
          </p:spPr>
        </p:sp>
        <p:sp>
          <p:nvSpPr>
            <p:cNvPr id="11" name="TextBox 11"/>
            <p:cNvSpPr txBox="1"/>
            <p:nvPr/>
          </p:nvSpPr>
          <p:spPr>
            <a:xfrm>
              <a:off x="0" y="-38100"/>
              <a:ext cx="3511337" cy="778258"/>
            </a:xfrm>
            <a:prstGeom prst="rect">
              <a:avLst/>
            </a:prstGeom>
          </p:spPr>
          <p:txBody>
            <a:bodyPr lIns="50800" tIns="50800" rIns="50800" bIns="50800" rtlCol="0" anchor="ctr"/>
            <a:lstStyle/>
            <a:p>
              <a:pPr algn="ctr">
                <a:lnSpc>
                  <a:spcPts val="2800"/>
                </a:lnSpc>
              </a:pPr>
              <a:endParaRPr/>
            </a:p>
          </p:txBody>
        </p:sp>
      </p:grpSp>
      <p:grpSp>
        <p:nvGrpSpPr>
          <p:cNvPr id="12" name="Group 12"/>
          <p:cNvGrpSpPr/>
          <p:nvPr/>
        </p:nvGrpSpPr>
        <p:grpSpPr>
          <a:xfrm>
            <a:off x="7671847" y="5303286"/>
            <a:ext cx="10616154" cy="2491857"/>
            <a:chOff x="0" y="0"/>
            <a:chExt cx="3511337" cy="740158"/>
          </a:xfrm>
        </p:grpSpPr>
        <p:sp>
          <p:nvSpPr>
            <p:cNvPr id="13" name="Freeform 13"/>
            <p:cNvSpPr/>
            <p:nvPr/>
          </p:nvSpPr>
          <p:spPr>
            <a:xfrm>
              <a:off x="0" y="0"/>
              <a:ext cx="3511337" cy="740158"/>
            </a:xfrm>
            <a:custGeom>
              <a:avLst/>
              <a:gdLst/>
              <a:ahLst/>
              <a:cxnLst/>
              <a:rect l="l" t="t" r="r" b="b"/>
              <a:pathLst>
                <a:path w="3511337" h="740158">
                  <a:moveTo>
                    <a:pt x="65490" y="0"/>
                  </a:moveTo>
                  <a:lnTo>
                    <a:pt x="3445847" y="0"/>
                  </a:lnTo>
                  <a:cubicBezTo>
                    <a:pt x="3482016" y="0"/>
                    <a:pt x="3511337" y="29321"/>
                    <a:pt x="3511337" y="65490"/>
                  </a:cubicBezTo>
                  <a:lnTo>
                    <a:pt x="3511337" y="674668"/>
                  </a:lnTo>
                  <a:cubicBezTo>
                    <a:pt x="3511337" y="692037"/>
                    <a:pt x="3504437" y="708695"/>
                    <a:pt x="3492155" y="720977"/>
                  </a:cubicBezTo>
                  <a:cubicBezTo>
                    <a:pt x="3479874" y="733258"/>
                    <a:pt x="3463216" y="740158"/>
                    <a:pt x="3445847" y="740158"/>
                  </a:cubicBezTo>
                  <a:lnTo>
                    <a:pt x="65490" y="740158"/>
                  </a:lnTo>
                  <a:cubicBezTo>
                    <a:pt x="29321" y="740158"/>
                    <a:pt x="0" y="710837"/>
                    <a:pt x="0" y="674668"/>
                  </a:cubicBezTo>
                  <a:lnTo>
                    <a:pt x="0" y="65490"/>
                  </a:lnTo>
                  <a:cubicBezTo>
                    <a:pt x="0" y="29321"/>
                    <a:pt x="29321" y="0"/>
                    <a:pt x="65490" y="0"/>
                  </a:cubicBezTo>
                  <a:close/>
                </a:path>
              </a:pathLst>
            </a:custGeom>
            <a:solidFill>
              <a:srgbClr val="FFDE59"/>
            </a:solidFill>
          </p:spPr>
        </p:sp>
        <p:sp>
          <p:nvSpPr>
            <p:cNvPr id="14" name="TextBox 14"/>
            <p:cNvSpPr txBox="1"/>
            <p:nvPr/>
          </p:nvSpPr>
          <p:spPr>
            <a:xfrm>
              <a:off x="0" y="-38100"/>
              <a:ext cx="3511337" cy="778258"/>
            </a:xfrm>
            <a:prstGeom prst="rect">
              <a:avLst/>
            </a:prstGeom>
          </p:spPr>
          <p:txBody>
            <a:bodyPr lIns="50800" tIns="50800" rIns="50800" bIns="50800" rtlCol="0" anchor="ctr"/>
            <a:lstStyle/>
            <a:p>
              <a:pPr algn="ctr">
                <a:lnSpc>
                  <a:spcPts val="2800"/>
                </a:lnSpc>
              </a:pPr>
              <a:endParaRPr/>
            </a:p>
          </p:txBody>
        </p:sp>
      </p:grpSp>
      <p:grpSp>
        <p:nvGrpSpPr>
          <p:cNvPr id="15" name="Group 15"/>
          <p:cNvGrpSpPr/>
          <p:nvPr/>
        </p:nvGrpSpPr>
        <p:grpSpPr>
          <a:xfrm>
            <a:off x="7671847" y="7954929"/>
            <a:ext cx="10616154" cy="2332071"/>
            <a:chOff x="0" y="0"/>
            <a:chExt cx="3511337" cy="740158"/>
          </a:xfrm>
        </p:grpSpPr>
        <p:sp>
          <p:nvSpPr>
            <p:cNvPr id="16" name="Freeform 16"/>
            <p:cNvSpPr/>
            <p:nvPr/>
          </p:nvSpPr>
          <p:spPr>
            <a:xfrm>
              <a:off x="0" y="0"/>
              <a:ext cx="3511337" cy="740158"/>
            </a:xfrm>
            <a:custGeom>
              <a:avLst/>
              <a:gdLst/>
              <a:ahLst/>
              <a:cxnLst/>
              <a:rect l="l" t="t" r="r" b="b"/>
              <a:pathLst>
                <a:path w="3511337" h="740158">
                  <a:moveTo>
                    <a:pt x="65490" y="0"/>
                  </a:moveTo>
                  <a:lnTo>
                    <a:pt x="3445847" y="0"/>
                  </a:lnTo>
                  <a:cubicBezTo>
                    <a:pt x="3482016" y="0"/>
                    <a:pt x="3511337" y="29321"/>
                    <a:pt x="3511337" y="65490"/>
                  </a:cubicBezTo>
                  <a:lnTo>
                    <a:pt x="3511337" y="674668"/>
                  </a:lnTo>
                  <a:cubicBezTo>
                    <a:pt x="3511337" y="692037"/>
                    <a:pt x="3504437" y="708695"/>
                    <a:pt x="3492155" y="720977"/>
                  </a:cubicBezTo>
                  <a:cubicBezTo>
                    <a:pt x="3479874" y="733258"/>
                    <a:pt x="3463216" y="740158"/>
                    <a:pt x="3445847" y="740158"/>
                  </a:cubicBezTo>
                  <a:lnTo>
                    <a:pt x="65490" y="740158"/>
                  </a:lnTo>
                  <a:cubicBezTo>
                    <a:pt x="29321" y="740158"/>
                    <a:pt x="0" y="710837"/>
                    <a:pt x="0" y="674668"/>
                  </a:cubicBezTo>
                  <a:lnTo>
                    <a:pt x="0" y="65490"/>
                  </a:lnTo>
                  <a:cubicBezTo>
                    <a:pt x="0" y="29321"/>
                    <a:pt x="29321" y="0"/>
                    <a:pt x="65490" y="0"/>
                  </a:cubicBezTo>
                  <a:close/>
                </a:path>
              </a:pathLst>
            </a:custGeom>
            <a:solidFill>
              <a:srgbClr val="FFDE59"/>
            </a:solidFill>
          </p:spPr>
        </p:sp>
        <p:sp>
          <p:nvSpPr>
            <p:cNvPr id="17" name="TextBox 17"/>
            <p:cNvSpPr txBox="1"/>
            <p:nvPr/>
          </p:nvSpPr>
          <p:spPr>
            <a:xfrm>
              <a:off x="0" y="-38100"/>
              <a:ext cx="3511337" cy="778258"/>
            </a:xfrm>
            <a:prstGeom prst="rect">
              <a:avLst/>
            </a:prstGeom>
          </p:spPr>
          <p:txBody>
            <a:bodyPr lIns="50800" tIns="50800" rIns="50800" bIns="50800" rtlCol="0" anchor="ctr"/>
            <a:lstStyle/>
            <a:p>
              <a:pPr algn="ctr">
                <a:lnSpc>
                  <a:spcPts val="2800"/>
                </a:lnSpc>
              </a:pPr>
              <a:endParaRPr/>
            </a:p>
          </p:txBody>
        </p:sp>
      </p:grpSp>
      <p:sp>
        <p:nvSpPr>
          <p:cNvPr id="18" name="TextBox 18"/>
          <p:cNvSpPr txBox="1"/>
          <p:nvPr/>
        </p:nvSpPr>
        <p:spPr>
          <a:xfrm>
            <a:off x="8087337" y="2934834"/>
            <a:ext cx="4929422" cy="522326"/>
          </a:xfrm>
          <a:prstGeom prst="rect">
            <a:avLst/>
          </a:prstGeom>
        </p:spPr>
        <p:txBody>
          <a:bodyPr lIns="0" tIns="0" rIns="0" bIns="0" rtlCol="0" anchor="t">
            <a:spAutoFit/>
          </a:bodyPr>
          <a:lstStyle/>
          <a:p>
            <a:pPr algn="l">
              <a:lnSpc>
                <a:spcPts val="4285"/>
              </a:lnSpc>
              <a:spcBef>
                <a:spcPct val="0"/>
              </a:spcBef>
            </a:pPr>
            <a:r>
              <a:rPr lang="en-US" sz="3060" b="1">
                <a:solidFill>
                  <a:srgbClr val="FFFFFF"/>
                </a:solidFill>
                <a:latin typeface="Century Gothic Paneuropean Bold"/>
                <a:ea typeface="Century Gothic Paneuropean Bold"/>
                <a:cs typeface="Century Gothic Paneuropean Bold"/>
                <a:sym typeface="Century Gothic Paneuropean Bold"/>
              </a:rPr>
              <a:t>📢 Marketing Channels</a:t>
            </a:r>
          </a:p>
        </p:txBody>
      </p:sp>
      <p:sp>
        <p:nvSpPr>
          <p:cNvPr id="19" name="TextBox 19"/>
          <p:cNvSpPr txBox="1"/>
          <p:nvPr/>
        </p:nvSpPr>
        <p:spPr>
          <a:xfrm>
            <a:off x="8087337" y="5417244"/>
            <a:ext cx="5262369" cy="522326"/>
          </a:xfrm>
          <a:prstGeom prst="rect">
            <a:avLst/>
          </a:prstGeom>
        </p:spPr>
        <p:txBody>
          <a:bodyPr lIns="0" tIns="0" rIns="0" bIns="0" rtlCol="0" anchor="t">
            <a:spAutoFit/>
          </a:bodyPr>
          <a:lstStyle/>
          <a:p>
            <a:pPr algn="l">
              <a:lnSpc>
                <a:spcPts val="4285"/>
              </a:lnSpc>
              <a:spcBef>
                <a:spcPct val="0"/>
              </a:spcBef>
            </a:pPr>
            <a:r>
              <a:rPr lang="en-US" sz="3060" b="1">
                <a:solidFill>
                  <a:srgbClr val="FFFFFF"/>
                </a:solidFill>
                <a:latin typeface="Century Gothic Paneuropean Bold"/>
                <a:ea typeface="Century Gothic Paneuropean Bold"/>
                <a:cs typeface="Century Gothic Paneuropean Bold"/>
                <a:sym typeface="Century Gothic Paneuropean Bold"/>
              </a:rPr>
              <a:t>🧭 Messaging &amp; Positioning</a:t>
            </a:r>
          </a:p>
        </p:txBody>
      </p:sp>
      <p:sp>
        <p:nvSpPr>
          <p:cNvPr id="20" name="TextBox 20"/>
          <p:cNvSpPr txBox="1"/>
          <p:nvPr/>
        </p:nvSpPr>
        <p:spPr>
          <a:xfrm>
            <a:off x="8087337" y="7986676"/>
            <a:ext cx="6403002" cy="522326"/>
          </a:xfrm>
          <a:prstGeom prst="rect">
            <a:avLst/>
          </a:prstGeom>
        </p:spPr>
        <p:txBody>
          <a:bodyPr lIns="0" tIns="0" rIns="0" bIns="0" rtlCol="0" anchor="t">
            <a:spAutoFit/>
          </a:bodyPr>
          <a:lstStyle/>
          <a:p>
            <a:pPr algn="l">
              <a:lnSpc>
                <a:spcPts val="4285"/>
              </a:lnSpc>
              <a:spcBef>
                <a:spcPct val="0"/>
              </a:spcBef>
            </a:pPr>
            <a:r>
              <a:rPr lang="en-US" sz="3060" b="1">
                <a:solidFill>
                  <a:srgbClr val="FFFFFF"/>
                </a:solidFill>
                <a:latin typeface="Century Gothic Paneuropean Bold"/>
                <a:ea typeface="Century Gothic Paneuropean Bold"/>
                <a:cs typeface="Century Gothic Paneuropean Bold"/>
                <a:sym typeface="Century Gothic Paneuropean Bold"/>
              </a:rPr>
              <a:t>📆 3-Phase Promotional Timeline</a:t>
            </a:r>
          </a:p>
        </p:txBody>
      </p:sp>
      <p:sp>
        <p:nvSpPr>
          <p:cNvPr id="21" name="TextBox 21"/>
          <p:cNvSpPr txBox="1"/>
          <p:nvPr/>
        </p:nvSpPr>
        <p:spPr>
          <a:xfrm>
            <a:off x="7911990" y="3634274"/>
            <a:ext cx="10209536" cy="1727201"/>
          </a:xfrm>
          <a:prstGeom prst="rect">
            <a:avLst/>
          </a:prstGeom>
        </p:spPr>
        <p:txBody>
          <a:bodyPr lIns="0" tIns="0" rIns="0" bIns="0" rtlCol="0" anchor="t">
            <a:spAutoFit/>
          </a:bodyPr>
          <a:lstStyle/>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LinkedIn ads &amp; Cvent/Eventbrite emails</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Co-branding with Visit Wales &amp; DMCs</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Press coverage in M&amp;IT &amp; Conference News</a:t>
            </a:r>
          </a:p>
          <a:p>
            <a:pPr algn="l">
              <a:lnSpc>
                <a:spcPts val="3499"/>
              </a:lnSpc>
            </a:pPr>
            <a:endParaRPr lang="en-US" sz="2499" b="1">
              <a:solidFill>
                <a:srgbClr val="0D2440"/>
              </a:solidFill>
              <a:latin typeface="Century Gothic Paneuropean Bold"/>
              <a:ea typeface="Century Gothic Paneuropean Bold"/>
              <a:cs typeface="Century Gothic Paneuropean Bold"/>
              <a:sym typeface="Century Gothic Paneuropean Bold"/>
            </a:endParaRPr>
          </a:p>
        </p:txBody>
      </p:sp>
      <p:sp>
        <p:nvSpPr>
          <p:cNvPr id="22" name="TextBox 22"/>
          <p:cNvSpPr txBox="1"/>
          <p:nvPr/>
        </p:nvSpPr>
        <p:spPr>
          <a:xfrm>
            <a:off x="7911990" y="6014390"/>
            <a:ext cx="10209536" cy="2165351"/>
          </a:xfrm>
          <a:prstGeom prst="rect">
            <a:avLst/>
          </a:prstGeom>
        </p:spPr>
        <p:txBody>
          <a:bodyPr lIns="0" tIns="0" rIns="0" bIns="0" rtlCol="0" anchor="t">
            <a:spAutoFit/>
          </a:bodyPr>
          <a:lstStyle/>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Themes: warm welcome, Welsh culture, authenticity</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Tagline: 'Experience Croeso: Where Meetings Become Meaningful'</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Emphasis on bilingualism &amp; sustainable practices</a:t>
            </a:r>
          </a:p>
          <a:p>
            <a:pPr algn="l">
              <a:lnSpc>
                <a:spcPts val="3499"/>
              </a:lnSpc>
            </a:pPr>
            <a:endParaRPr lang="en-US" sz="2499" b="1">
              <a:solidFill>
                <a:srgbClr val="0D2440"/>
              </a:solidFill>
              <a:latin typeface="Century Gothic Paneuropean Bold"/>
              <a:ea typeface="Century Gothic Paneuropean Bold"/>
              <a:cs typeface="Century Gothic Paneuropean Bold"/>
              <a:sym typeface="Century Gothic Paneuropean Bold"/>
            </a:endParaRPr>
          </a:p>
        </p:txBody>
      </p:sp>
      <p:sp>
        <p:nvSpPr>
          <p:cNvPr id="23" name="TextBox 23"/>
          <p:cNvSpPr txBox="1"/>
          <p:nvPr/>
        </p:nvSpPr>
        <p:spPr>
          <a:xfrm>
            <a:off x="7911990" y="8719585"/>
            <a:ext cx="10209536" cy="1727201"/>
          </a:xfrm>
          <a:prstGeom prst="rect">
            <a:avLst/>
          </a:prstGeom>
        </p:spPr>
        <p:txBody>
          <a:bodyPr lIns="0" tIns="0" rIns="0" bIns="0" rtlCol="0" anchor="t">
            <a:spAutoFit/>
          </a:bodyPr>
          <a:lstStyle/>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Jan–Mar: Teasers, early-bird registration, partner outreach</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Apr–May: Speaker announcements &amp; press push</a:t>
            </a:r>
          </a:p>
          <a:p>
            <a:pPr marL="539741" lvl="1" indent="-269871" algn="l">
              <a:lnSpc>
                <a:spcPts val="3499"/>
              </a:lnSpc>
              <a:buFont typeface="Arial"/>
              <a:buChar char="•"/>
            </a:pPr>
            <a:r>
              <a:rPr lang="en-US" sz="2499" b="1">
                <a:solidFill>
                  <a:srgbClr val="0D2440"/>
                </a:solidFill>
                <a:latin typeface="Century Gothic Paneuropean Bold"/>
                <a:ea typeface="Century Gothic Paneuropean Bold"/>
                <a:cs typeface="Century Gothic Paneuropean Bold"/>
                <a:sym typeface="Century Gothic Paneuropean Bold"/>
              </a:rPr>
              <a:t>June: Final campaign &amp; cultural storytelling showcase</a:t>
            </a:r>
          </a:p>
          <a:p>
            <a:pPr algn="l">
              <a:lnSpc>
                <a:spcPts val="3499"/>
              </a:lnSpc>
            </a:pPr>
            <a:endParaRPr lang="en-US" sz="2499" b="1">
              <a:solidFill>
                <a:srgbClr val="0D2440"/>
              </a:solidFill>
              <a:latin typeface="Century Gothic Paneuropean Bold"/>
              <a:ea typeface="Century Gothic Paneuropean Bold"/>
              <a:cs typeface="Century Gothic Paneuropean Bold"/>
              <a:sym typeface="Century Gothic Paneuropean Bold"/>
            </a:endParaRPr>
          </a:p>
        </p:txBody>
      </p:sp>
      <p:sp>
        <p:nvSpPr>
          <p:cNvPr id="24" name="TextBox 24"/>
          <p:cNvSpPr txBox="1"/>
          <p:nvPr/>
        </p:nvSpPr>
        <p:spPr>
          <a:xfrm>
            <a:off x="0" y="1226265"/>
            <a:ext cx="7360035" cy="611504"/>
          </a:xfrm>
          <a:prstGeom prst="rect">
            <a:avLst/>
          </a:prstGeom>
        </p:spPr>
        <p:txBody>
          <a:bodyPr lIns="0" tIns="0" rIns="0" bIns="0" rtlCol="0" anchor="t">
            <a:spAutoFit/>
          </a:bodyPr>
          <a:lstStyle/>
          <a:p>
            <a:pPr algn="ctr">
              <a:lnSpc>
                <a:spcPts val="2520"/>
              </a:lnSpc>
            </a:pPr>
            <a:r>
              <a:rPr lang="en-US" sz="1800">
                <a:solidFill>
                  <a:srgbClr val="FFFFFF"/>
                </a:solidFill>
                <a:latin typeface="Canva Sans"/>
                <a:ea typeface="Canva Sans"/>
                <a:cs typeface="Canva Sans"/>
                <a:sym typeface="Canva Sans"/>
              </a:rPr>
              <a:t>Strategic Marketing Plan: Promoting the Croeso Cymru Experience</a:t>
            </a:r>
          </a:p>
          <a:p>
            <a:pPr algn="ctr">
              <a:lnSpc>
                <a:spcPts val="2520"/>
              </a:lnSpc>
            </a:pPr>
            <a:endParaRPr lang="en-US" sz="1800">
              <a:solidFill>
                <a:srgbClr val="FFFFFF"/>
              </a:solidFill>
              <a:latin typeface="Canva Sans"/>
              <a:ea typeface="Canva Sans"/>
              <a:cs typeface="Canva Sans"/>
              <a:sym typeface="Canva Sans"/>
            </a:endParaRPr>
          </a:p>
        </p:txBody>
      </p:sp>
      <p:sp>
        <p:nvSpPr>
          <p:cNvPr id="25" name="Freeform 25"/>
          <p:cNvSpPr/>
          <p:nvPr/>
        </p:nvSpPr>
        <p:spPr>
          <a:xfrm>
            <a:off x="0" y="0"/>
            <a:ext cx="540644" cy="540644"/>
          </a:xfrm>
          <a:custGeom>
            <a:avLst/>
            <a:gdLst/>
            <a:ahLst/>
            <a:cxnLst/>
            <a:rect l="l" t="t" r="r" b="b"/>
            <a:pathLst>
              <a:path w="540644" h="540644">
                <a:moveTo>
                  <a:pt x="0" y="0"/>
                </a:moveTo>
                <a:lnTo>
                  <a:pt x="540644" y="0"/>
                </a:lnTo>
                <a:lnTo>
                  <a:pt x="540644" y="540644"/>
                </a:lnTo>
                <a:lnTo>
                  <a:pt x="0" y="540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6" name="TextBox 26"/>
          <p:cNvSpPr txBox="1"/>
          <p:nvPr/>
        </p:nvSpPr>
        <p:spPr>
          <a:xfrm>
            <a:off x="0" y="130163"/>
            <a:ext cx="540644" cy="251744"/>
          </a:xfrm>
          <a:prstGeom prst="rect">
            <a:avLst/>
          </a:prstGeom>
        </p:spPr>
        <p:txBody>
          <a:bodyPr lIns="0" tIns="0" rIns="0" bIns="0" rtlCol="0" anchor="t">
            <a:spAutoFit/>
          </a:bodyPr>
          <a:lstStyle/>
          <a:p>
            <a:pPr algn="ctr">
              <a:lnSpc>
                <a:spcPts val="2082"/>
              </a:lnSpc>
              <a:spcBef>
                <a:spcPct val="0"/>
              </a:spcBef>
            </a:pPr>
            <a:r>
              <a:rPr lang="en-US" sz="1487">
                <a:solidFill>
                  <a:srgbClr val="FFFFFF"/>
                </a:solidFill>
                <a:latin typeface="Canva Sans"/>
                <a:ea typeface="Canva Sans"/>
                <a:cs typeface="Canva Sans"/>
                <a:sym typeface="Canva Sans"/>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D2440"/>
        </a:solidFill>
        <a:effectLst/>
      </p:bgPr>
    </p:bg>
    <p:spTree>
      <p:nvGrpSpPr>
        <p:cNvPr id="1" name=""/>
        <p:cNvGrpSpPr/>
        <p:nvPr/>
      </p:nvGrpSpPr>
      <p:grpSpPr>
        <a:xfrm>
          <a:off x="0" y="0"/>
          <a:ext cx="0" cy="0"/>
          <a:chOff x="0" y="0"/>
          <a:chExt cx="0" cy="0"/>
        </a:xfrm>
      </p:grpSpPr>
      <p:sp>
        <p:nvSpPr>
          <p:cNvPr id="2" name="Freeform 2"/>
          <p:cNvSpPr/>
          <p:nvPr/>
        </p:nvSpPr>
        <p:spPr>
          <a:xfrm>
            <a:off x="10058400" y="0"/>
            <a:ext cx="8229600" cy="10287000"/>
          </a:xfrm>
          <a:custGeom>
            <a:avLst/>
            <a:gdLst/>
            <a:ahLst/>
            <a:cxnLst/>
            <a:rect l="l" t="t" r="r" b="b"/>
            <a:pathLst>
              <a:path w="8229600" h="10287000">
                <a:moveTo>
                  <a:pt x="0" y="0"/>
                </a:moveTo>
                <a:lnTo>
                  <a:pt x="8229600" y="0"/>
                </a:lnTo>
                <a:lnTo>
                  <a:pt x="8229600" y="10287000"/>
                </a:lnTo>
                <a:lnTo>
                  <a:pt x="0" y="10287000"/>
                </a:lnTo>
                <a:lnTo>
                  <a:pt x="0" y="0"/>
                </a:lnTo>
                <a:close/>
              </a:path>
            </a:pathLst>
          </a:custGeom>
          <a:blipFill>
            <a:blip r:embed="rId2"/>
            <a:stretch>
              <a:fillRect l="-32650" r="-55190"/>
            </a:stretch>
          </a:blipFill>
        </p:spPr>
      </p:sp>
      <p:sp>
        <p:nvSpPr>
          <p:cNvPr id="3" name="Freeform 3"/>
          <p:cNvSpPr/>
          <p:nvPr/>
        </p:nvSpPr>
        <p:spPr>
          <a:xfrm>
            <a:off x="16596452" y="949761"/>
            <a:ext cx="662848" cy="157878"/>
          </a:xfrm>
          <a:custGeom>
            <a:avLst/>
            <a:gdLst/>
            <a:ahLst/>
            <a:cxnLst/>
            <a:rect l="l" t="t" r="r" b="b"/>
            <a:pathLst>
              <a:path w="662848" h="157878">
                <a:moveTo>
                  <a:pt x="0" y="0"/>
                </a:moveTo>
                <a:lnTo>
                  <a:pt x="662848" y="0"/>
                </a:lnTo>
                <a:lnTo>
                  <a:pt x="662848" y="157878"/>
                </a:lnTo>
                <a:lnTo>
                  <a:pt x="0" y="1578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028700" y="3092"/>
            <a:ext cx="10058400" cy="732155"/>
          </a:xfrm>
          <a:prstGeom prst="rect">
            <a:avLst/>
          </a:prstGeom>
        </p:spPr>
        <p:txBody>
          <a:bodyPr lIns="0" tIns="0" rIns="0" bIns="0" rtlCol="0" anchor="t">
            <a:spAutoFit/>
          </a:bodyPr>
          <a:lstStyle/>
          <a:p>
            <a:pPr algn="l">
              <a:lnSpc>
                <a:spcPts val="5875"/>
              </a:lnSpc>
            </a:pPr>
            <a:r>
              <a:rPr lang="en-US" sz="4700">
                <a:solidFill>
                  <a:srgbClr val="FFFFFF"/>
                </a:solidFill>
                <a:latin typeface="League Spartan"/>
                <a:ea typeface="League Spartan"/>
                <a:cs typeface="League Spartan"/>
                <a:sym typeface="League Spartan"/>
              </a:rPr>
              <a:t>Operations &amp; Logistics</a:t>
            </a:r>
          </a:p>
        </p:txBody>
      </p:sp>
      <p:sp>
        <p:nvSpPr>
          <p:cNvPr id="5" name="TextBox 5"/>
          <p:cNvSpPr txBox="1"/>
          <p:nvPr/>
        </p:nvSpPr>
        <p:spPr>
          <a:xfrm>
            <a:off x="0" y="2116188"/>
            <a:ext cx="10058400" cy="1564814"/>
          </a:xfrm>
          <a:prstGeom prst="rect">
            <a:avLst/>
          </a:prstGeom>
        </p:spPr>
        <p:txBody>
          <a:bodyPr lIns="0" tIns="0" rIns="0" bIns="0" rtlCol="0" anchor="t">
            <a:spAutoFit/>
          </a:bodyPr>
          <a:lstStyle/>
          <a:p>
            <a:pPr marL="381743" lvl="1" indent="-190872" algn="l">
              <a:lnSpc>
                <a:spcPts val="2475"/>
              </a:lnSpc>
              <a:buFont typeface="Arial"/>
              <a:buChar char="•"/>
            </a:pPr>
            <a:r>
              <a:rPr lang="en-US" sz="1768" b="1">
                <a:solidFill>
                  <a:srgbClr val="FFDE59"/>
                </a:solidFill>
                <a:latin typeface="Century Gothic Paneuropean Bold"/>
                <a:ea typeface="Century Gothic Paneuropean Bold"/>
                <a:cs typeface="Century Gothic Paneuropean Bold"/>
                <a:sym typeface="Century Gothic Paneuropean Bold"/>
              </a:rPr>
              <a:t>Located on the seafront in Llandudno with views of the Great Orme</a:t>
            </a:r>
          </a:p>
          <a:p>
            <a:pPr marL="381743" lvl="1" indent="-190872" algn="l">
              <a:lnSpc>
                <a:spcPts val="2475"/>
              </a:lnSpc>
              <a:buFont typeface="Arial"/>
              <a:buChar char="•"/>
            </a:pPr>
            <a:r>
              <a:rPr lang="en-US" sz="1768" b="1">
                <a:solidFill>
                  <a:srgbClr val="FFDE59"/>
                </a:solidFill>
                <a:latin typeface="Century Gothic Paneuropean Bold"/>
                <a:ea typeface="Century Gothic Paneuropean Bold"/>
                <a:cs typeface="Century Gothic Paneuropean Bold"/>
                <a:sym typeface="Century Gothic Paneuropean Bold"/>
              </a:rPr>
              <a:t>Facilities include a 1,500-seat theatre, 6 breakout rooms, exhibition space</a:t>
            </a:r>
          </a:p>
          <a:p>
            <a:pPr marL="381743" lvl="1" indent="-190872" algn="l">
              <a:lnSpc>
                <a:spcPts val="2475"/>
              </a:lnSpc>
              <a:buFont typeface="Arial"/>
              <a:buChar char="•"/>
            </a:pPr>
            <a:r>
              <a:rPr lang="en-US" sz="1768" b="1">
                <a:solidFill>
                  <a:srgbClr val="FFDE59"/>
                </a:solidFill>
                <a:latin typeface="Century Gothic Paneuropean Bold"/>
                <a:ea typeface="Century Gothic Paneuropean Bold"/>
                <a:cs typeface="Century Gothic Paneuropean Bold"/>
                <a:sym typeface="Century Gothic Paneuropean Bold"/>
              </a:rPr>
              <a:t>Example: Room 5A ideal for cultural breakouts; Arena space for gala dinner (Source: Venue Cymru, 2025</a:t>
            </a:r>
          </a:p>
          <a:p>
            <a:pPr algn="l">
              <a:lnSpc>
                <a:spcPts val="2475"/>
              </a:lnSpc>
            </a:pPr>
            <a:endParaRPr lang="en-US" sz="1768" b="1">
              <a:solidFill>
                <a:srgbClr val="FFDE59"/>
              </a:solidFill>
              <a:latin typeface="Century Gothic Paneuropean Bold"/>
              <a:ea typeface="Century Gothic Paneuropean Bold"/>
              <a:cs typeface="Century Gothic Paneuropean Bold"/>
              <a:sym typeface="Century Gothic Paneuropean Bold"/>
            </a:endParaRPr>
          </a:p>
        </p:txBody>
      </p:sp>
      <p:sp>
        <p:nvSpPr>
          <p:cNvPr id="6" name="TextBox 6"/>
          <p:cNvSpPr txBox="1"/>
          <p:nvPr/>
        </p:nvSpPr>
        <p:spPr>
          <a:xfrm>
            <a:off x="0" y="678097"/>
            <a:ext cx="9764673" cy="464820"/>
          </a:xfrm>
          <a:prstGeom prst="rect">
            <a:avLst/>
          </a:prstGeom>
        </p:spPr>
        <p:txBody>
          <a:bodyPr lIns="0" tIns="0" rIns="0" bIns="0" rtlCol="0" anchor="t">
            <a:spAutoFit/>
          </a:bodyPr>
          <a:lstStyle/>
          <a:p>
            <a:pPr algn="ctr">
              <a:lnSpc>
                <a:spcPts val="3780"/>
              </a:lnSpc>
            </a:pPr>
            <a:r>
              <a:rPr lang="en-US" sz="2500" dirty="0">
                <a:solidFill>
                  <a:srgbClr val="FFFFFF"/>
                </a:solidFill>
                <a:latin typeface="Canva Sans"/>
                <a:ea typeface="Canva Sans"/>
                <a:cs typeface="Canva Sans"/>
                <a:sym typeface="Canva Sans"/>
              </a:rPr>
              <a:t>Operational Planning: Delivering the </a:t>
            </a:r>
            <a:r>
              <a:rPr lang="en-US" sz="2500" dirty="0" err="1">
                <a:solidFill>
                  <a:srgbClr val="FFFFFF"/>
                </a:solidFill>
                <a:latin typeface="Canva Sans"/>
                <a:ea typeface="Canva Sans"/>
                <a:cs typeface="Canva Sans"/>
                <a:sym typeface="Canva Sans"/>
              </a:rPr>
              <a:t>Croeso</a:t>
            </a:r>
            <a:r>
              <a:rPr lang="en-US" sz="2500" dirty="0">
                <a:solidFill>
                  <a:srgbClr val="FFFFFF"/>
                </a:solidFill>
                <a:latin typeface="Canva Sans"/>
                <a:ea typeface="Canva Sans"/>
                <a:cs typeface="Canva Sans"/>
                <a:sym typeface="Canva Sans"/>
              </a:rPr>
              <a:t> Cymru Summit</a:t>
            </a:r>
          </a:p>
        </p:txBody>
      </p:sp>
      <p:sp>
        <p:nvSpPr>
          <p:cNvPr id="7" name="TextBox 7"/>
          <p:cNvSpPr txBox="1"/>
          <p:nvPr/>
        </p:nvSpPr>
        <p:spPr>
          <a:xfrm>
            <a:off x="807961" y="1508042"/>
            <a:ext cx="8701760" cy="503555"/>
          </a:xfrm>
          <a:prstGeom prst="rect">
            <a:avLst/>
          </a:prstGeom>
        </p:spPr>
        <p:txBody>
          <a:bodyPr lIns="0" tIns="0" rIns="0" bIns="0" rtlCol="0" anchor="t">
            <a:spAutoFit/>
          </a:bodyPr>
          <a:lstStyle/>
          <a:p>
            <a:pPr algn="ctr">
              <a:lnSpc>
                <a:spcPts val="4000"/>
              </a:lnSpc>
              <a:spcBef>
                <a:spcPct val="0"/>
              </a:spcBef>
            </a:pPr>
            <a:r>
              <a:rPr lang="en-US" sz="3200" b="1">
                <a:solidFill>
                  <a:srgbClr val="FFFFFF"/>
                </a:solidFill>
                <a:latin typeface="League Spartan"/>
                <a:ea typeface="League Spartan"/>
                <a:cs typeface="League Spartan"/>
                <a:sym typeface="League Spartan"/>
              </a:rPr>
              <a:t>🏛️ Venue &amp; Location</a:t>
            </a:r>
          </a:p>
        </p:txBody>
      </p:sp>
      <p:sp>
        <p:nvSpPr>
          <p:cNvPr id="8" name="TextBox 8"/>
          <p:cNvSpPr txBox="1"/>
          <p:nvPr/>
        </p:nvSpPr>
        <p:spPr>
          <a:xfrm>
            <a:off x="129641" y="4134209"/>
            <a:ext cx="10058400" cy="1564814"/>
          </a:xfrm>
          <a:prstGeom prst="rect">
            <a:avLst/>
          </a:prstGeom>
        </p:spPr>
        <p:txBody>
          <a:bodyPr lIns="0" tIns="0" rIns="0" bIns="0" rtlCol="0" anchor="t">
            <a:spAutoFit/>
          </a:bodyPr>
          <a:lstStyle/>
          <a:p>
            <a:pPr marL="381743" lvl="1" indent="-190872" algn="l">
              <a:lnSpc>
                <a:spcPts val="2475"/>
              </a:lnSpc>
              <a:buFont typeface="Arial"/>
              <a:buChar char="•"/>
            </a:pPr>
            <a:r>
              <a:rPr lang="en-US" sz="1768" b="1">
                <a:solidFill>
                  <a:srgbClr val="FFDE59"/>
                </a:solidFill>
                <a:latin typeface="Century Gothic Paneuropean Bold"/>
                <a:ea typeface="Century Gothic Paneuropean Bold"/>
                <a:cs typeface="Century Gothic Paneuropean Bold"/>
                <a:sym typeface="Century Gothic Paneuropean Bold"/>
              </a:rPr>
              <a:t>Partnering with locals catererssuch as Blas ar Fwyd – a Conwy-based caterer specialising in Welsh cuisine</a:t>
            </a:r>
          </a:p>
          <a:p>
            <a:pPr marL="381743" lvl="1" indent="-190872" algn="l">
              <a:lnSpc>
                <a:spcPts val="2475"/>
              </a:lnSpc>
              <a:buFont typeface="Arial"/>
              <a:buChar char="•"/>
            </a:pPr>
            <a:r>
              <a:rPr lang="en-US" sz="1768" b="1">
                <a:solidFill>
                  <a:srgbClr val="FFDE59"/>
                </a:solidFill>
                <a:latin typeface="Century Gothic Paneuropean Bold"/>
                <a:ea typeface="Century Gothic Paneuropean Bold"/>
                <a:cs typeface="Century Gothic Paneuropean Bold"/>
                <a:sym typeface="Century Gothic Paneuropean Bold"/>
              </a:rPr>
              <a:t>Menu highlights: Welsh lamb with laverbread, Cawl, and Welsh rarebit tartlets</a:t>
            </a:r>
          </a:p>
          <a:p>
            <a:pPr marL="381743" lvl="1" indent="-190872" algn="l">
              <a:lnSpc>
                <a:spcPts val="2475"/>
              </a:lnSpc>
              <a:buFont typeface="Arial"/>
              <a:buChar char="•"/>
            </a:pPr>
            <a:r>
              <a:rPr lang="en-US" sz="1768" b="1">
                <a:solidFill>
                  <a:srgbClr val="FFDE59"/>
                </a:solidFill>
                <a:latin typeface="Century Gothic Paneuropean Bold"/>
                <a:ea typeface="Century Gothic Paneuropean Bold"/>
                <a:cs typeface="Century Gothic Paneuropean Bold"/>
                <a:sym typeface="Century Gothic Paneuropean Bold"/>
              </a:rPr>
              <a:t>Desserts &amp; drinks: Bara Brith, Welsh cakes, and Penderyn whisky tasting</a:t>
            </a:r>
          </a:p>
          <a:p>
            <a:pPr algn="l">
              <a:lnSpc>
                <a:spcPts val="2475"/>
              </a:lnSpc>
            </a:pPr>
            <a:endParaRPr lang="en-US" sz="1768" b="1">
              <a:solidFill>
                <a:srgbClr val="FFDE59"/>
              </a:solidFill>
              <a:latin typeface="Century Gothic Paneuropean Bold"/>
              <a:ea typeface="Century Gothic Paneuropean Bold"/>
              <a:cs typeface="Century Gothic Paneuropean Bold"/>
              <a:sym typeface="Century Gothic Paneuropean Bold"/>
            </a:endParaRPr>
          </a:p>
        </p:txBody>
      </p:sp>
      <p:sp>
        <p:nvSpPr>
          <p:cNvPr id="9" name="TextBox 9"/>
          <p:cNvSpPr txBox="1"/>
          <p:nvPr/>
        </p:nvSpPr>
        <p:spPr>
          <a:xfrm>
            <a:off x="937602" y="3526062"/>
            <a:ext cx="8701760" cy="503555"/>
          </a:xfrm>
          <a:prstGeom prst="rect">
            <a:avLst/>
          </a:prstGeom>
        </p:spPr>
        <p:txBody>
          <a:bodyPr lIns="0" tIns="0" rIns="0" bIns="0" rtlCol="0" anchor="t">
            <a:spAutoFit/>
          </a:bodyPr>
          <a:lstStyle/>
          <a:p>
            <a:pPr algn="ctr">
              <a:lnSpc>
                <a:spcPts val="4000"/>
              </a:lnSpc>
              <a:spcBef>
                <a:spcPct val="0"/>
              </a:spcBef>
            </a:pPr>
            <a:r>
              <a:rPr lang="en-US" sz="3200">
                <a:solidFill>
                  <a:srgbClr val="FFFFFF"/>
                </a:solidFill>
                <a:latin typeface="League Spartan"/>
                <a:ea typeface="League Spartan"/>
                <a:cs typeface="League Spartan"/>
                <a:sym typeface="League Spartan"/>
              </a:rPr>
              <a:t>🧑‍🍳</a:t>
            </a:r>
            <a:r>
              <a:rPr lang="en-US" sz="3200" b="1">
                <a:solidFill>
                  <a:srgbClr val="FFFFFF"/>
                </a:solidFill>
                <a:latin typeface="League Spartan"/>
                <a:ea typeface="League Spartan"/>
                <a:cs typeface="League Spartan"/>
                <a:sym typeface="League Spartan"/>
              </a:rPr>
              <a:t> Catering &amp; Facilities</a:t>
            </a:r>
          </a:p>
        </p:txBody>
      </p:sp>
      <p:sp>
        <p:nvSpPr>
          <p:cNvPr id="10" name="TextBox 10"/>
          <p:cNvSpPr txBox="1"/>
          <p:nvPr/>
        </p:nvSpPr>
        <p:spPr>
          <a:xfrm>
            <a:off x="259282" y="6142704"/>
            <a:ext cx="10058400" cy="1295574"/>
          </a:xfrm>
          <a:prstGeom prst="rect">
            <a:avLst/>
          </a:prstGeom>
        </p:spPr>
        <p:txBody>
          <a:bodyPr lIns="0" tIns="0" rIns="0" bIns="0" rtlCol="0" anchor="t">
            <a:spAutoFit/>
          </a:bodyPr>
          <a:lstStyle/>
          <a:p>
            <a:pPr marL="403333" lvl="1" indent="-201666" algn="l">
              <a:lnSpc>
                <a:spcPts val="2615"/>
              </a:lnSpc>
              <a:buFont typeface="Arial"/>
              <a:buChar char="•"/>
            </a:pPr>
            <a:r>
              <a:rPr lang="en-US" sz="1868" b="1">
                <a:solidFill>
                  <a:srgbClr val="FFDE59"/>
                </a:solidFill>
                <a:latin typeface="Century Gothic Paneuropean Bold"/>
                <a:ea typeface="Century Gothic Paneuropean Bold"/>
                <a:cs typeface="Century Gothic Paneuropean Bold"/>
                <a:sym typeface="Century Gothic Paneuropean Bold"/>
              </a:rPr>
              <a:t>Staff sourced locally: bilingual hosts, technical crew, security, registration team</a:t>
            </a:r>
          </a:p>
          <a:p>
            <a:pPr marL="403333" lvl="1" indent="-201666" algn="l">
              <a:lnSpc>
                <a:spcPts val="2615"/>
              </a:lnSpc>
              <a:buFont typeface="Arial"/>
              <a:buChar char="•"/>
            </a:pPr>
            <a:r>
              <a:rPr lang="en-US" sz="1868" b="1">
                <a:solidFill>
                  <a:srgbClr val="FFDE59"/>
                </a:solidFill>
                <a:latin typeface="Century Gothic Paneuropean Bold"/>
                <a:ea typeface="Century Gothic Paneuropean Bold"/>
                <a:cs typeface="Century Gothic Paneuropean Bold"/>
                <a:sym typeface="Century Gothic Paneuropean Bold"/>
              </a:rPr>
              <a:t>Use of volunteers through partnerships with hospitality colleges</a:t>
            </a:r>
          </a:p>
          <a:p>
            <a:pPr marL="403333" lvl="1" indent="-201666" algn="l">
              <a:lnSpc>
                <a:spcPts val="2615"/>
              </a:lnSpc>
              <a:buFont typeface="Arial"/>
              <a:buChar char="•"/>
            </a:pPr>
            <a:r>
              <a:rPr lang="en-US" sz="1868" b="1">
                <a:solidFill>
                  <a:srgbClr val="FFDE59"/>
                </a:solidFill>
                <a:latin typeface="Century Gothic Paneuropean Bold"/>
                <a:ea typeface="Century Gothic Paneuropean Bold"/>
                <a:cs typeface="Century Gothic Paneuropean Bold"/>
                <a:sym typeface="Century Gothic Paneuropean Bold"/>
              </a:rPr>
              <a:t>Clear staffing schedule aligned with event cycle </a:t>
            </a:r>
          </a:p>
          <a:p>
            <a:pPr algn="l">
              <a:lnSpc>
                <a:spcPts val="2615"/>
              </a:lnSpc>
            </a:pPr>
            <a:endParaRPr lang="en-US" sz="1868" b="1">
              <a:solidFill>
                <a:srgbClr val="FFDE59"/>
              </a:solidFill>
              <a:latin typeface="Century Gothic Paneuropean Bold"/>
              <a:ea typeface="Century Gothic Paneuropean Bold"/>
              <a:cs typeface="Century Gothic Paneuropean Bold"/>
              <a:sym typeface="Century Gothic Paneuropean Bold"/>
            </a:endParaRPr>
          </a:p>
        </p:txBody>
      </p:sp>
      <p:sp>
        <p:nvSpPr>
          <p:cNvPr id="11" name="TextBox 11"/>
          <p:cNvSpPr txBox="1"/>
          <p:nvPr/>
        </p:nvSpPr>
        <p:spPr>
          <a:xfrm>
            <a:off x="1067243" y="5544083"/>
            <a:ext cx="8701760" cy="503555"/>
          </a:xfrm>
          <a:prstGeom prst="rect">
            <a:avLst/>
          </a:prstGeom>
        </p:spPr>
        <p:txBody>
          <a:bodyPr lIns="0" tIns="0" rIns="0" bIns="0" rtlCol="0" anchor="t">
            <a:spAutoFit/>
          </a:bodyPr>
          <a:lstStyle/>
          <a:p>
            <a:pPr algn="ctr">
              <a:lnSpc>
                <a:spcPts val="4000"/>
              </a:lnSpc>
              <a:spcBef>
                <a:spcPct val="0"/>
              </a:spcBef>
            </a:pPr>
            <a:r>
              <a:rPr lang="en-US" sz="3200">
                <a:solidFill>
                  <a:srgbClr val="FFFFFF"/>
                </a:solidFill>
                <a:latin typeface="League Spartan"/>
                <a:ea typeface="League Spartan"/>
                <a:cs typeface="League Spartan"/>
                <a:sym typeface="League Spartan"/>
              </a:rPr>
              <a:t>👥</a:t>
            </a:r>
            <a:r>
              <a:rPr lang="en-US" sz="3200" b="1">
                <a:solidFill>
                  <a:srgbClr val="FFFFFF"/>
                </a:solidFill>
                <a:latin typeface="League Spartan"/>
                <a:ea typeface="League Spartan"/>
                <a:cs typeface="League Spartan"/>
                <a:sym typeface="League Spartan"/>
              </a:rPr>
              <a:t> Workforce &amp; Staffing</a:t>
            </a:r>
          </a:p>
        </p:txBody>
      </p:sp>
      <p:sp>
        <p:nvSpPr>
          <p:cNvPr id="12" name="TextBox 12"/>
          <p:cNvSpPr txBox="1"/>
          <p:nvPr/>
        </p:nvSpPr>
        <p:spPr>
          <a:xfrm>
            <a:off x="388923" y="8160724"/>
            <a:ext cx="10058400" cy="1295574"/>
          </a:xfrm>
          <a:prstGeom prst="rect">
            <a:avLst/>
          </a:prstGeom>
        </p:spPr>
        <p:txBody>
          <a:bodyPr lIns="0" tIns="0" rIns="0" bIns="0" rtlCol="0" anchor="t">
            <a:spAutoFit/>
          </a:bodyPr>
          <a:lstStyle/>
          <a:p>
            <a:pPr marL="403333" lvl="1" indent="-201666" algn="l">
              <a:lnSpc>
                <a:spcPts val="2615"/>
              </a:lnSpc>
              <a:buFont typeface="Arial"/>
              <a:buChar char="•"/>
            </a:pPr>
            <a:r>
              <a:rPr lang="en-US" sz="1868" b="1">
                <a:solidFill>
                  <a:srgbClr val="FFDE59"/>
                </a:solidFill>
                <a:latin typeface="Century Gothic Paneuropean Bold"/>
                <a:ea typeface="Century Gothic Paneuropean Bold"/>
                <a:cs typeface="Century Gothic Paneuropean Bold"/>
                <a:sym typeface="Century Gothic Paneuropean Bold"/>
              </a:rPr>
              <a:t>Site visit planned for April 2025 to confirm layout, flow, and access routes</a:t>
            </a:r>
          </a:p>
          <a:p>
            <a:pPr marL="403333" lvl="1" indent="-201666" algn="l">
              <a:lnSpc>
                <a:spcPts val="2615"/>
              </a:lnSpc>
              <a:buFont typeface="Arial"/>
              <a:buChar char="•"/>
            </a:pPr>
            <a:r>
              <a:rPr lang="en-US" sz="1868" b="1">
                <a:solidFill>
                  <a:srgbClr val="FFDE59"/>
                </a:solidFill>
                <a:latin typeface="Century Gothic Paneuropean Bold"/>
                <a:ea typeface="Century Gothic Paneuropean Bold"/>
                <a:cs typeface="Century Gothic Paneuropean Bold"/>
                <a:sym typeface="Century Gothic Paneuropean Bold"/>
              </a:rPr>
              <a:t>Delegate registration via Eventbrite + badge printing on-site</a:t>
            </a:r>
          </a:p>
          <a:p>
            <a:pPr marL="403333" lvl="1" indent="-201666" algn="l">
              <a:lnSpc>
                <a:spcPts val="2615"/>
              </a:lnSpc>
              <a:buFont typeface="Arial"/>
              <a:buChar char="•"/>
            </a:pPr>
            <a:r>
              <a:rPr lang="en-US" sz="1868" b="1">
                <a:solidFill>
                  <a:srgbClr val="FFDE59"/>
                </a:solidFill>
                <a:latin typeface="Century Gothic Paneuropean Bold"/>
                <a:ea typeface="Century Gothic Paneuropean Bold"/>
                <a:cs typeface="Century Gothic Paneuropean Bold"/>
                <a:sym typeface="Century Gothic Paneuropean Bold"/>
              </a:rPr>
              <a:t>Sustainable practices: digital programmes, reusable signage, recycling stations</a:t>
            </a:r>
          </a:p>
          <a:p>
            <a:pPr algn="l">
              <a:lnSpc>
                <a:spcPts val="2615"/>
              </a:lnSpc>
            </a:pPr>
            <a:endParaRPr lang="en-US" sz="1868" b="1">
              <a:solidFill>
                <a:srgbClr val="FFDE59"/>
              </a:solidFill>
              <a:latin typeface="Century Gothic Paneuropean Bold"/>
              <a:ea typeface="Century Gothic Paneuropean Bold"/>
              <a:cs typeface="Century Gothic Paneuropean Bold"/>
              <a:sym typeface="Century Gothic Paneuropean Bold"/>
            </a:endParaRPr>
          </a:p>
        </p:txBody>
      </p:sp>
      <p:sp>
        <p:nvSpPr>
          <p:cNvPr id="13" name="TextBox 13"/>
          <p:cNvSpPr txBox="1"/>
          <p:nvPr/>
        </p:nvSpPr>
        <p:spPr>
          <a:xfrm>
            <a:off x="1196884" y="7562103"/>
            <a:ext cx="8701760" cy="503555"/>
          </a:xfrm>
          <a:prstGeom prst="rect">
            <a:avLst/>
          </a:prstGeom>
        </p:spPr>
        <p:txBody>
          <a:bodyPr lIns="0" tIns="0" rIns="0" bIns="0" rtlCol="0" anchor="t">
            <a:spAutoFit/>
          </a:bodyPr>
          <a:lstStyle/>
          <a:p>
            <a:pPr algn="ctr">
              <a:lnSpc>
                <a:spcPts val="4000"/>
              </a:lnSpc>
              <a:spcBef>
                <a:spcPct val="0"/>
              </a:spcBef>
            </a:pPr>
            <a:r>
              <a:rPr lang="en-US" sz="3200">
                <a:solidFill>
                  <a:srgbClr val="FFFFFF"/>
                </a:solidFill>
                <a:latin typeface="League Spartan"/>
                <a:ea typeface="League Spartan"/>
                <a:cs typeface="League Spartan"/>
                <a:sym typeface="League Spartan"/>
              </a:rPr>
              <a:t>🚚</a:t>
            </a:r>
            <a:r>
              <a:rPr lang="en-US" sz="3200" b="1">
                <a:solidFill>
                  <a:srgbClr val="FFFFFF"/>
                </a:solidFill>
                <a:latin typeface="League Spartan"/>
                <a:ea typeface="League Spartan"/>
                <a:cs typeface="League Spartan"/>
                <a:sym typeface="League Spartan"/>
              </a:rPr>
              <a:t> Logistics &amp; Delivery</a:t>
            </a:r>
          </a:p>
        </p:txBody>
      </p:sp>
      <p:sp>
        <p:nvSpPr>
          <p:cNvPr id="14" name="Freeform 14"/>
          <p:cNvSpPr/>
          <p:nvPr/>
        </p:nvSpPr>
        <p:spPr>
          <a:xfrm>
            <a:off x="0" y="0"/>
            <a:ext cx="540644" cy="540644"/>
          </a:xfrm>
          <a:custGeom>
            <a:avLst/>
            <a:gdLst/>
            <a:ahLst/>
            <a:cxnLst/>
            <a:rect l="l" t="t" r="r" b="b"/>
            <a:pathLst>
              <a:path w="540644" h="540644">
                <a:moveTo>
                  <a:pt x="0" y="0"/>
                </a:moveTo>
                <a:lnTo>
                  <a:pt x="540644" y="0"/>
                </a:lnTo>
                <a:lnTo>
                  <a:pt x="540644" y="540644"/>
                </a:lnTo>
                <a:lnTo>
                  <a:pt x="0" y="540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0" y="130163"/>
            <a:ext cx="540644" cy="251744"/>
          </a:xfrm>
          <a:prstGeom prst="rect">
            <a:avLst/>
          </a:prstGeom>
        </p:spPr>
        <p:txBody>
          <a:bodyPr lIns="0" tIns="0" rIns="0" bIns="0" rtlCol="0" anchor="t">
            <a:spAutoFit/>
          </a:bodyPr>
          <a:lstStyle/>
          <a:p>
            <a:pPr algn="ctr">
              <a:lnSpc>
                <a:spcPts val="2082"/>
              </a:lnSpc>
              <a:spcBef>
                <a:spcPct val="0"/>
              </a:spcBef>
            </a:pPr>
            <a:r>
              <a:rPr lang="en-US" sz="1487">
                <a:solidFill>
                  <a:srgbClr val="FFFFFF"/>
                </a:solidFill>
                <a:latin typeface="Canva Sans"/>
                <a:ea typeface="Canva Sans"/>
                <a:cs typeface="Canva Sans"/>
                <a:sym typeface="Canva Sans"/>
              </a:rP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sp>
      <p:sp>
        <p:nvSpPr>
          <p:cNvPr id="3" name="Freeform 3"/>
          <p:cNvSpPr/>
          <p:nvPr/>
        </p:nvSpPr>
        <p:spPr>
          <a:xfrm flipV="1">
            <a:off x="-1" y="-2"/>
            <a:ext cx="18288001" cy="7439015"/>
          </a:xfrm>
          <a:custGeom>
            <a:avLst/>
            <a:gdLst/>
            <a:ahLst/>
            <a:cxnLst/>
            <a:rect l="l" t="t" r="r" b="b"/>
            <a:pathLst>
              <a:path w="18828372" h="7439015">
                <a:moveTo>
                  <a:pt x="0" y="7439015"/>
                </a:moveTo>
                <a:lnTo>
                  <a:pt x="18828372" y="7439015"/>
                </a:lnTo>
                <a:lnTo>
                  <a:pt x="18828372" y="0"/>
                </a:lnTo>
                <a:lnTo>
                  <a:pt x="0" y="0"/>
                </a:lnTo>
                <a:lnTo>
                  <a:pt x="0" y="7439015"/>
                </a:lnTo>
                <a:close/>
              </a:path>
            </a:pathLst>
          </a:custGeom>
          <a:blipFill>
            <a:blip r:embed="rId3"/>
            <a:stretch>
              <a:fillRect t="-42739"/>
            </a:stretch>
          </a:blipFill>
        </p:spPr>
      </p:sp>
      <p:grpSp>
        <p:nvGrpSpPr>
          <p:cNvPr id="4" name="Group 4"/>
          <p:cNvGrpSpPr/>
          <p:nvPr/>
        </p:nvGrpSpPr>
        <p:grpSpPr>
          <a:xfrm>
            <a:off x="0" y="4176009"/>
            <a:ext cx="6077005" cy="6004902"/>
            <a:chOff x="0" y="0"/>
            <a:chExt cx="1600528" cy="1581538"/>
          </a:xfrm>
        </p:grpSpPr>
        <p:sp>
          <p:nvSpPr>
            <p:cNvPr id="5" name="Freeform 5"/>
            <p:cNvSpPr/>
            <p:nvPr/>
          </p:nvSpPr>
          <p:spPr>
            <a:xfrm>
              <a:off x="0" y="0"/>
              <a:ext cx="1600528" cy="1581538"/>
            </a:xfrm>
            <a:custGeom>
              <a:avLst/>
              <a:gdLst/>
              <a:ahLst/>
              <a:cxnLst/>
              <a:rect l="l" t="t" r="r" b="b"/>
              <a:pathLst>
                <a:path w="1600528" h="1581538">
                  <a:moveTo>
                    <a:pt x="64972" y="0"/>
                  </a:moveTo>
                  <a:lnTo>
                    <a:pt x="1535556" y="0"/>
                  </a:lnTo>
                  <a:cubicBezTo>
                    <a:pt x="1552787" y="0"/>
                    <a:pt x="1569314" y="6845"/>
                    <a:pt x="1581498" y="19030"/>
                  </a:cubicBezTo>
                  <a:cubicBezTo>
                    <a:pt x="1593683" y="31215"/>
                    <a:pt x="1600528" y="47741"/>
                    <a:pt x="1600528" y="64972"/>
                  </a:cubicBezTo>
                  <a:lnTo>
                    <a:pt x="1600528" y="1516565"/>
                  </a:lnTo>
                  <a:cubicBezTo>
                    <a:pt x="1600528" y="1533797"/>
                    <a:pt x="1593683" y="1550323"/>
                    <a:pt x="1581498" y="1562508"/>
                  </a:cubicBezTo>
                  <a:cubicBezTo>
                    <a:pt x="1569314" y="1574693"/>
                    <a:pt x="1552787" y="1581538"/>
                    <a:pt x="1535556" y="1581538"/>
                  </a:cubicBezTo>
                  <a:lnTo>
                    <a:pt x="64972" y="1581538"/>
                  </a:lnTo>
                  <a:cubicBezTo>
                    <a:pt x="47741" y="1581538"/>
                    <a:pt x="31215" y="1574693"/>
                    <a:pt x="19030" y="1562508"/>
                  </a:cubicBezTo>
                  <a:cubicBezTo>
                    <a:pt x="6845" y="1550323"/>
                    <a:pt x="0" y="1533797"/>
                    <a:pt x="0" y="1516565"/>
                  </a:cubicBezTo>
                  <a:lnTo>
                    <a:pt x="0" y="64972"/>
                  </a:lnTo>
                  <a:cubicBezTo>
                    <a:pt x="0" y="47741"/>
                    <a:pt x="6845" y="31215"/>
                    <a:pt x="19030" y="19030"/>
                  </a:cubicBezTo>
                  <a:cubicBezTo>
                    <a:pt x="31215" y="6845"/>
                    <a:pt x="47741" y="0"/>
                    <a:pt x="64972" y="0"/>
                  </a:cubicBezTo>
                  <a:close/>
                </a:path>
              </a:pathLst>
            </a:custGeom>
            <a:solidFill>
              <a:srgbClr val="000000">
                <a:alpha val="80000"/>
              </a:srgbClr>
            </a:solidFill>
          </p:spPr>
        </p:sp>
        <p:sp>
          <p:nvSpPr>
            <p:cNvPr id="6" name="TextBox 6"/>
            <p:cNvSpPr txBox="1"/>
            <p:nvPr/>
          </p:nvSpPr>
          <p:spPr>
            <a:xfrm>
              <a:off x="0" y="-38100"/>
              <a:ext cx="1600528" cy="1619638"/>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6159751" y="4176009"/>
            <a:ext cx="6098763" cy="6004902"/>
            <a:chOff x="0" y="0"/>
            <a:chExt cx="1606258" cy="1581538"/>
          </a:xfrm>
        </p:grpSpPr>
        <p:sp>
          <p:nvSpPr>
            <p:cNvPr id="8" name="Freeform 8"/>
            <p:cNvSpPr/>
            <p:nvPr/>
          </p:nvSpPr>
          <p:spPr>
            <a:xfrm>
              <a:off x="0" y="0"/>
              <a:ext cx="1606258" cy="1581538"/>
            </a:xfrm>
            <a:custGeom>
              <a:avLst/>
              <a:gdLst/>
              <a:ahLst/>
              <a:cxnLst/>
              <a:rect l="l" t="t" r="r" b="b"/>
              <a:pathLst>
                <a:path w="1606258" h="1581538">
                  <a:moveTo>
                    <a:pt x="64741" y="0"/>
                  </a:moveTo>
                  <a:lnTo>
                    <a:pt x="1541518" y="0"/>
                  </a:lnTo>
                  <a:cubicBezTo>
                    <a:pt x="1558688" y="0"/>
                    <a:pt x="1575155" y="6821"/>
                    <a:pt x="1587296" y="18962"/>
                  </a:cubicBezTo>
                  <a:cubicBezTo>
                    <a:pt x="1599438" y="31103"/>
                    <a:pt x="1606258" y="47570"/>
                    <a:pt x="1606258" y="64741"/>
                  </a:cubicBezTo>
                  <a:lnTo>
                    <a:pt x="1606258" y="1516797"/>
                  </a:lnTo>
                  <a:cubicBezTo>
                    <a:pt x="1606258" y="1533968"/>
                    <a:pt x="1599438" y="1550435"/>
                    <a:pt x="1587296" y="1562576"/>
                  </a:cubicBezTo>
                  <a:cubicBezTo>
                    <a:pt x="1575155" y="1574717"/>
                    <a:pt x="1558688" y="1581538"/>
                    <a:pt x="1541518" y="1581538"/>
                  </a:cubicBezTo>
                  <a:lnTo>
                    <a:pt x="64741" y="1581538"/>
                  </a:lnTo>
                  <a:cubicBezTo>
                    <a:pt x="47570" y="1581538"/>
                    <a:pt x="31103" y="1574717"/>
                    <a:pt x="18962" y="1562576"/>
                  </a:cubicBezTo>
                  <a:cubicBezTo>
                    <a:pt x="6821" y="1550435"/>
                    <a:pt x="0" y="1533968"/>
                    <a:pt x="0" y="1516797"/>
                  </a:cubicBezTo>
                  <a:lnTo>
                    <a:pt x="0" y="64741"/>
                  </a:lnTo>
                  <a:cubicBezTo>
                    <a:pt x="0" y="47570"/>
                    <a:pt x="6821" y="31103"/>
                    <a:pt x="18962" y="18962"/>
                  </a:cubicBezTo>
                  <a:cubicBezTo>
                    <a:pt x="31103" y="6821"/>
                    <a:pt x="47570" y="0"/>
                    <a:pt x="64741" y="0"/>
                  </a:cubicBezTo>
                  <a:close/>
                </a:path>
              </a:pathLst>
            </a:custGeom>
            <a:solidFill>
              <a:srgbClr val="000000">
                <a:alpha val="80000"/>
              </a:srgbClr>
            </a:solidFill>
          </p:spPr>
        </p:sp>
        <p:sp>
          <p:nvSpPr>
            <p:cNvPr id="9" name="TextBox 9"/>
            <p:cNvSpPr txBox="1"/>
            <p:nvPr/>
          </p:nvSpPr>
          <p:spPr>
            <a:xfrm>
              <a:off x="0" y="-38100"/>
              <a:ext cx="1606258" cy="1619638"/>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2378039" y="4176009"/>
            <a:ext cx="5909961" cy="6004902"/>
            <a:chOff x="0" y="0"/>
            <a:chExt cx="1556533" cy="1581538"/>
          </a:xfrm>
        </p:grpSpPr>
        <p:sp>
          <p:nvSpPr>
            <p:cNvPr id="11" name="Freeform 11"/>
            <p:cNvSpPr/>
            <p:nvPr/>
          </p:nvSpPr>
          <p:spPr>
            <a:xfrm>
              <a:off x="0" y="0"/>
              <a:ext cx="1556533" cy="1581538"/>
            </a:xfrm>
            <a:custGeom>
              <a:avLst/>
              <a:gdLst/>
              <a:ahLst/>
              <a:cxnLst/>
              <a:rect l="l" t="t" r="r" b="b"/>
              <a:pathLst>
                <a:path w="1556533" h="1581538">
                  <a:moveTo>
                    <a:pt x="66809" y="0"/>
                  </a:moveTo>
                  <a:lnTo>
                    <a:pt x="1489724" y="0"/>
                  </a:lnTo>
                  <a:cubicBezTo>
                    <a:pt x="1507443" y="0"/>
                    <a:pt x="1524436" y="7039"/>
                    <a:pt x="1536965" y="19568"/>
                  </a:cubicBezTo>
                  <a:cubicBezTo>
                    <a:pt x="1549494" y="32097"/>
                    <a:pt x="1556533" y="49090"/>
                    <a:pt x="1556533" y="66809"/>
                  </a:cubicBezTo>
                  <a:lnTo>
                    <a:pt x="1556533" y="1514729"/>
                  </a:lnTo>
                  <a:cubicBezTo>
                    <a:pt x="1556533" y="1532448"/>
                    <a:pt x="1549494" y="1549441"/>
                    <a:pt x="1536965" y="1561970"/>
                  </a:cubicBezTo>
                  <a:cubicBezTo>
                    <a:pt x="1524436" y="1574499"/>
                    <a:pt x="1507443" y="1581538"/>
                    <a:pt x="1489724" y="1581538"/>
                  </a:cubicBezTo>
                  <a:lnTo>
                    <a:pt x="66809" y="1581538"/>
                  </a:lnTo>
                  <a:cubicBezTo>
                    <a:pt x="49090" y="1581538"/>
                    <a:pt x="32097" y="1574499"/>
                    <a:pt x="19568" y="1561970"/>
                  </a:cubicBezTo>
                  <a:cubicBezTo>
                    <a:pt x="7039" y="1549441"/>
                    <a:pt x="0" y="1532448"/>
                    <a:pt x="0" y="1514729"/>
                  </a:cubicBezTo>
                  <a:lnTo>
                    <a:pt x="0" y="66809"/>
                  </a:lnTo>
                  <a:cubicBezTo>
                    <a:pt x="0" y="49090"/>
                    <a:pt x="7039" y="32097"/>
                    <a:pt x="19568" y="19568"/>
                  </a:cubicBezTo>
                  <a:cubicBezTo>
                    <a:pt x="32097" y="7039"/>
                    <a:pt x="49090" y="0"/>
                    <a:pt x="66809" y="0"/>
                  </a:cubicBezTo>
                  <a:close/>
                </a:path>
              </a:pathLst>
            </a:custGeom>
            <a:solidFill>
              <a:srgbClr val="000000">
                <a:alpha val="80000"/>
              </a:srgbClr>
            </a:solidFill>
          </p:spPr>
        </p:sp>
        <p:sp>
          <p:nvSpPr>
            <p:cNvPr id="12" name="TextBox 12"/>
            <p:cNvSpPr txBox="1"/>
            <p:nvPr/>
          </p:nvSpPr>
          <p:spPr>
            <a:xfrm>
              <a:off x="0" y="-38100"/>
              <a:ext cx="1556533" cy="1619638"/>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0" y="0"/>
            <a:ext cx="510499" cy="510499"/>
          </a:xfrm>
          <a:custGeom>
            <a:avLst/>
            <a:gdLst/>
            <a:ahLst/>
            <a:cxnLst/>
            <a:rect l="l" t="t" r="r" b="b"/>
            <a:pathLst>
              <a:path w="510499" h="510499">
                <a:moveTo>
                  <a:pt x="0" y="0"/>
                </a:moveTo>
                <a:lnTo>
                  <a:pt x="510499" y="0"/>
                </a:lnTo>
                <a:lnTo>
                  <a:pt x="510499" y="510499"/>
                </a:lnTo>
                <a:lnTo>
                  <a:pt x="0" y="51049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4" name="TextBox 14"/>
          <p:cNvSpPr txBox="1"/>
          <p:nvPr/>
        </p:nvSpPr>
        <p:spPr>
          <a:xfrm>
            <a:off x="0" y="5615212"/>
            <a:ext cx="6035926" cy="4463806"/>
          </a:xfrm>
          <a:prstGeom prst="rect">
            <a:avLst/>
          </a:prstGeom>
        </p:spPr>
        <p:txBody>
          <a:bodyPr lIns="0" tIns="0" rIns="0" bIns="0" rtlCol="0" anchor="t">
            <a:spAutoFit/>
          </a:bodyPr>
          <a:lstStyle/>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Visit Wales &amp; Meet in Wales – Strategic partners for funding, marketing, and branding alignment</a:t>
            </a:r>
          </a:p>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Venue Cymru – Primary venue provider, responsible for operations and AV delivery</a:t>
            </a:r>
          </a:p>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Local government &amp; tourism boards – Support for licensing, promotion, and cultural integration</a:t>
            </a:r>
          </a:p>
          <a:p>
            <a:pPr algn="just">
              <a:lnSpc>
                <a:spcPts val="3571"/>
              </a:lnSpc>
            </a:pPr>
            <a:endParaRPr lang="en-US" sz="2551" b="1" spc="25">
              <a:solidFill>
                <a:srgbClr val="FFFFFF"/>
              </a:solidFill>
              <a:latin typeface="TT Chocolates Bold"/>
              <a:ea typeface="TT Chocolates Bold"/>
              <a:cs typeface="TT Chocolates Bold"/>
              <a:sym typeface="TT Chocolates Bold"/>
            </a:endParaRPr>
          </a:p>
        </p:txBody>
      </p:sp>
      <p:sp>
        <p:nvSpPr>
          <p:cNvPr id="15" name="TextBox 15"/>
          <p:cNvSpPr txBox="1"/>
          <p:nvPr/>
        </p:nvSpPr>
        <p:spPr>
          <a:xfrm>
            <a:off x="169912" y="4427215"/>
            <a:ext cx="5084964" cy="1454785"/>
          </a:xfrm>
          <a:prstGeom prst="rect">
            <a:avLst/>
          </a:prstGeom>
        </p:spPr>
        <p:txBody>
          <a:bodyPr lIns="0" tIns="0" rIns="0" bIns="0" rtlCol="0" anchor="t">
            <a:spAutoFit/>
          </a:bodyPr>
          <a:lstStyle/>
          <a:p>
            <a:pPr algn="l">
              <a:lnSpc>
                <a:spcPts val="3740"/>
              </a:lnSpc>
            </a:pPr>
            <a:r>
              <a:rPr lang="en-US" sz="3400" b="1" spc="68">
                <a:solidFill>
                  <a:srgbClr val="81A969"/>
                </a:solidFill>
                <a:latin typeface="Hagrid Text Bold"/>
                <a:ea typeface="Hagrid Text Bold"/>
                <a:cs typeface="Hagrid Text Bold"/>
                <a:sym typeface="Hagrid Text Bold"/>
              </a:rPr>
              <a:t>🤝 Key Stakeholders</a:t>
            </a:r>
          </a:p>
          <a:p>
            <a:pPr algn="l">
              <a:lnSpc>
                <a:spcPts val="3740"/>
              </a:lnSpc>
            </a:pPr>
            <a:endParaRPr lang="en-US" sz="3400" b="1" spc="68">
              <a:solidFill>
                <a:srgbClr val="81A969"/>
              </a:solidFill>
              <a:latin typeface="Hagrid Text Bold"/>
              <a:ea typeface="Hagrid Text Bold"/>
              <a:cs typeface="Hagrid Text Bold"/>
              <a:sym typeface="Hagrid Text Bold"/>
            </a:endParaRPr>
          </a:p>
        </p:txBody>
      </p:sp>
      <p:sp>
        <p:nvSpPr>
          <p:cNvPr id="16" name="TextBox 16"/>
          <p:cNvSpPr txBox="1"/>
          <p:nvPr/>
        </p:nvSpPr>
        <p:spPr>
          <a:xfrm>
            <a:off x="360167" y="371475"/>
            <a:ext cx="18118088" cy="624840"/>
          </a:xfrm>
          <a:prstGeom prst="rect">
            <a:avLst/>
          </a:prstGeom>
        </p:spPr>
        <p:txBody>
          <a:bodyPr lIns="0" tIns="0" rIns="0" bIns="0" rtlCol="0" anchor="t">
            <a:spAutoFit/>
          </a:bodyPr>
          <a:lstStyle/>
          <a:p>
            <a:pPr algn="ctr">
              <a:lnSpc>
                <a:spcPts val="4736"/>
              </a:lnSpc>
            </a:pPr>
            <a:r>
              <a:rPr lang="en-US" sz="3947" b="1" spc="157">
                <a:solidFill>
                  <a:srgbClr val="FFFFFF"/>
                </a:solidFill>
                <a:latin typeface="Hagrid Text Bold"/>
                <a:ea typeface="Hagrid Text Bold"/>
                <a:cs typeface="Hagrid Text Bold"/>
                <a:sym typeface="Hagrid Text Bold"/>
              </a:rPr>
              <a:t>Strategic Partnerships &amp; Stakeholder Engagement</a:t>
            </a:r>
          </a:p>
        </p:txBody>
      </p:sp>
      <p:sp>
        <p:nvSpPr>
          <p:cNvPr id="17" name="TextBox 17"/>
          <p:cNvSpPr txBox="1"/>
          <p:nvPr/>
        </p:nvSpPr>
        <p:spPr>
          <a:xfrm>
            <a:off x="6273976" y="4427215"/>
            <a:ext cx="5084964" cy="1454785"/>
          </a:xfrm>
          <a:prstGeom prst="rect">
            <a:avLst/>
          </a:prstGeom>
        </p:spPr>
        <p:txBody>
          <a:bodyPr lIns="0" tIns="0" rIns="0" bIns="0" rtlCol="0" anchor="t">
            <a:spAutoFit/>
          </a:bodyPr>
          <a:lstStyle/>
          <a:p>
            <a:pPr algn="l">
              <a:lnSpc>
                <a:spcPts val="3740"/>
              </a:lnSpc>
            </a:pPr>
            <a:r>
              <a:rPr lang="en-US" sz="3400" b="1" spc="68">
                <a:solidFill>
                  <a:srgbClr val="81A969"/>
                </a:solidFill>
                <a:latin typeface="Hagrid Text Bold"/>
                <a:ea typeface="Hagrid Text Bold"/>
                <a:cs typeface="Hagrid Text Bold"/>
                <a:sym typeface="Hagrid Text Bold"/>
              </a:rPr>
              <a:t>🧩 Hospitality &amp; Cultural Partners</a:t>
            </a:r>
          </a:p>
          <a:p>
            <a:pPr algn="l">
              <a:lnSpc>
                <a:spcPts val="3740"/>
              </a:lnSpc>
            </a:pPr>
            <a:endParaRPr lang="en-US" sz="3400" b="1" spc="68">
              <a:solidFill>
                <a:srgbClr val="81A969"/>
              </a:solidFill>
              <a:latin typeface="Hagrid Text Bold"/>
              <a:ea typeface="Hagrid Text Bold"/>
              <a:cs typeface="Hagrid Text Bold"/>
              <a:sym typeface="Hagrid Text Bold"/>
            </a:endParaRPr>
          </a:p>
        </p:txBody>
      </p:sp>
      <p:sp>
        <p:nvSpPr>
          <p:cNvPr id="18" name="TextBox 18"/>
          <p:cNvSpPr txBox="1"/>
          <p:nvPr/>
        </p:nvSpPr>
        <p:spPr>
          <a:xfrm>
            <a:off x="12538912" y="4427215"/>
            <a:ext cx="5084964" cy="1454785"/>
          </a:xfrm>
          <a:prstGeom prst="rect">
            <a:avLst/>
          </a:prstGeom>
        </p:spPr>
        <p:txBody>
          <a:bodyPr lIns="0" tIns="0" rIns="0" bIns="0" rtlCol="0" anchor="t">
            <a:spAutoFit/>
          </a:bodyPr>
          <a:lstStyle/>
          <a:p>
            <a:pPr algn="l">
              <a:lnSpc>
                <a:spcPts val="3740"/>
              </a:lnSpc>
            </a:pPr>
            <a:r>
              <a:rPr lang="en-US" sz="3400" b="1" spc="68">
                <a:solidFill>
                  <a:srgbClr val="81A969"/>
                </a:solidFill>
                <a:latin typeface="Hagrid Text Bold"/>
                <a:ea typeface="Hagrid Text Bold"/>
                <a:cs typeface="Hagrid Text Bold"/>
                <a:sym typeface="Hagrid Text Bold"/>
              </a:rPr>
              <a:t>📢 Communication &amp; Engagement</a:t>
            </a:r>
          </a:p>
          <a:p>
            <a:pPr algn="l">
              <a:lnSpc>
                <a:spcPts val="3740"/>
              </a:lnSpc>
            </a:pPr>
            <a:endParaRPr lang="en-US" sz="3400" b="1" spc="68">
              <a:solidFill>
                <a:srgbClr val="81A969"/>
              </a:solidFill>
              <a:latin typeface="Hagrid Text Bold"/>
              <a:ea typeface="Hagrid Text Bold"/>
              <a:cs typeface="Hagrid Text Bold"/>
              <a:sym typeface="Hagrid Text Bold"/>
            </a:endParaRPr>
          </a:p>
        </p:txBody>
      </p:sp>
      <p:sp>
        <p:nvSpPr>
          <p:cNvPr id="19" name="TextBox 19"/>
          <p:cNvSpPr txBox="1"/>
          <p:nvPr/>
        </p:nvSpPr>
        <p:spPr>
          <a:xfrm>
            <a:off x="6035926" y="5794458"/>
            <a:ext cx="6035926" cy="4016660"/>
          </a:xfrm>
          <a:prstGeom prst="rect">
            <a:avLst/>
          </a:prstGeom>
        </p:spPr>
        <p:txBody>
          <a:bodyPr lIns="0" tIns="0" rIns="0" bIns="0" rtlCol="0" anchor="t">
            <a:spAutoFit/>
          </a:bodyPr>
          <a:lstStyle/>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Blas ar Fwyd – Welsh caterers providing local menus</a:t>
            </a:r>
          </a:p>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Llandrillo College – Volunteer pipeline through hospitality and tourism programmes</a:t>
            </a:r>
          </a:p>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National Eisteddfod / Local Artists – For cultural performances and exhibits</a:t>
            </a:r>
          </a:p>
          <a:p>
            <a:pPr algn="just">
              <a:lnSpc>
                <a:spcPts val="3571"/>
              </a:lnSpc>
            </a:pPr>
            <a:endParaRPr lang="en-US" sz="2551" b="1" spc="25">
              <a:solidFill>
                <a:srgbClr val="FFFFFF"/>
              </a:solidFill>
              <a:latin typeface="TT Chocolates Bold"/>
              <a:ea typeface="TT Chocolates Bold"/>
              <a:cs typeface="TT Chocolates Bold"/>
              <a:sym typeface="TT Chocolates Bold"/>
            </a:endParaRPr>
          </a:p>
        </p:txBody>
      </p:sp>
      <p:sp>
        <p:nvSpPr>
          <p:cNvPr id="20" name="TextBox 20"/>
          <p:cNvSpPr txBox="1"/>
          <p:nvPr/>
        </p:nvSpPr>
        <p:spPr>
          <a:xfrm>
            <a:off x="12063431" y="5794458"/>
            <a:ext cx="6035926" cy="3569514"/>
          </a:xfrm>
          <a:prstGeom prst="rect">
            <a:avLst/>
          </a:prstGeom>
        </p:spPr>
        <p:txBody>
          <a:bodyPr lIns="0" tIns="0" rIns="0" bIns="0" rtlCol="0" anchor="t">
            <a:spAutoFit/>
          </a:bodyPr>
          <a:lstStyle/>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Regular updates via email briefings and stakeholder meetings</a:t>
            </a:r>
          </a:p>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Shared promotional assets, logos, and campaign toolkits</a:t>
            </a:r>
          </a:p>
          <a:p>
            <a:pPr marL="550823" lvl="1" indent="-275412" algn="just">
              <a:lnSpc>
                <a:spcPts val="3571"/>
              </a:lnSpc>
              <a:buFont typeface="Arial"/>
              <a:buChar char="•"/>
            </a:pPr>
            <a:r>
              <a:rPr lang="en-US" sz="2551" b="1" spc="25">
                <a:solidFill>
                  <a:srgbClr val="FFFFFF"/>
                </a:solidFill>
                <a:latin typeface="TT Chocolates Bold"/>
                <a:ea typeface="TT Chocolates Bold"/>
                <a:cs typeface="TT Chocolates Bold"/>
                <a:sym typeface="TT Chocolates Bold"/>
              </a:rPr>
              <a:t>Clear documentation of roles, timelines, and responsibilities via stakeholder register</a:t>
            </a:r>
          </a:p>
          <a:p>
            <a:pPr algn="just">
              <a:lnSpc>
                <a:spcPts val="3571"/>
              </a:lnSpc>
            </a:pPr>
            <a:endParaRPr lang="en-US" sz="2551" b="1" spc="25">
              <a:solidFill>
                <a:srgbClr val="FFFFFF"/>
              </a:solidFill>
              <a:latin typeface="TT Chocolates Bold"/>
              <a:ea typeface="TT Chocolates Bold"/>
              <a:cs typeface="TT Chocolates Bold"/>
              <a:sym typeface="TT Chocolates Bo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64363"/>
        </a:solidFill>
        <a:effectLst/>
      </p:bgPr>
    </p:bg>
    <p:spTree>
      <p:nvGrpSpPr>
        <p:cNvPr id="1" name=""/>
        <p:cNvGrpSpPr/>
        <p:nvPr/>
      </p:nvGrpSpPr>
      <p:grpSpPr>
        <a:xfrm>
          <a:off x="0" y="0"/>
          <a:ext cx="0" cy="0"/>
          <a:chOff x="0" y="0"/>
          <a:chExt cx="0" cy="0"/>
        </a:xfrm>
      </p:grpSpPr>
      <p:grpSp>
        <p:nvGrpSpPr>
          <p:cNvPr id="8" name="Group 8"/>
          <p:cNvGrpSpPr/>
          <p:nvPr/>
        </p:nvGrpSpPr>
        <p:grpSpPr>
          <a:xfrm>
            <a:off x="7093072" y="106497"/>
            <a:ext cx="2965328" cy="10180503"/>
            <a:chOff x="0" y="0"/>
            <a:chExt cx="736718" cy="1313075"/>
          </a:xfrm>
        </p:grpSpPr>
        <p:sp>
          <p:nvSpPr>
            <p:cNvPr id="9" name="Freeform 9"/>
            <p:cNvSpPr/>
            <p:nvPr/>
          </p:nvSpPr>
          <p:spPr>
            <a:xfrm>
              <a:off x="0" y="0"/>
              <a:ext cx="736718" cy="1313075"/>
            </a:xfrm>
            <a:custGeom>
              <a:avLst/>
              <a:gdLst/>
              <a:ahLst/>
              <a:cxnLst/>
              <a:rect l="l" t="t" r="r" b="b"/>
              <a:pathLst>
                <a:path w="736718" h="1313075">
                  <a:moveTo>
                    <a:pt x="0" y="0"/>
                  </a:moveTo>
                  <a:lnTo>
                    <a:pt x="736718" y="0"/>
                  </a:lnTo>
                  <a:lnTo>
                    <a:pt x="736718" y="1313075"/>
                  </a:lnTo>
                  <a:lnTo>
                    <a:pt x="0" y="1313075"/>
                  </a:lnTo>
                  <a:close/>
                </a:path>
              </a:pathLst>
            </a:custGeom>
            <a:solidFill>
              <a:srgbClr val="7394AF">
                <a:alpha val="37647"/>
              </a:srgbClr>
            </a:solidFill>
          </p:spPr>
        </p:sp>
        <p:sp>
          <p:nvSpPr>
            <p:cNvPr id="10" name="TextBox 10"/>
            <p:cNvSpPr txBox="1"/>
            <p:nvPr/>
          </p:nvSpPr>
          <p:spPr>
            <a:xfrm>
              <a:off x="0" y="-38100"/>
              <a:ext cx="736718" cy="1351175"/>
            </a:xfrm>
            <a:prstGeom prst="rect">
              <a:avLst/>
            </a:prstGeom>
          </p:spPr>
          <p:txBody>
            <a:bodyPr lIns="50800" tIns="50800" rIns="50800" bIns="50800" rtlCol="0" anchor="ctr"/>
            <a:lstStyle/>
            <a:p>
              <a:pPr algn="ctr">
                <a:lnSpc>
                  <a:spcPts val="2659"/>
                </a:lnSpc>
              </a:pPr>
              <a:endParaRPr/>
            </a:p>
          </p:txBody>
        </p:sp>
      </p:grpSp>
      <p:grpSp>
        <p:nvGrpSpPr>
          <p:cNvPr id="11" name="Group 11"/>
          <p:cNvGrpSpPr>
            <a:grpSpLocks noChangeAspect="1"/>
          </p:cNvGrpSpPr>
          <p:nvPr/>
        </p:nvGrpSpPr>
        <p:grpSpPr>
          <a:xfrm>
            <a:off x="0" y="1949581"/>
            <a:ext cx="6124892" cy="8230920"/>
            <a:chOff x="0" y="0"/>
            <a:chExt cx="3663950" cy="4923790"/>
          </a:xfrm>
        </p:grpSpPr>
        <p:sp>
          <p:nvSpPr>
            <p:cNvPr id="12" name="Freeform 12"/>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3"/>
              <a:stretch>
                <a:fillRect t="-5674" b="-5674"/>
              </a:stretch>
            </a:blipFill>
          </p:spPr>
        </p:sp>
        <p:sp>
          <p:nvSpPr>
            <p:cNvPr id="13" name="Freeform 13"/>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7391C0"/>
            </a:solidFill>
          </p:spPr>
        </p:sp>
      </p:grpSp>
      <p:grpSp>
        <p:nvGrpSpPr>
          <p:cNvPr id="14" name="Group 14"/>
          <p:cNvGrpSpPr>
            <a:grpSpLocks noChangeAspect="1"/>
          </p:cNvGrpSpPr>
          <p:nvPr/>
        </p:nvGrpSpPr>
        <p:grpSpPr>
          <a:xfrm>
            <a:off x="6448160" y="1035528"/>
            <a:ext cx="4255152" cy="4394721"/>
            <a:chOff x="0" y="0"/>
            <a:chExt cx="6350000" cy="6558280"/>
          </a:xfrm>
        </p:grpSpPr>
        <p:sp>
          <p:nvSpPr>
            <p:cNvPr id="15" name="Freeform 15"/>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4"/>
              <a:stretch>
                <a:fillRect t="-22694" b="-22694"/>
              </a:stretch>
            </a:blipFill>
          </p:spPr>
        </p:sp>
        <p:sp>
          <p:nvSpPr>
            <p:cNvPr id="16" name="Freeform 16"/>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7394AF"/>
            </a:solidFill>
          </p:spPr>
        </p:sp>
      </p:grpSp>
      <p:grpSp>
        <p:nvGrpSpPr>
          <p:cNvPr id="17" name="Group 17"/>
          <p:cNvGrpSpPr>
            <a:grpSpLocks noChangeAspect="1"/>
          </p:cNvGrpSpPr>
          <p:nvPr/>
        </p:nvGrpSpPr>
        <p:grpSpPr>
          <a:xfrm>
            <a:off x="6441534" y="5560492"/>
            <a:ext cx="4255152" cy="4394721"/>
            <a:chOff x="0" y="0"/>
            <a:chExt cx="6350000" cy="6558280"/>
          </a:xfrm>
        </p:grpSpPr>
        <p:sp>
          <p:nvSpPr>
            <p:cNvPr id="18" name="Freeform 18"/>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5"/>
              <a:stretch>
                <a:fillRect l="-27660" r="-27660"/>
              </a:stretch>
            </a:blipFill>
          </p:spPr>
        </p:sp>
        <p:sp>
          <p:nvSpPr>
            <p:cNvPr id="19" name="Freeform 19"/>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7394AF"/>
            </a:solidFill>
          </p:spPr>
        </p:sp>
      </p:grpSp>
      <p:sp>
        <p:nvSpPr>
          <p:cNvPr id="20" name="TextBox 20"/>
          <p:cNvSpPr txBox="1"/>
          <p:nvPr/>
        </p:nvSpPr>
        <p:spPr>
          <a:xfrm>
            <a:off x="4350602" y="307811"/>
            <a:ext cx="9586796" cy="597474"/>
          </a:xfrm>
          <a:prstGeom prst="rect">
            <a:avLst/>
          </a:prstGeom>
        </p:spPr>
        <p:txBody>
          <a:bodyPr lIns="0" tIns="0" rIns="0" bIns="0" rtlCol="0" anchor="t">
            <a:spAutoFit/>
          </a:bodyPr>
          <a:lstStyle/>
          <a:p>
            <a:pPr algn="ctr">
              <a:lnSpc>
                <a:spcPts val="4540"/>
              </a:lnSpc>
            </a:pPr>
            <a:r>
              <a:rPr lang="en-US" sz="4204" b="1" dirty="0">
                <a:solidFill>
                  <a:srgbClr val="FFDE59"/>
                </a:solidFill>
                <a:latin typeface="Dynamo Condensed Bold"/>
                <a:ea typeface="Dynamo Condensed Bold"/>
                <a:cs typeface="Dynamo Condensed Bold"/>
                <a:sym typeface="Dynamo Condensed Bold"/>
              </a:rPr>
              <a:t>Sustainable Practices &amp; Ethical Considerations</a:t>
            </a:r>
          </a:p>
        </p:txBody>
      </p:sp>
      <p:sp>
        <p:nvSpPr>
          <p:cNvPr id="21" name="TextBox 21"/>
          <p:cNvSpPr txBox="1"/>
          <p:nvPr/>
        </p:nvSpPr>
        <p:spPr>
          <a:xfrm>
            <a:off x="11740916" y="2027511"/>
            <a:ext cx="5518384" cy="2506980"/>
          </a:xfrm>
          <a:prstGeom prst="rect">
            <a:avLst/>
          </a:prstGeom>
        </p:spPr>
        <p:txBody>
          <a:bodyPr lIns="0" tIns="0" rIns="0" bIns="0" rtlCol="0" anchor="t">
            <a:spAutoFit/>
          </a:bodyPr>
          <a:lstStyle/>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Use of digital programmes and online registration to reduce paper waste</a:t>
            </a:r>
          </a:p>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Local sourcing of food and materials to minimise carbon footprint</a:t>
            </a:r>
          </a:p>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Provision of recycling stations and encouragement of public transport/car sharing</a:t>
            </a:r>
          </a:p>
          <a:p>
            <a:pPr algn="just">
              <a:lnSpc>
                <a:spcPts val="2519"/>
              </a:lnSpc>
              <a:spcBef>
                <a:spcPct val="0"/>
              </a:spcBef>
            </a:pPr>
            <a:endParaRPr lang="en-US" sz="1799">
              <a:solidFill>
                <a:srgbClr val="FFFFFF"/>
              </a:solidFill>
              <a:latin typeface="Montserrat"/>
              <a:ea typeface="Montserrat"/>
              <a:cs typeface="Montserrat"/>
              <a:sym typeface="Montserrat"/>
            </a:endParaRPr>
          </a:p>
        </p:txBody>
      </p:sp>
      <p:sp>
        <p:nvSpPr>
          <p:cNvPr id="22" name="TextBox 22"/>
          <p:cNvSpPr txBox="1"/>
          <p:nvPr/>
        </p:nvSpPr>
        <p:spPr>
          <a:xfrm>
            <a:off x="11740916" y="1530940"/>
            <a:ext cx="5518384" cy="389255"/>
          </a:xfrm>
          <a:prstGeom prst="rect">
            <a:avLst/>
          </a:prstGeom>
        </p:spPr>
        <p:txBody>
          <a:bodyPr lIns="0" tIns="0" rIns="0" bIns="0" rtlCol="0" anchor="t">
            <a:spAutoFit/>
          </a:bodyPr>
          <a:lstStyle/>
          <a:p>
            <a:pPr algn="l">
              <a:lnSpc>
                <a:spcPts val="3219"/>
              </a:lnSpc>
              <a:spcBef>
                <a:spcPct val="0"/>
              </a:spcBef>
            </a:pPr>
            <a:r>
              <a:rPr lang="en-US" sz="2299" b="1">
                <a:solidFill>
                  <a:srgbClr val="FFFFFF"/>
                </a:solidFill>
                <a:latin typeface="Montserrat Bold"/>
                <a:ea typeface="Montserrat Bold"/>
                <a:cs typeface="Montserrat Bold"/>
                <a:sym typeface="Montserrat Bold"/>
              </a:rPr>
              <a:t>🌱 Environmental Sustainability</a:t>
            </a:r>
          </a:p>
        </p:txBody>
      </p:sp>
      <p:sp>
        <p:nvSpPr>
          <p:cNvPr id="23" name="TextBox 23"/>
          <p:cNvSpPr txBox="1"/>
          <p:nvPr/>
        </p:nvSpPr>
        <p:spPr>
          <a:xfrm>
            <a:off x="11740916" y="4983010"/>
            <a:ext cx="5518384" cy="2192655"/>
          </a:xfrm>
          <a:prstGeom prst="rect">
            <a:avLst/>
          </a:prstGeom>
        </p:spPr>
        <p:txBody>
          <a:bodyPr lIns="0" tIns="0" rIns="0" bIns="0" rtlCol="0" anchor="t">
            <a:spAutoFit/>
          </a:bodyPr>
          <a:lstStyle/>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Prioritising local employment: bilingual staff, student volunteers</a:t>
            </a:r>
          </a:p>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Cultural inclusion: Welsh language, art, and heritage throughout the event</a:t>
            </a:r>
          </a:p>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Accessibility for all delegates: step-free access, dietary options, translation services</a:t>
            </a:r>
          </a:p>
          <a:p>
            <a:pPr algn="just">
              <a:lnSpc>
                <a:spcPts val="2519"/>
              </a:lnSpc>
              <a:spcBef>
                <a:spcPct val="0"/>
              </a:spcBef>
            </a:pPr>
            <a:endParaRPr lang="en-US" sz="1799">
              <a:solidFill>
                <a:srgbClr val="FFFFFF"/>
              </a:solidFill>
              <a:latin typeface="Montserrat"/>
              <a:ea typeface="Montserrat"/>
              <a:cs typeface="Montserrat"/>
              <a:sym typeface="Montserrat"/>
            </a:endParaRPr>
          </a:p>
        </p:txBody>
      </p:sp>
      <p:sp>
        <p:nvSpPr>
          <p:cNvPr id="24" name="TextBox 24"/>
          <p:cNvSpPr txBox="1"/>
          <p:nvPr/>
        </p:nvSpPr>
        <p:spPr>
          <a:xfrm>
            <a:off x="11941369" y="4486866"/>
            <a:ext cx="5518384" cy="389255"/>
          </a:xfrm>
          <a:prstGeom prst="rect">
            <a:avLst/>
          </a:prstGeom>
        </p:spPr>
        <p:txBody>
          <a:bodyPr lIns="0" tIns="0" rIns="0" bIns="0" rtlCol="0" anchor="t">
            <a:spAutoFit/>
          </a:bodyPr>
          <a:lstStyle/>
          <a:p>
            <a:pPr algn="l">
              <a:lnSpc>
                <a:spcPts val="3219"/>
              </a:lnSpc>
              <a:spcBef>
                <a:spcPct val="0"/>
              </a:spcBef>
            </a:pPr>
            <a:r>
              <a:rPr lang="en-US" sz="2299" b="1">
                <a:solidFill>
                  <a:srgbClr val="FFFFFF"/>
                </a:solidFill>
                <a:latin typeface="Montserrat Bold"/>
                <a:ea typeface="Montserrat Bold"/>
                <a:cs typeface="Montserrat Bold"/>
                <a:sym typeface="Montserrat Bold"/>
              </a:rPr>
              <a:t>🧑‍🤝‍🧑 Social Responsibility</a:t>
            </a:r>
          </a:p>
        </p:txBody>
      </p:sp>
      <p:sp>
        <p:nvSpPr>
          <p:cNvPr id="25" name="TextBox 25"/>
          <p:cNvSpPr txBox="1"/>
          <p:nvPr/>
        </p:nvSpPr>
        <p:spPr>
          <a:xfrm>
            <a:off x="11740916" y="7862588"/>
            <a:ext cx="5518384" cy="2192655"/>
          </a:xfrm>
          <a:prstGeom prst="rect">
            <a:avLst/>
          </a:prstGeom>
        </p:spPr>
        <p:txBody>
          <a:bodyPr lIns="0" tIns="0" rIns="0" bIns="0" rtlCol="0" anchor="t">
            <a:spAutoFit/>
          </a:bodyPr>
          <a:lstStyle/>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Full compliance with UK Equality Act and health &amp; safety legislation</a:t>
            </a:r>
          </a:p>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Fair contracts and transparent pricing with suppliers</a:t>
            </a:r>
          </a:p>
          <a:p>
            <a:pPr marL="388618" lvl="1" indent="-194309" algn="just">
              <a:lnSpc>
                <a:spcPts val="2519"/>
              </a:lnSpc>
              <a:buFont typeface="Arial"/>
              <a:buChar char="•"/>
            </a:pPr>
            <a:r>
              <a:rPr lang="en-US" sz="1799">
                <a:solidFill>
                  <a:srgbClr val="FFFFFF"/>
                </a:solidFill>
                <a:latin typeface="Montserrat"/>
                <a:ea typeface="Montserrat"/>
                <a:cs typeface="Montserrat"/>
                <a:sym typeface="Montserrat"/>
              </a:rPr>
              <a:t>Code of conduct for attendees and zero-tolerance policy on discrimination</a:t>
            </a:r>
          </a:p>
          <a:p>
            <a:pPr algn="just">
              <a:lnSpc>
                <a:spcPts val="2519"/>
              </a:lnSpc>
              <a:spcBef>
                <a:spcPct val="0"/>
              </a:spcBef>
            </a:pPr>
            <a:endParaRPr lang="en-US" sz="1799">
              <a:solidFill>
                <a:srgbClr val="FFFFFF"/>
              </a:solidFill>
              <a:latin typeface="Montserrat"/>
              <a:ea typeface="Montserrat"/>
              <a:cs typeface="Montserrat"/>
              <a:sym typeface="Montserrat"/>
            </a:endParaRPr>
          </a:p>
        </p:txBody>
      </p:sp>
      <p:sp>
        <p:nvSpPr>
          <p:cNvPr id="26" name="TextBox 26"/>
          <p:cNvSpPr txBox="1"/>
          <p:nvPr/>
        </p:nvSpPr>
        <p:spPr>
          <a:xfrm>
            <a:off x="11941369" y="7280015"/>
            <a:ext cx="5518384" cy="389255"/>
          </a:xfrm>
          <a:prstGeom prst="rect">
            <a:avLst/>
          </a:prstGeom>
        </p:spPr>
        <p:txBody>
          <a:bodyPr lIns="0" tIns="0" rIns="0" bIns="0" rtlCol="0" anchor="t">
            <a:spAutoFit/>
          </a:bodyPr>
          <a:lstStyle/>
          <a:p>
            <a:pPr algn="l">
              <a:lnSpc>
                <a:spcPts val="3219"/>
              </a:lnSpc>
              <a:spcBef>
                <a:spcPct val="0"/>
              </a:spcBef>
            </a:pPr>
            <a:r>
              <a:rPr lang="en-US" sz="2299" b="1">
                <a:solidFill>
                  <a:srgbClr val="FFFFFF"/>
                </a:solidFill>
                <a:latin typeface="Montserrat Bold"/>
                <a:ea typeface="Montserrat Bold"/>
                <a:cs typeface="Montserrat Bold"/>
                <a:sym typeface="Montserrat Bold"/>
              </a:rPr>
              <a:t>✅ Ethical Standards</a:t>
            </a:r>
          </a:p>
        </p:txBody>
      </p:sp>
      <p:sp>
        <p:nvSpPr>
          <p:cNvPr id="27" name="Freeform 27"/>
          <p:cNvSpPr/>
          <p:nvPr/>
        </p:nvSpPr>
        <p:spPr>
          <a:xfrm>
            <a:off x="0" y="0"/>
            <a:ext cx="540644" cy="540644"/>
          </a:xfrm>
          <a:custGeom>
            <a:avLst/>
            <a:gdLst/>
            <a:ahLst/>
            <a:cxnLst/>
            <a:rect l="l" t="t" r="r" b="b"/>
            <a:pathLst>
              <a:path w="540644" h="540644">
                <a:moveTo>
                  <a:pt x="0" y="0"/>
                </a:moveTo>
                <a:lnTo>
                  <a:pt x="540644" y="0"/>
                </a:lnTo>
                <a:lnTo>
                  <a:pt x="540644" y="540644"/>
                </a:lnTo>
                <a:lnTo>
                  <a:pt x="0" y="5406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8" name="TextBox 28"/>
          <p:cNvSpPr txBox="1"/>
          <p:nvPr/>
        </p:nvSpPr>
        <p:spPr>
          <a:xfrm>
            <a:off x="0" y="130163"/>
            <a:ext cx="540644" cy="251744"/>
          </a:xfrm>
          <a:prstGeom prst="rect">
            <a:avLst/>
          </a:prstGeom>
        </p:spPr>
        <p:txBody>
          <a:bodyPr lIns="0" tIns="0" rIns="0" bIns="0" rtlCol="0" anchor="t">
            <a:spAutoFit/>
          </a:bodyPr>
          <a:lstStyle/>
          <a:p>
            <a:pPr algn="ctr">
              <a:lnSpc>
                <a:spcPts val="2082"/>
              </a:lnSpc>
              <a:spcBef>
                <a:spcPct val="0"/>
              </a:spcBef>
            </a:pPr>
            <a:r>
              <a:rPr lang="en-US" sz="1487">
                <a:solidFill>
                  <a:srgbClr val="FFFFFF"/>
                </a:solidFill>
                <a:latin typeface="Canva Sans"/>
                <a:ea typeface="Canva Sans"/>
                <a:cs typeface="Canva Sans"/>
                <a:sym typeface="Canva Sans"/>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64363"/>
        </a:solidFill>
        <a:effectLst/>
      </p:bgPr>
    </p:bg>
    <p:spTree>
      <p:nvGrpSpPr>
        <p:cNvPr id="1" name=""/>
        <p:cNvGrpSpPr/>
        <p:nvPr/>
      </p:nvGrpSpPr>
      <p:grpSpPr>
        <a:xfrm>
          <a:off x="0" y="0"/>
          <a:ext cx="0" cy="0"/>
          <a:chOff x="0" y="0"/>
          <a:chExt cx="0" cy="0"/>
        </a:xfrm>
      </p:grpSpPr>
      <p:sp>
        <p:nvSpPr>
          <p:cNvPr id="2" name="TextBox 2"/>
          <p:cNvSpPr txBox="1"/>
          <p:nvPr/>
        </p:nvSpPr>
        <p:spPr>
          <a:xfrm>
            <a:off x="7236678" y="95931"/>
            <a:ext cx="3814643" cy="571951"/>
          </a:xfrm>
          <a:prstGeom prst="rect">
            <a:avLst/>
          </a:prstGeom>
        </p:spPr>
        <p:txBody>
          <a:bodyPr wrap="square" lIns="0" tIns="0" rIns="0" bIns="0" rtlCol="0" anchor="t">
            <a:spAutoFit/>
          </a:bodyPr>
          <a:lstStyle/>
          <a:p>
            <a:pPr algn="ctr">
              <a:lnSpc>
                <a:spcPts val="4339"/>
              </a:lnSpc>
              <a:spcBef>
                <a:spcPct val="0"/>
              </a:spcBef>
            </a:pPr>
            <a:r>
              <a:rPr lang="en-US" sz="4400" b="1" dirty="0">
                <a:solidFill>
                  <a:srgbClr val="FFDA65"/>
                </a:solidFill>
                <a:latin typeface="Dynamo Condensed Bold" panose="020B0604020202020204" charset="0"/>
                <a:ea typeface="Canva Sans Bold"/>
                <a:cs typeface="Canva Sans Bold"/>
                <a:sym typeface="Canva Sans Bold"/>
              </a:rPr>
              <a:t>Reference List</a:t>
            </a:r>
          </a:p>
        </p:txBody>
      </p:sp>
      <p:sp>
        <p:nvSpPr>
          <p:cNvPr id="3" name="TextBox 3"/>
          <p:cNvSpPr txBox="1"/>
          <p:nvPr/>
        </p:nvSpPr>
        <p:spPr>
          <a:xfrm>
            <a:off x="78212" y="1000125"/>
            <a:ext cx="18209788" cy="8089588"/>
          </a:xfrm>
          <a:prstGeom prst="rect">
            <a:avLst/>
          </a:prstGeom>
        </p:spPr>
        <p:txBody>
          <a:bodyPr lIns="0" tIns="0" rIns="0" bIns="0" rtlCol="0" anchor="t">
            <a:spAutoFit/>
          </a:bodyPr>
          <a:lstStyle/>
          <a:p>
            <a:pPr marL="299513" lvl="1" indent="-149756" algn="l">
              <a:lnSpc>
                <a:spcPts val="1942"/>
              </a:lnSpc>
              <a:buAutoNum type="arabicPeriod"/>
            </a:pPr>
            <a:r>
              <a:rPr lang="en-US" sz="1387" dirty="0">
                <a:solidFill>
                  <a:srgbClr val="FFFFFF"/>
                </a:solidFill>
                <a:latin typeface="Canva Sans"/>
                <a:ea typeface="Canva Sans"/>
                <a:cs typeface="Canva Sans"/>
                <a:sym typeface="Canva Sans"/>
              </a:rPr>
              <a:t>Allen, J. (2021) Event Planning: The Ultimate Guide. Wiley.</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Allied Market Research (2023) Events Industry Market Outlook 2022–2031 [online]. Available at: htt</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s://www.</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lliedm</a:t>
            </a:r>
            <a:r>
              <a:rPr lang="en-US" sz="1387" u="none" dirty="0">
                <a:solidFill>
                  <a:srgbClr val="FFFFFF"/>
                </a:solidFill>
                <a:latin typeface="Canva Sans"/>
                <a:ea typeface="Canva Sans"/>
                <a:cs typeface="Canva Sans"/>
                <a:sym typeface="Canva Sans"/>
              </a:rPr>
              <a:t>ar</a:t>
            </a:r>
            <a:r>
              <a:rPr lang="en-US" sz="1387" dirty="0">
                <a:solidFill>
                  <a:srgbClr val="FFFFFF"/>
                </a:solidFill>
                <a:latin typeface="Canva Sans"/>
                <a:ea typeface="Canva Sans"/>
                <a:cs typeface="Canva Sans"/>
                <a:sym typeface="Canva Sans"/>
              </a:rPr>
              <a:t>ke</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r</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search.com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Blas </a:t>
            </a:r>
            <a:r>
              <a:rPr lang="en-US" sz="1387" dirty="0" err="1">
                <a:solidFill>
                  <a:srgbClr val="FFFFFF"/>
                </a:solidFill>
                <a:latin typeface="Canva Sans"/>
                <a:ea typeface="Canva Sans"/>
                <a:cs typeface="Canva Sans"/>
                <a:sym typeface="Canva Sans"/>
              </a:rPr>
              <a:t>ar</a:t>
            </a:r>
            <a:r>
              <a:rPr lang="en-US" sz="1387" dirty="0">
                <a:solidFill>
                  <a:srgbClr val="FFFFFF"/>
                </a:solidFill>
                <a:latin typeface="Canva Sans"/>
                <a:ea typeface="Canva Sans"/>
                <a:cs typeface="Canva Sans"/>
                <a:sym typeface="Canva Sans"/>
              </a:rPr>
              <a:t> </a:t>
            </a:r>
            <a:r>
              <a:rPr lang="en-US" sz="1387" dirty="0" err="1">
                <a:solidFill>
                  <a:srgbClr val="FFFFFF"/>
                </a:solidFill>
                <a:latin typeface="Canva Sans"/>
                <a:ea typeface="Canva Sans"/>
                <a:cs typeface="Canva Sans"/>
                <a:sym typeface="Canva Sans"/>
              </a:rPr>
              <a:t>Fwyd</a:t>
            </a:r>
            <a:r>
              <a:rPr lang="en-US" sz="1387" dirty="0">
                <a:solidFill>
                  <a:srgbClr val="FFFFFF"/>
                </a:solidFill>
                <a:latin typeface="Canva Sans"/>
                <a:ea typeface="Canva Sans"/>
                <a:cs typeface="Canva Sans"/>
                <a:sym typeface="Canva Sans"/>
              </a:rPr>
              <a:t> (n.d.) Bespoke Catering Services [online]. Available at: htt</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s://www.bl</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s</a:t>
            </a:r>
            <a:r>
              <a:rPr lang="en-US" sz="1387" u="none" dirty="0">
                <a:solidFill>
                  <a:srgbClr val="FFFFFF"/>
                </a:solidFill>
                <a:latin typeface="Canva Sans"/>
                <a:ea typeface="Canva Sans"/>
                <a:cs typeface="Canva Sans"/>
                <a:sym typeface="Canva Sans"/>
              </a:rPr>
              <a:t>ar</a:t>
            </a:r>
            <a:r>
              <a:rPr lang="en-US" sz="1387" dirty="0">
                <a:solidFill>
                  <a:srgbClr val="FFFFFF"/>
                </a:solidFill>
                <a:latin typeface="Canva Sans"/>
                <a:ea typeface="Canva Sans"/>
                <a:cs typeface="Canva Sans"/>
                <a:sym typeface="Canva Sans"/>
              </a:rPr>
              <a:t>fwyd.com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Bowdin, G., Allen, J., O'Toole, W., Harris, R. and McDonnell, I. (2022) Events Management. 5th ed. Routledge.</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Clutch (2024) Event Marketing Agencies Pricing Guide [online]. Available at: </a:t>
            </a:r>
            <a:r>
              <a:rPr lang="en-US" sz="1387" u="none" dirty="0">
                <a:solidFill>
                  <a:srgbClr val="FFFFFF"/>
                </a:solidFill>
                <a:latin typeface="Canva Sans"/>
                <a:ea typeface="Canva Sans"/>
                <a:cs typeface="Canva Sans"/>
                <a:sym typeface="Canva Sans"/>
              </a:rPr>
              <a:t>h</a:t>
            </a:r>
            <a:r>
              <a:rPr lang="en-US" sz="1387" dirty="0">
                <a:solidFill>
                  <a:srgbClr val="FFFFFF"/>
                </a:solidFill>
                <a:latin typeface="Canva Sans"/>
                <a:ea typeface="Canva Sans"/>
                <a:cs typeface="Canva Sans"/>
                <a:sym typeface="Canva Sans"/>
              </a:rPr>
              <a:t>t</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ps://clu</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ch.co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Conferences UK (n.d.) Venue Cymru [online]. Available at: https://www.c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nferences-</a:t>
            </a:r>
            <a:r>
              <a:rPr lang="en-US" sz="1387" u="none" dirty="0">
                <a:solidFill>
                  <a:srgbClr val="FFFFFF"/>
                </a:solidFill>
                <a:latin typeface="Canva Sans"/>
                <a:ea typeface="Canva Sans"/>
                <a:cs typeface="Canva Sans"/>
                <a:sym typeface="Canva Sans"/>
              </a:rPr>
              <a:t>u</a:t>
            </a:r>
            <a:r>
              <a:rPr lang="en-US" sz="1387" dirty="0">
                <a:solidFill>
                  <a:srgbClr val="FFFFFF"/>
                </a:solidFill>
                <a:latin typeface="Canva Sans"/>
                <a:ea typeface="Canva Sans"/>
                <a:cs typeface="Canva Sans"/>
                <a:sym typeface="Canva Sans"/>
              </a:rPr>
              <a:t>k.o</a:t>
            </a:r>
            <a:r>
              <a:rPr lang="en-US" sz="1387" u="none" dirty="0">
                <a:solidFill>
                  <a:srgbClr val="FFFFFF"/>
                </a:solidFill>
                <a:latin typeface="Canva Sans"/>
                <a:ea typeface="Canva Sans"/>
                <a:cs typeface="Canva Sans"/>
                <a:sym typeface="Canva Sans"/>
              </a:rPr>
              <a:t>rg</a:t>
            </a:r>
            <a:r>
              <a:rPr lang="en-US" sz="1387" dirty="0">
                <a:solidFill>
                  <a:srgbClr val="FFFFFF"/>
                </a:solidFill>
                <a:latin typeface="Canva Sans"/>
                <a:ea typeface="Canva Sans"/>
                <a:cs typeface="Canva Sans"/>
                <a:sym typeface="Canva Sans"/>
              </a:rPr>
              <a:t>.uk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Đào, Đ.T., (n.d.) Orchestra on a Stage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https://www.pexels.com/photo/</a:t>
            </a:r>
            <a:r>
              <a:rPr lang="en-US" sz="1387" u="none" dirty="0">
                <a:solidFill>
                  <a:srgbClr val="FFFFFF"/>
                </a:solidFill>
                <a:latin typeface="Canva Sans"/>
                <a:ea typeface="Canva Sans"/>
                <a:cs typeface="Canva Sans"/>
                <a:sym typeface="Canva Sans"/>
              </a:rPr>
              <a:t>or</a:t>
            </a:r>
            <a:r>
              <a:rPr lang="en-US" sz="1387" dirty="0">
                <a:solidFill>
                  <a:srgbClr val="FFFFFF"/>
                </a:solidFill>
                <a:latin typeface="Canva Sans"/>
                <a:ea typeface="Canva Sans"/>
                <a:cs typeface="Canva Sans"/>
                <a:sym typeface="Canva Sans"/>
              </a:rPr>
              <a:t>chest</a:t>
            </a:r>
            <a:r>
              <a:rPr lang="en-US" sz="1387" u="none" dirty="0">
                <a:solidFill>
                  <a:srgbClr val="FFFFFF"/>
                </a:solidFill>
                <a:latin typeface="Canva Sans"/>
                <a:ea typeface="Canva Sans"/>
                <a:cs typeface="Canva Sans"/>
                <a:sym typeface="Canva Sans"/>
              </a:rPr>
              <a:t>ra</a:t>
            </a:r>
            <a:r>
              <a:rPr lang="en-US" sz="1387" dirty="0">
                <a:solidFill>
                  <a:srgbClr val="FFFFFF"/>
                </a:solidFill>
                <a:latin typeface="Canva Sans"/>
                <a:ea typeface="Canva Sans"/>
                <a:cs typeface="Canva Sans"/>
                <a:sym typeface="Canva Sans"/>
              </a:rPr>
              <a:t>-on-</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-s</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ag</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-26158986/ (Accessed: 15 May 2025).</a:t>
            </a:r>
          </a:p>
          <a:p>
            <a:pPr marL="299513" lvl="1" indent="-149756" algn="l">
              <a:lnSpc>
                <a:spcPts val="1942"/>
              </a:lnSpc>
              <a:spcBef>
                <a:spcPct val="0"/>
              </a:spcBef>
              <a:buAutoNum type="arabicPeriod"/>
            </a:pPr>
            <a:r>
              <a:rPr lang="en-US" sz="1387" dirty="0" err="1">
                <a:solidFill>
                  <a:srgbClr val="FFFFFF"/>
                </a:solidFill>
                <a:latin typeface="Canva Sans"/>
                <a:ea typeface="Canva Sans"/>
                <a:cs typeface="Canva Sans"/>
                <a:sym typeface="Canva Sans"/>
              </a:rPr>
              <a:t>fauxels</a:t>
            </a:r>
            <a:r>
              <a:rPr lang="en-US" sz="1387" dirty="0">
                <a:solidFill>
                  <a:srgbClr val="FFFFFF"/>
                </a:solidFill>
                <a:latin typeface="Canva Sans"/>
                <a:ea typeface="Canva Sans"/>
                <a:cs typeface="Canva Sans"/>
                <a:sym typeface="Canva Sans"/>
              </a:rPr>
              <a:t>, (n.d.) Photo of People Having Fist Bump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a:t>
            </a:r>
            <a:r>
              <a:rPr lang="en-US" sz="1387" u="none" dirty="0">
                <a:solidFill>
                  <a:srgbClr val="FFFFFF"/>
                </a:solidFill>
                <a:latin typeface="Canva Sans"/>
                <a:ea typeface="Canva Sans"/>
                <a:cs typeface="Canva Sans"/>
                <a:sym typeface="Canva Sans"/>
              </a:rPr>
              <a:t>ph</a:t>
            </a:r>
            <a:r>
              <a:rPr lang="en-US" sz="1387" dirty="0">
                <a:solidFill>
                  <a:srgbClr val="FFFFFF"/>
                </a:solidFill>
                <a:latin typeface="Canva Sans"/>
                <a:ea typeface="Canva Sans"/>
                <a:cs typeface="Canva Sans"/>
                <a:sym typeface="Canva Sans"/>
              </a:rPr>
              <a:t>o</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o-of-peopl</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-having-fis</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-bump-3184438/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Frid, J., (n.d.) Black and White Text on Black Wall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hoto/bl</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ck-</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nd-w</a:t>
            </a:r>
            <a:r>
              <a:rPr lang="en-US" sz="1387" u="none" dirty="0">
                <a:solidFill>
                  <a:srgbClr val="FFFFFF"/>
                </a:solidFill>
                <a:latin typeface="Canva Sans"/>
                <a:ea typeface="Canva Sans"/>
                <a:cs typeface="Canva Sans"/>
                <a:sym typeface="Canva Sans"/>
              </a:rPr>
              <a:t>h</a:t>
            </a:r>
            <a:r>
              <a:rPr lang="en-US" sz="1387" dirty="0">
                <a:solidFill>
                  <a:srgbClr val="FFFFFF"/>
                </a:solidFill>
                <a:latin typeface="Canva Sans"/>
                <a:ea typeface="Canva Sans"/>
                <a:cs typeface="Canva Sans"/>
                <a:sym typeface="Canva Sans"/>
              </a:rPr>
              <a:t>ite-</a:t>
            </a:r>
            <a:r>
              <a:rPr lang="en-US" sz="1387" u="none" dirty="0">
                <a:solidFill>
                  <a:srgbClr val="FFFFFF"/>
                </a:solidFill>
                <a:latin typeface="Canva Sans"/>
                <a:ea typeface="Canva Sans"/>
                <a:cs typeface="Canva Sans"/>
                <a:sym typeface="Canva Sans"/>
              </a:rPr>
              <a:t>text</a:t>
            </a:r>
            <a:r>
              <a:rPr lang="en-US" sz="1387" dirty="0">
                <a:solidFill>
                  <a:srgbClr val="FFFFFF"/>
                </a:solidFill>
                <a:latin typeface="Canva Sans"/>
                <a:ea typeface="Canva Sans"/>
                <a:cs typeface="Canva Sans"/>
                <a:sym typeface="Canva Sans"/>
              </a:rPr>
              <a:t>-on-black-wall-8482449/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Huggins, A. (2021) Cultural Tourism in Wales. Cardiff University Press.</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Lisa from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(n.d.) Polaroid Photo of Buildings near the Beach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hoto/pol</a:t>
            </a:r>
            <a:r>
              <a:rPr lang="en-US" sz="1387" u="none" dirty="0">
                <a:solidFill>
                  <a:srgbClr val="FFFFFF"/>
                </a:solidFill>
                <a:latin typeface="Canva Sans"/>
                <a:ea typeface="Canva Sans"/>
                <a:cs typeface="Canva Sans"/>
                <a:sym typeface="Canva Sans"/>
              </a:rPr>
              <a:t>ar</a:t>
            </a:r>
            <a:r>
              <a:rPr lang="en-US" sz="1387" dirty="0">
                <a:solidFill>
                  <a:srgbClr val="FFFFFF"/>
                </a:solidFill>
                <a:latin typeface="Canva Sans"/>
                <a:ea typeface="Canva Sans"/>
                <a:cs typeface="Canva Sans"/>
                <a:sym typeface="Canva Sans"/>
              </a:rPr>
              <a:t>oid-</a:t>
            </a:r>
            <a:r>
              <a:rPr lang="en-US" sz="1387" u="none" dirty="0">
                <a:solidFill>
                  <a:srgbClr val="FFFFFF"/>
                </a:solidFill>
                <a:latin typeface="Canva Sans"/>
                <a:ea typeface="Canva Sans"/>
                <a:cs typeface="Canva Sans"/>
                <a:sym typeface="Canva Sans"/>
              </a:rPr>
              <a:t>ph</a:t>
            </a:r>
            <a:r>
              <a:rPr lang="en-US" sz="1387" dirty="0">
                <a:solidFill>
                  <a:srgbClr val="FFFFFF"/>
                </a:solidFill>
                <a:latin typeface="Canva Sans"/>
                <a:ea typeface="Canva Sans"/>
                <a:cs typeface="Canva Sans"/>
                <a:sym typeface="Canva Sans"/>
              </a:rPr>
              <a:t>o</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o-of-buildings-n</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ar-</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he-beach-9708313/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Lisa from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(n.d.) Small Town near Sea and Hills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hoto/small-town-ne</a:t>
            </a:r>
            <a:r>
              <a:rPr lang="en-US" sz="1387" u="none" dirty="0">
                <a:solidFill>
                  <a:srgbClr val="FFFFFF"/>
                </a:solidFill>
                <a:latin typeface="Canva Sans"/>
                <a:ea typeface="Canva Sans"/>
                <a:cs typeface="Canva Sans"/>
                <a:sym typeface="Canva Sans"/>
              </a:rPr>
              <a:t>ar</a:t>
            </a:r>
            <a:r>
              <a:rPr lang="en-US" sz="1387" dirty="0">
                <a:solidFill>
                  <a:srgbClr val="FFFFFF"/>
                </a:solidFill>
                <a:latin typeface="Canva Sans"/>
                <a:ea typeface="Canva Sans"/>
                <a:cs typeface="Canva Sans"/>
                <a:sym typeface="Canva Sans"/>
              </a:rPr>
              <a:t>-se</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nd-</a:t>
            </a:r>
            <a:r>
              <a:rPr lang="en-US" sz="1387" u="none" dirty="0">
                <a:solidFill>
                  <a:srgbClr val="FFFFFF"/>
                </a:solidFill>
                <a:latin typeface="Canva Sans"/>
                <a:ea typeface="Canva Sans"/>
                <a:cs typeface="Canva Sans"/>
                <a:sym typeface="Canva Sans"/>
              </a:rPr>
              <a:t>h</a:t>
            </a:r>
            <a:r>
              <a:rPr lang="en-US" sz="1387" dirty="0">
                <a:solidFill>
                  <a:srgbClr val="FFFFFF"/>
                </a:solidFill>
                <a:latin typeface="Canva Sans"/>
                <a:ea typeface="Canva Sans"/>
                <a:cs typeface="Canva Sans"/>
                <a:sym typeface="Canva Sans"/>
              </a:rPr>
              <a:t>ills-4995597/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Lisa from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(n.d.) Traditional Welsh Cakes with </a:t>
            </a:r>
            <a:r>
              <a:rPr lang="en-US" sz="1387" dirty="0" err="1">
                <a:solidFill>
                  <a:srgbClr val="FFFFFF"/>
                </a:solidFill>
                <a:latin typeface="Canva Sans"/>
                <a:ea typeface="Canva Sans"/>
                <a:cs typeface="Canva Sans"/>
                <a:sym typeface="Canva Sans"/>
              </a:rPr>
              <a:t>Daffdoil</a:t>
            </a:r>
            <a:r>
              <a:rPr lang="en-US" sz="1387" dirty="0">
                <a:solidFill>
                  <a:srgbClr val="FFFFFF"/>
                </a:solidFill>
                <a:latin typeface="Canva Sans"/>
                <a:ea typeface="Canva Sans"/>
                <a:cs typeface="Canva Sans"/>
                <a:sym typeface="Canva Sans"/>
              </a:rPr>
              <a:t> Flower Head and Welsh Flag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hoto/t</a:t>
            </a:r>
            <a:r>
              <a:rPr lang="en-US" sz="1387" u="none" dirty="0">
                <a:solidFill>
                  <a:srgbClr val="FFFFFF"/>
                </a:solidFill>
                <a:latin typeface="Canva Sans"/>
                <a:ea typeface="Canva Sans"/>
                <a:cs typeface="Canva Sans"/>
                <a:sym typeface="Canva Sans"/>
              </a:rPr>
              <a:t>ra</a:t>
            </a:r>
            <a:r>
              <a:rPr lang="en-US" sz="1387" dirty="0">
                <a:solidFill>
                  <a:srgbClr val="FFFFFF"/>
                </a:solidFill>
                <a:latin typeface="Canva Sans"/>
                <a:ea typeface="Canva Sans"/>
                <a:cs typeface="Canva Sans"/>
                <a:sym typeface="Canva Sans"/>
              </a:rPr>
              <a:t>dition</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l-wels</a:t>
            </a:r>
            <a:r>
              <a:rPr lang="en-US" sz="1387" u="none" dirty="0">
                <a:solidFill>
                  <a:srgbClr val="FFFFFF"/>
                </a:solidFill>
                <a:latin typeface="Canva Sans"/>
                <a:ea typeface="Canva Sans"/>
                <a:cs typeface="Canva Sans"/>
                <a:sym typeface="Canva Sans"/>
              </a:rPr>
              <a:t>h</a:t>
            </a:r>
            <a:r>
              <a:rPr lang="en-US" sz="1387" dirty="0">
                <a:solidFill>
                  <a:srgbClr val="FFFFFF"/>
                </a:solidFill>
                <a:latin typeface="Canva Sans"/>
                <a:ea typeface="Canva Sans"/>
                <a:cs typeface="Canva Sans"/>
                <a:sym typeface="Canva Sans"/>
              </a:rPr>
              <a:t>-cakes-wi</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h-daffdoil-flower-head-and-w</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lsh-flag-11217584/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National Eisteddfod (2023) Welsh Arts &amp; Culture Showcase [online]. Available at: </a:t>
            </a:r>
            <a:r>
              <a:rPr lang="en-US" sz="1387" u="none" dirty="0">
                <a:solidFill>
                  <a:srgbClr val="FFFFFF"/>
                </a:solidFill>
                <a:latin typeface="Canva Sans"/>
                <a:ea typeface="Canva Sans"/>
                <a:cs typeface="Canva Sans"/>
                <a:sym typeface="Canva Sans"/>
              </a:rPr>
              <a:t>h</a:t>
            </a:r>
            <a:r>
              <a:rPr lang="en-US" sz="1387" dirty="0">
                <a:solidFill>
                  <a:srgbClr val="FFFFFF"/>
                </a:solidFill>
                <a:latin typeface="Canva Sans"/>
                <a:ea typeface="Canva Sans"/>
                <a:cs typeface="Canva Sans"/>
                <a:sym typeface="Canva Sans"/>
              </a:rPr>
              <a:t>t</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ps://</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is</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eddfod.wales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NMP Live (n.d.) How Much Do Conference Speakers Cost? [online]. Available at: htt</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s://www.nm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liv</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.co.uk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O’Toole, W. (2011) Events Feasibility and Development. Oxford: Elsevier.</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QOKO Events (2023) AV Equipment Rental Cost Guide [online]. Available at: </a:t>
            </a:r>
            <a:r>
              <a:rPr lang="en-US" sz="1387" u="none" dirty="0">
                <a:solidFill>
                  <a:srgbClr val="FFFFFF"/>
                </a:solidFill>
                <a:latin typeface="Canva Sans"/>
                <a:ea typeface="Canva Sans"/>
                <a:cs typeface="Canva Sans"/>
                <a:sym typeface="Canva Sans"/>
              </a:rPr>
              <a:t>htt</a:t>
            </a:r>
            <a:r>
              <a:rPr lang="en-US" sz="1387" dirty="0">
                <a:solidFill>
                  <a:srgbClr val="FFFFFF"/>
                </a:solidFill>
                <a:latin typeface="Canva Sans"/>
                <a:ea typeface="Canva Sans"/>
                <a:cs typeface="Canva Sans"/>
                <a:sym typeface="Canva Sans"/>
              </a:rPr>
              <a:t>ps://qoko.co.uk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Rogers, T. (2022) Marketing Destinations and Venues for Conferences. 2nd ed. Routledge.</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Shvets, A., (n.d.) Green Plant on People’s Hands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a:t>
            </a:r>
            <a:r>
              <a:rPr lang="en-US" sz="1387" u="none" dirty="0">
                <a:solidFill>
                  <a:srgbClr val="FFFFFF"/>
                </a:solidFill>
                <a:latin typeface="Canva Sans"/>
                <a:ea typeface="Canva Sans"/>
                <a:cs typeface="Canva Sans"/>
                <a:sym typeface="Canva Sans"/>
              </a:rPr>
              <a:t>gr</a:t>
            </a:r>
            <a:r>
              <a:rPr lang="en-US" sz="1387" dirty="0">
                <a:solidFill>
                  <a:srgbClr val="FFFFFF"/>
                </a:solidFill>
                <a:latin typeface="Canva Sans"/>
                <a:ea typeface="Canva Sans"/>
                <a:cs typeface="Canva Sans"/>
                <a:sym typeface="Canva Sans"/>
              </a:rPr>
              <a:t>een-pl</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nt-on-</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eople-s-</a:t>
            </a:r>
            <a:r>
              <a:rPr lang="en-US" sz="1387" u="none" dirty="0">
                <a:solidFill>
                  <a:srgbClr val="FFFFFF"/>
                </a:solidFill>
                <a:latin typeface="Canva Sans"/>
                <a:ea typeface="Canva Sans"/>
                <a:cs typeface="Canva Sans"/>
                <a:sym typeface="Canva Sans"/>
              </a:rPr>
              <a:t>h</a:t>
            </a:r>
            <a:r>
              <a:rPr lang="en-US" sz="1387" dirty="0">
                <a:solidFill>
                  <a:srgbClr val="FFFFFF"/>
                </a:solidFill>
                <a:latin typeface="Canva Sans"/>
                <a:ea typeface="Canva Sans"/>
                <a:cs typeface="Canva Sans"/>
                <a:sym typeface="Canva Sans"/>
              </a:rPr>
              <a:t>ands-5029919/ (Accessed: 15 May 2025).</a:t>
            </a:r>
          </a:p>
          <a:p>
            <a:pPr marL="299513" lvl="1" indent="-149756" algn="l">
              <a:lnSpc>
                <a:spcPts val="1942"/>
              </a:lnSpc>
              <a:spcBef>
                <a:spcPct val="0"/>
              </a:spcBef>
              <a:buAutoNum type="arabicPeriod"/>
            </a:pPr>
            <a:r>
              <a:rPr lang="en-US" sz="1387" dirty="0" err="1">
                <a:solidFill>
                  <a:srgbClr val="FFFFFF"/>
                </a:solidFill>
                <a:latin typeface="Canva Sans"/>
                <a:ea typeface="Canva Sans"/>
                <a:cs typeface="Canva Sans"/>
                <a:sym typeface="Canva Sans"/>
              </a:rPr>
              <a:t>SquareMeal</a:t>
            </a:r>
            <a:r>
              <a:rPr lang="en-US" sz="1387" dirty="0">
                <a:solidFill>
                  <a:srgbClr val="FFFFFF"/>
                </a:solidFill>
                <a:latin typeface="Canva Sans"/>
                <a:ea typeface="Canva Sans"/>
                <a:cs typeface="Canva Sans"/>
                <a:sym typeface="Canva Sans"/>
              </a:rPr>
              <a:t> (2024) How Much Does It Cost to Hire a Conference Venue? [online]. Available at: https://www.sq</a:t>
            </a:r>
            <a:r>
              <a:rPr lang="en-US" sz="1387" u="none" dirty="0">
                <a:solidFill>
                  <a:srgbClr val="FFFFFF"/>
                </a:solidFill>
                <a:latin typeface="Canva Sans"/>
                <a:ea typeface="Canva Sans"/>
                <a:cs typeface="Canva Sans"/>
                <a:sym typeface="Canva Sans"/>
              </a:rPr>
              <a:t>uare</a:t>
            </a:r>
            <a:r>
              <a:rPr lang="en-US" sz="1387" dirty="0">
                <a:solidFill>
                  <a:srgbClr val="FFFFFF"/>
                </a:solidFill>
                <a:latin typeface="Canva Sans"/>
                <a:ea typeface="Canva Sans"/>
                <a:cs typeface="Canva Sans"/>
                <a:sym typeface="Canva Sans"/>
              </a:rPr>
              <a:t>meal.co.uk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Summer, L., (n.d.) Cheerful Volunteer Woman in Red Uniform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https://www.pexels.com/ph</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to/cheerful-vol</a:t>
            </a:r>
            <a:r>
              <a:rPr lang="en-US" sz="1387" u="none" dirty="0">
                <a:solidFill>
                  <a:srgbClr val="FFFFFF"/>
                </a:solidFill>
                <a:latin typeface="Canva Sans"/>
                <a:ea typeface="Canva Sans"/>
                <a:cs typeface="Canva Sans"/>
                <a:sym typeface="Canva Sans"/>
              </a:rPr>
              <a:t>u</a:t>
            </a:r>
            <a:r>
              <a:rPr lang="en-US" sz="1387" dirty="0">
                <a:solidFill>
                  <a:srgbClr val="FFFFFF"/>
                </a:solidFill>
                <a:latin typeface="Canva Sans"/>
                <a:ea typeface="Canva Sans"/>
                <a:cs typeface="Canva Sans"/>
                <a:sym typeface="Canva Sans"/>
              </a:rPr>
              <a:t>ntee</a:t>
            </a:r>
            <a:r>
              <a:rPr lang="en-US" sz="1387" u="none" dirty="0">
                <a:solidFill>
                  <a:srgbClr val="FFFFFF"/>
                </a:solidFill>
                <a:latin typeface="Canva Sans"/>
                <a:ea typeface="Canva Sans"/>
                <a:cs typeface="Canva Sans"/>
                <a:sym typeface="Canva Sans"/>
              </a:rPr>
              <a:t>r</a:t>
            </a:r>
            <a:r>
              <a:rPr lang="en-US" sz="1387" dirty="0">
                <a:solidFill>
                  <a:srgbClr val="FFFFFF"/>
                </a:solidFill>
                <a:latin typeface="Canva Sans"/>
                <a:ea typeface="Canva Sans"/>
                <a:cs typeface="Canva Sans"/>
                <a:sym typeface="Canva Sans"/>
              </a:rPr>
              <a:t>-wom</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n-in-</a:t>
            </a:r>
            <a:r>
              <a:rPr lang="en-US" sz="1387" u="none" dirty="0">
                <a:solidFill>
                  <a:srgbClr val="FFFFFF"/>
                </a:solidFill>
                <a:latin typeface="Canva Sans"/>
                <a:ea typeface="Canva Sans"/>
                <a:cs typeface="Canva Sans"/>
                <a:sym typeface="Canva Sans"/>
              </a:rPr>
              <a:t>re</a:t>
            </a:r>
            <a:r>
              <a:rPr lang="en-US" sz="1387" dirty="0">
                <a:solidFill>
                  <a:srgbClr val="FFFFFF"/>
                </a:solidFill>
                <a:latin typeface="Canva Sans"/>
                <a:ea typeface="Canva Sans"/>
                <a:cs typeface="Canva Sans"/>
                <a:sym typeface="Canva Sans"/>
              </a:rPr>
              <a:t>d-uniform-6347743/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Sustainable Events Ltd. (2023) Ethical Event Operations Toolkit [online]. Available at: https://s</a:t>
            </a:r>
            <a:r>
              <a:rPr lang="en-US" sz="1387" u="none" dirty="0">
                <a:solidFill>
                  <a:srgbClr val="FFFFFF"/>
                </a:solidFill>
                <a:latin typeface="Canva Sans"/>
                <a:ea typeface="Canva Sans"/>
                <a:cs typeface="Canva Sans"/>
                <a:sym typeface="Canva Sans"/>
              </a:rPr>
              <a:t>u</a:t>
            </a:r>
            <a:r>
              <a:rPr lang="en-US" sz="1387" dirty="0">
                <a:solidFill>
                  <a:srgbClr val="FFFFFF"/>
                </a:solidFill>
                <a:latin typeface="Canva Sans"/>
                <a:ea typeface="Canva Sans"/>
                <a:cs typeface="Canva Sans"/>
                <a:sym typeface="Canva Sans"/>
              </a:rPr>
              <a:t>st</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inableevent</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lli</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nc</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.org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The Wild Oven (2023) How Much Do Event Caterers Cost? [online]. Available at: htt</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s://t</a:t>
            </a:r>
            <a:r>
              <a:rPr lang="en-US" sz="1387" u="none" dirty="0">
                <a:solidFill>
                  <a:srgbClr val="FFFFFF"/>
                </a:solidFill>
                <a:latin typeface="Canva Sans"/>
                <a:ea typeface="Canva Sans"/>
                <a:cs typeface="Canva Sans"/>
                <a:sym typeface="Canva Sans"/>
              </a:rPr>
              <a:t>h</a:t>
            </a:r>
            <a:r>
              <a:rPr lang="en-US" sz="1387" dirty="0">
                <a:solidFill>
                  <a:srgbClr val="FFFFFF"/>
                </a:solidFill>
                <a:latin typeface="Canva Sans"/>
                <a:ea typeface="Canva Sans"/>
                <a:cs typeface="Canva Sans"/>
                <a:sym typeface="Canva Sans"/>
              </a:rPr>
              <a:t>ewildov</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n.co.uk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Tiger Lily, (n.d.) Person in Red Sweater Sitting beside Person in Black Sweater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m/photo/person-in-</a:t>
            </a:r>
            <a:r>
              <a:rPr lang="en-US" sz="1387" u="none" dirty="0">
                <a:solidFill>
                  <a:srgbClr val="FFFFFF"/>
                </a:solidFill>
                <a:latin typeface="Canva Sans"/>
                <a:ea typeface="Canva Sans"/>
                <a:cs typeface="Canva Sans"/>
                <a:sym typeface="Canva Sans"/>
              </a:rPr>
              <a:t>r</a:t>
            </a:r>
            <a:r>
              <a:rPr lang="en-US" sz="1387" dirty="0">
                <a:solidFill>
                  <a:srgbClr val="FFFFFF"/>
                </a:solidFill>
                <a:latin typeface="Canva Sans"/>
                <a:ea typeface="Canva Sans"/>
                <a:cs typeface="Canva Sans"/>
                <a:sym typeface="Canva Sans"/>
              </a:rPr>
              <a:t>ed-swe</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te</a:t>
            </a:r>
            <a:r>
              <a:rPr lang="en-US" sz="1387" u="none" dirty="0">
                <a:solidFill>
                  <a:srgbClr val="FFFFFF"/>
                </a:solidFill>
                <a:latin typeface="Canva Sans"/>
                <a:ea typeface="Canva Sans"/>
                <a:cs typeface="Canva Sans"/>
                <a:sym typeface="Canva Sans"/>
              </a:rPr>
              <a:t>r</a:t>
            </a:r>
            <a:r>
              <a:rPr lang="en-US" sz="1387" dirty="0">
                <a:solidFill>
                  <a:srgbClr val="FFFFFF"/>
                </a:solidFill>
                <a:latin typeface="Canva Sans"/>
                <a:ea typeface="Canva Sans"/>
                <a:cs typeface="Canva Sans"/>
                <a:sym typeface="Canva Sans"/>
              </a:rPr>
              <a:t>-sittin</a:t>
            </a:r>
            <a:r>
              <a:rPr lang="en-US" sz="1387" u="none" dirty="0">
                <a:solidFill>
                  <a:srgbClr val="FFFFFF"/>
                </a:solidFill>
                <a:latin typeface="Canva Sans"/>
                <a:ea typeface="Canva Sans"/>
                <a:cs typeface="Canva Sans"/>
                <a:sym typeface="Canva Sans"/>
              </a:rPr>
              <a:t>g</a:t>
            </a:r>
            <a:r>
              <a:rPr lang="en-US" sz="1387" dirty="0">
                <a:solidFill>
                  <a:srgbClr val="FFFFFF"/>
                </a:solidFill>
                <a:latin typeface="Canva Sans"/>
                <a:ea typeface="Canva Sans"/>
                <a:cs typeface="Canva Sans"/>
                <a:sym typeface="Canva Sans"/>
              </a:rPr>
              <a:t>-beside-pe</a:t>
            </a:r>
            <a:r>
              <a:rPr lang="en-US" sz="1387" u="none" dirty="0">
                <a:solidFill>
                  <a:srgbClr val="FFFFFF"/>
                </a:solidFill>
                <a:latin typeface="Canva Sans"/>
                <a:ea typeface="Canva Sans"/>
                <a:cs typeface="Canva Sans"/>
                <a:sym typeface="Canva Sans"/>
              </a:rPr>
              <a:t>r</a:t>
            </a:r>
            <a:r>
              <a:rPr lang="en-US" sz="1387" dirty="0">
                <a:solidFill>
                  <a:srgbClr val="FFFFFF"/>
                </a:solidFill>
                <a:latin typeface="Canva Sans"/>
                <a:ea typeface="Canva Sans"/>
                <a:cs typeface="Canva Sans"/>
                <a:sym typeface="Canva Sans"/>
              </a:rPr>
              <a:t>son-in-bl</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ck-swea</a:t>
            </a:r>
            <a:r>
              <a:rPr lang="en-US" sz="1387" u="none" dirty="0">
                <a:solidFill>
                  <a:srgbClr val="FFFFFF"/>
                </a:solidFill>
                <a:latin typeface="Canva Sans"/>
                <a:ea typeface="Canva Sans"/>
                <a:cs typeface="Canva Sans"/>
                <a:sym typeface="Canva Sans"/>
              </a:rPr>
              <a:t>te</a:t>
            </a:r>
            <a:r>
              <a:rPr lang="en-US" sz="1387" dirty="0">
                <a:solidFill>
                  <a:srgbClr val="FFFFFF"/>
                </a:solidFill>
                <a:latin typeface="Canva Sans"/>
                <a:ea typeface="Canva Sans"/>
                <a:cs typeface="Canva Sans"/>
                <a:sym typeface="Canva Sans"/>
              </a:rPr>
              <a:t>r-7108759/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UK Events Report (2024) Sector Overview &amp; Trends [online]. Available at: </a:t>
            </a:r>
            <a:r>
              <a:rPr lang="en-US" sz="1387" u="none" dirty="0">
                <a:solidFill>
                  <a:srgbClr val="FFFFFF"/>
                </a:solidFill>
                <a:latin typeface="Canva Sans"/>
                <a:ea typeface="Canva Sans"/>
                <a:cs typeface="Canva Sans"/>
                <a:sym typeface="Canva Sans"/>
              </a:rPr>
              <a:t>ht</a:t>
            </a:r>
            <a:r>
              <a:rPr lang="en-US" sz="1387" dirty="0">
                <a:solidFill>
                  <a:srgbClr val="FFFFFF"/>
                </a:solidFill>
                <a:latin typeface="Canva Sans"/>
                <a:ea typeface="Canva Sans"/>
                <a:cs typeface="Canva Sans"/>
                <a:sym typeface="Canva Sans"/>
              </a:rPr>
              <a:t>tps://uk</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ven</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s.org.uk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UK Government (2010) Equality Act 2010 [online]. Available at: htt</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s://www.le</a:t>
            </a:r>
            <a:r>
              <a:rPr lang="en-US" sz="1387" u="none" dirty="0">
                <a:solidFill>
                  <a:srgbClr val="FFFFFF"/>
                </a:solidFill>
                <a:latin typeface="Canva Sans"/>
                <a:ea typeface="Canva Sans"/>
                <a:cs typeface="Canva Sans"/>
                <a:sym typeface="Canva Sans"/>
              </a:rPr>
              <a:t>g</a:t>
            </a:r>
            <a:r>
              <a:rPr lang="en-US" sz="1387" dirty="0">
                <a:solidFill>
                  <a:srgbClr val="FFFFFF"/>
                </a:solidFill>
                <a:latin typeface="Canva Sans"/>
                <a:ea typeface="Canva Sans"/>
                <a:cs typeface="Canva Sans"/>
                <a:sym typeface="Canva Sans"/>
              </a:rPr>
              <a:t>isl</a:t>
            </a:r>
            <a:r>
              <a:rPr lang="en-US" sz="1387" u="none" dirty="0">
                <a:solidFill>
                  <a:srgbClr val="FFFFFF"/>
                </a:solidFill>
                <a:latin typeface="Canva Sans"/>
                <a:ea typeface="Canva Sans"/>
                <a:cs typeface="Canva Sans"/>
                <a:sym typeface="Canva Sans"/>
              </a:rPr>
              <a:t>at</a:t>
            </a:r>
            <a:r>
              <a:rPr lang="en-US" sz="1387" dirty="0">
                <a:solidFill>
                  <a:srgbClr val="FFFFFF"/>
                </a:solidFill>
                <a:latin typeface="Canva Sans"/>
                <a:ea typeface="Canva Sans"/>
                <a:cs typeface="Canva Sans"/>
                <a:sym typeface="Canva Sans"/>
              </a:rPr>
              <a:t>ion.gov.uk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Venue Cymru (2025) Conference Facilities [online]. Available at: </a:t>
            </a:r>
            <a:r>
              <a:rPr lang="en-US" sz="1387" u="none" dirty="0">
                <a:solidFill>
                  <a:srgbClr val="FFFFFF"/>
                </a:solidFill>
                <a:latin typeface="Canva Sans"/>
                <a:ea typeface="Canva Sans"/>
                <a:cs typeface="Canva Sans"/>
                <a:sym typeface="Canva Sans"/>
              </a:rPr>
              <a:t>htt</a:t>
            </a:r>
            <a:r>
              <a:rPr lang="en-US" sz="1387" dirty="0">
                <a:solidFill>
                  <a:srgbClr val="FFFFFF"/>
                </a:solidFill>
                <a:latin typeface="Canva Sans"/>
                <a:ea typeface="Canva Sans"/>
                <a:cs typeface="Canva Sans"/>
                <a:sym typeface="Canva Sans"/>
              </a:rPr>
              <a:t>ps://venuecymru.co.uk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Visit Conwy (n.d.) Blas </a:t>
            </a:r>
            <a:r>
              <a:rPr lang="en-US" sz="1387" dirty="0" err="1">
                <a:solidFill>
                  <a:srgbClr val="FFFFFF"/>
                </a:solidFill>
                <a:latin typeface="Canva Sans"/>
                <a:ea typeface="Canva Sans"/>
                <a:cs typeface="Canva Sans"/>
                <a:sym typeface="Canva Sans"/>
              </a:rPr>
              <a:t>ar</a:t>
            </a:r>
            <a:r>
              <a:rPr lang="en-US" sz="1387" dirty="0">
                <a:solidFill>
                  <a:srgbClr val="FFFFFF"/>
                </a:solidFill>
                <a:latin typeface="Canva Sans"/>
                <a:ea typeface="Canva Sans"/>
                <a:cs typeface="Canva Sans"/>
                <a:sym typeface="Canva Sans"/>
              </a:rPr>
              <a:t> </a:t>
            </a:r>
            <a:r>
              <a:rPr lang="en-US" sz="1387" dirty="0" err="1">
                <a:solidFill>
                  <a:srgbClr val="FFFFFF"/>
                </a:solidFill>
                <a:latin typeface="Canva Sans"/>
                <a:ea typeface="Canva Sans"/>
                <a:cs typeface="Canva Sans"/>
                <a:sym typeface="Canva Sans"/>
              </a:rPr>
              <a:t>Fwyd</a:t>
            </a:r>
            <a:r>
              <a:rPr lang="en-US" sz="1387" dirty="0">
                <a:solidFill>
                  <a:srgbClr val="FFFFFF"/>
                </a:solidFill>
                <a:latin typeface="Canva Sans"/>
                <a:ea typeface="Canva Sans"/>
                <a:cs typeface="Canva Sans"/>
                <a:sym typeface="Canva Sans"/>
              </a:rPr>
              <a:t> Food &amp; Drink Hub [online]. Available at: https://www.visitconwy.</a:t>
            </a:r>
            <a:r>
              <a:rPr lang="en-US" sz="1387" u="none" dirty="0">
                <a:solidFill>
                  <a:srgbClr val="FFFFFF"/>
                </a:solidFill>
                <a:latin typeface="Canva Sans"/>
                <a:ea typeface="Canva Sans"/>
                <a:cs typeface="Canva Sans"/>
                <a:sym typeface="Canva Sans"/>
              </a:rPr>
              <a:t>org</a:t>
            </a:r>
            <a:r>
              <a:rPr lang="en-US" sz="1387" dirty="0">
                <a:solidFill>
                  <a:srgbClr val="FFFFFF"/>
                </a:solidFill>
                <a:latin typeface="Canva Sans"/>
                <a:ea typeface="Canva Sans"/>
                <a:cs typeface="Canva Sans"/>
                <a:sym typeface="Canva Sans"/>
              </a:rPr>
              <a:t>.uk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Visit Wales (2025) Year of </a:t>
            </a:r>
            <a:r>
              <a:rPr lang="en-US" sz="1387" dirty="0" err="1">
                <a:solidFill>
                  <a:srgbClr val="FFFFFF"/>
                </a:solidFill>
                <a:latin typeface="Canva Sans"/>
                <a:ea typeface="Canva Sans"/>
                <a:cs typeface="Canva Sans"/>
                <a:sym typeface="Canva Sans"/>
              </a:rPr>
              <a:t>Croeso</a:t>
            </a:r>
            <a:r>
              <a:rPr lang="en-US" sz="1387" dirty="0">
                <a:solidFill>
                  <a:srgbClr val="FFFFFF"/>
                </a:solidFill>
                <a:latin typeface="Canva Sans"/>
                <a:ea typeface="Canva Sans"/>
                <a:cs typeface="Canva Sans"/>
                <a:sym typeface="Canva Sans"/>
              </a:rPr>
              <a:t> Campaign Toolkit [online]. Available at: htt</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s://t</a:t>
            </a:r>
            <a:r>
              <a:rPr lang="en-US" sz="1387" u="none" dirty="0">
                <a:solidFill>
                  <a:srgbClr val="FFFFFF"/>
                </a:solidFill>
                <a:latin typeface="Canva Sans"/>
                <a:ea typeface="Canva Sans"/>
                <a:cs typeface="Canva Sans"/>
                <a:sym typeface="Canva Sans"/>
              </a:rPr>
              <a:t>ra</a:t>
            </a:r>
            <a:r>
              <a:rPr lang="en-US" sz="1387" dirty="0">
                <a:solidFill>
                  <a:srgbClr val="FFFFFF"/>
                </a:solidFill>
                <a:latin typeface="Canva Sans"/>
                <a:ea typeface="Canva Sans"/>
                <a:cs typeface="Canva Sans"/>
                <a:sym typeface="Canva Sans"/>
              </a:rPr>
              <a:t>velt</a:t>
            </a:r>
            <a:r>
              <a:rPr lang="en-US" sz="1387" u="none" dirty="0">
                <a:solidFill>
                  <a:srgbClr val="FFFFFF"/>
                </a:solidFill>
                <a:latin typeface="Canva Sans"/>
                <a:ea typeface="Canva Sans"/>
                <a:cs typeface="Canva Sans"/>
                <a:sym typeface="Canva Sans"/>
              </a:rPr>
              <a:t>ra</a:t>
            </a:r>
            <a:r>
              <a:rPr lang="en-US" sz="1387" dirty="0">
                <a:solidFill>
                  <a:srgbClr val="FFFFFF"/>
                </a:solidFill>
                <a:latin typeface="Canva Sans"/>
                <a:ea typeface="Canva Sans"/>
                <a:cs typeface="Canva Sans"/>
                <a:sym typeface="Canva Sans"/>
              </a:rPr>
              <a:t>de.visi</a:t>
            </a:r>
            <a:r>
              <a:rPr lang="en-US" sz="1387" u="none" dirty="0">
                <a:solidFill>
                  <a:srgbClr val="FFFFFF"/>
                </a:solidFill>
                <a:latin typeface="Canva Sans"/>
                <a:ea typeface="Canva Sans"/>
                <a:cs typeface="Canva Sans"/>
                <a:sym typeface="Canva Sans"/>
              </a:rPr>
              <a:t>t</a:t>
            </a:r>
            <a:r>
              <a:rPr lang="en-US" sz="1387" dirty="0">
                <a:solidFill>
                  <a:srgbClr val="FFFFFF"/>
                </a:solidFill>
                <a:latin typeface="Canva Sans"/>
                <a:ea typeface="Canva Sans"/>
                <a:cs typeface="Canva Sans"/>
                <a:sym typeface="Canva Sans"/>
              </a:rPr>
              <a:t>wal</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s.com (Accessed: 15 May 2025).</a:t>
            </a:r>
          </a:p>
          <a:p>
            <a:pPr marL="299513" lvl="1" indent="-149756" algn="l">
              <a:lnSpc>
                <a:spcPts val="1942"/>
              </a:lnSpc>
              <a:spcBef>
                <a:spcPct val="0"/>
              </a:spcBef>
              <a:buAutoNum type="arabicPeriod"/>
            </a:pPr>
            <a:r>
              <a:rPr lang="en-US" sz="1387" dirty="0">
                <a:solidFill>
                  <a:srgbClr val="FFFFFF"/>
                </a:solidFill>
                <a:latin typeface="Canva Sans"/>
                <a:ea typeface="Canva Sans"/>
                <a:cs typeface="Canva Sans"/>
                <a:sym typeface="Canva Sans"/>
              </a:rPr>
              <a:t>Walls.io, (n.d.) A Keyboard, Light Box with Letters, Book and Pen Lying on a Desk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hoto/a-keybo</a:t>
            </a:r>
            <a:r>
              <a:rPr lang="en-US" sz="1387" u="none" dirty="0">
                <a:solidFill>
                  <a:srgbClr val="FFFFFF"/>
                </a:solidFill>
                <a:latin typeface="Canva Sans"/>
                <a:ea typeface="Canva Sans"/>
                <a:cs typeface="Canva Sans"/>
                <a:sym typeface="Canva Sans"/>
              </a:rPr>
              <a:t>ar</a:t>
            </a:r>
            <a:r>
              <a:rPr lang="en-US" sz="1387" dirty="0">
                <a:solidFill>
                  <a:srgbClr val="FFFFFF"/>
                </a:solidFill>
                <a:latin typeface="Canva Sans"/>
                <a:ea typeface="Canva Sans"/>
                <a:cs typeface="Canva Sans"/>
                <a:sym typeface="Canva Sans"/>
              </a:rPr>
              <a:t>d-li</a:t>
            </a:r>
            <a:r>
              <a:rPr lang="en-US" sz="1387" u="none" dirty="0">
                <a:solidFill>
                  <a:srgbClr val="FFFFFF"/>
                </a:solidFill>
                <a:latin typeface="Canva Sans"/>
                <a:ea typeface="Canva Sans"/>
                <a:cs typeface="Canva Sans"/>
                <a:sym typeface="Canva Sans"/>
              </a:rPr>
              <a:t>g</a:t>
            </a:r>
            <a:r>
              <a:rPr lang="en-US" sz="1387" dirty="0">
                <a:solidFill>
                  <a:srgbClr val="FFFFFF"/>
                </a:solidFill>
                <a:latin typeface="Canva Sans"/>
                <a:ea typeface="Canva Sans"/>
                <a:cs typeface="Canva Sans"/>
                <a:sym typeface="Canva Sans"/>
              </a:rPr>
              <a:t>ht-box-with-lette</a:t>
            </a:r>
            <a:r>
              <a:rPr lang="en-US" sz="1387" u="none" dirty="0">
                <a:solidFill>
                  <a:srgbClr val="FFFFFF"/>
                </a:solidFill>
                <a:latin typeface="Canva Sans"/>
                <a:ea typeface="Canva Sans"/>
                <a:cs typeface="Canva Sans"/>
                <a:sym typeface="Canva Sans"/>
              </a:rPr>
              <a:t>r</a:t>
            </a:r>
            <a:r>
              <a:rPr lang="en-US" sz="1387" dirty="0">
                <a:solidFill>
                  <a:srgbClr val="FFFFFF"/>
                </a:solidFill>
                <a:latin typeface="Canva Sans"/>
                <a:ea typeface="Canva Sans"/>
                <a:cs typeface="Canva Sans"/>
                <a:sym typeface="Canva Sans"/>
              </a:rPr>
              <a:t>s-book-</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nd-</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en-lying-on-a-d</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sk-15595051/ (Accessed: 15 May 2025).</a:t>
            </a:r>
          </a:p>
          <a:p>
            <a:pPr marL="299513" lvl="1" indent="-149756" algn="l">
              <a:lnSpc>
                <a:spcPts val="1942"/>
              </a:lnSpc>
              <a:spcBef>
                <a:spcPct val="0"/>
              </a:spcBef>
              <a:buAutoNum type="arabicPeriod"/>
            </a:pPr>
            <a:r>
              <a:rPr lang="en-US" sz="1387" dirty="0" err="1">
                <a:solidFill>
                  <a:srgbClr val="FFFFFF"/>
                </a:solidFill>
                <a:latin typeface="Canva Sans"/>
                <a:ea typeface="Canva Sans"/>
                <a:cs typeface="Canva Sans"/>
                <a:sym typeface="Canva Sans"/>
              </a:rPr>
              <a:t>Welshot</a:t>
            </a:r>
            <a:r>
              <a:rPr lang="en-US" sz="1387" dirty="0">
                <a:solidFill>
                  <a:srgbClr val="FFFFFF"/>
                </a:solidFill>
                <a:latin typeface="Canva Sans"/>
                <a:ea typeface="Canva Sans"/>
                <a:cs typeface="Canva Sans"/>
                <a:sym typeface="Canva Sans"/>
              </a:rPr>
              <a:t> Imaging, (n.d.) Alice in Wonderland Sculpture in Llandudno [online]. </a:t>
            </a:r>
            <a:r>
              <a:rPr lang="en-US" sz="1387" dirty="0" err="1">
                <a:solidFill>
                  <a:srgbClr val="FFFFFF"/>
                </a:solidFill>
                <a:latin typeface="Canva Sans"/>
                <a:ea typeface="Canva Sans"/>
                <a:cs typeface="Canva Sans"/>
                <a:sym typeface="Canva Sans"/>
              </a:rPr>
              <a:t>Pexels</a:t>
            </a:r>
            <a:r>
              <a:rPr lang="en-US" sz="1387" dirty="0">
                <a:solidFill>
                  <a:srgbClr val="FFFFFF"/>
                </a:solidFill>
                <a:latin typeface="Canva Sans"/>
                <a:ea typeface="Canva Sans"/>
                <a:cs typeface="Canva Sans"/>
                <a:sym typeface="Canva Sans"/>
              </a:rPr>
              <a:t>. Available at: https://www.pexels.c</a:t>
            </a:r>
            <a:r>
              <a:rPr lang="en-US" sz="1387" u="none" dirty="0">
                <a:solidFill>
                  <a:srgbClr val="FFFFFF"/>
                </a:solidFill>
                <a:latin typeface="Canva Sans"/>
                <a:ea typeface="Canva Sans"/>
                <a:cs typeface="Canva Sans"/>
                <a:sym typeface="Canva Sans"/>
              </a:rPr>
              <a:t>o</a:t>
            </a:r>
            <a:r>
              <a:rPr lang="en-US" sz="1387" dirty="0">
                <a:solidFill>
                  <a:srgbClr val="FFFFFF"/>
                </a:solidFill>
                <a:latin typeface="Canva Sans"/>
                <a:ea typeface="Canva Sans"/>
                <a:cs typeface="Canva Sans"/>
                <a:sym typeface="Canva Sans"/>
              </a:rPr>
              <a:t>m/</a:t>
            </a:r>
            <a:r>
              <a:rPr lang="en-US" sz="1387" u="none" dirty="0">
                <a:solidFill>
                  <a:srgbClr val="FFFFFF"/>
                </a:solidFill>
                <a:latin typeface="Canva Sans"/>
                <a:ea typeface="Canva Sans"/>
                <a:cs typeface="Canva Sans"/>
                <a:sym typeface="Canva Sans"/>
              </a:rPr>
              <a:t>p</a:t>
            </a:r>
            <a:r>
              <a:rPr lang="en-US" sz="1387" dirty="0">
                <a:solidFill>
                  <a:srgbClr val="FFFFFF"/>
                </a:solidFill>
                <a:latin typeface="Canva Sans"/>
                <a:ea typeface="Canva Sans"/>
                <a:cs typeface="Canva Sans"/>
                <a:sym typeface="Canva Sans"/>
              </a:rPr>
              <a:t>hoto/</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lice-in-wonde</a:t>
            </a:r>
            <a:r>
              <a:rPr lang="en-US" sz="1387" u="none" dirty="0">
                <a:solidFill>
                  <a:srgbClr val="FFFFFF"/>
                </a:solidFill>
                <a:latin typeface="Canva Sans"/>
                <a:ea typeface="Canva Sans"/>
                <a:cs typeface="Canva Sans"/>
                <a:sym typeface="Canva Sans"/>
              </a:rPr>
              <a:t>r</a:t>
            </a:r>
            <a:r>
              <a:rPr lang="en-US" sz="1387" dirty="0">
                <a:solidFill>
                  <a:srgbClr val="FFFFFF"/>
                </a:solidFill>
                <a:latin typeface="Canva Sans"/>
                <a:ea typeface="Canva Sans"/>
                <a:cs typeface="Canva Sans"/>
                <a:sym typeface="Canva Sans"/>
              </a:rPr>
              <a:t>l</a:t>
            </a:r>
            <a:r>
              <a:rPr lang="en-US" sz="1387" u="none" dirty="0">
                <a:solidFill>
                  <a:srgbClr val="FFFFFF"/>
                </a:solidFill>
                <a:latin typeface="Canva Sans"/>
                <a:ea typeface="Canva Sans"/>
                <a:cs typeface="Canva Sans"/>
                <a:sym typeface="Canva Sans"/>
              </a:rPr>
              <a:t>a</a:t>
            </a:r>
            <a:r>
              <a:rPr lang="en-US" sz="1387" dirty="0">
                <a:solidFill>
                  <a:srgbClr val="FFFFFF"/>
                </a:solidFill>
                <a:latin typeface="Canva Sans"/>
                <a:ea typeface="Canva Sans"/>
                <a:cs typeface="Canva Sans"/>
                <a:sym typeface="Canva Sans"/>
              </a:rPr>
              <a:t>nd-scul</a:t>
            </a:r>
            <a:r>
              <a:rPr lang="en-US" sz="1387" u="none" dirty="0">
                <a:solidFill>
                  <a:srgbClr val="FFFFFF"/>
                </a:solidFill>
                <a:latin typeface="Canva Sans"/>
                <a:ea typeface="Canva Sans"/>
                <a:cs typeface="Canva Sans"/>
                <a:sym typeface="Canva Sans"/>
              </a:rPr>
              <a:t>pt</a:t>
            </a:r>
            <a:r>
              <a:rPr lang="en-US" sz="1387" dirty="0">
                <a:solidFill>
                  <a:srgbClr val="FFFFFF"/>
                </a:solidFill>
                <a:latin typeface="Canva Sans"/>
                <a:ea typeface="Canva Sans"/>
                <a:cs typeface="Canva Sans"/>
                <a:sym typeface="Canva Sans"/>
              </a:rPr>
              <a:t>ur</a:t>
            </a:r>
            <a:r>
              <a:rPr lang="en-US" sz="1387" u="none" dirty="0">
                <a:solidFill>
                  <a:srgbClr val="FFFFFF"/>
                </a:solidFill>
                <a:latin typeface="Canva Sans"/>
                <a:ea typeface="Canva Sans"/>
                <a:cs typeface="Canva Sans"/>
                <a:sym typeface="Canva Sans"/>
              </a:rPr>
              <a:t>e</a:t>
            </a:r>
            <a:r>
              <a:rPr lang="en-US" sz="1387" dirty="0">
                <a:solidFill>
                  <a:srgbClr val="FFFFFF"/>
                </a:solidFill>
                <a:latin typeface="Canva Sans"/>
                <a:ea typeface="Canva Sans"/>
                <a:cs typeface="Canva Sans"/>
                <a:sym typeface="Canva Sans"/>
              </a:rPr>
              <a:t>-in-llandudno-17428093/ (Accessed: 15 May 2025).</a:t>
            </a:r>
          </a:p>
        </p:txBody>
      </p:sp>
      <p:sp>
        <p:nvSpPr>
          <p:cNvPr id="4" name="Freeform 4"/>
          <p:cNvSpPr/>
          <p:nvPr/>
        </p:nvSpPr>
        <p:spPr>
          <a:xfrm>
            <a:off x="0" y="0"/>
            <a:ext cx="540644" cy="540644"/>
          </a:xfrm>
          <a:custGeom>
            <a:avLst/>
            <a:gdLst/>
            <a:ahLst/>
            <a:cxnLst/>
            <a:rect l="l" t="t" r="r" b="b"/>
            <a:pathLst>
              <a:path w="540644" h="540644">
                <a:moveTo>
                  <a:pt x="0" y="0"/>
                </a:moveTo>
                <a:lnTo>
                  <a:pt x="540644" y="0"/>
                </a:lnTo>
                <a:lnTo>
                  <a:pt x="540644" y="540644"/>
                </a:lnTo>
                <a:lnTo>
                  <a:pt x="0" y="5406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0" y="130163"/>
            <a:ext cx="540644" cy="251744"/>
          </a:xfrm>
          <a:prstGeom prst="rect">
            <a:avLst/>
          </a:prstGeom>
        </p:spPr>
        <p:txBody>
          <a:bodyPr lIns="0" tIns="0" rIns="0" bIns="0" rtlCol="0" anchor="t">
            <a:spAutoFit/>
          </a:bodyPr>
          <a:lstStyle/>
          <a:p>
            <a:pPr algn="ctr">
              <a:lnSpc>
                <a:spcPts val="2082"/>
              </a:lnSpc>
              <a:spcBef>
                <a:spcPct val="0"/>
              </a:spcBef>
            </a:pPr>
            <a:r>
              <a:rPr lang="en-US" sz="1487" dirty="0">
                <a:solidFill>
                  <a:srgbClr val="FFFFFF"/>
                </a:solidFill>
                <a:latin typeface="Canva Sans"/>
                <a:ea typeface="Canva Sans"/>
                <a:cs typeface="Canva Sans"/>
                <a:sym typeface="Canva Sans"/>
              </a:rPr>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FED6732-FF44-39BD-7CC3-28168A18FB22}"/>
              </a:ext>
            </a:extLst>
          </p:cNvPr>
          <p:cNvSpPr txBox="1"/>
          <p:nvPr/>
        </p:nvSpPr>
        <p:spPr>
          <a:xfrm>
            <a:off x="2743200" y="723900"/>
            <a:ext cx="11887200" cy="7571303"/>
          </a:xfrm>
          <a:prstGeom prst="rect">
            <a:avLst/>
          </a:prstGeom>
          <a:noFill/>
        </p:spPr>
        <p:txBody>
          <a:bodyPr wrap="square" rtlCol="0">
            <a:spAutoFit/>
          </a:bodyPr>
          <a:lstStyle/>
          <a:p>
            <a:pPr algn="ctr"/>
            <a:r>
              <a:rPr lang="en-GB" sz="5400" dirty="0">
                <a:effectLst/>
                <a:latin typeface="Arial" panose="020B0604020202020204" pitchFamily="34" charset="0"/>
                <a:ea typeface="Calibri" panose="020F0502020204030204" pitchFamily="34"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54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US" sz="5400" dirty="0"/>
          </a:p>
        </p:txBody>
      </p:sp>
      <p:sp>
        <p:nvSpPr>
          <p:cNvPr id="10" name="Freeform 6">
            <a:extLst>
              <a:ext uri="{FF2B5EF4-FFF2-40B4-BE49-F238E27FC236}">
                <a16:creationId xmlns:a16="http://schemas.microsoft.com/office/drawing/2014/main" id="{FD73DE2D-9D13-4C57-078F-7A65B579FD31}"/>
              </a:ext>
            </a:extLst>
          </p:cNvPr>
          <p:cNvSpPr/>
          <p:nvPr/>
        </p:nvSpPr>
        <p:spPr>
          <a:xfrm>
            <a:off x="0" y="0"/>
            <a:ext cx="540644" cy="540644"/>
          </a:xfrm>
          <a:custGeom>
            <a:avLst/>
            <a:gdLst/>
            <a:ahLst/>
            <a:cxnLst/>
            <a:rect l="l" t="t" r="r" b="b"/>
            <a:pathLst>
              <a:path w="540644" h="540644">
                <a:moveTo>
                  <a:pt x="0" y="0"/>
                </a:moveTo>
                <a:lnTo>
                  <a:pt x="540644" y="0"/>
                </a:lnTo>
                <a:lnTo>
                  <a:pt x="540644" y="540644"/>
                </a:lnTo>
                <a:lnTo>
                  <a:pt x="0" y="5406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5">
            <a:extLst>
              <a:ext uri="{FF2B5EF4-FFF2-40B4-BE49-F238E27FC236}">
                <a16:creationId xmlns:a16="http://schemas.microsoft.com/office/drawing/2014/main" id="{CCF00B8D-A8D8-9877-A70D-5C7D20B41DE7}"/>
              </a:ext>
            </a:extLst>
          </p:cNvPr>
          <p:cNvSpPr txBox="1"/>
          <p:nvPr/>
        </p:nvSpPr>
        <p:spPr>
          <a:xfrm>
            <a:off x="0" y="130163"/>
            <a:ext cx="540644" cy="251744"/>
          </a:xfrm>
          <a:prstGeom prst="rect">
            <a:avLst/>
          </a:prstGeom>
        </p:spPr>
        <p:txBody>
          <a:bodyPr lIns="0" tIns="0" rIns="0" bIns="0" rtlCol="0" anchor="t">
            <a:spAutoFit/>
          </a:bodyPr>
          <a:lstStyle/>
          <a:p>
            <a:pPr algn="ctr">
              <a:lnSpc>
                <a:spcPts val="2082"/>
              </a:lnSpc>
              <a:spcBef>
                <a:spcPct val="0"/>
              </a:spcBef>
            </a:pPr>
            <a:r>
              <a:rPr lang="en-US" sz="1487" dirty="0">
                <a:solidFill>
                  <a:srgbClr val="FFFFFF"/>
                </a:solidFill>
                <a:latin typeface="Canva Sans"/>
                <a:ea typeface="Canva Sans"/>
                <a:cs typeface="Canva Sans"/>
                <a:sym typeface="Canva Sans"/>
              </a:rPr>
              <a:t>13</a:t>
            </a:r>
          </a:p>
        </p:txBody>
      </p:sp>
    </p:spTree>
    <p:extLst>
      <p:ext uri="{BB962C8B-B14F-4D97-AF65-F5344CB8AC3E}">
        <p14:creationId xmlns:p14="http://schemas.microsoft.com/office/powerpoint/2010/main" val="3854577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25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US" dirty="0"/>
          </a:p>
        </p:txBody>
      </p:sp>
      <p:sp>
        <p:nvSpPr>
          <p:cNvPr id="3" name="Freeform 3"/>
          <p:cNvSpPr/>
          <p:nvPr/>
        </p:nvSpPr>
        <p:spPr>
          <a:xfrm>
            <a:off x="2245971" y="21534"/>
            <a:ext cx="13796058" cy="10252213"/>
          </a:xfrm>
          <a:custGeom>
            <a:avLst/>
            <a:gdLst/>
            <a:ahLst/>
            <a:cxnLst/>
            <a:rect l="l" t="t" r="r" b="b"/>
            <a:pathLst>
              <a:path w="13796058" h="13491848">
                <a:moveTo>
                  <a:pt x="0" y="0"/>
                </a:moveTo>
                <a:lnTo>
                  <a:pt x="13796058" y="0"/>
                </a:lnTo>
                <a:lnTo>
                  <a:pt x="13796058" y="13491849"/>
                </a:lnTo>
                <a:lnTo>
                  <a:pt x="0" y="13491849"/>
                </a:lnTo>
                <a:lnTo>
                  <a:pt x="0" y="0"/>
                </a:lnTo>
                <a:close/>
              </a:path>
            </a:pathLst>
          </a:custGeom>
          <a:blipFill>
            <a:blip r:embed="rId3">
              <a:alphaModFix amt="62000"/>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5678262" y="4552643"/>
            <a:ext cx="7772863" cy="2476573"/>
          </a:xfrm>
          <a:prstGeom prst="rect">
            <a:avLst/>
          </a:prstGeom>
        </p:spPr>
        <p:txBody>
          <a:bodyPr lIns="0" tIns="0" rIns="0" bIns="0" rtlCol="0" anchor="t">
            <a:spAutoFit/>
          </a:bodyPr>
          <a:lstStyle/>
          <a:p>
            <a:pPr algn="ctr">
              <a:lnSpc>
                <a:spcPts val="20311"/>
              </a:lnSpc>
              <a:spcBef>
                <a:spcPct val="0"/>
              </a:spcBef>
            </a:pPr>
            <a:r>
              <a:rPr lang="en-US" sz="14508">
                <a:solidFill>
                  <a:srgbClr val="008AFF"/>
                </a:solidFill>
                <a:latin typeface="Halimum"/>
                <a:ea typeface="Halimum"/>
                <a:cs typeface="Halimum"/>
                <a:sym typeface="Halimum"/>
              </a:rPr>
              <a:t>you!</a:t>
            </a:r>
          </a:p>
        </p:txBody>
      </p:sp>
      <p:sp>
        <p:nvSpPr>
          <p:cNvPr id="5" name="TextBox 5"/>
          <p:cNvSpPr txBox="1"/>
          <p:nvPr/>
        </p:nvSpPr>
        <p:spPr>
          <a:xfrm>
            <a:off x="4419956" y="3899144"/>
            <a:ext cx="9448088" cy="1786261"/>
          </a:xfrm>
          <a:prstGeom prst="rect">
            <a:avLst/>
          </a:prstGeom>
        </p:spPr>
        <p:txBody>
          <a:bodyPr lIns="0" tIns="0" rIns="0" bIns="0" rtlCol="0" anchor="t">
            <a:spAutoFit/>
          </a:bodyPr>
          <a:lstStyle/>
          <a:p>
            <a:pPr algn="ctr">
              <a:lnSpc>
                <a:spcPts val="13515"/>
              </a:lnSpc>
            </a:pPr>
            <a:r>
              <a:rPr lang="en-US" sz="13122">
                <a:solidFill>
                  <a:srgbClr val="000000"/>
                </a:solidFill>
                <a:latin typeface="Anton"/>
                <a:ea typeface="Anton"/>
                <a:cs typeface="Anton"/>
                <a:sym typeface="Anton"/>
              </a:rPr>
              <a:t>THANK</a:t>
            </a:r>
          </a:p>
        </p:txBody>
      </p:sp>
      <p:sp>
        <p:nvSpPr>
          <p:cNvPr id="6" name="Freeform 6"/>
          <p:cNvSpPr/>
          <p:nvPr/>
        </p:nvSpPr>
        <p:spPr>
          <a:xfrm>
            <a:off x="152400" y="21535"/>
            <a:ext cx="540644" cy="540644"/>
          </a:xfrm>
          <a:custGeom>
            <a:avLst/>
            <a:gdLst/>
            <a:ahLst/>
            <a:cxnLst/>
            <a:rect l="l" t="t" r="r" b="b"/>
            <a:pathLst>
              <a:path w="540644" h="540644">
                <a:moveTo>
                  <a:pt x="0" y="0"/>
                </a:moveTo>
                <a:lnTo>
                  <a:pt x="540644" y="0"/>
                </a:lnTo>
                <a:lnTo>
                  <a:pt x="540644" y="540644"/>
                </a:lnTo>
                <a:lnTo>
                  <a:pt x="0" y="540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139148" y="165985"/>
            <a:ext cx="540644" cy="251744"/>
          </a:xfrm>
          <a:prstGeom prst="rect">
            <a:avLst/>
          </a:prstGeom>
        </p:spPr>
        <p:txBody>
          <a:bodyPr lIns="0" tIns="0" rIns="0" bIns="0" rtlCol="0" anchor="t">
            <a:spAutoFit/>
          </a:bodyPr>
          <a:lstStyle/>
          <a:p>
            <a:pPr algn="ctr">
              <a:lnSpc>
                <a:spcPts val="2082"/>
              </a:lnSpc>
              <a:spcBef>
                <a:spcPct val="0"/>
              </a:spcBef>
            </a:pPr>
            <a:r>
              <a:rPr lang="en-US" sz="1487" dirty="0">
                <a:solidFill>
                  <a:srgbClr val="FFFFFF"/>
                </a:solidFill>
                <a:latin typeface="Canva Sans"/>
                <a:ea typeface="Canva Sans"/>
                <a:cs typeface="Canva Sans"/>
                <a:sym typeface="Canva Sans"/>
              </a:rPr>
              <a:t>14</a:t>
            </a:r>
          </a:p>
        </p:txBody>
      </p:sp>
    </p:spTree>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26</TotalTime>
  <Words>2616</Words>
  <Application>Microsoft Office PowerPoint</Application>
  <PresentationFormat>Custom</PresentationFormat>
  <Paragraphs>204</Paragraphs>
  <Slides>14</Slides>
  <Notes>1</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14</vt:i4>
      </vt:variant>
    </vt:vector>
  </HeadingPairs>
  <TitlesOfParts>
    <vt:vector size="31" baseType="lpstr">
      <vt:lpstr>Halimum</vt:lpstr>
      <vt:lpstr>TT Chocolates Bold</vt:lpstr>
      <vt:lpstr>Century Gothic Paneuropean Bold</vt:lpstr>
      <vt:lpstr>Calibri</vt:lpstr>
      <vt:lpstr>Montserrat</vt:lpstr>
      <vt:lpstr>Arial</vt:lpstr>
      <vt:lpstr>Canva Sans</vt:lpstr>
      <vt:lpstr>Montserrat Bold</vt:lpstr>
      <vt:lpstr>Corbel</vt:lpstr>
      <vt:lpstr>Hagrid Text Bold</vt:lpstr>
      <vt:lpstr>Canva Sans Bold</vt:lpstr>
      <vt:lpstr>Dynamo Condensed Bold</vt:lpstr>
      <vt:lpstr>Century Gothic Paneuropean</vt:lpstr>
      <vt:lpstr>Anton</vt:lpstr>
      <vt:lpstr>Red Hat Display</vt:lpstr>
      <vt:lpstr>League Spartan</vt: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Navy Modern Nature Presentation</dc:title>
  <cp:lastModifiedBy>Mihai Serban</cp:lastModifiedBy>
  <cp:revision>1</cp:revision>
  <dcterms:created xsi:type="dcterms:W3CDTF">2006-08-16T00:00:00Z</dcterms:created>
  <dcterms:modified xsi:type="dcterms:W3CDTF">2025-05-22T16:40:55Z</dcterms:modified>
  <dc:identifier>DAGnDm465zA</dc:identifier>
</cp:coreProperties>
</file>