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5" r:id="rId10"/>
    <p:sldId id="269" r:id="rId11"/>
    <p:sldId id="271" r:id="rId12"/>
    <p:sldId id="272" r:id="rId13"/>
    <p:sldId id="266" r:id="rId14"/>
    <p:sldId id="267" r:id="rId15"/>
    <p:sldId id="268" r:id="rId16"/>
  </p:sldIdLst>
  <p:sldSz cx="18288000" cy="10287000"/>
  <p:notesSz cx="6858000" cy="9144000"/>
  <p:embeddedFontLst>
    <p:embeddedFont>
      <p:font typeface="Calibri" panose="020F0502020204030204" pitchFamily="34" charset="0"/>
      <p:regular r:id="rId18"/>
      <p:bold r:id="rId19"/>
      <p:italic r:id="rId20"/>
      <p:boldItalic r:id="rId21"/>
    </p:embeddedFont>
    <p:embeddedFont>
      <p:font typeface="ITC Bauhaus Bold" pitchFamily="82" charset="0"/>
      <p:regular r:id="rId22"/>
    </p:embeddedFont>
    <p:embeddedFont>
      <p:font typeface="Sarabun Bold" pitchFamily="2" charset="-34"/>
      <p:regular r:id="rId23"/>
    </p:embeddedFont>
    <p:embeddedFont>
      <p:font typeface="Sarabun Semi-Bold" pitchFamily="2" charset="-34"/>
      <p:regular r:id="rId24"/>
    </p:embeddedFont>
    <p:embeddedFont>
      <p:font typeface="Signika Bold" panose="02010003020600000004" pitchFamily="2" charset="0"/>
      <p:regular r:id="rId2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shahidul islam reepon" initials="sir" lastIdx="1" clrIdx="0">
    <p:extLst>
      <p:ext uri="{19B8F6BF-5375-455C-9EA6-DF929625EA0E}">
        <p15:presenceInfo xmlns:p15="http://schemas.microsoft.com/office/powerpoint/2012/main" userId="7ff04b2b0d619845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64" d="100"/>
          <a:sy n="64" d="100"/>
        </p:scale>
        <p:origin x="32" y="5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font" Target="fonts/font1.fntdata" /><Relationship Id="rId26" Type="http://schemas.openxmlformats.org/officeDocument/2006/relationships/commentAuthors" Target="commentAuthors.xml" /><Relationship Id="rId3" Type="http://schemas.openxmlformats.org/officeDocument/2006/relationships/slide" Target="slides/slide2.xml" /><Relationship Id="rId21" Type="http://schemas.openxmlformats.org/officeDocument/2006/relationships/font" Target="fonts/font4.fntdata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notesMaster" Target="notesMasters/notesMaster1.xml" /><Relationship Id="rId25" Type="http://schemas.openxmlformats.org/officeDocument/2006/relationships/font" Target="fonts/font8.fntdata" /><Relationship Id="rId2" Type="http://schemas.openxmlformats.org/officeDocument/2006/relationships/slide" Target="slides/slide1.xml" /><Relationship Id="rId16" Type="http://schemas.openxmlformats.org/officeDocument/2006/relationships/slide" Target="slides/slide15.xml" /><Relationship Id="rId20" Type="http://schemas.openxmlformats.org/officeDocument/2006/relationships/font" Target="fonts/font3.fntdata" /><Relationship Id="rId29" Type="http://schemas.openxmlformats.org/officeDocument/2006/relationships/theme" Target="theme/them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24" Type="http://schemas.openxmlformats.org/officeDocument/2006/relationships/font" Target="fonts/font7.fntdata" /><Relationship Id="rId5" Type="http://schemas.openxmlformats.org/officeDocument/2006/relationships/slide" Target="slides/slide4.xml" /><Relationship Id="rId15" Type="http://schemas.openxmlformats.org/officeDocument/2006/relationships/slide" Target="slides/slide14.xml" /><Relationship Id="rId23" Type="http://schemas.openxmlformats.org/officeDocument/2006/relationships/font" Target="fonts/font6.fntdata" /><Relationship Id="rId28" Type="http://schemas.openxmlformats.org/officeDocument/2006/relationships/viewProps" Target="viewProps.xml" /><Relationship Id="rId10" Type="http://schemas.openxmlformats.org/officeDocument/2006/relationships/slide" Target="slides/slide9.xml" /><Relationship Id="rId19" Type="http://schemas.openxmlformats.org/officeDocument/2006/relationships/font" Target="fonts/font2.fntdata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Relationship Id="rId22" Type="http://schemas.openxmlformats.org/officeDocument/2006/relationships/font" Target="fonts/font5.fntdata" /><Relationship Id="rId27" Type="http://schemas.openxmlformats.org/officeDocument/2006/relationships/presProps" Target="presProps.xml" /><Relationship Id="rId30" Type="http://schemas.openxmlformats.org/officeDocument/2006/relationships/tableStyles" Target="tableStyles.xml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31A3D67-6676-438E-8EA4-29131C786774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A9C9A03-7D66-4C51-B69E-F5E19EA8AB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40161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A9C9A03-7D66-4C51-B69E-F5E19EA8AB2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0501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 /><Relationship Id="rId7" Type="http://schemas.openxmlformats.org/officeDocument/2006/relationships/image" Target="../media/image6.svg" /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7.xml" /><Relationship Id="rId6" Type="http://schemas.openxmlformats.org/officeDocument/2006/relationships/image" Target="../media/image5.png" /><Relationship Id="rId5" Type="http://schemas.openxmlformats.org/officeDocument/2006/relationships/image" Target="../media/image4.svg" /><Relationship Id="rId4" Type="http://schemas.openxmlformats.org/officeDocument/2006/relationships/image" Target="../media/image3.png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 /><Relationship Id="rId7" Type="http://schemas.openxmlformats.org/officeDocument/2006/relationships/image" Target="../media/image4.svg" /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7.xml" /><Relationship Id="rId6" Type="http://schemas.openxmlformats.org/officeDocument/2006/relationships/image" Target="../media/image3.png" /><Relationship Id="rId5" Type="http://schemas.openxmlformats.org/officeDocument/2006/relationships/image" Target="../media/image6.svg" /><Relationship Id="rId4" Type="http://schemas.openxmlformats.org/officeDocument/2006/relationships/image" Target="../media/image5.png" 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 /><Relationship Id="rId3" Type="http://schemas.openxmlformats.org/officeDocument/2006/relationships/image" Target="../media/image2.svg" /><Relationship Id="rId7" Type="http://schemas.openxmlformats.org/officeDocument/2006/relationships/image" Target="../media/image4.svg" /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7.xml" /><Relationship Id="rId6" Type="http://schemas.openxmlformats.org/officeDocument/2006/relationships/image" Target="../media/image3.png" /><Relationship Id="rId5" Type="http://schemas.openxmlformats.org/officeDocument/2006/relationships/image" Target="../media/image6.svg" /><Relationship Id="rId4" Type="http://schemas.openxmlformats.org/officeDocument/2006/relationships/image" Target="../media/image5.png" 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 /><Relationship Id="rId3" Type="http://schemas.openxmlformats.org/officeDocument/2006/relationships/image" Target="../media/image9.svg" /><Relationship Id="rId7" Type="http://schemas.openxmlformats.org/officeDocument/2006/relationships/image" Target="../media/image4.svg" /><Relationship Id="rId2" Type="http://schemas.openxmlformats.org/officeDocument/2006/relationships/image" Target="../media/image8.png" /><Relationship Id="rId1" Type="http://schemas.openxmlformats.org/officeDocument/2006/relationships/slideLayout" Target="../slideLayouts/slideLayout7.xml" /><Relationship Id="rId6" Type="http://schemas.openxmlformats.org/officeDocument/2006/relationships/image" Target="../media/image3.png" /><Relationship Id="rId5" Type="http://schemas.openxmlformats.org/officeDocument/2006/relationships/image" Target="../media/image6.svg" /><Relationship Id="rId4" Type="http://schemas.openxmlformats.org/officeDocument/2006/relationships/image" Target="../media/image5.png" 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svg" /><Relationship Id="rId3" Type="http://schemas.openxmlformats.org/officeDocument/2006/relationships/image" Target="../media/image8.png" /><Relationship Id="rId7" Type="http://schemas.openxmlformats.org/officeDocument/2006/relationships/image" Target="../media/image3.png" /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7.xml" /><Relationship Id="rId6" Type="http://schemas.openxmlformats.org/officeDocument/2006/relationships/image" Target="../media/image6.svg" /><Relationship Id="rId5" Type="http://schemas.openxmlformats.org/officeDocument/2006/relationships/image" Target="../media/image5.png" /><Relationship Id="rId4" Type="http://schemas.openxmlformats.org/officeDocument/2006/relationships/image" Target="../media/image9.svg" /><Relationship Id="rId9" Type="http://schemas.openxmlformats.org/officeDocument/2006/relationships/image" Target="../media/image11.png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 /><Relationship Id="rId2" Type="http://schemas.openxmlformats.org/officeDocument/2006/relationships/image" Target="../media/image3.png" /><Relationship Id="rId1" Type="http://schemas.openxmlformats.org/officeDocument/2006/relationships/slideLayout" Target="../slideLayouts/slideLayout7.xml" /><Relationship Id="rId6" Type="http://schemas.openxmlformats.org/officeDocument/2006/relationships/image" Target="../media/image12.jpeg" /><Relationship Id="rId5" Type="http://schemas.openxmlformats.org/officeDocument/2006/relationships/image" Target="../media/image6.svg" /><Relationship Id="rId4" Type="http://schemas.openxmlformats.org/officeDocument/2006/relationships/image" Target="../media/image5.png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 /><Relationship Id="rId7" Type="http://schemas.openxmlformats.org/officeDocument/2006/relationships/image" Target="../media/image4.svg" /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7.xml" /><Relationship Id="rId6" Type="http://schemas.openxmlformats.org/officeDocument/2006/relationships/image" Target="../media/image3.png" /><Relationship Id="rId5" Type="http://schemas.openxmlformats.org/officeDocument/2006/relationships/image" Target="../media/image6.svg" /><Relationship Id="rId4" Type="http://schemas.openxmlformats.org/officeDocument/2006/relationships/image" Target="../media/image5.png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 /><Relationship Id="rId7" Type="http://schemas.openxmlformats.org/officeDocument/2006/relationships/image" Target="../media/image4.svg" /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7.xml" /><Relationship Id="rId6" Type="http://schemas.openxmlformats.org/officeDocument/2006/relationships/image" Target="../media/image3.png" /><Relationship Id="rId5" Type="http://schemas.openxmlformats.org/officeDocument/2006/relationships/image" Target="../media/image6.svg" /><Relationship Id="rId4" Type="http://schemas.openxmlformats.org/officeDocument/2006/relationships/image" Target="../media/image5.png" 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 /><Relationship Id="rId2" Type="http://schemas.openxmlformats.org/officeDocument/2006/relationships/image" Target="../media/image3.png" /><Relationship Id="rId1" Type="http://schemas.openxmlformats.org/officeDocument/2006/relationships/slideLayout" Target="../slideLayouts/slideLayout7.xml" 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 /><Relationship Id="rId2" Type="http://schemas.openxmlformats.org/officeDocument/2006/relationships/image" Target="../media/image3.png" /><Relationship Id="rId1" Type="http://schemas.openxmlformats.org/officeDocument/2006/relationships/slideLayout" Target="../slideLayouts/slideLayout7.xml" 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 /><Relationship Id="rId7" Type="http://schemas.openxmlformats.org/officeDocument/2006/relationships/image" Target="../media/image2.svg" /><Relationship Id="rId2" Type="http://schemas.openxmlformats.org/officeDocument/2006/relationships/image" Target="../media/image5.png" /><Relationship Id="rId1" Type="http://schemas.openxmlformats.org/officeDocument/2006/relationships/slideLayout" Target="../slideLayouts/slideLayout7.xml" /><Relationship Id="rId6" Type="http://schemas.openxmlformats.org/officeDocument/2006/relationships/image" Target="../media/image1.png" /><Relationship Id="rId5" Type="http://schemas.openxmlformats.org/officeDocument/2006/relationships/image" Target="../media/image4.svg" /><Relationship Id="rId4" Type="http://schemas.openxmlformats.org/officeDocument/2006/relationships/image" Target="../media/image3.png" 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 /><Relationship Id="rId7" Type="http://schemas.openxmlformats.org/officeDocument/2006/relationships/image" Target="../media/image2.svg" /><Relationship Id="rId2" Type="http://schemas.openxmlformats.org/officeDocument/2006/relationships/image" Target="../media/image5.png" /><Relationship Id="rId1" Type="http://schemas.openxmlformats.org/officeDocument/2006/relationships/slideLayout" Target="../slideLayouts/slideLayout7.xml" /><Relationship Id="rId6" Type="http://schemas.openxmlformats.org/officeDocument/2006/relationships/image" Target="../media/image1.png" /><Relationship Id="rId5" Type="http://schemas.openxmlformats.org/officeDocument/2006/relationships/image" Target="../media/image4.svg" /><Relationship Id="rId4" Type="http://schemas.openxmlformats.org/officeDocument/2006/relationships/image" Target="../media/image3.png" 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 /><Relationship Id="rId7" Type="http://schemas.openxmlformats.org/officeDocument/2006/relationships/image" Target="../media/image2.svg" /><Relationship Id="rId2" Type="http://schemas.openxmlformats.org/officeDocument/2006/relationships/image" Target="../media/image5.png" /><Relationship Id="rId1" Type="http://schemas.openxmlformats.org/officeDocument/2006/relationships/slideLayout" Target="../slideLayouts/slideLayout7.xml" /><Relationship Id="rId6" Type="http://schemas.openxmlformats.org/officeDocument/2006/relationships/image" Target="../media/image1.png" /><Relationship Id="rId5" Type="http://schemas.openxmlformats.org/officeDocument/2006/relationships/image" Target="../media/image4.svg" /><Relationship Id="rId4" Type="http://schemas.openxmlformats.org/officeDocument/2006/relationships/image" Target="../media/image3.png" 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who.int/publications/i/item/9789240032705" TargetMode="External" /><Relationship Id="rId1" Type="http://schemas.openxmlformats.org/officeDocument/2006/relationships/slideLayout" Target="../slideLayouts/slideLayout7.xml" 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 /><Relationship Id="rId2" Type="http://schemas.openxmlformats.org/officeDocument/2006/relationships/image" Target="../media/image3.png" /><Relationship Id="rId1" Type="http://schemas.openxmlformats.org/officeDocument/2006/relationships/slideLayout" Target="../slideLayouts/slideLayout7.xml" /><Relationship Id="rId5" Type="http://schemas.openxmlformats.org/officeDocument/2006/relationships/image" Target="../media/image2.svg" /><Relationship Id="rId4" Type="http://schemas.openxmlformats.org/officeDocument/2006/relationships/image" Target="../media/image1.png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-2532104">
            <a:off x="2388312" y="-5276846"/>
            <a:ext cx="13599326" cy="21021712"/>
            <a:chOff x="0" y="0"/>
            <a:chExt cx="3192245" cy="553658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192245" cy="5536583"/>
            </a:xfrm>
            <a:custGeom>
              <a:avLst/>
              <a:gdLst/>
              <a:ahLst/>
              <a:cxnLst/>
              <a:rect l="l" t="t" r="r" b="b"/>
              <a:pathLst>
                <a:path w="3192245" h="5536583">
                  <a:moveTo>
                    <a:pt x="0" y="0"/>
                  </a:moveTo>
                  <a:lnTo>
                    <a:pt x="3192245" y="0"/>
                  </a:lnTo>
                  <a:lnTo>
                    <a:pt x="3192245" y="5536583"/>
                  </a:lnTo>
                  <a:lnTo>
                    <a:pt x="0" y="5536583"/>
                  </a:lnTo>
                  <a:close/>
                </a:path>
              </a:pathLst>
            </a:custGeom>
            <a:solidFill>
              <a:srgbClr val="ADC1CD">
                <a:alpha val="29804"/>
              </a:srgbClr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192245" cy="557468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3687841" y="1608364"/>
            <a:ext cx="10912318" cy="27699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/>
            <a:r>
              <a:rPr lang="en-US" sz="6000" b="1" dirty="0">
                <a:solidFill>
                  <a:srgbClr val="111213"/>
                </a:solidFill>
                <a:latin typeface="ITC Bauhaus Bold"/>
                <a:ea typeface="ITC Bauhaus Bold"/>
                <a:cs typeface="ITC Bauhaus Bold"/>
                <a:sym typeface="ITC Bauhaus Bold"/>
              </a:rPr>
              <a:t>Quality Assurance and Service Improvement: The Harold Shipman Case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862064" y="5405740"/>
            <a:ext cx="14016513" cy="237244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662"/>
              </a:lnSpc>
            </a:pPr>
            <a:r>
              <a:rPr lang="en-US" sz="3662" b="1" dirty="0">
                <a:solidFill>
                  <a:schemeClr val="tx2"/>
                </a:solidFill>
                <a:latin typeface="Sarabun Bold"/>
                <a:ea typeface="Sarabun Bold"/>
                <a:cs typeface="Sarabun Bold"/>
                <a:sym typeface="Sarabun Bold"/>
              </a:rPr>
              <a:t>Name: Md. </a:t>
            </a:r>
            <a:r>
              <a:rPr lang="en-US" sz="3662" b="1" dirty="0" err="1">
                <a:solidFill>
                  <a:schemeClr val="tx2"/>
                </a:solidFill>
                <a:latin typeface="Sarabun Bold"/>
                <a:ea typeface="Sarabun Bold"/>
                <a:cs typeface="Sarabun Bold"/>
                <a:sym typeface="Sarabun Bold"/>
              </a:rPr>
              <a:t>Sakyf</a:t>
            </a:r>
            <a:r>
              <a:rPr lang="en-US" sz="3662" b="1" dirty="0">
                <a:solidFill>
                  <a:schemeClr val="tx2"/>
                </a:solidFill>
                <a:latin typeface="Sarabun Bold"/>
                <a:ea typeface="Sarabun Bold"/>
                <a:cs typeface="Sarabun Bold"/>
                <a:sym typeface="Sarabun Bold"/>
              </a:rPr>
              <a:t> Jawad</a:t>
            </a:r>
          </a:p>
          <a:p>
            <a:pPr algn="ctr">
              <a:lnSpc>
                <a:spcPts val="3662"/>
              </a:lnSpc>
            </a:pPr>
            <a:r>
              <a:rPr lang="en-US" sz="3662" b="1" dirty="0">
                <a:solidFill>
                  <a:schemeClr val="tx2"/>
                </a:solidFill>
                <a:latin typeface="Sarabun Bold"/>
                <a:ea typeface="Sarabun Bold"/>
                <a:cs typeface="Sarabun Bold"/>
                <a:sym typeface="Sarabun Bold"/>
              </a:rPr>
              <a:t>ID: 2435265</a:t>
            </a:r>
          </a:p>
          <a:p>
            <a:pPr algn="ctr">
              <a:lnSpc>
                <a:spcPts val="3662"/>
              </a:lnSpc>
            </a:pPr>
            <a:endParaRPr lang="en-US" sz="3662" b="1" dirty="0">
              <a:solidFill>
                <a:schemeClr val="tx2"/>
              </a:solidFill>
              <a:latin typeface="Sarabun Bold"/>
              <a:ea typeface="Sarabun Bold"/>
              <a:cs typeface="Sarabun Bold"/>
              <a:sym typeface="Sarabun Bold"/>
            </a:endParaRPr>
          </a:p>
          <a:p>
            <a:pPr algn="ctr">
              <a:lnSpc>
                <a:spcPts val="3662"/>
              </a:lnSpc>
            </a:pPr>
            <a:r>
              <a:rPr lang="en-US" sz="3662" b="1" dirty="0">
                <a:solidFill>
                  <a:schemeClr val="tx2"/>
                </a:solidFill>
                <a:latin typeface="Sarabun Bold"/>
                <a:ea typeface="Sarabun Bold"/>
                <a:cs typeface="Sarabun Bold"/>
                <a:sym typeface="Sarabun Bold"/>
              </a:rPr>
              <a:t>Module: LCHS7006 - Quality Assurance and Service Improvements</a:t>
            </a:r>
          </a:p>
          <a:p>
            <a:pPr algn="ctr">
              <a:lnSpc>
                <a:spcPts val="3662"/>
              </a:lnSpc>
            </a:pPr>
            <a:r>
              <a:rPr lang="en-US" sz="3662" b="1" dirty="0" err="1">
                <a:solidFill>
                  <a:schemeClr val="tx2"/>
                </a:solidFill>
                <a:latin typeface="Sarabun Bold"/>
                <a:ea typeface="Sarabun Bold"/>
                <a:cs typeface="Sarabun Bold"/>
                <a:sym typeface="Sarabun Bold"/>
              </a:rPr>
              <a:t>Programme</a:t>
            </a:r>
            <a:r>
              <a:rPr lang="en-US" sz="3662" b="1" dirty="0">
                <a:solidFill>
                  <a:schemeClr val="tx2"/>
                </a:solidFill>
                <a:latin typeface="Sarabun Bold"/>
                <a:ea typeface="Sarabun Bold"/>
                <a:cs typeface="Sarabun Bold"/>
                <a:sym typeface="Sarabun Bold"/>
              </a:rPr>
              <a:t>: MSc Public Health and Social Care in Practice</a:t>
            </a:r>
          </a:p>
        </p:txBody>
      </p:sp>
      <p:grpSp>
        <p:nvGrpSpPr>
          <p:cNvPr id="7" name="Group 7"/>
          <p:cNvGrpSpPr/>
          <p:nvPr/>
        </p:nvGrpSpPr>
        <p:grpSpPr>
          <a:xfrm rot="-2541810">
            <a:off x="-1054795" y="4941493"/>
            <a:ext cx="4475890" cy="8727676"/>
            <a:chOff x="0" y="0"/>
            <a:chExt cx="1178835" cy="2298647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1178835" cy="2298647"/>
            </a:xfrm>
            <a:custGeom>
              <a:avLst/>
              <a:gdLst/>
              <a:ahLst/>
              <a:cxnLst/>
              <a:rect l="l" t="t" r="r" b="b"/>
              <a:pathLst>
                <a:path w="1178835" h="2298647">
                  <a:moveTo>
                    <a:pt x="0" y="0"/>
                  </a:moveTo>
                  <a:lnTo>
                    <a:pt x="1178835" y="0"/>
                  </a:lnTo>
                  <a:lnTo>
                    <a:pt x="1178835" y="2298647"/>
                  </a:lnTo>
                  <a:lnTo>
                    <a:pt x="0" y="2298647"/>
                  </a:lnTo>
                  <a:close/>
                </a:path>
              </a:pathLst>
            </a:custGeom>
            <a:solidFill>
              <a:srgbClr val="ADC1CD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38100"/>
              <a:ext cx="1178835" cy="233674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 rot="-2546206">
            <a:off x="15021355" y="-3240469"/>
            <a:ext cx="4475890" cy="8727676"/>
            <a:chOff x="0" y="0"/>
            <a:chExt cx="1178835" cy="2298647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1178835" cy="2298647"/>
            </a:xfrm>
            <a:custGeom>
              <a:avLst/>
              <a:gdLst/>
              <a:ahLst/>
              <a:cxnLst/>
              <a:rect l="l" t="t" r="r" b="b"/>
              <a:pathLst>
                <a:path w="1178835" h="2298647">
                  <a:moveTo>
                    <a:pt x="0" y="0"/>
                  </a:moveTo>
                  <a:lnTo>
                    <a:pt x="1178835" y="0"/>
                  </a:lnTo>
                  <a:lnTo>
                    <a:pt x="1178835" y="2298647"/>
                  </a:lnTo>
                  <a:lnTo>
                    <a:pt x="0" y="2298647"/>
                  </a:lnTo>
                  <a:close/>
                </a:path>
              </a:pathLst>
            </a:custGeom>
            <a:solidFill>
              <a:srgbClr val="ADC1CD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-38100"/>
              <a:ext cx="1178835" cy="233674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3" name="Freeform 13"/>
          <p:cNvSpPr/>
          <p:nvPr/>
        </p:nvSpPr>
        <p:spPr>
          <a:xfrm rot="-10800000" flipH="1">
            <a:off x="15213844" y="581674"/>
            <a:ext cx="1876827" cy="894052"/>
          </a:xfrm>
          <a:custGeom>
            <a:avLst/>
            <a:gdLst/>
            <a:ahLst/>
            <a:cxnLst/>
            <a:rect l="l" t="t" r="r" b="b"/>
            <a:pathLst>
              <a:path w="1876827" h="894052">
                <a:moveTo>
                  <a:pt x="1876826" y="0"/>
                </a:moveTo>
                <a:lnTo>
                  <a:pt x="0" y="0"/>
                </a:lnTo>
                <a:lnTo>
                  <a:pt x="0" y="894052"/>
                </a:lnTo>
                <a:lnTo>
                  <a:pt x="1876826" y="894052"/>
                </a:lnTo>
                <a:lnTo>
                  <a:pt x="1876826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5" name="Freeform 15"/>
          <p:cNvSpPr/>
          <p:nvPr/>
        </p:nvSpPr>
        <p:spPr>
          <a:xfrm flipH="1">
            <a:off x="0" y="-27522"/>
            <a:ext cx="2135743" cy="2112444"/>
          </a:xfrm>
          <a:custGeom>
            <a:avLst/>
            <a:gdLst/>
            <a:ahLst/>
            <a:cxnLst/>
            <a:rect l="l" t="t" r="r" b="b"/>
            <a:pathLst>
              <a:path w="2135743" h="2112444">
                <a:moveTo>
                  <a:pt x="2135743" y="0"/>
                </a:moveTo>
                <a:lnTo>
                  <a:pt x="0" y="0"/>
                </a:lnTo>
                <a:lnTo>
                  <a:pt x="0" y="2112444"/>
                </a:lnTo>
                <a:lnTo>
                  <a:pt x="2135743" y="2112444"/>
                </a:lnTo>
                <a:lnTo>
                  <a:pt x="2135743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6" name="Freeform 16"/>
          <p:cNvSpPr/>
          <p:nvPr/>
        </p:nvSpPr>
        <p:spPr>
          <a:xfrm flipV="1">
            <a:off x="16152257" y="8174556"/>
            <a:ext cx="2135743" cy="2112444"/>
          </a:xfrm>
          <a:custGeom>
            <a:avLst/>
            <a:gdLst/>
            <a:ahLst/>
            <a:cxnLst/>
            <a:rect l="l" t="t" r="r" b="b"/>
            <a:pathLst>
              <a:path w="2135743" h="2112444">
                <a:moveTo>
                  <a:pt x="0" y="2112444"/>
                </a:moveTo>
                <a:lnTo>
                  <a:pt x="2135743" y="2112444"/>
                </a:lnTo>
                <a:lnTo>
                  <a:pt x="2135743" y="0"/>
                </a:lnTo>
                <a:lnTo>
                  <a:pt x="0" y="0"/>
                </a:lnTo>
                <a:lnTo>
                  <a:pt x="0" y="2112444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8" name="Freeform 18"/>
          <p:cNvSpPr/>
          <p:nvPr/>
        </p:nvSpPr>
        <p:spPr>
          <a:xfrm rot="-10800000" flipH="1" flipV="1">
            <a:off x="-2402227" y="7561070"/>
            <a:ext cx="3394970" cy="3339416"/>
          </a:xfrm>
          <a:custGeom>
            <a:avLst/>
            <a:gdLst/>
            <a:ahLst/>
            <a:cxnLst/>
            <a:rect l="l" t="t" r="r" b="b"/>
            <a:pathLst>
              <a:path w="3394970" h="3339416">
                <a:moveTo>
                  <a:pt x="3394970" y="3339416"/>
                </a:moveTo>
                <a:lnTo>
                  <a:pt x="0" y="3339416"/>
                </a:lnTo>
                <a:lnTo>
                  <a:pt x="0" y="0"/>
                </a:lnTo>
                <a:lnTo>
                  <a:pt x="3394970" y="0"/>
                </a:lnTo>
                <a:lnTo>
                  <a:pt x="3394970" y="3339416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1FA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-2541810">
            <a:off x="-1054795" y="4941493"/>
            <a:ext cx="4475890" cy="8727676"/>
            <a:chOff x="0" y="0"/>
            <a:chExt cx="1178835" cy="2298647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178835" cy="2298647"/>
            </a:xfrm>
            <a:custGeom>
              <a:avLst/>
              <a:gdLst/>
              <a:ahLst/>
              <a:cxnLst/>
              <a:rect l="l" t="t" r="r" b="b"/>
              <a:pathLst>
                <a:path w="1178835" h="2298647">
                  <a:moveTo>
                    <a:pt x="0" y="0"/>
                  </a:moveTo>
                  <a:lnTo>
                    <a:pt x="1178835" y="0"/>
                  </a:lnTo>
                  <a:lnTo>
                    <a:pt x="1178835" y="2298647"/>
                  </a:lnTo>
                  <a:lnTo>
                    <a:pt x="0" y="2298647"/>
                  </a:lnTo>
                  <a:close/>
                </a:path>
              </a:pathLst>
            </a:custGeom>
            <a:solidFill>
              <a:srgbClr val="ADC1CD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1178835" cy="233674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 rot="-2546206">
            <a:off x="15021355" y="-3240469"/>
            <a:ext cx="4475890" cy="8727676"/>
            <a:chOff x="0" y="0"/>
            <a:chExt cx="1178835" cy="2298647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178835" cy="2298647"/>
            </a:xfrm>
            <a:custGeom>
              <a:avLst/>
              <a:gdLst/>
              <a:ahLst/>
              <a:cxnLst/>
              <a:rect l="l" t="t" r="r" b="b"/>
              <a:pathLst>
                <a:path w="1178835" h="2298647">
                  <a:moveTo>
                    <a:pt x="0" y="0"/>
                  </a:moveTo>
                  <a:lnTo>
                    <a:pt x="1178835" y="0"/>
                  </a:lnTo>
                  <a:lnTo>
                    <a:pt x="1178835" y="2298647"/>
                  </a:lnTo>
                  <a:lnTo>
                    <a:pt x="0" y="2298647"/>
                  </a:lnTo>
                  <a:close/>
                </a:path>
              </a:pathLst>
            </a:custGeom>
            <a:solidFill>
              <a:srgbClr val="ADC1CD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1178835" cy="233674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 rot="-10800000" flipH="1">
            <a:off x="15213844" y="581674"/>
            <a:ext cx="1876827" cy="894052"/>
          </a:xfrm>
          <a:custGeom>
            <a:avLst/>
            <a:gdLst/>
            <a:ahLst/>
            <a:cxnLst/>
            <a:rect l="l" t="t" r="r" b="b"/>
            <a:pathLst>
              <a:path w="1876827" h="894052">
                <a:moveTo>
                  <a:pt x="1876826" y="0"/>
                </a:moveTo>
                <a:lnTo>
                  <a:pt x="0" y="0"/>
                </a:lnTo>
                <a:lnTo>
                  <a:pt x="0" y="894052"/>
                </a:lnTo>
                <a:lnTo>
                  <a:pt x="1876826" y="894052"/>
                </a:lnTo>
                <a:lnTo>
                  <a:pt x="1876826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9" name="Freeform 9"/>
          <p:cNvSpPr/>
          <p:nvPr/>
        </p:nvSpPr>
        <p:spPr>
          <a:xfrm rot="-10800000">
            <a:off x="17259300" y="-145966"/>
            <a:ext cx="3394970" cy="3339416"/>
          </a:xfrm>
          <a:custGeom>
            <a:avLst/>
            <a:gdLst/>
            <a:ahLst/>
            <a:cxnLst/>
            <a:rect l="l" t="t" r="r" b="b"/>
            <a:pathLst>
              <a:path w="3394970" h="3339416">
                <a:moveTo>
                  <a:pt x="0" y="0"/>
                </a:moveTo>
                <a:lnTo>
                  <a:pt x="3394970" y="0"/>
                </a:lnTo>
                <a:lnTo>
                  <a:pt x="3394970" y="3339415"/>
                </a:lnTo>
                <a:lnTo>
                  <a:pt x="0" y="333941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10" name="Group 10"/>
          <p:cNvGrpSpPr/>
          <p:nvPr/>
        </p:nvGrpSpPr>
        <p:grpSpPr>
          <a:xfrm rot="-2532104">
            <a:off x="3162684" y="-5308574"/>
            <a:ext cx="12120557" cy="21021712"/>
            <a:chOff x="0" y="0"/>
            <a:chExt cx="3192245" cy="5536583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3192245" cy="5536583"/>
            </a:xfrm>
            <a:custGeom>
              <a:avLst/>
              <a:gdLst/>
              <a:ahLst/>
              <a:cxnLst/>
              <a:rect l="l" t="t" r="r" b="b"/>
              <a:pathLst>
                <a:path w="3192245" h="5536583">
                  <a:moveTo>
                    <a:pt x="0" y="0"/>
                  </a:moveTo>
                  <a:lnTo>
                    <a:pt x="3192245" y="0"/>
                  </a:lnTo>
                  <a:lnTo>
                    <a:pt x="3192245" y="5536583"/>
                  </a:lnTo>
                  <a:lnTo>
                    <a:pt x="0" y="5536583"/>
                  </a:lnTo>
                  <a:close/>
                </a:path>
              </a:pathLst>
            </a:custGeom>
            <a:solidFill>
              <a:srgbClr val="ADC1CD">
                <a:alpha val="29804"/>
              </a:srgbClr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-38100"/>
              <a:ext cx="3192245" cy="557468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3" name="Freeform 13"/>
          <p:cNvSpPr/>
          <p:nvPr/>
        </p:nvSpPr>
        <p:spPr>
          <a:xfrm flipH="1">
            <a:off x="0" y="-27522"/>
            <a:ext cx="2135743" cy="2112444"/>
          </a:xfrm>
          <a:custGeom>
            <a:avLst/>
            <a:gdLst/>
            <a:ahLst/>
            <a:cxnLst/>
            <a:rect l="l" t="t" r="r" b="b"/>
            <a:pathLst>
              <a:path w="2135743" h="2112444">
                <a:moveTo>
                  <a:pt x="2135743" y="0"/>
                </a:moveTo>
                <a:lnTo>
                  <a:pt x="0" y="0"/>
                </a:lnTo>
                <a:lnTo>
                  <a:pt x="0" y="2112444"/>
                </a:lnTo>
                <a:lnTo>
                  <a:pt x="2135743" y="2112444"/>
                </a:lnTo>
                <a:lnTo>
                  <a:pt x="2135743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4" name="Freeform 14"/>
          <p:cNvSpPr/>
          <p:nvPr/>
        </p:nvSpPr>
        <p:spPr>
          <a:xfrm flipV="1">
            <a:off x="16152257" y="8174556"/>
            <a:ext cx="2135743" cy="2112444"/>
          </a:xfrm>
          <a:custGeom>
            <a:avLst/>
            <a:gdLst/>
            <a:ahLst/>
            <a:cxnLst/>
            <a:rect l="l" t="t" r="r" b="b"/>
            <a:pathLst>
              <a:path w="2135743" h="2112444">
                <a:moveTo>
                  <a:pt x="0" y="2112444"/>
                </a:moveTo>
                <a:lnTo>
                  <a:pt x="2135743" y="2112444"/>
                </a:lnTo>
                <a:lnTo>
                  <a:pt x="2135743" y="0"/>
                </a:lnTo>
                <a:lnTo>
                  <a:pt x="0" y="0"/>
                </a:lnTo>
                <a:lnTo>
                  <a:pt x="0" y="2112444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6" name="Freeform 16"/>
          <p:cNvSpPr/>
          <p:nvPr/>
        </p:nvSpPr>
        <p:spPr>
          <a:xfrm rot="-10800000" flipH="1" flipV="1">
            <a:off x="-2402227" y="7561070"/>
            <a:ext cx="3394970" cy="3339416"/>
          </a:xfrm>
          <a:custGeom>
            <a:avLst/>
            <a:gdLst/>
            <a:ahLst/>
            <a:cxnLst/>
            <a:rect l="l" t="t" r="r" b="b"/>
            <a:pathLst>
              <a:path w="3394970" h="3339416">
                <a:moveTo>
                  <a:pt x="3394970" y="3339416"/>
                </a:moveTo>
                <a:lnTo>
                  <a:pt x="0" y="3339416"/>
                </a:lnTo>
                <a:lnTo>
                  <a:pt x="0" y="0"/>
                </a:lnTo>
                <a:lnTo>
                  <a:pt x="3394970" y="0"/>
                </a:lnTo>
                <a:lnTo>
                  <a:pt x="3394970" y="3339416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5" name="TextBox 25"/>
          <p:cNvSpPr txBox="1"/>
          <p:nvPr/>
        </p:nvSpPr>
        <p:spPr>
          <a:xfrm>
            <a:off x="4995148" y="1281504"/>
            <a:ext cx="8297704" cy="8386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41"/>
              </a:lnSpc>
            </a:pPr>
            <a:r>
              <a:rPr lang="en-US" sz="7301" b="1">
                <a:solidFill>
                  <a:srgbClr val="111213"/>
                </a:solidFill>
                <a:latin typeface="ITC Bauhaus Bold"/>
                <a:ea typeface="ITC Bauhaus Bold"/>
                <a:cs typeface="ITC Bauhaus Bold"/>
                <a:sym typeface="ITC Bauhaus Bold"/>
              </a:rPr>
              <a:t> Introduction</a:t>
            </a:r>
          </a:p>
        </p:txBody>
      </p:sp>
      <p:sp>
        <p:nvSpPr>
          <p:cNvPr id="26" name="TextBox 5"/>
          <p:cNvSpPr txBox="1"/>
          <p:nvPr/>
        </p:nvSpPr>
        <p:spPr>
          <a:xfrm>
            <a:off x="1089918" y="2531005"/>
            <a:ext cx="16169382" cy="627229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500" b="1" u="sng" dirty="0">
                <a:solidFill>
                  <a:srgbClr val="111213"/>
                </a:solidFill>
                <a:latin typeface="Sarabun Semi-Bold" panose="020B0604020202020204" charset="-34"/>
                <a:ea typeface="Sarabun Semi-Bold"/>
                <a:cs typeface="Sarabun Semi-Bold" panose="020B0604020202020204" charset="-34"/>
                <a:sym typeface="Sarabun Semi-Bold"/>
              </a:rPr>
              <a:t>Quality Assurance in Health and Social Care</a:t>
            </a:r>
          </a:p>
          <a:p>
            <a:pPr algn="just">
              <a:lnSpc>
                <a:spcPct val="150000"/>
              </a:lnSpc>
            </a:pPr>
            <a:r>
              <a:rPr lang="en-US" sz="2500" dirty="0">
                <a:solidFill>
                  <a:srgbClr val="111213"/>
                </a:solidFill>
                <a:latin typeface="Sarabun Semi-Bold" panose="020B0604020202020204" charset="-34"/>
                <a:ea typeface="Sarabun Semi-Bold"/>
                <a:cs typeface="Sarabun Semi-Bold" panose="020B0604020202020204" charset="-34"/>
                <a:sym typeface="Sarabun Semi-Bold"/>
              </a:rPr>
              <a:t>Good quality guarantees the safety of healthcare services, their effectiveness, and constant improvement.</a:t>
            </a:r>
          </a:p>
          <a:p>
            <a:pPr algn="just">
              <a:lnSpc>
                <a:spcPct val="150000"/>
              </a:lnSpc>
            </a:pPr>
            <a:endParaRPr lang="en-US" sz="2500" dirty="0">
              <a:solidFill>
                <a:srgbClr val="111213"/>
              </a:solidFill>
              <a:latin typeface="Sarabun Semi-Bold" panose="020B0604020202020204" charset="-34"/>
              <a:ea typeface="Sarabun Semi-Bold"/>
              <a:cs typeface="Sarabun Semi-Bold" panose="020B0604020202020204" charset="-34"/>
              <a:sym typeface="Sarabun Semi-Bold"/>
            </a:endParaRPr>
          </a:p>
          <a:p>
            <a:pPr algn="just">
              <a:lnSpc>
                <a:spcPct val="150000"/>
              </a:lnSpc>
            </a:pPr>
            <a:r>
              <a:rPr lang="en-US" sz="2500" dirty="0">
                <a:solidFill>
                  <a:srgbClr val="111213"/>
                </a:solidFill>
                <a:latin typeface="Sarabun Semi-Bold" panose="020B0604020202020204" charset="-34"/>
                <a:ea typeface="Sarabun Semi-Bold"/>
                <a:cs typeface="Sarabun Semi-Bold" panose="020B0604020202020204" charset="-34"/>
                <a:sym typeface="Sarabun Semi-Bold"/>
              </a:rPr>
              <a:t>Components include:</a:t>
            </a:r>
          </a:p>
          <a:p>
            <a:pPr marL="800100" lvl="1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500" dirty="0">
                <a:solidFill>
                  <a:srgbClr val="111213"/>
                </a:solidFill>
                <a:latin typeface="Sarabun Semi-Bold" panose="020B0604020202020204" charset="-34"/>
                <a:ea typeface="Sarabun Semi-Bold"/>
                <a:cs typeface="Sarabun Semi-Bold" panose="020B0604020202020204" charset="-34"/>
                <a:sym typeface="Sarabun Semi-Bold"/>
              </a:rPr>
              <a:t>Tracking clinical outcomes in order to provide patients with high-quality and safe care (Kim et al., 2025).</a:t>
            </a:r>
          </a:p>
          <a:p>
            <a:pPr marL="800100" lvl="1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500" dirty="0">
                <a:solidFill>
                  <a:srgbClr val="111213"/>
                </a:solidFill>
                <a:latin typeface="Sarabun Semi-Bold" panose="020B0604020202020204" charset="-34"/>
                <a:ea typeface="Sarabun Semi-Bold"/>
                <a:cs typeface="Sarabun Semi-Bold" panose="020B0604020202020204" charset="-34"/>
                <a:sym typeface="Sarabun Semi-Bold"/>
              </a:rPr>
              <a:t>Building a system of governance that would be reflective of professional responsibility and transparency.</a:t>
            </a:r>
          </a:p>
          <a:p>
            <a:pPr marL="800100" lvl="1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500" dirty="0">
                <a:solidFill>
                  <a:srgbClr val="111213"/>
                </a:solidFill>
                <a:latin typeface="Sarabun Semi-Bold" panose="020B0604020202020204" charset="-34"/>
                <a:ea typeface="Sarabun Semi-Bold"/>
                <a:cs typeface="Sarabun Semi-Bold" panose="020B0604020202020204" charset="-34"/>
                <a:sym typeface="Sarabun Semi-Bold"/>
              </a:rPr>
              <a:t>Determining safety risks with the help of systematic observation, audit, and data analysis (</a:t>
            </a:r>
            <a:r>
              <a:rPr lang="en-US" sz="2500" dirty="0" err="1">
                <a:solidFill>
                  <a:srgbClr val="111213"/>
                </a:solidFill>
                <a:latin typeface="Sarabun Semi-Bold" panose="020B0604020202020204" charset="-34"/>
                <a:ea typeface="Sarabun Semi-Bold"/>
                <a:cs typeface="Sarabun Semi-Bold" panose="020B0604020202020204" charset="-34"/>
                <a:sym typeface="Sarabun Semi-Bold"/>
              </a:rPr>
              <a:t>Saikat</a:t>
            </a:r>
            <a:r>
              <a:rPr lang="en-US" sz="2500" dirty="0">
                <a:solidFill>
                  <a:srgbClr val="111213"/>
                </a:solidFill>
                <a:latin typeface="Sarabun Semi-Bold" panose="020B0604020202020204" charset="-34"/>
                <a:ea typeface="Sarabun Semi-Bold"/>
                <a:cs typeface="Sarabun Semi-Bold" panose="020B0604020202020204" charset="-34"/>
                <a:sym typeface="Sarabun Semi-Bold"/>
              </a:rPr>
              <a:t>, 2025).</a:t>
            </a:r>
          </a:p>
          <a:p>
            <a:pPr marL="800100" lvl="1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500" dirty="0">
                <a:solidFill>
                  <a:srgbClr val="111213"/>
                </a:solidFill>
                <a:latin typeface="Sarabun Semi-Bold" panose="020B0604020202020204" charset="-34"/>
                <a:ea typeface="Sarabun Semi-Bold"/>
                <a:cs typeface="Sarabun Semi-Bold" panose="020B0604020202020204" charset="-34"/>
                <a:sym typeface="Sarabun Semi-Bold"/>
              </a:rPr>
              <a:t>Adoption of policies and structures aimed at enhancing the safety and service delivery to patients .</a:t>
            </a:r>
          </a:p>
          <a:p>
            <a:pPr lvl="1" algn="just">
              <a:lnSpc>
                <a:spcPct val="150000"/>
              </a:lnSpc>
            </a:pPr>
            <a:endParaRPr lang="en-US" sz="2500" dirty="0">
              <a:solidFill>
                <a:srgbClr val="111213"/>
              </a:solidFill>
              <a:latin typeface="Sarabun Semi-Bold" panose="020B0604020202020204" charset="-34"/>
              <a:ea typeface="Sarabun Semi-Bold"/>
              <a:cs typeface="Sarabun Semi-Bold" panose="020B0604020202020204" charset="-34"/>
              <a:sym typeface="Sarabun Semi-Bold"/>
            </a:endParaRPr>
          </a:p>
          <a:p>
            <a:pPr algn="just">
              <a:lnSpc>
                <a:spcPct val="150000"/>
              </a:lnSpc>
            </a:pPr>
            <a:r>
              <a:rPr lang="en-US" sz="2500" dirty="0">
                <a:solidFill>
                  <a:srgbClr val="111213"/>
                </a:solidFill>
                <a:latin typeface="Sarabun Semi-Bold" panose="020B0604020202020204" charset="-34"/>
                <a:ea typeface="Sarabun Semi-Bold"/>
                <a:cs typeface="Sarabun Semi-Bold" panose="020B0604020202020204" charset="-34"/>
                <a:sym typeface="Sarabun Semi-Bold"/>
              </a:rPr>
              <a:t>Failure to have powerful quality assurance mechanisms may lead to severe damage to patients and loss of faith in healthcare services by the citizens (World Health </a:t>
            </a:r>
            <a:r>
              <a:rPr lang="en-US" sz="2500" dirty="0" err="1">
                <a:solidFill>
                  <a:srgbClr val="111213"/>
                </a:solidFill>
                <a:latin typeface="Sarabun Semi-Bold" panose="020B0604020202020204" charset="-34"/>
                <a:ea typeface="Sarabun Semi-Bold"/>
                <a:cs typeface="Sarabun Semi-Bold" panose="020B0604020202020204" charset="-34"/>
                <a:sym typeface="Sarabun Semi-Bold"/>
              </a:rPr>
              <a:t>Organisation</a:t>
            </a:r>
            <a:r>
              <a:rPr lang="en-US" sz="2500" dirty="0">
                <a:solidFill>
                  <a:srgbClr val="111213"/>
                </a:solidFill>
                <a:latin typeface="Sarabun Semi-Bold" panose="020B0604020202020204" charset="-34"/>
                <a:ea typeface="Sarabun Semi-Bold"/>
                <a:cs typeface="Sarabun Semi-Bold" panose="020B0604020202020204" charset="-34"/>
                <a:sym typeface="Sarabun Semi-Bold"/>
              </a:rPr>
              <a:t>, 2021).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-2532104">
            <a:off x="85714" y="-4179556"/>
            <a:ext cx="15519399" cy="21021712"/>
            <a:chOff x="0" y="0"/>
            <a:chExt cx="3192245" cy="553658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192245" cy="5536583"/>
            </a:xfrm>
            <a:custGeom>
              <a:avLst/>
              <a:gdLst/>
              <a:ahLst/>
              <a:cxnLst/>
              <a:rect l="l" t="t" r="r" b="b"/>
              <a:pathLst>
                <a:path w="3192245" h="5536583">
                  <a:moveTo>
                    <a:pt x="0" y="0"/>
                  </a:moveTo>
                  <a:lnTo>
                    <a:pt x="3192245" y="0"/>
                  </a:lnTo>
                  <a:lnTo>
                    <a:pt x="3192245" y="5536583"/>
                  </a:lnTo>
                  <a:lnTo>
                    <a:pt x="0" y="5536583"/>
                  </a:lnTo>
                  <a:close/>
                </a:path>
              </a:pathLst>
            </a:custGeom>
            <a:solidFill>
              <a:srgbClr val="ADC1CD">
                <a:alpha val="29804"/>
              </a:srgbClr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192245" cy="557468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2484554" y="1069987"/>
            <a:ext cx="12374446" cy="106561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7359"/>
              </a:lnSpc>
            </a:pPr>
            <a:r>
              <a:rPr lang="en-US" sz="9199" b="1">
                <a:solidFill>
                  <a:srgbClr val="111213"/>
                </a:solidFill>
                <a:latin typeface="ITC Bauhaus Bold"/>
                <a:ea typeface="ITC Bauhaus Bold"/>
                <a:cs typeface="ITC Bauhaus Bold"/>
                <a:sym typeface="ITC Bauhaus Bold"/>
              </a:rPr>
              <a:t>Case Study Overview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53704" y="2476500"/>
            <a:ext cx="11158944" cy="713791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3500"/>
              </a:lnSpc>
            </a:pPr>
            <a:r>
              <a:rPr lang="en-US" sz="2500" b="1" u="sng" dirty="0">
                <a:solidFill>
                  <a:srgbClr val="111213"/>
                </a:solidFill>
                <a:latin typeface="Sarabun Semi-Bold" panose="020B0604020202020204" charset="-34"/>
                <a:ea typeface="Sarabun Semi-Bold"/>
                <a:cs typeface="Sarabun Semi-Bold" panose="020B0604020202020204" charset="-34"/>
                <a:sym typeface="Sarabun Semi-Bold"/>
              </a:rPr>
              <a:t>The Harold Shipman Case</a:t>
            </a:r>
          </a:p>
          <a:p>
            <a:pPr algn="just">
              <a:lnSpc>
                <a:spcPts val="3500"/>
              </a:lnSpc>
            </a:pPr>
            <a:r>
              <a:rPr lang="en-US" sz="2500" dirty="0">
                <a:solidFill>
                  <a:srgbClr val="111213"/>
                </a:solidFill>
                <a:latin typeface="Sarabun Semi-Bold" panose="020B0604020202020204" charset="-34"/>
                <a:ea typeface="Sarabun Semi-Bold"/>
                <a:cs typeface="Sarabun Semi-Bold" panose="020B0604020202020204" charset="-34"/>
                <a:sym typeface="Sarabun Semi-Bold"/>
              </a:rPr>
              <a:t>Dr Harold Shipman was a general practitioner who worked in Greater Manchester in Hyde.</a:t>
            </a:r>
          </a:p>
          <a:p>
            <a:pPr algn="just">
              <a:lnSpc>
                <a:spcPts val="3500"/>
              </a:lnSpc>
            </a:pPr>
            <a:endParaRPr lang="en-US" sz="2500" dirty="0">
              <a:solidFill>
                <a:srgbClr val="111213"/>
              </a:solidFill>
              <a:latin typeface="Sarabun Semi-Bold" panose="020B0604020202020204" charset="-34"/>
              <a:ea typeface="Sarabun Semi-Bold"/>
              <a:cs typeface="Sarabun Semi-Bold" panose="020B0604020202020204" charset="-34"/>
              <a:sym typeface="Sarabun Semi-Bold"/>
            </a:endParaRPr>
          </a:p>
          <a:p>
            <a:pPr algn="just">
              <a:lnSpc>
                <a:spcPts val="3500"/>
              </a:lnSpc>
            </a:pPr>
            <a:r>
              <a:rPr lang="en-US" sz="2500" b="1" dirty="0">
                <a:solidFill>
                  <a:srgbClr val="111213"/>
                </a:solidFill>
                <a:latin typeface="Sarabun Semi-Bold" panose="020B0604020202020204" charset="-34"/>
                <a:ea typeface="Sarabun Semi-Bold"/>
                <a:cs typeface="Sarabun Semi-Bold" panose="020B0604020202020204" charset="-34"/>
                <a:sym typeface="Sarabun Semi-Bold"/>
              </a:rPr>
              <a:t>Key facts about the case:</a:t>
            </a:r>
          </a:p>
          <a:p>
            <a:pPr marL="800100" lvl="1" indent="-342900" algn="just">
              <a:lnSpc>
                <a:spcPts val="3500"/>
              </a:lnSpc>
              <a:buFont typeface="Wingdings" panose="05000000000000000000" pitchFamily="2" charset="2"/>
              <a:buChar char="q"/>
            </a:pPr>
            <a:r>
              <a:rPr lang="en-US" sz="2500" dirty="0">
                <a:solidFill>
                  <a:srgbClr val="111213"/>
                </a:solidFill>
                <a:latin typeface="Sarabun Semi-Bold" panose="020B0604020202020204" charset="-34"/>
                <a:ea typeface="Sarabun Semi-Bold"/>
                <a:cs typeface="Sarabun Semi-Bold" panose="020B0604020202020204" charset="-34"/>
                <a:sym typeface="Sarabun Semi-Bold"/>
              </a:rPr>
              <a:t>Convicted in 2000 of murdering 15 patients, but subsequent inquiries put the figure at more than 200 (Jackson and Smith, 2004).</a:t>
            </a:r>
          </a:p>
          <a:p>
            <a:pPr marL="800100" lvl="1" indent="-342900" algn="just">
              <a:lnSpc>
                <a:spcPts val="3500"/>
              </a:lnSpc>
              <a:buFont typeface="Wingdings" panose="05000000000000000000" pitchFamily="2" charset="2"/>
              <a:buChar char="q"/>
            </a:pPr>
            <a:r>
              <a:rPr lang="en-US" sz="2500" dirty="0">
                <a:solidFill>
                  <a:srgbClr val="111213"/>
                </a:solidFill>
                <a:latin typeface="Sarabun Semi-Bold" panose="020B0604020202020204" charset="-34"/>
                <a:ea typeface="Sarabun Semi-Bold"/>
                <a:cs typeface="Sarabun Semi-Bold" panose="020B0604020202020204" charset="-34"/>
                <a:sym typeface="Sarabun Semi-Bold"/>
              </a:rPr>
              <a:t>Many of the victims were elderly female patients who were his trusting patients; he was their family doctor.</a:t>
            </a:r>
          </a:p>
          <a:p>
            <a:pPr marL="800100" lvl="1" indent="-342900" algn="just">
              <a:lnSpc>
                <a:spcPts val="3500"/>
              </a:lnSpc>
              <a:buFont typeface="Wingdings" panose="05000000000000000000" pitchFamily="2" charset="2"/>
              <a:buChar char="q"/>
            </a:pPr>
            <a:r>
              <a:rPr lang="en-US" sz="2500" dirty="0">
                <a:solidFill>
                  <a:srgbClr val="111213"/>
                </a:solidFill>
                <a:latin typeface="Sarabun Semi-Bold" panose="020B0604020202020204" charset="-34"/>
                <a:ea typeface="Sarabun Semi-Bold"/>
                <a:cs typeface="Sarabun Semi-Bold" panose="020B0604020202020204" charset="-34"/>
                <a:sym typeface="Sarabun Semi-Bold"/>
              </a:rPr>
              <a:t>Shipman would give out deadly doses of diamorphine, usually at home.</a:t>
            </a:r>
          </a:p>
          <a:p>
            <a:pPr marL="800100" lvl="1" indent="-342900" algn="just">
              <a:lnSpc>
                <a:spcPts val="3500"/>
              </a:lnSpc>
              <a:buFont typeface="Wingdings" panose="05000000000000000000" pitchFamily="2" charset="2"/>
              <a:buChar char="q"/>
            </a:pPr>
            <a:r>
              <a:rPr lang="en-US" sz="2500" dirty="0">
                <a:solidFill>
                  <a:srgbClr val="111213"/>
                </a:solidFill>
                <a:latin typeface="Sarabun Semi-Bold" panose="020B0604020202020204" charset="-34"/>
                <a:ea typeface="Sarabun Semi-Bold"/>
                <a:cs typeface="Sarabun Semi-Bold" panose="020B0604020202020204" charset="-34"/>
                <a:sym typeface="Sarabun Semi-Bold"/>
              </a:rPr>
              <a:t>The medical records of the patients were also manipulated in order to conceal the real cause of death </a:t>
            </a:r>
            <a:r>
              <a:rPr lang="en-US" sz="2500" b="1" dirty="0">
                <a:solidFill>
                  <a:srgbClr val="111213"/>
                </a:solidFill>
                <a:latin typeface="Sarabun Semi-Bold" panose="020B0604020202020204" charset="-34"/>
                <a:ea typeface="Sarabun Semi-Bold"/>
                <a:cs typeface="Sarabun Semi-Bold" panose="020B0604020202020204" charset="-34"/>
                <a:sym typeface="Sarabun Semi-Bold"/>
              </a:rPr>
              <a:t>(Gill, Fenton and </a:t>
            </a:r>
            <a:r>
              <a:rPr lang="en-US" sz="2500" b="1" dirty="0" err="1">
                <a:solidFill>
                  <a:srgbClr val="111213"/>
                </a:solidFill>
                <a:latin typeface="Sarabun Semi-Bold" panose="020B0604020202020204" charset="-34"/>
                <a:ea typeface="Sarabun Semi-Bold"/>
                <a:cs typeface="Sarabun Semi-Bold" panose="020B0604020202020204" charset="-34"/>
                <a:sym typeface="Sarabun Semi-Bold"/>
              </a:rPr>
              <a:t>Lagnado</a:t>
            </a:r>
            <a:r>
              <a:rPr lang="en-US" sz="2500" b="1" dirty="0">
                <a:solidFill>
                  <a:srgbClr val="111213"/>
                </a:solidFill>
                <a:latin typeface="Sarabun Semi-Bold" panose="020B0604020202020204" charset="-34"/>
                <a:ea typeface="Sarabun Semi-Bold"/>
                <a:cs typeface="Sarabun Semi-Bold" panose="020B0604020202020204" charset="-34"/>
                <a:sym typeface="Sarabun Semi-Bold"/>
              </a:rPr>
              <a:t>, 2022)</a:t>
            </a:r>
            <a:r>
              <a:rPr lang="en-US" sz="2500" dirty="0">
                <a:solidFill>
                  <a:srgbClr val="111213"/>
                </a:solidFill>
                <a:latin typeface="Sarabun Semi-Bold" panose="020B0604020202020204" charset="-34"/>
                <a:ea typeface="Sarabun Semi-Bold"/>
                <a:cs typeface="Sarabun Semi-Bold" panose="020B0604020202020204" charset="-34"/>
                <a:sym typeface="Sarabun Semi-Bold"/>
              </a:rPr>
              <a:t>.</a:t>
            </a:r>
          </a:p>
          <a:p>
            <a:pPr lvl="1" algn="just">
              <a:lnSpc>
                <a:spcPts val="3500"/>
              </a:lnSpc>
            </a:pPr>
            <a:endParaRPr lang="en-US" sz="2500" dirty="0">
              <a:solidFill>
                <a:srgbClr val="111213"/>
              </a:solidFill>
              <a:latin typeface="Sarabun Semi-Bold" panose="020B0604020202020204" charset="-34"/>
              <a:ea typeface="Sarabun Semi-Bold"/>
              <a:cs typeface="Sarabun Semi-Bold" panose="020B0604020202020204" charset="-34"/>
              <a:sym typeface="Sarabun Semi-Bold"/>
            </a:endParaRPr>
          </a:p>
          <a:p>
            <a:pPr algn="just">
              <a:lnSpc>
                <a:spcPts val="3500"/>
              </a:lnSpc>
            </a:pPr>
            <a:r>
              <a:rPr lang="en-US" sz="2500" dirty="0">
                <a:solidFill>
                  <a:srgbClr val="111213"/>
                </a:solidFill>
                <a:latin typeface="Sarabun Semi-Bold" panose="020B0604020202020204" charset="-34"/>
                <a:ea typeface="Sarabun Semi-Bold"/>
                <a:cs typeface="Sarabun Semi-Bold" panose="020B0604020202020204" charset="-34"/>
                <a:sym typeface="Sarabun Semi-Bold"/>
              </a:rPr>
              <a:t>The case turned out to be one of the greatest healthcare scandals in UK history, which unveiled the vulnerability in the monitoring and governance systems.</a:t>
            </a:r>
          </a:p>
        </p:txBody>
      </p:sp>
      <p:grpSp>
        <p:nvGrpSpPr>
          <p:cNvPr id="11" name="Group 11"/>
          <p:cNvGrpSpPr/>
          <p:nvPr/>
        </p:nvGrpSpPr>
        <p:grpSpPr>
          <a:xfrm rot="-2546206">
            <a:off x="15021355" y="-3240469"/>
            <a:ext cx="4475890" cy="8727676"/>
            <a:chOff x="0" y="0"/>
            <a:chExt cx="1178835" cy="2298647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178835" cy="2298647"/>
            </a:xfrm>
            <a:custGeom>
              <a:avLst/>
              <a:gdLst/>
              <a:ahLst/>
              <a:cxnLst/>
              <a:rect l="l" t="t" r="r" b="b"/>
              <a:pathLst>
                <a:path w="1178835" h="2298647">
                  <a:moveTo>
                    <a:pt x="0" y="0"/>
                  </a:moveTo>
                  <a:lnTo>
                    <a:pt x="1178835" y="0"/>
                  </a:lnTo>
                  <a:lnTo>
                    <a:pt x="1178835" y="2298647"/>
                  </a:lnTo>
                  <a:lnTo>
                    <a:pt x="0" y="2298647"/>
                  </a:lnTo>
                  <a:close/>
                </a:path>
              </a:pathLst>
            </a:custGeom>
            <a:solidFill>
              <a:srgbClr val="ADC1CD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38100"/>
              <a:ext cx="1178835" cy="233674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4" name="Freeform 14"/>
          <p:cNvSpPr/>
          <p:nvPr/>
        </p:nvSpPr>
        <p:spPr>
          <a:xfrm rot="-10800000" flipH="1">
            <a:off x="15213844" y="581674"/>
            <a:ext cx="1876827" cy="894052"/>
          </a:xfrm>
          <a:custGeom>
            <a:avLst/>
            <a:gdLst/>
            <a:ahLst/>
            <a:cxnLst/>
            <a:rect l="l" t="t" r="r" b="b"/>
            <a:pathLst>
              <a:path w="1876827" h="894052">
                <a:moveTo>
                  <a:pt x="1876826" y="0"/>
                </a:moveTo>
                <a:lnTo>
                  <a:pt x="0" y="0"/>
                </a:lnTo>
                <a:lnTo>
                  <a:pt x="0" y="894052"/>
                </a:lnTo>
                <a:lnTo>
                  <a:pt x="1876826" y="894052"/>
                </a:lnTo>
                <a:lnTo>
                  <a:pt x="1876826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5" name="Freeform 15"/>
          <p:cNvSpPr/>
          <p:nvPr/>
        </p:nvSpPr>
        <p:spPr>
          <a:xfrm rot="-10800000">
            <a:off x="17259300" y="-145966"/>
            <a:ext cx="3394970" cy="3339416"/>
          </a:xfrm>
          <a:custGeom>
            <a:avLst/>
            <a:gdLst/>
            <a:ahLst/>
            <a:cxnLst/>
            <a:rect l="l" t="t" r="r" b="b"/>
            <a:pathLst>
              <a:path w="3394970" h="3339416">
                <a:moveTo>
                  <a:pt x="0" y="0"/>
                </a:moveTo>
                <a:lnTo>
                  <a:pt x="3394970" y="0"/>
                </a:lnTo>
                <a:lnTo>
                  <a:pt x="3394970" y="3339415"/>
                </a:lnTo>
                <a:lnTo>
                  <a:pt x="0" y="333941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6" name="Freeform 16"/>
          <p:cNvSpPr/>
          <p:nvPr/>
        </p:nvSpPr>
        <p:spPr>
          <a:xfrm flipH="1">
            <a:off x="0" y="-27522"/>
            <a:ext cx="2135743" cy="2112444"/>
          </a:xfrm>
          <a:custGeom>
            <a:avLst/>
            <a:gdLst/>
            <a:ahLst/>
            <a:cxnLst/>
            <a:rect l="l" t="t" r="r" b="b"/>
            <a:pathLst>
              <a:path w="2135743" h="2112444">
                <a:moveTo>
                  <a:pt x="2135743" y="0"/>
                </a:moveTo>
                <a:lnTo>
                  <a:pt x="0" y="0"/>
                </a:lnTo>
                <a:lnTo>
                  <a:pt x="0" y="2112444"/>
                </a:lnTo>
                <a:lnTo>
                  <a:pt x="2135743" y="2112444"/>
                </a:lnTo>
                <a:lnTo>
                  <a:pt x="2135743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7" name="Freeform 17"/>
          <p:cNvSpPr/>
          <p:nvPr/>
        </p:nvSpPr>
        <p:spPr>
          <a:xfrm flipV="1">
            <a:off x="16152257" y="8174556"/>
            <a:ext cx="2135743" cy="2112444"/>
          </a:xfrm>
          <a:custGeom>
            <a:avLst/>
            <a:gdLst/>
            <a:ahLst/>
            <a:cxnLst/>
            <a:rect l="l" t="t" r="r" b="b"/>
            <a:pathLst>
              <a:path w="2135743" h="2112444">
                <a:moveTo>
                  <a:pt x="0" y="2112444"/>
                </a:moveTo>
                <a:lnTo>
                  <a:pt x="2135743" y="2112444"/>
                </a:lnTo>
                <a:lnTo>
                  <a:pt x="2135743" y="0"/>
                </a:lnTo>
                <a:lnTo>
                  <a:pt x="0" y="0"/>
                </a:lnTo>
                <a:lnTo>
                  <a:pt x="0" y="2112444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1F74F77B-20CD-E4D7-C710-DB1799B86D6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2496800" y="3188007"/>
            <a:ext cx="4895319" cy="6127473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-2532104">
            <a:off x="3104579" y="-5459150"/>
            <a:ext cx="12568871" cy="21021712"/>
            <a:chOff x="0" y="0"/>
            <a:chExt cx="3192245" cy="553658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192245" cy="5536583"/>
            </a:xfrm>
            <a:custGeom>
              <a:avLst/>
              <a:gdLst/>
              <a:ahLst/>
              <a:cxnLst/>
              <a:rect l="l" t="t" r="r" b="b"/>
              <a:pathLst>
                <a:path w="3192245" h="5536583">
                  <a:moveTo>
                    <a:pt x="0" y="0"/>
                  </a:moveTo>
                  <a:lnTo>
                    <a:pt x="3192245" y="0"/>
                  </a:lnTo>
                  <a:lnTo>
                    <a:pt x="3192245" y="5536583"/>
                  </a:lnTo>
                  <a:lnTo>
                    <a:pt x="0" y="5536583"/>
                  </a:lnTo>
                  <a:close/>
                </a:path>
              </a:pathLst>
            </a:custGeom>
            <a:solidFill>
              <a:srgbClr val="ADC1CD">
                <a:alpha val="29804"/>
              </a:srgbClr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192245" cy="557468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 flipV="1">
            <a:off x="16152257" y="8174556"/>
            <a:ext cx="2135743" cy="2112444"/>
          </a:xfrm>
          <a:custGeom>
            <a:avLst/>
            <a:gdLst/>
            <a:ahLst/>
            <a:cxnLst/>
            <a:rect l="l" t="t" r="r" b="b"/>
            <a:pathLst>
              <a:path w="2135743" h="2112444">
                <a:moveTo>
                  <a:pt x="0" y="2112444"/>
                </a:moveTo>
                <a:lnTo>
                  <a:pt x="2135743" y="2112444"/>
                </a:lnTo>
                <a:lnTo>
                  <a:pt x="2135743" y="0"/>
                </a:lnTo>
                <a:lnTo>
                  <a:pt x="0" y="0"/>
                </a:lnTo>
                <a:lnTo>
                  <a:pt x="0" y="2112444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7" name="TextBox 7"/>
          <p:cNvSpPr txBox="1"/>
          <p:nvPr/>
        </p:nvSpPr>
        <p:spPr>
          <a:xfrm>
            <a:off x="3063270" y="682138"/>
            <a:ext cx="10356499" cy="9694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200"/>
              </a:lnSpc>
            </a:pPr>
            <a:r>
              <a:rPr lang="en-US" sz="7200" b="1">
                <a:solidFill>
                  <a:srgbClr val="111213"/>
                </a:solidFill>
                <a:latin typeface="ITC Bauhaus Bold"/>
                <a:ea typeface="ITC Bauhaus Bold"/>
                <a:cs typeface="ITC Bauhaus Bold"/>
                <a:sym typeface="ITC Bauhaus Bold"/>
              </a:rPr>
              <a:t>Summary of Events</a:t>
            </a:r>
          </a:p>
        </p:txBody>
      </p:sp>
      <p:grpSp>
        <p:nvGrpSpPr>
          <p:cNvPr id="8" name="Group 8"/>
          <p:cNvGrpSpPr/>
          <p:nvPr/>
        </p:nvGrpSpPr>
        <p:grpSpPr>
          <a:xfrm rot="-2541810">
            <a:off x="-1054795" y="4941493"/>
            <a:ext cx="4475890" cy="8727676"/>
            <a:chOff x="0" y="0"/>
            <a:chExt cx="1178835" cy="2298647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178835" cy="2298647"/>
            </a:xfrm>
            <a:custGeom>
              <a:avLst/>
              <a:gdLst/>
              <a:ahLst/>
              <a:cxnLst/>
              <a:rect l="l" t="t" r="r" b="b"/>
              <a:pathLst>
                <a:path w="1178835" h="2298647">
                  <a:moveTo>
                    <a:pt x="0" y="0"/>
                  </a:moveTo>
                  <a:lnTo>
                    <a:pt x="1178835" y="0"/>
                  </a:lnTo>
                  <a:lnTo>
                    <a:pt x="1178835" y="2298647"/>
                  </a:lnTo>
                  <a:lnTo>
                    <a:pt x="0" y="2298647"/>
                  </a:lnTo>
                  <a:close/>
                </a:path>
              </a:pathLst>
            </a:custGeom>
            <a:solidFill>
              <a:srgbClr val="ADC1CD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38100"/>
              <a:ext cx="1178835" cy="233674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 rot="-2546206">
            <a:off x="15021355" y="-3240469"/>
            <a:ext cx="4475890" cy="8727676"/>
            <a:chOff x="0" y="0"/>
            <a:chExt cx="1178835" cy="2298647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178835" cy="2298647"/>
            </a:xfrm>
            <a:custGeom>
              <a:avLst/>
              <a:gdLst/>
              <a:ahLst/>
              <a:cxnLst/>
              <a:rect l="l" t="t" r="r" b="b"/>
              <a:pathLst>
                <a:path w="1178835" h="2298647">
                  <a:moveTo>
                    <a:pt x="0" y="0"/>
                  </a:moveTo>
                  <a:lnTo>
                    <a:pt x="1178835" y="0"/>
                  </a:lnTo>
                  <a:lnTo>
                    <a:pt x="1178835" y="2298647"/>
                  </a:lnTo>
                  <a:lnTo>
                    <a:pt x="0" y="2298647"/>
                  </a:lnTo>
                  <a:close/>
                </a:path>
              </a:pathLst>
            </a:custGeom>
            <a:solidFill>
              <a:srgbClr val="ADC1CD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38100"/>
              <a:ext cx="1178835" cy="233674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5962938" y="2376432"/>
            <a:ext cx="11033728" cy="712938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400" b="1" u="sng" dirty="0">
                <a:solidFill>
                  <a:srgbClr val="111213"/>
                </a:solidFill>
                <a:latin typeface="Sarabun Bold" panose="020B0604020202020204" charset="-34"/>
                <a:ea typeface="Sarabun Semi-Bold"/>
                <a:cs typeface="Sarabun Bold" panose="020B0604020202020204" charset="-34"/>
                <a:sym typeface="Sarabun Semi-Bold"/>
              </a:rPr>
              <a:t>The main events in the Shipman Case</a:t>
            </a:r>
          </a:p>
          <a:p>
            <a:pPr algn="just">
              <a:lnSpc>
                <a:spcPct val="150000"/>
              </a:lnSpc>
            </a:pPr>
            <a:r>
              <a:rPr lang="en-US" sz="2400" dirty="0">
                <a:solidFill>
                  <a:srgbClr val="111213"/>
                </a:solidFill>
                <a:latin typeface="Sarabun Semi-Bold" panose="020B0604020202020204" charset="-34"/>
                <a:ea typeface="Sarabun Semi-Bold"/>
                <a:cs typeface="Sarabun Semi-Bold" panose="020B0604020202020204" charset="-34"/>
                <a:sym typeface="Sarabun Semi-Bold"/>
              </a:rPr>
              <a:t>Historically, the laxity in the system made these moves go on undetected over several years.</a:t>
            </a:r>
          </a:p>
          <a:p>
            <a:pPr algn="just">
              <a:lnSpc>
                <a:spcPct val="150000"/>
              </a:lnSpc>
            </a:pPr>
            <a:r>
              <a:rPr lang="en-US" sz="2400" b="1" dirty="0">
                <a:solidFill>
                  <a:srgbClr val="111213"/>
                </a:solidFill>
                <a:latin typeface="Sarabun Bold" panose="020B0604020202020204" charset="-34"/>
                <a:ea typeface="Sarabun Semi-Bold"/>
                <a:cs typeface="Sarabun Bold" panose="020B0604020202020204" charset="-34"/>
                <a:sym typeface="Sarabun Semi-Bold"/>
              </a:rPr>
              <a:t>Important events included:</a:t>
            </a:r>
          </a:p>
          <a:p>
            <a:pPr marL="800100" lvl="1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400" dirty="0">
                <a:solidFill>
                  <a:srgbClr val="111213"/>
                </a:solidFill>
                <a:latin typeface="Sarabun Semi-Bold" panose="020B0604020202020204" charset="-34"/>
                <a:ea typeface="Sarabun Semi-Bold"/>
                <a:cs typeface="Sarabun Semi-Bold" panose="020B0604020202020204" charset="-34"/>
                <a:sym typeface="Sarabun Semi-Bold"/>
              </a:rPr>
              <a:t>Shipman often killed patients soon after he had visited their homes.</a:t>
            </a:r>
          </a:p>
          <a:p>
            <a:pPr marL="800100" lvl="1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400" dirty="0">
                <a:solidFill>
                  <a:srgbClr val="111213"/>
                </a:solidFill>
                <a:latin typeface="Sarabun Semi-Bold" panose="020B0604020202020204" charset="-34"/>
                <a:ea typeface="Sarabun Semi-Bold"/>
                <a:cs typeface="Sarabun Semi-Bold" panose="020B0604020202020204" charset="-34"/>
                <a:sym typeface="Sarabun Semi-Bold"/>
              </a:rPr>
              <a:t>Shipman himself frequently signed death certificates, often showing natural causes.</a:t>
            </a:r>
          </a:p>
          <a:p>
            <a:pPr marL="800100" lvl="1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400" dirty="0">
                <a:solidFill>
                  <a:srgbClr val="111213"/>
                </a:solidFill>
                <a:latin typeface="Sarabun Semi-Bold" panose="020B0604020202020204" charset="-34"/>
                <a:ea typeface="Sarabun Semi-Bold"/>
                <a:cs typeface="Sarabun Semi-Bold" panose="020B0604020202020204" charset="-34"/>
                <a:sym typeface="Sarabun Semi-Bold"/>
              </a:rPr>
              <a:t>Eventually, the funeral directors and other co-workers became aware of the fact that there were more than usual incidents of death among his patients.</a:t>
            </a:r>
          </a:p>
          <a:p>
            <a:pPr algn="just">
              <a:lnSpc>
                <a:spcPct val="150000"/>
              </a:lnSpc>
            </a:pPr>
            <a:r>
              <a:rPr lang="en-US" sz="2400" dirty="0">
                <a:solidFill>
                  <a:srgbClr val="111213"/>
                </a:solidFill>
                <a:latin typeface="Sarabun Semi-Bold" panose="020B0604020202020204" charset="-34"/>
                <a:ea typeface="Sarabun Semi-Bold"/>
                <a:cs typeface="Sarabun Semi-Bold" panose="020B0604020202020204" charset="-34"/>
                <a:sym typeface="Sarabun Semi-Bold"/>
              </a:rPr>
              <a:t>These incidents revealed how poorly the monitoring boundaries of general practice existed in the past (Smith, 2002).</a:t>
            </a:r>
          </a:p>
          <a:p>
            <a:pPr algn="just">
              <a:lnSpc>
                <a:spcPct val="150000"/>
              </a:lnSpc>
            </a:pPr>
            <a:endParaRPr lang="en-US" sz="2400" dirty="0">
              <a:solidFill>
                <a:srgbClr val="111213"/>
              </a:solidFill>
              <a:latin typeface="Sarabun Semi-Bold" panose="020B0604020202020204" charset="-34"/>
              <a:ea typeface="Sarabun Semi-Bold"/>
              <a:cs typeface="Sarabun Semi-Bold" panose="020B0604020202020204" charset="-34"/>
              <a:sym typeface="Sarabun Semi-Bold"/>
            </a:endParaRPr>
          </a:p>
        </p:txBody>
      </p:sp>
      <p:sp>
        <p:nvSpPr>
          <p:cNvPr id="15" name="Freeform 15"/>
          <p:cNvSpPr/>
          <p:nvPr/>
        </p:nvSpPr>
        <p:spPr>
          <a:xfrm rot="-10800000">
            <a:off x="17259300" y="-145966"/>
            <a:ext cx="3394970" cy="3339416"/>
          </a:xfrm>
          <a:custGeom>
            <a:avLst/>
            <a:gdLst/>
            <a:ahLst/>
            <a:cxnLst/>
            <a:rect l="l" t="t" r="r" b="b"/>
            <a:pathLst>
              <a:path w="3394970" h="3339416">
                <a:moveTo>
                  <a:pt x="0" y="0"/>
                </a:moveTo>
                <a:lnTo>
                  <a:pt x="3394970" y="0"/>
                </a:lnTo>
                <a:lnTo>
                  <a:pt x="3394970" y="3339415"/>
                </a:lnTo>
                <a:lnTo>
                  <a:pt x="0" y="333941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6" name="Freeform 16"/>
          <p:cNvSpPr/>
          <p:nvPr/>
        </p:nvSpPr>
        <p:spPr>
          <a:xfrm flipH="1">
            <a:off x="0" y="-27522"/>
            <a:ext cx="2135743" cy="2112444"/>
          </a:xfrm>
          <a:custGeom>
            <a:avLst/>
            <a:gdLst/>
            <a:ahLst/>
            <a:cxnLst/>
            <a:rect l="l" t="t" r="r" b="b"/>
            <a:pathLst>
              <a:path w="2135743" h="2112444">
                <a:moveTo>
                  <a:pt x="2135743" y="0"/>
                </a:moveTo>
                <a:lnTo>
                  <a:pt x="0" y="0"/>
                </a:lnTo>
                <a:lnTo>
                  <a:pt x="0" y="2112444"/>
                </a:lnTo>
                <a:lnTo>
                  <a:pt x="2135743" y="2112444"/>
                </a:lnTo>
                <a:lnTo>
                  <a:pt x="2135743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7" name="Freeform 17"/>
          <p:cNvSpPr/>
          <p:nvPr/>
        </p:nvSpPr>
        <p:spPr>
          <a:xfrm flipV="1">
            <a:off x="16152257" y="8174556"/>
            <a:ext cx="2135743" cy="2112444"/>
          </a:xfrm>
          <a:custGeom>
            <a:avLst/>
            <a:gdLst/>
            <a:ahLst/>
            <a:cxnLst/>
            <a:rect l="l" t="t" r="r" b="b"/>
            <a:pathLst>
              <a:path w="2135743" h="2112444">
                <a:moveTo>
                  <a:pt x="0" y="2112444"/>
                </a:moveTo>
                <a:lnTo>
                  <a:pt x="2135743" y="2112444"/>
                </a:lnTo>
                <a:lnTo>
                  <a:pt x="2135743" y="0"/>
                </a:lnTo>
                <a:lnTo>
                  <a:pt x="0" y="0"/>
                </a:lnTo>
                <a:lnTo>
                  <a:pt x="0" y="2112444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9" name="Freeform 19"/>
          <p:cNvSpPr/>
          <p:nvPr/>
        </p:nvSpPr>
        <p:spPr>
          <a:xfrm rot="-10800000" flipH="1" flipV="1">
            <a:off x="-2402227" y="7561070"/>
            <a:ext cx="3394970" cy="3339416"/>
          </a:xfrm>
          <a:custGeom>
            <a:avLst/>
            <a:gdLst/>
            <a:ahLst/>
            <a:cxnLst/>
            <a:rect l="l" t="t" r="r" b="b"/>
            <a:pathLst>
              <a:path w="3394970" h="3339416">
                <a:moveTo>
                  <a:pt x="3394970" y="3339416"/>
                </a:moveTo>
                <a:lnTo>
                  <a:pt x="0" y="3339416"/>
                </a:lnTo>
                <a:lnTo>
                  <a:pt x="0" y="0"/>
                </a:lnTo>
                <a:lnTo>
                  <a:pt x="3394970" y="0"/>
                </a:lnTo>
                <a:lnTo>
                  <a:pt x="3394970" y="3339416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pic>
        <p:nvPicPr>
          <p:cNvPr id="1026" name="Picture 2" descr="Harold Shipman">
            <a:extLst>
              <a:ext uri="{FF2B5EF4-FFF2-40B4-BE49-F238E27FC236}">
                <a16:creationId xmlns:a16="http://schemas.microsoft.com/office/drawing/2014/main" id="{F89FCC4D-D8A8-585A-434A-E6D33A191F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280" y="2562101"/>
            <a:ext cx="5210731" cy="66686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-2532104">
            <a:off x="-1396336" y="-5338214"/>
            <a:ext cx="21303970" cy="21021712"/>
            <a:chOff x="0" y="0"/>
            <a:chExt cx="3192245" cy="553658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192245" cy="5536583"/>
            </a:xfrm>
            <a:custGeom>
              <a:avLst/>
              <a:gdLst/>
              <a:ahLst/>
              <a:cxnLst/>
              <a:rect l="l" t="t" r="r" b="b"/>
              <a:pathLst>
                <a:path w="3192245" h="5536583">
                  <a:moveTo>
                    <a:pt x="0" y="0"/>
                  </a:moveTo>
                  <a:lnTo>
                    <a:pt x="3192245" y="0"/>
                  </a:lnTo>
                  <a:lnTo>
                    <a:pt x="3192245" y="5536583"/>
                  </a:lnTo>
                  <a:lnTo>
                    <a:pt x="0" y="5536583"/>
                  </a:lnTo>
                  <a:close/>
                </a:path>
              </a:pathLst>
            </a:custGeom>
            <a:solidFill>
              <a:srgbClr val="ADC1CD">
                <a:alpha val="29804"/>
              </a:srgbClr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192245" cy="557468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 flipV="1">
            <a:off x="16152257" y="8174556"/>
            <a:ext cx="2135743" cy="2112444"/>
          </a:xfrm>
          <a:custGeom>
            <a:avLst/>
            <a:gdLst/>
            <a:ahLst/>
            <a:cxnLst/>
            <a:rect l="l" t="t" r="r" b="b"/>
            <a:pathLst>
              <a:path w="2135743" h="2112444">
                <a:moveTo>
                  <a:pt x="0" y="2112444"/>
                </a:moveTo>
                <a:lnTo>
                  <a:pt x="2135743" y="2112444"/>
                </a:lnTo>
                <a:lnTo>
                  <a:pt x="2135743" y="0"/>
                </a:lnTo>
                <a:lnTo>
                  <a:pt x="0" y="0"/>
                </a:lnTo>
                <a:lnTo>
                  <a:pt x="0" y="2112444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6" name="TextBox 6"/>
          <p:cNvSpPr txBox="1"/>
          <p:nvPr/>
        </p:nvSpPr>
        <p:spPr>
          <a:xfrm>
            <a:off x="3446149" y="567035"/>
            <a:ext cx="9640847" cy="92333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6400"/>
              </a:lnSpc>
            </a:pPr>
            <a:r>
              <a:rPr lang="en-US" sz="8000" b="1" dirty="0">
                <a:solidFill>
                  <a:srgbClr val="111213"/>
                </a:solidFill>
                <a:latin typeface="ITC Bauhaus Bold"/>
                <a:ea typeface="ITC Bauhaus Bold"/>
                <a:cs typeface="ITC Bauhaus Bold"/>
                <a:sym typeface="ITC Bauhaus Bold"/>
              </a:rPr>
              <a:t>Swiss Cheese Model</a:t>
            </a:r>
          </a:p>
        </p:txBody>
      </p:sp>
      <p:sp>
        <p:nvSpPr>
          <p:cNvPr id="16" name="Freeform 16"/>
          <p:cNvSpPr/>
          <p:nvPr/>
        </p:nvSpPr>
        <p:spPr>
          <a:xfrm rot="-10800000">
            <a:off x="17259300" y="-145966"/>
            <a:ext cx="3394970" cy="3339416"/>
          </a:xfrm>
          <a:custGeom>
            <a:avLst/>
            <a:gdLst/>
            <a:ahLst/>
            <a:cxnLst/>
            <a:rect l="l" t="t" r="r" b="b"/>
            <a:pathLst>
              <a:path w="3394970" h="3339416">
                <a:moveTo>
                  <a:pt x="0" y="0"/>
                </a:moveTo>
                <a:lnTo>
                  <a:pt x="3394970" y="0"/>
                </a:lnTo>
                <a:lnTo>
                  <a:pt x="3394970" y="3339415"/>
                </a:lnTo>
                <a:lnTo>
                  <a:pt x="0" y="3339415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7" name="Freeform 17"/>
          <p:cNvSpPr/>
          <p:nvPr/>
        </p:nvSpPr>
        <p:spPr>
          <a:xfrm flipH="1">
            <a:off x="0" y="-27522"/>
            <a:ext cx="2135743" cy="2112444"/>
          </a:xfrm>
          <a:custGeom>
            <a:avLst/>
            <a:gdLst/>
            <a:ahLst/>
            <a:cxnLst/>
            <a:rect l="l" t="t" r="r" b="b"/>
            <a:pathLst>
              <a:path w="2135743" h="2112444">
                <a:moveTo>
                  <a:pt x="2135743" y="0"/>
                </a:moveTo>
                <a:lnTo>
                  <a:pt x="0" y="0"/>
                </a:lnTo>
                <a:lnTo>
                  <a:pt x="0" y="2112444"/>
                </a:lnTo>
                <a:lnTo>
                  <a:pt x="2135743" y="2112444"/>
                </a:lnTo>
                <a:lnTo>
                  <a:pt x="2135743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8" name="Freeform 18"/>
          <p:cNvSpPr/>
          <p:nvPr/>
        </p:nvSpPr>
        <p:spPr>
          <a:xfrm flipV="1">
            <a:off x="16152257" y="8174556"/>
            <a:ext cx="2135743" cy="2112444"/>
          </a:xfrm>
          <a:custGeom>
            <a:avLst/>
            <a:gdLst/>
            <a:ahLst/>
            <a:cxnLst/>
            <a:rect l="l" t="t" r="r" b="b"/>
            <a:pathLst>
              <a:path w="2135743" h="2112444">
                <a:moveTo>
                  <a:pt x="0" y="2112444"/>
                </a:moveTo>
                <a:lnTo>
                  <a:pt x="2135743" y="2112444"/>
                </a:lnTo>
                <a:lnTo>
                  <a:pt x="2135743" y="0"/>
                </a:lnTo>
                <a:lnTo>
                  <a:pt x="0" y="0"/>
                </a:lnTo>
                <a:lnTo>
                  <a:pt x="0" y="2112444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7" name="TextBox 7"/>
          <p:cNvSpPr txBox="1"/>
          <p:nvPr/>
        </p:nvSpPr>
        <p:spPr>
          <a:xfrm>
            <a:off x="435062" y="1496528"/>
            <a:ext cx="10134600" cy="801039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23851" lvl="1" algn="just">
              <a:lnSpc>
                <a:spcPts val="4200"/>
              </a:lnSpc>
            </a:pPr>
            <a:r>
              <a:rPr lang="en-US" sz="2400" b="1" u="sng" dirty="0">
                <a:solidFill>
                  <a:srgbClr val="111213"/>
                </a:solidFill>
                <a:latin typeface="Sarabun Semi-Bold"/>
                <a:ea typeface="Sarabun Semi-Bold"/>
                <a:cs typeface="Sarabun Semi-Bold"/>
                <a:sym typeface="Sarabun Semi-Bold"/>
              </a:rPr>
              <a:t>The Systems-Based Safety Analysis</a:t>
            </a:r>
          </a:p>
          <a:p>
            <a:pPr marL="323851" lvl="1" algn="just">
              <a:lnSpc>
                <a:spcPts val="4200"/>
              </a:lnSpc>
            </a:pPr>
            <a:r>
              <a:rPr lang="en-US" sz="2400" b="1" dirty="0">
                <a:solidFill>
                  <a:srgbClr val="111213"/>
                </a:solidFill>
                <a:latin typeface="Sarabun Semi-Bold"/>
                <a:ea typeface="Sarabun Semi-Bold"/>
                <a:cs typeface="Sarabun Semi-Bold"/>
                <a:sym typeface="Sarabun Semi-Bold"/>
              </a:rPr>
              <a:t>The Swiss Cheese Model offers an explanation of possible negative events that arise due to multiple safety protection failures.</a:t>
            </a:r>
          </a:p>
          <a:p>
            <a:pPr marL="323851" lvl="1" algn="just">
              <a:lnSpc>
                <a:spcPts val="4200"/>
              </a:lnSpc>
            </a:pPr>
            <a:endParaRPr lang="en-US" sz="2400" b="1" dirty="0">
              <a:solidFill>
                <a:srgbClr val="111213"/>
              </a:solidFill>
              <a:latin typeface="Sarabun Semi-Bold"/>
              <a:ea typeface="Sarabun Semi-Bold"/>
              <a:cs typeface="Sarabun Semi-Bold"/>
              <a:sym typeface="Sarabun Semi-Bold"/>
            </a:endParaRPr>
          </a:p>
          <a:p>
            <a:pPr marL="323851" lvl="1" algn="just">
              <a:lnSpc>
                <a:spcPts val="4200"/>
              </a:lnSpc>
            </a:pPr>
            <a:r>
              <a:rPr lang="en-US" sz="2400" b="1" dirty="0">
                <a:solidFill>
                  <a:srgbClr val="111213"/>
                </a:solidFill>
                <a:latin typeface="Sarabun Semi-Bold"/>
                <a:ea typeface="Sarabun Semi-Bold"/>
                <a:cs typeface="Sarabun Semi-Bold"/>
                <a:sym typeface="Sarabun Semi-Bold"/>
              </a:rPr>
              <a:t>Several safety controls did not work in the Shipman case:</a:t>
            </a:r>
          </a:p>
          <a:p>
            <a:pPr marL="1238251" lvl="2" indent="-457200" algn="just">
              <a:lnSpc>
                <a:spcPts val="4200"/>
              </a:lnSpc>
              <a:buFont typeface="Wingdings" panose="05000000000000000000" pitchFamily="2" charset="2"/>
              <a:buChar char="q"/>
            </a:pPr>
            <a:r>
              <a:rPr lang="en-US" sz="2400" b="1" dirty="0">
                <a:solidFill>
                  <a:srgbClr val="111213"/>
                </a:solidFill>
                <a:latin typeface="Sarabun Semi-Bold"/>
                <a:ea typeface="Sarabun Semi-Bold"/>
                <a:cs typeface="Sarabun Semi-Bold"/>
                <a:sym typeface="Sarabun Semi-Bold"/>
              </a:rPr>
              <a:t>None of the systematic follow-up of the death rates with the patients of a general practitioner (Baker, 2003).</a:t>
            </a:r>
          </a:p>
          <a:p>
            <a:pPr marL="1238251" lvl="2" indent="-457200" algn="just">
              <a:lnSpc>
                <a:spcPts val="4200"/>
              </a:lnSpc>
              <a:buFont typeface="Wingdings" panose="05000000000000000000" pitchFamily="2" charset="2"/>
              <a:buChar char="q"/>
            </a:pPr>
            <a:r>
              <a:rPr lang="en-US" sz="2400" b="1" dirty="0">
                <a:solidFill>
                  <a:srgbClr val="111213"/>
                </a:solidFill>
                <a:latin typeface="Sarabun Semi-Bold"/>
                <a:ea typeface="Sarabun Semi-Bold"/>
                <a:cs typeface="Sarabun Semi-Bold"/>
                <a:sym typeface="Sarabun Semi-Bold"/>
              </a:rPr>
              <a:t>Weak prescribing control systems of controlled drugs like </a:t>
            </a:r>
            <a:r>
              <a:rPr lang="en-US" sz="2400" b="1" dirty="0" err="1">
                <a:solidFill>
                  <a:srgbClr val="111213"/>
                </a:solidFill>
                <a:latin typeface="Sarabun Semi-Bold"/>
                <a:ea typeface="Sarabun Semi-Bold"/>
                <a:cs typeface="Sarabun Semi-Bold"/>
                <a:sym typeface="Sarabun Semi-Bold"/>
              </a:rPr>
              <a:t>diamorphine</a:t>
            </a:r>
            <a:r>
              <a:rPr lang="en-US" sz="2400" b="1" dirty="0">
                <a:solidFill>
                  <a:srgbClr val="111213"/>
                </a:solidFill>
                <a:latin typeface="Sarabun Semi-Bold"/>
                <a:ea typeface="Sarabun Semi-Bold"/>
                <a:cs typeface="Sarabun Semi-Bold"/>
                <a:sym typeface="Sarabun Semi-Bold"/>
              </a:rPr>
              <a:t>.</a:t>
            </a:r>
          </a:p>
          <a:p>
            <a:pPr marL="1238251" lvl="2" indent="-457200" algn="just">
              <a:lnSpc>
                <a:spcPts val="4200"/>
              </a:lnSpc>
              <a:buFont typeface="Wingdings" panose="05000000000000000000" pitchFamily="2" charset="2"/>
              <a:buChar char="q"/>
            </a:pPr>
            <a:r>
              <a:rPr lang="en-US" sz="2400" b="1" dirty="0">
                <a:solidFill>
                  <a:srgbClr val="111213"/>
                </a:solidFill>
                <a:latin typeface="Sarabun Semi-Bold"/>
                <a:ea typeface="Sarabun Semi-Bold"/>
                <a:cs typeface="Sarabun Semi-Bold"/>
                <a:sym typeface="Sarabun Semi-Bold"/>
              </a:rPr>
              <a:t>Lack of close supervision of independent GP practices by health practitioners.</a:t>
            </a:r>
          </a:p>
          <a:p>
            <a:pPr marL="1238251" lvl="2" indent="-457200" algn="just">
              <a:lnSpc>
                <a:spcPts val="4200"/>
              </a:lnSpc>
              <a:buFont typeface="Wingdings" panose="05000000000000000000" pitchFamily="2" charset="2"/>
              <a:buChar char="q"/>
            </a:pPr>
            <a:r>
              <a:rPr lang="en-US" sz="2400" b="1" dirty="0">
                <a:solidFill>
                  <a:srgbClr val="111213"/>
                </a:solidFill>
                <a:latin typeface="Sarabun Semi-Bold"/>
                <a:ea typeface="Sarabun Semi-Bold"/>
                <a:cs typeface="Sarabun Semi-Bold"/>
                <a:sym typeface="Sarabun Semi-Bold"/>
              </a:rPr>
              <a:t>Inability of healthcare </a:t>
            </a:r>
            <a:r>
              <a:rPr lang="en-US" sz="2400" b="1" dirty="0" err="1">
                <a:solidFill>
                  <a:srgbClr val="111213"/>
                </a:solidFill>
                <a:latin typeface="Sarabun Semi-Bold"/>
                <a:ea typeface="Sarabun Semi-Bold"/>
                <a:cs typeface="Sarabun Semi-Bold"/>
                <a:sym typeface="Sarabun Semi-Bold"/>
              </a:rPr>
              <a:t>organisations</a:t>
            </a:r>
            <a:r>
              <a:rPr lang="en-US" sz="2400" b="1" dirty="0">
                <a:solidFill>
                  <a:srgbClr val="111213"/>
                </a:solidFill>
                <a:latin typeface="Sarabun Semi-Bold"/>
                <a:ea typeface="Sarabun Semi-Bold"/>
                <a:cs typeface="Sarabun Semi-Bold"/>
                <a:sym typeface="Sarabun Semi-Bold"/>
              </a:rPr>
              <a:t> and regulators to identify red flags.</a:t>
            </a:r>
          </a:p>
          <a:p>
            <a:pPr marL="323851" lvl="1" algn="just">
              <a:lnSpc>
                <a:spcPts val="4200"/>
              </a:lnSpc>
            </a:pPr>
            <a:r>
              <a:rPr lang="en-US" sz="2400" b="1" dirty="0">
                <a:solidFill>
                  <a:srgbClr val="111213"/>
                </a:solidFill>
                <a:latin typeface="Sarabun Semi-Bold"/>
                <a:ea typeface="Sarabun Semi-Bold"/>
                <a:cs typeface="Sarabun Semi-Bold"/>
                <a:sym typeface="Sarabun Semi-Bold"/>
              </a:rPr>
              <a:t>These incidents left gaps in the healthcare system through which the Shipman crimes went unnoticed (</a:t>
            </a:r>
            <a:r>
              <a:rPr lang="en-US" sz="2400" b="1" dirty="0" err="1">
                <a:solidFill>
                  <a:srgbClr val="111213"/>
                </a:solidFill>
                <a:latin typeface="Sarabun Semi-Bold"/>
                <a:ea typeface="Sarabun Semi-Bold"/>
                <a:cs typeface="Sarabun Semi-Bold"/>
                <a:sym typeface="Sarabun Semi-Bold"/>
              </a:rPr>
              <a:t>Walshe</a:t>
            </a:r>
            <a:r>
              <a:rPr lang="en-US" sz="2400" b="1" dirty="0">
                <a:solidFill>
                  <a:srgbClr val="111213"/>
                </a:solidFill>
                <a:latin typeface="Sarabun Semi-Bold"/>
                <a:ea typeface="Sarabun Semi-Bold"/>
                <a:cs typeface="Sarabun Semi-Bold"/>
                <a:sym typeface="Sarabun Semi-Bold"/>
              </a:rPr>
              <a:t> and Benson, 2005).</a:t>
            </a:r>
          </a:p>
        </p:txBody>
      </p:sp>
      <p:sp>
        <p:nvSpPr>
          <p:cNvPr id="20" name="Freeform 20"/>
          <p:cNvSpPr/>
          <p:nvPr/>
        </p:nvSpPr>
        <p:spPr>
          <a:xfrm rot="-10800000" flipH="1" flipV="1">
            <a:off x="-2402227" y="7561070"/>
            <a:ext cx="3394970" cy="3339416"/>
          </a:xfrm>
          <a:custGeom>
            <a:avLst/>
            <a:gdLst/>
            <a:ahLst/>
            <a:cxnLst/>
            <a:rect l="l" t="t" r="r" b="b"/>
            <a:pathLst>
              <a:path w="3394970" h="3339416">
                <a:moveTo>
                  <a:pt x="3394970" y="3339416"/>
                </a:moveTo>
                <a:lnTo>
                  <a:pt x="0" y="3339416"/>
                </a:lnTo>
                <a:lnTo>
                  <a:pt x="0" y="0"/>
                </a:lnTo>
                <a:lnTo>
                  <a:pt x="3394970" y="0"/>
                </a:lnTo>
                <a:lnTo>
                  <a:pt x="3394970" y="3339416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B9B81ED1-0C09-C327-E010-A7566B9EA25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1430000" y="2101251"/>
            <a:ext cx="6422938" cy="7648513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13708574" y="9801059"/>
            <a:ext cx="244368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(Wiegmann et al., 2022)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5"/>
          <p:cNvSpPr txBox="1"/>
          <p:nvPr/>
        </p:nvSpPr>
        <p:spPr>
          <a:xfrm>
            <a:off x="4517236" y="567035"/>
            <a:ext cx="9253527" cy="92333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6400"/>
              </a:lnSpc>
            </a:pPr>
            <a:r>
              <a:rPr lang="en-US" sz="8000" b="1" dirty="0">
                <a:solidFill>
                  <a:srgbClr val="111213"/>
                </a:solidFill>
                <a:latin typeface="ITC Bauhaus Bold"/>
                <a:ea typeface="ITC Bauhaus Bold"/>
                <a:cs typeface="ITC Bauhaus Bold"/>
                <a:sym typeface="ITC Bauhaus Bold"/>
              </a:rPr>
              <a:t>Fishbone Diagram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60087" y="1675950"/>
            <a:ext cx="11079513" cy="778783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23851" lvl="1" algn="just">
              <a:lnSpc>
                <a:spcPct val="150000"/>
              </a:lnSpc>
            </a:pPr>
            <a:r>
              <a:rPr lang="en-US" sz="2000" b="1" u="sng" dirty="0">
                <a:solidFill>
                  <a:srgbClr val="111213"/>
                </a:solidFill>
                <a:latin typeface="Sarabun Bold" panose="020B0604020202020204" charset="-34"/>
                <a:ea typeface="Sarabun Semi-Bold"/>
                <a:cs typeface="Sarabun Bold" panose="020B0604020202020204" charset="-34"/>
                <a:sym typeface="Sarabun Semi-Bold"/>
              </a:rPr>
              <a:t>Causative Factors of the Incident</a:t>
            </a:r>
          </a:p>
          <a:p>
            <a:pPr marL="323851" lvl="1" algn="just">
              <a:lnSpc>
                <a:spcPct val="150000"/>
              </a:lnSpc>
            </a:pPr>
            <a:r>
              <a:rPr lang="en-US" sz="2000" b="1" dirty="0">
                <a:solidFill>
                  <a:srgbClr val="111213"/>
                </a:solidFill>
                <a:latin typeface="Sarabun Semi-Bold"/>
                <a:ea typeface="Sarabun Semi-Bold"/>
                <a:cs typeface="Sarabun Semi-Bold"/>
                <a:sym typeface="Sarabun Semi-Bold"/>
              </a:rPr>
              <a:t>A Fishbone Diagram (Ishikawa Model) assist in classifying factors that contributed to complex failures.</a:t>
            </a:r>
          </a:p>
          <a:p>
            <a:pPr marL="323851" lvl="1" algn="just">
              <a:lnSpc>
                <a:spcPct val="150000"/>
              </a:lnSpc>
            </a:pPr>
            <a:r>
              <a:rPr lang="en-US" sz="2000" b="1" dirty="0">
                <a:solidFill>
                  <a:srgbClr val="111213"/>
                </a:solidFill>
                <a:latin typeface="Sarabun Bold" panose="020B0604020202020204" charset="-34"/>
                <a:ea typeface="Sarabun Semi-Bold"/>
                <a:cs typeface="Sarabun Bold" panose="020B0604020202020204" charset="-34"/>
                <a:sym typeface="Sarabun Semi-Bold"/>
              </a:rPr>
              <a:t>People</a:t>
            </a:r>
          </a:p>
          <a:p>
            <a:pPr marL="1123951" lvl="2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000" b="1" dirty="0">
                <a:solidFill>
                  <a:srgbClr val="111213"/>
                </a:solidFill>
                <a:latin typeface="Sarabun Semi-Bold"/>
                <a:ea typeface="Sarabun Semi-Bold"/>
                <a:cs typeface="Sarabun Semi-Bold"/>
                <a:sym typeface="Sarabun Semi-Bold"/>
              </a:rPr>
              <a:t>High levels of trust towards doctors </a:t>
            </a:r>
            <a:r>
              <a:rPr lang="en-US" sz="2000" b="1" dirty="0" err="1">
                <a:solidFill>
                  <a:srgbClr val="111213"/>
                </a:solidFill>
                <a:latin typeface="Sarabun Semi-Bold"/>
                <a:ea typeface="Sarabun Semi-Bold"/>
                <a:cs typeface="Sarabun Semi-Bold"/>
                <a:sym typeface="Sarabun Semi-Bold"/>
              </a:rPr>
              <a:t>minimised</a:t>
            </a:r>
            <a:r>
              <a:rPr lang="en-US" sz="2000" b="1" dirty="0">
                <a:solidFill>
                  <a:srgbClr val="111213"/>
                </a:solidFill>
                <a:latin typeface="Sarabun Semi-Bold"/>
                <a:ea typeface="Sarabun Semi-Bold"/>
                <a:cs typeface="Sarabun Semi-Bold"/>
                <a:sym typeface="Sarabun Semi-Bold"/>
              </a:rPr>
              <a:t> questioning or looking at the performance of the doctors.</a:t>
            </a:r>
          </a:p>
          <a:p>
            <a:pPr marL="1123951" lvl="2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000" b="1" dirty="0">
                <a:solidFill>
                  <a:srgbClr val="111213"/>
                </a:solidFill>
                <a:latin typeface="Sarabun Semi-Bold"/>
                <a:ea typeface="Sarabun Semi-Bold"/>
                <a:cs typeface="Sarabun Semi-Bold"/>
                <a:sym typeface="Sarabun Semi-Bold"/>
              </a:rPr>
              <a:t>The questions asked by the patients and their families about medical decisions were hardly ever raised (</a:t>
            </a:r>
            <a:r>
              <a:rPr lang="en-US" sz="2000" b="1" dirty="0" err="1">
                <a:solidFill>
                  <a:srgbClr val="111213"/>
                </a:solidFill>
                <a:latin typeface="Sarabun Semi-Bold"/>
                <a:ea typeface="Sarabun Semi-Bold"/>
                <a:cs typeface="Sarabun Semi-Bold"/>
                <a:sym typeface="Sarabun Semi-Bold"/>
              </a:rPr>
              <a:t>Kmietowicz</a:t>
            </a:r>
            <a:r>
              <a:rPr lang="en-US" sz="2000" b="1" dirty="0">
                <a:solidFill>
                  <a:srgbClr val="111213"/>
                </a:solidFill>
                <a:latin typeface="Sarabun Semi-Bold"/>
                <a:ea typeface="Sarabun Semi-Bold"/>
                <a:cs typeface="Sarabun Semi-Bold"/>
                <a:sym typeface="Sarabun Semi-Bold"/>
              </a:rPr>
              <a:t>, 2005).</a:t>
            </a:r>
          </a:p>
          <a:p>
            <a:pPr marL="323851" lvl="1" algn="just">
              <a:lnSpc>
                <a:spcPct val="150000"/>
              </a:lnSpc>
            </a:pPr>
            <a:r>
              <a:rPr lang="en-US" sz="2000" b="1" dirty="0">
                <a:solidFill>
                  <a:srgbClr val="111213"/>
                </a:solidFill>
                <a:latin typeface="Sarabun Bold" panose="020B0604020202020204" charset="-34"/>
                <a:ea typeface="Sarabun Semi-Bold"/>
                <a:cs typeface="Sarabun Bold" panose="020B0604020202020204" charset="-34"/>
                <a:sym typeface="Sarabun Semi-Bold"/>
              </a:rPr>
              <a:t>Processes</a:t>
            </a:r>
          </a:p>
          <a:p>
            <a:pPr marL="1123951" lvl="2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000" b="1" dirty="0">
                <a:solidFill>
                  <a:srgbClr val="111213"/>
                </a:solidFill>
                <a:latin typeface="Sarabun Semi-Bold"/>
                <a:ea typeface="Sarabun Semi-Bold"/>
                <a:cs typeface="Sarabun Semi-Bold"/>
                <a:sym typeface="Sarabun Semi-Bold"/>
              </a:rPr>
              <a:t>Weak procedures for screening of patient deaths and medical records.</a:t>
            </a:r>
          </a:p>
          <a:p>
            <a:pPr marL="323851" lvl="1" algn="just">
              <a:lnSpc>
                <a:spcPct val="150000"/>
              </a:lnSpc>
            </a:pPr>
            <a:r>
              <a:rPr lang="en-US" sz="2000" b="1" dirty="0">
                <a:solidFill>
                  <a:srgbClr val="111213"/>
                </a:solidFill>
                <a:latin typeface="Sarabun Bold" panose="020B0604020202020204" charset="-34"/>
                <a:ea typeface="Sarabun Semi-Bold"/>
                <a:cs typeface="Sarabun Bold" panose="020B0604020202020204" charset="-34"/>
                <a:sym typeface="Sarabun Semi-Bold"/>
              </a:rPr>
              <a:t>Regulation</a:t>
            </a:r>
          </a:p>
          <a:p>
            <a:pPr marL="1123951" lvl="2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000" b="1" dirty="0">
                <a:solidFill>
                  <a:srgbClr val="111213"/>
                </a:solidFill>
                <a:latin typeface="Sarabun Semi-Bold"/>
                <a:ea typeface="Sarabun Semi-Bold"/>
                <a:cs typeface="Sarabun Semi-Bold"/>
                <a:sym typeface="Sarabun Semi-Bold"/>
              </a:rPr>
              <a:t>Weak regulation by the regulatory bodies, like the GMC.</a:t>
            </a:r>
          </a:p>
          <a:p>
            <a:pPr marL="323851" lvl="1" algn="just">
              <a:lnSpc>
                <a:spcPct val="150000"/>
              </a:lnSpc>
            </a:pPr>
            <a:r>
              <a:rPr lang="en-US" sz="2000" b="1" dirty="0">
                <a:solidFill>
                  <a:srgbClr val="111213"/>
                </a:solidFill>
                <a:latin typeface="Sarabun Bold" panose="020B0604020202020204" charset="-34"/>
                <a:ea typeface="Sarabun Semi-Bold"/>
                <a:cs typeface="Sarabun Bold" panose="020B0604020202020204" charset="-34"/>
                <a:sym typeface="Sarabun Semi-Bold"/>
              </a:rPr>
              <a:t>Information Systems</a:t>
            </a:r>
          </a:p>
          <a:p>
            <a:pPr marL="1123951" lvl="2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000" b="1" dirty="0">
                <a:solidFill>
                  <a:srgbClr val="111213"/>
                </a:solidFill>
                <a:latin typeface="Sarabun Semi-Bold"/>
                <a:ea typeface="Sarabun Semi-Bold"/>
                <a:cs typeface="Sarabun Semi-Bold"/>
                <a:sym typeface="Sarabun Semi-Bold"/>
              </a:rPr>
              <a:t>None of the digital systems can identify any suspicious trends in mortality data.</a:t>
            </a:r>
          </a:p>
          <a:p>
            <a:pPr marL="323851" lvl="1" algn="just">
              <a:lnSpc>
                <a:spcPct val="150000"/>
              </a:lnSpc>
            </a:pPr>
            <a:r>
              <a:rPr lang="en-US" sz="2000" b="1" dirty="0">
                <a:solidFill>
                  <a:srgbClr val="111213"/>
                </a:solidFill>
                <a:latin typeface="Sarabun Semi-Bold"/>
                <a:ea typeface="Sarabun Semi-Bold"/>
                <a:cs typeface="Sarabun Semi-Bold"/>
                <a:sym typeface="Sarabun Semi-Bold"/>
              </a:rPr>
              <a:t>All these factors had a cumulative effect on the failure of patient safety mechanisms on a systemic level.</a:t>
            </a:r>
          </a:p>
          <a:p>
            <a:pPr marL="323851" lvl="1" algn="just">
              <a:lnSpc>
                <a:spcPct val="150000"/>
              </a:lnSpc>
            </a:pPr>
            <a:endParaRPr lang="en-US" sz="2000" b="1" dirty="0">
              <a:solidFill>
                <a:srgbClr val="111213"/>
              </a:solidFill>
              <a:latin typeface="Sarabun Semi-Bold"/>
              <a:ea typeface="Sarabun Semi-Bold"/>
              <a:cs typeface="Sarabun Semi-Bold"/>
              <a:sym typeface="Sarabun Semi-Bold"/>
            </a:endParaRPr>
          </a:p>
        </p:txBody>
      </p:sp>
      <p:sp>
        <p:nvSpPr>
          <p:cNvPr id="16" name="Freeform 16"/>
          <p:cNvSpPr/>
          <p:nvPr/>
        </p:nvSpPr>
        <p:spPr>
          <a:xfrm flipH="1">
            <a:off x="0" y="-27522"/>
            <a:ext cx="2135743" cy="2112444"/>
          </a:xfrm>
          <a:custGeom>
            <a:avLst/>
            <a:gdLst/>
            <a:ahLst/>
            <a:cxnLst/>
            <a:rect l="l" t="t" r="r" b="b"/>
            <a:pathLst>
              <a:path w="2135743" h="2112444">
                <a:moveTo>
                  <a:pt x="2135743" y="0"/>
                </a:moveTo>
                <a:lnTo>
                  <a:pt x="0" y="0"/>
                </a:lnTo>
                <a:lnTo>
                  <a:pt x="0" y="2112444"/>
                </a:lnTo>
                <a:lnTo>
                  <a:pt x="2135743" y="2112444"/>
                </a:lnTo>
                <a:lnTo>
                  <a:pt x="2135743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7" name="Freeform 17"/>
          <p:cNvSpPr/>
          <p:nvPr/>
        </p:nvSpPr>
        <p:spPr>
          <a:xfrm flipV="1">
            <a:off x="16594041" y="8460258"/>
            <a:ext cx="2135743" cy="2112444"/>
          </a:xfrm>
          <a:custGeom>
            <a:avLst/>
            <a:gdLst/>
            <a:ahLst/>
            <a:cxnLst/>
            <a:rect l="l" t="t" r="r" b="b"/>
            <a:pathLst>
              <a:path w="2135743" h="2112444">
                <a:moveTo>
                  <a:pt x="0" y="2112444"/>
                </a:moveTo>
                <a:lnTo>
                  <a:pt x="2135743" y="2112444"/>
                </a:lnTo>
                <a:lnTo>
                  <a:pt x="2135743" y="0"/>
                </a:lnTo>
                <a:lnTo>
                  <a:pt x="0" y="0"/>
                </a:lnTo>
                <a:lnTo>
                  <a:pt x="0" y="2112444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9" name="Freeform 19"/>
          <p:cNvSpPr/>
          <p:nvPr/>
        </p:nvSpPr>
        <p:spPr>
          <a:xfrm rot="-10800000" flipH="1" flipV="1">
            <a:off x="-2402227" y="7561070"/>
            <a:ext cx="3394970" cy="3339416"/>
          </a:xfrm>
          <a:custGeom>
            <a:avLst/>
            <a:gdLst/>
            <a:ahLst/>
            <a:cxnLst/>
            <a:rect l="l" t="t" r="r" b="b"/>
            <a:pathLst>
              <a:path w="3394970" h="3339416">
                <a:moveTo>
                  <a:pt x="3394970" y="3339416"/>
                </a:moveTo>
                <a:lnTo>
                  <a:pt x="0" y="3339416"/>
                </a:lnTo>
                <a:lnTo>
                  <a:pt x="0" y="0"/>
                </a:lnTo>
                <a:lnTo>
                  <a:pt x="3394970" y="0"/>
                </a:lnTo>
                <a:lnTo>
                  <a:pt x="3394970" y="3339416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pic>
        <p:nvPicPr>
          <p:cNvPr id="3074" name="Picture 2" descr="a fishbone diagram, AI generated">
            <a:extLst>
              <a:ext uri="{FF2B5EF4-FFF2-40B4-BE49-F238E27FC236}">
                <a16:creationId xmlns:a16="http://schemas.microsoft.com/office/drawing/2014/main" id="{909139BD-1667-200F-2B94-7A282DFB475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265" t="22071" r="10256" b="8002"/>
          <a:stretch>
            <a:fillRect/>
          </a:stretch>
        </p:blipFill>
        <p:spPr bwMode="auto">
          <a:xfrm rot="16200000">
            <a:off x="10983667" y="2203211"/>
            <a:ext cx="8282753" cy="4250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14249400" y="8460258"/>
            <a:ext cx="207781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(Kumah et al., 2024)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1FA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-2541810">
            <a:off x="-1054795" y="4941493"/>
            <a:ext cx="4475890" cy="8727676"/>
            <a:chOff x="0" y="0"/>
            <a:chExt cx="1178835" cy="2298647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178835" cy="2298647"/>
            </a:xfrm>
            <a:custGeom>
              <a:avLst/>
              <a:gdLst/>
              <a:ahLst/>
              <a:cxnLst/>
              <a:rect l="l" t="t" r="r" b="b"/>
              <a:pathLst>
                <a:path w="1178835" h="2298647">
                  <a:moveTo>
                    <a:pt x="0" y="0"/>
                  </a:moveTo>
                  <a:lnTo>
                    <a:pt x="1178835" y="0"/>
                  </a:lnTo>
                  <a:lnTo>
                    <a:pt x="1178835" y="2298647"/>
                  </a:lnTo>
                  <a:lnTo>
                    <a:pt x="0" y="2298647"/>
                  </a:lnTo>
                  <a:close/>
                </a:path>
              </a:pathLst>
            </a:custGeom>
            <a:solidFill>
              <a:srgbClr val="ADC1CD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1178835" cy="233674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 rot="-2546206">
            <a:off x="15021355" y="-3240469"/>
            <a:ext cx="4475890" cy="8727676"/>
            <a:chOff x="0" y="0"/>
            <a:chExt cx="1178835" cy="2298647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178835" cy="2298647"/>
            </a:xfrm>
            <a:custGeom>
              <a:avLst/>
              <a:gdLst/>
              <a:ahLst/>
              <a:cxnLst/>
              <a:rect l="l" t="t" r="r" b="b"/>
              <a:pathLst>
                <a:path w="1178835" h="2298647">
                  <a:moveTo>
                    <a:pt x="0" y="0"/>
                  </a:moveTo>
                  <a:lnTo>
                    <a:pt x="1178835" y="0"/>
                  </a:lnTo>
                  <a:lnTo>
                    <a:pt x="1178835" y="2298647"/>
                  </a:lnTo>
                  <a:lnTo>
                    <a:pt x="0" y="2298647"/>
                  </a:lnTo>
                  <a:close/>
                </a:path>
              </a:pathLst>
            </a:custGeom>
            <a:solidFill>
              <a:srgbClr val="ADC1CD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1178835" cy="233674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 rot="-10800000" flipH="1">
            <a:off x="15213844" y="581674"/>
            <a:ext cx="1876827" cy="894052"/>
          </a:xfrm>
          <a:custGeom>
            <a:avLst/>
            <a:gdLst/>
            <a:ahLst/>
            <a:cxnLst/>
            <a:rect l="l" t="t" r="r" b="b"/>
            <a:pathLst>
              <a:path w="1876827" h="894052">
                <a:moveTo>
                  <a:pt x="1876826" y="0"/>
                </a:moveTo>
                <a:lnTo>
                  <a:pt x="0" y="0"/>
                </a:lnTo>
                <a:lnTo>
                  <a:pt x="0" y="894052"/>
                </a:lnTo>
                <a:lnTo>
                  <a:pt x="1876826" y="894052"/>
                </a:lnTo>
                <a:lnTo>
                  <a:pt x="1876826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9" name="Freeform 9"/>
          <p:cNvSpPr/>
          <p:nvPr/>
        </p:nvSpPr>
        <p:spPr>
          <a:xfrm rot="-10800000">
            <a:off x="17259300" y="-145966"/>
            <a:ext cx="3394970" cy="3339416"/>
          </a:xfrm>
          <a:custGeom>
            <a:avLst/>
            <a:gdLst/>
            <a:ahLst/>
            <a:cxnLst/>
            <a:rect l="l" t="t" r="r" b="b"/>
            <a:pathLst>
              <a:path w="3394970" h="3339416">
                <a:moveTo>
                  <a:pt x="0" y="0"/>
                </a:moveTo>
                <a:lnTo>
                  <a:pt x="3394970" y="0"/>
                </a:lnTo>
                <a:lnTo>
                  <a:pt x="3394970" y="3339415"/>
                </a:lnTo>
                <a:lnTo>
                  <a:pt x="0" y="333941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10" name="Group 10"/>
          <p:cNvGrpSpPr/>
          <p:nvPr/>
        </p:nvGrpSpPr>
        <p:grpSpPr>
          <a:xfrm rot="-2532104">
            <a:off x="3162684" y="-5308574"/>
            <a:ext cx="12120557" cy="21021712"/>
            <a:chOff x="0" y="0"/>
            <a:chExt cx="3192245" cy="5536583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3192245" cy="5536583"/>
            </a:xfrm>
            <a:custGeom>
              <a:avLst/>
              <a:gdLst/>
              <a:ahLst/>
              <a:cxnLst/>
              <a:rect l="l" t="t" r="r" b="b"/>
              <a:pathLst>
                <a:path w="3192245" h="5536583">
                  <a:moveTo>
                    <a:pt x="0" y="0"/>
                  </a:moveTo>
                  <a:lnTo>
                    <a:pt x="3192245" y="0"/>
                  </a:lnTo>
                  <a:lnTo>
                    <a:pt x="3192245" y="5536583"/>
                  </a:lnTo>
                  <a:lnTo>
                    <a:pt x="0" y="5536583"/>
                  </a:lnTo>
                  <a:close/>
                </a:path>
              </a:pathLst>
            </a:custGeom>
            <a:solidFill>
              <a:srgbClr val="ADC1CD">
                <a:alpha val="29804"/>
              </a:srgbClr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-38100"/>
              <a:ext cx="3192245" cy="557468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3" name="Freeform 13"/>
          <p:cNvSpPr/>
          <p:nvPr/>
        </p:nvSpPr>
        <p:spPr>
          <a:xfrm flipH="1">
            <a:off x="0" y="-27522"/>
            <a:ext cx="2135743" cy="2112444"/>
          </a:xfrm>
          <a:custGeom>
            <a:avLst/>
            <a:gdLst/>
            <a:ahLst/>
            <a:cxnLst/>
            <a:rect l="l" t="t" r="r" b="b"/>
            <a:pathLst>
              <a:path w="2135743" h="2112444">
                <a:moveTo>
                  <a:pt x="2135743" y="0"/>
                </a:moveTo>
                <a:lnTo>
                  <a:pt x="0" y="0"/>
                </a:lnTo>
                <a:lnTo>
                  <a:pt x="0" y="2112444"/>
                </a:lnTo>
                <a:lnTo>
                  <a:pt x="2135743" y="2112444"/>
                </a:lnTo>
                <a:lnTo>
                  <a:pt x="2135743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4" name="Freeform 14"/>
          <p:cNvSpPr/>
          <p:nvPr/>
        </p:nvSpPr>
        <p:spPr>
          <a:xfrm flipV="1">
            <a:off x="16152257" y="8174556"/>
            <a:ext cx="2135743" cy="2112444"/>
          </a:xfrm>
          <a:custGeom>
            <a:avLst/>
            <a:gdLst/>
            <a:ahLst/>
            <a:cxnLst/>
            <a:rect l="l" t="t" r="r" b="b"/>
            <a:pathLst>
              <a:path w="2135743" h="2112444">
                <a:moveTo>
                  <a:pt x="0" y="2112444"/>
                </a:moveTo>
                <a:lnTo>
                  <a:pt x="2135743" y="2112444"/>
                </a:lnTo>
                <a:lnTo>
                  <a:pt x="2135743" y="0"/>
                </a:lnTo>
                <a:lnTo>
                  <a:pt x="0" y="0"/>
                </a:lnTo>
                <a:lnTo>
                  <a:pt x="0" y="2112444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5" name="Freeform 15"/>
          <p:cNvSpPr/>
          <p:nvPr/>
        </p:nvSpPr>
        <p:spPr>
          <a:xfrm rot="-10800000" flipV="1">
            <a:off x="1197330" y="8783752"/>
            <a:ext cx="1876827" cy="894052"/>
          </a:xfrm>
          <a:custGeom>
            <a:avLst/>
            <a:gdLst/>
            <a:ahLst/>
            <a:cxnLst/>
            <a:rect l="l" t="t" r="r" b="b"/>
            <a:pathLst>
              <a:path w="1876827" h="894052">
                <a:moveTo>
                  <a:pt x="0" y="894052"/>
                </a:moveTo>
                <a:lnTo>
                  <a:pt x="1876826" y="894052"/>
                </a:lnTo>
                <a:lnTo>
                  <a:pt x="1876826" y="0"/>
                </a:lnTo>
                <a:lnTo>
                  <a:pt x="0" y="0"/>
                </a:lnTo>
                <a:lnTo>
                  <a:pt x="0" y="894052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6" name="Freeform 16"/>
          <p:cNvSpPr/>
          <p:nvPr/>
        </p:nvSpPr>
        <p:spPr>
          <a:xfrm rot="-10800000" flipH="1" flipV="1">
            <a:off x="-2402227" y="7561070"/>
            <a:ext cx="3394970" cy="3339416"/>
          </a:xfrm>
          <a:custGeom>
            <a:avLst/>
            <a:gdLst/>
            <a:ahLst/>
            <a:cxnLst/>
            <a:rect l="l" t="t" r="r" b="b"/>
            <a:pathLst>
              <a:path w="3394970" h="3339416">
                <a:moveTo>
                  <a:pt x="3394970" y="3339416"/>
                </a:moveTo>
                <a:lnTo>
                  <a:pt x="0" y="3339416"/>
                </a:lnTo>
                <a:lnTo>
                  <a:pt x="0" y="0"/>
                </a:lnTo>
                <a:lnTo>
                  <a:pt x="3394970" y="0"/>
                </a:lnTo>
                <a:lnTo>
                  <a:pt x="3394970" y="3339416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7" name="TextBox 17"/>
          <p:cNvSpPr txBox="1"/>
          <p:nvPr/>
        </p:nvSpPr>
        <p:spPr>
          <a:xfrm>
            <a:off x="1891868" y="2295064"/>
            <a:ext cx="13993285" cy="684937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500" b="1" u="sng" dirty="0">
                <a:solidFill>
                  <a:srgbClr val="333652"/>
                </a:solidFill>
                <a:latin typeface="Sarabun Bold" panose="020B0604020202020204" charset="-34"/>
                <a:ea typeface="Sarabun Semi-Bold"/>
                <a:cs typeface="Sarabun Bold" panose="020B0604020202020204" charset="-34"/>
                <a:sym typeface="Sarabun Semi-Bold"/>
              </a:rPr>
              <a:t>Healthcare Weaknesses in Regulation</a:t>
            </a:r>
          </a:p>
          <a:p>
            <a:pPr algn="just">
              <a:lnSpc>
                <a:spcPct val="150000"/>
              </a:lnSpc>
            </a:pPr>
            <a:r>
              <a:rPr lang="en-US" sz="2500" b="1" dirty="0">
                <a:solidFill>
                  <a:srgbClr val="333652"/>
                </a:solidFill>
                <a:latin typeface="Sarabun Semi-Bold"/>
                <a:ea typeface="Sarabun Semi-Bold"/>
                <a:cs typeface="Sarabun Semi-Bold"/>
                <a:sym typeface="Sarabun Semi-Bold"/>
              </a:rPr>
              <a:t>Failure to satisfy serious policies was exhibited in the Shipman case (</a:t>
            </a:r>
            <a:r>
              <a:rPr lang="en-US" sz="2500" b="1" dirty="0" err="1">
                <a:solidFill>
                  <a:srgbClr val="333652"/>
                </a:solidFill>
                <a:latin typeface="Sarabun Semi-Bold"/>
                <a:ea typeface="Sarabun Semi-Bold"/>
                <a:cs typeface="Sarabun Semi-Bold"/>
                <a:sym typeface="Sarabun Semi-Bold"/>
              </a:rPr>
              <a:t>Schmidtke</a:t>
            </a:r>
            <a:r>
              <a:rPr lang="en-US" sz="2500" b="1" dirty="0">
                <a:solidFill>
                  <a:srgbClr val="333652"/>
                </a:solidFill>
                <a:latin typeface="Sarabun Semi-Bold"/>
                <a:ea typeface="Sarabun Semi-Bold"/>
                <a:cs typeface="Sarabun Semi-Bold"/>
                <a:sym typeface="Sarabun Semi-Bold"/>
              </a:rPr>
              <a:t> et al., 2024).</a:t>
            </a:r>
          </a:p>
          <a:p>
            <a:pPr algn="just">
              <a:lnSpc>
                <a:spcPct val="150000"/>
              </a:lnSpc>
            </a:pPr>
            <a:endParaRPr lang="en-US" sz="2500" b="1" dirty="0">
              <a:solidFill>
                <a:srgbClr val="333652"/>
              </a:solidFill>
              <a:latin typeface="Sarabun Semi-Bold"/>
              <a:ea typeface="Sarabun Semi-Bold"/>
              <a:cs typeface="Sarabun Semi-Bold"/>
              <a:sym typeface="Sarabun Semi-Bold"/>
            </a:endParaRPr>
          </a:p>
          <a:p>
            <a:pPr algn="just">
              <a:lnSpc>
                <a:spcPct val="150000"/>
              </a:lnSpc>
            </a:pPr>
            <a:r>
              <a:rPr lang="en-US" sz="2500" b="1" dirty="0">
                <a:solidFill>
                  <a:srgbClr val="333652"/>
                </a:solidFill>
                <a:latin typeface="Sarabun Semi-Bold"/>
                <a:ea typeface="Sarabun Semi-Bold"/>
                <a:cs typeface="Sarabun Semi-Bold"/>
                <a:sym typeface="Sarabun Semi-Bold"/>
              </a:rPr>
              <a:t>Among the weaknesses in governance, there were:</a:t>
            </a:r>
          </a:p>
          <a:p>
            <a:pPr marL="800100" lvl="1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500" b="1" dirty="0">
                <a:solidFill>
                  <a:srgbClr val="333652"/>
                </a:solidFill>
                <a:latin typeface="Sarabun Semi-Bold"/>
                <a:ea typeface="Sarabun Semi-Bold"/>
                <a:cs typeface="Sarabun Semi-Bold"/>
                <a:sym typeface="Sarabun Semi-Bold"/>
              </a:rPr>
              <a:t>Absence of unified monitoring mechanisms in healthcare </a:t>
            </a:r>
            <a:r>
              <a:rPr lang="en-US" sz="2500" b="1" dirty="0" err="1">
                <a:solidFill>
                  <a:srgbClr val="333652"/>
                </a:solidFill>
                <a:latin typeface="Sarabun Semi-Bold"/>
                <a:ea typeface="Sarabun Semi-Bold"/>
                <a:cs typeface="Sarabun Semi-Bold"/>
                <a:sym typeface="Sarabun Semi-Bold"/>
              </a:rPr>
              <a:t>organisations</a:t>
            </a:r>
            <a:r>
              <a:rPr lang="en-US" sz="2500" b="1" dirty="0">
                <a:solidFill>
                  <a:srgbClr val="333652"/>
                </a:solidFill>
                <a:latin typeface="Sarabun Semi-Bold"/>
                <a:ea typeface="Sarabun Semi-Bold"/>
                <a:cs typeface="Sarabun Semi-Bold"/>
                <a:sym typeface="Sarabun Semi-Bold"/>
              </a:rPr>
              <a:t>.</a:t>
            </a:r>
          </a:p>
          <a:p>
            <a:pPr marL="800100" lvl="1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500" b="1" dirty="0">
                <a:solidFill>
                  <a:srgbClr val="333652"/>
                </a:solidFill>
                <a:latin typeface="Sarabun Semi-Bold"/>
                <a:ea typeface="Sarabun Semi-Bold"/>
                <a:cs typeface="Sarabun Semi-Bold"/>
                <a:sym typeface="Sarabun Semi-Bold"/>
              </a:rPr>
              <a:t>Weak professional regulations and response to safety issues.</a:t>
            </a:r>
          </a:p>
          <a:p>
            <a:pPr marL="800100" lvl="1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500" b="1" dirty="0">
                <a:solidFill>
                  <a:srgbClr val="333652"/>
                </a:solidFill>
                <a:latin typeface="Sarabun Semi-Bold"/>
                <a:ea typeface="Sarabun Semi-Bold"/>
                <a:cs typeface="Sarabun Semi-Bold"/>
                <a:sym typeface="Sarabun Semi-Bold"/>
              </a:rPr>
              <a:t>Poor systems of reporting suspicious death or professional misconduct.</a:t>
            </a:r>
          </a:p>
          <a:p>
            <a:pPr marL="800100" lvl="1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500" b="1" dirty="0">
                <a:solidFill>
                  <a:srgbClr val="333652"/>
                </a:solidFill>
                <a:latin typeface="Sarabun Semi-Bold"/>
                <a:ea typeface="Sarabun Semi-Bold"/>
                <a:cs typeface="Sarabun Semi-Bold"/>
                <a:sym typeface="Sarabun Semi-Bold"/>
              </a:rPr>
              <a:t>Weak partnership between law enforcers and the healthcare regulators (Public Health Wales, 2025).</a:t>
            </a:r>
          </a:p>
          <a:p>
            <a:pPr marL="800100" lvl="1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endParaRPr lang="en-US" sz="2500" b="1" dirty="0">
              <a:solidFill>
                <a:srgbClr val="333652"/>
              </a:solidFill>
              <a:latin typeface="Sarabun Semi-Bold"/>
              <a:ea typeface="Sarabun Semi-Bold"/>
              <a:cs typeface="Sarabun Semi-Bold"/>
              <a:sym typeface="Sarabun Semi-Bold"/>
            </a:endParaRPr>
          </a:p>
          <a:p>
            <a:pPr algn="just">
              <a:lnSpc>
                <a:spcPct val="150000"/>
              </a:lnSpc>
            </a:pPr>
            <a:r>
              <a:rPr lang="en-US" sz="2500" b="1" dirty="0">
                <a:solidFill>
                  <a:srgbClr val="333652"/>
                </a:solidFill>
                <a:latin typeface="Sarabun Semi-Bold"/>
                <a:ea typeface="Sarabun Semi-Bold"/>
                <a:cs typeface="Sarabun Semi-Bold"/>
                <a:sym typeface="Sarabun Semi-Bold"/>
              </a:rPr>
              <a:t>These circumstances underscored the necessity to have more robust national systems of governance concerning patient safety (</a:t>
            </a:r>
            <a:r>
              <a:rPr lang="en-US" sz="2500" b="1" dirty="0" err="1">
                <a:solidFill>
                  <a:srgbClr val="333652"/>
                </a:solidFill>
                <a:latin typeface="Sarabun Semi-Bold"/>
                <a:ea typeface="Sarabun Semi-Bold"/>
                <a:cs typeface="Sarabun Semi-Bold"/>
                <a:sym typeface="Sarabun Semi-Bold"/>
              </a:rPr>
              <a:t>Maake</a:t>
            </a:r>
            <a:r>
              <a:rPr lang="en-US" sz="2500" b="1" dirty="0">
                <a:solidFill>
                  <a:srgbClr val="333652"/>
                </a:solidFill>
                <a:latin typeface="Sarabun Semi-Bold"/>
                <a:ea typeface="Sarabun Semi-Bold"/>
                <a:cs typeface="Sarabun Semi-Bold"/>
                <a:sym typeface="Sarabun Semi-Bold"/>
              </a:rPr>
              <a:t>, 2025).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73747" y="574796"/>
            <a:ext cx="13399243" cy="86946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400"/>
              </a:lnSpc>
            </a:pPr>
            <a:r>
              <a:rPr lang="en-US" sz="6600" b="1">
                <a:solidFill>
                  <a:srgbClr val="333652"/>
                </a:solidFill>
                <a:latin typeface="ITC Bauhaus Bold"/>
                <a:ea typeface="ITC Bauhaus Bold"/>
                <a:cs typeface="ITC Bauhaus Bold"/>
                <a:sym typeface="ITC Bauhaus Bold"/>
              </a:rPr>
              <a:t>Policy and Governance Issues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1FA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-2541810">
            <a:off x="-1054795" y="4941493"/>
            <a:ext cx="4475890" cy="8727676"/>
            <a:chOff x="0" y="0"/>
            <a:chExt cx="1178835" cy="2298647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178835" cy="2298647"/>
            </a:xfrm>
            <a:custGeom>
              <a:avLst/>
              <a:gdLst/>
              <a:ahLst/>
              <a:cxnLst/>
              <a:rect l="l" t="t" r="r" b="b"/>
              <a:pathLst>
                <a:path w="1178835" h="2298647">
                  <a:moveTo>
                    <a:pt x="0" y="0"/>
                  </a:moveTo>
                  <a:lnTo>
                    <a:pt x="1178835" y="0"/>
                  </a:lnTo>
                  <a:lnTo>
                    <a:pt x="1178835" y="2298647"/>
                  </a:lnTo>
                  <a:lnTo>
                    <a:pt x="0" y="2298647"/>
                  </a:lnTo>
                  <a:close/>
                </a:path>
              </a:pathLst>
            </a:custGeom>
            <a:solidFill>
              <a:srgbClr val="ADC1CD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1178835" cy="233674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 rot="-2546206">
            <a:off x="15021355" y="-3240469"/>
            <a:ext cx="4475890" cy="8727676"/>
            <a:chOff x="0" y="0"/>
            <a:chExt cx="1178835" cy="2298647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178835" cy="2298647"/>
            </a:xfrm>
            <a:custGeom>
              <a:avLst/>
              <a:gdLst/>
              <a:ahLst/>
              <a:cxnLst/>
              <a:rect l="l" t="t" r="r" b="b"/>
              <a:pathLst>
                <a:path w="1178835" h="2298647">
                  <a:moveTo>
                    <a:pt x="0" y="0"/>
                  </a:moveTo>
                  <a:lnTo>
                    <a:pt x="1178835" y="0"/>
                  </a:lnTo>
                  <a:lnTo>
                    <a:pt x="1178835" y="2298647"/>
                  </a:lnTo>
                  <a:lnTo>
                    <a:pt x="0" y="2298647"/>
                  </a:lnTo>
                  <a:close/>
                </a:path>
              </a:pathLst>
            </a:custGeom>
            <a:solidFill>
              <a:srgbClr val="ADC1CD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1178835" cy="233674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 rot="-10800000" flipH="1">
            <a:off x="15213844" y="581674"/>
            <a:ext cx="1876827" cy="894052"/>
          </a:xfrm>
          <a:custGeom>
            <a:avLst/>
            <a:gdLst/>
            <a:ahLst/>
            <a:cxnLst/>
            <a:rect l="l" t="t" r="r" b="b"/>
            <a:pathLst>
              <a:path w="1876827" h="894052">
                <a:moveTo>
                  <a:pt x="1876826" y="0"/>
                </a:moveTo>
                <a:lnTo>
                  <a:pt x="0" y="0"/>
                </a:lnTo>
                <a:lnTo>
                  <a:pt x="0" y="894052"/>
                </a:lnTo>
                <a:lnTo>
                  <a:pt x="1876826" y="894052"/>
                </a:lnTo>
                <a:lnTo>
                  <a:pt x="1876826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9" name="Freeform 9"/>
          <p:cNvSpPr/>
          <p:nvPr/>
        </p:nvSpPr>
        <p:spPr>
          <a:xfrm rot="-10800000">
            <a:off x="17259300" y="-145966"/>
            <a:ext cx="3394970" cy="3339416"/>
          </a:xfrm>
          <a:custGeom>
            <a:avLst/>
            <a:gdLst/>
            <a:ahLst/>
            <a:cxnLst/>
            <a:rect l="l" t="t" r="r" b="b"/>
            <a:pathLst>
              <a:path w="3394970" h="3339416">
                <a:moveTo>
                  <a:pt x="0" y="0"/>
                </a:moveTo>
                <a:lnTo>
                  <a:pt x="3394970" y="0"/>
                </a:lnTo>
                <a:lnTo>
                  <a:pt x="3394970" y="3339415"/>
                </a:lnTo>
                <a:lnTo>
                  <a:pt x="0" y="333941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10" name="Group 10"/>
          <p:cNvGrpSpPr/>
          <p:nvPr/>
        </p:nvGrpSpPr>
        <p:grpSpPr>
          <a:xfrm rot="-2532104">
            <a:off x="3162684" y="-5308574"/>
            <a:ext cx="12120557" cy="21021712"/>
            <a:chOff x="0" y="0"/>
            <a:chExt cx="3192245" cy="5536583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3192245" cy="5536583"/>
            </a:xfrm>
            <a:custGeom>
              <a:avLst/>
              <a:gdLst/>
              <a:ahLst/>
              <a:cxnLst/>
              <a:rect l="l" t="t" r="r" b="b"/>
              <a:pathLst>
                <a:path w="3192245" h="5536583">
                  <a:moveTo>
                    <a:pt x="0" y="0"/>
                  </a:moveTo>
                  <a:lnTo>
                    <a:pt x="3192245" y="0"/>
                  </a:lnTo>
                  <a:lnTo>
                    <a:pt x="3192245" y="5536583"/>
                  </a:lnTo>
                  <a:lnTo>
                    <a:pt x="0" y="5536583"/>
                  </a:lnTo>
                  <a:close/>
                </a:path>
              </a:pathLst>
            </a:custGeom>
            <a:solidFill>
              <a:srgbClr val="ADC1CD">
                <a:alpha val="29804"/>
              </a:srgbClr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-38100"/>
              <a:ext cx="3192245" cy="557468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3" name="Freeform 13"/>
          <p:cNvSpPr/>
          <p:nvPr/>
        </p:nvSpPr>
        <p:spPr>
          <a:xfrm flipH="1">
            <a:off x="0" y="-27522"/>
            <a:ext cx="2135743" cy="2112444"/>
          </a:xfrm>
          <a:custGeom>
            <a:avLst/>
            <a:gdLst/>
            <a:ahLst/>
            <a:cxnLst/>
            <a:rect l="l" t="t" r="r" b="b"/>
            <a:pathLst>
              <a:path w="2135743" h="2112444">
                <a:moveTo>
                  <a:pt x="2135743" y="0"/>
                </a:moveTo>
                <a:lnTo>
                  <a:pt x="0" y="0"/>
                </a:lnTo>
                <a:lnTo>
                  <a:pt x="0" y="2112444"/>
                </a:lnTo>
                <a:lnTo>
                  <a:pt x="2135743" y="2112444"/>
                </a:lnTo>
                <a:lnTo>
                  <a:pt x="2135743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4" name="Freeform 14"/>
          <p:cNvSpPr/>
          <p:nvPr/>
        </p:nvSpPr>
        <p:spPr>
          <a:xfrm flipV="1">
            <a:off x="16152257" y="8174556"/>
            <a:ext cx="2135743" cy="2112444"/>
          </a:xfrm>
          <a:custGeom>
            <a:avLst/>
            <a:gdLst/>
            <a:ahLst/>
            <a:cxnLst/>
            <a:rect l="l" t="t" r="r" b="b"/>
            <a:pathLst>
              <a:path w="2135743" h="2112444">
                <a:moveTo>
                  <a:pt x="0" y="2112444"/>
                </a:moveTo>
                <a:lnTo>
                  <a:pt x="2135743" y="2112444"/>
                </a:lnTo>
                <a:lnTo>
                  <a:pt x="2135743" y="0"/>
                </a:lnTo>
                <a:lnTo>
                  <a:pt x="0" y="0"/>
                </a:lnTo>
                <a:lnTo>
                  <a:pt x="0" y="2112444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6" name="Freeform 16"/>
          <p:cNvSpPr/>
          <p:nvPr/>
        </p:nvSpPr>
        <p:spPr>
          <a:xfrm rot="-10800000" flipH="1" flipV="1">
            <a:off x="-2402227" y="7561070"/>
            <a:ext cx="3394970" cy="3339416"/>
          </a:xfrm>
          <a:custGeom>
            <a:avLst/>
            <a:gdLst/>
            <a:ahLst/>
            <a:cxnLst/>
            <a:rect l="l" t="t" r="r" b="b"/>
            <a:pathLst>
              <a:path w="3394970" h="3339416">
                <a:moveTo>
                  <a:pt x="3394970" y="3339416"/>
                </a:moveTo>
                <a:lnTo>
                  <a:pt x="0" y="3339416"/>
                </a:lnTo>
                <a:lnTo>
                  <a:pt x="0" y="0"/>
                </a:lnTo>
                <a:lnTo>
                  <a:pt x="3394970" y="0"/>
                </a:lnTo>
                <a:lnTo>
                  <a:pt x="3394970" y="3339416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8" name="TextBox 18"/>
          <p:cNvSpPr txBox="1"/>
          <p:nvPr/>
        </p:nvSpPr>
        <p:spPr>
          <a:xfrm>
            <a:off x="992744" y="629053"/>
            <a:ext cx="14466043" cy="86946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400"/>
              </a:lnSpc>
            </a:pPr>
            <a:r>
              <a:rPr lang="en-US" sz="6000" b="1">
                <a:solidFill>
                  <a:srgbClr val="333652"/>
                </a:solidFill>
                <a:latin typeface="ITC Bauhaus Bold"/>
                <a:ea typeface="ITC Bauhaus Bold"/>
                <a:cs typeface="ITC Bauhaus Bold"/>
                <a:sym typeface="ITC Bauhaus Bold"/>
              </a:rPr>
              <a:t>Effect on the Provision of Healthcare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979506" y="1951524"/>
            <a:ext cx="13747576" cy="742645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500" b="1" u="sng" dirty="0">
                <a:solidFill>
                  <a:srgbClr val="333652"/>
                </a:solidFill>
                <a:latin typeface="Sarabun Bold" panose="020B0604020202020204" charset="-34"/>
                <a:ea typeface="Sarabun Semi-Bold"/>
                <a:cs typeface="Sarabun Bold" panose="020B0604020202020204" charset="-34"/>
                <a:sym typeface="Sarabun Semi-Bold"/>
              </a:rPr>
              <a:t>Patient and Healthcare System Consequences</a:t>
            </a:r>
          </a:p>
          <a:p>
            <a:pPr algn="just">
              <a:lnSpc>
                <a:spcPct val="150000"/>
              </a:lnSpc>
            </a:pPr>
            <a:r>
              <a:rPr lang="en-US" sz="2500" b="1" dirty="0">
                <a:solidFill>
                  <a:srgbClr val="333652"/>
                </a:solidFill>
                <a:latin typeface="Sarabun Semi-Bold"/>
                <a:ea typeface="Sarabun Semi-Bold"/>
                <a:cs typeface="Sarabun Semi-Bold"/>
                <a:sym typeface="Sarabun Semi-Bold"/>
              </a:rPr>
              <a:t>The case caused significant implications for the healthcare systems (Gill, Fenton and </a:t>
            </a:r>
            <a:r>
              <a:rPr lang="en-US" sz="2500" b="1" dirty="0" err="1">
                <a:solidFill>
                  <a:srgbClr val="333652"/>
                </a:solidFill>
                <a:latin typeface="Sarabun Semi-Bold"/>
                <a:ea typeface="Sarabun Semi-Bold"/>
                <a:cs typeface="Sarabun Semi-Bold"/>
                <a:sym typeface="Sarabun Semi-Bold"/>
              </a:rPr>
              <a:t>Lagnado</a:t>
            </a:r>
            <a:r>
              <a:rPr lang="en-US" sz="2500" b="1" dirty="0">
                <a:solidFill>
                  <a:srgbClr val="333652"/>
                </a:solidFill>
                <a:latin typeface="Sarabun Semi-Bold"/>
                <a:ea typeface="Sarabun Semi-Bold"/>
                <a:cs typeface="Sarabun Semi-Bold"/>
                <a:sym typeface="Sarabun Semi-Bold"/>
              </a:rPr>
              <a:t>, 2022).</a:t>
            </a:r>
          </a:p>
          <a:p>
            <a:pPr algn="just">
              <a:lnSpc>
                <a:spcPct val="150000"/>
              </a:lnSpc>
            </a:pPr>
            <a:endParaRPr lang="en-US" sz="2500" b="1" dirty="0">
              <a:solidFill>
                <a:srgbClr val="333652"/>
              </a:solidFill>
              <a:latin typeface="Sarabun Semi-Bold"/>
              <a:ea typeface="Sarabun Semi-Bold"/>
              <a:cs typeface="Sarabun Semi-Bold"/>
              <a:sym typeface="Sarabun Semi-Bold"/>
            </a:endParaRPr>
          </a:p>
          <a:p>
            <a:pPr algn="just">
              <a:lnSpc>
                <a:spcPct val="150000"/>
              </a:lnSpc>
            </a:pPr>
            <a:r>
              <a:rPr lang="en-US" sz="2500" b="1" dirty="0">
                <a:solidFill>
                  <a:srgbClr val="333652"/>
                </a:solidFill>
                <a:latin typeface="Sarabun Bold" panose="020B0604020202020204" charset="-34"/>
                <a:ea typeface="Sarabun Semi-Bold"/>
                <a:cs typeface="Sarabun Bold" panose="020B0604020202020204" charset="-34"/>
                <a:sym typeface="Sarabun Semi-Bold"/>
              </a:rPr>
              <a:t>Effects on patients and their families</a:t>
            </a:r>
          </a:p>
          <a:p>
            <a:pPr marL="800100" lvl="1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500" b="1" dirty="0">
                <a:solidFill>
                  <a:srgbClr val="333652"/>
                </a:solidFill>
                <a:latin typeface="Sarabun Semi-Bold"/>
                <a:ea typeface="Sarabun Semi-Bold"/>
                <a:cs typeface="Sarabun Semi-Bold"/>
                <a:sym typeface="Sarabun Semi-Bold"/>
              </a:rPr>
              <a:t>Death and permanent emotional trauma to the concerned families.</a:t>
            </a:r>
          </a:p>
          <a:p>
            <a:pPr marL="800100" lvl="1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500" b="1" dirty="0">
                <a:solidFill>
                  <a:srgbClr val="333652"/>
                </a:solidFill>
                <a:latin typeface="Sarabun Semi-Bold"/>
                <a:ea typeface="Sarabun Semi-Bold"/>
                <a:cs typeface="Sarabun Semi-Bold"/>
                <a:sym typeface="Sarabun Semi-Bold"/>
              </a:rPr>
              <a:t>Considerable decrease in confidence in the medical staff.</a:t>
            </a:r>
          </a:p>
          <a:p>
            <a:pPr algn="just">
              <a:lnSpc>
                <a:spcPct val="150000"/>
              </a:lnSpc>
            </a:pPr>
            <a:r>
              <a:rPr lang="en-US" sz="2500" b="1" dirty="0">
                <a:solidFill>
                  <a:srgbClr val="333652"/>
                </a:solidFill>
                <a:latin typeface="Sarabun Bold" panose="020B0604020202020204" charset="-34"/>
                <a:ea typeface="Sarabun Semi-Bold"/>
                <a:cs typeface="Sarabun Bold" panose="020B0604020202020204" charset="-34"/>
                <a:sym typeface="Sarabun Semi-Bold"/>
              </a:rPr>
              <a:t>Implications for healthcare </a:t>
            </a:r>
            <a:r>
              <a:rPr lang="en-US" sz="2500" b="1" dirty="0" err="1">
                <a:solidFill>
                  <a:srgbClr val="333652"/>
                </a:solidFill>
                <a:latin typeface="Sarabun Bold" panose="020B0604020202020204" charset="-34"/>
                <a:ea typeface="Sarabun Semi-Bold"/>
                <a:cs typeface="Sarabun Bold" panose="020B0604020202020204" charset="-34"/>
                <a:sym typeface="Sarabun Semi-Bold"/>
              </a:rPr>
              <a:t>organisations</a:t>
            </a:r>
            <a:endParaRPr lang="en-US" sz="2500" b="1" dirty="0">
              <a:solidFill>
                <a:srgbClr val="333652"/>
              </a:solidFill>
              <a:latin typeface="Sarabun Bold" panose="020B0604020202020204" charset="-34"/>
              <a:ea typeface="Sarabun Semi-Bold"/>
              <a:cs typeface="Sarabun Bold" panose="020B0604020202020204" charset="-34"/>
              <a:sym typeface="Sarabun Semi-Bold"/>
            </a:endParaRPr>
          </a:p>
          <a:p>
            <a:pPr marL="800100" lvl="1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500" b="1" dirty="0">
                <a:solidFill>
                  <a:srgbClr val="333652"/>
                </a:solidFill>
                <a:latin typeface="Sarabun Semi-Bold"/>
                <a:ea typeface="Sarabun Semi-Bold"/>
                <a:cs typeface="Sarabun Semi-Bold"/>
                <a:sym typeface="Sarabun Semi-Bold"/>
              </a:rPr>
              <a:t>Heightened pressure to tighten the use of surveillance in clinical practice.</a:t>
            </a:r>
          </a:p>
          <a:p>
            <a:pPr marL="800100" lvl="1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500" b="1" dirty="0">
                <a:solidFill>
                  <a:srgbClr val="333652"/>
                </a:solidFill>
                <a:latin typeface="Sarabun Semi-Bold"/>
                <a:ea typeface="Sarabun Semi-Bold"/>
                <a:cs typeface="Sarabun Semi-Bold"/>
                <a:sym typeface="Sarabun Semi-Bold"/>
              </a:rPr>
              <a:t>Increased focus on healthcare patient safety and transparency.</a:t>
            </a:r>
          </a:p>
          <a:p>
            <a:pPr lvl="1" algn="just">
              <a:lnSpc>
                <a:spcPct val="150000"/>
              </a:lnSpc>
            </a:pPr>
            <a:endParaRPr lang="en-US" sz="2500" b="1" dirty="0">
              <a:solidFill>
                <a:srgbClr val="333652"/>
              </a:solidFill>
              <a:latin typeface="Sarabun Semi-Bold"/>
              <a:ea typeface="Sarabun Semi-Bold"/>
              <a:cs typeface="Sarabun Semi-Bold"/>
              <a:sym typeface="Sarabun Semi-Bold"/>
            </a:endParaRPr>
          </a:p>
          <a:p>
            <a:pPr algn="just">
              <a:lnSpc>
                <a:spcPct val="150000"/>
              </a:lnSpc>
            </a:pPr>
            <a:r>
              <a:rPr lang="en-US" sz="2500" b="1" dirty="0">
                <a:solidFill>
                  <a:srgbClr val="333652"/>
                </a:solidFill>
                <a:latin typeface="Sarabun Semi-Bold"/>
                <a:ea typeface="Sarabun Semi-Bold"/>
                <a:cs typeface="Sarabun Semi-Bold"/>
                <a:sym typeface="Sarabun Semi-Bold"/>
              </a:rPr>
              <a:t>The scandal showed that the impact of healthcare governance inefficiencies can be very severe on society.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1FA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7"/>
          <p:cNvSpPr txBox="1"/>
          <p:nvPr/>
        </p:nvSpPr>
        <p:spPr>
          <a:xfrm rot="19053794">
            <a:off x="14972548" y="-3366181"/>
            <a:ext cx="4475890" cy="8872337"/>
          </a:xfrm>
          <a:prstGeom prst="rect">
            <a:avLst/>
          </a:prstGeom>
        </p:spPr>
        <p:txBody>
          <a:bodyPr lIns="50800" tIns="50800" rIns="50800" bIns="50800" rtlCol="0" anchor="ctr"/>
          <a:lstStyle/>
          <a:p>
            <a:pPr algn="ctr">
              <a:lnSpc>
                <a:spcPts val="2659"/>
              </a:lnSpc>
              <a:spcBef>
                <a:spcPct val="0"/>
              </a:spcBef>
            </a:pPr>
            <a:endParaRPr/>
          </a:p>
        </p:txBody>
      </p:sp>
      <p:sp>
        <p:nvSpPr>
          <p:cNvPr id="13" name="Freeform 13"/>
          <p:cNvSpPr/>
          <p:nvPr/>
        </p:nvSpPr>
        <p:spPr>
          <a:xfrm flipH="1">
            <a:off x="0" y="-27522"/>
            <a:ext cx="2135743" cy="2112444"/>
          </a:xfrm>
          <a:custGeom>
            <a:avLst/>
            <a:gdLst/>
            <a:ahLst/>
            <a:cxnLst/>
            <a:rect l="l" t="t" r="r" b="b"/>
            <a:pathLst>
              <a:path w="2135743" h="2112444">
                <a:moveTo>
                  <a:pt x="2135743" y="0"/>
                </a:moveTo>
                <a:lnTo>
                  <a:pt x="0" y="0"/>
                </a:lnTo>
                <a:lnTo>
                  <a:pt x="0" y="2112444"/>
                </a:lnTo>
                <a:lnTo>
                  <a:pt x="2135743" y="2112444"/>
                </a:lnTo>
                <a:lnTo>
                  <a:pt x="2135743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4" name="Freeform 14"/>
          <p:cNvSpPr/>
          <p:nvPr/>
        </p:nvSpPr>
        <p:spPr>
          <a:xfrm flipV="1">
            <a:off x="16152257" y="8174556"/>
            <a:ext cx="2135743" cy="2112444"/>
          </a:xfrm>
          <a:custGeom>
            <a:avLst/>
            <a:gdLst/>
            <a:ahLst/>
            <a:cxnLst/>
            <a:rect l="l" t="t" r="r" b="b"/>
            <a:pathLst>
              <a:path w="2135743" h="2112444">
                <a:moveTo>
                  <a:pt x="0" y="2112444"/>
                </a:moveTo>
                <a:lnTo>
                  <a:pt x="2135743" y="2112444"/>
                </a:lnTo>
                <a:lnTo>
                  <a:pt x="2135743" y="0"/>
                </a:lnTo>
                <a:lnTo>
                  <a:pt x="0" y="0"/>
                </a:lnTo>
                <a:lnTo>
                  <a:pt x="0" y="2112444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7" name="TextBox 17"/>
          <p:cNvSpPr txBox="1"/>
          <p:nvPr/>
        </p:nvSpPr>
        <p:spPr>
          <a:xfrm>
            <a:off x="2211146" y="722132"/>
            <a:ext cx="15671043" cy="87908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6497"/>
              </a:lnSpc>
            </a:pPr>
            <a:r>
              <a:rPr lang="en-US" sz="6000" b="1">
                <a:solidFill>
                  <a:srgbClr val="111213"/>
                </a:solidFill>
                <a:latin typeface="ITC Bauhaus Bold"/>
                <a:ea typeface="ITC Bauhaus Bold"/>
                <a:cs typeface="ITC Bauhaus Bold"/>
                <a:sym typeface="ITC Bauhaus Bold"/>
              </a:rPr>
              <a:t>Quality Improvement and Reform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828800" y="2084922"/>
            <a:ext cx="14323457" cy="802136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23851" lvl="1" algn="just">
              <a:lnSpc>
                <a:spcPts val="4200"/>
              </a:lnSpc>
            </a:pPr>
            <a:r>
              <a:rPr lang="en-US" sz="2800" b="1">
                <a:solidFill>
                  <a:srgbClr val="111213"/>
                </a:solidFill>
                <a:latin typeface="Sarabun Semi-Bold"/>
                <a:ea typeface="Sarabun Semi-Bold"/>
                <a:cs typeface="Sarabun Semi-Bold"/>
                <a:sym typeface="Sarabun Semi-Bold"/>
              </a:rPr>
              <a:t>The Shipman Inquiry resulted in a number of significant reforms </a:t>
            </a:r>
            <a:r>
              <a:rPr lang="nl-NL" sz="2800" b="1">
                <a:solidFill>
                  <a:srgbClr val="111213"/>
                </a:solidFill>
                <a:latin typeface="Sarabun Semi-Bold"/>
                <a:ea typeface="Sarabun Semi-Bold"/>
                <a:cs typeface="Sarabun Semi-Bold"/>
                <a:sym typeface="Sarabun Semi-Bold"/>
              </a:rPr>
              <a:t>(ten Haken et al., 2025)</a:t>
            </a:r>
            <a:r>
              <a:rPr lang="en-US" sz="2800" b="1">
                <a:solidFill>
                  <a:srgbClr val="111213"/>
                </a:solidFill>
                <a:latin typeface="Sarabun Semi-Bold"/>
                <a:ea typeface="Sarabun Semi-Bold"/>
                <a:cs typeface="Sarabun Semi-Bold"/>
                <a:sym typeface="Sarabun Semi-Bold"/>
              </a:rPr>
              <a:t>.</a:t>
            </a:r>
          </a:p>
          <a:p>
            <a:pPr marL="323851" lvl="1" algn="just">
              <a:lnSpc>
                <a:spcPts val="4200"/>
              </a:lnSpc>
            </a:pPr>
            <a:endParaRPr lang="en-US" sz="2800" b="1">
              <a:solidFill>
                <a:srgbClr val="111213"/>
              </a:solidFill>
              <a:latin typeface="Sarabun Semi-Bold"/>
              <a:ea typeface="Sarabun Semi-Bold"/>
              <a:cs typeface="Sarabun Semi-Bold"/>
              <a:sym typeface="Sarabun Semi-Bold"/>
            </a:endParaRPr>
          </a:p>
          <a:p>
            <a:pPr marL="323851" lvl="1" algn="just">
              <a:lnSpc>
                <a:spcPts val="4200"/>
              </a:lnSpc>
            </a:pPr>
            <a:r>
              <a:rPr lang="en-US" sz="2800" b="1">
                <a:solidFill>
                  <a:srgbClr val="111213"/>
                </a:solidFill>
                <a:latin typeface="Sarabun Bold" panose="020B0604020202020204" charset="-34"/>
                <a:ea typeface="Sarabun Semi-Bold"/>
                <a:cs typeface="Sarabun Bold" panose="020B0604020202020204" charset="-34"/>
                <a:sym typeface="Sarabun Semi-Bold"/>
              </a:rPr>
              <a:t>Key improvements included:</a:t>
            </a:r>
          </a:p>
          <a:p>
            <a:pPr marL="1238251" lvl="2" indent="-457200" algn="just">
              <a:lnSpc>
                <a:spcPts val="4200"/>
              </a:lnSpc>
              <a:buFont typeface="Wingdings" panose="05000000000000000000" pitchFamily="2" charset="2"/>
              <a:buChar char="q"/>
            </a:pPr>
            <a:r>
              <a:rPr lang="en-US" sz="2800" b="1">
                <a:solidFill>
                  <a:srgbClr val="111213"/>
                </a:solidFill>
                <a:latin typeface="Sarabun Semi-Bold"/>
                <a:ea typeface="Sarabun Semi-Bold"/>
                <a:cs typeface="Sarabun Semi-Bold"/>
                <a:sym typeface="Sarabun Semi-Bold"/>
              </a:rPr>
              <a:t>To periodically test the professional skills of the doctors by introducing the doctor revalidation systems (Pringle, 2006).</a:t>
            </a:r>
          </a:p>
          <a:p>
            <a:pPr marL="1238251" lvl="2" indent="-457200" algn="just">
              <a:lnSpc>
                <a:spcPts val="4200"/>
              </a:lnSpc>
              <a:buFont typeface="Wingdings" panose="05000000000000000000" pitchFamily="2" charset="2"/>
              <a:buChar char="q"/>
            </a:pPr>
            <a:r>
              <a:rPr lang="en-US" sz="2800" b="1">
                <a:solidFill>
                  <a:srgbClr val="111213"/>
                </a:solidFill>
                <a:latin typeface="Sarabun Semi-Bold"/>
                <a:ea typeface="Sarabun Semi-Bold"/>
                <a:cs typeface="Sarabun Semi-Bold"/>
                <a:sym typeface="Sarabun Semi-Bold"/>
              </a:rPr>
              <a:t>Better monitoring of prescription controllable drugs within health care institutions.</a:t>
            </a:r>
          </a:p>
          <a:p>
            <a:pPr marL="1238251" lvl="2" indent="-457200" algn="just">
              <a:lnSpc>
                <a:spcPts val="4200"/>
              </a:lnSpc>
              <a:buFont typeface="Wingdings" panose="05000000000000000000" pitchFamily="2" charset="2"/>
              <a:buChar char="q"/>
            </a:pPr>
            <a:r>
              <a:rPr lang="en-US" sz="2800" b="1">
                <a:solidFill>
                  <a:srgbClr val="111213"/>
                </a:solidFill>
                <a:latin typeface="Sarabun Semi-Bold"/>
                <a:ea typeface="Sarabun Semi-Bold"/>
                <a:cs typeface="Sarabun Semi-Bold"/>
                <a:sym typeface="Sarabun Semi-Bold"/>
              </a:rPr>
              <a:t>Revamping the death certification process and making it undergo an independent review.</a:t>
            </a:r>
          </a:p>
          <a:p>
            <a:pPr marL="1238251" lvl="2" indent="-457200" algn="just">
              <a:lnSpc>
                <a:spcPts val="4200"/>
              </a:lnSpc>
              <a:buFont typeface="Wingdings" panose="05000000000000000000" pitchFamily="2" charset="2"/>
              <a:buChar char="q"/>
            </a:pPr>
            <a:r>
              <a:rPr lang="en-US" sz="2800" b="1">
                <a:solidFill>
                  <a:srgbClr val="111213"/>
                </a:solidFill>
                <a:latin typeface="Sarabun Semi-Bold"/>
                <a:ea typeface="Sarabun Semi-Bold"/>
                <a:cs typeface="Sarabun Semi-Bold"/>
                <a:sym typeface="Sarabun Semi-Bold"/>
              </a:rPr>
              <a:t>Enhancement of clinical governance and accountability systems (Santos, 2025).</a:t>
            </a:r>
          </a:p>
          <a:p>
            <a:pPr marL="781051" lvl="2" algn="just">
              <a:lnSpc>
                <a:spcPts val="4200"/>
              </a:lnSpc>
            </a:pPr>
            <a:endParaRPr lang="en-US" sz="2800" b="1">
              <a:solidFill>
                <a:srgbClr val="111213"/>
              </a:solidFill>
              <a:latin typeface="Sarabun Semi-Bold"/>
              <a:ea typeface="Sarabun Semi-Bold"/>
              <a:cs typeface="Sarabun Semi-Bold"/>
              <a:sym typeface="Sarabun Semi-Bold"/>
            </a:endParaRPr>
          </a:p>
          <a:p>
            <a:pPr marL="323851" lvl="1" algn="just">
              <a:lnSpc>
                <a:spcPts val="4200"/>
              </a:lnSpc>
            </a:pPr>
            <a:r>
              <a:rPr lang="en-US" sz="2800" b="1">
                <a:solidFill>
                  <a:srgbClr val="111213"/>
                </a:solidFill>
                <a:latin typeface="Sarabun Semi-Bold"/>
                <a:ea typeface="Sarabun Semi-Bold"/>
                <a:cs typeface="Sarabun Semi-Bold"/>
                <a:sym typeface="Sarabun Semi-Bold"/>
              </a:rPr>
              <a:t>The purpose of these reforms was to enhance patient safety and transparency in healthcare systems (Irvine, 2005).</a:t>
            </a:r>
          </a:p>
          <a:p>
            <a:pPr marL="323851" lvl="1" algn="just">
              <a:lnSpc>
                <a:spcPts val="4200"/>
              </a:lnSpc>
            </a:pPr>
            <a:endParaRPr lang="en-US" sz="2800" b="1">
              <a:solidFill>
                <a:srgbClr val="111213"/>
              </a:solidFill>
              <a:latin typeface="Sarabun Semi-Bold"/>
              <a:ea typeface="Sarabun Semi-Bold"/>
              <a:cs typeface="Sarabun Semi-Bold"/>
              <a:sym typeface="Sarabun Semi-Bold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1FAF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4726A19-9E2E-81DF-080A-27C0495E66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7">
            <a:extLst>
              <a:ext uri="{FF2B5EF4-FFF2-40B4-BE49-F238E27FC236}">
                <a16:creationId xmlns:a16="http://schemas.microsoft.com/office/drawing/2014/main" id="{794E1B37-C1B5-59EF-4516-FBAD94CC8003}"/>
              </a:ext>
            </a:extLst>
          </p:cNvPr>
          <p:cNvSpPr txBox="1"/>
          <p:nvPr/>
        </p:nvSpPr>
        <p:spPr>
          <a:xfrm rot="19053794">
            <a:off x="14972548" y="-3366181"/>
            <a:ext cx="4475890" cy="8872337"/>
          </a:xfrm>
          <a:prstGeom prst="rect">
            <a:avLst/>
          </a:prstGeom>
        </p:spPr>
        <p:txBody>
          <a:bodyPr lIns="50800" tIns="50800" rIns="50800" bIns="50800" rtlCol="0" anchor="ctr"/>
          <a:lstStyle/>
          <a:p>
            <a:pPr algn="ctr">
              <a:lnSpc>
                <a:spcPts val="2659"/>
              </a:lnSpc>
              <a:spcBef>
                <a:spcPct val="0"/>
              </a:spcBef>
            </a:pPr>
            <a:endParaRPr/>
          </a:p>
        </p:txBody>
      </p:sp>
      <p:sp>
        <p:nvSpPr>
          <p:cNvPr id="13" name="Freeform 13">
            <a:extLst>
              <a:ext uri="{FF2B5EF4-FFF2-40B4-BE49-F238E27FC236}">
                <a16:creationId xmlns:a16="http://schemas.microsoft.com/office/drawing/2014/main" id="{DF7E475D-3974-BF12-E227-B9214C740AD6}"/>
              </a:ext>
            </a:extLst>
          </p:cNvPr>
          <p:cNvSpPr/>
          <p:nvPr/>
        </p:nvSpPr>
        <p:spPr>
          <a:xfrm flipH="1">
            <a:off x="0" y="-27522"/>
            <a:ext cx="2135743" cy="2112444"/>
          </a:xfrm>
          <a:custGeom>
            <a:avLst/>
            <a:gdLst/>
            <a:ahLst/>
            <a:cxnLst/>
            <a:rect l="l" t="t" r="r" b="b"/>
            <a:pathLst>
              <a:path w="2135743" h="2112444">
                <a:moveTo>
                  <a:pt x="2135743" y="0"/>
                </a:moveTo>
                <a:lnTo>
                  <a:pt x="0" y="0"/>
                </a:lnTo>
                <a:lnTo>
                  <a:pt x="0" y="2112444"/>
                </a:lnTo>
                <a:lnTo>
                  <a:pt x="2135743" y="2112444"/>
                </a:lnTo>
                <a:lnTo>
                  <a:pt x="2135743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4" name="Freeform 14">
            <a:extLst>
              <a:ext uri="{FF2B5EF4-FFF2-40B4-BE49-F238E27FC236}">
                <a16:creationId xmlns:a16="http://schemas.microsoft.com/office/drawing/2014/main" id="{6A61922A-7680-5790-16CD-51B31EB6A358}"/>
              </a:ext>
            </a:extLst>
          </p:cNvPr>
          <p:cNvSpPr/>
          <p:nvPr/>
        </p:nvSpPr>
        <p:spPr>
          <a:xfrm flipV="1">
            <a:off x="16152257" y="8174556"/>
            <a:ext cx="2135743" cy="2112444"/>
          </a:xfrm>
          <a:custGeom>
            <a:avLst/>
            <a:gdLst/>
            <a:ahLst/>
            <a:cxnLst/>
            <a:rect l="l" t="t" r="r" b="b"/>
            <a:pathLst>
              <a:path w="2135743" h="2112444">
                <a:moveTo>
                  <a:pt x="0" y="2112444"/>
                </a:moveTo>
                <a:lnTo>
                  <a:pt x="2135743" y="2112444"/>
                </a:lnTo>
                <a:lnTo>
                  <a:pt x="2135743" y="0"/>
                </a:lnTo>
                <a:lnTo>
                  <a:pt x="0" y="0"/>
                </a:lnTo>
                <a:lnTo>
                  <a:pt x="0" y="2112444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7" name="TextBox 17">
            <a:extLst>
              <a:ext uri="{FF2B5EF4-FFF2-40B4-BE49-F238E27FC236}">
                <a16:creationId xmlns:a16="http://schemas.microsoft.com/office/drawing/2014/main" id="{E4BDAA3C-C7E9-ADD6-101F-2142342A1EA1}"/>
              </a:ext>
            </a:extLst>
          </p:cNvPr>
          <p:cNvSpPr txBox="1"/>
          <p:nvPr/>
        </p:nvSpPr>
        <p:spPr>
          <a:xfrm>
            <a:off x="2211146" y="722132"/>
            <a:ext cx="15671043" cy="87908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6497"/>
              </a:lnSpc>
            </a:pPr>
            <a:r>
              <a:rPr lang="en-US" sz="6000" b="1">
                <a:solidFill>
                  <a:srgbClr val="111213"/>
                </a:solidFill>
                <a:latin typeface="ITC Bauhaus Bold"/>
                <a:ea typeface="ITC Bauhaus Bold"/>
                <a:cs typeface="ITC Bauhaus Bold"/>
                <a:sym typeface="ITC Bauhaus Bold"/>
              </a:rPr>
              <a:t>Role of Data and Monitoring Systems</a:t>
            </a:r>
          </a:p>
        </p:txBody>
      </p:sp>
      <p:sp>
        <p:nvSpPr>
          <p:cNvPr id="18" name="TextBox 18">
            <a:extLst>
              <a:ext uri="{FF2B5EF4-FFF2-40B4-BE49-F238E27FC236}">
                <a16:creationId xmlns:a16="http://schemas.microsoft.com/office/drawing/2014/main" id="{D56AE0D8-0F4A-8B17-B272-B649CB94880C}"/>
              </a:ext>
            </a:extLst>
          </p:cNvPr>
          <p:cNvSpPr txBox="1"/>
          <p:nvPr/>
        </p:nvSpPr>
        <p:spPr>
          <a:xfrm>
            <a:off x="1143000" y="2084922"/>
            <a:ext cx="14782800" cy="748275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23851" lvl="1" algn="just">
              <a:lnSpc>
                <a:spcPts val="4200"/>
              </a:lnSpc>
            </a:pPr>
            <a:r>
              <a:rPr lang="en-US" sz="2800" b="1" u="sng" dirty="0">
                <a:solidFill>
                  <a:srgbClr val="111213"/>
                </a:solidFill>
                <a:latin typeface="Sarabun Bold" panose="020B0604020202020204" charset="-34"/>
                <a:ea typeface="Sarabun Semi-Bold"/>
                <a:cs typeface="Sarabun Bold" panose="020B0604020202020204" charset="-34"/>
                <a:sym typeface="Sarabun Semi-Bold"/>
              </a:rPr>
              <a:t>Evidence-Confirmed Techniques of Patient Safety</a:t>
            </a:r>
          </a:p>
          <a:p>
            <a:pPr marL="323851" lvl="1" algn="just">
              <a:lnSpc>
                <a:spcPts val="4200"/>
              </a:lnSpc>
            </a:pPr>
            <a:r>
              <a:rPr lang="en-US" sz="2800" b="1" dirty="0">
                <a:solidFill>
                  <a:srgbClr val="111213"/>
                </a:solidFill>
                <a:latin typeface="Sarabun Semi-Bold"/>
                <a:ea typeface="Sarabun Semi-Bold"/>
                <a:cs typeface="Sarabun Semi-Bold"/>
                <a:sym typeface="Sarabun Semi-Bold"/>
              </a:rPr>
              <a:t>The contemporary healthcare systems have turned out to be more dependent on data surveillance to identify threats.</a:t>
            </a:r>
          </a:p>
          <a:p>
            <a:pPr marL="323851" lvl="1" algn="just">
              <a:lnSpc>
                <a:spcPts val="4200"/>
              </a:lnSpc>
            </a:pPr>
            <a:endParaRPr lang="en-US" sz="2800" b="1" dirty="0">
              <a:solidFill>
                <a:srgbClr val="111213"/>
              </a:solidFill>
              <a:latin typeface="Sarabun Semi-Bold"/>
              <a:ea typeface="Sarabun Semi-Bold"/>
              <a:cs typeface="Sarabun Semi-Bold"/>
              <a:sym typeface="Sarabun Semi-Bold"/>
            </a:endParaRPr>
          </a:p>
          <a:p>
            <a:pPr marL="323851" lvl="1" algn="just">
              <a:lnSpc>
                <a:spcPts val="4200"/>
              </a:lnSpc>
            </a:pPr>
            <a:r>
              <a:rPr lang="en-US" sz="2800" b="1" dirty="0">
                <a:solidFill>
                  <a:srgbClr val="111213"/>
                </a:solidFill>
                <a:latin typeface="Sarabun Bold" panose="020B0604020202020204" charset="-34"/>
                <a:ea typeface="Sarabun Semi-Bold"/>
                <a:cs typeface="Sarabun Bold" panose="020B0604020202020204" charset="-34"/>
                <a:sym typeface="Sarabun Semi-Bold"/>
              </a:rPr>
              <a:t>Examples include:</a:t>
            </a:r>
          </a:p>
          <a:p>
            <a:pPr marL="1238251" lvl="2" indent="-457200" algn="just">
              <a:lnSpc>
                <a:spcPts val="4200"/>
              </a:lnSpc>
              <a:buFont typeface="Wingdings" panose="05000000000000000000" pitchFamily="2" charset="2"/>
              <a:buChar char="q"/>
            </a:pPr>
            <a:r>
              <a:rPr lang="en-US" sz="2800" b="1" dirty="0">
                <a:solidFill>
                  <a:srgbClr val="111213"/>
                </a:solidFill>
                <a:latin typeface="Sarabun Semi-Bold"/>
                <a:ea typeface="Sarabun Semi-Bold"/>
                <a:cs typeface="Sarabun Semi-Bold"/>
                <a:sym typeface="Sarabun Semi-Bold"/>
              </a:rPr>
              <a:t>Statistical process control charts were used to determine abnormal trends in clinical practices.</a:t>
            </a:r>
          </a:p>
          <a:p>
            <a:pPr marL="1238251" lvl="2" indent="-457200" algn="just">
              <a:lnSpc>
                <a:spcPts val="4200"/>
              </a:lnSpc>
              <a:buFont typeface="Wingdings" panose="05000000000000000000" pitchFamily="2" charset="2"/>
              <a:buChar char="q"/>
            </a:pPr>
            <a:r>
              <a:rPr lang="en-US" sz="2800" b="1" dirty="0">
                <a:solidFill>
                  <a:srgbClr val="111213"/>
                </a:solidFill>
                <a:latin typeface="Sarabun Semi-Bold"/>
                <a:ea typeface="Sarabun Semi-Bold"/>
                <a:cs typeface="Sarabun Semi-Bold"/>
                <a:sym typeface="Sarabun Semi-Bold"/>
              </a:rPr>
              <a:t>Mortality monitoring systems identify abnormality in the deaths of patients (</a:t>
            </a:r>
            <a:r>
              <a:rPr lang="en-US" sz="2800" b="1" dirty="0" err="1">
                <a:solidFill>
                  <a:srgbClr val="111213"/>
                </a:solidFill>
                <a:latin typeface="Sarabun Semi-Bold"/>
                <a:ea typeface="Sarabun Semi-Bold"/>
                <a:cs typeface="Sarabun Semi-Bold"/>
                <a:sym typeface="Sarabun Semi-Bold"/>
              </a:rPr>
              <a:t>Schmidtke</a:t>
            </a:r>
            <a:r>
              <a:rPr lang="en-US" sz="2800" b="1" dirty="0">
                <a:solidFill>
                  <a:srgbClr val="111213"/>
                </a:solidFill>
                <a:latin typeface="Sarabun Semi-Bold"/>
                <a:ea typeface="Sarabun Semi-Bold"/>
                <a:cs typeface="Sarabun Semi-Bold"/>
                <a:sym typeface="Sarabun Semi-Bold"/>
              </a:rPr>
              <a:t> et al., 2024).</a:t>
            </a:r>
          </a:p>
          <a:p>
            <a:pPr marL="1238251" lvl="2" indent="-457200" algn="just">
              <a:lnSpc>
                <a:spcPts val="4200"/>
              </a:lnSpc>
              <a:buFont typeface="Wingdings" panose="05000000000000000000" pitchFamily="2" charset="2"/>
              <a:buChar char="q"/>
            </a:pPr>
            <a:r>
              <a:rPr lang="en-US" sz="2800" b="1" dirty="0">
                <a:solidFill>
                  <a:srgbClr val="111213"/>
                </a:solidFill>
                <a:latin typeface="Sarabun Semi-Bold"/>
                <a:ea typeface="Sarabun Semi-Bold"/>
                <a:cs typeface="Sarabun Semi-Bold"/>
                <a:sym typeface="Sarabun Semi-Bold"/>
              </a:rPr>
              <a:t>Projects to enhance the quality of healthcare through the examination of healthcare data to advance service delivery (BMJ, 2019).</a:t>
            </a:r>
          </a:p>
          <a:p>
            <a:pPr marL="781051" lvl="2" algn="just">
              <a:lnSpc>
                <a:spcPts val="4200"/>
              </a:lnSpc>
            </a:pPr>
            <a:endParaRPr lang="en-US" sz="2800" b="1" dirty="0">
              <a:solidFill>
                <a:srgbClr val="111213"/>
              </a:solidFill>
              <a:latin typeface="Sarabun Semi-Bold"/>
              <a:ea typeface="Sarabun Semi-Bold"/>
              <a:cs typeface="Sarabun Semi-Bold"/>
              <a:sym typeface="Sarabun Semi-Bold"/>
            </a:endParaRPr>
          </a:p>
          <a:p>
            <a:pPr marL="323851" lvl="1" algn="just">
              <a:lnSpc>
                <a:spcPts val="4200"/>
              </a:lnSpc>
            </a:pPr>
            <a:r>
              <a:rPr lang="en-US" sz="2800" b="1" dirty="0">
                <a:solidFill>
                  <a:srgbClr val="111213"/>
                </a:solidFill>
                <a:latin typeface="Sarabun Semi-Bold"/>
                <a:ea typeface="Sarabun Semi-Bold"/>
                <a:cs typeface="Sarabun Semi-Bold"/>
                <a:sym typeface="Sarabun Semi-Bold"/>
              </a:rPr>
              <a:t>The methods can assist healthcare </a:t>
            </a:r>
            <a:r>
              <a:rPr lang="en-US" sz="2800" b="1" dirty="0" err="1">
                <a:solidFill>
                  <a:srgbClr val="111213"/>
                </a:solidFill>
                <a:latin typeface="Sarabun Semi-Bold"/>
                <a:ea typeface="Sarabun Semi-Bold"/>
                <a:cs typeface="Sarabun Semi-Bold"/>
                <a:sym typeface="Sarabun Semi-Bold"/>
              </a:rPr>
              <a:t>organisations</a:t>
            </a:r>
            <a:r>
              <a:rPr lang="en-US" sz="2800" b="1" dirty="0">
                <a:solidFill>
                  <a:srgbClr val="111213"/>
                </a:solidFill>
                <a:latin typeface="Sarabun Semi-Bold"/>
                <a:ea typeface="Sarabun Semi-Bold"/>
                <a:cs typeface="Sarabun Semi-Bold"/>
                <a:sym typeface="Sarabun Semi-Bold"/>
              </a:rPr>
              <a:t> in detecting risks in time and avoiding major patient safety occurrences.</a:t>
            </a:r>
          </a:p>
        </p:txBody>
      </p:sp>
    </p:spTree>
    <p:extLst>
      <p:ext uri="{BB962C8B-B14F-4D97-AF65-F5344CB8AC3E}">
        <p14:creationId xmlns:p14="http://schemas.microsoft.com/office/powerpoint/2010/main" val="31045711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1FAF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2CA084E-9612-0307-9075-A3A8AFFBEB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1A211065-DAB5-282E-BEDB-7E6842CCA916}"/>
              </a:ext>
            </a:extLst>
          </p:cNvPr>
          <p:cNvGrpSpPr/>
          <p:nvPr/>
        </p:nvGrpSpPr>
        <p:grpSpPr>
          <a:xfrm rot="-2541810">
            <a:off x="-1054795" y="4941493"/>
            <a:ext cx="4475890" cy="8727676"/>
            <a:chOff x="0" y="0"/>
            <a:chExt cx="1178835" cy="2298647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7CA5DB21-EED9-568B-0C65-848AF6B53DE0}"/>
                </a:ext>
              </a:extLst>
            </p:cNvPr>
            <p:cNvSpPr/>
            <p:nvPr/>
          </p:nvSpPr>
          <p:spPr>
            <a:xfrm>
              <a:off x="0" y="0"/>
              <a:ext cx="1178835" cy="2298647"/>
            </a:xfrm>
            <a:custGeom>
              <a:avLst/>
              <a:gdLst/>
              <a:ahLst/>
              <a:cxnLst/>
              <a:rect l="l" t="t" r="r" b="b"/>
              <a:pathLst>
                <a:path w="1178835" h="2298647">
                  <a:moveTo>
                    <a:pt x="0" y="0"/>
                  </a:moveTo>
                  <a:lnTo>
                    <a:pt x="1178835" y="0"/>
                  </a:lnTo>
                  <a:lnTo>
                    <a:pt x="1178835" y="2298647"/>
                  </a:lnTo>
                  <a:lnTo>
                    <a:pt x="0" y="2298647"/>
                  </a:lnTo>
                  <a:close/>
                </a:path>
              </a:pathLst>
            </a:custGeom>
            <a:solidFill>
              <a:srgbClr val="ADC1CD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>
              <a:extLst>
                <a:ext uri="{FF2B5EF4-FFF2-40B4-BE49-F238E27FC236}">
                  <a16:creationId xmlns:a16="http://schemas.microsoft.com/office/drawing/2014/main" id="{ED99E0B5-D9BD-72F2-BFA5-8B5E86332995}"/>
                </a:ext>
              </a:extLst>
            </p:cNvPr>
            <p:cNvSpPr txBox="1"/>
            <p:nvPr/>
          </p:nvSpPr>
          <p:spPr>
            <a:xfrm>
              <a:off x="0" y="-38100"/>
              <a:ext cx="1178835" cy="233674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>
            <a:extLst>
              <a:ext uri="{FF2B5EF4-FFF2-40B4-BE49-F238E27FC236}">
                <a16:creationId xmlns:a16="http://schemas.microsoft.com/office/drawing/2014/main" id="{26804357-79AD-57CC-1814-3804B3A9921C}"/>
              </a:ext>
            </a:extLst>
          </p:cNvPr>
          <p:cNvGrpSpPr/>
          <p:nvPr/>
        </p:nvGrpSpPr>
        <p:grpSpPr>
          <a:xfrm rot="-2546206">
            <a:off x="15021355" y="-3240469"/>
            <a:ext cx="4475890" cy="8727676"/>
            <a:chOff x="0" y="0"/>
            <a:chExt cx="1178835" cy="2298647"/>
          </a:xfrm>
        </p:grpSpPr>
        <p:sp>
          <p:nvSpPr>
            <p:cNvPr id="6" name="Freeform 6">
              <a:extLst>
                <a:ext uri="{FF2B5EF4-FFF2-40B4-BE49-F238E27FC236}">
                  <a16:creationId xmlns:a16="http://schemas.microsoft.com/office/drawing/2014/main" id="{CE94E451-24D2-5E7D-ADD5-D64680EDDFB1}"/>
                </a:ext>
              </a:extLst>
            </p:cNvPr>
            <p:cNvSpPr/>
            <p:nvPr/>
          </p:nvSpPr>
          <p:spPr>
            <a:xfrm>
              <a:off x="0" y="0"/>
              <a:ext cx="1178835" cy="2298647"/>
            </a:xfrm>
            <a:custGeom>
              <a:avLst/>
              <a:gdLst/>
              <a:ahLst/>
              <a:cxnLst/>
              <a:rect l="l" t="t" r="r" b="b"/>
              <a:pathLst>
                <a:path w="1178835" h="2298647">
                  <a:moveTo>
                    <a:pt x="0" y="0"/>
                  </a:moveTo>
                  <a:lnTo>
                    <a:pt x="1178835" y="0"/>
                  </a:lnTo>
                  <a:lnTo>
                    <a:pt x="1178835" y="2298647"/>
                  </a:lnTo>
                  <a:lnTo>
                    <a:pt x="0" y="2298647"/>
                  </a:lnTo>
                  <a:close/>
                </a:path>
              </a:pathLst>
            </a:custGeom>
            <a:solidFill>
              <a:srgbClr val="ADC1CD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>
              <a:extLst>
                <a:ext uri="{FF2B5EF4-FFF2-40B4-BE49-F238E27FC236}">
                  <a16:creationId xmlns:a16="http://schemas.microsoft.com/office/drawing/2014/main" id="{4373CD55-7216-75D1-A591-3EB89D74B293}"/>
                </a:ext>
              </a:extLst>
            </p:cNvPr>
            <p:cNvSpPr txBox="1"/>
            <p:nvPr/>
          </p:nvSpPr>
          <p:spPr>
            <a:xfrm>
              <a:off x="0" y="-38100"/>
              <a:ext cx="1178835" cy="233674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9" name="Freeform 9">
            <a:extLst>
              <a:ext uri="{FF2B5EF4-FFF2-40B4-BE49-F238E27FC236}">
                <a16:creationId xmlns:a16="http://schemas.microsoft.com/office/drawing/2014/main" id="{EF2C2C04-24DF-B8CB-5CDD-5B43A2DF514E}"/>
              </a:ext>
            </a:extLst>
          </p:cNvPr>
          <p:cNvSpPr/>
          <p:nvPr/>
        </p:nvSpPr>
        <p:spPr>
          <a:xfrm rot="-10800000">
            <a:off x="17259300" y="-145966"/>
            <a:ext cx="3394970" cy="3339416"/>
          </a:xfrm>
          <a:custGeom>
            <a:avLst/>
            <a:gdLst/>
            <a:ahLst/>
            <a:cxnLst/>
            <a:rect l="l" t="t" r="r" b="b"/>
            <a:pathLst>
              <a:path w="3394970" h="3339416">
                <a:moveTo>
                  <a:pt x="0" y="0"/>
                </a:moveTo>
                <a:lnTo>
                  <a:pt x="3394970" y="0"/>
                </a:lnTo>
                <a:lnTo>
                  <a:pt x="3394970" y="3339415"/>
                </a:lnTo>
                <a:lnTo>
                  <a:pt x="0" y="333941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10" name="Group 10">
            <a:extLst>
              <a:ext uri="{FF2B5EF4-FFF2-40B4-BE49-F238E27FC236}">
                <a16:creationId xmlns:a16="http://schemas.microsoft.com/office/drawing/2014/main" id="{340B6F66-C1E6-DFA6-3ECB-5A70F6876B74}"/>
              </a:ext>
            </a:extLst>
          </p:cNvPr>
          <p:cNvGrpSpPr/>
          <p:nvPr/>
        </p:nvGrpSpPr>
        <p:grpSpPr>
          <a:xfrm rot="-2532104">
            <a:off x="3162684" y="-5308574"/>
            <a:ext cx="12120557" cy="21021712"/>
            <a:chOff x="0" y="0"/>
            <a:chExt cx="3192245" cy="5536583"/>
          </a:xfrm>
        </p:grpSpPr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8E258591-B1DE-1FE2-FFE5-DC3944E181D9}"/>
                </a:ext>
              </a:extLst>
            </p:cNvPr>
            <p:cNvSpPr/>
            <p:nvPr/>
          </p:nvSpPr>
          <p:spPr>
            <a:xfrm>
              <a:off x="0" y="0"/>
              <a:ext cx="3192245" cy="5536583"/>
            </a:xfrm>
            <a:custGeom>
              <a:avLst/>
              <a:gdLst/>
              <a:ahLst/>
              <a:cxnLst/>
              <a:rect l="l" t="t" r="r" b="b"/>
              <a:pathLst>
                <a:path w="3192245" h="5536583">
                  <a:moveTo>
                    <a:pt x="0" y="0"/>
                  </a:moveTo>
                  <a:lnTo>
                    <a:pt x="3192245" y="0"/>
                  </a:lnTo>
                  <a:lnTo>
                    <a:pt x="3192245" y="5536583"/>
                  </a:lnTo>
                  <a:lnTo>
                    <a:pt x="0" y="5536583"/>
                  </a:lnTo>
                  <a:close/>
                </a:path>
              </a:pathLst>
            </a:custGeom>
            <a:solidFill>
              <a:srgbClr val="ADC1CD">
                <a:alpha val="29804"/>
              </a:srgbClr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TextBox 12">
              <a:extLst>
                <a:ext uri="{FF2B5EF4-FFF2-40B4-BE49-F238E27FC236}">
                  <a16:creationId xmlns:a16="http://schemas.microsoft.com/office/drawing/2014/main" id="{E6EF83C5-7037-1952-1C34-F1D2B6DA79FF}"/>
                </a:ext>
              </a:extLst>
            </p:cNvPr>
            <p:cNvSpPr txBox="1"/>
            <p:nvPr/>
          </p:nvSpPr>
          <p:spPr>
            <a:xfrm>
              <a:off x="0" y="-38100"/>
              <a:ext cx="3192245" cy="557468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4" name="Freeform 14">
            <a:extLst>
              <a:ext uri="{FF2B5EF4-FFF2-40B4-BE49-F238E27FC236}">
                <a16:creationId xmlns:a16="http://schemas.microsoft.com/office/drawing/2014/main" id="{A76370F7-0B95-666B-D3CE-84241A3809D6}"/>
              </a:ext>
            </a:extLst>
          </p:cNvPr>
          <p:cNvSpPr/>
          <p:nvPr/>
        </p:nvSpPr>
        <p:spPr>
          <a:xfrm flipV="1">
            <a:off x="16152257" y="8174556"/>
            <a:ext cx="2135743" cy="2112444"/>
          </a:xfrm>
          <a:custGeom>
            <a:avLst/>
            <a:gdLst/>
            <a:ahLst/>
            <a:cxnLst/>
            <a:rect l="l" t="t" r="r" b="b"/>
            <a:pathLst>
              <a:path w="2135743" h="2112444">
                <a:moveTo>
                  <a:pt x="0" y="2112444"/>
                </a:moveTo>
                <a:lnTo>
                  <a:pt x="2135743" y="2112444"/>
                </a:lnTo>
                <a:lnTo>
                  <a:pt x="2135743" y="0"/>
                </a:lnTo>
                <a:lnTo>
                  <a:pt x="0" y="0"/>
                </a:lnTo>
                <a:lnTo>
                  <a:pt x="0" y="2112444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6" name="Freeform 16">
            <a:extLst>
              <a:ext uri="{FF2B5EF4-FFF2-40B4-BE49-F238E27FC236}">
                <a16:creationId xmlns:a16="http://schemas.microsoft.com/office/drawing/2014/main" id="{C05FAF58-21C9-86BB-85C8-E8E35D628107}"/>
              </a:ext>
            </a:extLst>
          </p:cNvPr>
          <p:cNvSpPr/>
          <p:nvPr/>
        </p:nvSpPr>
        <p:spPr>
          <a:xfrm rot="-10800000" flipH="1" flipV="1">
            <a:off x="-2402227" y="7561070"/>
            <a:ext cx="3394970" cy="3339416"/>
          </a:xfrm>
          <a:custGeom>
            <a:avLst/>
            <a:gdLst/>
            <a:ahLst/>
            <a:cxnLst/>
            <a:rect l="l" t="t" r="r" b="b"/>
            <a:pathLst>
              <a:path w="3394970" h="3339416">
                <a:moveTo>
                  <a:pt x="3394970" y="3339416"/>
                </a:moveTo>
                <a:lnTo>
                  <a:pt x="0" y="3339416"/>
                </a:lnTo>
                <a:lnTo>
                  <a:pt x="0" y="0"/>
                </a:lnTo>
                <a:lnTo>
                  <a:pt x="3394970" y="0"/>
                </a:lnTo>
                <a:lnTo>
                  <a:pt x="3394970" y="3339416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9" name="TextBox 6">
            <a:extLst>
              <a:ext uri="{FF2B5EF4-FFF2-40B4-BE49-F238E27FC236}">
                <a16:creationId xmlns:a16="http://schemas.microsoft.com/office/drawing/2014/main" id="{CBAB0090-4981-10AB-2CB2-E729B64F8326}"/>
              </a:ext>
            </a:extLst>
          </p:cNvPr>
          <p:cNvSpPr txBox="1"/>
          <p:nvPr/>
        </p:nvSpPr>
        <p:spPr>
          <a:xfrm>
            <a:off x="2484554" y="876300"/>
            <a:ext cx="12374446" cy="94256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7359"/>
              </a:lnSpc>
            </a:pPr>
            <a:r>
              <a:rPr lang="en-US" sz="5400" b="1">
                <a:solidFill>
                  <a:srgbClr val="111213"/>
                </a:solidFill>
                <a:latin typeface="ITC Bauhaus Bold"/>
                <a:ea typeface="ITC Bauhaus Bold"/>
                <a:cs typeface="ITC Bauhaus Bold"/>
                <a:sym typeface="ITC Bauhaus Bold"/>
              </a:rPr>
              <a:t>Structure of the Component 2 Report</a:t>
            </a:r>
          </a:p>
        </p:txBody>
      </p:sp>
      <p:sp>
        <p:nvSpPr>
          <p:cNvPr id="20" name="Freeform 14">
            <a:extLst>
              <a:ext uri="{FF2B5EF4-FFF2-40B4-BE49-F238E27FC236}">
                <a16:creationId xmlns:a16="http://schemas.microsoft.com/office/drawing/2014/main" id="{B8A48DFE-BCF7-8FB2-1CB8-63E8C0B7C98F}"/>
              </a:ext>
            </a:extLst>
          </p:cNvPr>
          <p:cNvSpPr/>
          <p:nvPr/>
        </p:nvSpPr>
        <p:spPr>
          <a:xfrm rot="10800000" flipH="1">
            <a:off x="15316200" y="971520"/>
            <a:ext cx="1876827" cy="894052"/>
          </a:xfrm>
          <a:custGeom>
            <a:avLst/>
            <a:gdLst/>
            <a:ahLst/>
            <a:cxnLst/>
            <a:rect l="l" t="t" r="r" b="b"/>
            <a:pathLst>
              <a:path w="1876827" h="894052">
                <a:moveTo>
                  <a:pt x="1876826" y="0"/>
                </a:moveTo>
                <a:lnTo>
                  <a:pt x="0" y="0"/>
                </a:lnTo>
                <a:lnTo>
                  <a:pt x="0" y="894052"/>
                </a:lnTo>
                <a:lnTo>
                  <a:pt x="1876826" y="894052"/>
                </a:lnTo>
                <a:lnTo>
                  <a:pt x="1876826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1" name="Rectangle 2">
            <a:extLst>
              <a:ext uri="{FF2B5EF4-FFF2-40B4-BE49-F238E27FC236}">
                <a16:creationId xmlns:a16="http://schemas.microsoft.com/office/drawing/2014/main" id="{C5DBD326-A44E-AC90-B582-4ECE24A2033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71347" y="2823019"/>
            <a:ext cx="12778523" cy="51782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457200" lvl="0" indent="-4572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q"/>
            </a:pPr>
            <a:r>
              <a:rPr lang="en-US" altLang="en-US" sz="2800">
                <a:latin typeface="Sarabun Semi-Bold" panose="020B0604020202020204" charset="-34"/>
                <a:cs typeface="Sarabun Semi-Bold" panose="020B0604020202020204" charset="-34"/>
              </a:rPr>
              <a:t>Harold Shipman and healthcare quality failure Introduction to the case of the Harold Shipman.</a:t>
            </a:r>
          </a:p>
          <a:p>
            <a:pPr marL="457200" lvl="0" indent="-4572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q"/>
            </a:pPr>
            <a:r>
              <a:rPr lang="en-US" altLang="en-US" sz="2800">
                <a:latin typeface="Sarabun Semi-Bold" panose="020B0604020202020204" charset="-34"/>
                <a:cs typeface="Sarabun Semi-Bold" panose="020B0604020202020204" charset="-34"/>
              </a:rPr>
              <a:t>Review on literature regarding patient safety and clinical governance.</a:t>
            </a:r>
          </a:p>
          <a:p>
            <a:pPr marL="457200" lvl="0" indent="-4572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q"/>
            </a:pPr>
            <a:r>
              <a:rPr lang="en-US" altLang="en-US" sz="2800">
                <a:latin typeface="Sarabun Semi-Bold" panose="020B0604020202020204" charset="-34"/>
                <a:cs typeface="Sarabun Semi-Bold" panose="020B0604020202020204" charset="-34"/>
              </a:rPr>
              <a:t>Root causes analysis by Swiss Cheese, Fishbone, and Donabedian models.</a:t>
            </a:r>
          </a:p>
          <a:p>
            <a:pPr marL="457200" lvl="0" indent="-4572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q"/>
            </a:pPr>
            <a:r>
              <a:rPr lang="en-US" altLang="en-US" sz="2800">
                <a:latin typeface="Sarabun Semi-Bold" panose="020B0604020202020204" charset="-34"/>
                <a:cs typeface="Sarabun Semi-Bold" panose="020B0604020202020204" charset="-34"/>
              </a:rPr>
              <a:t>Policy and governance failures in healthcare regulation discussed.</a:t>
            </a:r>
          </a:p>
          <a:p>
            <a:pPr marL="457200" lvl="0" indent="-4572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q"/>
            </a:pPr>
            <a:r>
              <a:rPr lang="en-US" altLang="en-US" sz="2800">
                <a:latin typeface="Sarabun Semi-Bold" panose="020B0604020202020204" charset="-34"/>
                <a:cs typeface="Sarabun Semi-Bold" panose="020B0604020202020204" charset="-34"/>
              </a:rPr>
              <a:t>Reform and quality improvement strategy evaluation.</a:t>
            </a:r>
          </a:p>
          <a:p>
            <a:pPr marL="457200" lvl="0" indent="-4572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q"/>
            </a:pPr>
            <a:r>
              <a:rPr lang="en-US" altLang="en-US" sz="2800">
                <a:latin typeface="Sarabun Semi-Bold" panose="020B0604020202020204" charset="-34"/>
                <a:cs typeface="Sarabun Semi-Bold" panose="020B0604020202020204" charset="-34"/>
              </a:rPr>
              <a:t>Discussion of finding and recommendations on how healthcare governance can be improved. </a:t>
            </a:r>
            <a:endParaRPr kumimoji="0" lang="en-US" altLang="en-US" sz="2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Sarabun Semi-Bold" panose="020B0604020202020204" charset="-34"/>
              <a:cs typeface="Sarabun Semi-Bold" panose="020B060402020202020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5201881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1FAF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2CA084E-9612-0307-9075-A3A8AFFBEB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1A211065-DAB5-282E-BEDB-7E6842CCA916}"/>
              </a:ext>
            </a:extLst>
          </p:cNvPr>
          <p:cNvGrpSpPr/>
          <p:nvPr/>
        </p:nvGrpSpPr>
        <p:grpSpPr>
          <a:xfrm rot="-2541810">
            <a:off x="-1054795" y="4941493"/>
            <a:ext cx="4475890" cy="8727676"/>
            <a:chOff x="0" y="0"/>
            <a:chExt cx="1178835" cy="2298647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7CA5DB21-EED9-568B-0C65-848AF6B53DE0}"/>
                </a:ext>
              </a:extLst>
            </p:cNvPr>
            <p:cNvSpPr/>
            <p:nvPr/>
          </p:nvSpPr>
          <p:spPr>
            <a:xfrm>
              <a:off x="0" y="0"/>
              <a:ext cx="1178835" cy="2298647"/>
            </a:xfrm>
            <a:custGeom>
              <a:avLst/>
              <a:gdLst/>
              <a:ahLst/>
              <a:cxnLst/>
              <a:rect l="l" t="t" r="r" b="b"/>
              <a:pathLst>
                <a:path w="1178835" h="2298647">
                  <a:moveTo>
                    <a:pt x="0" y="0"/>
                  </a:moveTo>
                  <a:lnTo>
                    <a:pt x="1178835" y="0"/>
                  </a:lnTo>
                  <a:lnTo>
                    <a:pt x="1178835" y="2298647"/>
                  </a:lnTo>
                  <a:lnTo>
                    <a:pt x="0" y="2298647"/>
                  </a:lnTo>
                  <a:close/>
                </a:path>
              </a:pathLst>
            </a:custGeom>
            <a:solidFill>
              <a:srgbClr val="ADC1CD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>
              <a:extLst>
                <a:ext uri="{FF2B5EF4-FFF2-40B4-BE49-F238E27FC236}">
                  <a16:creationId xmlns:a16="http://schemas.microsoft.com/office/drawing/2014/main" id="{ED99E0B5-D9BD-72F2-BFA5-8B5E86332995}"/>
                </a:ext>
              </a:extLst>
            </p:cNvPr>
            <p:cNvSpPr txBox="1"/>
            <p:nvPr/>
          </p:nvSpPr>
          <p:spPr>
            <a:xfrm>
              <a:off x="0" y="-38100"/>
              <a:ext cx="1178835" cy="233674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>
            <a:extLst>
              <a:ext uri="{FF2B5EF4-FFF2-40B4-BE49-F238E27FC236}">
                <a16:creationId xmlns:a16="http://schemas.microsoft.com/office/drawing/2014/main" id="{26804357-79AD-57CC-1814-3804B3A9921C}"/>
              </a:ext>
            </a:extLst>
          </p:cNvPr>
          <p:cNvGrpSpPr/>
          <p:nvPr/>
        </p:nvGrpSpPr>
        <p:grpSpPr>
          <a:xfrm rot="-2546206">
            <a:off x="15021355" y="-3240469"/>
            <a:ext cx="4475890" cy="8727676"/>
            <a:chOff x="0" y="0"/>
            <a:chExt cx="1178835" cy="2298647"/>
          </a:xfrm>
        </p:grpSpPr>
        <p:sp>
          <p:nvSpPr>
            <p:cNvPr id="6" name="Freeform 6">
              <a:extLst>
                <a:ext uri="{FF2B5EF4-FFF2-40B4-BE49-F238E27FC236}">
                  <a16:creationId xmlns:a16="http://schemas.microsoft.com/office/drawing/2014/main" id="{CE94E451-24D2-5E7D-ADD5-D64680EDDFB1}"/>
                </a:ext>
              </a:extLst>
            </p:cNvPr>
            <p:cNvSpPr/>
            <p:nvPr/>
          </p:nvSpPr>
          <p:spPr>
            <a:xfrm>
              <a:off x="0" y="0"/>
              <a:ext cx="1178835" cy="2298647"/>
            </a:xfrm>
            <a:custGeom>
              <a:avLst/>
              <a:gdLst/>
              <a:ahLst/>
              <a:cxnLst/>
              <a:rect l="l" t="t" r="r" b="b"/>
              <a:pathLst>
                <a:path w="1178835" h="2298647">
                  <a:moveTo>
                    <a:pt x="0" y="0"/>
                  </a:moveTo>
                  <a:lnTo>
                    <a:pt x="1178835" y="0"/>
                  </a:lnTo>
                  <a:lnTo>
                    <a:pt x="1178835" y="2298647"/>
                  </a:lnTo>
                  <a:lnTo>
                    <a:pt x="0" y="2298647"/>
                  </a:lnTo>
                  <a:close/>
                </a:path>
              </a:pathLst>
            </a:custGeom>
            <a:solidFill>
              <a:srgbClr val="ADC1CD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>
              <a:extLst>
                <a:ext uri="{FF2B5EF4-FFF2-40B4-BE49-F238E27FC236}">
                  <a16:creationId xmlns:a16="http://schemas.microsoft.com/office/drawing/2014/main" id="{4373CD55-7216-75D1-A591-3EB89D74B293}"/>
                </a:ext>
              </a:extLst>
            </p:cNvPr>
            <p:cNvSpPr txBox="1"/>
            <p:nvPr/>
          </p:nvSpPr>
          <p:spPr>
            <a:xfrm>
              <a:off x="0" y="-38100"/>
              <a:ext cx="1178835" cy="233674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9" name="Freeform 9">
            <a:extLst>
              <a:ext uri="{FF2B5EF4-FFF2-40B4-BE49-F238E27FC236}">
                <a16:creationId xmlns:a16="http://schemas.microsoft.com/office/drawing/2014/main" id="{EF2C2C04-24DF-B8CB-5CDD-5B43A2DF514E}"/>
              </a:ext>
            </a:extLst>
          </p:cNvPr>
          <p:cNvSpPr/>
          <p:nvPr/>
        </p:nvSpPr>
        <p:spPr>
          <a:xfrm rot="-10800000">
            <a:off x="17259300" y="-145966"/>
            <a:ext cx="3394970" cy="3339416"/>
          </a:xfrm>
          <a:custGeom>
            <a:avLst/>
            <a:gdLst/>
            <a:ahLst/>
            <a:cxnLst/>
            <a:rect l="l" t="t" r="r" b="b"/>
            <a:pathLst>
              <a:path w="3394970" h="3339416">
                <a:moveTo>
                  <a:pt x="0" y="0"/>
                </a:moveTo>
                <a:lnTo>
                  <a:pt x="3394970" y="0"/>
                </a:lnTo>
                <a:lnTo>
                  <a:pt x="3394970" y="3339415"/>
                </a:lnTo>
                <a:lnTo>
                  <a:pt x="0" y="333941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10" name="Group 10">
            <a:extLst>
              <a:ext uri="{FF2B5EF4-FFF2-40B4-BE49-F238E27FC236}">
                <a16:creationId xmlns:a16="http://schemas.microsoft.com/office/drawing/2014/main" id="{340B6F66-C1E6-DFA6-3ECB-5A70F6876B74}"/>
              </a:ext>
            </a:extLst>
          </p:cNvPr>
          <p:cNvGrpSpPr/>
          <p:nvPr/>
        </p:nvGrpSpPr>
        <p:grpSpPr>
          <a:xfrm rot="-2532104">
            <a:off x="2611499" y="-5549729"/>
            <a:ext cx="12120557" cy="21021712"/>
            <a:chOff x="0" y="0"/>
            <a:chExt cx="3192245" cy="5536583"/>
          </a:xfrm>
        </p:grpSpPr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8E258591-B1DE-1FE2-FFE5-DC3944E181D9}"/>
                </a:ext>
              </a:extLst>
            </p:cNvPr>
            <p:cNvSpPr/>
            <p:nvPr/>
          </p:nvSpPr>
          <p:spPr>
            <a:xfrm>
              <a:off x="0" y="0"/>
              <a:ext cx="3192245" cy="5536583"/>
            </a:xfrm>
            <a:custGeom>
              <a:avLst/>
              <a:gdLst/>
              <a:ahLst/>
              <a:cxnLst/>
              <a:rect l="l" t="t" r="r" b="b"/>
              <a:pathLst>
                <a:path w="3192245" h="5536583">
                  <a:moveTo>
                    <a:pt x="0" y="0"/>
                  </a:moveTo>
                  <a:lnTo>
                    <a:pt x="3192245" y="0"/>
                  </a:lnTo>
                  <a:lnTo>
                    <a:pt x="3192245" y="5536583"/>
                  </a:lnTo>
                  <a:lnTo>
                    <a:pt x="0" y="5536583"/>
                  </a:lnTo>
                  <a:close/>
                </a:path>
              </a:pathLst>
            </a:custGeom>
            <a:solidFill>
              <a:srgbClr val="ADC1CD">
                <a:alpha val="29804"/>
              </a:srgbClr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TextBox 12">
              <a:extLst>
                <a:ext uri="{FF2B5EF4-FFF2-40B4-BE49-F238E27FC236}">
                  <a16:creationId xmlns:a16="http://schemas.microsoft.com/office/drawing/2014/main" id="{E6EF83C5-7037-1952-1C34-F1D2B6DA79FF}"/>
                </a:ext>
              </a:extLst>
            </p:cNvPr>
            <p:cNvSpPr txBox="1"/>
            <p:nvPr/>
          </p:nvSpPr>
          <p:spPr>
            <a:xfrm>
              <a:off x="0" y="-38100"/>
              <a:ext cx="3192245" cy="557468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4" name="Freeform 14">
            <a:extLst>
              <a:ext uri="{FF2B5EF4-FFF2-40B4-BE49-F238E27FC236}">
                <a16:creationId xmlns:a16="http://schemas.microsoft.com/office/drawing/2014/main" id="{A76370F7-0B95-666B-D3CE-84241A3809D6}"/>
              </a:ext>
            </a:extLst>
          </p:cNvPr>
          <p:cNvSpPr/>
          <p:nvPr/>
        </p:nvSpPr>
        <p:spPr>
          <a:xfrm flipV="1">
            <a:off x="16152257" y="8174556"/>
            <a:ext cx="2135743" cy="2112444"/>
          </a:xfrm>
          <a:custGeom>
            <a:avLst/>
            <a:gdLst/>
            <a:ahLst/>
            <a:cxnLst/>
            <a:rect l="l" t="t" r="r" b="b"/>
            <a:pathLst>
              <a:path w="2135743" h="2112444">
                <a:moveTo>
                  <a:pt x="0" y="2112444"/>
                </a:moveTo>
                <a:lnTo>
                  <a:pt x="2135743" y="2112444"/>
                </a:lnTo>
                <a:lnTo>
                  <a:pt x="2135743" y="0"/>
                </a:lnTo>
                <a:lnTo>
                  <a:pt x="0" y="0"/>
                </a:lnTo>
                <a:lnTo>
                  <a:pt x="0" y="2112444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6" name="Freeform 16">
            <a:extLst>
              <a:ext uri="{FF2B5EF4-FFF2-40B4-BE49-F238E27FC236}">
                <a16:creationId xmlns:a16="http://schemas.microsoft.com/office/drawing/2014/main" id="{C05FAF58-21C9-86BB-85C8-E8E35D628107}"/>
              </a:ext>
            </a:extLst>
          </p:cNvPr>
          <p:cNvSpPr/>
          <p:nvPr/>
        </p:nvSpPr>
        <p:spPr>
          <a:xfrm rot="-10800000" flipH="1" flipV="1">
            <a:off x="-2402227" y="7561070"/>
            <a:ext cx="3394970" cy="3339416"/>
          </a:xfrm>
          <a:custGeom>
            <a:avLst/>
            <a:gdLst/>
            <a:ahLst/>
            <a:cxnLst/>
            <a:rect l="l" t="t" r="r" b="b"/>
            <a:pathLst>
              <a:path w="3394970" h="3339416">
                <a:moveTo>
                  <a:pt x="3394970" y="3339416"/>
                </a:moveTo>
                <a:lnTo>
                  <a:pt x="0" y="3339416"/>
                </a:lnTo>
                <a:lnTo>
                  <a:pt x="0" y="0"/>
                </a:lnTo>
                <a:lnTo>
                  <a:pt x="3394970" y="0"/>
                </a:lnTo>
                <a:lnTo>
                  <a:pt x="3394970" y="3339416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9" name="TextBox 6">
            <a:extLst>
              <a:ext uri="{FF2B5EF4-FFF2-40B4-BE49-F238E27FC236}">
                <a16:creationId xmlns:a16="http://schemas.microsoft.com/office/drawing/2014/main" id="{CBAB0090-4981-10AB-2CB2-E729B64F8326}"/>
              </a:ext>
            </a:extLst>
          </p:cNvPr>
          <p:cNvSpPr txBox="1"/>
          <p:nvPr/>
        </p:nvSpPr>
        <p:spPr>
          <a:xfrm>
            <a:off x="2484554" y="876300"/>
            <a:ext cx="12374446" cy="94256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7359"/>
              </a:lnSpc>
            </a:pPr>
            <a:r>
              <a:rPr lang="en-US" sz="5400" b="1" dirty="0">
                <a:solidFill>
                  <a:srgbClr val="111213"/>
                </a:solidFill>
                <a:latin typeface="ITC Bauhaus Bold"/>
                <a:ea typeface="ITC Bauhaus Bold"/>
                <a:cs typeface="ITC Bauhaus Bold"/>
                <a:sym typeface="ITC Bauhaus Bold"/>
              </a:rPr>
              <a:t>Recommendations</a:t>
            </a:r>
          </a:p>
        </p:txBody>
      </p:sp>
      <p:sp>
        <p:nvSpPr>
          <p:cNvPr id="20" name="Freeform 14">
            <a:extLst>
              <a:ext uri="{FF2B5EF4-FFF2-40B4-BE49-F238E27FC236}">
                <a16:creationId xmlns:a16="http://schemas.microsoft.com/office/drawing/2014/main" id="{B8A48DFE-BCF7-8FB2-1CB8-63E8C0B7C98F}"/>
              </a:ext>
            </a:extLst>
          </p:cNvPr>
          <p:cNvSpPr/>
          <p:nvPr/>
        </p:nvSpPr>
        <p:spPr>
          <a:xfrm rot="10800000" flipH="1">
            <a:off x="15316200" y="971520"/>
            <a:ext cx="1876827" cy="894052"/>
          </a:xfrm>
          <a:custGeom>
            <a:avLst/>
            <a:gdLst/>
            <a:ahLst/>
            <a:cxnLst/>
            <a:rect l="l" t="t" r="r" b="b"/>
            <a:pathLst>
              <a:path w="1876827" h="894052">
                <a:moveTo>
                  <a:pt x="1876826" y="0"/>
                </a:moveTo>
                <a:lnTo>
                  <a:pt x="0" y="0"/>
                </a:lnTo>
                <a:lnTo>
                  <a:pt x="0" y="894052"/>
                </a:lnTo>
                <a:lnTo>
                  <a:pt x="1876826" y="894052"/>
                </a:lnTo>
                <a:lnTo>
                  <a:pt x="1876826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1" name="Rectangle 2">
            <a:extLst>
              <a:ext uri="{FF2B5EF4-FFF2-40B4-BE49-F238E27FC236}">
                <a16:creationId xmlns:a16="http://schemas.microsoft.com/office/drawing/2014/main" id="{C5DBD326-A44E-AC90-B582-4ECE24A2033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54596" y="2482378"/>
            <a:ext cx="12778523" cy="45319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457200" lvl="0" indent="-4572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lang="en-US" altLang="en-US" sz="2800" dirty="0">
                <a:latin typeface="Sarabun Semi-Bold" panose="020B0604020202020204" charset="-34"/>
                <a:cs typeface="Sarabun Semi-Bold" panose="020B0604020202020204" charset="-34"/>
              </a:rPr>
              <a:t>Strengthen clinical governance and monitoring systems to detect risks early (</a:t>
            </a:r>
            <a:r>
              <a:rPr lang="en-US" altLang="en-US" sz="2800" dirty="0" err="1">
                <a:latin typeface="Sarabun Semi-Bold" panose="020B0604020202020204" charset="-34"/>
                <a:cs typeface="Sarabun Semi-Bold" panose="020B0604020202020204" charset="-34"/>
              </a:rPr>
              <a:t>Maake</a:t>
            </a:r>
            <a:r>
              <a:rPr lang="en-US" altLang="en-US" sz="2800" dirty="0">
                <a:latin typeface="Sarabun Semi-Bold" panose="020B0604020202020204" charset="-34"/>
                <a:cs typeface="Sarabun Semi-Bold" panose="020B0604020202020204" charset="-34"/>
              </a:rPr>
              <a:t> et al., 2025).</a:t>
            </a:r>
          </a:p>
          <a:p>
            <a:pPr marL="457200" lvl="0" indent="-4572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lang="en-US" altLang="en-US" sz="2800" dirty="0">
                <a:latin typeface="Sarabun Semi-Bold" panose="020B0604020202020204" charset="-34"/>
                <a:cs typeface="Sarabun Semi-Bold" panose="020B0604020202020204" charset="-34"/>
              </a:rPr>
              <a:t>Implement robust data tracking for mortality and prescribing patterns.</a:t>
            </a:r>
          </a:p>
          <a:p>
            <a:pPr marL="457200" lvl="0" indent="-4572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lang="en-US" altLang="en-US" sz="2800" dirty="0">
                <a:latin typeface="Sarabun Semi-Bold" panose="020B0604020202020204" charset="-34"/>
                <a:cs typeface="Sarabun Semi-Bold" panose="020B0604020202020204" charset="-34"/>
              </a:rPr>
              <a:t>Improve regulation and independent oversight of healthcare professionals.</a:t>
            </a:r>
          </a:p>
          <a:p>
            <a:pPr marL="457200" lvl="0" indent="-4572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lang="en-US" altLang="en-US" sz="2800" dirty="0">
                <a:latin typeface="Sarabun Semi-Bold" panose="020B0604020202020204" charset="-34"/>
                <a:cs typeface="Sarabun Semi-Bold" panose="020B0604020202020204" charset="-34"/>
              </a:rPr>
              <a:t>Encourage transparent reporting and whistleblowing culture.</a:t>
            </a:r>
          </a:p>
          <a:p>
            <a:pPr marL="457200" lvl="0" indent="-4572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lang="en-US" altLang="en-US" sz="2800" dirty="0">
                <a:latin typeface="Sarabun Semi-Bold" panose="020B0604020202020204" charset="-34"/>
                <a:cs typeface="Sarabun Semi-Bold" panose="020B0604020202020204" charset="-34"/>
              </a:rPr>
              <a:t>Enhance staff training, revalidation, and accountability measures.</a:t>
            </a:r>
          </a:p>
          <a:p>
            <a:pPr marL="457200" lvl="0" indent="-4572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lang="en-US" altLang="en-US" sz="2800" dirty="0">
                <a:latin typeface="Sarabun Semi-Bold" panose="020B0604020202020204" charset="-34"/>
                <a:cs typeface="Sarabun Semi-Bold" panose="020B0604020202020204" charset="-34"/>
              </a:rPr>
              <a:t>Use continuous quality improvement approaches to prevent future failures.</a:t>
            </a: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Sarabun Semi-Bold" panose="020B0604020202020204" charset="-34"/>
              <a:cs typeface="Sarabun Semi-Bold" panose="020B060402020202020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38563969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1FA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5"/>
          <p:cNvGrpSpPr/>
          <p:nvPr/>
        </p:nvGrpSpPr>
        <p:grpSpPr>
          <a:xfrm rot="-2546206">
            <a:off x="16062336" y="-3410557"/>
            <a:ext cx="4475890" cy="8727676"/>
            <a:chOff x="0" y="0"/>
            <a:chExt cx="1178835" cy="2298647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178835" cy="2298647"/>
            </a:xfrm>
            <a:custGeom>
              <a:avLst/>
              <a:gdLst/>
              <a:ahLst/>
              <a:cxnLst/>
              <a:rect l="l" t="t" r="r" b="b"/>
              <a:pathLst>
                <a:path w="1178835" h="2298647">
                  <a:moveTo>
                    <a:pt x="0" y="0"/>
                  </a:moveTo>
                  <a:lnTo>
                    <a:pt x="1178835" y="0"/>
                  </a:lnTo>
                  <a:lnTo>
                    <a:pt x="1178835" y="2298647"/>
                  </a:lnTo>
                  <a:lnTo>
                    <a:pt x="0" y="2298647"/>
                  </a:lnTo>
                  <a:close/>
                </a:path>
              </a:pathLst>
            </a:custGeom>
            <a:solidFill>
              <a:srgbClr val="ADC1CD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1178835" cy="233674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9" name="Freeform 9"/>
          <p:cNvSpPr/>
          <p:nvPr/>
        </p:nvSpPr>
        <p:spPr>
          <a:xfrm rot="-10800000">
            <a:off x="17259300" y="-145966"/>
            <a:ext cx="3394970" cy="3339416"/>
          </a:xfrm>
          <a:custGeom>
            <a:avLst/>
            <a:gdLst/>
            <a:ahLst/>
            <a:cxnLst/>
            <a:rect l="l" t="t" r="r" b="b"/>
            <a:pathLst>
              <a:path w="3394970" h="3339416">
                <a:moveTo>
                  <a:pt x="0" y="0"/>
                </a:moveTo>
                <a:lnTo>
                  <a:pt x="3394970" y="0"/>
                </a:lnTo>
                <a:lnTo>
                  <a:pt x="3394970" y="3339415"/>
                </a:lnTo>
                <a:lnTo>
                  <a:pt x="0" y="333941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3" name="Freeform 13"/>
          <p:cNvSpPr/>
          <p:nvPr/>
        </p:nvSpPr>
        <p:spPr>
          <a:xfrm flipH="1">
            <a:off x="0" y="-27522"/>
            <a:ext cx="2135743" cy="2112444"/>
          </a:xfrm>
          <a:custGeom>
            <a:avLst/>
            <a:gdLst/>
            <a:ahLst/>
            <a:cxnLst/>
            <a:rect l="l" t="t" r="r" b="b"/>
            <a:pathLst>
              <a:path w="2135743" h="2112444">
                <a:moveTo>
                  <a:pt x="2135743" y="0"/>
                </a:moveTo>
                <a:lnTo>
                  <a:pt x="0" y="0"/>
                </a:lnTo>
                <a:lnTo>
                  <a:pt x="0" y="2112444"/>
                </a:lnTo>
                <a:lnTo>
                  <a:pt x="2135743" y="2112444"/>
                </a:lnTo>
                <a:lnTo>
                  <a:pt x="2135743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4" name="Freeform 14"/>
          <p:cNvSpPr/>
          <p:nvPr/>
        </p:nvSpPr>
        <p:spPr>
          <a:xfrm flipV="1">
            <a:off x="16152257" y="8174556"/>
            <a:ext cx="2135743" cy="2112444"/>
          </a:xfrm>
          <a:custGeom>
            <a:avLst/>
            <a:gdLst/>
            <a:ahLst/>
            <a:cxnLst/>
            <a:rect l="l" t="t" r="r" b="b"/>
            <a:pathLst>
              <a:path w="2135743" h="2112444">
                <a:moveTo>
                  <a:pt x="0" y="2112444"/>
                </a:moveTo>
                <a:lnTo>
                  <a:pt x="2135743" y="2112444"/>
                </a:lnTo>
                <a:lnTo>
                  <a:pt x="2135743" y="0"/>
                </a:lnTo>
                <a:lnTo>
                  <a:pt x="0" y="0"/>
                </a:lnTo>
                <a:lnTo>
                  <a:pt x="0" y="2112444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5" name="Freeform 15"/>
          <p:cNvSpPr/>
          <p:nvPr/>
        </p:nvSpPr>
        <p:spPr>
          <a:xfrm rot="-10800000" flipV="1">
            <a:off x="1829541" y="720444"/>
            <a:ext cx="1427341" cy="803298"/>
          </a:xfrm>
          <a:custGeom>
            <a:avLst/>
            <a:gdLst/>
            <a:ahLst/>
            <a:cxnLst/>
            <a:rect l="l" t="t" r="r" b="b"/>
            <a:pathLst>
              <a:path w="1876827" h="894052">
                <a:moveTo>
                  <a:pt x="0" y="894052"/>
                </a:moveTo>
                <a:lnTo>
                  <a:pt x="1876826" y="894052"/>
                </a:lnTo>
                <a:lnTo>
                  <a:pt x="1876826" y="0"/>
                </a:lnTo>
                <a:lnTo>
                  <a:pt x="0" y="0"/>
                </a:lnTo>
                <a:lnTo>
                  <a:pt x="0" y="894052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6" name="Freeform 16"/>
          <p:cNvSpPr/>
          <p:nvPr/>
        </p:nvSpPr>
        <p:spPr>
          <a:xfrm rot="-10800000" flipH="1" flipV="1">
            <a:off x="-2402227" y="7561070"/>
            <a:ext cx="3394970" cy="3339416"/>
          </a:xfrm>
          <a:custGeom>
            <a:avLst/>
            <a:gdLst/>
            <a:ahLst/>
            <a:cxnLst/>
            <a:rect l="l" t="t" r="r" b="b"/>
            <a:pathLst>
              <a:path w="3394970" h="3339416">
                <a:moveTo>
                  <a:pt x="3394970" y="3339416"/>
                </a:moveTo>
                <a:lnTo>
                  <a:pt x="0" y="3339416"/>
                </a:lnTo>
                <a:lnTo>
                  <a:pt x="0" y="0"/>
                </a:lnTo>
                <a:lnTo>
                  <a:pt x="3394970" y="0"/>
                </a:lnTo>
                <a:lnTo>
                  <a:pt x="3394970" y="3339416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2" name="TextBox 22"/>
          <p:cNvSpPr txBox="1"/>
          <p:nvPr/>
        </p:nvSpPr>
        <p:spPr>
          <a:xfrm>
            <a:off x="2326143" y="754542"/>
            <a:ext cx="11187470" cy="10371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333"/>
              </a:lnSpc>
            </a:pPr>
            <a:r>
              <a:rPr lang="en-US" sz="9166" b="1">
                <a:solidFill>
                  <a:srgbClr val="111213"/>
                </a:solidFill>
                <a:latin typeface="Signika Bold"/>
                <a:ea typeface="Signika Bold"/>
                <a:cs typeface="Signika Bold"/>
                <a:sym typeface="Signika Bold"/>
              </a:rPr>
              <a:t>Conclusion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839F71A6-5741-343B-7BB1-98997799F6F5}"/>
              </a:ext>
            </a:extLst>
          </p:cNvPr>
          <p:cNvSpPr txBox="1"/>
          <p:nvPr/>
        </p:nvSpPr>
        <p:spPr>
          <a:xfrm>
            <a:off x="1226127" y="2191810"/>
            <a:ext cx="15864544" cy="68318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2400" u="sng" dirty="0">
                <a:effectLst/>
                <a:latin typeface="Sarabun Bold" panose="020B0604020202020204" charset="-34"/>
                <a:ea typeface="Calibri" panose="020F0502020204030204" pitchFamily="34" charset="0"/>
                <a:cs typeface="Sarabun Bold" panose="020B0604020202020204" charset="-34"/>
              </a:rPr>
              <a:t>Quality Assurance and Service Improvement Lessons</a:t>
            </a:r>
            <a:endParaRPr lang="en-US" sz="2400" u="sng" dirty="0">
              <a:effectLst/>
              <a:latin typeface="Sarabun Bold" panose="020B0604020202020204" charset="-34"/>
              <a:ea typeface="Calibri" panose="020F0502020204030204" pitchFamily="34" charset="0"/>
              <a:cs typeface="Sarabun Bold" panose="020B0604020202020204" charset="-34"/>
            </a:endParaRPr>
          </a:p>
          <a:p>
            <a:pPr marL="0" marR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2400" dirty="0">
                <a:effectLst/>
                <a:latin typeface="Sarabun Semi-Bold" panose="020B0604020202020204" charset="-34"/>
                <a:ea typeface="Calibri" panose="020F0502020204030204" pitchFamily="34" charset="0"/>
                <a:cs typeface="Sarabun Semi-Bold" panose="020B0604020202020204" charset="-34"/>
              </a:rPr>
              <a:t>The case of Harold Shipman has some significant lessons for the healthcare systems.</a:t>
            </a:r>
            <a:endParaRPr lang="en-US" sz="2400" dirty="0">
              <a:effectLst/>
              <a:latin typeface="Sarabun Semi-Bold" panose="020B0604020202020204" charset="-34"/>
              <a:ea typeface="Calibri" panose="020F0502020204030204" pitchFamily="34" charset="0"/>
              <a:cs typeface="Sarabun Semi-Bold" panose="020B0604020202020204" charset="-34"/>
            </a:endParaRPr>
          </a:p>
          <a:p>
            <a:pPr marL="0" marR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2400" dirty="0">
                <a:effectLst/>
                <a:latin typeface="Sarabun Bold" panose="020B0604020202020204" charset="-34"/>
                <a:ea typeface="Calibri" panose="020F0502020204030204" pitchFamily="34" charset="0"/>
                <a:cs typeface="Sarabun Bold" panose="020B0604020202020204" charset="-34"/>
              </a:rPr>
              <a:t>Key conclusions include:</a:t>
            </a:r>
            <a:endParaRPr lang="en-US" sz="2400" dirty="0">
              <a:effectLst/>
              <a:latin typeface="Sarabun Bold" panose="020B0604020202020204" charset="-34"/>
              <a:ea typeface="Calibri" panose="020F0502020204030204" pitchFamily="34" charset="0"/>
              <a:cs typeface="Sarabun Bold" panose="020B0604020202020204" charset="-34"/>
            </a:endParaRPr>
          </a:p>
          <a:p>
            <a:pPr marL="742950" lvl="1" indent="-28575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2400" dirty="0">
                <a:effectLst/>
                <a:latin typeface="Sarabun Semi-Bold" panose="020B0604020202020204" charset="-34"/>
                <a:ea typeface="Calibri" panose="020F0502020204030204" pitchFamily="34" charset="0"/>
                <a:cs typeface="Sarabun Semi-Bold" panose="020B0604020202020204" charset="-34"/>
              </a:rPr>
              <a:t> Great clinical governance and regulatory control should be necessary to guard the patients.</a:t>
            </a:r>
            <a:endParaRPr lang="en-US" sz="2400" dirty="0">
              <a:effectLst/>
              <a:latin typeface="Sarabun Semi-Bold" panose="020B0604020202020204" charset="-34"/>
              <a:ea typeface="Calibri" panose="020F0502020204030204" pitchFamily="34" charset="0"/>
              <a:cs typeface="Sarabun Semi-Bold" panose="020B0604020202020204" charset="-34"/>
            </a:endParaRPr>
          </a:p>
          <a:p>
            <a:pPr marL="742950" lvl="1" indent="-28575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2400" dirty="0">
                <a:effectLst/>
                <a:latin typeface="Sarabun Semi-Bold" panose="020B0604020202020204" charset="-34"/>
                <a:ea typeface="Calibri" panose="020F0502020204030204" pitchFamily="34" charset="0"/>
                <a:cs typeface="Sarabun Semi-Bold" panose="020B0604020202020204" charset="-34"/>
              </a:rPr>
              <a:t>Indomitable systems of tracking mortality rates and prescription practices should be put in place by healthcare organisations.</a:t>
            </a:r>
            <a:endParaRPr lang="en-US" sz="2400" dirty="0">
              <a:effectLst/>
              <a:latin typeface="Sarabun Semi-Bold" panose="020B0604020202020204" charset="-34"/>
              <a:ea typeface="Calibri" panose="020F0502020204030204" pitchFamily="34" charset="0"/>
              <a:cs typeface="Sarabun Semi-Bold" panose="020B0604020202020204" charset="-34"/>
            </a:endParaRPr>
          </a:p>
          <a:p>
            <a:pPr marL="742950" lvl="1" indent="-28575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2400" dirty="0">
                <a:effectLst/>
                <a:latin typeface="Sarabun Semi-Bold" panose="020B0604020202020204" charset="-34"/>
                <a:ea typeface="Calibri" panose="020F0502020204030204" pitchFamily="34" charset="0"/>
                <a:cs typeface="Sarabun Semi-Bold" panose="020B0604020202020204" charset="-34"/>
              </a:rPr>
              <a:t>There should be transparent reporting mechanisms that will help in the early identification of risks in patient safety.</a:t>
            </a:r>
            <a:endParaRPr lang="en-US" sz="2400" dirty="0">
              <a:effectLst/>
              <a:latin typeface="Sarabun Semi-Bold" panose="020B0604020202020204" charset="-34"/>
              <a:ea typeface="Calibri" panose="020F0502020204030204" pitchFamily="34" charset="0"/>
              <a:cs typeface="Sarabun Semi-Bold" panose="020B0604020202020204" charset="-34"/>
            </a:endParaRPr>
          </a:p>
          <a:p>
            <a:pPr marL="742950" lvl="1" indent="-28575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2400" dirty="0">
                <a:effectLst/>
                <a:latin typeface="Sarabun Semi-Bold" panose="020B0604020202020204" charset="-34"/>
                <a:ea typeface="Calibri" panose="020F0502020204030204" pitchFamily="34" charset="0"/>
                <a:cs typeface="Sarabun Semi-Bold" panose="020B0604020202020204" charset="-34"/>
              </a:rPr>
              <a:t>Continuous quality improvement must also be kept as one of the key mottos of healthcare organisations.</a:t>
            </a:r>
            <a:endParaRPr lang="en-US" sz="2400" dirty="0">
              <a:effectLst/>
              <a:latin typeface="Sarabun Semi-Bold" panose="020B0604020202020204" charset="-34"/>
              <a:ea typeface="Calibri" panose="020F0502020204030204" pitchFamily="34" charset="0"/>
              <a:cs typeface="Sarabun Semi-Bold" panose="020B0604020202020204" charset="-34"/>
            </a:endParaRPr>
          </a:p>
          <a:p>
            <a:pPr marL="0" marR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2400" dirty="0">
                <a:effectLst/>
                <a:latin typeface="Sarabun Semi-Bold" panose="020B0604020202020204" charset="-34"/>
                <a:ea typeface="Calibri" panose="020F0502020204030204" pitchFamily="34" charset="0"/>
                <a:cs typeface="Sarabun Semi-Bold" panose="020B0604020202020204" charset="-34"/>
              </a:rPr>
              <a:t>The first step in enhancing the quality of healthcare and ensuring patient safety is a lesson on how to avoid making the same mistakes in the future.</a:t>
            </a:r>
            <a:endParaRPr lang="en-US" sz="2400" dirty="0">
              <a:effectLst/>
              <a:latin typeface="Sarabun Semi-Bold" panose="020B0604020202020204" charset="-34"/>
              <a:ea typeface="Calibri" panose="020F0502020204030204" pitchFamily="34" charset="0"/>
              <a:cs typeface="Sarabun Semi-Bold" panose="020B0604020202020204" charset="-34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1FA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Box 17"/>
          <p:cNvSpPr txBox="1"/>
          <p:nvPr/>
        </p:nvSpPr>
        <p:spPr>
          <a:xfrm>
            <a:off x="6858000" y="463732"/>
            <a:ext cx="9705277" cy="9564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762"/>
              </a:lnSpc>
            </a:pPr>
            <a:r>
              <a:rPr lang="en-US" sz="7202" b="1">
                <a:solidFill>
                  <a:srgbClr val="333652"/>
                </a:solidFill>
                <a:latin typeface="ITC Bauhaus Bold"/>
                <a:ea typeface="ITC Bauhaus Bold"/>
                <a:cs typeface="ITC Bauhaus Bold"/>
                <a:sym typeface="ITC Bauhaus Bold"/>
              </a:rPr>
              <a:t>REFERENCE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F79FC92-7F47-7012-9CE4-92654669C89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3400" y="1236302"/>
            <a:ext cx="17449800" cy="8802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Baker, R. (2003). Monitoring mortality rates in general practice after Shipman.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BMJ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, 326(7383), pp.274–276.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doi:https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://doi.org/10.1136/bmj.326.7383.274.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Sarabun Semi-Bold" panose="020B0604020202020204" charset="-34"/>
              <a:cs typeface="Sarabun Semi-Bold" panose="020B0604020202020204" charset="-34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Baker, R. and Hurwitz, B. (2009). Intentionally harmful violations and patient safety: The example of Harold Shipman.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Journal of the Royal Society of Medicine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, 102(6), pp.223–227.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Sarabun Semi-Bold" panose="020B0604020202020204" charset="-34"/>
              <a:cs typeface="Sarabun Semi-Bold" panose="020B0604020202020204" charset="-34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BMJ (2019).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BMJ Quality &amp; Safety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. [online] BMJ Quality &amp; Safety. Available at: https://qualitysafety.bmj.com/.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Sarabun Semi-Bold" panose="020B0604020202020204" charset="-34"/>
              <a:cs typeface="Sarabun Semi-Bold" panose="020B0604020202020204" charset="-34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Gill, R.D., Fenton, N. and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Lagnado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, D. (2022). Statistical Issues in Serial Killer Nurse Cases.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Laws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, 11(5), p.65.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doi:https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://doi.org/10.3390/laws11050065.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Sarabun Semi-Bold" panose="020B0604020202020204" charset="-34"/>
              <a:cs typeface="Sarabun Semi-Bold" panose="020B0604020202020204" charset="-34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GOV.UK (2007).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Learning from tragedy, keeping patients safe Overview of the Government’s action </a:t>
            </a:r>
            <a:r>
              <a:rPr kumimoji="0" lang="en-US" altLang="en-US" sz="16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programme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 in response to the recommendations of the Shipman Inquiry Presented to Parliament by the Home Secretary and the Secretary of State for Health by Command of Her Majesty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. [online] Available at: https://assets.publishing.service.gov.uk/media/5a7c0891e5274a13acca2ea6/7014.pdf.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Sarabun Semi-Bold" panose="020B0604020202020204" charset="-34"/>
              <a:cs typeface="Sarabun Semi-Bold" panose="020B0604020202020204" charset="-34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Irvine, D. (2005). Patients, professionalism, and revalidation.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BMJ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, [online] 330(7502), pp.1265–1268.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doi:https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://doi.org/10.1136/bmj.330.7502.1265.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Sarabun Semi-Bold" panose="020B0604020202020204" charset="-34"/>
              <a:cs typeface="Sarabun Semi-Bold" panose="020B0604020202020204" charset="-34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Jackson, T. and Smith, R. (2004). Harold Shipman.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BMJ : British Medical Journal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, [online] 328(7433), p.231. Available at: https://pmc.ncbi.nlm.nih.gov/articles/PMC318504/.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Sarabun Semi-Bold" panose="020B0604020202020204" charset="-34"/>
              <a:cs typeface="Sarabun Semi-Bold" panose="020B0604020202020204" charset="-34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Kim, M.J. and Woo, M.W.J. (2025). Healthcare workers’ perceptions of patient safety culture in emergency departments: a scoping review.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BMJ Open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, 15(6), p.e097086.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doi:https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://doi.org/10.1136/bmjopen-2024-097086.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Sarabun Semi-Bold" panose="020B0604020202020204" charset="-34"/>
              <a:cs typeface="Sarabun Semi-Bold" panose="020B0604020202020204" charset="-34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Kmietowicz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, Z. (2005). GMC gives evidence to inquiry.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BMJ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, 330(7499), p.1044.4.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doi:https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://doi.org/10.1136/bmj.330.7499.1044-c.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Sarabun Semi-Bold" panose="020B0604020202020204" charset="-34"/>
              <a:cs typeface="Sarabun Semi-Bold" panose="020B0604020202020204" charset="-34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Maake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, K.,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Chitha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, W.,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Nomatshila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, S.C. and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Mabunda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, S.A. (2025). Exploring Clinical Governance Interventions and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Organisational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 Learning in Public Hospitals in South Africa’s Eastern Cape and Mpumalanga Provinces: A Mixed-Methods Study Protocol.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Healthcare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, [online] 13(19), pp.2430–2430.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doi:https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://doi.org/10.3390/healthcare13192430.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Sarabun Semi-Bold" panose="020B0604020202020204" charset="-34"/>
              <a:cs typeface="Sarabun Semi-Bold" panose="020B0604020202020204" charset="-34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Pringle, M. (2006). Regulation and revalidation of doctors.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BMJ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, 333(7560), pp.161–162.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doi:https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://doi.org/10.1136/bmj.333.7560.161.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Sarabun Semi-Bold" panose="020B0604020202020204" charset="-34"/>
              <a:cs typeface="Sarabun Semi-Bold" panose="020B0604020202020204" charset="-34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Public Health Wales (2025).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Clinical Governance Framework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. [online]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Nhs.wales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. Available at: https://phw.nhs.wales/about-us/policies-and-procedures/policies-and-procedures-documents/clinical-governance-and-infection-control-policies/clinical-governance-framework/.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Sarabun Semi-Bold" panose="020B0604020202020204" charset="-34"/>
              <a:cs typeface="Sarabun Semi-Bold" panose="020B0604020202020204" charset="-34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Saikat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, S.,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Seifeldin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, R., Zhang, Y.,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Nweje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, M.,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Shivji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, S.,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Schmets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, G., Squires, N.,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Viso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, A.-C. and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Selbie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, D. (2025). Governance for public health across health and allied sectors: a scoping review.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BMJ Public Health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, 3(2), p.e003542.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doi:https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://doi.org/10.1136/bmjph-2025-003542.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Sarabun Semi-Bold" panose="020B0604020202020204" charset="-34"/>
              <a:cs typeface="Sarabun Semi-Bold" panose="020B0604020202020204" charset="-34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Santos, C.,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Ajayi-Obe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, A. and Aurelio, M. (2025). Using Quality Improvement to improve serious incident reporting in the English NHS.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BMJ Open Quality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, [online] 14(3).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doi:https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://doi.org/10.1136/bmjoq-2024-003234.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Sarabun Semi-Bold" panose="020B0604020202020204" charset="-34"/>
              <a:cs typeface="Sarabun Semi-Bold" panose="020B0604020202020204" charset="-34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Schmidtke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, K.A.,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Kudrna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, L., Quinn, L., Bird, P., Hemming, K., Venable, Z. and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Lilford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, R. (2024). Cluster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randomised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 evaluation of a training intervention to increase the use of statistical process control charts for hospitals in England: making data count.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BMJ Quality &amp; Safety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, p.bmjqs-017094.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doi:https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://doi.org/10.1136/bmjqs-2024-017094.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Sarabun Semi-Bold" panose="020B0604020202020204" charset="-34"/>
              <a:cs typeface="Sarabun Semi-Bold" panose="020B0604020202020204" charset="-34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Smith, D. (2002). Not by Error, But by Design - Harold Shipman and the Regulatory Crisis for Health Care.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Public Policy and Administration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, 17(4), pp.55–74.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doi:https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://doi.org/10.1177/095207670201700405.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Sarabun Semi-Bold" panose="020B0604020202020204" charset="-34"/>
              <a:cs typeface="Sarabun Semi-Bold" panose="020B0604020202020204" charset="-34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ten Haken, I., Ben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Allouch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, S. and van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Harten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, W.H. (2025). Quality and safety management of advanced medical technologies in home care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organisations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 in the Netherlands: a qualitative survey at the tactical level.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BMJ Open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, 15(12), p.e101968.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doi:https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://doi.org/10.1136/bmjopen-2025-101968.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Sarabun Semi-Bold" panose="020B0604020202020204" charset="-34"/>
              <a:cs typeface="Sarabun Semi-Bold" panose="020B0604020202020204" charset="-34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Walshe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, K. and Benson, L. (2005). Time for radical reform.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BMJ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, 330(7506), pp.1504–1506.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doi:https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://doi.org/10.1136/bmj.330.7506.1504.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Sarabun Semi-Bold" panose="020B0604020202020204" charset="-34"/>
              <a:cs typeface="Sarabun Semi-Bold" panose="020B0604020202020204" charset="-34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World Health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Organisation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 (2021).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Global Patient Safety Action Plan 2021-2030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. [online] www.who.int. Available at: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  <a:hlinkClick r:id="rId2"/>
              </a:rPr>
              <a:t>https://www.who.int/publications/i/item/9789240032705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arabun Semi-Bold" panose="020B0604020202020204" charset="-34"/>
                <a:cs typeface="Sarabun Semi-Bold" panose="020B0604020202020204" charset="-34"/>
              </a:rPr>
              <a:t>.</a:t>
            </a:r>
          </a:p>
          <a:p>
            <a:r>
              <a:rPr lang="en-US" dirty="0" err="1"/>
              <a:t>Kumah</a:t>
            </a:r>
            <a:r>
              <a:rPr lang="en-US" dirty="0"/>
              <a:t>, A., </a:t>
            </a:r>
            <a:r>
              <a:rPr lang="en-US" dirty="0" err="1"/>
              <a:t>Nwogu</a:t>
            </a:r>
            <a:r>
              <a:rPr lang="en-US" dirty="0"/>
              <a:t>, C.N., </a:t>
            </a:r>
            <a:r>
              <a:rPr lang="en-US" dirty="0" err="1"/>
              <a:t>Issah</a:t>
            </a:r>
            <a:r>
              <a:rPr lang="en-US" dirty="0"/>
              <a:t>, A.-R., </a:t>
            </a:r>
            <a:r>
              <a:rPr lang="en-US" dirty="0" err="1"/>
              <a:t>Obot</a:t>
            </a:r>
            <a:r>
              <a:rPr lang="en-US" dirty="0"/>
              <a:t>, E., </a:t>
            </a:r>
            <a:r>
              <a:rPr lang="en-US" dirty="0" err="1"/>
              <a:t>Kanamitie</a:t>
            </a:r>
            <a:r>
              <a:rPr lang="en-US" dirty="0"/>
              <a:t>, D.T., </a:t>
            </a:r>
            <a:r>
              <a:rPr lang="en-US" dirty="0" err="1"/>
              <a:t>Sifa</a:t>
            </a:r>
            <a:r>
              <a:rPr lang="en-US" dirty="0"/>
              <a:t>, J.S. and </a:t>
            </a:r>
            <a:r>
              <a:rPr lang="en-US" dirty="0" err="1"/>
              <a:t>Aidoo</a:t>
            </a:r>
            <a:r>
              <a:rPr lang="en-US" dirty="0"/>
              <a:t>, L.A. (2024). Cause-and-Effect (Fishbone) Diagram: a Tool for Generating and Organizing Quality Improvement Ideas. </a:t>
            </a:r>
            <a:r>
              <a:rPr lang="en-US" i="1" dirty="0"/>
              <a:t>Innovations Journals</a:t>
            </a:r>
            <a:r>
              <a:rPr lang="en-US" dirty="0"/>
              <a:t>, [online] 7(2), pp.85–87. </a:t>
            </a:r>
            <a:r>
              <a:rPr lang="en-US" dirty="0" err="1"/>
              <a:t>doi:https</a:t>
            </a:r>
            <a:r>
              <a:rPr lang="en-US" dirty="0"/>
              <a:t>://doi.org/10.36401/JQSH-23-42.</a:t>
            </a:r>
          </a:p>
          <a:p>
            <a:r>
              <a:rPr lang="en-US" dirty="0"/>
              <a:t>Robby, K.N.A., </a:t>
            </a:r>
            <a:r>
              <a:rPr lang="en-US" dirty="0" err="1"/>
              <a:t>Nurjazuli</a:t>
            </a:r>
            <a:r>
              <a:rPr lang="en-US" dirty="0"/>
              <a:t>, N., </a:t>
            </a:r>
            <a:r>
              <a:rPr lang="en-US" dirty="0" err="1"/>
              <a:t>Izzah</a:t>
            </a:r>
            <a:r>
              <a:rPr lang="en-US" dirty="0"/>
              <a:t>, L., </a:t>
            </a:r>
            <a:r>
              <a:rPr lang="en-US" dirty="0" err="1"/>
              <a:t>Tallapessy</a:t>
            </a:r>
            <a:r>
              <a:rPr lang="en-US" dirty="0"/>
              <a:t>, A. and </a:t>
            </a:r>
            <a:r>
              <a:rPr lang="en-US" dirty="0" err="1"/>
              <a:t>Astuti</a:t>
            </a:r>
            <a:r>
              <a:rPr lang="en-US" dirty="0"/>
              <a:t>, I.S.W. (2025). From Structure to Outcome: The Role of the </a:t>
            </a:r>
            <a:r>
              <a:rPr lang="en-US" dirty="0" err="1"/>
              <a:t>Donabedian</a:t>
            </a:r>
            <a:r>
              <a:rPr lang="en-US" dirty="0"/>
              <a:t> Model in Global Health Service Management Research (1987–2024). </a:t>
            </a:r>
            <a:r>
              <a:rPr lang="en-US" i="1" dirty="0"/>
              <a:t>E3S Web of Conferences</a:t>
            </a:r>
            <a:r>
              <a:rPr lang="en-US" dirty="0"/>
              <a:t>, [online] 650, p.02025. </a:t>
            </a:r>
            <a:r>
              <a:rPr lang="en-US" dirty="0" err="1"/>
              <a:t>doi:https</a:t>
            </a:r>
            <a:r>
              <a:rPr lang="en-US" dirty="0"/>
              <a:t>://doi.org/10.1051/e3sconf/202565002025.</a:t>
            </a:r>
          </a:p>
          <a:p>
            <a:r>
              <a:rPr lang="en-US" dirty="0" err="1"/>
              <a:t>Wiegmann</a:t>
            </a:r>
            <a:r>
              <a:rPr lang="en-US" dirty="0"/>
              <a:t>, D.A., J. Wood, L., N. Cohen, T. and </a:t>
            </a:r>
            <a:r>
              <a:rPr lang="en-US" dirty="0" err="1"/>
              <a:t>Shappell</a:t>
            </a:r>
            <a:r>
              <a:rPr lang="en-US" dirty="0"/>
              <a:t>, S.A. (2022). Understanding the ‘Swiss cheese model’ and its application to patient safety. </a:t>
            </a:r>
            <a:r>
              <a:rPr lang="en-US" i="1" dirty="0"/>
              <a:t>Journal of Patient Safety</a:t>
            </a:r>
            <a:r>
              <a:rPr lang="en-US" dirty="0"/>
              <a:t>, [online] 18(2), pp.119–123. Available at: https://www.ncbi.nlm.nih.gov/pmc/articles/PMC8514562/ [Accessed 16 Mar. 2026].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1FA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>
            <a:off x="0" y="-27522"/>
            <a:ext cx="3953882" cy="3910749"/>
          </a:xfrm>
          <a:custGeom>
            <a:avLst/>
            <a:gdLst/>
            <a:ahLst/>
            <a:cxnLst/>
            <a:rect l="l" t="t" r="r" b="b"/>
            <a:pathLst>
              <a:path w="3953882" h="3910749">
                <a:moveTo>
                  <a:pt x="3953882" y="0"/>
                </a:moveTo>
                <a:lnTo>
                  <a:pt x="0" y="0"/>
                </a:lnTo>
                <a:lnTo>
                  <a:pt x="0" y="3910749"/>
                </a:lnTo>
                <a:lnTo>
                  <a:pt x="3953882" y="3910749"/>
                </a:lnTo>
                <a:lnTo>
                  <a:pt x="3953882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 rot="-10800000" flipV="1">
            <a:off x="1028700" y="8570905"/>
            <a:ext cx="2886010" cy="1374790"/>
          </a:xfrm>
          <a:custGeom>
            <a:avLst/>
            <a:gdLst/>
            <a:ahLst/>
            <a:cxnLst/>
            <a:rect l="l" t="t" r="r" b="b"/>
            <a:pathLst>
              <a:path w="2886010" h="1374790">
                <a:moveTo>
                  <a:pt x="0" y="1374790"/>
                </a:moveTo>
                <a:lnTo>
                  <a:pt x="2886010" y="1374790"/>
                </a:lnTo>
                <a:lnTo>
                  <a:pt x="2886010" y="0"/>
                </a:lnTo>
                <a:lnTo>
                  <a:pt x="0" y="0"/>
                </a:lnTo>
                <a:lnTo>
                  <a:pt x="0" y="137479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TextBox 4"/>
          <p:cNvSpPr txBox="1"/>
          <p:nvPr/>
        </p:nvSpPr>
        <p:spPr>
          <a:xfrm>
            <a:off x="3593364" y="4625926"/>
            <a:ext cx="11101272" cy="17339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356"/>
              </a:lnSpc>
            </a:pPr>
            <a:r>
              <a:rPr lang="en-US" sz="12945" b="1">
                <a:solidFill>
                  <a:srgbClr val="333652"/>
                </a:solidFill>
                <a:latin typeface="ITC Bauhaus Bold"/>
                <a:ea typeface="ITC Bauhaus Bold"/>
                <a:cs typeface="ITC Bauhaus Bold"/>
                <a:sym typeface="ITC Bauhaus Bold"/>
              </a:rPr>
              <a:t>THANK YOU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6041" y="6121588"/>
            <a:ext cx="6465163" cy="5527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36"/>
              </a:lnSpc>
            </a:pPr>
            <a:r>
              <a:rPr lang="en-US" sz="4136" b="1">
                <a:solidFill>
                  <a:srgbClr val="333652"/>
                </a:solidFill>
                <a:latin typeface="Sarabun Bold"/>
                <a:ea typeface="Sarabun Bold"/>
                <a:cs typeface="Sarabun Bold"/>
                <a:sym typeface="Sarabun Bold"/>
              </a:rPr>
              <a:t>FOR YOUR ATTENTION</a:t>
            </a:r>
          </a:p>
        </p:txBody>
      </p:sp>
      <p:sp>
        <p:nvSpPr>
          <p:cNvPr id="6" name="Freeform 6"/>
          <p:cNvSpPr/>
          <p:nvPr/>
        </p:nvSpPr>
        <p:spPr>
          <a:xfrm rot="-10800000" flipH="1" flipV="1">
            <a:off x="14373290" y="341305"/>
            <a:ext cx="2886010" cy="1374790"/>
          </a:xfrm>
          <a:custGeom>
            <a:avLst/>
            <a:gdLst/>
            <a:ahLst/>
            <a:cxnLst/>
            <a:rect l="l" t="t" r="r" b="b"/>
            <a:pathLst>
              <a:path w="2886010" h="1374790">
                <a:moveTo>
                  <a:pt x="2886010" y="1374790"/>
                </a:moveTo>
                <a:lnTo>
                  <a:pt x="0" y="1374790"/>
                </a:lnTo>
                <a:lnTo>
                  <a:pt x="0" y="0"/>
                </a:lnTo>
                <a:lnTo>
                  <a:pt x="2886010" y="0"/>
                </a:lnTo>
                <a:lnTo>
                  <a:pt x="2886010" y="137479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7" name="Freeform 7"/>
          <p:cNvSpPr/>
          <p:nvPr/>
        </p:nvSpPr>
        <p:spPr>
          <a:xfrm flipV="1">
            <a:off x="14373290" y="6376251"/>
            <a:ext cx="3953882" cy="3910749"/>
          </a:xfrm>
          <a:custGeom>
            <a:avLst/>
            <a:gdLst/>
            <a:ahLst/>
            <a:cxnLst/>
            <a:rect l="l" t="t" r="r" b="b"/>
            <a:pathLst>
              <a:path w="3953882" h="3910749">
                <a:moveTo>
                  <a:pt x="0" y="3910749"/>
                </a:moveTo>
                <a:lnTo>
                  <a:pt x="3953881" y="3910749"/>
                </a:lnTo>
                <a:lnTo>
                  <a:pt x="3953881" y="0"/>
                </a:lnTo>
                <a:lnTo>
                  <a:pt x="0" y="0"/>
                </a:lnTo>
                <a:lnTo>
                  <a:pt x="0" y="3910749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110</TotalTime>
  <Words>2518</Words>
  <Application>Microsoft Office PowerPoint</Application>
  <PresentationFormat>Custom</PresentationFormat>
  <Paragraphs>153</Paragraphs>
  <Slides>15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Blue Simple Geometric Research Project Presentation</dc:title>
  <cp:lastModifiedBy>MD.SAKYF JAWAD</cp:lastModifiedBy>
  <cp:revision>7</cp:revision>
  <dcterms:created xsi:type="dcterms:W3CDTF">2006-08-16T00:00:00Z</dcterms:created>
  <dcterms:modified xsi:type="dcterms:W3CDTF">2026-03-23T09:35:28Z</dcterms:modified>
  <dc:identifier>DAHEChxmLFE</dc:identifier>
</cp:coreProperties>
</file>