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66" r:id="rId2"/>
    <p:sldId id="257" r:id="rId3"/>
    <p:sldId id="262" r:id="rId4"/>
    <p:sldId id="263" r:id="rId5"/>
    <p:sldId id="258" r:id="rId6"/>
    <p:sldId id="259" r:id="rId7"/>
    <p:sldId id="260"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4771" autoAdjust="0"/>
    <p:restoredTop sz="94660"/>
  </p:normalViewPr>
  <p:slideViewPr>
    <p:cSldViewPr snapToGrid="0">
      <p:cViewPr>
        <p:scale>
          <a:sx n="130" d="100"/>
          <a:sy n="130" d="100"/>
        </p:scale>
        <p:origin x="96" y="-10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Charles Williams (International Centre)" userId="ba7ba280-601e-4d8a-9293-8398117798c9" providerId="ADAL" clId="{4AAD5DBB-2E85-4011-B254-44D1729140D3}"/>
    <pc:docChg chg="custSel modSld">
      <pc:chgData name="David Charles Williams (International Centre)" userId="ba7ba280-601e-4d8a-9293-8398117798c9" providerId="ADAL" clId="{4AAD5DBB-2E85-4011-B254-44D1729140D3}" dt="2023-03-16T17:27:45.049" v="305" actId="6549"/>
      <pc:docMkLst>
        <pc:docMk/>
      </pc:docMkLst>
      <pc:sldChg chg="modSp mod">
        <pc:chgData name="David Charles Williams (International Centre)" userId="ba7ba280-601e-4d8a-9293-8398117798c9" providerId="ADAL" clId="{4AAD5DBB-2E85-4011-B254-44D1729140D3}" dt="2023-03-16T17:27:45.049" v="305" actId="6549"/>
        <pc:sldMkLst>
          <pc:docMk/>
          <pc:sldMk cId="2683551080" sldId="260"/>
        </pc:sldMkLst>
        <pc:spChg chg="mod">
          <ac:chgData name="David Charles Williams (International Centre)" userId="ba7ba280-601e-4d8a-9293-8398117798c9" providerId="ADAL" clId="{4AAD5DBB-2E85-4011-B254-44D1729140D3}" dt="2023-03-16T17:27:45.049" v="305" actId="6549"/>
          <ac:spMkLst>
            <pc:docMk/>
            <pc:sldMk cId="2683551080" sldId="260"/>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3D9F2A-DAD4-4851-A5E3-201255501012}" type="datetimeFigureOut">
              <a:rPr lang="en-GB" smtClean="0"/>
              <a:t>16/03/2023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5DDA70-11DE-4C82-9363-1228CFC5F77F}" type="slidenum">
              <a:rPr lang="en-GB" smtClean="0"/>
              <a:t>‹#›</a:t>
            </a:fld>
            <a:endParaRPr lang="en-GB"/>
          </a:p>
        </p:txBody>
      </p:sp>
    </p:spTree>
    <p:extLst>
      <p:ext uri="{BB962C8B-B14F-4D97-AF65-F5344CB8AC3E}">
        <p14:creationId xmlns:p14="http://schemas.microsoft.com/office/powerpoint/2010/main" val="33287625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4261545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45DDA70-11DE-4C82-9363-1228CFC5F77F}" type="slidenum">
              <a:rPr lang="en-GB" smtClean="0"/>
              <a:t>4</a:t>
            </a:fld>
            <a:endParaRPr lang="en-GB"/>
          </a:p>
        </p:txBody>
      </p:sp>
    </p:spTree>
    <p:extLst>
      <p:ext uri="{BB962C8B-B14F-4D97-AF65-F5344CB8AC3E}">
        <p14:creationId xmlns:p14="http://schemas.microsoft.com/office/powerpoint/2010/main" val="36071705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96C9878-D7CA-4DA7-A505-684C479EAD29}" type="datetime1">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3515826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848ACE-BAC0-4E99-8281-F4AC93B3E561}" type="datetime1">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2561113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68DD80-2251-4ADD-B609-CC692C35AB25}" type="datetime1">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1958509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CA078B4-D839-43FA-B9C9-E9E61EF8692B}" type="datetime1">
              <a:rPr lang="en-GB" smtClean="0"/>
              <a:t>16/03/2023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17627664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70305D2-021D-46ED-B93A-FCD730B8F757}" type="datetime1">
              <a:rPr lang="en-GB" smtClean="0"/>
              <a:t>16/03/2023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2519193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9E27C0F-7913-46C5-AE13-185828427608}" type="datetime1">
              <a:rPr lang="en-GB" smtClean="0"/>
              <a:t>16/03/2023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2039793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E6553F-CA3C-4455-BA18-59B95B5C3898}" type="datetime1">
              <a:rPr lang="en-GB" smtClean="0"/>
              <a:t>16/03/2023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2830870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37DCBA-E37C-4F8A-82AA-5C2E7E702AE1}" type="datetime1">
              <a:rPr lang="en-GB" smtClean="0"/>
              <a:t>16/03/2023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1003744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EC2891E-E4F4-4EA6-A26D-4E6DEADE7C8D}" type="datetime1">
              <a:rPr lang="en-GB" smtClean="0"/>
              <a:t>16/03/2023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3026538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7E1EA75-3C04-4321-BABD-4F24853F6C54}" type="datetime1">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2987579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376696F-287C-4DCA-AED0-4BEB29FE829D}" type="datetime1">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1466022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CFBCAE-4B72-4F09-B54C-2124B080A758}" type="datetime1">
              <a:rPr lang="en-GB" smtClean="0"/>
              <a:t>16/03/2023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7F9C4E-E094-47F3-979E-CCAA59D38963}" type="slidenum">
              <a:rPr lang="en-GB" smtClean="0"/>
              <a:t>‹#›</a:t>
            </a:fld>
            <a:endParaRPr lang="en-GB"/>
          </a:p>
        </p:txBody>
      </p:sp>
    </p:spTree>
    <p:extLst>
      <p:ext uri="{BB962C8B-B14F-4D97-AF65-F5344CB8AC3E}">
        <p14:creationId xmlns:p14="http://schemas.microsoft.com/office/powerpoint/2010/main" val="18743210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englishpage.com/prepositions/verb_preposition.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a:p>
          <a:p>
            <a:r>
              <a:rPr lang="en-GB" sz="3600" dirty="0"/>
              <a:t>Prepositions  </a:t>
            </a:r>
          </a:p>
          <a:p>
            <a:r>
              <a:rPr lang="en-GB" dirty="0"/>
              <a:t>by David C. Williams </a:t>
            </a:r>
            <a:r>
              <a:rPr lang="en-GB" sz="2000" dirty="0"/>
              <a:t>MA (TEFL) RSA Dip. (TEFL)</a:t>
            </a:r>
          </a:p>
          <a:p>
            <a:r>
              <a:rPr lang="en-GB" dirty="0"/>
              <a:t>Lecturer English for Academic Purposes (EAP) </a:t>
            </a:r>
          </a:p>
          <a:p>
            <a:r>
              <a:rPr lang="en-GB" dirty="0"/>
              <a:t>UWTSD Swansea campus</a:t>
            </a:r>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8682899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meant by the term Preposition?</a:t>
            </a:r>
            <a:br>
              <a:rPr lang="en-GB" dirty="0"/>
            </a:br>
            <a:r>
              <a:rPr lang="en-GB" sz="2000" dirty="0"/>
              <a:t>[Source – Alexander, L.G. (1989). Longman English Grammar. Longman. New York]</a:t>
            </a:r>
          </a:p>
        </p:txBody>
      </p:sp>
      <p:sp>
        <p:nvSpPr>
          <p:cNvPr id="3" name="Content Placeholder 2"/>
          <p:cNvSpPr>
            <a:spLocks noGrp="1"/>
          </p:cNvSpPr>
          <p:nvPr>
            <p:ph idx="1"/>
          </p:nvPr>
        </p:nvSpPr>
        <p:spPr/>
        <p:txBody>
          <a:bodyPr>
            <a:normAutofit lnSpcReduction="10000"/>
          </a:bodyPr>
          <a:lstStyle/>
          <a:p>
            <a:r>
              <a:rPr lang="en-GB" dirty="0"/>
              <a:t>A preposition is a word that comes in front of nouns, noun phrases, pronouns or gerunds to express a relationship between one person, thing, event etc...and another.</a:t>
            </a:r>
          </a:p>
          <a:p>
            <a:pPr lvl="1"/>
            <a:r>
              <a:rPr lang="en-GB" b="1" dirty="0">
                <a:solidFill>
                  <a:srgbClr val="FF0000"/>
                </a:solidFill>
              </a:rPr>
              <a:t>Preposition</a:t>
            </a:r>
            <a:r>
              <a:rPr lang="en-GB" dirty="0"/>
              <a:t> + </a:t>
            </a:r>
            <a:r>
              <a:rPr lang="en-GB" b="1" dirty="0">
                <a:solidFill>
                  <a:srgbClr val="0070C0"/>
                </a:solidFill>
              </a:rPr>
              <a:t>noun </a:t>
            </a:r>
            <a:r>
              <a:rPr lang="en-GB" dirty="0"/>
              <a:t>		I gave the book </a:t>
            </a:r>
            <a:r>
              <a:rPr lang="en-GB" b="1" dirty="0">
                <a:solidFill>
                  <a:srgbClr val="FF0000"/>
                </a:solidFill>
              </a:rPr>
              <a:t>to</a:t>
            </a:r>
            <a:r>
              <a:rPr lang="en-GB" dirty="0"/>
              <a:t> </a:t>
            </a:r>
            <a:r>
              <a:rPr lang="en-GB" b="1" dirty="0">
                <a:solidFill>
                  <a:srgbClr val="0070C0"/>
                </a:solidFill>
              </a:rPr>
              <a:t>Charlie</a:t>
            </a:r>
          </a:p>
          <a:p>
            <a:pPr lvl="1"/>
            <a:r>
              <a:rPr lang="en-GB" b="1" dirty="0">
                <a:solidFill>
                  <a:srgbClr val="FF0000"/>
                </a:solidFill>
              </a:rPr>
              <a:t>Preposition</a:t>
            </a:r>
            <a:r>
              <a:rPr lang="en-GB" dirty="0"/>
              <a:t> + </a:t>
            </a:r>
            <a:r>
              <a:rPr lang="en-GB" b="1" dirty="0">
                <a:solidFill>
                  <a:srgbClr val="0070C0"/>
                </a:solidFill>
              </a:rPr>
              <a:t>pronoun</a:t>
            </a:r>
            <a:r>
              <a:rPr lang="en-GB" dirty="0"/>
              <a:t> 		I gave it </a:t>
            </a:r>
            <a:r>
              <a:rPr lang="en-GB" b="1" dirty="0">
                <a:solidFill>
                  <a:srgbClr val="FF0000"/>
                </a:solidFill>
              </a:rPr>
              <a:t>to</a:t>
            </a:r>
            <a:r>
              <a:rPr lang="en-GB" dirty="0"/>
              <a:t> </a:t>
            </a:r>
            <a:r>
              <a:rPr lang="en-GB" b="1" dirty="0">
                <a:solidFill>
                  <a:srgbClr val="0070C0"/>
                </a:solidFill>
              </a:rPr>
              <a:t>him</a:t>
            </a:r>
          </a:p>
          <a:p>
            <a:pPr lvl="1"/>
            <a:r>
              <a:rPr lang="en-GB" b="1" dirty="0">
                <a:solidFill>
                  <a:srgbClr val="FF0000"/>
                </a:solidFill>
              </a:rPr>
              <a:t>Preposition</a:t>
            </a:r>
            <a:r>
              <a:rPr lang="en-GB" dirty="0"/>
              <a:t> + </a:t>
            </a:r>
            <a:r>
              <a:rPr lang="en-GB" b="1" dirty="0">
                <a:solidFill>
                  <a:srgbClr val="0070C0"/>
                </a:solidFill>
              </a:rPr>
              <a:t>gerund	</a:t>
            </a:r>
            <a:r>
              <a:rPr lang="en-GB" dirty="0"/>
              <a:t>	Charlie devotes his free time </a:t>
            </a:r>
            <a:r>
              <a:rPr lang="en-GB" b="1" dirty="0">
                <a:solidFill>
                  <a:srgbClr val="FF0000"/>
                </a:solidFill>
              </a:rPr>
              <a:t>to </a:t>
            </a:r>
            <a:r>
              <a:rPr lang="en-GB" b="1" dirty="0">
                <a:solidFill>
                  <a:srgbClr val="0070C0"/>
                </a:solidFill>
              </a:rPr>
              <a:t>reading</a:t>
            </a:r>
          </a:p>
          <a:p>
            <a:r>
              <a:rPr lang="en-GB" dirty="0"/>
              <a:t>Some relationships expressed by prepositions are as follows:-</a:t>
            </a:r>
          </a:p>
          <a:p>
            <a:pPr lvl="1"/>
            <a:r>
              <a:rPr lang="en-GB" dirty="0"/>
              <a:t>Space:	We ran </a:t>
            </a:r>
            <a:r>
              <a:rPr lang="en-GB" b="1" dirty="0">
                <a:solidFill>
                  <a:srgbClr val="FF0000"/>
                </a:solidFill>
              </a:rPr>
              <a:t>across</a:t>
            </a:r>
            <a:r>
              <a:rPr lang="en-GB" dirty="0"/>
              <a:t> the city</a:t>
            </a:r>
          </a:p>
          <a:p>
            <a:pPr lvl="1"/>
            <a:r>
              <a:rPr lang="en-GB" dirty="0"/>
              <a:t>Time:	The plane landed </a:t>
            </a:r>
            <a:r>
              <a:rPr lang="en-GB" b="1" dirty="0">
                <a:solidFill>
                  <a:srgbClr val="FF0000"/>
                </a:solidFill>
              </a:rPr>
              <a:t>at</a:t>
            </a:r>
            <a:r>
              <a:rPr lang="en-GB" dirty="0"/>
              <a:t> 4:25pm precisely</a:t>
            </a:r>
          </a:p>
          <a:p>
            <a:pPr lvl="1"/>
            <a:r>
              <a:rPr lang="en-GB" dirty="0"/>
              <a:t>Cause:	Travel is cheap for us </a:t>
            </a:r>
            <a:r>
              <a:rPr lang="en-GB" b="1" dirty="0">
                <a:solidFill>
                  <a:srgbClr val="FF0000"/>
                </a:solidFill>
              </a:rPr>
              <a:t>because of </a:t>
            </a:r>
            <a:r>
              <a:rPr lang="en-GB" dirty="0"/>
              <a:t>the strength of the dollar</a:t>
            </a:r>
          </a:p>
          <a:p>
            <a:pPr lvl="1"/>
            <a:r>
              <a:rPr lang="en-GB" dirty="0"/>
              <a:t>Means: 	You unlock the door </a:t>
            </a:r>
            <a:r>
              <a:rPr lang="en-GB" b="1" dirty="0">
                <a:solidFill>
                  <a:srgbClr val="FF0000"/>
                </a:solidFill>
              </a:rPr>
              <a:t>by</a:t>
            </a:r>
            <a:r>
              <a:rPr lang="en-GB" dirty="0"/>
              <a:t> turning the key to the right </a:t>
            </a:r>
          </a:p>
        </p:txBody>
      </p:sp>
      <p:sp>
        <p:nvSpPr>
          <p:cNvPr id="4" name="Slide Number Placeholder 3"/>
          <p:cNvSpPr>
            <a:spLocks noGrp="1"/>
          </p:cNvSpPr>
          <p:nvPr>
            <p:ph type="sldNum" sz="quarter" idx="12"/>
          </p:nvPr>
        </p:nvSpPr>
        <p:spPr/>
        <p:txBody>
          <a:bodyPr/>
          <a:lstStyle/>
          <a:p>
            <a:fld id="{3A7F9C4E-E094-47F3-979E-CCAA59D38963}" type="slidenum">
              <a:rPr lang="en-GB" smtClean="0"/>
              <a:t>2</a:t>
            </a:fld>
            <a:endParaRPr lang="en-GB"/>
          </a:p>
        </p:txBody>
      </p:sp>
    </p:spTree>
    <p:extLst>
      <p:ext uri="{BB962C8B-B14F-4D97-AF65-F5344CB8AC3E}">
        <p14:creationId xmlns:p14="http://schemas.microsoft.com/office/powerpoint/2010/main" val="742558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importance of prepositions</a:t>
            </a:r>
          </a:p>
        </p:txBody>
      </p:sp>
      <p:sp>
        <p:nvSpPr>
          <p:cNvPr id="3" name="Content Placeholder 2"/>
          <p:cNvSpPr>
            <a:spLocks noGrp="1"/>
          </p:cNvSpPr>
          <p:nvPr>
            <p:ph idx="1"/>
          </p:nvPr>
        </p:nvSpPr>
        <p:spPr/>
        <p:txBody>
          <a:bodyPr>
            <a:normAutofit fontScale="77500" lnSpcReduction="20000"/>
          </a:bodyPr>
          <a:lstStyle/>
          <a:p>
            <a:r>
              <a:rPr lang="en-GB" dirty="0"/>
              <a:t>The simplest preposition are only 2 letter words:-</a:t>
            </a:r>
          </a:p>
          <a:p>
            <a:pPr lvl="1"/>
            <a:r>
              <a:rPr lang="en-GB" dirty="0"/>
              <a:t>At, as, by, in, of, on, to, up</a:t>
            </a:r>
          </a:p>
          <a:p>
            <a:r>
              <a:rPr lang="en-GB" dirty="0"/>
              <a:t>Choosing the wrong preposition can dramatically alter the meaning of a sentence. </a:t>
            </a:r>
          </a:p>
          <a:p>
            <a:r>
              <a:rPr lang="en-GB" dirty="0"/>
              <a:t>Dear Sir, Thank you for everything you did </a:t>
            </a:r>
            <a:r>
              <a:rPr lang="en-GB" b="1" u="sng" dirty="0">
                <a:solidFill>
                  <a:srgbClr val="FF0000"/>
                </a:solidFill>
              </a:rPr>
              <a:t>for</a:t>
            </a:r>
            <a:r>
              <a:rPr lang="en-GB" dirty="0"/>
              <a:t> us.</a:t>
            </a:r>
          </a:p>
          <a:p>
            <a:r>
              <a:rPr lang="en-GB" dirty="0"/>
              <a:t>Dear Sir, Thank you for everything you did </a:t>
            </a:r>
            <a:r>
              <a:rPr lang="en-GB" b="1" u="sng" dirty="0">
                <a:solidFill>
                  <a:srgbClr val="FF0000"/>
                </a:solidFill>
              </a:rPr>
              <a:t>to</a:t>
            </a:r>
            <a:r>
              <a:rPr lang="en-GB" dirty="0"/>
              <a:t> us</a:t>
            </a:r>
          </a:p>
          <a:p>
            <a:pPr lvl="1"/>
            <a:r>
              <a:rPr lang="en-GB" b="1" dirty="0">
                <a:solidFill>
                  <a:srgbClr val="FF0000"/>
                </a:solidFill>
              </a:rPr>
              <a:t>In the first example</a:t>
            </a:r>
            <a:r>
              <a:rPr lang="en-GB" dirty="0"/>
              <a:t>, the students have expressed their gratitude for all the efforts made by their teacher (probably as a message on a thank you card at the end of a course)</a:t>
            </a:r>
          </a:p>
          <a:p>
            <a:pPr lvl="1"/>
            <a:r>
              <a:rPr lang="en-GB" b="1" dirty="0">
                <a:solidFill>
                  <a:srgbClr val="FF0000"/>
                </a:solidFill>
              </a:rPr>
              <a:t>In the second example</a:t>
            </a:r>
            <a:r>
              <a:rPr lang="en-GB" dirty="0"/>
              <a:t>, although grammatically correct, the connotation is negative and implies harm inflicted on the students by the teacher and so it is highly unlikely that the students would offer their thanks unless they were being sarcastic. </a:t>
            </a:r>
          </a:p>
          <a:p>
            <a:r>
              <a:rPr lang="en-GB" dirty="0"/>
              <a:t>Prepositions occur so frequently in sentences that out understanding of them is crucial</a:t>
            </a:r>
          </a:p>
          <a:p>
            <a:r>
              <a:rPr lang="en-GB" dirty="0"/>
              <a:t>Even native speakers can sometimes make mistakes with usage so it is vitally important that they are taught clearly to non-native speakers </a:t>
            </a:r>
          </a:p>
          <a:p>
            <a:endParaRPr lang="en-GB" dirty="0"/>
          </a:p>
          <a:p>
            <a:endParaRPr lang="en-GB" dirty="0"/>
          </a:p>
        </p:txBody>
      </p:sp>
      <p:sp>
        <p:nvSpPr>
          <p:cNvPr id="4" name="Slide Number Placeholder 3"/>
          <p:cNvSpPr>
            <a:spLocks noGrp="1"/>
          </p:cNvSpPr>
          <p:nvPr>
            <p:ph type="sldNum" sz="quarter" idx="12"/>
          </p:nvPr>
        </p:nvSpPr>
        <p:spPr/>
        <p:txBody>
          <a:bodyPr/>
          <a:lstStyle/>
          <a:p>
            <a:fld id="{3A7F9C4E-E094-47F3-979E-CCAA59D38963}" type="slidenum">
              <a:rPr lang="en-GB" smtClean="0"/>
              <a:t>3</a:t>
            </a:fld>
            <a:endParaRPr lang="en-GB"/>
          </a:p>
        </p:txBody>
      </p:sp>
    </p:spTree>
    <p:extLst>
      <p:ext uri="{BB962C8B-B14F-4D97-AF65-F5344CB8AC3E}">
        <p14:creationId xmlns:p14="http://schemas.microsoft.com/office/powerpoint/2010/main" val="1867706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Extract from a newspaper with all single word prepositions highlighted</a:t>
            </a:r>
          </a:p>
        </p:txBody>
      </p:sp>
      <p:sp>
        <p:nvSpPr>
          <p:cNvPr id="3" name="Content Placeholder 2"/>
          <p:cNvSpPr>
            <a:spLocks noGrp="1"/>
          </p:cNvSpPr>
          <p:nvPr>
            <p:ph idx="1"/>
          </p:nvPr>
        </p:nvSpPr>
        <p:spPr/>
        <p:txBody>
          <a:bodyPr/>
          <a:lstStyle/>
          <a:p>
            <a:pPr algn="just"/>
            <a:r>
              <a:rPr lang="en-GB" dirty="0"/>
              <a:t>Ian Smith who runs Mr Whippy Leeds, has just been voted best ice cream van operator </a:t>
            </a:r>
            <a:r>
              <a:rPr lang="en-GB" b="1" u="sng" dirty="0">
                <a:solidFill>
                  <a:srgbClr val="FF0000"/>
                </a:solidFill>
              </a:rPr>
              <a:t>in</a:t>
            </a:r>
            <a:r>
              <a:rPr lang="en-GB" dirty="0"/>
              <a:t> the National Ice Cream Competition organised </a:t>
            </a:r>
            <a:r>
              <a:rPr lang="en-GB" b="1" u="sng" dirty="0">
                <a:solidFill>
                  <a:srgbClr val="FF0000"/>
                </a:solidFill>
              </a:rPr>
              <a:t>by</a:t>
            </a:r>
            <a:r>
              <a:rPr lang="en-GB" dirty="0"/>
              <a:t> the Ice Cream Alliance UK. Starting </a:t>
            </a:r>
            <a:r>
              <a:rPr lang="en-GB" b="1" u="sng" dirty="0">
                <a:solidFill>
                  <a:srgbClr val="FF0000"/>
                </a:solidFill>
              </a:rPr>
              <a:t>as</a:t>
            </a:r>
            <a:r>
              <a:rPr lang="en-GB" dirty="0"/>
              <a:t> a teenager, he built </a:t>
            </a:r>
            <a:r>
              <a:rPr lang="en-GB" b="1" u="sng" dirty="0">
                <a:solidFill>
                  <a:srgbClr val="FF0000"/>
                </a:solidFill>
              </a:rPr>
              <a:t>up</a:t>
            </a:r>
            <a:r>
              <a:rPr lang="en-GB" dirty="0"/>
              <a:t> his business </a:t>
            </a:r>
            <a:r>
              <a:rPr lang="en-GB" b="1" u="sng" dirty="0">
                <a:solidFill>
                  <a:srgbClr val="FF0000"/>
                </a:solidFill>
              </a:rPr>
              <a:t>in</a:t>
            </a:r>
            <a:r>
              <a:rPr lang="en-GB" dirty="0"/>
              <a:t> West Yorkshire </a:t>
            </a:r>
            <a:r>
              <a:rPr lang="en-GB" b="1" u="sng" dirty="0">
                <a:solidFill>
                  <a:srgbClr val="FF0000"/>
                </a:solidFill>
              </a:rPr>
              <a:t>over</a:t>
            </a:r>
            <a:r>
              <a:rPr lang="en-GB" dirty="0"/>
              <a:t> the years and now has a fleet </a:t>
            </a:r>
            <a:r>
              <a:rPr lang="en-GB" b="1" u="sng" dirty="0">
                <a:solidFill>
                  <a:srgbClr val="FF0000"/>
                </a:solidFill>
              </a:rPr>
              <a:t>of</a:t>
            </a:r>
            <a:r>
              <a:rPr lang="en-GB" dirty="0"/>
              <a:t> seven vans. He said winning the award was the perfect topping </a:t>
            </a:r>
            <a:r>
              <a:rPr lang="en-GB" b="1" u="sng" dirty="0">
                <a:solidFill>
                  <a:srgbClr val="FF0000"/>
                </a:solidFill>
              </a:rPr>
              <a:t>to</a:t>
            </a:r>
            <a:r>
              <a:rPr lang="en-GB" dirty="0"/>
              <a:t> a 42-year career, adding “This is fantastic”. I don’t think it’s sunk </a:t>
            </a:r>
            <a:r>
              <a:rPr lang="en-GB" b="1" u="sng" dirty="0">
                <a:solidFill>
                  <a:srgbClr val="FF0000"/>
                </a:solidFill>
              </a:rPr>
              <a:t>in</a:t>
            </a:r>
            <a:r>
              <a:rPr lang="en-GB" dirty="0"/>
              <a:t>. This is really good news </a:t>
            </a:r>
            <a:r>
              <a:rPr lang="en-GB" b="1" u="sng" dirty="0">
                <a:solidFill>
                  <a:srgbClr val="FF0000"/>
                </a:solidFill>
              </a:rPr>
              <a:t>for </a:t>
            </a:r>
            <a:r>
              <a:rPr lang="en-GB" dirty="0"/>
              <a:t>me, my family, and the business.</a:t>
            </a:r>
          </a:p>
          <a:p>
            <a:r>
              <a:rPr lang="en-GB" sz="1600" dirty="0"/>
              <a:t>© Saturday 29</a:t>
            </a:r>
            <a:r>
              <a:rPr lang="en-GB" sz="1600" baseline="30000" dirty="0"/>
              <a:t>th</a:t>
            </a:r>
            <a:r>
              <a:rPr lang="en-GB" sz="1600" dirty="0"/>
              <a:t> February 2020, page 3 of the I-Paper. </a:t>
            </a:r>
            <a:r>
              <a:rPr lang="en-GB" dirty="0"/>
              <a:t> </a:t>
            </a:r>
          </a:p>
          <a:p>
            <a:r>
              <a:rPr lang="en-GB" sz="1600" dirty="0"/>
              <a:t>  87 words in article, preposition coverage 12%</a:t>
            </a:r>
          </a:p>
        </p:txBody>
      </p:sp>
      <p:sp>
        <p:nvSpPr>
          <p:cNvPr id="4" name="Slide Number Placeholder 3"/>
          <p:cNvSpPr>
            <a:spLocks noGrp="1"/>
          </p:cNvSpPr>
          <p:nvPr>
            <p:ph type="sldNum" sz="quarter" idx="12"/>
          </p:nvPr>
        </p:nvSpPr>
        <p:spPr/>
        <p:txBody>
          <a:bodyPr/>
          <a:lstStyle/>
          <a:p>
            <a:fld id="{3A7F9C4E-E094-47F3-979E-CCAA59D38963}" type="slidenum">
              <a:rPr lang="en-GB" smtClean="0"/>
              <a:t>4</a:t>
            </a:fld>
            <a:endParaRPr lang="en-GB"/>
          </a:p>
        </p:txBody>
      </p:sp>
    </p:spTree>
    <p:extLst>
      <p:ext uri="{BB962C8B-B14F-4D97-AF65-F5344CB8AC3E}">
        <p14:creationId xmlns:p14="http://schemas.microsoft.com/office/powerpoint/2010/main" val="1287140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single word prepositions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573927586"/>
              </p:ext>
            </p:extLst>
          </p:nvPr>
        </p:nvGraphicFramePr>
        <p:xfrm>
          <a:off x="838200" y="1565189"/>
          <a:ext cx="9990223" cy="4876800"/>
        </p:xfrm>
        <a:graphic>
          <a:graphicData uri="http://schemas.openxmlformats.org/drawingml/2006/table">
            <a:tbl>
              <a:tblPr firstRow="1" firstCol="1" bandRow="1">
                <a:tableStyleId>{5C22544A-7EE6-4342-B048-85BDC9FD1C3A}</a:tableStyleId>
              </a:tblPr>
              <a:tblGrid>
                <a:gridCol w="2270578">
                  <a:extLst>
                    <a:ext uri="{9D8B030D-6E8A-4147-A177-3AD203B41FA5}">
                      <a16:colId xmlns:a16="http://schemas.microsoft.com/office/drawing/2014/main" val="20000"/>
                    </a:ext>
                  </a:extLst>
                </a:gridCol>
                <a:gridCol w="2270578">
                  <a:extLst>
                    <a:ext uri="{9D8B030D-6E8A-4147-A177-3AD203B41FA5}">
                      <a16:colId xmlns:a16="http://schemas.microsoft.com/office/drawing/2014/main" val="20001"/>
                    </a:ext>
                  </a:extLst>
                </a:gridCol>
                <a:gridCol w="2270578">
                  <a:extLst>
                    <a:ext uri="{9D8B030D-6E8A-4147-A177-3AD203B41FA5}">
                      <a16:colId xmlns:a16="http://schemas.microsoft.com/office/drawing/2014/main" val="20002"/>
                    </a:ext>
                  </a:extLst>
                </a:gridCol>
                <a:gridCol w="3178489">
                  <a:extLst>
                    <a:ext uri="{9D8B030D-6E8A-4147-A177-3AD203B41FA5}">
                      <a16:colId xmlns:a16="http://schemas.microsoft.com/office/drawing/2014/main" val="20003"/>
                    </a:ext>
                  </a:extLst>
                </a:gridCol>
              </a:tblGrid>
              <a:tr h="4402473">
                <a:tc>
                  <a:txBody>
                    <a:bodyPr/>
                    <a:lstStyle/>
                    <a:p>
                      <a:pPr algn="just">
                        <a:spcAft>
                          <a:spcPts val="0"/>
                        </a:spcAft>
                      </a:pPr>
                      <a:r>
                        <a:rPr lang="en-GB" sz="1600" dirty="0">
                          <a:effectLst/>
                        </a:rPr>
                        <a:t>aboard	</a:t>
                      </a:r>
                    </a:p>
                    <a:p>
                      <a:pPr algn="just">
                        <a:spcAft>
                          <a:spcPts val="0"/>
                        </a:spcAft>
                      </a:pPr>
                      <a:r>
                        <a:rPr lang="en-GB" sz="1600" dirty="0">
                          <a:effectLst/>
                        </a:rPr>
                        <a:t>about	</a:t>
                      </a:r>
                    </a:p>
                    <a:p>
                      <a:pPr algn="just">
                        <a:spcAft>
                          <a:spcPts val="0"/>
                        </a:spcAft>
                      </a:pPr>
                      <a:r>
                        <a:rPr lang="en-GB" sz="1600" dirty="0">
                          <a:effectLst/>
                        </a:rPr>
                        <a:t>above	</a:t>
                      </a:r>
                    </a:p>
                    <a:p>
                      <a:pPr algn="just">
                        <a:spcAft>
                          <a:spcPts val="0"/>
                        </a:spcAft>
                      </a:pPr>
                      <a:r>
                        <a:rPr lang="en-GB" sz="1600" dirty="0">
                          <a:effectLst/>
                        </a:rPr>
                        <a:t>across	</a:t>
                      </a:r>
                    </a:p>
                    <a:p>
                      <a:pPr algn="just">
                        <a:spcAft>
                          <a:spcPts val="0"/>
                        </a:spcAft>
                      </a:pPr>
                      <a:r>
                        <a:rPr lang="en-GB" sz="1600" dirty="0">
                          <a:effectLst/>
                        </a:rPr>
                        <a:t>after	</a:t>
                      </a:r>
                    </a:p>
                    <a:p>
                      <a:pPr algn="just">
                        <a:spcAft>
                          <a:spcPts val="0"/>
                        </a:spcAft>
                      </a:pPr>
                      <a:r>
                        <a:rPr lang="en-GB" sz="1600" dirty="0">
                          <a:effectLst/>
                        </a:rPr>
                        <a:t>against	</a:t>
                      </a:r>
                    </a:p>
                    <a:p>
                      <a:pPr algn="just">
                        <a:spcAft>
                          <a:spcPts val="0"/>
                        </a:spcAft>
                      </a:pPr>
                      <a:r>
                        <a:rPr lang="en-GB" sz="1600" dirty="0">
                          <a:effectLst/>
                        </a:rPr>
                        <a:t>along</a:t>
                      </a:r>
                    </a:p>
                    <a:p>
                      <a:pPr algn="just">
                        <a:spcAft>
                          <a:spcPts val="0"/>
                        </a:spcAft>
                      </a:pPr>
                      <a:r>
                        <a:rPr lang="en-GB" sz="1600" dirty="0">
                          <a:effectLst/>
                        </a:rPr>
                        <a:t>alongside</a:t>
                      </a:r>
                    </a:p>
                    <a:p>
                      <a:pPr algn="just">
                        <a:spcAft>
                          <a:spcPts val="0"/>
                        </a:spcAft>
                      </a:pPr>
                      <a:r>
                        <a:rPr lang="en-GB" sz="1600" dirty="0">
                          <a:effectLst/>
                        </a:rPr>
                        <a:t>amid</a:t>
                      </a:r>
                    </a:p>
                    <a:p>
                      <a:pPr algn="just">
                        <a:spcAft>
                          <a:spcPts val="0"/>
                        </a:spcAft>
                      </a:pPr>
                      <a:r>
                        <a:rPr lang="en-GB" sz="1600" dirty="0">
                          <a:effectLst/>
                        </a:rPr>
                        <a:t>amidst</a:t>
                      </a:r>
                    </a:p>
                    <a:p>
                      <a:pPr algn="just">
                        <a:spcAft>
                          <a:spcPts val="0"/>
                        </a:spcAft>
                      </a:pPr>
                      <a:r>
                        <a:rPr lang="en-GB" sz="1600" dirty="0">
                          <a:effectLst/>
                        </a:rPr>
                        <a:t>among</a:t>
                      </a:r>
                    </a:p>
                    <a:p>
                      <a:pPr algn="just">
                        <a:spcAft>
                          <a:spcPts val="0"/>
                        </a:spcAft>
                      </a:pPr>
                      <a:r>
                        <a:rPr lang="en-GB" sz="1600" dirty="0">
                          <a:effectLst/>
                        </a:rPr>
                        <a:t>around</a:t>
                      </a:r>
                    </a:p>
                    <a:p>
                      <a:pPr algn="just">
                        <a:spcAft>
                          <a:spcPts val="0"/>
                        </a:spcAft>
                      </a:pPr>
                      <a:r>
                        <a:rPr lang="en-GB" sz="1600" dirty="0">
                          <a:effectLst/>
                        </a:rPr>
                        <a:t>as</a:t>
                      </a:r>
                    </a:p>
                    <a:p>
                      <a:pPr algn="just">
                        <a:spcAft>
                          <a:spcPts val="0"/>
                        </a:spcAft>
                      </a:pPr>
                      <a:r>
                        <a:rPr lang="en-GB" sz="1600" dirty="0">
                          <a:effectLst/>
                        </a:rPr>
                        <a:t>astride</a:t>
                      </a:r>
                    </a:p>
                    <a:p>
                      <a:pPr algn="just">
                        <a:spcAft>
                          <a:spcPts val="0"/>
                        </a:spcAft>
                      </a:pPr>
                      <a:r>
                        <a:rPr lang="en-GB" sz="1600" dirty="0">
                          <a:effectLst/>
                        </a:rPr>
                        <a:t>at</a:t>
                      </a:r>
                    </a:p>
                    <a:p>
                      <a:pPr algn="just">
                        <a:spcAft>
                          <a:spcPts val="0"/>
                        </a:spcAft>
                      </a:pPr>
                      <a:r>
                        <a:rPr lang="en-GB" sz="1600" dirty="0">
                          <a:effectLst/>
                        </a:rPr>
                        <a:t>beneath	</a:t>
                      </a:r>
                    </a:p>
                    <a:p>
                      <a:pPr algn="just">
                        <a:spcAft>
                          <a:spcPts val="0"/>
                        </a:spcAft>
                      </a:pPr>
                      <a:r>
                        <a:rPr lang="en-GB" sz="1600" dirty="0">
                          <a:effectLst/>
                        </a:rPr>
                        <a:t>beside	</a:t>
                      </a:r>
                    </a:p>
                    <a:p>
                      <a:pPr algn="just">
                        <a:spcAft>
                          <a:spcPts val="0"/>
                        </a:spcAft>
                      </a:pPr>
                      <a:r>
                        <a:rPr lang="en-GB" sz="1600" dirty="0">
                          <a:effectLst/>
                        </a:rPr>
                        <a:t>besides</a:t>
                      </a:r>
                    </a:p>
                    <a:p>
                      <a:pPr algn="just">
                        <a:spcAft>
                          <a:spcPts val="0"/>
                        </a:spcAft>
                      </a:pPr>
                      <a:r>
                        <a:rPr lang="en-GB" sz="1600" dirty="0">
                          <a:effectLst/>
                        </a:rPr>
                        <a:t>between	</a:t>
                      </a:r>
                      <a:endParaRPr lang="en-GB" sz="16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Aft>
                          <a:spcPts val="0"/>
                        </a:spcAft>
                      </a:pPr>
                      <a:r>
                        <a:rPr lang="en-GB" sz="1600" dirty="0">
                          <a:effectLst/>
                        </a:rPr>
                        <a:t>beyond	</a:t>
                      </a:r>
                    </a:p>
                    <a:p>
                      <a:pPr algn="just">
                        <a:spcAft>
                          <a:spcPts val="0"/>
                        </a:spcAft>
                      </a:pPr>
                      <a:r>
                        <a:rPr lang="en-GB" sz="1600" dirty="0">
                          <a:effectLst/>
                        </a:rPr>
                        <a:t>by	</a:t>
                      </a:r>
                    </a:p>
                    <a:p>
                      <a:pPr algn="just">
                        <a:spcAft>
                          <a:spcPts val="0"/>
                        </a:spcAft>
                      </a:pPr>
                      <a:r>
                        <a:rPr lang="en-GB" sz="1600" dirty="0">
                          <a:effectLst/>
                        </a:rPr>
                        <a:t>bar</a:t>
                      </a:r>
                    </a:p>
                    <a:p>
                      <a:pPr algn="just">
                        <a:spcAft>
                          <a:spcPts val="0"/>
                        </a:spcAft>
                      </a:pPr>
                      <a:r>
                        <a:rPr lang="en-GB" sz="1600" dirty="0">
                          <a:effectLst/>
                        </a:rPr>
                        <a:t>barring</a:t>
                      </a:r>
                    </a:p>
                    <a:p>
                      <a:pPr algn="just">
                        <a:spcAft>
                          <a:spcPts val="0"/>
                        </a:spcAft>
                      </a:pPr>
                      <a:r>
                        <a:rPr lang="en-GB" sz="1600" dirty="0">
                          <a:effectLst/>
                        </a:rPr>
                        <a:t>before</a:t>
                      </a:r>
                    </a:p>
                    <a:p>
                      <a:pPr algn="just">
                        <a:spcAft>
                          <a:spcPts val="0"/>
                        </a:spcAft>
                      </a:pPr>
                      <a:r>
                        <a:rPr lang="en-GB" sz="1600" dirty="0">
                          <a:effectLst/>
                        </a:rPr>
                        <a:t>behind</a:t>
                      </a:r>
                    </a:p>
                    <a:p>
                      <a:pPr algn="just">
                        <a:spcAft>
                          <a:spcPts val="0"/>
                        </a:spcAft>
                      </a:pPr>
                      <a:r>
                        <a:rPr lang="en-GB" sz="1600" dirty="0">
                          <a:effectLst/>
                        </a:rPr>
                        <a:t>below</a:t>
                      </a:r>
                    </a:p>
                    <a:p>
                      <a:pPr algn="just">
                        <a:spcAft>
                          <a:spcPts val="0"/>
                        </a:spcAft>
                      </a:pPr>
                      <a:r>
                        <a:rPr lang="en-GB" sz="1600" dirty="0">
                          <a:effectLst/>
                        </a:rPr>
                        <a:t>concerning</a:t>
                      </a:r>
                    </a:p>
                    <a:p>
                      <a:pPr algn="just">
                        <a:spcAft>
                          <a:spcPts val="0"/>
                        </a:spcAft>
                      </a:pPr>
                      <a:r>
                        <a:rPr lang="en-GB" sz="1600" dirty="0">
                          <a:effectLst/>
                        </a:rPr>
                        <a:t>considering</a:t>
                      </a:r>
                    </a:p>
                    <a:p>
                      <a:pPr algn="just">
                        <a:spcAft>
                          <a:spcPts val="0"/>
                        </a:spcAft>
                      </a:pPr>
                      <a:r>
                        <a:rPr lang="en-GB" sz="1600" dirty="0">
                          <a:effectLst/>
                        </a:rPr>
                        <a:t>despite</a:t>
                      </a:r>
                    </a:p>
                    <a:p>
                      <a:pPr algn="just">
                        <a:spcAft>
                          <a:spcPts val="0"/>
                        </a:spcAft>
                      </a:pPr>
                      <a:r>
                        <a:rPr lang="en-GB" sz="1600" dirty="0">
                          <a:effectLst/>
                        </a:rPr>
                        <a:t>down</a:t>
                      </a:r>
                    </a:p>
                    <a:p>
                      <a:pPr algn="just">
                        <a:spcAft>
                          <a:spcPts val="0"/>
                        </a:spcAft>
                      </a:pPr>
                      <a:r>
                        <a:rPr lang="en-GB" sz="1600" dirty="0">
                          <a:effectLst/>
                        </a:rPr>
                        <a:t>during</a:t>
                      </a:r>
                    </a:p>
                    <a:p>
                      <a:pPr algn="just">
                        <a:spcAft>
                          <a:spcPts val="0"/>
                        </a:spcAft>
                      </a:pPr>
                      <a:r>
                        <a:rPr lang="en-GB" sz="1600" dirty="0">
                          <a:effectLst/>
                        </a:rPr>
                        <a:t>except</a:t>
                      </a:r>
                    </a:p>
                    <a:p>
                      <a:pPr algn="just">
                        <a:spcAft>
                          <a:spcPts val="0"/>
                        </a:spcAft>
                      </a:pPr>
                      <a:r>
                        <a:rPr lang="en-GB" sz="1600" dirty="0">
                          <a:effectLst/>
                        </a:rPr>
                        <a:t>excepting</a:t>
                      </a:r>
                    </a:p>
                    <a:p>
                      <a:pPr algn="just">
                        <a:spcAft>
                          <a:spcPts val="0"/>
                        </a:spcAft>
                      </a:pPr>
                      <a:r>
                        <a:rPr lang="en-GB" sz="1600" dirty="0">
                          <a:effectLst/>
                        </a:rPr>
                        <a:t>excluding</a:t>
                      </a:r>
                    </a:p>
                    <a:p>
                      <a:pPr algn="just">
                        <a:spcAft>
                          <a:spcPts val="0"/>
                        </a:spcAft>
                      </a:pPr>
                      <a:r>
                        <a:rPr lang="en-GB" sz="1600" dirty="0">
                          <a:effectLst/>
                        </a:rPr>
                        <a:t>following</a:t>
                      </a:r>
                    </a:p>
                    <a:p>
                      <a:pPr algn="just">
                        <a:spcAft>
                          <a:spcPts val="0"/>
                        </a:spcAft>
                      </a:pPr>
                      <a:r>
                        <a:rPr lang="en-GB" sz="1600" dirty="0">
                          <a:effectLst/>
                        </a:rPr>
                        <a:t>for	</a:t>
                      </a:r>
                    </a:p>
                    <a:p>
                      <a:pPr algn="just">
                        <a:spcAft>
                          <a:spcPts val="0"/>
                        </a:spcAft>
                      </a:pPr>
                      <a:r>
                        <a:rPr lang="en-GB" sz="1600" dirty="0">
                          <a:effectLst/>
                        </a:rPr>
                        <a:t>from	</a:t>
                      </a:r>
                    </a:p>
                    <a:p>
                      <a:pPr algn="just">
                        <a:spcAft>
                          <a:spcPts val="0"/>
                        </a:spcAft>
                      </a:pPr>
                      <a:r>
                        <a:rPr lang="en-GB" sz="1600" dirty="0">
                          <a:effectLst/>
                        </a:rPr>
                        <a:t>in</a:t>
                      </a:r>
                    </a:p>
                    <a:p>
                      <a:pPr algn="just">
                        <a:spcAft>
                          <a:spcPts val="0"/>
                        </a:spcAft>
                      </a:pPr>
                      <a:r>
                        <a:rPr lang="en-GB" sz="1600" dirty="0">
                          <a:effectLst/>
                        </a:rPr>
                        <a:t> </a:t>
                      </a:r>
                      <a:endParaRPr lang="en-GB" sz="16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Aft>
                          <a:spcPts val="0"/>
                        </a:spcAft>
                      </a:pPr>
                      <a:r>
                        <a:rPr lang="en-GB" sz="1600" dirty="0">
                          <a:effectLst/>
                        </a:rPr>
                        <a:t>including</a:t>
                      </a:r>
                    </a:p>
                    <a:p>
                      <a:pPr algn="just">
                        <a:spcAft>
                          <a:spcPts val="0"/>
                        </a:spcAft>
                      </a:pPr>
                      <a:r>
                        <a:rPr lang="en-GB" sz="1600" dirty="0">
                          <a:effectLst/>
                        </a:rPr>
                        <a:t>inside</a:t>
                      </a:r>
                    </a:p>
                    <a:p>
                      <a:pPr algn="just">
                        <a:spcAft>
                          <a:spcPts val="0"/>
                        </a:spcAft>
                      </a:pPr>
                      <a:r>
                        <a:rPr lang="en-GB" sz="1600" dirty="0">
                          <a:effectLst/>
                        </a:rPr>
                        <a:t>into</a:t>
                      </a:r>
                    </a:p>
                    <a:p>
                      <a:pPr algn="just">
                        <a:spcAft>
                          <a:spcPts val="0"/>
                        </a:spcAft>
                      </a:pPr>
                      <a:r>
                        <a:rPr lang="en-GB" sz="1600" dirty="0">
                          <a:effectLst/>
                        </a:rPr>
                        <a:t>notwithstanding</a:t>
                      </a:r>
                    </a:p>
                    <a:p>
                      <a:pPr algn="just">
                        <a:spcAft>
                          <a:spcPts val="0"/>
                        </a:spcAft>
                      </a:pPr>
                      <a:r>
                        <a:rPr lang="en-GB" sz="1600" dirty="0">
                          <a:effectLst/>
                        </a:rPr>
                        <a:t>of</a:t>
                      </a:r>
                    </a:p>
                    <a:p>
                      <a:pPr algn="just">
                        <a:spcAft>
                          <a:spcPts val="0"/>
                        </a:spcAft>
                      </a:pPr>
                      <a:r>
                        <a:rPr lang="en-GB" sz="1600" dirty="0">
                          <a:effectLst/>
                        </a:rPr>
                        <a:t>off</a:t>
                      </a:r>
                    </a:p>
                    <a:p>
                      <a:pPr algn="just">
                        <a:spcAft>
                          <a:spcPts val="0"/>
                        </a:spcAft>
                      </a:pPr>
                      <a:r>
                        <a:rPr lang="en-GB" sz="1600" dirty="0">
                          <a:effectLst/>
                        </a:rPr>
                        <a:t>on	</a:t>
                      </a:r>
                    </a:p>
                    <a:p>
                      <a:pPr algn="just">
                        <a:spcAft>
                          <a:spcPts val="0"/>
                        </a:spcAft>
                      </a:pPr>
                      <a:r>
                        <a:rPr lang="en-GB" sz="1600" dirty="0">
                          <a:effectLst/>
                        </a:rPr>
                        <a:t>like	</a:t>
                      </a:r>
                    </a:p>
                    <a:p>
                      <a:pPr algn="just">
                        <a:spcAft>
                          <a:spcPts val="0"/>
                        </a:spcAft>
                      </a:pPr>
                      <a:r>
                        <a:rPr lang="en-GB" sz="1600" dirty="0">
                          <a:effectLst/>
                        </a:rPr>
                        <a:t>minus</a:t>
                      </a:r>
                    </a:p>
                    <a:p>
                      <a:pPr algn="just">
                        <a:spcAft>
                          <a:spcPts val="0"/>
                        </a:spcAft>
                      </a:pPr>
                      <a:r>
                        <a:rPr lang="en-GB" sz="1600" dirty="0">
                          <a:effectLst/>
                        </a:rPr>
                        <a:t>near</a:t>
                      </a:r>
                    </a:p>
                    <a:p>
                      <a:pPr algn="just">
                        <a:spcAft>
                          <a:spcPts val="0"/>
                        </a:spcAft>
                      </a:pPr>
                      <a:r>
                        <a:rPr lang="en-GB" sz="1600" dirty="0">
                          <a:effectLst/>
                        </a:rPr>
                        <a:t>onto</a:t>
                      </a:r>
                    </a:p>
                    <a:p>
                      <a:pPr algn="just">
                        <a:spcAft>
                          <a:spcPts val="0"/>
                        </a:spcAft>
                      </a:pPr>
                      <a:r>
                        <a:rPr lang="en-GB" sz="1600" dirty="0">
                          <a:effectLst/>
                        </a:rPr>
                        <a:t>opposite</a:t>
                      </a:r>
                    </a:p>
                    <a:p>
                      <a:pPr algn="just">
                        <a:spcAft>
                          <a:spcPts val="0"/>
                        </a:spcAft>
                      </a:pPr>
                      <a:r>
                        <a:rPr lang="en-GB" sz="1600" dirty="0">
                          <a:effectLst/>
                        </a:rPr>
                        <a:t>outside</a:t>
                      </a:r>
                    </a:p>
                    <a:p>
                      <a:pPr algn="just">
                        <a:spcAft>
                          <a:spcPts val="0"/>
                        </a:spcAft>
                      </a:pPr>
                      <a:r>
                        <a:rPr lang="en-GB" sz="1600" dirty="0">
                          <a:effectLst/>
                        </a:rPr>
                        <a:t>over	</a:t>
                      </a:r>
                    </a:p>
                    <a:p>
                      <a:pPr algn="just">
                        <a:spcAft>
                          <a:spcPts val="0"/>
                        </a:spcAft>
                      </a:pPr>
                      <a:r>
                        <a:rPr lang="en-GB" sz="1600" dirty="0">
                          <a:effectLst/>
                        </a:rPr>
                        <a:t>past</a:t>
                      </a:r>
                    </a:p>
                    <a:p>
                      <a:pPr algn="just">
                        <a:spcAft>
                          <a:spcPts val="0"/>
                        </a:spcAft>
                      </a:pPr>
                      <a:r>
                        <a:rPr lang="en-GB" sz="1600" dirty="0">
                          <a:effectLst/>
                        </a:rPr>
                        <a:t>pending</a:t>
                      </a:r>
                    </a:p>
                    <a:p>
                      <a:pPr algn="just">
                        <a:spcAft>
                          <a:spcPts val="0"/>
                        </a:spcAft>
                      </a:pPr>
                      <a:r>
                        <a:rPr lang="en-GB" sz="1600" dirty="0">
                          <a:effectLst/>
                        </a:rPr>
                        <a:t>per</a:t>
                      </a:r>
                    </a:p>
                    <a:p>
                      <a:pPr algn="just">
                        <a:spcAft>
                          <a:spcPts val="0"/>
                        </a:spcAft>
                      </a:pPr>
                      <a:r>
                        <a:rPr lang="en-GB" sz="1600" dirty="0">
                          <a:effectLst/>
                        </a:rPr>
                        <a:t>plus</a:t>
                      </a:r>
                    </a:p>
                    <a:p>
                      <a:pPr algn="just">
                        <a:spcAft>
                          <a:spcPts val="0"/>
                        </a:spcAft>
                      </a:pPr>
                      <a:r>
                        <a:rPr lang="en-GB" sz="1600" dirty="0">
                          <a:effectLst/>
                        </a:rPr>
                        <a:t>regarding</a:t>
                      </a:r>
                    </a:p>
                    <a:p>
                      <a:pPr algn="just">
                        <a:spcAft>
                          <a:spcPts val="0"/>
                        </a:spcAft>
                      </a:pPr>
                      <a:r>
                        <a:rPr lang="en-GB" sz="1600" dirty="0">
                          <a:effectLst/>
                        </a:rPr>
                        <a:t> </a:t>
                      </a:r>
                      <a:endParaRPr lang="en-GB" sz="16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Aft>
                          <a:spcPts val="0"/>
                        </a:spcAft>
                      </a:pPr>
                      <a:r>
                        <a:rPr lang="en-GB" sz="1600" dirty="0">
                          <a:effectLst/>
                        </a:rPr>
                        <a:t>round</a:t>
                      </a:r>
                    </a:p>
                    <a:p>
                      <a:pPr algn="just">
                        <a:spcAft>
                          <a:spcPts val="0"/>
                        </a:spcAft>
                      </a:pPr>
                      <a:r>
                        <a:rPr lang="en-GB" sz="1600" dirty="0">
                          <a:effectLst/>
                        </a:rPr>
                        <a:t>save</a:t>
                      </a:r>
                    </a:p>
                    <a:p>
                      <a:pPr algn="just">
                        <a:spcAft>
                          <a:spcPts val="0"/>
                        </a:spcAft>
                      </a:pPr>
                      <a:r>
                        <a:rPr lang="en-GB" sz="1600" dirty="0">
                          <a:effectLst/>
                        </a:rPr>
                        <a:t>since</a:t>
                      </a:r>
                    </a:p>
                    <a:p>
                      <a:pPr algn="just">
                        <a:spcAft>
                          <a:spcPts val="0"/>
                        </a:spcAft>
                      </a:pPr>
                      <a:r>
                        <a:rPr lang="en-GB" sz="1600" dirty="0">
                          <a:effectLst/>
                        </a:rPr>
                        <a:t>than</a:t>
                      </a:r>
                    </a:p>
                    <a:p>
                      <a:pPr algn="just">
                        <a:spcAft>
                          <a:spcPts val="0"/>
                        </a:spcAft>
                      </a:pPr>
                      <a:r>
                        <a:rPr lang="en-GB" sz="1600" dirty="0">
                          <a:effectLst/>
                        </a:rPr>
                        <a:t>through</a:t>
                      </a:r>
                    </a:p>
                    <a:p>
                      <a:pPr algn="just">
                        <a:spcAft>
                          <a:spcPts val="0"/>
                        </a:spcAft>
                      </a:pPr>
                      <a:r>
                        <a:rPr lang="en-GB" sz="1600" dirty="0">
                          <a:effectLst/>
                        </a:rPr>
                        <a:t>throughout</a:t>
                      </a:r>
                    </a:p>
                    <a:p>
                      <a:pPr algn="just">
                        <a:spcAft>
                          <a:spcPts val="0"/>
                        </a:spcAft>
                      </a:pPr>
                      <a:r>
                        <a:rPr lang="en-GB" sz="1600" dirty="0">
                          <a:effectLst/>
                        </a:rPr>
                        <a:t>till</a:t>
                      </a:r>
                    </a:p>
                    <a:p>
                      <a:pPr algn="just">
                        <a:spcAft>
                          <a:spcPts val="0"/>
                        </a:spcAft>
                      </a:pPr>
                      <a:r>
                        <a:rPr lang="en-GB" sz="1600" dirty="0">
                          <a:effectLst/>
                        </a:rPr>
                        <a:t>to</a:t>
                      </a:r>
                    </a:p>
                    <a:p>
                      <a:pPr algn="just">
                        <a:spcAft>
                          <a:spcPts val="0"/>
                        </a:spcAft>
                      </a:pPr>
                      <a:r>
                        <a:rPr lang="en-GB" sz="1600" dirty="0">
                          <a:effectLst/>
                        </a:rPr>
                        <a:t>toward</a:t>
                      </a:r>
                    </a:p>
                    <a:p>
                      <a:pPr algn="just">
                        <a:spcAft>
                          <a:spcPts val="0"/>
                        </a:spcAft>
                      </a:pPr>
                      <a:r>
                        <a:rPr lang="en-GB" sz="1600" dirty="0">
                          <a:effectLst/>
                        </a:rPr>
                        <a:t>under</a:t>
                      </a:r>
                    </a:p>
                    <a:p>
                      <a:pPr algn="just">
                        <a:spcAft>
                          <a:spcPts val="0"/>
                        </a:spcAft>
                      </a:pPr>
                      <a:r>
                        <a:rPr lang="en-GB" sz="1600" dirty="0">
                          <a:effectLst/>
                        </a:rPr>
                        <a:t>underneath</a:t>
                      </a:r>
                    </a:p>
                    <a:p>
                      <a:pPr algn="just">
                        <a:spcAft>
                          <a:spcPts val="0"/>
                        </a:spcAft>
                      </a:pPr>
                      <a:r>
                        <a:rPr lang="en-GB" sz="1600" dirty="0">
                          <a:effectLst/>
                        </a:rPr>
                        <a:t>unlike</a:t>
                      </a:r>
                    </a:p>
                    <a:p>
                      <a:pPr algn="just">
                        <a:spcAft>
                          <a:spcPts val="0"/>
                        </a:spcAft>
                      </a:pPr>
                      <a:r>
                        <a:rPr lang="en-GB" sz="1600" dirty="0">
                          <a:effectLst/>
                        </a:rPr>
                        <a:t>until</a:t>
                      </a:r>
                    </a:p>
                    <a:p>
                      <a:pPr algn="just">
                        <a:spcAft>
                          <a:spcPts val="0"/>
                        </a:spcAft>
                      </a:pPr>
                      <a:r>
                        <a:rPr lang="en-GB" sz="1600" dirty="0">
                          <a:effectLst/>
                        </a:rPr>
                        <a:t>up</a:t>
                      </a:r>
                    </a:p>
                    <a:p>
                      <a:pPr algn="just">
                        <a:spcAft>
                          <a:spcPts val="0"/>
                        </a:spcAft>
                      </a:pPr>
                      <a:r>
                        <a:rPr lang="en-GB" sz="1600" dirty="0">
                          <a:effectLst/>
                        </a:rPr>
                        <a:t>upon</a:t>
                      </a:r>
                    </a:p>
                    <a:p>
                      <a:pPr algn="just">
                        <a:spcAft>
                          <a:spcPts val="0"/>
                        </a:spcAft>
                      </a:pPr>
                      <a:r>
                        <a:rPr lang="en-GB" sz="1600" dirty="0">
                          <a:effectLst/>
                        </a:rPr>
                        <a:t>via</a:t>
                      </a:r>
                    </a:p>
                    <a:p>
                      <a:pPr algn="just">
                        <a:spcAft>
                          <a:spcPts val="0"/>
                        </a:spcAft>
                      </a:pPr>
                      <a:r>
                        <a:rPr lang="en-GB" sz="1600" dirty="0">
                          <a:effectLst/>
                        </a:rPr>
                        <a:t>with</a:t>
                      </a:r>
                    </a:p>
                    <a:p>
                      <a:pPr algn="just">
                        <a:spcAft>
                          <a:spcPts val="0"/>
                        </a:spcAft>
                      </a:pPr>
                      <a:r>
                        <a:rPr lang="en-GB" sz="1600" dirty="0">
                          <a:effectLst/>
                        </a:rPr>
                        <a:t>within</a:t>
                      </a:r>
                    </a:p>
                    <a:p>
                      <a:pPr algn="just">
                        <a:spcAft>
                          <a:spcPts val="0"/>
                        </a:spcAft>
                      </a:pPr>
                      <a:r>
                        <a:rPr lang="en-GB" sz="1600" dirty="0">
                          <a:effectLst/>
                        </a:rPr>
                        <a:t>without</a:t>
                      </a:r>
                    </a:p>
                    <a:p>
                      <a:pPr algn="just">
                        <a:spcAft>
                          <a:spcPts val="0"/>
                        </a:spcAft>
                      </a:pPr>
                      <a:r>
                        <a:rPr lang="en-GB" sz="1600" dirty="0">
                          <a:effectLst/>
                        </a:rPr>
                        <a:t>worth</a:t>
                      </a:r>
                      <a:endParaRPr lang="en-GB" sz="16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0"/>
                  </a:ext>
                </a:extLst>
              </a:tr>
            </a:tbl>
          </a:graphicData>
        </a:graphic>
      </p:graphicFrame>
      <p:sp>
        <p:nvSpPr>
          <p:cNvPr id="3" name="Slide Number Placeholder 2"/>
          <p:cNvSpPr>
            <a:spLocks noGrp="1"/>
          </p:cNvSpPr>
          <p:nvPr>
            <p:ph type="sldNum" sz="quarter" idx="12"/>
          </p:nvPr>
        </p:nvSpPr>
        <p:spPr/>
        <p:txBody>
          <a:bodyPr/>
          <a:lstStyle/>
          <a:p>
            <a:fld id="{3A7F9C4E-E094-47F3-979E-CCAA59D38963}" type="slidenum">
              <a:rPr lang="en-GB" smtClean="0"/>
              <a:t>5</a:t>
            </a:fld>
            <a:endParaRPr lang="en-GB"/>
          </a:p>
        </p:txBody>
      </p:sp>
    </p:spTree>
    <p:extLst>
      <p:ext uri="{BB962C8B-B14F-4D97-AF65-F5344CB8AC3E}">
        <p14:creationId xmlns:p14="http://schemas.microsoft.com/office/powerpoint/2010/main" val="3743658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multi-word prepositions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74053991"/>
              </p:ext>
            </p:extLst>
          </p:nvPr>
        </p:nvGraphicFramePr>
        <p:xfrm>
          <a:off x="724931" y="1690688"/>
          <a:ext cx="8460258" cy="3657600"/>
        </p:xfrm>
        <a:graphic>
          <a:graphicData uri="http://schemas.openxmlformats.org/drawingml/2006/table">
            <a:tbl>
              <a:tblPr firstRow="1" firstCol="1" bandRow="1">
                <a:tableStyleId>{5C22544A-7EE6-4342-B048-85BDC9FD1C3A}</a:tableStyleId>
              </a:tblPr>
              <a:tblGrid>
                <a:gridCol w="2820086">
                  <a:extLst>
                    <a:ext uri="{9D8B030D-6E8A-4147-A177-3AD203B41FA5}">
                      <a16:colId xmlns:a16="http://schemas.microsoft.com/office/drawing/2014/main" val="20000"/>
                    </a:ext>
                  </a:extLst>
                </a:gridCol>
                <a:gridCol w="2820086">
                  <a:extLst>
                    <a:ext uri="{9D8B030D-6E8A-4147-A177-3AD203B41FA5}">
                      <a16:colId xmlns:a16="http://schemas.microsoft.com/office/drawing/2014/main" val="20001"/>
                    </a:ext>
                  </a:extLst>
                </a:gridCol>
                <a:gridCol w="2820086">
                  <a:extLst>
                    <a:ext uri="{9D8B030D-6E8A-4147-A177-3AD203B41FA5}">
                      <a16:colId xmlns:a16="http://schemas.microsoft.com/office/drawing/2014/main" val="20002"/>
                    </a:ext>
                  </a:extLst>
                </a:gridCol>
              </a:tblGrid>
              <a:tr h="3342631">
                <a:tc>
                  <a:txBody>
                    <a:bodyPr/>
                    <a:lstStyle/>
                    <a:p>
                      <a:pPr algn="just">
                        <a:spcAft>
                          <a:spcPts val="0"/>
                        </a:spcAft>
                      </a:pPr>
                      <a:r>
                        <a:rPr lang="en-GB" sz="1600" dirty="0">
                          <a:effectLst/>
                        </a:rPr>
                        <a:t>according to</a:t>
                      </a:r>
                    </a:p>
                    <a:p>
                      <a:pPr algn="just">
                        <a:spcAft>
                          <a:spcPts val="0"/>
                        </a:spcAft>
                      </a:pPr>
                      <a:r>
                        <a:rPr lang="en-GB" sz="1600" dirty="0">
                          <a:effectLst/>
                        </a:rPr>
                        <a:t>across from</a:t>
                      </a:r>
                    </a:p>
                    <a:p>
                      <a:pPr algn="just">
                        <a:spcAft>
                          <a:spcPts val="0"/>
                        </a:spcAft>
                      </a:pPr>
                      <a:r>
                        <a:rPr lang="en-GB" sz="1600" dirty="0">
                          <a:effectLst/>
                        </a:rPr>
                        <a:t>ahead of</a:t>
                      </a:r>
                    </a:p>
                    <a:p>
                      <a:pPr algn="just">
                        <a:spcAft>
                          <a:spcPts val="0"/>
                        </a:spcAft>
                      </a:pPr>
                      <a:r>
                        <a:rPr lang="en-GB" sz="1600" dirty="0">
                          <a:effectLst/>
                        </a:rPr>
                        <a:t>along with</a:t>
                      </a:r>
                    </a:p>
                    <a:p>
                      <a:pPr algn="just">
                        <a:spcAft>
                          <a:spcPts val="0"/>
                        </a:spcAft>
                      </a:pPr>
                      <a:r>
                        <a:rPr lang="en-GB" sz="1600" dirty="0">
                          <a:effectLst/>
                        </a:rPr>
                        <a:t>apart from</a:t>
                      </a:r>
                    </a:p>
                    <a:p>
                      <a:pPr algn="just">
                        <a:spcAft>
                          <a:spcPts val="0"/>
                        </a:spcAft>
                      </a:pPr>
                      <a:r>
                        <a:rPr lang="en-GB" sz="1600" dirty="0">
                          <a:effectLst/>
                        </a:rPr>
                        <a:t>as for		</a:t>
                      </a:r>
                    </a:p>
                    <a:p>
                      <a:pPr algn="just">
                        <a:spcAft>
                          <a:spcPts val="0"/>
                        </a:spcAft>
                      </a:pPr>
                      <a:r>
                        <a:rPr lang="en-GB" sz="1600" dirty="0">
                          <a:effectLst/>
                        </a:rPr>
                        <a:t>as to</a:t>
                      </a:r>
                    </a:p>
                    <a:p>
                      <a:pPr algn="just">
                        <a:spcAft>
                          <a:spcPts val="0"/>
                        </a:spcAft>
                      </a:pPr>
                      <a:r>
                        <a:rPr lang="en-GB" sz="1600" dirty="0">
                          <a:effectLst/>
                        </a:rPr>
                        <a:t>aside from</a:t>
                      </a:r>
                    </a:p>
                    <a:p>
                      <a:pPr algn="just">
                        <a:spcAft>
                          <a:spcPts val="0"/>
                        </a:spcAft>
                      </a:pPr>
                      <a:r>
                        <a:rPr lang="en-GB" sz="1600" dirty="0">
                          <a:effectLst/>
                        </a:rPr>
                        <a:t>away from</a:t>
                      </a:r>
                    </a:p>
                    <a:p>
                      <a:pPr algn="just">
                        <a:spcAft>
                          <a:spcPts val="0"/>
                        </a:spcAft>
                      </a:pPr>
                      <a:r>
                        <a:rPr lang="en-GB" sz="1600" dirty="0">
                          <a:effectLst/>
                        </a:rPr>
                        <a:t>because of</a:t>
                      </a:r>
                    </a:p>
                    <a:p>
                      <a:pPr algn="just">
                        <a:spcAft>
                          <a:spcPts val="0"/>
                        </a:spcAft>
                      </a:pPr>
                      <a:r>
                        <a:rPr lang="en-GB" sz="1600" dirty="0">
                          <a:effectLst/>
                        </a:rPr>
                        <a:t>by means of</a:t>
                      </a:r>
                    </a:p>
                    <a:p>
                      <a:pPr algn="just">
                        <a:spcAft>
                          <a:spcPts val="0"/>
                        </a:spcAft>
                      </a:pPr>
                      <a:r>
                        <a:rPr lang="en-GB" sz="1600" dirty="0">
                          <a:effectLst/>
                        </a:rPr>
                        <a:t>close to</a:t>
                      </a:r>
                    </a:p>
                    <a:p>
                      <a:pPr algn="just">
                        <a:spcAft>
                          <a:spcPts val="0"/>
                        </a:spcAft>
                      </a:pPr>
                      <a:r>
                        <a:rPr lang="en-GB" sz="1600" dirty="0">
                          <a:effectLst/>
                        </a:rPr>
                        <a:t>contrary to</a:t>
                      </a:r>
                    </a:p>
                    <a:p>
                      <a:pPr algn="just">
                        <a:spcAft>
                          <a:spcPts val="0"/>
                        </a:spcAft>
                      </a:pPr>
                      <a:r>
                        <a:rPr lang="en-GB" sz="1600" dirty="0">
                          <a:effectLst/>
                        </a:rPr>
                        <a:t>depending on</a:t>
                      </a:r>
                    </a:p>
                    <a:p>
                      <a:pPr algn="just">
                        <a:spcAft>
                          <a:spcPts val="0"/>
                        </a:spcAft>
                      </a:pPr>
                      <a:r>
                        <a:rPr lang="en-GB" sz="1600" dirty="0">
                          <a:effectLst/>
                        </a:rPr>
                        <a:t>due to</a:t>
                      </a:r>
                      <a:endParaRPr lang="en-GB" sz="16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Aft>
                          <a:spcPts val="0"/>
                        </a:spcAft>
                      </a:pPr>
                      <a:r>
                        <a:rPr lang="en-GB" sz="1600" dirty="0">
                          <a:effectLst/>
                        </a:rPr>
                        <a:t>except for</a:t>
                      </a:r>
                    </a:p>
                    <a:p>
                      <a:pPr algn="just">
                        <a:spcAft>
                          <a:spcPts val="0"/>
                        </a:spcAft>
                      </a:pPr>
                      <a:r>
                        <a:rPr lang="en-GB" sz="1600" dirty="0">
                          <a:effectLst/>
                        </a:rPr>
                        <a:t>forward of</a:t>
                      </a:r>
                    </a:p>
                    <a:p>
                      <a:pPr algn="just">
                        <a:spcAft>
                          <a:spcPts val="0"/>
                        </a:spcAft>
                      </a:pPr>
                      <a:r>
                        <a:rPr lang="en-GB" sz="1600" dirty="0">
                          <a:effectLst/>
                        </a:rPr>
                        <a:t>in between</a:t>
                      </a:r>
                    </a:p>
                    <a:p>
                      <a:pPr algn="just">
                        <a:spcAft>
                          <a:spcPts val="0"/>
                        </a:spcAft>
                      </a:pPr>
                      <a:r>
                        <a:rPr lang="en-GB" sz="1600" dirty="0">
                          <a:effectLst/>
                        </a:rPr>
                        <a:t>in favour of</a:t>
                      </a:r>
                    </a:p>
                    <a:p>
                      <a:pPr algn="just">
                        <a:spcAft>
                          <a:spcPts val="0"/>
                        </a:spcAft>
                      </a:pPr>
                      <a:r>
                        <a:rPr lang="en-GB" sz="1600" dirty="0">
                          <a:effectLst/>
                        </a:rPr>
                        <a:t>in front of</a:t>
                      </a:r>
                    </a:p>
                    <a:p>
                      <a:pPr algn="just">
                        <a:spcAft>
                          <a:spcPts val="0"/>
                        </a:spcAft>
                      </a:pPr>
                      <a:r>
                        <a:rPr lang="en-GB" sz="1600" dirty="0">
                          <a:effectLst/>
                        </a:rPr>
                        <a:t>in lieu of</a:t>
                      </a:r>
                    </a:p>
                    <a:p>
                      <a:pPr algn="just">
                        <a:spcAft>
                          <a:spcPts val="0"/>
                        </a:spcAft>
                      </a:pPr>
                      <a:r>
                        <a:rPr lang="en-GB" sz="1600" dirty="0">
                          <a:effectLst/>
                        </a:rPr>
                        <a:t>in spite of</a:t>
                      </a:r>
                    </a:p>
                    <a:p>
                      <a:pPr algn="just">
                        <a:spcAft>
                          <a:spcPts val="0"/>
                        </a:spcAft>
                      </a:pPr>
                      <a:r>
                        <a:rPr lang="en-GB" sz="1600" dirty="0">
                          <a:effectLst/>
                        </a:rPr>
                        <a:t>inside of</a:t>
                      </a:r>
                    </a:p>
                    <a:p>
                      <a:pPr algn="just">
                        <a:spcAft>
                          <a:spcPts val="0"/>
                        </a:spcAft>
                      </a:pPr>
                      <a:r>
                        <a:rPr lang="en-GB" sz="1600" dirty="0">
                          <a:effectLst/>
                        </a:rPr>
                        <a:t>instead of</a:t>
                      </a:r>
                    </a:p>
                    <a:p>
                      <a:pPr algn="just">
                        <a:spcAft>
                          <a:spcPts val="0"/>
                        </a:spcAft>
                      </a:pPr>
                      <a:r>
                        <a:rPr lang="en-GB" sz="1600" dirty="0">
                          <a:effectLst/>
                        </a:rPr>
                        <a:t>irrespective of</a:t>
                      </a:r>
                    </a:p>
                    <a:p>
                      <a:pPr algn="just">
                        <a:spcAft>
                          <a:spcPts val="0"/>
                        </a:spcAft>
                      </a:pPr>
                      <a:r>
                        <a:rPr lang="en-GB" sz="1600" dirty="0">
                          <a:effectLst/>
                        </a:rPr>
                        <a:t>near to</a:t>
                      </a:r>
                    </a:p>
                    <a:p>
                      <a:pPr algn="just">
                        <a:spcAft>
                          <a:spcPts val="0"/>
                        </a:spcAft>
                      </a:pPr>
                      <a:r>
                        <a:rPr lang="en-GB" sz="1600" dirty="0">
                          <a:effectLst/>
                        </a:rPr>
                        <a:t>next to</a:t>
                      </a:r>
                    </a:p>
                    <a:p>
                      <a:pPr algn="just">
                        <a:spcAft>
                          <a:spcPts val="0"/>
                        </a:spcAft>
                      </a:pPr>
                      <a:r>
                        <a:rPr lang="en-GB" sz="1600" dirty="0">
                          <a:effectLst/>
                        </a:rPr>
                        <a:t>on account of</a:t>
                      </a:r>
                    </a:p>
                    <a:p>
                      <a:pPr algn="just">
                        <a:spcAft>
                          <a:spcPts val="0"/>
                        </a:spcAft>
                      </a:pPr>
                      <a:r>
                        <a:rPr lang="en-GB" sz="1600" dirty="0">
                          <a:effectLst/>
                        </a:rPr>
                        <a:t>on board</a:t>
                      </a:r>
                    </a:p>
                    <a:p>
                      <a:pPr algn="just">
                        <a:spcAft>
                          <a:spcPts val="0"/>
                        </a:spcAft>
                      </a:pPr>
                      <a:r>
                        <a:rPr lang="en-GB" sz="1600" dirty="0">
                          <a:effectLst/>
                        </a:rPr>
                        <a:t>on top of</a:t>
                      </a:r>
                      <a:endParaRPr lang="en-GB" sz="16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Aft>
                          <a:spcPts val="0"/>
                        </a:spcAft>
                      </a:pPr>
                      <a:r>
                        <a:rPr lang="en-GB" sz="1600" dirty="0">
                          <a:effectLst/>
                        </a:rPr>
                        <a:t>opposite to</a:t>
                      </a:r>
                    </a:p>
                    <a:p>
                      <a:pPr algn="just">
                        <a:spcAft>
                          <a:spcPts val="0"/>
                        </a:spcAft>
                      </a:pPr>
                      <a:r>
                        <a:rPr lang="en-GB" sz="1600" dirty="0">
                          <a:effectLst/>
                        </a:rPr>
                        <a:t>other than</a:t>
                      </a:r>
                    </a:p>
                    <a:p>
                      <a:pPr algn="just">
                        <a:spcAft>
                          <a:spcPts val="0"/>
                        </a:spcAft>
                      </a:pPr>
                      <a:r>
                        <a:rPr lang="en-GB" sz="1600" dirty="0">
                          <a:effectLst/>
                        </a:rPr>
                        <a:t>out of</a:t>
                      </a:r>
                    </a:p>
                    <a:p>
                      <a:pPr algn="just">
                        <a:spcAft>
                          <a:spcPts val="0"/>
                        </a:spcAft>
                      </a:pPr>
                      <a:r>
                        <a:rPr lang="en-GB" sz="1600" dirty="0">
                          <a:effectLst/>
                        </a:rPr>
                        <a:t>outside of</a:t>
                      </a:r>
                    </a:p>
                    <a:p>
                      <a:pPr algn="just">
                        <a:spcAft>
                          <a:spcPts val="0"/>
                        </a:spcAft>
                      </a:pPr>
                      <a:r>
                        <a:rPr lang="en-GB" sz="1600" dirty="0">
                          <a:effectLst/>
                        </a:rPr>
                        <a:t>owing to</a:t>
                      </a:r>
                    </a:p>
                    <a:p>
                      <a:pPr algn="just">
                        <a:spcAft>
                          <a:spcPts val="0"/>
                        </a:spcAft>
                      </a:pPr>
                      <a:r>
                        <a:rPr lang="en-GB" sz="1600" dirty="0">
                          <a:effectLst/>
                        </a:rPr>
                        <a:t>preparatory to</a:t>
                      </a:r>
                    </a:p>
                    <a:p>
                      <a:pPr algn="just">
                        <a:spcAft>
                          <a:spcPts val="0"/>
                        </a:spcAft>
                      </a:pPr>
                      <a:r>
                        <a:rPr lang="en-GB" sz="1600" dirty="0">
                          <a:effectLst/>
                        </a:rPr>
                        <a:t>prior to</a:t>
                      </a:r>
                    </a:p>
                    <a:p>
                      <a:pPr algn="just">
                        <a:spcAft>
                          <a:spcPts val="0"/>
                        </a:spcAft>
                      </a:pPr>
                      <a:r>
                        <a:rPr lang="en-GB" sz="1600" dirty="0">
                          <a:effectLst/>
                        </a:rPr>
                        <a:t>regardless of</a:t>
                      </a:r>
                    </a:p>
                    <a:p>
                      <a:pPr algn="just">
                        <a:spcAft>
                          <a:spcPts val="0"/>
                        </a:spcAft>
                      </a:pPr>
                      <a:r>
                        <a:rPr lang="en-GB" sz="1600" dirty="0">
                          <a:effectLst/>
                        </a:rPr>
                        <a:t>save for</a:t>
                      </a:r>
                    </a:p>
                    <a:p>
                      <a:pPr algn="just">
                        <a:spcAft>
                          <a:spcPts val="0"/>
                        </a:spcAft>
                      </a:pPr>
                      <a:r>
                        <a:rPr lang="en-GB" sz="1600" dirty="0">
                          <a:effectLst/>
                        </a:rPr>
                        <a:t>thanks to</a:t>
                      </a:r>
                    </a:p>
                    <a:p>
                      <a:pPr algn="just">
                        <a:spcAft>
                          <a:spcPts val="0"/>
                        </a:spcAft>
                      </a:pPr>
                      <a:r>
                        <a:rPr lang="en-GB" sz="1600" dirty="0">
                          <a:effectLst/>
                        </a:rPr>
                        <a:t>together with</a:t>
                      </a:r>
                    </a:p>
                    <a:p>
                      <a:pPr algn="just">
                        <a:spcAft>
                          <a:spcPts val="0"/>
                        </a:spcAft>
                      </a:pPr>
                      <a:r>
                        <a:rPr lang="en-GB" sz="1600" dirty="0">
                          <a:effectLst/>
                        </a:rPr>
                        <a:t>up against</a:t>
                      </a:r>
                    </a:p>
                    <a:p>
                      <a:pPr algn="just">
                        <a:spcAft>
                          <a:spcPts val="0"/>
                        </a:spcAft>
                      </a:pPr>
                      <a:r>
                        <a:rPr lang="en-GB" sz="1600" dirty="0">
                          <a:effectLst/>
                        </a:rPr>
                        <a:t>up to</a:t>
                      </a:r>
                    </a:p>
                    <a:p>
                      <a:pPr algn="just">
                        <a:spcAft>
                          <a:spcPts val="0"/>
                        </a:spcAft>
                      </a:pPr>
                      <a:r>
                        <a:rPr lang="en-GB" sz="1600" dirty="0">
                          <a:effectLst/>
                        </a:rPr>
                        <a:t>up until</a:t>
                      </a:r>
                      <a:endParaRPr lang="en-GB" sz="16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0"/>
                  </a:ext>
                </a:extLst>
              </a:tr>
            </a:tbl>
          </a:graphicData>
        </a:graphic>
      </p:graphicFrame>
      <p:sp>
        <p:nvSpPr>
          <p:cNvPr id="3" name="Slide Number Placeholder 2"/>
          <p:cNvSpPr>
            <a:spLocks noGrp="1"/>
          </p:cNvSpPr>
          <p:nvPr>
            <p:ph type="sldNum" sz="quarter" idx="12"/>
          </p:nvPr>
        </p:nvSpPr>
        <p:spPr/>
        <p:txBody>
          <a:bodyPr/>
          <a:lstStyle/>
          <a:p>
            <a:fld id="{3A7F9C4E-E094-47F3-979E-CCAA59D38963}" type="slidenum">
              <a:rPr lang="en-GB" smtClean="0"/>
              <a:t>6</a:t>
            </a:fld>
            <a:endParaRPr lang="en-GB"/>
          </a:p>
        </p:txBody>
      </p:sp>
    </p:spTree>
    <p:extLst>
      <p:ext uri="{BB962C8B-B14F-4D97-AF65-F5344CB8AC3E}">
        <p14:creationId xmlns:p14="http://schemas.microsoft.com/office/powerpoint/2010/main" val="382116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Typical errors made by international students</a:t>
            </a:r>
          </a:p>
        </p:txBody>
      </p:sp>
      <p:sp>
        <p:nvSpPr>
          <p:cNvPr id="3" name="Content Placeholder 2"/>
          <p:cNvSpPr>
            <a:spLocks noGrp="1"/>
          </p:cNvSpPr>
          <p:nvPr>
            <p:ph idx="1"/>
          </p:nvPr>
        </p:nvSpPr>
        <p:spPr/>
        <p:txBody>
          <a:bodyPr>
            <a:normAutofit/>
          </a:bodyPr>
          <a:lstStyle/>
          <a:p>
            <a:r>
              <a:rPr lang="en-GB" sz="2000" dirty="0"/>
              <a:t>After studying </a:t>
            </a:r>
            <a:r>
              <a:rPr lang="en-GB" sz="2000" b="1" u="sng" dirty="0">
                <a:solidFill>
                  <a:srgbClr val="FF0000"/>
                </a:solidFill>
              </a:rPr>
              <a:t>for</a:t>
            </a:r>
            <a:r>
              <a:rPr lang="en-GB" sz="2000" dirty="0"/>
              <a:t> </a:t>
            </a:r>
            <a:r>
              <a:rPr lang="en-GB" sz="2000" strike="sngStrike" dirty="0"/>
              <a:t>on</a:t>
            </a:r>
            <a:r>
              <a:rPr lang="en-GB" sz="2000" dirty="0"/>
              <a:t> a long time I need to relax</a:t>
            </a:r>
          </a:p>
          <a:p>
            <a:r>
              <a:rPr lang="en-GB" sz="2000" dirty="0"/>
              <a:t>You cannot concentrate </a:t>
            </a:r>
            <a:r>
              <a:rPr lang="en-GB" sz="2000" b="1" u="sng" dirty="0">
                <a:solidFill>
                  <a:srgbClr val="FF0000"/>
                </a:solidFill>
              </a:rPr>
              <a:t>on</a:t>
            </a:r>
            <a:r>
              <a:rPr lang="en-GB" sz="2000" dirty="0"/>
              <a:t> </a:t>
            </a:r>
            <a:r>
              <a:rPr lang="en-GB" sz="2000" strike="sngStrike" dirty="0"/>
              <a:t>with</a:t>
            </a:r>
            <a:r>
              <a:rPr lang="en-GB" sz="2000" dirty="0"/>
              <a:t> your work.</a:t>
            </a:r>
          </a:p>
          <a:p>
            <a:r>
              <a:rPr lang="en-GB" sz="2000" dirty="0"/>
              <a:t>I went to Finland and Denmark </a:t>
            </a:r>
            <a:r>
              <a:rPr lang="en-GB" sz="2000" b="1" u="sng" dirty="0">
                <a:solidFill>
                  <a:srgbClr val="FF0000"/>
                </a:solidFill>
              </a:rPr>
              <a:t>at</a:t>
            </a:r>
            <a:r>
              <a:rPr lang="en-GB" sz="2000" dirty="0"/>
              <a:t> </a:t>
            </a:r>
            <a:r>
              <a:rPr lang="en-GB" sz="2000" strike="sngStrike" dirty="0"/>
              <a:t>on</a:t>
            </a:r>
            <a:r>
              <a:rPr lang="en-GB" sz="2000" dirty="0"/>
              <a:t> Christmas.</a:t>
            </a:r>
          </a:p>
          <a:p>
            <a:r>
              <a:rPr lang="en-GB" sz="2000" dirty="0"/>
              <a:t>To meet my target, I need special knowledge </a:t>
            </a:r>
            <a:r>
              <a:rPr lang="en-GB" sz="2000" b="1" u="sng" dirty="0">
                <a:solidFill>
                  <a:srgbClr val="FF0000"/>
                </a:solidFill>
              </a:rPr>
              <a:t>about</a:t>
            </a:r>
            <a:r>
              <a:rPr lang="en-GB" sz="2000" dirty="0"/>
              <a:t> </a:t>
            </a:r>
            <a:r>
              <a:rPr lang="en-GB" sz="2000" strike="sngStrike" dirty="0"/>
              <a:t>in</a:t>
            </a:r>
            <a:r>
              <a:rPr lang="en-GB" sz="2000" dirty="0"/>
              <a:t> it</a:t>
            </a:r>
          </a:p>
          <a:p>
            <a:r>
              <a:rPr lang="en-GB" sz="2000" dirty="0"/>
              <a:t>Companies must pay more attention </a:t>
            </a:r>
            <a:r>
              <a:rPr lang="en-GB" sz="2000" b="1" u="sng" dirty="0">
                <a:solidFill>
                  <a:srgbClr val="FF0000"/>
                </a:solidFill>
              </a:rPr>
              <a:t>to</a:t>
            </a:r>
            <a:r>
              <a:rPr lang="en-GB" sz="2000" b="1" dirty="0">
                <a:solidFill>
                  <a:srgbClr val="FF0000"/>
                </a:solidFill>
              </a:rPr>
              <a:t> </a:t>
            </a:r>
            <a:r>
              <a:rPr lang="en-GB" sz="2000" strike="sngStrike" dirty="0"/>
              <a:t>on</a:t>
            </a:r>
            <a:r>
              <a:rPr lang="en-GB" sz="2000" dirty="0"/>
              <a:t> the natural environment.</a:t>
            </a:r>
          </a:p>
          <a:p>
            <a:r>
              <a:rPr lang="en-GB" sz="2000" dirty="0"/>
              <a:t>We translate the sentences </a:t>
            </a:r>
            <a:r>
              <a:rPr lang="en-GB" sz="2000" b="1" dirty="0">
                <a:solidFill>
                  <a:srgbClr val="FF0000"/>
                </a:solidFill>
              </a:rPr>
              <a:t>into</a:t>
            </a:r>
            <a:r>
              <a:rPr lang="en-GB" sz="2000" dirty="0"/>
              <a:t>  </a:t>
            </a:r>
            <a:r>
              <a:rPr lang="en-GB" sz="2000" strike="sngStrike" dirty="0"/>
              <a:t>in</a:t>
            </a:r>
            <a:r>
              <a:rPr lang="en-GB" sz="2000" dirty="0"/>
              <a:t> our own words.</a:t>
            </a:r>
          </a:p>
          <a:p>
            <a:r>
              <a:rPr lang="en-GB" sz="2000" dirty="0"/>
              <a:t>It is a way </a:t>
            </a:r>
            <a:r>
              <a:rPr lang="en-GB" sz="2000" b="1" u="sng" dirty="0">
                <a:solidFill>
                  <a:srgbClr val="FF0000"/>
                </a:solidFill>
              </a:rPr>
              <a:t>of</a:t>
            </a:r>
            <a:r>
              <a:rPr lang="en-GB" sz="2000" dirty="0"/>
              <a:t> </a:t>
            </a:r>
            <a:r>
              <a:rPr lang="en-GB" sz="2000" strike="sngStrike" dirty="0"/>
              <a:t>to</a:t>
            </a:r>
            <a:r>
              <a:rPr lang="en-GB" sz="2000" dirty="0"/>
              <a:t> deciding whether a claim is true or false.</a:t>
            </a:r>
          </a:p>
          <a:p>
            <a:r>
              <a:rPr lang="en-GB" sz="2000" dirty="0"/>
              <a:t>We can enjoy different opinions </a:t>
            </a:r>
            <a:r>
              <a:rPr lang="en-GB" sz="2000" b="1" u="sng" dirty="0">
                <a:solidFill>
                  <a:srgbClr val="FF0000"/>
                </a:solidFill>
              </a:rPr>
              <a:t>from</a:t>
            </a:r>
            <a:r>
              <a:rPr lang="en-GB" sz="2000" dirty="0"/>
              <a:t> </a:t>
            </a:r>
            <a:r>
              <a:rPr lang="en-GB" sz="2000" strike="sngStrike" dirty="0"/>
              <a:t>in</a:t>
            </a:r>
            <a:r>
              <a:rPr lang="en-GB" sz="2000" dirty="0"/>
              <a:t> different angles.</a:t>
            </a:r>
          </a:p>
          <a:p>
            <a:r>
              <a:rPr lang="en-GB" sz="2000" dirty="0"/>
              <a:t>I like to listen </a:t>
            </a:r>
            <a:r>
              <a:rPr lang="en-GB" sz="2000" b="1" u="sng" dirty="0">
                <a:solidFill>
                  <a:srgbClr val="FF0000"/>
                </a:solidFill>
              </a:rPr>
              <a:t>to</a:t>
            </a:r>
            <a:r>
              <a:rPr lang="en-GB" sz="2000" dirty="0"/>
              <a:t> music from different genres.</a:t>
            </a:r>
          </a:p>
          <a:p>
            <a:r>
              <a:rPr lang="en-GB" sz="2000" dirty="0"/>
              <a:t>She saw her friends at LC2 on Saturday 12</a:t>
            </a:r>
            <a:r>
              <a:rPr lang="en-GB" sz="2000" baseline="30000" dirty="0"/>
              <a:t>th</a:t>
            </a:r>
            <a:r>
              <a:rPr lang="en-GB" sz="2000" dirty="0"/>
              <a:t> March, in Swansea</a:t>
            </a:r>
          </a:p>
          <a:p>
            <a:pPr lvl="1"/>
            <a:r>
              <a:rPr lang="en-GB" sz="1600" dirty="0"/>
              <a:t>At + place….on + date…in + place (at + position on a calendar/</a:t>
            </a:r>
            <a:r>
              <a:rPr lang="en-GB" sz="1600"/>
              <a:t>position (on a map in </a:t>
            </a:r>
            <a:r>
              <a:rPr lang="en-GB" sz="1600" dirty="0"/>
              <a:t>a city)</a:t>
            </a:r>
          </a:p>
          <a:p>
            <a:pPr lvl="1"/>
            <a:endParaRPr lang="en-GB" sz="1600" dirty="0"/>
          </a:p>
          <a:p>
            <a:endParaRPr lang="en-GB" sz="1400" dirty="0"/>
          </a:p>
          <a:p>
            <a:endParaRPr lang="en-GB" sz="1400" dirty="0"/>
          </a:p>
          <a:p>
            <a:endParaRPr lang="en-GB" sz="1600" dirty="0"/>
          </a:p>
          <a:p>
            <a:endParaRPr lang="en-GB" sz="1600" dirty="0"/>
          </a:p>
          <a:p>
            <a:endParaRPr lang="en-GB" sz="1600" dirty="0"/>
          </a:p>
          <a:p>
            <a:endParaRPr lang="en-GB" sz="2000" dirty="0"/>
          </a:p>
          <a:p>
            <a:pPr lvl="1"/>
            <a:endParaRPr lang="en-GB" sz="1800" dirty="0"/>
          </a:p>
          <a:p>
            <a:endParaRPr lang="en-GB" sz="2200" dirty="0"/>
          </a:p>
          <a:p>
            <a:pPr lvl="1"/>
            <a:endParaRPr lang="en-GB" sz="1800" dirty="0"/>
          </a:p>
          <a:p>
            <a:pPr lvl="1"/>
            <a:endParaRPr lang="en-GB" dirty="0"/>
          </a:p>
          <a:p>
            <a:endParaRPr lang="en-GB" dirty="0"/>
          </a:p>
          <a:p>
            <a:pPr lvl="1"/>
            <a:endParaRPr lang="en-GB" dirty="0"/>
          </a:p>
          <a:p>
            <a:pPr lvl="1"/>
            <a:endParaRPr lang="en-GB" dirty="0"/>
          </a:p>
        </p:txBody>
      </p:sp>
      <p:sp>
        <p:nvSpPr>
          <p:cNvPr id="4" name="Slide Number Placeholder 3"/>
          <p:cNvSpPr>
            <a:spLocks noGrp="1"/>
          </p:cNvSpPr>
          <p:nvPr>
            <p:ph type="sldNum" sz="quarter" idx="12"/>
          </p:nvPr>
        </p:nvSpPr>
        <p:spPr/>
        <p:txBody>
          <a:bodyPr/>
          <a:lstStyle/>
          <a:p>
            <a:fld id="{3A7F9C4E-E094-47F3-979E-CCAA59D38963}" type="slidenum">
              <a:rPr lang="en-GB" smtClean="0"/>
              <a:t>7</a:t>
            </a:fld>
            <a:endParaRPr lang="en-GB"/>
          </a:p>
        </p:txBody>
      </p:sp>
    </p:spTree>
    <p:extLst>
      <p:ext uri="{BB962C8B-B14F-4D97-AF65-F5344CB8AC3E}">
        <p14:creationId xmlns:p14="http://schemas.microsoft.com/office/powerpoint/2010/main" val="26835510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Verb + Preposition dictionary </a:t>
            </a:r>
          </a:p>
        </p:txBody>
      </p:sp>
      <p:sp>
        <p:nvSpPr>
          <p:cNvPr id="3" name="Content Placeholder 2"/>
          <p:cNvSpPr>
            <a:spLocks noGrp="1"/>
          </p:cNvSpPr>
          <p:nvPr>
            <p:ph idx="1"/>
          </p:nvPr>
        </p:nvSpPr>
        <p:spPr/>
        <p:txBody>
          <a:bodyPr/>
          <a:lstStyle/>
          <a:p>
            <a:endParaRPr lang="en-GB" u="sng" dirty="0">
              <a:hlinkClick r:id="rId2"/>
            </a:endParaRPr>
          </a:p>
          <a:p>
            <a:r>
              <a:rPr lang="en-GB" dirty="0">
                <a:hlinkClick r:id="rId2"/>
              </a:rPr>
              <a:t>Hundreds of examples via </a:t>
            </a:r>
            <a:r>
              <a:rPr lang="en-GB" u="sng" dirty="0">
                <a:hlinkClick r:id="rId2"/>
              </a:rPr>
              <a:t>an A-Z search menu:-</a:t>
            </a:r>
          </a:p>
          <a:p>
            <a:endParaRPr lang="en-GB" u="sng" dirty="0">
              <a:hlinkClick r:id="rId2"/>
            </a:endParaRPr>
          </a:p>
          <a:p>
            <a:r>
              <a:rPr lang="en-GB" u="sng" dirty="0">
                <a:hlinkClick r:id="rId2"/>
              </a:rPr>
              <a:t>http://www.englishpage.com/prepositions/verb_preposition.html</a:t>
            </a:r>
            <a:endParaRPr lang="en-GB" dirty="0"/>
          </a:p>
        </p:txBody>
      </p:sp>
      <p:sp>
        <p:nvSpPr>
          <p:cNvPr id="4" name="Slide Number Placeholder 3"/>
          <p:cNvSpPr>
            <a:spLocks noGrp="1"/>
          </p:cNvSpPr>
          <p:nvPr>
            <p:ph type="sldNum" sz="quarter" idx="12"/>
          </p:nvPr>
        </p:nvSpPr>
        <p:spPr/>
        <p:txBody>
          <a:bodyPr/>
          <a:lstStyle/>
          <a:p>
            <a:fld id="{3A7F9C4E-E094-47F3-979E-CCAA59D38963}" type="slidenum">
              <a:rPr lang="en-GB" smtClean="0"/>
              <a:t>8</a:t>
            </a:fld>
            <a:endParaRPr lang="en-GB"/>
          </a:p>
        </p:txBody>
      </p:sp>
    </p:spTree>
    <p:extLst>
      <p:ext uri="{BB962C8B-B14F-4D97-AF65-F5344CB8AC3E}">
        <p14:creationId xmlns:p14="http://schemas.microsoft.com/office/powerpoint/2010/main" val="38960047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273</TotalTime>
  <Words>880</Words>
  <Application>Microsoft Office PowerPoint</Application>
  <PresentationFormat>Widescreen</PresentationFormat>
  <Paragraphs>194</Paragraphs>
  <Slides>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           </vt:lpstr>
      <vt:lpstr>What is meant by the term Preposition? [Source – Alexander, L.G. (1989). Longman English Grammar. Longman. New York]</vt:lpstr>
      <vt:lpstr>The importance of prepositions</vt:lpstr>
      <vt:lpstr>Extract from a newspaper with all single word prepositions highlighted</vt:lpstr>
      <vt:lpstr>Examples of single word prepositions</vt:lpstr>
      <vt:lpstr>Examples of multi-word prepositions </vt:lpstr>
      <vt:lpstr>Typical errors made by international students</vt:lpstr>
      <vt:lpstr>Verb + Preposition dictionary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Charles Williams (International Centre)</dc:creator>
  <cp:lastModifiedBy>David Charles Williams (International Centre)</cp:lastModifiedBy>
  <cp:revision>77</cp:revision>
  <dcterms:created xsi:type="dcterms:W3CDTF">2020-03-02T08:20:18Z</dcterms:created>
  <dcterms:modified xsi:type="dcterms:W3CDTF">2023-03-16T17:27:49Z</dcterms:modified>
</cp:coreProperties>
</file>