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90" r:id="rId2"/>
    <p:sldId id="291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294" r:id="rId16"/>
    <p:sldId id="292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295" r:id="rId30"/>
    <p:sldId id="293" r:id="rId31"/>
    <p:sldId id="321" r:id="rId32"/>
    <p:sldId id="322" r:id="rId33"/>
    <p:sldId id="323" r:id="rId34"/>
    <p:sldId id="324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296" r:id="rId44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3FF"/>
    <a:srgbClr val="FF8AD8"/>
    <a:srgbClr val="FF7E79"/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077"/>
    <p:restoredTop sz="94648"/>
  </p:normalViewPr>
  <p:slideViewPr>
    <p:cSldViewPr snapToGrid="0" snapToObjects="1">
      <p:cViewPr varScale="1">
        <p:scale>
          <a:sx n="76" d="100"/>
          <a:sy n="76" d="100"/>
        </p:scale>
        <p:origin x="208" y="2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chemeClr val="accent5">
                <a:lumMod val="20000"/>
                <a:lumOff val="80000"/>
              </a:schemeClr>
            </a:gs>
            <a:gs pos="58000">
              <a:schemeClr val="accent5">
                <a:lumMod val="40000"/>
                <a:lumOff val="60000"/>
              </a:schemeClr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18/10/21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1003301" y="599606"/>
            <a:ext cx="10104412" cy="5890093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500" b="1" dirty="0">
                <a:solidFill>
                  <a:srgbClr val="7030A0"/>
                </a:solidFill>
                <a:latin typeface="American Typewriter" panose="02090604020004020304" pitchFamily="18" charset="77"/>
              </a:rPr>
              <a:t>Her Cyfieithu</a:t>
            </a:r>
          </a:p>
          <a:p>
            <a:pPr algn="ctr"/>
            <a:r>
              <a:rPr lang="cy-GB" sz="3500" dirty="0">
                <a:solidFill>
                  <a:srgbClr val="7030A0"/>
                </a:solidFill>
                <a:latin typeface="American Typewriter" panose="02090604020004020304" pitchFamily="18" charset="77"/>
              </a:rPr>
              <a:t>Translation Time Challenge</a:t>
            </a:r>
          </a:p>
          <a:p>
            <a:pPr algn="ctr"/>
            <a:endParaRPr lang="cy-GB" sz="3500" b="1" dirty="0">
              <a:solidFill>
                <a:schemeClr val="tx1"/>
              </a:solidFill>
            </a:endParaRP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Grwpiau o 3. </a:t>
            </a:r>
          </a:p>
          <a:p>
            <a:pPr algn="ctr"/>
            <a:r>
              <a:rPr lang="cy-GB" sz="2600" b="1" u="sng" dirty="0">
                <a:solidFill>
                  <a:schemeClr val="tx1"/>
                </a:solidFill>
              </a:rPr>
              <a:t>Person 1</a:t>
            </a:r>
            <a:r>
              <a:rPr lang="cy-GB" sz="2600" b="1" dirty="0">
                <a:solidFill>
                  <a:schemeClr val="tx1"/>
                </a:solidFill>
              </a:rPr>
              <a:t> – clicio’r sgrin, </a:t>
            </a:r>
            <a:r>
              <a:rPr lang="cy-GB" sz="2600" b="1" u="sng" dirty="0">
                <a:solidFill>
                  <a:schemeClr val="tx1"/>
                </a:solidFill>
              </a:rPr>
              <a:t>Person 2</a:t>
            </a:r>
            <a:r>
              <a:rPr lang="cy-GB" sz="2600" b="1" dirty="0">
                <a:solidFill>
                  <a:schemeClr val="tx1"/>
                </a:solidFill>
              </a:rPr>
              <a:t> – cyfieithu, </a:t>
            </a:r>
            <a:r>
              <a:rPr lang="cy-GB" sz="2600" b="1" u="sng" dirty="0">
                <a:solidFill>
                  <a:schemeClr val="tx1"/>
                </a:solidFill>
              </a:rPr>
              <a:t>Person 3</a:t>
            </a:r>
            <a:r>
              <a:rPr lang="cy-GB" sz="2600" b="1" dirty="0">
                <a:solidFill>
                  <a:schemeClr val="tx1"/>
                </a:solidFill>
              </a:rPr>
              <a:t> – amseru a gwirio atebion cywir.</a:t>
            </a: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Mae bob person yn cymryd ei dro i gyfieithu’r gair. </a:t>
            </a:r>
          </a:p>
          <a:p>
            <a:pPr algn="ctr"/>
            <a:r>
              <a:rPr lang="cy-GB" sz="2600" b="1">
                <a:solidFill>
                  <a:schemeClr val="tx1"/>
                </a:solidFill>
              </a:rPr>
              <a:t>Rhaid </a:t>
            </a:r>
            <a:r>
              <a:rPr lang="cy-GB" sz="2600" b="1" dirty="0">
                <a:solidFill>
                  <a:schemeClr val="tx1"/>
                </a:solidFill>
              </a:rPr>
              <a:t>gwirio eich bod yn gywir cyn symud ymlaen.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Groups of 3. </a:t>
            </a:r>
          </a:p>
          <a:p>
            <a:pPr algn="ctr"/>
            <a:r>
              <a:rPr lang="cy-GB" sz="2500" u="sng" dirty="0">
                <a:solidFill>
                  <a:srgbClr val="FF0000"/>
                </a:solidFill>
              </a:rPr>
              <a:t>Person 1</a:t>
            </a:r>
            <a:r>
              <a:rPr lang="cy-GB" sz="2500" dirty="0">
                <a:solidFill>
                  <a:srgbClr val="FF0000"/>
                </a:solidFill>
              </a:rPr>
              <a:t> – click the screen, </a:t>
            </a:r>
            <a:r>
              <a:rPr lang="cy-GB" sz="2500" u="sng" dirty="0">
                <a:solidFill>
                  <a:srgbClr val="FF0000"/>
                </a:solidFill>
              </a:rPr>
              <a:t>Person 2</a:t>
            </a:r>
            <a:r>
              <a:rPr lang="cy-GB" sz="2500" dirty="0">
                <a:solidFill>
                  <a:srgbClr val="FF0000"/>
                </a:solidFill>
              </a:rPr>
              <a:t> – translate, </a:t>
            </a:r>
            <a:r>
              <a:rPr lang="cy-GB" sz="2500" u="sng" dirty="0">
                <a:solidFill>
                  <a:srgbClr val="FF0000"/>
                </a:solidFill>
              </a:rPr>
              <a:t>Person 3</a:t>
            </a:r>
            <a:r>
              <a:rPr lang="cy-GB" sz="2500" dirty="0">
                <a:solidFill>
                  <a:srgbClr val="FF0000"/>
                </a:solidFill>
              </a:rPr>
              <a:t> – stopwatch keeper and correct answer checker.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Each person takes their turn to translate the words they see.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Check the answer first before moving on to the next. 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AB3C6E-EAF0-F848-AA40-F79DE576AC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1516" y="812800"/>
            <a:ext cx="1284224" cy="1504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708697-403C-D14C-9634-BE1DB1097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316" y="812800"/>
            <a:ext cx="1284224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1...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861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871180" y="1213486"/>
            <a:ext cx="222048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4182" y="3534924"/>
            <a:ext cx="2828788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little 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small</a:t>
            </a:r>
          </a:p>
        </p:txBody>
      </p:sp>
    </p:spTree>
    <p:extLst>
      <p:ext uri="{BB962C8B-B14F-4D97-AF65-F5344CB8AC3E}">
        <p14:creationId xmlns:p14="http://schemas.microsoft.com/office/powerpoint/2010/main" val="155464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70970" y="1213486"/>
            <a:ext cx="282090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happy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23840" y="4105507"/>
            <a:ext cx="27494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hapus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14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37472" y="1213486"/>
            <a:ext cx="30878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gwaith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3671" y="4014610"/>
            <a:ext cx="23498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work</a:t>
            </a:r>
          </a:p>
        </p:txBody>
      </p:sp>
    </p:spTree>
    <p:extLst>
      <p:ext uri="{BB962C8B-B14F-4D97-AF65-F5344CB8AC3E}">
        <p14:creationId xmlns:p14="http://schemas.microsoft.com/office/powerpoint/2010/main" val="406122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41651" y="1213486"/>
            <a:ext cx="34795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146759" y="3984629"/>
            <a:ext cx="39036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gweithio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21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17720" y="1213486"/>
            <a:ext cx="29274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school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2869" y="3865124"/>
            <a:ext cx="23514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05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57017" y="1213486"/>
            <a:ext cx="384881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prifysgol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6906886" y="3979424"/>
            <a:ext cx="43833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69754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75506" y="1213486"/>
            <a:ext cx="341183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43366" y="3534924"/>
            <a:ext cx="4110421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athro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/</a:t>
            </a:r>
          </a:p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athrawes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49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11352" y="1213486"/>
            <a:ext cx="2140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96273" y="3928624"/>
            <a:ext cx="16046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red</a:t>
            </a:r>
          </a:p>
        </p:txBody>
      </p:sp>
    </p:spTree>
    <p:extLst>
      <p:ext uri="{BB962C8B-B14F-4D97-AF65-F5344CB8AC3E}">
        <p14:creationId xmlns:p14="http://schemas.microsoft.com/office/powerpoint/2010/main" val="199526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5210" y="1213486"/>
            <a:ext cx="2992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yellow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6971" y="3966724"/>
            <a:ext cx="28232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melyn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582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548449" y="1213486"/>
            <a:ext cx="8659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12756" y="4017524"/>
            <a:ext cx="17716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dog</a:t>
            </a:r>
          </a:p>
        </p:txBody>
      </p:sp>
    </p:spTree>
    <p:extLst>
      <p:ext uri="{BB962C8B-B14F-4D97-AF65-F5344CB8AC3E}">
        <p14:creationId xmlns:p14="http://schemas.microsoft.com/office/powerpoint/2010/main" val="143711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78082" y="1213486"/>
            <a:ext cx="380668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llygoden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75562" y="3966724"/>
            <a:ext cx="304602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mouse</a:t>
            </a:r>
          </a:p>
        </p:txBody>
      </p:sp>
    </p:spTree>
    <p:extLst>
      <p:ext uri="{BB962C8B-B14F-4D97-AF65-F5344CB8AC3E}">
        <p14:creationId xmlns:p14="http://schemas.microsoft.com/office/powerpoint/2010/main" val="143278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314021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81203" y="1213486"/>
            <a:ext cx="440043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numeracy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61140" y="4042924"/>
            <a:ext cx="32748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rhifedd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317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1...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1049011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2...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2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7180" y="1213486"/>
            <a:ext cx="264848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mawr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54993" y="3534924"/>
            <a:ext cx="228716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big/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large</a:t>
            </a:r>
          </a:p>
        </p:txBody>
      </p:sp>
    </p:spTree>
    <p:extLst>
      <p:ext uri="{BB962C8B-B14F-4D97-AF65-F5344CB8AC3E}">
        <p14:creationId xmlns:p14="http://schemas.microsoft.com/office/powerpoint/2010/main" val="95774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00319" y="1213486"/>
            <a:ext cx="19622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89700" y="3954024"/>
            <a:ext cx="1617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oer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67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39350" y="1213486"/>
            <a:ext cx="24841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223" y="3941324"/>
            <a:ext cx="20167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grey</a:t>
            </a:r>
          </a:p>
        </p:txBody>
      </p:sp>
    </p:spTree>
    <p:extLst>
      <p:ext uri="{BB962C8B-B14F-4D97-AF65-F5344CB8AC3E}">
        <p14:creationId xmlns:p14="http://schemas.microsoft.com/office/powerpoint/2010/main" val="88466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22249" y="1213486"/>
            <a:ext cx="331834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walk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274039" y="3534924"/>
            <a:ext cx="364907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cerdded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0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97494" y="1213486"/>
            <a:ext cx="31678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rhedeg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8804" y="4030224"/>
            <a:ext cx="27795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run</a:t>
            </a:r>
          </a:p>
        </p:txBody>
      </p:sp>
    </p:spTree>
    <p:extLst>
      <p:ext uri="{BB962C8B-B14F-4D97-AF65-F5344CB8AC3E}">
        <p14:creationId xmlns:p14="http://schemas.microsoft.com/office/powerpoint/2010/main" val="1167875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99500" y="1213486"/>
            <a:ext cx="25638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horse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40507" y="4055624"/>
            <a:ext cx="2516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ceffyl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27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71969" y="1213486"/>
            <a:ext cx="30189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buwch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6902" y="3992124"/>
            <a:ext cx="192334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cow</a:t>
            </a:r>
          </a:p>
        </p:txBody>
      </p:sp>
    </p:spTree>
    <p:extLst>
      <p:ext uri="{BB962C8B-B14F-4D97-AF65-F5344CB8AC3E}">
        <p14:creationId xmlns:p14="http://schemas.microsoft.com/office/powerpoint/2010/main" val="39082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46614" y="1213486"/>
            <a:ext cx="186961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llyfr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33834" y="4004824"/>
            <a:ext cx="232948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book</a:t>
            </a:r>
          </a:p>
        </p:txBody>
      </p:sp>
    </p:spTree>
    <p:extLst>
      <p:ext uri="{BB962C8B-B14F-4D97-AF65-F5344CB8AC3E}">
        <p14:creationId xmlns:p14="http://schemas.microsoft.com/office/powerpoint/2010/main" val="122065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98235" y="1213486"/>
            <a:ext cx="196637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bike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2606" y="4150477"/>
            <a:ext cx="19319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beic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887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76705" y="1213486"/>
            <a:ext cx="26094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llaeth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928" y="4150477"/>
            <a:ext cx="20152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milk</a:t>
            </a:r>
          </a:p>
        </p:txBody>
      </p:sp>
    </p:spTree>
    <p:extLst>
      <p:ext uri="{BB962C8B-B14F-4D97-AF65-F5344CB8AC3E}">
        <p14:creationId xmlns:p14="http://schemas.microsoft.com/office/powerpoint/2010/main" val="2008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0914" y="1213486"/>
            <a:ext cx="30010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67612" y="4055624"/>
            <a:ext cx="30619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Ffrainc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469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07597" y="1213486"/>
            <a:ext cx="45476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Almaen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59043" y="3992124"/>
            <a:ext cx="40790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Germany</a:t>
            </a:r>
          </a:p>
        </p:txBody>
      </p:sp>
    </p:spTree>
    <p:extLst>
      <p:ext uri="{BB962C8B-B14F-4D97-AF65-F5344CB8AC3E}">
        <p14:creationId xmlns:p14="http://schemas.microsoft.com/office/powerpoint/2010/main" val="190357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5000" b="1" dirty="0">
              <a:solidFill>
                <a:srgbClr val="FF0000"/>
              </a:solidFill>
            </a:endParaRP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2...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  <a:p>
            <a:pPr algn="ctr"/>
            <a:endParaRPr lang="cy-GB" sz="5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3830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3...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25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211210" y="1213486"/>
            <a:ext cx="1540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454200" y="3992124"/>
            <a:ext cx="1288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123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04661" y="1213486"/>
            <a:ext cx="255352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tawel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98055" y="4004824"/>
            <a:ext cx="24010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quiet</a:t>
            </a:r>
          </a:p>
        </p:txBody>
      </p:sp>
    </p:spTree>
    <p:extLst>
      <p:ext uri="{BB962C8B-B14F-4D97-AF65-F5344CB8AC3E}">
        <p14:creationId xmlns:p14="http://schemas.microsoft.com/office/powerpoint/2010/main" val="28344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55339" y="1213486"/>
            <a:ext cx="20521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blue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79895" y="4030224"/>
            <a:ext cx="183736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glas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373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79605" y="1213486"/>
            <a:ext cx="320363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porffor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14836" y="4017524"/>
            <a:ext cx="29674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purple</a:t>
            </a:r>
          </a:p>
        </p:txBody>
      </p:sp>
    </p:spTree>
    <p:extLst>
      <p:ext uri="{BB962C8B-B14F-4D97-AF65-F5344CB8AC3E}">
        <p14:creationId xmlns:p14="http://schemas.microsoft.com/office/powerpoint/2010/main" val="206449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8708" y="1213486"/>
            <a:ext cx="27254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sheep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98187" y="4150477"/>
            <a:ext cx="260077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dafad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304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327235" y="1213486"/>
            <a:ext cx="13083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iâr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10870" y="4048877"/>
            <a:ext cx="3375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chicken</a:t>
            </a:r>
          </a:p>
        </p:txBody>
      </p:sp>
    </p:spTree>
    <p:extLst>
      <p:ext uri="{BB962C8B-B14F-4D97-AF65-F5344CB8AC3E}">
        <p14:creationId xmlns:p14="http://schemas.microsoft.com/office/powerpoint/2010/main" val="107397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4700" y="1213486"/>
            <a:ext cx="27334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pencil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42275" y="4030224"/>
            <a:ext cx="271260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pensil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71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08036" y="1213486"/>
            <a:ext cx="29467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1202" y="4150477"/>
            <a:ext cx="23547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36942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192310" y="1213486"/>
            <a:ext cx="35782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England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3803" y="4055624"/>
            <a:ext cx="27895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Lloegr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314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18340" y="1213486"/>
            <a:ext cx="332616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Eida</a:t>
            </a:r>
            <a:r>
              <a:rPr lang="en-US" sz="8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74289" y="4055624"/>
            <a:ext cx="204857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Italy</a:t>
            </a:r>
          </a:p>
        </p:txBody>
      </p:sp>
    </p:spTree>
    <p:extLst>
      <p:ext uri="{BB962C8B-B14F-4D97-AF65-F5344CB8AC3E}">
        <p14:creationId xmlns:p14="http://schemas.microsoft.com/office/powerpoint/2010/main" val="39520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1250" y="1213486"/>
            <a:ext cx="266034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66269" y="4150477"/>
            <a:ext cx="18646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dŵr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39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886297" y="1213486"/>
            <a:ext cx="419025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brechdan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00886" y="4150477"/>
            <a:ext cx="41953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sandwich</a:t>
            </a:r>
          </a:p>
        </p:txBody>
      </p:sp>
    </p:spTree>
    <p:extLst>
      <p:ext uri="{BB962C8B-B14F-4D97-AF65-F5344CB8AC3E}">
        <p14:creationId xmlns:p14="http://schemas.microsoft.com/office/powerpoint/2010/main" val="232760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3...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4088787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215</Words>
  <Application>Microsoft Macintosh PowerPoint</Application>
  <PresentationFormat>Widescreen</PresentationFormat>
  <Paragraphs>96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22</cp:revision>
  <dcterms:created xsi:type="dcterms:W3CDTF">2021-09-28T05:42:46Z</dcterms:created>
  <dcterms:modified xsi:type="dcterms:W3CDTF">2021-10-18T17:37:21Z</dcterms:modified>
</cp:coreProperties>
</file>