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comment2.xml" ContentType="application/vnd.openxmlformats-officedocument.presentationml.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8"/>
  </p:notesMasterIdLst>
  <p:sldIdLst>
    <p:sldId id="256" r:id="rId5"/>
    <p:sldId id="284" r:id="rId6"/>
    <p:sldId id="279" r:id="rId7"/>
    <p:sldId id="286" r:id="rId8"/>
    <p:sldId id="257" r:id="rId9"/>
    <p:sldId id="258" r:id="rId10"/>
    <p:sldId id="259" r:id="rId11"/>
    <p:sldId id="280" r:id="rId12"/>
    <p:sldId id="261" r:id="rId13"/>
    <p:sldId id="341" r:id="rId14"/>
    <p:sldId id="287" r:id="rId15"/>
    <p:sldId id="273" r:id="rId16"/>
    <p:sldId id="300" r:id="rId17"/>
    <p:sldId id="301" r:id="rId18"/>
    <p:sldId id="302" r:id="rId19"/>
    <p:sldId id="303" r:id="rId20"/>
    <p:sldId id="304" r:id="rId21"/>
    <p:sldId id="291" r:id="rId22"/>
    <p:sldId id="292" r:id="rId23"/>
    <p:sldId id="293" r:id="rId24"/>
    <p:sldId id="294" r:id="rId25"/>
    <p:sldId id="346" r:id="rId26"/>
    <p:sldId id="311" r:id="rId27"/>
    <p:sldId id="317" r:id="rId28"/>
    <p:sldId id="314" r:id="rId29"/>
    <p:sldId id="313" r:id="rId30"/>
    <p:sldId id="342" r:id="rId31"/>
    <p:sldId id="322" r:id="rId32"/>
    <p:sldId id="324" r:id="rId33"/>
    <p:sldId id="326" r:id="rId34"/>
    <p:sldId id="328" r:id="rId35"/>
    <p:sldId id="329" r:id="rId36"/>
    <p:sldId id="332" r:id="rId37"/>
    <p:sldId id="330" r:id="rId38"/>
    <p:sldId id="344" r:id="rId39"/>
    <p:sldId id="336" r:id="rId40"/>
    <p:sldId id="338" r:id="rId41"/>
    <p:sldId id="339" r:id="rId42"/>
    <p:sldId id="340" r:id="rId43"/>
    <p:sldId id="348" r:id="rId44"/>
    <p:sldId id="295" r:id="rId45"/>
    <p:sldId id="275" r:id="rId46"/>
    <p:sldId id="321" r:id="rId47"/>
  </p:sldIdLst>
  <p:sldSz cx="12192000" cy="6858000"/>
  <p:notesSz cx="6858000" cy="9144000"/>
  <p:embeddedFontLst>
    <p:embeddedFont>
      <p:font typeface="Calibri" panose="020F0502020204030204" pitchFamily="34" charset="0"/>
      <p:regular r:id="rId49"/>
      <p:bold r:id="rId50"/>
      <p:italic r:id="rId51"/>
      <p:boldItalic r:id="rId52"/>
    </p:embeddedFont>
    <p:embeddedFont>
      <p:font typeface="Calibri Light" panose="020F0302020204030204" pitchFamily="34" charset="0"/>
      <p:regular r:id="rId53"/>
      <p:italic r:id="rId5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mmond, Catherine (EPS - Digital Learning Division)" initials="HC(-DLD" lastIdx="51" clrIdx="0">
    <p:extLst>
      <p:ext uri="{19B8F6BF-5375-455C-9EA6-DF929625EA0E}">
        <p15:presenceInfo xmlns:p15="http://schemas.microsoft.com/office/powerpoint/2012/main" userId="S-1-5-21-2431647640-172777305-3518478359-48952" providerId="AD"/>
      </p:ext>
    </p:extLst>
  </p:cmAuthor>
  <p:cmAuthor id="2" name="Catherine Slade" initials="CS" lastIdx="33" clrIdx="1">
    <p:extLst>
      <p:ext uri="{19B8F6BF-5375-455C-9EA6-DF929625EA0E}">
        <p15:presenceInfo xmlns:p15="http://schemas.microsoft.com/office/powerpoint/2012/main" userId="S::catherine.slade@uwtsd.ac.uk::8111b2c8-df5f-4978-8c54-12699a69998a" providerId="AD"/>
      </p:ext>
    </p:extLst>
  </p:cmAuthor>
  <p:cmAuthor id="3" name="Catherine Slade" initials="CS [2]" lastIdx="1" clrIdx="2">
    <p:extLst>
      <p:ext uri="{19B8F6BF-5375-455C-9EA6-DF929625EA0E}">
        <p15:presenceInfo xmlns:p15="http://schemas.microsoft.com/office/powerpoint/2012/main" userId="S-1-5-21-809251214-2178901256-4152538893-254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A96904-9B32-4A34-99E6-DEF63BAB8708}" v="1" dt="2023-02-17T13:44:06.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1164" autoAdjust="0"/>
  </p:normalViewPr>
  <p:slideViewPr>
    <p:cSldViewPr snapToGrid="0">
      <p:cViewPr varScale="1">
        <p:scale>
          <a:sx n="76" d="100"/>
          <a:sy n="76" d="100"/>
        </p:scale>
        <p:origin x="450" y="39"/>
      </p:cViewPr>
      <p:guideLst/>
    </p:cSldViewPr>
  </p:slideViewPr>
  <p:notesTextViewPr>
    <p:cViewPr>
      <p:scale>
        <a:sx n="3" d="2"/>
        <a:sy n="3" d="2"/>
      </p:scale>
      <p:origin x="0" y="0"/>
    </p:cViewPr>
  </p:notesTextViewPr>
  <p:sorterViewPr>
    <p:cViewPr>
      <p:scale>
        <a:sx n="100" d="100"/>
        <a:sy n="100" d="100"/>
      </p:scale>
      <p:origin x="0" y="-11097"/>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font" Target="fonts/font2.fntdata"/><Relationship Id="rId55" Type="http://schemas.openxmlformats.org/officeDocument/2006/relationships/commentAuthors" Target="commen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5.fntdata"/><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font" Target="fonts/font3.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6.fntdata"/><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1.fntdata"/><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4.fntdata"/><Relationship Id="rId60" Type="http://schemas.microsoft.com/office/2015/10/relationships/revisionInfo" Target="revisionInfo.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5-17T12:08:25.723" idx="8">
    <p:pos x="4050" y="1378"/>
    <p:text>Would disciplinary be more accessible?</p:text>
    <p:extLst>
      <p:ext uri="{C676402C-5697-4E1C-873F-D02D1690AC5C}">
        <p15:threadingInfo xmlns:p15="http://schemas.microsoft.com/office/powerpoint/2012/main" timeZoneBias="-60"/>
      </p:ext>
    </p:extLst>
  </p:cm>
  <p:cm authorId="2" dt="2021-06-17T03:08:24.039" idx="3">
    <p:pos x="4050" y="1514"/>
    <p:text>Changed to disciplinary
</p:text>
    <p:extLst>
      <p:ext uri="{C676402C-5697-4E1C-873F-D02D1690AC5C}">
        <p15:threadingInfo xmlns:p15="http://schemas.microsoft.com/office/powerpoint/2012/main" timeZoneBias="420">
          <p15:parentCm authorId="1" idx="8"/>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5-18T16:03:35.377" idx="31">
    <p:pos x="6069" y="1176"/>
    <p:text>events or experiences correct?</p:text>
    <p:extLst>
      <p:ext uri="{C676402C-5697-4E1C-873F-D02D1690AC5C}">
        <p15:threadingInfo xmlns:p15="http://schemas.microsoft.com/office/powerpoint/2012/main" timeZoneBias="-60"/>
      </p:ext>
    </p:extLst>
  </p:cm>
  <p:cm authorId="2" dt="2021-06-18T09:52:49.764" idx="21">
    <p:pos x="6069" y="1312"/>
    <p:text>text changed
</p:text>
    <p:extLst>
      <p:ext uri="{C676402C-5697-4E1C-873F-D02D1690AC5C}">
        <p15:threadingInfo xmlns:p15="http://schemas.microsoft.com/office/powerpoint/2012/main" timeZoneBias="420">
          <p15:parentCm authorId="1" idx="31"/>
        </p15:threadingInfo>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F165D0-D456-45FF-B0EF-D5A8A15747CF}" type="datetimeFigureOut">
              <a:rPr lang="en-GB" smtClean="0"/>
              <a:t>24/02/2023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1FB7E1-D627-4175-B64F-DAE3AEB9E9C7}" type="slidenum">
              <a:rPr lang="en-GB" smtClean="0"/>
              <a:t>‹#›</a:t>
            </a:fld>
            <a:endParaRPr lang="en-GB"/>
          </a:p>
        </p:txBody>
      </p:sp>
    </p:spTree>
    <p:extLst>
      <p:ext uri="{BB962C8B-B14F-4D97-AF65-F5344CB8AC3E}">
        <p14:creationId xmlns:p14="http://schemas.microsoft.com/office/powerpoint/2010/main" val="2538235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impact of ACEs can be far reaching and cause significant health issues into adulthood, including:</a:t>
            </a:r>
          </a:p>
          <a:p>
            <a:r>
              <a:rPr lang="en-GB" sz="1200" dirty="0"/>
              <a:t>Cancer</a:t>
            </a:r>
          </a:p>
          <a:p>
            <a:r>
              <a:rPr lang="en-GB" sz="1200" dirty="0"/>
              <a:t>Diabetes</a:t>
            </a:r>
          </a:p>
          <a:p>
            <a:r>
              <a:rPr lang="en-GB" sz="1200" dirty="0"/>
              <a:t>Heart disease</a:t>
            </a:r>
          </a:p>
          <a:p>
            <a:r>
              <a:rPr lang="en-GB" sz="1200" dirty="0"/>
              <a:t>Health-harming behaviours, such as smoking, illicit drug-taking and excessive consumption of alcohol</a:t>
            </a:r>
          </a:p>
          <a:p>
            <a:r>
              <a:rPr lang="en-GB" sz="1200" dirty="0"/>
              <a:t>When children or adolescents are experiencing ACEs it can result in the following behaviours:</a:t>
            </a:r>
          </a:p>
          <a:p>
            <a:r>
              <a:rPr lang="en-GB" sz="1200" dirty="0"/>
              <a:t>Agitation, fidgeting, aggression and defiance.</a:t>
            </a:r>
          </a:p>
          <a:p>
            <a:r>
              <a:rPr lang="en-GB" sz="1200" dirty="0"/>
              <a:t>It can elevate stress hormones, which in turn can restrict the fight against infection.</a:t>
            </a:r>
          </a:p>
          <a:p>
            <a:r>
              <a:rPr lang="en-GB" sz="1200" dirty="0"/>
              <a:t>It can prevent the child from learning and retaining information in school.</a:t>
            </a:r>
          </a:p>
          <a:p>
            <a:r>
              <a:rPr lang="en-GB" sz="1200" dirty="0"/>
              <a:t>It can cause mistrust of adults or peers.</a:t>
            </a:r>
          </a:p>
          <a:p>
            <a:r>
              <a:rPr lang="en-GB" sz="1200" dirty="0"/>
              <a:t>It can have an impact on self-esteem, confidence and self-worth.</a:t>
            </a:r>
          </a:p>
          <a:p>
            <a:pPr marL="0" indent="0">
              <a:buNone/>
            </a:pPr>
            <a:r>
              <a:rPr lang="en-GB" sz="1200" dirty="0"/>
              <a:t>(Source: Bellis, M., et al., 2015)</a:t>
            </a:r>
            <a:endParaRPr lang="en-GB" sz="1200" dirty="0">
              <a:cs typeface="Calibri" panose="020F0502020204030204"/>
            </a:endParaRPr>
          </a:p>
          <a:p>
            <a:endParaRPr lang="en-GB" sz="1200" dirty="0"/>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9</a:t>
            </a:fld>
            <a:endParaRPr lang="en-GB"/>
          </a:p>
        </p:txBody>
      </p:sp>
    </p:spTree>
    <p:extLst>
      <p:ext uri="{BB962C8B-B14F-4D97-AF65-F5344CB8AC3E}">
        <p14:creationId xmlns:p14="http://schemas.microsoft.com/office/powerpoint/2010/main" val="1849768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Lack of confidence and self-belief</a:t>
            </a:r>
          </a:p>
          <a:p>
            <a:r>
              <a:rPr lang="en-GB" sz="1200" dirty="0"/>
              <a:t>Quick to anger and lash out</a:t>
            </a:r>
          </a:p>
          <a:p>
            <a:r>
              <a:rPr lang="en-GB" sz="1200" dirty="0"/>
              <a:t>Lack of trust in adults and peers</a:t>
            </a:r>
          </a:p>
          <a:p>
            <a:r>
              <a:rPr lang="en-GB" sz="1200" dirty="0"/>
              <a:t>May either be over-reliant on others, or rejecting of others</a:t>
            </a:r>
          </a:p>
          <a:p>
            <a:r>
              <a:rPr lang="en-GB" sz="1200" dirty="0"/>
              <a:t>Short attention span</a:t>
            </a:r>
          </a:p>
          <a:p>
            <a:r>
              <a:rPr lang="en-GB" sz="1200" dirty="0"/>
              <a:t>Always prepared to react, either through running away, standing immobile or fighting.</a:t>
            </a:r>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11</a:t>
            </a:fld>
            <a:endParaRPr lang="en-GB"/>
          </a:p>
        </p:txBody>
      </p:sp>
    </p:spTree>
    <p:extLst>
      <p:ext uri="{BB962C8B-B14F-4D97-AF65-F5344CB8AC3E}">
        <p14:creationId xmlns:p14="http://schemas.microsoft.com/office/powerpoint/2010/main" val="2669023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r>
              <a:rPr lang="en-GB" sz="1200" dirty="0"/>
              <a:t>Consider your own experience in school as a trainee teacher. Teachers often work with children and young people that test boundaries and can make teaching staff feel undermined and frustrated. Think about a time when you struggled within the classroom. Consider your own emotional well-being and think about what you needed at that time in order to feel less helpless.</a:t>
            </a:r>
          </a:p>
          <a:p>
            <a:pPr marL="0" indent="0" fontAlgn="base">
              <a:buNone/>
            </a:pPr>
            <a:r>
              <a:rPr lang="en-GB" sz="1200" dirty="0"/>
              <a:t>Think of the personal support systems and resources that you had that supported you with this particularly difficult situation. How might these help you in the future as you develop within your career as a teacher?</a:t>
            </a:r>
            <a:endParaRPr lang="en-GB" sz="1200" dirty="0">
              <a:cs typeface="Calibri"/>
            </a:endParaRPr>
          </a:p>
          <a:p>
            <a:pPr marL="0" indent="0" fontAlgn="base">
              <a:buNone/>
            </a:pPr>
            <a:r>
              <a:rPr lang="en-GB" sz="1200" dirty="0"/>
              <a:t>Think about what else you might need as you gain further experience.</a:t>
            </a:r>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21</a:t>
            </a:fld>
            <a:endParaRPr lang="en-GB"/>
          </a:p>
        </p:txBody>
      </p:sp>
    </p:spTree>
    <p:extLst>
      <p:ext uri="{BB962C8B-B14F-4D97-AF65-F5344CB8AC3E}">
        <p14:creationId xmlns:p14="http://schemas.microsoft.com/office/powerpoint/2010/main" val="2002286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Children and young people need to have healthy relationships. Not only can this be with their primary caregiver, but also extended family and peers and other significant people in their life. In addition, children and young people also need to be able to observe nurturing relationships.</a:t>
            </a:r>
            <a:endParaRPr lang="en-GB" sz="1200" dirty="0">
              <a:cs typeface="Calibri"/>
            </a:endParaRPr>
          </a:p>
          <a:p>
            <a:r>
              <a:rPr lang="en-GB" sz="1200" dirty="0"/>
              <a:t>Adults that support children and young people can be crucial during the developmental years.</a:t>
            </a:r>
            <a:endParaRPr lang="en-GB" sz="1200" dirty="0">
              <a:cs typeface="Calibri"/>
            </a:endParaRPr>
          </a:p>
          <a:p>
            <a:r>
              <a:rPr lang="en-GB" sz="1200" dirty="0"/>
              <a:t>The next part of this session will explore the role of schools and the importance of a key worker. </a:t>
            </a:r>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22</a:t>
            </a:fld>
            <a:endParaRPr lang="en-GB"/>
          </a:p>
        </p:txBody>
      </p:sp>
    </p:spTree>
    <p:extLst>
      <p:ext uri="{BB962C8B-B14F-4D97-AF65-F5344CB8AC3E}">
        <p14:creationId xmlns:p14="http://schemas.microsoft.com/office/powerpoint/2010/main" val="3213354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Knowing the reasons for the challenging behaviour can help teachers better understand and support the child or young person.</a:t>
            </a:r>
            <a:endParaRPr lang="en-GB" sz="1200" dirty="0">
              <a:cs typeface="Calibri"/>
            </a:endParaRPr>
          </a:p>
          <a:p>
            <a:r>
              <a:rPr lang="en-GB" sz="1200" dirty="0"/>
              <a:t>Children or young people who have experienced one or more ACEs may well have a chaotic home life. There may be few opportunities for healthy relationships, and emotional support and guidance can be limited.</a:t>
            </a:r>
            <a:endParaRPr lang="en-GB" sz="1200" dirty="0">
              <a:cs typeface="Calibri"/>
            </a:endParaRPr>
          </a:p>
          <a:p>
            <a:r>
              <a:rPr lang="en-GB" sz="1200" dirty="0"/>
              <a:t>A key worker in school can provide the trusting and nurturing relationship that the child or young person needs. Just 1 healthy relationship can change a child or young person's world and change their future. </a:t>
            </a:r>
            <a:endParaRPr lang="en-GB" sz="1200" dirty="0">
              <a:cs typeface="Calibri"/>
            </a:endParaRPr>
          </a:p>
          <a:p>
            <a:r>
              <a:rPr lang="en-GB" sz="1200" dirty="0"/>
              <a:t>Knowing the reasons for the challenging behaviour can help teachers better understand and support the child or young person.</a:t>
            </a:r>
            <a:endParaRPr lang="en-GB" sz="1200" dirty="0">
              <a:cs typeface="Calibri"/>
            </a:endParaRPr>
          </a:p>
          <a:p>
            <a:r>
              <a:rPr lang="en-GB" sz="1200" dirty="0"/>
              <a:t>Children or young people who have experienced one or more ACEs may well have a chaotic home life. There may be few opportunities for healthy relationships, and emotional support and guidance can be limited.</a:t>
            </a:r>
            <a:endParaRPr lang="en-GB" sz="1200" dirty="0">
              <a:cs typeface="Calibri"/>
            </a:endParaRPr>
          </a:p>
          <a:p>
            <a:r>
              <a:rPr lang="en-GB" sz="1200" dirty="0"/>
              <a:t>A key worker in school can provide the trusting and nurturing relationship that the child or young person needs. Just 1 healthy relationship can change a child or young person's world and change their future. </a:t>
            </a:r>
          </a:p>
          <a:p>
            <a:pPr marL="0" indent="0">
              <a:buNone/>
            </a:pPr>
            <a:r>
              <a:rPr lang="en-GB" sz="1200" dirty="0"/>
              <a:t>Just 1 nurturing relationship can change a life.​</a:t>
            </a:r>
            <a:endParaRPr lang="en-GB" sz="1200" dirty="0">
              <a:cs typeface="Calibri"/>
            </a:endParaRPr>
          </a:p>
          <a:p>
            <a:pPr marL="0" indent="0">
              <a:buNone/>
            </a:pPr>
            <a:endParaRPr lang="en-GB" sz="1200" dirty="0">
              <a:cs typeface="Calibri"/>
            </a:endParaRPr>
          </a:p>
          <a:p>
            <a:pPr marL="0" indent="0">
              <a:buNone/>
            </a:pPr>
            <a:r>
              <a:rPr lang="en-GB" sz="1200" dirty="0"/>
              <a:t>For children or young people who are living within a chaotic, hostile home environment it can be very difficult for them to trust adults.​ Identifying key workers in school who can support learners experiencing ACEs can help to build those important relationships that can be the foundation for future attachments.​ </a:t>
            </a:r>
          </a:p>
          <a:p>
            <a:pPr marL="0" indent="0">
              <a:buNone/>
            </a:pPr>
            <a:r>
              <a:rPr lang="en-GB" sz="1200" dirty="0"/>
              <a:t>Key workers need to be people who can work with the children and young people on a regular basis, they need to have a small group of learners that they are working with. In addition, it is important that the key worker can support the individual as they develop healthy attachments. Ideally the key worker should support the child or young person as they progress through school. ​</a:t>
            </a:r>
            <a:endParaRPr lang="en-GB" sz="1200" dirty="0">
              <a:cs typeface="Calibri"/>
            </a:endParaRPr>
          </a:p>
          <a:p>
            <a:pPr marL="0" indent="0">
              <a:buNone/>
            </a:pPr>
            <a:endParaRPr lang="en-GB" sz="1200" dirty="0">
              <a:cs typeface="Calibri"/>
            </a:endParaRPr>
          </a:p>
          <a:p>
            <a:pPr marL="0" indent="0">
              <a:buNone/>
            </a:pPr>
            <a:r>
              <a:rPr lang="en-GB" sz="1200" dirty="0"/>
              <a:t>The key worker is not a therapist or a counsellor, nor are they a teacher. They are however, an individual who is able to nurture and professionally care for the child or young person. The key worker is a person who understands the learner, who knows their trigger points, but also has strategies to help the them to self-regulate.​ The key worker is there to provide stability and routine</a:t>
            </a:r>
            <a:endParaRPr lang="en-GB" sz="1200" dirty="0">
              <a:cs typeface="Calibri"/>
            </a:endParaRPr>
          </a:p>
          <a:p>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23</a:t>
            </a:fld>
            <a:endParaRPr lang="en-GB"/>
          </a:p>
        </p:txBody>
      </p:sp>
    </p:spTree>
    <p:extLst>
      <p:ext uri="{BB962C8B-B14F-4D97-AF65-F5344CB8AC3E}">
        <p14:creationId xmlns:p14="http://schemas.microsoft.com/office/powerpoint/2010/main" val="32053334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Sharing information in a sensitive manner may be necessary in order to support the development of the child or young person.</a:t>
            </a:r>
            <a:endParaRPr lang="en-GB" sz="1200" dirty="0">
              <a:cs typeface="Calibri"/>
            </a:endParaRPr>
          </a:p>
          <a:p>
            <a:pPr marL="0" indent="0">
              <a:buNone/>
            </a:pPr>
            <a:endParaRPr lang="en-GB" sz="1200" dirty="0">
              <a:cs typeface="Calibri"/>
            </a:endParaRPr>
          </a:p>
          <a:p>
            <a:pPr marL="0" indent="0">
              <a:buNone/>
            </a:pPr>
            <a:r>
              <a:rPr lang="en-GB" sz="1200" dirty="0"/>
              <a:t>Home-school communication needs to be maintained, the relationships need to be respectful and supportive.​</a:t>
            </a:r>
            <a:endParaRPr lang="en-GB" sz="1200" dirty="0">
              <a:cs typeface="Calibri"/>
            </a:endParaRPr>
          </a:p>
          <a:p>
            <a:pPr marL="0" indent="0">
              <a:buNone/>
            </a:pPr>
            <a:endParaRPr lang="en-GB" sz="1200" dirty="0">
              <a:cs typeface="Calibri"/>
            </a:endParaRPr>
          </a:p>
          <a:p>
            <a:pPr marL="0" indent="0">
              <a:buNone/>
            </a:pPr>
            <a:r>
              <a:rPr lang="en-GB" sz="1200" dirty="0"/>
              <a:t>In addition, both the positive and negative aspects of the child or young person's behaviour need to be shared. </a:t>
            </a:r>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25</a:t>
            </a:fld>
            <a:endParaRPr lang="en-GB"/>
          </a:p>
        </p:txBody>
      </p:sp>
    </p:spTree>
    <p:extLst>
      <p:ext uri="{BB962C8B-B14F-4D97-AF65-F5344CB8AC3E}">
        <p14:creationId xmlns:p14="http://schemas.microsoft.com/office/powerpoint/2010/main" val="340429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r>
              <a:rPr lang="en-GB" sz="1200" dirty="0"/>
              <a:t>Trauma is not experienced equally. One person’s experience of a traumatic event will be very different to another. In addition, adults may perceive a traumatic experience in a very different way to a child.</a:t>
            </a:r>
            <a:endParaRPr lang="en-GB" sz="1200" dirty="0">
              <a:cs typeface="Calibri"/>
            </a:endParaRPr>
          </a:p>
          <a:p>
            <a:pPr marL="0" indent="0" fontAlgn="base">
              <a:buNone/>
            </a:pPr>
            <a:endParaRPr lang="en-GB" sz="1200" dirty="0">
              <a:cs typeface="Calibri"/>
            </a:endParaRPr>
          </a:p>
          <a:p>
            <a:pPr marL="0" indent="0" fontAlgn="base">
              <a:buNone/>
            </a:pPr>
            <a:r>
              <a:rPr lang="en-GB" sz="1200" dirty="0"/>
              <a:t>For example, an adult may perceive localised flooding, which severely damages the home, as traumatic. Whereas a child may be more traumatised by the family pet running away to escape the floods. Therefore, it is important that we try to understand the child’s point of view when we’re discussing trauma and stressful situations. </a:t>
            </a:r>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29</a:t>
            </a:fld>
            <a:endParaRPr lang="en-GB"/>
          </a:p>
        </p:txBody>
      </p:sp>
    </p:spTree>
    <p:extLst>
      <p:ext uri="{BB962C8B-B14F-4D97-AF65-F5344CB8AC3E}">
        <p14:creationId xmlns:p14="http://schemas.microsoft.com/office/powerpoint/2010/main" val="1894575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If the child is experiencing a safe and supportive relationship (such as with parents, carers and teachers) the physiological effects of the threats will be buffered and brought back to a baseline. This will allow the healthy development of the stress response system. However if the stressful or threatening situation is long-lasting and intense and there is no safe relationship for the child to turn to, the result can lead to a damaged and weakened immune system, with long-term health implications. </a:t>
            </a:r>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31</a:t>
            </a:fld>
            <a:endParaRPr lang="en-GB"/>
          </a:p>
        </p:txBody>
      </p:sp>
    </p:spTree>
    <p:extLst>
      <p:ext uri="{BB962C8B-B14F-4D97-AF65-F5344CB8AC3E}">
        <p14:creationId xmlns:p14="http://schemas.microsoft.com/office/powerpoint/2010/main" val="3194379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dirty="0"/>
              <a:t>Positive stress response: This is a normal part of healthy development. During a stressful event an individual may have an heightened heart rate and an increase in hormone levels (cortisol). For example a child might experience this when attending a new school, or on the first day of a new school year.</a:t>
            </a:r>
            <a:endParaRPr lang="en-GB" sz="1200" dirty="0">
              <a:cs typeface="Calibri"/>
            </a:endParaRPr>
          </a:p>
          <a:p>
            <a:pPr fontAlgn="base"/>
            <a:r>
              <a:rPr lang="en-GB" sz="1200" dirty="0"/>
              <a:t>Tolerable stress response: This time the body is alerted to a greater degree of stress. It’s usually caused by longer-lasting events, such as bereavement or a life-changing illness or injury. If there is a supportive and caring adult available to nurture and care for the child, the long-term damage of this stress can be mitigated. If there is no support for the child there can be a long-term damaging response to these stressful events.</a:t>
            </a:r>
            <a:endParaRPr lang="en-GB" sz="1200" dirty="0">
              <a:cs typeface="Calibri"/>
            </a:endParaRPr>
          </a:p>
          <a:p>
            <a:pPr fontAlgn="base"/>
            <a:r>
              <a:rPr lang="en-GB" sz="1200" dirty="0"/>
              <a:t>Toxic stress response: If the child is exposed to long-term difficulties, such as abuse, chronic neglect, or other adverse childhood experience, including poverty and racism, the long-term effect on the child can be significant. Effects can include disruption of brain development and disruption of the healthy development of the organ systems. In addition stress-related disease and mental health problems can develop and be sustained well into adulthood. </a:t>
            </a:r>
          </a:p>
          <a:p>
            <a:pPr marL="0" indent="0" fontAlgn="base">
              <a:buNone/>
            </a:pPr>
            <a:r>
              <a:rPr lang="en-GB" sz="1200" dirty="0"/>
              <a:t>During childhood, the neural pathways that are developed for dealing with stress are still quite malleable, this means that they can be changed.</a:t>
            </a:r>
            <a:endParaRPr lang="en-GB" sz="1200" dirty="0">
              <a:cs typeface="Calibri"/>
            </a:endParaRPr>
          </a:p>
          <a:p>
            <a:pPr marL="0" indent="0" fontAlgn="base">
              <a:buNone/>
            </a:pPr>
            <a:endParaRPr lang="en-GB" sz="1200" dirty="0">
              <a:cs typeface="Calibri"/>
            </a:endParaRPr>
          </a:p>
          <a:p>
            <a:pPr marL="0" indent="0" fontAlgn="base">
              <a:buNone/>
            </a:pPr>
            <a:r>
              <a:rPr lang="en-GB" sz="1200" dirty="0"/>
              <a:t>Healthy brain development will respond to stress appropriately. When we experience a new or potentially life-threatening situation, we need to know how we should respond, for example should we run or should we fight. This is essential for survival. Equally the body needs to know how to react to different experiences, for example how to heal wounds, injuries and infections.</a:t>
            </a:r>
            <a:endParaRPr lang="en-GB" sz="1200" dirty="0">
              <a:cs typeface="Calibri"/>
            </a:endParaRPr>
          </a:p>
          <a:p>
            <a:pPr marL="0" indent="0" fontAlgn="base">
              <a:buNone/>
            </a:pPr>
            <a:endParaRPr lang="en-GB" sz="1200" dirty="0">
              <a:cs typeface="Calibri"/>
            </a:endParaRPr>
          </a:p>
          <a:p>
            <a:pPr marL="0" indent="0" fontAlgn="base">
              <a:buNone/>
            </a:pPr>
            <a:r>
              <a:rPr lang="en-GB" sz="1200" dirty="0"/>
              <a:t>The body’s ability to react appropriately to psychological or physical threats develops at an early age. Healthy development will allow the psychological and physical wounds to heal appropriately.</a:t>
            </a:r>
            <a:endParaRPr lang="en-GB" sz="1200" dirty="0">
              <a:cs typeface="Calibri"/>
            </a:endParaRPr>
          </a:p>
          <a:p>
            <a:pPr marL="0" indent="0" fontAlgn="base">
              <a:buNone/>
            </a:pPr>
            <a:endParaRPr lang="en-GB" sz="1200" dirty="0">
              <a:cs typeface="Calibri"/>
            </a:endParaRPr>
          </a:p>
          <a:p>
            <a:pPr marL="0" indent="0" fontAlgn="base">
              <a:buNone/>
            </a:pPr>
            <a:r>
              <a:rPr lang="en-GB" sz="1200" dirty="0"/>
              <a:t>A poorly-developed stress response system can inhibit this. </a:t>
            </a:r>
            <a:endParaRPr lang="en-GB" sz="1200" dirty="0">
              <a:cs typeface="Calibri"/>
            </a:endParaRPr>
          </a:p>
          <a:p>
            <a:pPr fontAlgn="base"/>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32</a:t>
            </a:fld>
            <a:endParaRPr lang="en-GB"/>
          </a:p>
        </p:txBody>
      </p:sp>
    </p:spTree>
    <p:extLst>
      <p:ext uri="{BB962C8B-B14F-4D97-AF65-F5344CB8AC3E}">
        <p14:creationId xmlns:p14="http://schemas.microsoft.com/office/powerpoint/2010/main" val="389797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r>
              <a:rPr lang="en-GB" sz="1200" dirty="0"/>
              <a:t>It is an important part of childhood, but children are not born resilient, they need to learn how to become resilient, just like they need to learn about the importance of exercise, how to look after themselves and how to eat healthily.</a:t>
            </a:r>
            <a:endParaRPr lang="en-GB" sz="1200" dirty="0">
              <a:cs typeface="Calibri"/>
            </a:endParaRPr>
          </a:p>
          <a:p>
            <a:pPr marL="0" indent="0" fontAlgn="base">
              <a:buNone/>
            </a:pPr>
            <a:endParaRPr lang="en-GB" sz="1200" dirty="0">
              <a:cs typeface="Calibri"/>
            </a:endParaRPr>
          </a:p>
          <a:p>
            <a:pPr marL="0" indent="0" fontAlgn="base">
              <a:buNone/>
            </a:pPr>
            <a:r>
              <a:rPr lang="en-GB" sz="1200" dirty="0"/>
              <a:t>One of the most important aspects of supporting a child to develop resilience is enabling at least 1 supportive relationship. This relationship is key in enabling the child to feel trust and safety. It builds a foundation for the child who can then begin to develop independence and emotion regulation. </a:t>
            </a:r>
          </a:p>
          <a:p>
            <a:pPr marL="0" indent="0" fontAlgn="base">
              <a:buNone/>
            </a:pPr>
            <a:endParaRPr lang="en-GB" sz="1200" dirty="0"/>
          </a:p>
          <a:p>
            <a:pPr marL="0" indent="0" fontAlgn="base">
              <a:buNone/>
            </a:pPr>
            <a:r>
              <a:rPr lang="en-GB" sz="1200" dirty="0"/>
              <a:t>Children who cope with difficulties often have not only a biological resistance to trauma and hardship, but also a safe, nurturing and stable relationship with at least 1 adult. The safe relationship on it’s own is not enough however. Research is indicating that there is an connection between biology and the environment that helps the child’s ability to cope with severe hardship.</a:t>
            </a:r>
          </a:p>
          <a:p>
            <a:pPr marL="0" indent="0" fontAlgn="base">
              <a:buNone/>
            </a:pPr>
            <a:endParaRPr lang="en-GB" sz="1200" dirty="0"/>
          </a:p>
          <a:p>
            <a:pPr marL="0" indent="0" fontAlgn="base">
              <a:buNone/>
            </a:pPr>
            <a:r>
              <a:rPr lang="en-GB" sz="1200" dirty="0"/>
              <a:t>It is nature and nurture.</a:t>
            </a:r>
          </a:p>
          <a:p>
            <a:pPr marL="0" indent="0" fontAlgn="base">
              <a:buNone/>
            </a:pPr>
            <a:endParaRPr lang="en-GB" sz="1200" dirty="0"/>
          </a:p>
          <a:p>
            <a:pPr marL="0" indent="0" fontAlgn="base">
              <a:buNone/>
            </a:pPr>
            <a:r>
              <a:rPr lang="en-GB" sz="1200" dirty="0"/>
              <a:t>There are however, common factors that enable the child to cope with adversity:</a:t>
            </a:r>
          </a:p>
          <a:p>
            <a:pPr fontAlgn="base"/>
            <a:r>
              <a:rPr lang="en-GB" sz="1200" dirty="0"/>
              <a:t>The development of a safe and stable adult-child relationship.</a:t>
            </a:r>
          </a:p>
          <a:p>
            <a:pPr fontAlgn="base"/>
            <a:r>
              <a:rPr lang="en-GB" sz="1200" dirty="0"/>
              <a:t>Having a sense of control and ownership of their life.</a:t>
            </a:r>
          </a:p>
          <a:p>
            <a:pPr fontAlgn="base"/>
            <a:r>
              <a:rPr lang="en-GB" sz="1200" dirty="0"/>
              <a:t>The provision of activities that enable the child to develop coping strategies and skills that will support regulation and the development of adaptive skills.</a:t>
            </a:r>
          </a:p>
          <a:p>
            <a:pPr fontAlgn="base"/>
            <a:r>
              <a:rPr lang="en-GB" sz="1200" dirty="0"/>
              <a:t>Being supported to develop their own sense of hope, faith and cultural traditions to support their identity development. </a:t>
            </a:r>
            <a:endParaRPr lang="en-GB" sz="1200" dirty="0">
              <a:cs typeface="Calibri"/>
            </a:endParaRPr>
          </a:p>
          <a:p>
            <a:pPr marL="0" indent="0" fontAlgn="base">
              <a:buNone/>
            </a:pPr>
            <a:endParaRPr lang="en-GB" sz="1200" dirty="0">
              <a:cs typeface="Calibri"/>
            </a:endParaRP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36</a:t>
            </a:fld>
            <a:endParaRPr lang="en-GB"/>
          </a:p>
        </p:txBody>
      </p:sp>
    </p:spTree>
    <p:extLst>
      <p:ext uri="{BB962C8B-B14F-4D97-AF65-F5344CB8AC3E}">
        <p14:creationId xmlns:p14="http://schemas.microsoft.com/office/powerpoint/2010/main" val="714089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In today’s session we looked at the following areas:</a:t>
            </a:r>
          </a:p>
          <a:p>
            <a:r>
              <a:rPr lang="en-GB" sz="1200" dirty="0"/>
              <a:t>Revised understanding of ACEs</a:t>
            </a:r>
          </a:p>
          <a:p>
            <a:r>
              <a:rPr lang="en-GB" sz="1200" dirty="0"/>
              <a:t>The impact of ACEs on school attainment</a:t>
            </a:r>
          </a:p>
          <a:p>
            <a:r>
              <a:rPr lang="en-GB" sz="1200" dirty="0"/>
              <a:t>Relationships</a:t>
            </a:r>
          </a:p>
          <a:p>
            <a:r>
              <a:rPr lang="en-GB" sz="1200" dirty="0"/>
              <a:t>Toxic Stress</a:t>
            </a:r>
          </a:p>
          <a:p>
            <a:r>
              <a:rPr lang="en-GB" sz="1200" dirty="0"/>
              <a:t>Trauma</a:t>
            </a:r>
          </a:p>
          <a:p>
            <a:r>
              <a:rPr lang="en-GB" sz="1200" dirty="0"/>
              <a:t>Resilience </a:t>
            </a:r>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40</a:t>
            </a:fld>
            <a:endParaRPr lang="en-GB"/>
          </a:p>
        </p:txBody>
      </p:sp>
    </p:spTree>
    <p:extLst>
      <p:ext uri="{BB962C8B-B14F-4D97-AF65-F5344CB8AC3E}">
        <p14:creationId xmlns:p14="http://schemas.microsoft.com/office/powerpoint/2010/main" val="17922832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41</a:t>
            </a:fld>
            <a:endParaRPr lang="en-GB"/>
          </a:p>
        </p:txBody>
      </p:sp>
    </p:spTree>
    <p:extLst>
      <p:ext uri="{BB962C8B-B14F-4D97-AF65-F5344CB8AC3E}">
        <p14:creationId xmlns:p14="http://schemas.microsoft.com/office/powerpoint/2010/main" val="13537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679552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66988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903721-9FAA-45F2-A838-DA462000C677}"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390495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0903721-9FAA-45F2-A838-DA462000C677}"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2606940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0903721-9FAA-45F2-A838-DA462000C677}" type="datetimeFigureOut">
              <a:rPr lang="en-GB" smtClean="0"/>
              <a:t>24/02/2023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48715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0903721-9FAA-45F2-A838-DA462000C677}" type="datetimeFigureOut">
              <a:rPr lang="en-GB" smtClean="0"/>
              <a:t>24/02/2023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78094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903721-9FAA-45F2-A838-DA462000C677}" type="datetimeFigureOut">
              <a:rPr lang="en-GB" smtClean="0"/>
              <a:t>24/02/2023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1037907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03721-9FAA-45F2-A838-DA462000C677}"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1019425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03721-9FAA-45F2-A838-DA462000C677}"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2868886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0229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4022649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903721-9FAA-45F2-A838-DA462000C677}" type="datetimeFigureOut">
              <a:rPr lang="en-GB" smtClean="0"/>
              <a:t>24/02/2023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1FC88-9A0C-4C76-9E5F-416928791BB4}" type="slidenum">
              <a:rPr lang="en-GB" smtClean="0"/>
              <a:t>‹#›</a:t>
            </a:fld>
            <a:endParaRPr lang="en-GB"/>
          </a:p>
        </p:txBody>
      </p:sp>
    </p:spTree>
    <p:extLst>
      <p:ext uri="{BB962C8B-B14F-4D97-AF65-F5344CB8AC3E}">
        <p14:creationId xmlns:p14="http://schemas.microsoft.com/office/powerpoint/2010/main" val="810912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mind.org.uk/information-support/" TargetMode="External"/><Relationship Id="rId2" Type="http://schemas.openxmlformats.org/officeDocument/2006/relationships/hyperlink" Target="https://www.nspcc.org.uk/what-is-child-abuse/types-of-abuse/"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www.citizensadvice.org.uk/family/gender-violence/domestic-violence-and-abuse/" TargetMode="External"/><Relationship Id="rId4" Type="http://schemas.openxmlformats.org/officeDocument/2006/relationships/hyperlink" Target="https://www.nhs.uk/live-well/alcohol-support/"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bing.com/videos/search?q=Animeiddiad+Profiadau+Plentyndod+Anffafriol&amp;&amp;view=detail&amp;mid=30A12D11ABE26D50453130A12D11ABE26D504531&amp;&amp;FORM=VRDGAR&amp;ru=%2Fvideos%2Fsearch%3Fq%3DAnimeiddiad%2BProfiadau%2BPlentyndod%2BAnffafriol%26FORM%3DHDRSC4"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research.bangor.ac.uk/portal/en/researchers/kat-ford(f0a5ad92-e9b5-461b-b9ba-64fa588c8511).html" TargetMode="External"/><Relationship Id="rId7" Type="http://schemas.openxmlformats.org/officeDocument/2006/relationships/hyperlink" Target="https://www.bbc.co.uk/sounds/search?q=Unhappy%20Child%2C%20Unhealthy%20Adult&amp;suggid=urn%3Abbc%3Aprogrammes%3Ab070dksr" TargetMode="External"/><Relationship Id="rId2" Type="http://schemas.openxmlformats.org/officeDocument/2006/relationships/hyperlink" Target="https://doi.org/10.1016/s0749-3797(98)00017-8" TargetMode="External"/><Relationship Id="rId1" Type="http://schemas.openxmlformats.org/officeDocument/2006/relationships/slideLayout" Target="../slideLayouts/slideLayout2.xml"/><Relationship Id="rId6" Type="http://schemas.openxmlformats.org/officeDocument/2006/relationships/hyperlink" Target="https://www.youtube.com/watch?v=XHgLYI9KZ-A" TargetMode="External"/><Relationship Id="rId5" Type="http://schemas.openxmlformats.org/officeDocument/2006/relationships/hyperlink" Target="https://research.bangor.ac.uk/portal/en/researchoutputs/sources-of-resilience-and-their-moderating-relationships-with-harms-from-adverse-childhood-experiences(729bc4ed-92ca-4702-923e-3ca7c90afed3).html" TargetMode="External"/><Relationship Id="rId4" Type="http://schemas.openxmlformats.org/officeDocument/2006/relationships/hyperlink" Target="https://research.bangor.ac.uk/portal/en/researchers/mark-bellis(4cc05b74-3541-4d49-b2fc-a07e0ce80f2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ree, outdoor, plant, day&#10;&#10;Description automatically generated">
            <a:extLst>
              <a:ext uri="{FF2B5EF4-FFF2-40B4-BE49-F238E27FC236}">
                <a16:creationId xmlns:a16="http://schemas.microsoft.com/office/drawing/2014/main" id="{B11669D1-E9F3-4F0A-8992-432C74561CF4}"/>
              </a:ext>
            </a:extLst>
          </p:cNvPr>
          <p:cNvPicPr>
            <a:picLocks noChangeAspect="1"/>
          </p:cNvPicPr>
          <p:nvPr/>
        </p:nvPicPr>
        <p:blipFill rotWithShape="1">
          <a:blip r:embed="rId2"/>
          <a:srcRect t="9091" r="13818"/>
          <a:stretch/>
        </p:blipFill>
        <p:spPr>
          <a:xfrm>
            <a:off x="3523488" y="10"/>
            <a:ext cx="8668512" cy="6857990"/>
          </a:xfrm>
          <a:prstGeom prst="rect">
            <a:avLst/>
          </a:prstGeom>
        </p:spPr>
      </p:pic>
      <p:sp>
        <p:nvSpPr>
          <p:cNvPr id="7"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3700" b="1" dirty="0"/>
              <a:t>Adverse Childhood Experiences</a:t>
            </a:r>
            <a:endParaRPr lang="en-GB" sz="3700" dirty="0"/>
          </a:p>
        </p:txBody>
      </p:sp>
      <p:sp>
        <p:nvSpPr>
          <p:cNvPr id="3" name="Subtitle 2"/>
          <p:cNvSpPr>
            <a:spLocks noGrp="1"/>
          </p:cNvSpPr>
          <p:nvPr>
            <p:ph type="subTitle" idx="1"/>
          </p:nvPr>
        </p:nvSpPr>
        <p:spPr>
          <a:xfrm>
            <a:off x="477979" y="4949014"/>
            <a:ext cx="4023360" cy="1132049"/>
          </a:xfrm>
        </p:spPr>
        <p:txBody>
          <a:bodyPr vert="horz" lIns="91440" tIns="45720" rIns="91440" bIns="45720" rtlCol="0" anchor="t">
            <a:normAutofit/>
          </a:bodyPr>
          <a:lstStyle/>
          <a:p>
            <a:pPr algn="l"/>
            <a:r>
              <a:rPr lang="en-GB" sz="2000" dirty="0">
                <a:cs typeface="Calibri"/>
              </a:rPr>
              <a:t>A review of ACEs and a deeper exploration of the impact of ACEs on the child.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6075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dirty="0"/>
              <a:t>AIMS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endParaRPr lang="en-GB" sz="2000" dirty="0">
              <a:cs typeface="Calibri"/>
            </a:endParaRPr>
          </a:p>
          <a:p>
            <a:r>
              <a:rPr lang="en-GB" sz="2000" dirty="0">
                <a:cs typeface="Calibri"/>
              </a:rPr>
              <a:t>Understand adverse childhood experiences (ACEs)</a:t>
            </a:r>
          </a:p>
          <a:p>
            <a:r>
              <a:rPr lang="en-GB" sz="2000" dirty="0">
                <a:cs typeface="Calibri"/>
              </a:rPr>
              <a:t>define the impact of ACEs</a:t>
            </a:r>
          </a:p>
          <a:p>
            <a:r>
              <a:rPr lang="en-GB" sz="2000" dirty="0">
                <a:cs typeface="Calibri"/>
              </a:rPr>
              <a:t>consider the support that can be offered to children and young people</a:t>
            </a:r>
          </a:p>
          <a:p>
            <a:r>
              <a:rPr lang="en-GB" sz="2000" dirty="0">
                <a:cs typeface="Calibri"/>
              </a:rPr>
              <a:t>Topics covered: Relationships, Trauma and Toxic Stress</a:t>
            </a:r>
          </a:p>
          <a:p>
            <a:endParaRPr lang="en-GB" sz="2000" dirty="0">
              <a:cs typeface="Calibri"/>
            </a:endParaRPr>
          </a:p>
        </p:txBody>
      </p:sp>
      <p:pic>
        <p:nvPicPr>
          <p:cNvPr id="4" name="Picture 4" descr="A picture containing person, indoor, dessert&#10;&#10;Description automatically generated">
            <a:extLst>
              <a:ext uri="{FF2B5EF4-FFF2-40B4-BE49-F238E27FC236}">
                <a16:creationId xmlns:a16="http://schemas.microsoft.com/office/drawing/2014/main" id="{7E7C4D50-D1EB-480B-ADDD-5CE3C2683783}"/>
              </a:ext>
            </a:extLst>
          </p:cNvPr>
          <p:cNvPicPr>
            <a:picLocks noChangeAspect="1"/>
          </p:cNvPicPr>
          <p:nvPr/>
        </p:nvPicPr>
        <p:blipFill rotWithShape="1">
          <a:blip r:embed="rId2"/>
          <a:srcRect l="19112" r="1393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054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4200" dirty="0"/>
              <a:t>Activity: Check your understanding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pPr fontAlgn="base"/>
            <a:r>
              <a:rPr lang="en-GB" sz="1400" dirty="0"/>
              <a:t>This session uses a number of key terms throughout. Before we progress, just spend a few minutes thinking about each of the following key terms. If you are unfamiliar with any of these, refer to the websites on the next slide for further guidance.</a:t>
            </a:r>
          </a:p>
          <a:p>
            <a:pPr fontAlgn="base"/>
            <a:r>
              <a:rPr lang="en-GB" sz="1400" dirty="0"/>
              <a:t>Key Terms:</a:t>
            </a:r>
          </a:p>
          <a:p>
            <a:pPr fontAlgn="base"/>
            <a:r>
              <a:rPr lang="en-GB" sz="1400" dirty="0"/>
              <a:t>Neglect</a:t>
            </a:r>
          </a:p>
          <a:p>
            <a:pPr fontAlgn="base"/>
            <a:r>
              <a:rPr lang="en-GB" sz="1400" dirty="0"/>
              <a:t>Abuse: Emotional, sexual and physical</a:t>
            </a:r>
          </a:p>
          <a:p>
            <a:pPr fontAlgn="base"/>
            <a:r>
              <a:rPr lang="en-GB" sz="1400" dirty="0"/>
              <a:t>Domestic abuse</a:t>
            </a:r>
          </a:p>
          <a:p>
            <a:pPr fontAlgn="base"/>
            <a:r>
              <a:rPr lang="en-GB" sz="1400" dirty="0"/>
              <a:t>Mental illness</a:t>
            </a:r>
          </a:p>
          <a:p>
            <a:pPr fontAlgn="base"/>
            <a:r>
              <a:rPr lang="en-GB" sz="1400" dirty="0"/>
              <a:t>Drug and Alcohol misuse</a:t>
            </a:r>
          </a:p>
          <a:p>
            <a:pPr fontAlgn="base"/>
            <a:endParaRPr lang="en-GB" sz="1400" dirty="0"/>
          </a:p>
        </p:txBody>
      </p:sp>
      <p:pic>
        <p:nvPicPr>
          <p:cNvPr id="4" name="Picture 4">
            <a:extLst>
              <a:ext uri="{FF2B5EF4-FFF2-40B4-BE49-F238E27FC236}">
                <a16:creationId xmlns:a16="http://schemas.microsoft.com/office/drawing/2014/main" id="{E1C656D5-ED2B-4EF8-8310-9C05F7322F66}"/>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10319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3800"/>
              <a:t>Useful organisations for additional information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fontAlgn="base"/>
            <a:r>
              <a:rPr lang="en-GB" sz="1700" dirty="0"/>
              <a:t>If you are unsure about any of these terms the following websites can help to develop your knowledge further:</a:t>
            </a:r>
          </a:p>
          <a:p>
            <a:pPr fontAlgn="base"/>
            <a:r>
              <a:rPr lang="en-GB" sz="1700" dirty="0">
                <a:hlinkClick r:id="rId2"/>
              </a:rPr>
              <a:t>NSPCC – Types of abuse and keeping children safe</a:t>
            </a:r>
            <a:endParaRPr lang="en-GB" sz="1700" dirty="0">
              <a:hlinkClick r:id="rId3"/>
            </a:endParaRPr>
          </a:p>
          <a:p>
            <a:pPr fontAlgn="base"/>
            <a:r>
              <a:rPr lang="en-GB" sz="1700" dirty="0">
                <a:hlinkClick r:id="rId3"/>
              </a:rPr>
              <a:t>MIND - Information and Support</a:t>
            </a:r>
            <a:endParaRPr lang="en-GB" sz="1700" dirty="0"/>
          </a:p>
          <a:p>
            <a:pPr fontAlgn="base"/>
            <a:r>
              <a:rPr lang="en-GB" sz="1700" dirty="0">
                <a:hlinkClick r:id="rId4"/>
              </a:rPr>
              <a:t>NHS - Live well</a:t>
            </a:r>
            <a:endParaRPr lang="en-GB" sz="1700" dirty="0"/>
          </a:p>
          <a:p>
            <a:pPr fontAlgn="base"/>
            <a:r>
              <a:rPr lang="en-GB" sz="1700" dirty="0">
                <a:hlinkClick r:id="rId5"/>
              </a:rPr>
              <a:t>Citizens Advice - Domestic violence and abuse</a:t>
            </a:r>
            <a:endParaRPr lang="en-GB" sz="1700"/>
          </a:p>
          <a:p>
            <a:endParaRPr lang="en-GB" sz="1700"/>
          </a:p>
        </p:txBody>
      </p:sp>
      <p:pic>
        <p:nvPicPr>
          <p:cNvPr id="4" name="Picture 4">
            <a:extLst>
              <a:ext uri="{FF2B5EF4-FFF2-40B4-BE49-F238E27FC236}">
                <a16:creationId xmlns:a16="http://schemas.microsoft.com/office/drawing/2014/main" id="{83D127A3-B425-45BD-ACE1-2F391C5EF3BC}"/>
              </a:ext>
            </a:extLst>
          </p:cNvPr>
          <p:cNvPicPr>
            <a:picLocks noChangeAspect="1"/>
          </p:cNvPicPr>
          <p:nvPr/>
        </p:nvPicPr>
        <p:blipFill rotWithShape="1">
          <a:blip r:embed="rId6"/>
          <a:srcRect l="1363" r="3168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6228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000"/>
              <a:t>Overview – What are ACEs?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r>
              <a:rPr lang="en-GB" sz="1700"/>
              <a:t>Adverse Childhood Experiences or ACEs is the name used to describe different traumatic or stressful events that can happen during childhood.​</a:t>
            </a:r>
          </a:p>
          <a:p>
            <a:r>
              <a:rPr lang="en-GB" sz="1700"/>
              <a:t>They can potentially have an impact on the emotional, physical and mental health of an individual throughout life.​</a:t>
            </a:r>
          </a:p>
          <a:p>
            <a:r>
              <a:rPr lang="en-GB" sz="1700"/>
              <a:t>ACEs can have an effect on the child as they are developing and can hinder the child's feelings of safety and security and limit their ability to create good relationships with others. </a:t>
            </a:r>
            <a:endParaRPr lang="en-GB" sz="1700">
              <a:cs typeface="Calibri"/>
            </a:endParaRPr>
          </a:p>
        </p:txBody>
      </p:sp>
      <p:pic>
        <p:nvPicPr>
          <p:cNvPr id="4" name="Picture 4" descr="A picture containing person, ground, outdoor, standing&#10;&#10;Description automatically generated">
            <a:extLst>
              <a:ext uri="{FF2B5EF4-FFF2-40B4-BE49-F238E27FC236}">
                <a16:creationId xmlns:a16="http://schemas.microsoft.com/office/drawing/2014/main" id="{0C70237D-1558-40A2-956E-292980611C25}"/>
              </a:ext>
            </a:extLst>
          </p:cNvPr>
          <p:cNvPicPr>
            <a:picLocks noChangeAspect="1"/>
          </p:cNvPicPr>
          <p:nvPr/>
        </p:nvPicPr>
        <p:blipFill rotWithShape="1">
          <a:blip r:embed="rId2"/>
          <a:srcRect l="8353" r="246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79289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Types of Aces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fontAlgn="base">
              <a:buNone/>
            </a:pPr>
            <a:r>
              <a:rPr lang="en-GB" sz="1500" dirty="0"/>
              <a:t>Types of ACEs can include:</a:t>
            </a:r>
          </a:p>
          <a:p>
            <a:pPr fontAlgn="base"/>
            <a:r>
              <a:rPr lang="en-GB" sz="1500" dirty="0"/>
              <a:t>Abuse, including physical, emotional and sexual</a:t>
            </a:r>
            <a:endParaRPr lang="en-GB" sz="1500" dirty="0">
              <a:cs typeface="Calibri"/>
            </a:endParaRPr>
          </a:p>
          <a:p>
            <a:pPr fontAlgn="base"/>
            <a:r>
              <a:rPr lang="en-GB" sz="1500" dirty="0"/>
              <a:t>Neglect</a:t>
            </a:r>
            <a:endParaRPr lang="en-GB" sz="1500" dirty="0">
              <a:cs typeface="Calibri"/>
            </a:endParaRPr>
          </a:p>
          <a:p>
            <a:pPr fontAlgn="base"/>
            <a:r>
              <a:rPr lang="en-GB" sz="1500" dirty="0"/>
              <a:t>Domestic violence</a:t>
            </a:r>
            <a:endParaRPr lang="en-GB" sz="1500" dirty="0">
              <a:cs typeface="Calibri"/>
            </a:endParaRPr>
          </a:p>
          <a:p>
            <a:pPr fontAlgn="base"/>
            <a:r>
              <a:rPr lang="en-GB" sz="1500" dirty="0"/>
              <a:t>Parental separation</a:t>
            </a:r>
            <a:endParaRPr lang="en-GB" sz="1500" dirty="0">
              <a:cs typeface="Calibri"/>
            </a:endParaRPr>
          </a:p>
          <a:p>
            <a:pPr fontAlgn="base"/>
            <a:r>
              <a:rPr lang="en-GB" sz="1500" dirty="0"/>
              <a:t>Mental illness</a:t>
            </a:r>
            <a:endParaRPr lang="en-GB" sz="1500" dirty="0">
              <a:cs typeface="Calibri"/>
            </a:endParaRPr>
          </a:p>
          <a:p>
            <a:pPr fontAlgn="base"/>
            <a:r>
              <a:rPr lang="en-GB" sz="1500" dirty="0"/>
              <a:t>Alcohol abuse</a:t>
            </a:r>
            <a:endParaRPr lang="en-GB" sz="1500" dirty="0">
              <a:cs typeface="Calibri"/>
            </a:endParaRPr>
          </a:p>
          <a:p>
            <a:pPr fontAlgn="base"/>
            <a:r>
              <a:rPr lang="en-GB" sz="1500" dirty="0"/>
              <a:t>Drug abuse</a:t>
            </a:r>
            <a:endParaRPr lang="en-GB" sz="1500" dirty="0">
              <a:cs typeface="Calibri"/>
            </a:endParaRPr>
          </a:p>
          <a:p>
            <a:pPr fontAlgn="base"/>
            <a:r>
              <a:rPr lang="en-GB" sz="1500" dirty="0"/>
              <a:t>Incarceration</a:t>
            </a:r>
          </a:p>
          <a:p>
            <a:endParaRPr lang="en-GB" sz="1500"/>
          </a:p>
        </p:txBody>
      </p:sp>
      <p:pic>
        <p:nvPicPr>
          <p:cNvPr id="4" name="Picture 4">
            <a:extLst>
              <a:ext uri="{FF2B5EF4-FFF2-40B4-BE49-F238E27FC236}">
                <a16:creationId xmlns:a16="http://schemas.microsoft.com/office/drawing/2014/main" id="{6CCAB501-919D-4DBD-A2E8-24F43DF1C2F8}"/>
              </a:ext>
            </a:extLst>
          </p:cNvPr>
          <p:cNvPicPr>
            <a:picLocks noChangeAspect="1"/>
          </p:cNvPicPr>
          <p:nvPr/>
        </p:nvPicPr>
        <p:blipFill rotWithShape="1">
          <a:blip r:embed="rId2"/>
          <a:srcRect l="30590" r="270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1450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anchor="b">
            <a:normAutofit/>
          </a:bodyPr>
          <a:lstStyle/>
          <a:p>
            <a:r>
              <a:rPr lang="en-GB" sz="4600"/>
              <a:t>Adverse childhood experiences (ACEs)</a:t>
            </a:r>
          </a:p>
        </p:txBody>
      </p:sp>
      <p:sp>
        <p:nvSpPr>
          <p:cNvPr id="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660904"/>
            <a:ext cx="4818888" cy="3547872"/>
          </a:xfrm>
        </p:spPr>
        <p:txBody>
          <a:bodyPr anchor="t">
            <a:normAutofit/>
          </a:bodyPr>
          <a:lstStyle/>
          <a:p>
            <a:r>
              <a:rPr lang="en-GB" sz="2200"/>
              <a:t>This short animated film has been created to inform the public about ACEs and their potential impact on health and well-being.</a:t>
            </a:r>
          </a:p>
          <a:p>
            <a:r>
              <a:rPr lang="en-GB" sz="2200"/>
              <a:t>This film has been produced by Public Health Cymru and Blackburn with Darwen Local Authority.</a:t>
            </a:r>
          </a:p>
          <a:p>
            <a:r>
              <a:rPr lang="en-GB" sz="2200"/>
              <a:t>(Animation:</a:t>
            </a:r>
          </a:p>
          <a:p>
            <a:r>
              <a:rPr lang="en-GB" sz="2200">
                <a:hlinkClick r:id="rId2"/>
              </a:rPr>
              <a:t>ACEs Animation</a:t>
            </a:r>
            <a:endParaRPr lang="en-GB" sz="2200"/>
          </a:p>
        </p:txBody>
      </p:sp>
      <p:pic>
        <p:nvPicPr>
          <p:cNvPr id="4" name="Picture 4" descr="A picture containing text&#10;&#10;Description automatically generated">
            <a:extLst>
              <a:ext uri="{FF2B5EF4-FFF2-40B4-BE49-F238E27FC236}">
                <a16:creationId xmlns:a16="http://schemas.microsoft.com/office/drawing/2014/main" id="{36BCD79F-15ED-4C1A-9EBE-648EF8CCA681}"/>
              </a:ext>
            </a:extLst>
          </p:cNvPr>
          <p:cNvPicPr>
            <a:picLocks noChangeAspect="1"/>
          </p:cNvPicPr>
          <p:nvPr/>
        </p:nvPicPr>
        <p:blipFill>
          <a:blip r:embed="rId3"/>
          <a:stretch>
            <a:fillRect/>
          </a:stretch>
        </p:blipFill>
        <p:spPr>
          <a:xfrm>
            <a:off x="6099048" y="1381887"/>
            <a:ext cx="5458968" cy="4094226"/>
          </a:xfrm>
          <a:prstGeom prst="rect">
            <a:avLst/>
          </a:prstGeom>
        </p:spPr>
      </p:pic>
    </p:spTree>
    <p:extLst>
      <p:ext uri="{BB962C8B-B14F-4D97-AF65-F5344CB8AC3E}">
        <p14:creationId xmlns:p14="http://schemas.microsoft.com/office/powerpoint/2010/main" val="873375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dirty="0"/>
              <a:t>Activity: Thoughts and Processes</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fontAlgn="base"/>
            <a:r>
              <a:rPr lang="en-GB" sz="1500" dirty="0"/>
              <a:t>The Public Health Network Cymru video is quite powerful and strongly highlights the impact of ACEs during childhood. </a:t>
            </a:r>
          </a:p>
          <a:p>
            <a:pPr fontAlgn="base"/>
            <a:r>
              <a:rPr lang="en-GB" sz="1500" dirty="0"/>
              <a:t>Was this the first time that you have seen this video?</a:t>
            </a:r>
          </a:p>
          <a:p>
            <a:pPr fontAlgn="base"/>
            <a:r>
              <a:rPr lang="en-GB" sz="1500" dirty="0"/>
              <a:t>If Yes, consider the impact that it had on you.</a:t>
            </a:r>
          </a:p>
          <a:p>
            <a:pPr fontAlgn="base"/>
            <a:r>
              <a:rPr lang="en-GB" sz="1500" dirty="0"/>
              <a:t>If you were revisiting it, what did you notice about your own experience as you watched the film.</a:t>
            </a:r>
          </a:p>
        </p:txBody>
      </p:sp>
      <p:pic>
        <p:nvPicPr>
          <p:cNvPr id="4" name="Picture 4">
            <a:extLst>
              <a:ext uri="{FF2B5EF4-FFF2-40B4-BE49-F238E27FC236}">
                <a16:creationId xmlns:a16="http://schemas.microsoft.com/office/drawing/2014/main" id="{42A3EA28-2759-48E1-BAFA-2EEAC7EDB9AB}"/>
              </a:ext>
            </a:extLst>
          </p:cNvPr>
          <p:cNvPicPr>
            <a:picLocks noChangeAspect="1"/>
          </p:cNvPicPr>
          <p:nvPr/>
        </p:nvPicPr>
        <p:blipFill rotWithShape="1">
          <a:blip r:embed="rId2"/>
          <a:srcRect l="6755" r="1796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442577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GB"/>
              <a:t>What is the impact of ACEs?</a:t>
            </a:r>
          </a:p>
        </p:txBody>
      </p:sp>
      <p:sp>
        <p:nvSpPr>
          <p:cNvPr id="3" name="Content Placeholder 2"/>
          <p:cNvSpPr>
            <a:spLocks noGrp="1"/>
          </p:cNvSpPr>
          <p:nvPr>
            <p:ph idx="1"/>
          </p:nvPr>
        </p:nvSpPr>
        <p:spPr>
          <a:xfrm>
            <a:off x="838201" y="1825625"/>
            <a:ext cx="5092194" cy="4351338"/>
          </a:xfrm>
        </p:spPr>
        <p:txBody>
          <a:bodyPr>
            <a:normAutofit/>
          </a:bodyPr>
          <a:lstStyle/>
          <a:p>
            <a:r>
              <a:rPr lang="en-GB"/>
              <a:t>On the adult, after experiencing ACEs?</a:t>
            </a:r>
          </a:p>
          <a:p>
            <a:r>
              <a:rPr lang="en-GB"/>
              <a:t>On the child currently experiencing ACEs?</a:t>
            </a:r>
          </a:p>
        </p:txBody>
      </p:sp>
      <p:sp>
        <p:nvSpPr>
          <p:cNvPr id="20" name="Oval 1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Picture 4">
            <a:extLst>
              <a:ext uri="{FF2B5EF4-FFF2-40B4-BE49-F238E27FC236}">
                <a16:creationId xmlns:a16="http://schemas.microsoft.com/office/drawing/2014/main" id="{92A4DC2B-4B58-8F42-5635-0388AE3C4977}"/>
              </a:ext>
            </a:extLst>
          </p:cNvPr>
          <p:cNvPicPr>
            <a:picLocks noChangeAspect="1"/>
          </p:cNvPicPr>
          <p:nvPr/>
        </p:nvPicPr>
        <p:blipFill rotWithShape="1">
          <a:blip r:embed="rId3"/>
          <a:srcRect l="13653" r="8434"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2" name="Arc 2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4" descr="Close-up of a stethoscope&#10;&#10;Description automatically generated">
            <a:extLst>
              <a:ext uri="{FF2B5EF4-FFF2-40B4-BE49-F238E27FC236}">
                <a16:creationId xmlns:a16="http://schemas.microsoft.com/office/drawing/2014/main" id="{504BF9F3-E22C-400F-9938-3FAC7D10D06B}"/>
              </a:ext>
            </a:extLst>
          </p:cNvPr>
          <p:cNvPicPr>
            <a:picLocks noChangeAspect="1"/>
          </p:cNvPicPr>
          <p:nvPr/>
        </p:nvPicPr>
        <p:blipFill rotWithShape="1">
          <a:blip r:embed="rId4"/>
          <a:srcRect r="12245"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25524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Free White Graphing Notebook Stock Photo">
            <a:extLst>
              <a:ext uri="{FF2B5EF4-FFF2-40B4-BE49-F238E27FC236}">
                <a16:creationId xmlns:a16="http://schemas.microsoft.com/office/drawing/2014/main" id="{52FEA8C2-55A5-A149-7D5E-35A1E9FB55C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943" b="2205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D617B-F7F3-65F9-0235-2F2ADF61C94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School Attainment </a:t>
            </a:r>
          </a:p>
        </p:txBody>
      </p:sp>
      <p:cxnSp>
        <p:nvCxnSpPr>
          <p:cNvPr id="1036"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7236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ACEs and childhood behaviours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2200"/>
              <a:t>Children who are growing up within a stressful and toxic environment will have increased resting cortisol levels. This will mean that they find it more difficult to relax after a particularly stressful or traumatic event. The outcome of this can result in one or more of the following behaviours. </a:t>
            </a:r>
          </a:p>
        </p:txBody>
      </p:sp>
      <p:pic>
        <p:nvPicPr>
          <p:cNvPr id="4" name="Picture 4" descr="A picture containing outdoor, grass, person, little&#10;&#10;Description automatically generated">
            <a:extLst>
              <a:ext uri="{FF2B5EF4-FFF2-40B4-BE49-F238E27FC236}">
                <a16:creationId xmlns:a16="http://schemas.microsoft.com/office/drawing/2014/main" id="{7321554D-F9F4-433A-AD4E-6053D382D30C}"/>
              </a:ext>
            </a:extLst>
          </p:cNvPr>
          <p:cNvPicPr>
            <a:picLocks noChangeAspect="1"/>
          </p:cNvPicPr>
          <p:nvPr/>
        </p:nvPicPr>
        <p:blipFill rotWithShape="1">
          <a:blip r:embed="rId3"/>
          <a:srcRect l="20598" r="1244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11007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ACEs and academic performance</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a:t>In addition to the detrimental behaviours, the effect of ACEs on academic performance can also be quite stark.</a:t>
            </a:r>
            <a:endParaRPr lang="en-GB" sz="1500">
              <a:cs typeface="Calibri"/>
            </a:endParaRPr>
          </a:p>
          <a:p>
            <a:pPr marL="0" indent="0">
              <a:buNone/>
            </a:pPr>
            <a:r>
              <a:rPr lang="en-GB" sz="1500"/>
              <a:t>Research has indicated that children who are experiencing toxic stress in their home or neighbourhood may demonstrate:</a:t>
            </a:r>
            <a:endParaRPr lang="en-GB" sz="1500">
              <a:cs typeface="Calibri"/>
            </a:endParaRPr>
          </a:p>
          <a:p>
            <a:r>
              <a:rPr lang="en-GB" sz="1500"/>
              <a:t>a low level of academic achievement, including poor literacy levels and reduced mathematical understanding</a:t>
            </a:r>
            <a:endParaRPr lang="en-GB" sz="1500">
              <a:cs typeface="Calibri"/>
            </a:endParaRPr>
          </a:p>
          <a:p>
            <a:r>
              <a:rPr lang="en-GB" sz="1500"/>
              <a:t>a high level of absenteeism, including late arrival at school or early departure from school</a:t>
            </a:r>
            <a:endParaRPr lang="en-GB" sz="1500">
              <a:cs typeface="Calibri"/>
            </a:endParaRPr>
          </a:p>
          <a:p>
            <a:r>
              <a:rPr lang="en-GB" sz="1500"/>
              <a:t>learning and behaviour problems </a:t>
            </a:r>
            <a:endParaRPr lang="en-GB" sz="1500">
              <a:cs typeface="Calibri"/>
            </a:endParaRPr>
          </a:p>
        </p:txBody>
      </p:sp>
      <p:pic>
        <p:nvPicPr>
          <p:cNvPr id="4" name="Picture 4">
            <a:extLst>
              <a:ext uri="{FF2B5EF4-FFF2-40B4-BE49-F238E27FC236}">
                <a16:creationId xmlns:a16="http://schemas.microsoft.com/office/drawing/2014/main" id="{4B3E7A0E-7078-4E74-A804-3BF4C6F85A50}"/>
              </a:ext>
            </a:extLst>
          </p:cNvPr>
          <p:cNvPicPr>
            <a:picLocks noChangeAspect="1"/>
          </p:cNvPicPr>
          <p:nvPr/>
        </p:nvPicPr>
        <p:blipFill rotWithShape="1">
          <a:blip r:embed="rId2"/>
          <a:srcRect l="4357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42637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C382C-92F2-4043-A65D-1F713E0CDE00}"/>
              </a:ext>
            </a:extLst>
          </p:cNvPr>
          <p:cNvSpPr>
            <a:spLocks noGrp="1"/>
          </p:cNvSpPr>
          <p:nvPr>
            <p:ph type="title"/>
          </p:nvPr>
        </p:nvSpPr>
        <p:spPr>
          <a:xfrm>
            <a:off x="640080" y="325369"/>
            <a:ext cx="4368602" cy="1956841"/>
          </a:xfrm>
        </p:spPr>
        <p:txBody>
          <a:bodyPr anchor="b">
            <a:normAutofit/>
          </a:bodyPr>
          <a:lstStyle/>
          <a:p>
            <a:r>
              <a:rPr lang="en-GB" sz="3400" dirty="0">
                <a:ea typeface="+mj-lt"/>
                <a:cs typeface="+mj-lt"/>
              </a:rPr>
              <a:t>Activity: Impact of ACEs on the development of the child</a:t>
            </a:r>
            <a:endParaRPr lang="en-US" sz="3400" dirty="0"/>
          </a:p>
        </p:txBody>
      </p:sp>
      <p:sp>
        <p:nvSpPr>
          <p:cNvPr id="3" name="Content Placeholder 2">
            <a:extLst>
              <a:ext uri="{FF2B5EF4-FFF2-40B4-BE49-F238E27FC236}">
                <a16:creationId xmlns:a16="http://schemas.microsoft.com/office/drawing/2014/main" id="{963EF898-A2EA-4F4E-9F49-D9A18B7C4453}"/>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700" dirty="0">
                <a:ea typeface="+mn-lt"/>
                <a:cs typeface="+mn-lt"/>
              </a:rPr>
              <a:t>Consider what you think might be the implications of ACEs on childhood development.</a:t>
            </a:r>
            <a:endParaRPr lang="en-GB" sz="1700" dirty="0">
              <a:cs typeface="Calibri" panose="020F0502020204030204"/>
            </a:endParaRPr>
          </a:p>
          <a:p>
            <a:pPr marL="0" indent="0">
              <a:buNone/>
            </a:pPr>
            <a:r>
              <a:rPr lang="en-GB" sz="1700" dirty="0">
                <a:ea typeface="+mn-lt"/>
                <a:cs typeface="+mn-lt"/>
              </a:rPr>
              <a:t>You might like to consider the following areas:</a:t>
            </a:r>
            <a:endParaRPr lang="en-GB" sz="1700" dirty="0">
              <a:cs typeface="Calibri"/>
            </a:endParaRPr>
          </a:p>
          <a:p>
            <a:r>
              <a:rPr lang="en-GB" sz="1700" dirty="0">
                <a:ea typeface="+mn-lt"/>
                <a:cs typeface="+mn-lt"/>
              </a:rPr>
              <a:t>academic attainment</a:t>
            </a:r>
            <a:endParaRPr lang="en-GB" sz="1700" dirty="0">
              <a:cs typeface="Calibri"/>
            </a:endParaRPr>
          </a:p>
          <a:p>
            <a:r>
              <a:rPr lang="en-GB" sz="1700" dirty="0">
                <a:ea typeface="+mn-lt"/>
                <a:cs typeface="+mn-lt"/>
              </a:rPr>
              <a:t>cognitive development</a:t>
            </a:r>
            <a:endParaRPr lang="en-GB" sz="1700" dirty="0">
              <a:cs typeface="Calibri"/>
            </a:endParaRPr>
          </a:p>
          <a:p>
            <a:r>
              <a:rPr lang="en-GB" sz="1700" dirty="0">
                <a:ea typeface="+mn-lt"/>
                <a:cs typeface="+mn-lt"/>
              </a:rPr>
              <a:t>the impact on the social, emotional and behavioural development of the child or young person</a:t>
            </a:r>
            <a:endParaRPr lang="en-GB" sz="1700" dirty="0">
              <a:cs typeface="Calibri"/>
            </a:endParaRPr>
          </a:p>
          <a:p>
            <a:endParaRPr lang="en-GB" sz="1700" dirty="0">
              <a:cs typeface="Calibri"/>
            </a:endParaRPr>
          </a:p>
        </p:txBody>
      </p:sp>
      <p:pic>
        <p:nvPicPr>
          <p:cNvPr id="4" name="Picture 4">
            <a:extLst>
              <a:ext uri="{FF2B5EF4-FFF2-40B4-BE49-F238E27FC236}">
                <a16:creationId xmlns:a16="http://schemas.microsoft.com/office/drawing/2014/main" id="{2CE5600D-ACE8-451D-912D-8A13B5FFF7EA}"/>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204792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academic attainment</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r>
              <a:rPr lang="en-GB" sz="1700"/>
              <a:t>In a systematic review of research, Perfect et al (2016) explored the outcomes of trauma and ACEs on school-related functioning.​</a:t>
            </a:r>
          </a:p>
          <a:p>
            <a:r>
              <a:rPr lang="en-GB" sz="1700"/>
              <a:t>The study indicated that the cognitive, academic and socio-emotional-behavioural functioning were all impacted by childhood trauma and ACEs.​</a:t>
            </a:r>
          </a:p>
          <a:p>
            <a:r>
              <a:rPr lang="en-GB" sz="1700"/>
              <a:t>School drop-out and poor attendance were also of concern and an indication of ACEs and trauma. </a:t>
            </a:r>
            <a:endParaRPr lang="en-GB" sz="1700">
              <a:cs typeface="Calibri"/>
            </a:endParaRPr>
          </a:p>
        </p:txBody>
      </p:sp>
      <p:pic>
        <p:nvPicPr>
          <p:cNvPr id="4" name="Picture 4">
            <a:extLst>
              <a:ext uri="{FF2B5EF4-FFF2-40B4-BE49-F238E27FC236}">
                <a16:creationId xmlns:a16="http://schemas.microsoft.com/office/drawing/2014/main" id="{438D0E56-9514-4350-917E-5C4E74458498}"/>
              </a:ext>
            </a:extLst>
          </p:cNvPr>
          <p:cNvPicPr>
            <a:picLocks noChangeAspect="1"/>
          </p:cNvPicPr>
          <p:nvPr/>
        </p:nvPicPr>
        <p:blipFill rotWithShape="1">
          <a:blip r:embed="rId2"/>
          <a:srcRect l="16457" r="1659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90786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cognitive functioning</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a:t>The impact on cognitive functioning includes the child or young person's ability to retain information, to focus on tasks and remain attentive. It also includes the ability to develop language and the individual's cognitive intelligence.</a:t>
            </a:r>
            <a:endParaRPr lang="en-GB" sz="1500">
              <a:cs typeface="Calibri"/>
            </a:endParaRPr>
          </a:p>
          <a:p>
            <a:pPr marL="0" indent="0">
              <a:buNone/>
            </a:pPr>
            <a:endParaRPr lang="en-GB" sz="1500">
              <a:cs typeface="Calibri"/>
            </a:endParaRPr>
          </a:p>
          <a:p>
            <a:pPr marL="0" indent="0">
              <a:buNone/>
            </a:pPr>
            <a:r>
              <a:rPr lang="en-GB" sz="1500"/>
              <a:t>Learners may be unable to engage verbally with peers. This may be due to a delay in language development, or it may be that they do not know how to engage in play with others.</a:t>
            </a:r>
            <a:endParaRPr lang="en-GB" sz="1500">
              <a:cs typeface="Calibri"/>
            </a:endParaRPr>
          </a:p>
          <a:p>
            <a:pPr marL="0" indent="0">
              <a:buNone/>
            </a:pPr>
            <a:endParaRPr lang="en-GB" sz="1500">
              <a:cs typeface="Calibri"/>
            </a:endParaRPr>
          </a:p>
          <a:p>
            <a:pPr marL="0" indent="0">
              <a:buNone/>
            </a:pPr>
            <a:r>
              <a:rPr lang="en-GB" sz="1500"/>
              <a:t>In addition, children may also be unable to focus on activities, which can lead to distracting behaviours. </a:t>
            </a:r>
            <a:endParaRPr lang="en-GB" sz="1500">
              <a:cs typeface="Calibri"/>
            </a:endParaRPr>
          </a:p>
        </p:txBody>
      </p:sp>
      <p:pic>
        <p:nvPicPr>
          <p:cNvPr id="4" name="Picture 4">
            <a:extLst>
              <a:ext uri="{FF2B5EF4-FFF2-40B4-BE49-F238E27FC236}">
                <a16:creationId xmlns:a16="http://schemas.microsoft.com/office/drawing/2014/main" id="{E4693B71-063A-403E-B846-6E89A6D3CC58}"/>
              </a:ext>
            </a:extLst>
          </p:cNvPr>
          <p:cNvPicPr>
            <a:picLocks noChangeAspect="1"/>
          </p:cNvPicPr>
          <p:nvPr/>
        </p:nvPicPr>
        <p:blipFill rotWithShape="1">
          <a:blip r:embed="rId2"/>
          <a:srcRect l="13423" r="1962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14441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academic functioning</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700"/>
              <a:t>Studies have indicated that children and young people who are experiencing childhood trauma are more likely to demonstrate lower academic performance than peers who have not experienced trauma.</a:t>
            </a:r>
          </a:p>
          <a:p>
            <a:pPr marL="0" indent="0">
              <a:buNone/>
            </a:pPr>
            <a:endParaRPr lang="en-GB" sz="1700"/>
          </a:p>
          <a:p>
            <a:pPr marL="0" indent="0">
              <a:buNone/>
            </a:pPr>
            <a:r>
              <a:rPr lang="en-GB" sz="1700"/>
              <a:t>These studies have highlighted poor literacy levels, as well as reduced levels of mathematical understanding. This in turn can lead to frustration for the learner. The impact of this is school withdrawal with high levels of absenteeism. </a:t>
            </a:r>
            <a:endParaRPr lang="en-GB" sz="1700">
              <a:cs typeface="Calibri"/>
            </a:endParaRPr>
          </a:p>
        </p:txBody>
      </p:sp>
      <p:pic>
        <p:nvPicPr>
          <p:cNvPr id="4" name="Picture 4">
            <a:extLst>
              <a:ext uri="{FF2B5EF4-FFF2-40B4-BE49-F238E27FC236}">
                <a16:creationId xmlns:a16="http://schemas.microsoft.com/office/drawing/2014/main" id="{0838E22C-F9C2-487B-8096-234D53146F04}"/>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63583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3400"/>
              <a:t>Impact on socio-emotional-behavioural functioning</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000" dirty="0"/>
              <a:t>For children and young people who have experienced ACES, their ability to develop appropriate relationships can be impaired. Studies have indicated that for some children the impact of a toxic, traumatic or stressful home environment can lead to higher levels of aggressive and disruptive behaviours both inside and outside of school.</a:t>
            </a:r>
          </a:p>
          <a:p>
            <a:pPr marL="0" indent="0">
              <a:buNone/>
            </a:pPr>
            <a:endParaRPr lang="en-GB" sz="1000" dirty="0"/>
          </a:p>
          <a:p>
            <a:pPr marL="0" indent="0">
              <a:buNone/>
            </a:pPr>
            <a:r>
              <a:rPr lang="en-GB" sz="1000" dirty="0"/>
              <a:t>Childhood trauma can also see the development of agitated and hyperactive behaviours.</a:t>
            </a:r>
          </a:p>
          <a:p>
            <a:pPr marL="0" indent="0">
              <a:buNone/>
            </a:pPr>
            <a:endParaRPr lang="en-GB" sz="1000" dirty="0"/>
          </a:p>
          <a:p>
            <a:pPr marL="0" indent="0">
              <a:buNone/>
            </a:pPr>
            <a:r>
              <a:rPr lang="en-GB" sz="1000" dirty="0"/>
              <a:t>In addition, adolescents who have experienced severe adversity can become sexually promiscuous, and are 6 times more likely to have had sex under the age of 16.</a:t>
            </a:r>
          </a:p>
          <a:p>
            <a:pPr marL="0" indent="0">
              <a:buNone/>
            </a:pPr>
            <a:endParaRPr lang="en-GB" sz="1000" dirty="0"/>
          </a:p>
          <a:p>
            <a:pPr marL="0" indent="0">
              <a:buNone/>
            </a:pPr>
            <a:r>
              <a:rPr lang="en-GB" sz="1000" dirty="0"/>
              <a:t>Alcohol and substance misuse is another high risk for these young people. Risk taking behaviour is a key aspect of adolescent development, however teenagers who have experienced ACEs will engage in self-harming behaviour. </a:t>
            </a:r>
            <a:endParaRPr lang="en-GB" sz="1000" dirty="0">
              <a:cs typeface="Calibri"/>
            </a:endParaRPr>
          </a:p>
        </p:txBody>
      </p:sp>
      <p:pic>
        <p:nvPicPr>
          <p:cNvPr id="4" name="Picture 4">
            <a:extLst>
              <a:ext uri="{FF2B5EF4-FFF2-40B4-BE49-F238E27FC236}">
                <a16:creationId xmlns:a16="http://schemas.microsoft.com/office/drawing/2014/main" id="{8CCD1CAB-5170-4647-A0C8-1990987F55C6}"/>
              </a:ext>
            </a:extLst>
          </p:cNvPr>
          <p:cNvPicPr>
            <a:picLocks noChangeAspect="1"/>
          </p:cNvPicPr>
          <p:nvPr/>
        </p:nvPicPr>
        <p:blipFill rotWithShape="1">
          <a:blip r:embed="rId2"/>
          <a:srcRect l="14901" r="181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73782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Routine</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200"/>
              <a:t>Home life can be extremely challenging for children with ACEs, routines may be limited, and the child or young person may come to school hungry, tired, fidgety and tense.</a:t>
            </a:r>
            <a:endParaRPr lang="en-GB" sz="1200">
              <a:cs typeface="Calibri"/>
            </a:endParaRPr>
          </a:p>
          <a:p>
            <a:pPr marL="0" indent="0">
              <a:buNone/>
            </a:pPr>
            <a:endParaRPr lang="en-GB" sz="1200">
              <a:cs typeface="Calibri"/>
            </a:endParaRPr>
          </a:p>
          <a:p>
            <a:pPr marL="0" indent="0">
              <a:buNone/>
            </a:pPr>
            <a:r>
              <a:rPr lang="en-GB" sz="1200"/>
              <a:t>Providing a steady routine in the classroom can help. Starting and ending sessions in a similar manner can help to settle the child or young person. Setting out clear expectations, providing work that is achievable can all help to calm the child or young person down once they are in the classroom.</a:t>
            </a:r>
            <a:endParaRPr lang="en-GB" sz="1200">
              <a:cs typeface="Calibri"/>
            </a:endParaRPr>
          </a:p>
          <a:p>
            <a:pPr marL="0" indent="0">
              <a:buNone/>
            </a:pPr>
            <a:endParaRPr lang="en-GB" sz="1200">
              <a:cs typeface="Calibri"/>
            </a:endParaRPr>
          </a:p>
          <a:p>
            <a:pPr marL="0" indent="0">
              <a:buNone/>
            </a:pPr>
            <a:r>
              <a:rPr lang="en-GB" sz="1200"/>
              <a:t>Consideration for where the child or young person is seated may also help. Sitting with their back to a wall can provide the steady, safe boundary that they may need. </a:t>
            </a:r>
            <a:endParaRPr lang="en-GB" sz="1200">
              <a:cs typeface="Calibri"/>
            </a:endParaRPr>
          </a:p>
        </p:txBody>
      </p:sp>
      <p:pic>
        <p:nvPicPr>
          <p:cNvPr id="4" name="Picture 4">
            <a:extLst>
              <a:ext uri="{FF2B5EF4-FFF2-40B4-BE49-F238E27FC236}">
                <a16:creationId xmlns:a16="http://schemas.microsoft.com/office/drawing/2014/main" id="{E90BB050-660B-4977-8953-2FE51DB0D397}"/>
              </a:ext>
            </a:extLst>
          </p:cNvPr>
          <p:cNvPicPr>
            <a:picLocks noChangeAspect="1"/>
          </p:cNvPicPr>
          <p:nvPr/>
        </p:nvPicPr>
        <p:blipFill rotWithShape="1">
          <a:blip r:embed="rId2"/>
          <a:srcRect l="16244" r="1680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21033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Activity: Creating nurturing environments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500" dirty="0"/>
              <a:t>For some children and young people, school is their only safe environment. A place that feels nurturing, with compassionate, caring teachers to support and enhance their self-esteem and confidence.</a:t>
            </a:r>
          </a:p>
          <a:p>
            <a:pPr marL="0" indent="0">
              <a:buNone/>
            </a:pPr>
            <a:r>
              <a:rPr lang="en-GB" sz="1500" dirty="0"/>
              <a:t>Spend 5-10 minutes thinking about this nurturing environment. What do you need to think about as you create your own classroom, to ensure that it feels safe and nurturing for all the learners in your class?</a:t>
            </a:r>
            <a:endParaRPr lang="en-GB" sz="1500" dirty="0">
              <a:cs typeface="Calibri"/>
            </a:endParaRPr>
          </a:p>
          <a:p>
            <a:pPr marL="0" indent="0">
              <a:buNone/>
            </a:pPr>
            <a:endParaRPr lang="en-GB" sz="1500" dirty="0">
              <a:cs typeface="Calibri"/>
            </a:endParaRPr>
          </a:p>
          <a:p>
            <a:pPr marL="0" indent="0">
              <a:buNone/>
            </a:pPr>
            <a:endParaRPr lang="en-GB" sz="1500" dirty="0"/>
          </a:p>
          <a:p>
            <a:endParaRPr lang="en-GB" sz="1500" dirty="0"/>
          </a:p>
        </p:txBody>
      </p:sp>
      <p:pic>
        <p:nvPicPr>
          <p:cNvPr id="4" name="Picture 4">
            <a:extLst>
              <a:ext uri="{FF2B5EF4-FFF2-40B4-BE49-F238E27FC236}">
                <a16:creationId xmlns:a16="http://schemas.microsoft.com/office/drawing/2014/main" id="{7F01568B-5FD8-4050-ABE7-81F487B5E913}"/>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032426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Classroom behaviours and teacher experience</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200"/>
              <a:t>Supporting children and young people who are displaying concerning behaviours can be challenging. Disciplinary measures, such as isolation or shouting at the individual can increase stress levels and cause further agitation, thus making the situation worse.</a:t>
            </a:r>
          </a:p>
          <a:p>
            <a:pPr marL="0" indent="0">
              <a:buNone/>
            </a:pPr>
            <a:r>
              <a:rPr lang="en-GB" sz="1200"/>
              <a:t>It can also be very difficult for teachers to witness these situations and can make teachers feel a range of difficult emotions, including:</a:t>
            </a:r>
          </a:p>
          <a:p>
            <a:r>
              <a:rPr lang="en-GB" sz="1200"/>
              <a:t>Helplessness</a:t>
            </a:r>
          </a:p>
          <a:p>
            <a:r>
              <a:rPr lang="en-GB" sz="1200"/>
              <a:t>Stress</a:t>
            </a:r>
          </a:p>
          <a:p>
            <a:r>
              <a:rPr lang="en-GB" sz="1200"/>
              <a:t>Being undermined </a:t>
            </a:r>
            <a:endParaRPr lang="en-GB" sz="1200">
              <a:cs typeface="Calibri"/>
            </a:endParaRPr>
          </a:p>
          <a:p>
            <a:r>
              <a:rPr lang="en-GB" sz="1200"/>
              <a:t>Hurt</a:t>
            </a:r>
          </a:p>
          <a:p>
            <a:r>
              <a:rPr lang="en-GB" sz="1200"/>
              <a:t>Shame</a:t>
            </a:r>
          </a:p>
          <a:p>
            <a:endParaRPr lang="en-GB" sz="1200"/>
          </a:p>
        </p:txBody>
      </p:sp>
      <p:pic>
        <p:nvPicPr>
          <p:cNvPr id="4" name="Picture 4">
            <a:extLst>
              <a:ext uri="{FF2B5EF4-FFF2-40B4-BE49-F238E27FC236}">
                <a16:creationId xmlns:a16="http://schemas.microsoft.com/office/drawing/2014/main" id="{B291014E-EA40-4868-8473-E414C2429E49}"/>
              </a:ext>
            </a:extLst>
          </p:cNvPr>
          <p:cNvPicPr>
            <a:picLocks noChangeAspect="1"/>
          </p:cNvPicPr>
          <p:nvPr/>
        </p:nvPicPr>
        <p:blipFill rotWithShape="1">
          <a:blip r:embed="rId2"/>
          <a:srcRect l="30217" r="533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76228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Activity: Personal support systems and resources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fontAlgn="base">
              <a:buNone/>
            </a:pPr>
            <a:r>
              <a:rPr lang="en-GB" sz="1200" dirty="0">
                <a:cs typeface="Calibri"/>
              </a:rPr>
              <a:t>Think about a time when you struggled in the classroom. </a:t>
            </a:r>
          </a:p>
          <a:p>
            <a:pPr marL="0" indent="0" fontAlgn="base">
              <a:buNone/>
            </a:pPr>
            <a:r>
              <a:rPr lang="en-GB" sz="1200" dirty="0">
                <a:cs typeface="Calibri"/>
              </a:rPr>
              <a:t>What or who helped you when you were feeling this way?</a:t>
            </a:r>
          </a:p>
          <a:p>
            <a:pPr marL="0" indent="0" fontAlgn="base">
              <a:buNone/>
            </a:pPr>
            <a:r>
              <a:rPr lang="en-GB" sz="1200" dirty="0">
                <a:cs typeface="Calibri"/>
              </a:rPr>
              <a:t>Think about the personal support systems and resources that you have. How might then help you in the future?</a:t>
            </a:r>
          </a:p>
        </p:txBody>
      </p:sp>
      <p:pic>
        <p:nvPicPr>
          <p:cNvPr id="4" name="Picture 4" descr="A picture containing text&#10;&#10;Description automatically generated">
            <a:extLst>
              <a:ext uri="{FF2B5EF4-FFF2-40B4-BE49-F238E27FC236}">
                <a16:creationId xmlns:a16="http://schemas.microsoft.com/office/drawing/2014/main" id="{0543E960-1957-4604-AF35-CD710A399430}"/>
              </a:ext>
            </a:extLst>
          </p:cNvPr>
          <p:cNvPicPr>
            <a:picLocks noChangeAspect="1"/>
          </p:cNvPicPr>
          <p:nvPr/>
        </p:nvPicPr>
        <p:blipFill rotWithShape="1">
          <a:blip r:embed="rId3"/>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824979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4539556"/>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 name="Rectangle 2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35795"/>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F7C28-E633-9520-06DB-712B1EE9E84E}"/>
              </a:ext>
            </a:extLst>
          </p:cNvPr>
          <p:cNvSpPr>
            <a:spLocks noGrp="1"/>
          </p:cNvSpPr>
          <p:nvPr>
            <p:ph type="title"/>
          </p:nvPr>
        </p:nvSpPr>
        <p:spPr>
          <a:xfrm>
            <a:off x="526073" y="4756638"/>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Key Relationships</a:t>
            </a:r>
          </a:p>
        </p:txBody>
      </p:sp>
      <p:pic>
        <p:nvPicPr>
          <p:cNvPr id="4" name="Picture 4" descr="A picture containing text, person, indoor, group&#10;&#10;Description automatically generated">
            <a:extLst>
              <a:ext uri="{FF2B5EF4-FFF2-40B4-BE49-F238E27FC236}">
                <a16:creationId xmlns:a16="http://schemas.microsoft.com/office/drawing/2014/main" id="{55613A24-2EB0-47CE-AA12-87350A538EF1}"/>
              </a:ext>
            </a:extLst>
          </p:cNvPr>
          <p:cNvPicPr>
            <a:picLocks noGrp="1" noChangeAspect="1"/>
          </p:cNvPicPr>
          <p:nvPr>
            <p:ph idx="1"/>
          </p:nvPr>
        </p:nvPicPr>
        <p:blipFill rotWithShape="1">
          <a:blip r:embed="rId3"/>
          <a:srcRect l="4784" r="28263" b="-1"/>
          <a:stretch/>
        </p:blipFill>
        <p:spPr>
          <a:xfrm>
            <a:off x="4063572" y="307731"/>
            <a:ext cx="4009756" cy="3997637"/>
          </a:xfrm>
          <a:prstGeom prst="rect">
            <a:avLst/>
          </a:prstGeom>
        </p:spPr>
      </p:pic>
      <p:cxnSp>
        <p:nvCxnSpPr>
          <p:cNvPr id="28" name="Straight Connector 2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5746932"/>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468601"/>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92200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Relationships in school</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r>
              <a:rPr lang="en-GB" sz="1700"/>
              <a:t>Nurturing and caring for children and young people is as important as academic achievement. As noted within the ACE studies, children are unable to learn if they feel unsafe, have high cortisol levels or are anxious about their situation.​</a:t>
            </a:r>
          </a:p>
          <a:p>
            <a:r>
              <a:rPr lang="en-GB" sz="1700"/>
              <a:t>Promoting positive friendships in school and supporting children and young people to engage in social interactions is beneficial for both their academic achievements and also their emotional well-being.​ </a:t>
            </a:r>
            <a:endParaRPr lang="en-GB" sz="1700">
              <a:cs typeface="Calibri"/>
            </a:endParaRPr>
          </a:p>
        </p:txBody>
      </p:sp>
      <p:pic>
        <p:nvPicPr>
          <p:cNvPr id="4" name="Picture 4" descr="A picture containing grass, outdoor, person&#10;&#10;Description automatically generated">
            <a:extLst>
              <a:ext uri="{FF2B5EF4-FFF2-40B4-BE49-F238E27FC236}">
                <a16:creationId xmlns:a16="http://schemas.microsoft.com/office/drawing/2014/main" id="{7B7BFEC9-FDC1-442B-82AA-079997B55697}"/>
              </a:ext>
            </a:extLst>
          </p:cNvPr>
          <p:cNvPicPr>
            <a:picLocks noChangeAspect="1"/>
          </p:cNvPicPr>
          <p:nvPr/>
        </p:nvPicPr>
        <p:blipFill rotWithShape="1">
          <a:blip r:embed="rId3"/>
          <a:srcRect l="13564" r="2224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193551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Teaching staff</a:t>
            </a:r>
          </a:p>
        </p:txBody>
      </p:sp>
      <p:sp>
        <p:nvSpPr>
          <p:cNvPr id="3" name="Content Placeholder 2"/>
          <p:cNvSpPr>
            <a:spLocks noGrp="1"/>
          </p:cNvSpPr>
          <p:nvPr>
            <p:ph idx="1"/>
          </p:nvPr>
        </p:nvSpPr>
        <p:spPr>
          <a:xfrm>
            <a:off x="640080" y="2872899"/>
            <a:ext cx="4243589" cy="3320668"/>
          </a:xfrm>
        </p:spPr>
        <p:txBody>
          <a:bodyPr>
            <a:normAutofit/>
          </a:bodyPr>
          <a:lstStyle/>
          <a:p>
            <a:pPr marL="0" indent="0">
              <a:buNone/>
            </a:pPr>
            <a:r>
              <a:rPr lang="en-GB" sz="1900"/>
              <a:t>In a single school day a child might interact with many different members of the school. ​</a:t>
            </a:r>
          </a:p>
          <a:p>
            <a:pPr marL="0" indent="0">
              <a:buNone/>
            </a:pPr>
            <a:endParaRPr lang="en-GB" sz="1900"/>
          </a:p>
          <a:p>
            <a:pPr marL="0" indent="0">
              <a:buNone/>
            </a:pPr>
            <a:r>
              <a:rPr lang="en-GB" sz="1900"/>
              <a:t>This can include the school crossing patrol officer, a variety of teaching staff and the lunchtime supervisors. ​</a:t>
            </a:r>
          </a:p>
          <a:p>
            <a:pPr marL="0" indent="0">
              <a:buNone/>
            </a:pPr>
            <a:endParaRPr lang="en-GB" sz="1900"/>
          </a:p>
          <a:p>
            <a:pPr marL="0" indent="0">
              <a:buNone/>
            </a:pPr>
            <a:r>
              <a:rPr lang="en-GB" sz="1900"/>
              <a:t>Every relationship and interaction with a traumatised child can have significance.​</a:t>
            </a:r>
          </a:p>
        </p:txBody>
      </p:sp>
      <p:pic>
        <p:nvPicPr>
          <p:cNvPr id="4" name="Picture 4">
            <a:extLst>
              <a:ext uri="{FF2B5EF4-FFF2-40B4-BE49-F238E27FC236}">
                <a16:creationId xmlns:a16="http://schemas.microsoft.com/office/drawing/2014/main" id="{7C9A55A3-0E55-477B-B27E-72FA6DAE2B3B}"/>
              </a:ext>
            </a:extLst>
          </p:cNvPr>
          <p:cNvPicPr>
            <a:picLocks noChangeAspect="1"/>
          </p:cNvPicPr>
          <p:nvPr/>
        </p:nvPicPr>
        <p:blipFill rotWithShape="1">
          <a:blip r:embed="rId2"/>
          <a:srcRect l="399" r="3264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36671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Home-school relationships</a:t>
            </a:r>
          </a:p>
        </p:txBody>
      </p:sp>
      <p:sp>
        <p:nvSpPr>
          <p:cNvPr id="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800"/>
              <a:t>Communication between the networks that are involved in a child or young person's life can be crucial for the child or young person who is learning to trust again.​</a:t>
            </a:r>
            <a:endParaRPr lang="en-GB" sz="1800">
              <a:cs typeface="Calibri"/>
            </a:endParaRPr>
          </a:p>
          <a:p>
            <a:pPr marL="0" indent="0">
              <a:buNone/>
            </a:pPr>
            <a:endParaRPr lang="en-GB" sz="1800">
              <a:cs typeface="Calibri"/>
            </a:endParaRPr>
          </a:p>
          <a:p>
            <a:pPr marL="0" indent="0">
              <a:buNone/>
            </a:pPr>
            <a:r>
              <a:rPr lang="en-GB" sz="1800"/>
              <a:t>This means that the teacher may need to engage at a deeper level with parents and carers, who perhaps have specialist knowledge about a significant experience within that child's or young person's life.​</a:t>
            </a:r>
            <a:endParaRPr lang="en-GB" sz="1800">
              <a:cs typeface="Calibri"/>
            </a:endParaRPr>
          </a:p>
          <a:p>
            <a:pPr marL="0" indent="0">
              <a:buNone/>
            </a:pPr>
            <a:endParaRPr lang="en-GB" sz="1800">
              <a:cs typeface="Calibri"/>
            </a:endParaRPr>
          </a:p>
          <a:p>
            <a:pPr marL="0" indent="0">
              <a:buNone/>
            </a:pPr>
            <a:r>
              <a:rPr lang="en-GB" sz="1800"/>
              <a:t>​ </a:t>
            </a:r>
            <a:endParaRPr lang="en-GB" sz="1800">
              <a:cs typeface="Calibri"/>
            </a:endParaRPr>
          </a:p>
        </p:txBody>
      </p:sp>
      <p:pic>
        <p:nvPicPr>
          <p:cNvPr id="4" name="Picture 4">
            <a:extLst>
              <a:ext uri="{FF2B5EF4-FFF2-40B4-BE49-F238E27FC236}">
                <a16:creationId xmlns:a16="http://schemas.microsoft.com/office/drawing/2014/main" id="{425A2B8E-E063-49BE-B02B-C56DD250B4AC}"/>
              </a:ext>
            </a:extLst>
          </p:cNvPr>
          <p:cNvPicPr>
            <a:picLocks noChangeAspect="1"/>
          </p:cNvPicPr>
          <p:nvPr/>
        </p:nvPicPr>
        <p:blipFill rotWithShape="1">
          <a:blip r:embed="rId3"/>
          <a:srcRect t="15544" r="2" b="17959"/>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9825365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dirty="0"/>
              <a:t>Activity: The compassionate helper</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000" b="1"/>
              <a:t>Reflective activity</a:t>
            </a:r>
            <a:endParaRPr lang="en-GB" sz="1000" b="1">
              <a:cs typeface="Calibri"/>
            </a:endParaRPr>
          </a:p>
          <a:p>
            <a:pPr marL="0" indent="0">
              <a:buNone/>
            </a:pPr>
            <a:r>
              <a:rPr lang="en-GB" sz="1000"/>
              <a:t>Think back to your own childhood and adolescence and consider 1 or 2 teachers or adults that helped you to feel safe and listened to. Think about the nature of these adults. What was it about their relationship with you that made you feel supported and nurtured? Did you feel that they listened well to you and demonstrated compassion? What was special about this person that helped you to know that they cared?</a:t>
            </a:r>
            <a:endParaRPr lang="en-GB" sz="1000">
              <a:cs typeface="Calibri"/>
            </a:endParaRPr>
          </a:p>
          <a:p>
            <a:pPr marL="0" indent="0">
              <a:buNone/>
            </a:pPr>
            <a:endParaRPr lang="en-GB" sz="1000">
              <a:cs typeface="Calibri"/>
            </a:endParaRPr>
          </a:p>
          <a:p>
            <a:pPr marL="0" indent="0">
              <a:buNone/>
            </a:pPr>
            <a:r>
              <a:rPr lang="en-GB" sz="1000"/>
              <a:t>Now consider your own relationships with your learners. How might you demonstrate that you are there to support them? What are you already doing that allows your learners to know that you care about their well-being? What might you also need to do to provide that space for a child or young person to talk to you?</a:t>
            </a:r>
            <a:endParaRPr lang="en-GB" sz="1000">
              <a:cs typeface="Calibri"/>
            </a:endParaRPr>
          </a:p>
          <a:p>
            <a:pPr marL="0" indent="0">
              <a:buNone/>
            </a:pPr>
            <a:endParaRPr lang="en-GB" sz="1000">
              <a:cs typeface="Calibri"/>
            </a:endParaRPr>
          </a:p>
          <a:p>
            <a:pPr marL="0" indent="0">
              <a:buNone/>
            </a:pPr>
            <a:r>
              <a:rPr lang="en-GB" sz="1000"/>
              <a:t>Remember, you might be the 1 key person that can change a child or young person's world for the better. </a:t>
            </a:r>
            <a:endParaRPr lang="en-GB" sz="1000">
              <a:cs typeface="Calibri"/>
            </a:endParaRPr>
          </a:p>
        </p:txBody>
      </p:sp>
      <p:pic>
        <p:nvPicPr>
          <p:cNvPr id="5" name="Picture 4" descr="A picture containing text&#10;&#10;Description automatically generated">
            <a:extLst>
              <a:ext uri="{FF2B5EF4-FFF2-40B4-BE49-F238E27FC236}">
                <a16:creationId xmlns:a16="http://schemas.microsoft.com/office/drawing/2014/main" id="{FE2B771E-C32D-4457-9302-A98E0C578E15}"/>
              </a:ext>
            </a:extLst>
          </p:cNvPr>
          <p:cNvPicPr>
            <a:picLocks noChangeAspect="1"/>
          </p:cNvPicPr>
          <p:nvPr/>
        </p:nvPicPr>
        <p:blipFill rotWithShape="1">
          <a:blip r:embed="rId2"/>
          <a:srcRect l="11401" r="2164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267278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ree Black and white side view of upset girl embracing knees while sitting near boy scrolling cellphone Stock Photo">
            <a:extLst>
              <a:ext uri="{FF2B5EF4-FFF2-40B4-BE49-F238E27FC236}">
                <a16:creationId xmlns:a16="http://schemas.microsoft.com/office/drawing/2014/main" id="{6009155B-8E6D-DADB-5061-86D7F1DAFF5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9789" b="1223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5" name="Rectangle 205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5FC9B-5576-3511-A651-E22C141F620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Trauma and Toxic Stress</a:t>
            </a:r>
          </a:p>
        </p:txBody>
      </p:sp>
      <p:cxnSp>
        <p:nvCxnSpPr>
          <p:cNvPr id="2057" name="Straight Connector 205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59" name="Straight Connector 205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7098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ACEs and toxic stress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400"/>
              <a:t>Research is indicating that ACEs can have a detrimental impact on the individual, leading to significant problems across the lifespan. The term ‘toxic stress’ was a term coined in the early 2000s by the National Scientific Council on the Developing Child (the Council), and refers to the impact that these adverse experiences have on the stress response system on the child’s developing brain.</a:t>
            </a:r>
            <a:endParaRPr lang="en-GB" sz="1400">
              <a:cs typeface="Calibri"/>
            </a:endParaRPr>
          </a:p>
          <a:p>
            <a:pPr marL="0" indent="0" fontAlgn="base">
              <a:buNone/>
            </a:pPr>
            <a:endParaRPr lang="en-GB" sz="1400">
              <a:cs typeface="Calibri"/>
            </a:endParaRPr>
          </a:p>
          <a:p>
            <a:pPr marL="0" indent="0" fontAlgn="base">
              <a:buNone/>
            </a:pPr>
            <a:r>
              <a:rPr lang="en-GB" sz="1400"/>
              <a:t>In addition the Council also expanded the categories to include such experiences as racism, community violence and poverty. These additional categories were added because the body does not distinguish between stress inside the home and outside in the community. It just recognises that stress is happening and it responds to it by going into a state of high vigilance. </a:t>
            </a:r>
            <a:endParaRPr lang="en-GB" sz="1400">
              <a:cs typeface="Calibri"/>
            </a:endParaRPr>
          </a:p>
        </p:txBody>
      </p:sp>
      <p:pic>
        <p:nvPicPr>
          <p:cNvPr id="4" name="Picture 4">
            <a:extLst>
              <a:ext uri="{FF2B5EF4-FFF2-40B4-BE49-F238E27FC236}">
                <a16:creationId xmlns:a16="http://schemas.microsoft.com/office/drawing/2014/main" id="{3D9C0AEE-0B1B-4ACE-9259-20E74C867FBC}"/>
              </a:ext>
            </a:extLst>
          </p:cNvPr>
          <p:cNvPicPr>
            <a:picLocks noChangeAspect="1"/>
          </p:cNvPicPr>
          <p:nvPr/>
        </p:nvPicPr>
        <p:blipFill rotWithShape="1">
          <a:blip r:embed="rId2"/>
          <a:srcRect l="7499" r="25498"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5357085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What is trauma?</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a:t>Trauma refers to an experience that is life-threatening or terrifying. It can also refer to the emotional or psychological response to that experience. An individual does not need to physically experience an event for it to be traumatic, just the very real sense of an impending life-threatening experience can cause a traumatic response in an individual. </a:t>
            </a:r>
          </a:p>
        </p:txBody>
      </p:sp>
      <p:pic>
        <p:nvPicPr>
          <p:cNvPr id="4" name="Picture 4" descr="A person sitting on a bench&#10;&#10;Description automatically generated">
            <a:extLst>
              <a:ext uri="{FF2B5EF4-FFF2-40B4-BE49-F238E27FC236}">
                <a16:creationId xmlns:a16="http://schemas.microsoft.com/office/drawing/2014/main" id="{E219ACA8-3B78-4CA6-BC06-4EFCA68EE0EC}"/>
              </a:ext>
            </a:extLst>
          </p:cNvPr>
          <p:cNvPicPr>
            <a:picLocks noChangeAspect="1"/>
          </p:cNvPicPr>
          <p:nvPr/>
        </p:nvPicPr>
        <p:blipFill rotWithShape="1">
          <a:blip r:embed="rId3"/>
          <a:srcRect l="10132" r="2085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877841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Factors that can impact traumatic experiences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500" dirty="0"/>
              <a:t>History of previous trauma – childhood trauma, or previous traumatic experiences can mean that an individual develops mental health concerns when faced with a similar traumatic experience.</a:t>
            </a:r>
            <a:endParaRPr lang="en-GB" sz="1500" dirty="0">
              <a:cs typeface="Calibri"/>
            </a:endParaRPr>
          </a:p>
          <a:p>
            <a:pPr marL="0" indent="0" fontAlgn="base">
              <a:buNone/>
            </a:pPr>
            <a:endParaRPr lang="en-GB" sz="1500" dirty="0">
              <a:cs typeface="Calibri"/>
            </a:endParaRPr>
          </a:p>
          <a:p>
            <a:pPr marL="0" indent="0" fontAlgn="base">
              <a:buNone/>
            </a:pPr>
            <a:r>
              <a:rPr lang="en-GB" sz="1500" dirty="0"/>
              <a:t>History of mental health problems –  if an individual already experiences a significant mental illness such as depression, anxiety or substance misuse, their ability to cope with trauma can be impacted.</a:t>
            </a:r>
            <a:endParaRPr lang="en-GB" sz="1500" dirty="0">
              <a:cs typeface="Calibri"/>
            </a:endParaRPr>
          </a:p>
          <a:p>
            <a:pPr marL="0" indent="0" fontAlgn="base">
              <a:buNone/>
            </a:pPr>
            <a:endParaRPr lang="en-GB" sz="1500" dirty="0">
              <a:cs typeface="Calibri"/>
            </a:endParaRPr>
          </a:p>
          <a:p>
            <a:pPr marL="0" indent="0" fontAlgn="base">
              <a:buNone/>
            </a:pPr>
            <a:r>
              <a:rPr lang="en-GB" sz="1500" dirty="0"/>
              <a:t>Proximity to the trauma – if an individual has been directly involved in the trauma, or has witnessed it, they are more likely to develop mental health problems at a later point. </a:t>
            </a:r>
            <a:endParaRPr lang="en-GB" sz="1500" dirty="0">
              <a:cs typeface="Calibri"/>
            </a:endParaRPr>
          </a:p>
        </p:txBody>
      </p:sp>
      <p:pic>
        <p:nvPicPr>
          <p:cNvPr id="4" name="Picture 4" descr="A picture containing invertebrate, ctenophore, coelenterate, jellyfish&#10;&#10;Description automatically generated">
            <a:extLst>
              <a:ext uri="{FF2B5EF4-FFF2-40B4-BE49-F238E27FC236}">
                <a16:creationId xmlns:a16="http://schemas.microsoft.com/office/drawing/2014/main" id="{1F30F21E-4DBF-42BB-884B-380098826E23}"/>
              </a:ext>
            </a:extLst>
          </p:cNvPr>
          <p:cNvPicPr>
            <a:picLocks noChangeAspect="1"/>
          </p:cNvPicPr>
          <p:nvPr/>
        </p:nvPicPr>
        <p:blipFill rotWithShape="1">
          <a:blip r:embed="rId2"/>
          <a:srcRect l="19939" r="1305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5692169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Toxic stress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300" dirty="0"/>
              <a:t>Part of healthy childhood development is learning how to cope with adversity. Children learn these coping skills through education and experience in their home, their school and community.</a:t>
            </a:r>
          </a:p>
          <a:p>
            <a:pPr marL="0" indent="0" fontAlgn="base">
              <a:buNone/>
            </a:pPr>
            <a:endParaRPr lang="en-GB" sz="1300" dirty="0"/>
          </a:p>
          <a:p>
            <a:pPr marL="0" indent="0" fontAlgn="base">
              <a:buNone/>
            </a:pPr>
            <a:r>
              <a:rPr lang="en-GB" sz="1300" dirty="0"/>
              <a:t>When we are threatened our bodies prepare us to respond to the threat. Our heart rate will increase, as will our blood pressure and stress hormones, such as cortisol. </a:t>
            </a:r>
            <a:endParaRPr lang="en-GB" sz="1300" dirty="0">
              <a:cs typeface="Calibri"/>
            </a:endParaRPr>
          </a:p>
        </p:txBody>
      </p:sp>
      <p:pic>
        <p:nvPicPr>
          <p:cNvPr id="4" name="Picture 4" descr="A picture containing person, outdoor, petting, rock&#10;&#10;Description automatically generated">
            <a:extLst>
              <a:ext uri="{FF2B5EF4-FFF2-40B4-BE49-F238E27FC236}">
                <a16:creationId xmlns:a16="http://schemas.microsoft.com/office/drawing/2014/main" id="{145611FA-93EE-4225-B013-2A7C00FA4D03}"/>
              </a:ext>
            </a:extLst>
          </p:cNvPr>
          <p:cNvPicPr>
            <a:picLocks noChangeAspect="1"/>
          </p:cNvPicPr>
          <p:nvPr/>
        </p:nvPicPr>
        <p:blipFill rotWithShape="1">
          <a:blip r:embed="rId3"/>
          <a:srcRect l="21860" r="1113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6977311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The 3 stress response types</a:t>
            </a:r>
          </a:p>
        </p:txBody>
      </p:sp>
      <p:sp>
        <p:nvSpPr>
          <p:cNvPr id="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dirty="0"/>
              <a:t>There are 3 different kinds of responses to stress: positive, tolerable and toxic. These will be discussed below, however it is important to note that the terms refer to the stress response on the body.</a:t>
            </a:r>
            <a:endParaRPr lang="en-GB" sz="1800" dirty="0">
              <a:cs typeface="Calibri"/>
            </a:endParaRPr>
          </a:p>
          <a:p>
            <a:pPr fontAlgn="base"/>
            <a:r>
              <a:rPr lang="en-GB" sz="1800" dirty="0"/>
              <a:t>Positive stress response</a:t>
            </a:r>
          </a:p>
          <a:p>
            <a:pPr fontAlgn="base"/>
            <a:r>
              <a:rPr lang="en-GB" sz="1800" dirty="0"/>
              <a:t>Tolerable stress response</a:t>
            </a:r>
          </a:p>
          <a:p>
            <a:pPr fontAlgn="base"/>
            <a:r>
              <a:rPr lang="en-GB" sz="1800" dirty="0"/>
              <a:t>Toxic stress response</a:t>
            </a:r>
            <a:endParaRPr lang="en-GB" sz="1800" dirty="0">
              <a:cs typeface="Calibri"/>
            </a:endParaRPr>
          </a:p>
        </p:txBody>
      </p:sp>
      <p:pic>
        <p:nvPicPr>
          <p:cNvPr id="4" name="Picture 4" descr="A picture containing ground, outdoor, person, little&#10;&#10;Description automatically generated">
            <a:extLst>
              <a:ext uri="{FF2B5EF4-FFF2-40B4-BE49-F238E27FC236}">
                <a16:creationId xmlns:a16="http://schemas.microsoft.com/office/drawing/2014/main" id="{125A3AFB-15F7-4D62-8AE2-16F6A0001307}"/>
              </a:ext>
            </a:extLst>
          </p:cNvPr>
          <p:cNvPicPr>
            <a:picLocks noChangeAspect="1"/>
          </p:cNvPicPr>
          <p:nvPr/>
        </p:nvPicPr>
        <p:blipFill rotWithShape="1">
          <a:blip r:embed="rId3"/>
          <a:srcRect l="7381" r="2561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6742494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Stress and cortisol levels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endParaRPr lang="en-GB" sz="900">
              <a:cs typeface="Calibri"/>
            </a:endParaRPr>
          </a:p>
          <a:p>
            <a:pPr marL="0" indent="0" fontAlgn="base">
              <a:buNone/>
            </a:pPr>
            <a:r>
              <a:rPr lang="en-GB" sz="900"/>
              <a:t>Prolonged events that heighten the stress activation system can lead to a range of behavioural and psychological disorders. These can include:</a:t>
            </a:r>
          </a:p>
          <a:p>
            <a:pPr fontAlgn="base"/>
            <a:r>
              <a:rPr lang="en-GB" sz="900"/>
              <a:t>cancer, diabetes, heart conditions as well as risk-taking behaviours including alcoholism and substance misuse.</a:t>
            </a:r>
          </a:p>
          <a:p>
            <a:pPr marL="0" indent="0" fontAlgn="base">
              <a:buNone/>
            </a:pPr>
            <a:endParaRPr lang="en-GB" sz="900"/>
          </a:p>
          <a:p>
            <a:pPr marL="0" indent="0" fontAlgn="base">
              <a:buNone/>
            </a:pPr>
            <a:r>
              <a:rPr lang="en-GB" sz="900"/>
              <a:t>The stress hormone cortisol is produced when an individual experiences a stressful event. It helps the body to cope with difficult and challenging situations. When it is released suddenly and turned off quickly (as you would expect within normal development) it can support the individual to react appropriately to the traumatic event.</a:t>
            </a:r>
          </a:p>
          <a:p>
            <a:pPr marL="0" indent="0" fontAlgn="base">
              <a:buNone/>
            </a:pPr>
            <a:br>
              <a:rPr lang="en-GB" sz="900"/>
            </a:br>
            <a:r>
              <a:rPr lang="en-GB" sz="900"/>
              <a:t>However, if the heightened cortisol level does not quickly return to its baseline level it can cause chronic stress, inhibit immune functionality, and cause deficit mineral loss to the bones as well as a weakening of the muscles.</a:t>
            </a:r>
          </a:p>
          <a:p>
            <a:pPr marL="0" indent="0" fontAlgn="base">
              <a:buNone/>
            </a:pPr>
            <a:endParaRPr lang="en-GB" sz="900"/>
          </a:p>
          <a:p>
            <a:pPr marL="0" indent="0" fontAlgn="base">
              <a:buNone/>
            </a:pPr>
            <a:r>
              <a:rPr lang="en-GB" sz="900"/>
              <a:t>When children experience toxic stress their cortisol levels remain heightened, they do not return to baseline levels for a prolonged period of time. Studies have indicated that this can impact the immune response as well as academic engagement and achievement. </a:t>
            </a:r>
            <a:endParaRPr lang="en-GB" sz="900">
              <a:cs typeface="Calibri"/>
            </a:endParaRPr>
          </a:p>
        </p:txBody>
      </p:sp>
      <p:pic>
        <p:nvPicPr>
          <p:cNvPr id="4" name="Picture 4" descr="A picture containing indoor, arranged&#10;&#10;Description automatically generated">
            <a:extLst>
              <a:ext uri="{FF2B5EF4-FFF2-40B4-BE49-F238E27FC236}">
                <a16:creationId xmlns:a16="http://schemas.microsoft.com/office/drawing/2014/main" id="{4832160E-FDD9-4062-BF01-70D2B33770EA}"/>
              </a:ext>
            </a:extLst>
          </p:cNvPr>
          <p:cNvPicPr>
            <a:picLocks noChangeAspect="1"/>
          </p:cNvPicPr>
          <p:nvPr/>
        </p:nvPicPr>
        <p:blipFill rotWithShape="1">
          <a:blip r:embed="rId2"/>
          <a:srcRect l="12231" r="2076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0483790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Toxic stress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dirty="0"/>
              <a:t>If a child continuously experiences adverse childhood experiences the impact that it can have on their physical and mental health can last for a lifetime. Developmental delays, health problems and chronic disease can be the result of continuous toxic stress.</a:t>
            </a:r>
          </a:p>
          <a:p>
            <a:pPr marL="0" indent="0" fontAlgn="base">
              <a:buNone/>
            </a:pPr>
            <a:endParaRPr lang="en-GB" sz="1800" dirty="0"/>
          </a:p>
          <a:p>
            <a:pPr marL="0" indent="0" fontAlgn="base">
              <a:buNone/>
            </a:pPr>
            <a:r>
              <a:rPr lang="en-GB" sz="1800" dirty="0"/>
              <a:t>Research however, continues to demonstrate that supportive, nurturing relationships can inhibit the impact, particularly if introduced at an early age. </a:t>
            </a:r>
            <a:endParaRPr lang="en-GB" sz="1800" dirty="0">
              <a:cs typeface="Calibri"/>
            </a:endParaRPr>
          </a:p>
        </p:txBody>
      </p:sp>
      <p:pic>
        <p:nvPicPr>
          <p:cNvPr id="4" name="Picture 4" descr="A picture containing tree, grass, outdoor, person&#10;&#10;Description automatically generated">
            <a:extLst>
              <a:ext uri="{FF2B5EF4-FFF2-40B4-BE49-F238E27FC236}">
                <a16:creationId xmlns:a16="http://schemas.microsoft.com/office/drawing/2014/main" id="{0E4146D5-3870-4DBA-A206-5F3E84BF44BB}"/>
              </a:ext>
            </a:extLst>
          </p:cNvPr>
          <p:cNvPicPr>
            <a:picLocks noChangeAspect="1"/>
          </p:cNvPicPr>
          <p:nvPr/>
        </p:nvPicPr>
        <p:blipFill rotWithShape="1">
          <a:blip r:embed="rId2"/>
          <a:srcRect l="32998" r="-1"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5038546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Dandelion, Blossom, Bloom, Yellow, Grow">
            <a:extLst>
              <a:ext uri="{FF2B5EF4-FFF2-40B4-BE49-F238E27FC236}">
                <a16:creationId xmlns:a16="http://schemas.microsoft.com/office/drawing/2014/main" id="{EB1FE941-AD5C-D4C2-2F5D-289F95EFB89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2465" b="1253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3" name="Rectangle 410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2A07E-D0C4-65EE-7555-7A6B6F393493}"/>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Resilience</a:t>
            </a:r>
          </a:p>
        </p:txBody>
      </p:sp>
      <p:cxnSp>
        <p:nvCxnSpPr>
          <p:cNvPr id="4105" name="Straight Connector 410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107" name="Straight Connector 410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31436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100"/>
              <a:t>How can we help children to develop resilience?</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400" dirty="0"/>
              <a:t>Resilience comes hand in hand with developing healthy bodies and healthy relationships.</a:t>
            </a:r>
          </a:p>
          <a:p>
            <a:pPr marL="0" indent="0" fontAlgn="base">
              <a:buNone/>
            </a:pPr>
            <a:r>
              <a:rPr lang="en-GB" sz="1400" dirty="0"/>
              <a:t>It is an important part of childhood, but children are not born resilient, they need to learn how to become resilient, just like they need to learn about the importance of exercise, how to look after themselves and how to eat healthily.</a:t>
            </a:r>
            <a:endParaRPr lang="en-GB" sz="1400" dirty="0">
              <a:cs typeface="Calibri"/>
            </a:endParaRPr>
          </a:p>
          <a:p>
            <a:pPr marL="0" indent="0" fontAlgn="base">
              <a:buNone/>
            </a:pPr>
            <a:endParaRPr lang="en-GB" sz="1400" dirty="0">
              <a:cs typeface="Calibri"/>
            </a:endParaRPr>
          </a:p>
          <a:p>
            <a:pPr marL="0" indent="0" fontAlgn="base">
              <a:buNone/>
            </a:pPr>
            <a:r>
              <a:rPr lang="en-GB" sz="1400" dirty="0">
                <a:cs typeface="Calibri"/>
              </a:rPr>
              <a:t>Relationship between biology and the environment.</a:t>
            </a:r>
          </a:p>
          <a:p>
            <a:pPr marL="0" indent="0" fontAlgn="base">
              <a:buNone/>
            </a:pPr>
            <a:endParaRPr lang="en-GB" sz="1400" dirty="0">
              <a:cs typeface="Calibri"/>
            </a:endParaRPr>
          </a:p>
          <a:p>
            <a:pPr marL="0" indent="0" fontAlgn="base">
              <a:buNone/>
            </a:pPr>
            <a:endParaRPr lang="en-GB" sz="1400" dirty="0">
              <a:cs typeface="Calibri"/>
            </a:endParaRPr>
          </a:p>
        </p:txBody>
      </p:sp>
      <p:pic>
        <p:nvPicPr>
          <p:cNvPr id="4" name="Picture 4" descr="A picture containing grass, outdoor, tree, person&#10;&#10;Description automatically generated">
            <a:extLst>
              <a:ext uri="{FF2B5EF4-FFF2-40B4-BE49-F238E27FC236}">
                <a16:creationId xmlns:a16="http://schemas.microsoft.com/office/drawing/2014/main" id="{BD19B35D-A44C-4B9C-802E-4ABE75D8F230}"/>
              </a:ext>
            </a:extLst>
          </p:cNvPr>
          <p:cNvPicPr>
            <a:picLocks noChangeAspect="1"/>
          </p:cNvPicPr>
          <p:nvPr/>
        </p:nvPicPr>
        <p:blipFill rotWithShape="1">
          <a:blip r:embed="rId3"/>
          <a:srcRect t="10191" r="2" b="2331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214138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dirty="0"/>
              <a:t>Activity: Nurturing relationships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endParaRPr lang="en-GB" sz="1100" b="1" dirty="0">
              <a:cs typeface="Calibri"/>
            </a:endParaRPr>
          </a:p>
          <a:p>
            <a:pPr marL="0" indent="0" fontAlgn="base">
              <a:buNone/>
            </a:pPr>
            <a:r>
              <a:rPr lang="en-GB" sz="1100" dirty="0"/>
              <a:t>Consider the relationships that you have with your learners in the class. Firstly, think about the effective relationships. Why do these work so well, what is happening between you and the learner that is creating that engaging relationship?</a:t>
            </a:r>
            <a:endParaRPr lang="en-GB" sz="1100" dirty="0">
              <a:cs typeface="Calibri"/>
            </a:endParaRPr>
          </a:p>
          <a:p>
            <a:pPr marL="0" indent="0" fontAlgn="base">
              <a:buNone/>
            </a:pPr>
            <a:r>
              <a:rPr lang="en-GB" sz="1100" dirty="0"/>
              <a:t>Now consider the relationships that are perhaps more challenging. What is happening within the relationship that is causing difficulties? Is the child or young person triggering something in you? Or is there something underpinning the situation?</a:t>
            </a:r>
            <a:endParaRPr lang="en-GB" sz="1100" dirty="0">
              <a:cs typeface="Calibri"/>
            </a:endParaRPr>
          </a:p>
          <a:p>
            <a:pPr marL="0" indent="0" fontAlgn="base">
              <a:buNone/>
            </a:pPr>
            <a:r>
              <a:rPr lang="en-GB" sz="1100" dirty="0"/>
              <a:t>Consider what you might be able to do within your classroom environment that might support the more difficult relationships. What can you do to create that safe, quiet space where important conversations can happen safely and appropriately without interruption from other learners.</a:t>
            </a:r>
            <a:endParaRPr lang="en-GB" sz="1100" dirty="0">
              <a:cs typeface="Calibri"/>
            </a:endParaRPr>
          </a:p>
          <a:p>
            <a:pPr marL="0" indent="0" fontAlgn="base">
              <a:buNone/>
            </a:pPr>
            <a:r>
              <a:rPr lang="en-GB" sz="1100" dirty="0"/>
              <a:t>Think about what you might need to do personally to enable your learners to feel able to talk to you when difficulties arise. It may be that you need further training to develop your knowledge and understanding. Or it may be that you need to communicate further with the parents and carers or the community. Think about your own learning and what you might need to do to support your development. </a:t>
            </a:r>
            <a:endParaRPr lang="en-GB" sz="1100" dirty="0">
              <a:cs typeface="Calibri"/>
            </a:endParaRPr>
          </a:p>
          <a:p>
            <a:endParaRPr lang="en-GB" sz="1100"/>
          </a:p>
        </p:txBody>
      </p:sp>
      <p:pic>
        <p:nvPicPr>
          <p:cNvPr id="4" name="Picture 4">
            <a:extLst>
              <a:ext uri="{FF2B5EF4-FFF2-40B4-BE49-F238E27FC236}">
                <a16:creationId xmlns:a16="http://schemas.microsoft.com/office/drawing/2014/main" id="{73831F2A-D174-40AF-BA98-86234DE9915F}"/>
              </a:ext>
            </a:extLst>
          </p:cNvPr>
          <p:cNvPicPr>
            <a:picLocks noChangeAspect="1"/>
          </p:cNvPicPr>
          <p:nvPr/>
        </p:nvPicPr>
        <p:blipFill rotWithShape="1">
          <a:blip r:embed="rId2"/>
          <a:srcRect l="11376" r="21620"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521557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Not all stress is harmful</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fontAlgn="base"/>
            <a:r>
              <a:rPr lang="en-GB" sz="1500"/>
              <a:t>As has been noted within this programme, some stress can actually be a positive experience. It helps us to grow and develop and eventually will help us to develop skills that will enable us to cope in different situations as adults. These skills can be developed and strengthened at any age. It is never too late to support the development of resilience.</a:t>
            </a:r>
          </a:p>
          <a:p>
            <a:pPr fontAlgn="base"/>
            <a:r>
              <a:rPr lang="en-GB" sz="1500"/>
              <a:t>Engaging in age-appropriate activities will help the individual to over-come stressful events. Even as adults, engaging in such things as physical exercise can help to reduce stress and traumatic responses. This in turn can be modelled for younger children. </a:t>
            </a:r>
            <a:endParaRPr lang="en-GB" sz="1500">
              <a:cs typeface="Calibri"/>
            </a:endParaRPr>
          </a:p>
        </p:txBody>
      </p:sp>
      <p:pic>
        <p:nvPicPr>
          <p:cNvPr id="4" name="Picture 4">
            <a:extLst>
              <a:ext uri="{FF2B5EF4-FFF2-40B4-BE49-F238E27FC236}">
                <a16:creationId xmlns:a16="http://schemas.microsoft.com/office/drawing/2014/main" id="{5788A867-07D6-46DC-AA73-D4F5E558F5B6}"/>
              </a:ext>
            </a:extLst>
          </p:cNvPr>
          <p:cNvPicPr>
            <a:picLocks noChangeAspect="1"/>
          </p:cNvPicPr>
          <p:nvPr/>
        </p:nvPicPr>
        <p:blipFill rotWithShape="1">
          <a:blip r:embed="rId2"/>
          <a:srcRect t="15544" r="2" b="17959"/>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312677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dirty="0"/>
              <a:t>Activity : Check your understanding now</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700" dirty="0"/>
              <a:t>Spend about 5–10 minutes just putting down the key learning points from today.</a:t>
            </a:r>
            <a:endParaRPr lang="en-GB" sz="1700" dirty="0">
              <a:cs typeface="Calibri"/>
            </a:endParaRPr>
          </a:p>
        </p:txBody>
      </p:sp>
      <p:pic>
        <p:nvPicPr>
          <p:cNvPr id="4" name="Picture 4" descr="A picture containing text&#10;&#10;Description automatically generated">
            <a:extLst>
              <a:ext uri="{FF2B5EF4-FFF2-40B4-BE49-F238E27FC236}">
                <a16:creationId xmlns:a16="http://schemas.microsoft.com/office/drawing/2014/main" id="{133BD5DF-D5A3-4591-90E4-80A1A1CC593A}"/>
              </a:ext>
            </a:extLst>
          </p:cNvPr>
          <p:cNvPicPr>
            <a:picLocks noChangeAspect="1"/>
          </p:cNvPicPr>
          <p:nvPr/>
        </p:nvPicPr>
        <p:blipFill rotWithShape="1">
          <a:blip r:embed="rId2"/>
          <a:srcRect l="11376" r="21620"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9331491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ree stock photo of accomplishment, achievement, business Stock Photo">
            <a:extLst>
              <a:ext uri="{FF2B5EF4-FFF2-40B4-BE49-F238E27FC236}">
                <a16:creationId xmlns:a16="http://schemas.microsoft.com/office/drawing/2014/main" id="{6D66CE30-2656-8710-FD8C-1617984C516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4998" b="29235"/>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DACC40-DD9E-47C2-F372-5814A484E1CD}"/>
              </a:ext>
            </a:extLst>
          </p:cNvPr>
          <p:cNvSpPr txBox="1"/>
          <p:nvPr/>
        </p:nvSpPr>
        <p:spPr>
          <a:xfrm>
            <a:off x="2647430" y="3763556"/>
            <a:ext cx="7485413" cy="2452687"/>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dirty="0"/>
              <a:t>In today’s session we have looked at the following areas:</a:t>
            </a:r>
          </a:p>
          <a:p>
            <a:pPr indent="-228600">
              <a:lnSpc>
                <a:spcPct val="90000"/>
              </a:lnSpc>
              <a:spcAft>
                <a:spcPts val="600"/>
              </a:spcAft>
              <a:buFont typeface="Arial" panose="020B0604020202020204" pitchFamily="34" charset="0"/>
              <a:buChar char="•"/>
            </a:pPr>
            <a:r>
              <a:rPr lang="en-US" dirty="0"/>
              <a:t>Revised understanding of ACEs</a:t>
            </a:r>
          </a:p>
          <a:p>
            <a:pPr indent="-228600">
              <a:lnSpc>
                <a:spcPct val="90000"/>
              </a:lnSpc>
              <a:spcAft>
                <a:spcPts val="600"/>
              </a:spcAft>
              <a:buFont typeface="Arial" panose="020B0604020202020204" pitchFamily="34" charset="0"/>
              <a:buChar char="•"/>
            </a:pPr>
            <a:r>
              <a:rPr lang="en-US" dirty="0"/>
              <a:t>The impact of ACEs on school attainment</a:t>
            </a:r>
          </a:p>
          <a:p>
            <a:pPr indent="-228600">
              <a:lnSpc>
                <a:spcPct val="90000"/>
              </a:lnSpc>
              <a:spcAft>
                <a:spcPts val="600"/>
              </a:spcAft>
              <a:buFont typeface="Arial" panose="020B0604020202020204" pitchFamily="34" charset="0"/>
              <a:buChar char="•"/>
            </a:pPr>
            <a:r>
              <a:rPr lang="en-US" dirty="0"/>
              <a:t>Relationships</a:t>
            </a:r>
          </a:p>
          <a:p>
            <a:pPr indent="-228600">
              <a:lnSpc>
                <a:spcPct val="90000"/>
              </a:lnSpc>
              <a:spcAft>
                <a:spcPts val="600"/>
              </a:spcAft>
              <a:buFont typeface="Arial" panose="020B0604020202020204" pitchFamily="34" charset="0"/>
              <a:buChar char="•"/>
            </a:pPr>
            <a:r>
              <a:rPr lang="en-US" dirty="0"/>
              <a:t>Toxic Stress</a:t>
            </a:r>
          </a:p>
          <a:p>
            <a:pPr indent="-228600">
              <a:lnSpc>
                <a:spcPct val="90000"/>
              </a:lnSpc>
              <a:spcAft>
                <a:spcPts val="600"/>
              </a:spcAft>
              <a:buFont typeface="Arial" panose="020B0604020202020204" pitchFamily="34" charset="0"/>
              <a:buChar char="•"/>
            </a:pPr>
            <a:r>
              <a:rPr lang="en-US" dirty="0"/>
              <a:t>Trauma</a:t>
            </a:r>
          </a:p>
          <a:p>
            <a:pPr indent="-228600">
              <a:lnSpc>
                <a:spcPct val="90000"/>
              </a:lnSpc>
              <a:spcAft>
                <a:spcPts val="600"/>
              </a:spcAft>
              <a:buFont typeface="Arial" panose="020B0604020202020204" pitchFamily="34" charset="0"/>
              <a:buChar char="•"/>
            </a:pPr>
            <a:r>
              <a:rPr lang="en-US" dirty="0"/>
              <a:t>Resilience </a:t>
            </a:r>
          </a:p>
          <a:p>
            <a:pPr>
              <a:lnSpc>
                <a:spcPct val="90000"/>
              </a:lnSpc>
              <a:spcAft>
                <a:spcPts val="600"/>
              </a:spcAft>
            </a:pPr>
            <a:endParaRPr lang="en-US" dirty="0"/>
          </a:p>
          <a:p>
            <a:pPr>
              <a:lnSpc>
                <a:spcPct val="90000"/>
              </a:lnSpc>
              <a:spcAft>
                <a:spcPts val="600"/>
              </a:spcAft>
            </a:pPr>
            <a:r>
              <a:rPr lang="en-US" dirty="0"/>
              <a:t>Any questions?</a:t>
            </a:r>
          </a:p>
        </p:txBody>
      </p:sp>
    </p:spTree>
    <p:extLst>
      <p:ext uri="{BB962C8B-B14F-4D97-AF65-F5344CB8AC3E}">
        <p14:creationId xmlns:p14="http://schemas.microsoft.com/office/powerpoint/2010/main" val="26462949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dirty="0"/>
              <a:t>Resources</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700" b="1"/>
              <a:t>Books, Games and Card Packs to discuss feelings and experiences</a:t>
            </a:r>
            <a:endParaRPr lang="en-GB" sz="700"/>
          </a:p>
          <a:p>
            <a:r>
              <a:rPr lang="en-GB" sz="700"/>
              <a:t>Draw On Your Emotions– </a:t>
            </a:r>
            <a:r>
              <a:rPr lang="en-GB" sz="700" i="1"/>
              <a:t>Margot Sunderland, Nicky Armstrong, 2nd Edition. 2018 </a:t>
            </a:r>
            <a:endParaRPr lang="en-GB" sz="700"/>
          </a:p>
          <a:p>
            <a:r>
              <a:rPr lang="en-GB" sz="700"/>
              <a:t>Bothered – Helping teenagers talk about their feelings – </a:t>
            </a:r>
            <a:r>
              <a:rPr lang="en-GB" sz="700" i="1"/>
              <a:t>Margot Sunderland, Nicky Armstrong </a:t>
            </a:r>
            <a:endParaRPr lang="en-GB" sz="700"/>
          </a:p>
          <a:p>
            <a:r>
              <a:rPr lang="en-GB" sz="700"/>
              <a:t>Hollie Rankin (a trained therapist) has developed a range of books and resources on the following themes: Rebuilding Trust, Following Trauma and Bereavement and Loss </a:t>
            </a:r>
            <a:endParaRPr lang="en-GB" sz="700">
              <a:cs typeface="Calibri"/>
            </a:endParaRPr>
          </a:p>
          <a:p>
            <a:r>
              <a:rPr lang="en-GB" sz="700"/>
              <a:t>The Big Book of Blob Trees - </a:t>
            </a:r>
            <a:r>
              <a:rPr lang="en-GB" sz="700" i="1"/>
              <a:t>Pip Wilson and Ian Long , also available as a set of</a:t>
            </a:r>
            <a:r>
              <a:rPr lang="en-GB" sz="700"/>
              <a:t> </a:t>
            </a:r>
            <a:r>
              <a:rPr lang="en-GB" sz="700" i="1"/>
              <a:t>cards</a:t>
            </a:r>
            <a:endParaRPr lang="en-GB" sz="700"/>
          </a:p>
          <a:p>
            <a:r>
              <a:rPr lang="en-GB" sz="700"/>
              <a:t>Totika – </a:t>
            </a:r>
            <a:r>
              <a:rPr lang="en-GB" sz="700" i="1"/>
              <a:t>a game of</a:t>
            </a:r>
            <a:r>
              <a:rPr lang="en-GB" sz="700"/>
              <a:t> </a:t>
            </a:r>
            <a:r>
              <a:rPr lang="en-GB" sz="700" i="1"/>
              <a:t>Jenga, with a self-development twist </a:t>
            </a:r>
            <a:endParaRPr lang="en-GB" sz="700"/>
          </a:p>
          <a:p>
            <a:r>
              <a:rPr lang="en-GB" sz="700"/>
              <a:t>Sometimes I feel – </a:t>
            </a:r>
            <a:r>
              <a:rPr lang="en-GB" sz="700" i="1"/>
              <a:t>discussion cards – Pia Jones </a:t>
            </a:r>
            <a:endParaRPr lang="en-GB" sz="700"/>
          </a:p>
          <a:p>
            <a:pPr marL="0" indent="0">
              <a:buNone/>
            </a:pPr>
            <a:r>
              <a:rPr lang="en-GB" sz="700" b="1"/>
              <a:t>Additional practical resources</a:t>
            </a:r>
          </a:p>
          <a:p>
            <a:r>
              <a:rPr lang="en-GB" sz="700"/>
              <a:t>Story cubes – useful to enable children to verbalise their experience in a non-threatening manner ◦Small world figures – to explore feelings and emotional experience</a:t>
            </a:r>
          </a:p>
          <a:p>
            <a:r>
              <a:rPr lang="en-GB" sz="700"/>
              <a:t>Puppets to project out feelings of insecurity, worry and anxiety</a:t>
            </a:r>
          </a:p>
          <a:p>
            <a:r>
              <a:rPr lang="en-GB" sz="700"/>
              <a:t>Mindfulness art therapy books are also an excellent tool to use with both children and young people. Whilst the child or young person are spending time with the resource, they can share their experiences in a less direct and challenging manner. </a:t>
            </a:r>
          </a:p>
          <a:p>
            <a:endParaRPr lang="en-GB" sz="700"/>
          </a:p>
        </p:txBody>
      </p:sp>
      <p:pic>
        <p:nvPicPr>
          <p:cNvPr id="4" name="Picture 4" descr="A picture containing indoor, table, floor, LEGO&#10;&#10;Description automatically generated">
            <a:extLst>
              <a:ext uri="{FF2B5EF4-FFF2-40B4-BE49-F238E27FC236}">
                <a16:creationId xmlns:a16="http://schemas.microsoft.com/office/drawing/2014/main" id="{42BE8674-54EF-47CA-860F-7A72847F394D}"/>
              </a:ext>
            </a:extLst>
          </p:cNvPr>
          <p:cNvPicPr>
            <a:picLocks noChangeAspect="1"/>
          </p:cNvPicPr>
          <p:nvPr/>
        </p:nvPicPr>
        <p:blipFill rotWithShape="1">
          <a:blip r:embed="rId3"/>
          <a:srcRect l="30687" r="236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742436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Final words</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r>
              <a:rPr lang="en-GB" sz="1800"/>
              <a:t>It only takes one adult to change a child's future.</a:t>
            </a:r>
          </a:p>
          <a:p>
            <a:r>
              <a:rPr lang="en-GB" sz="1800"/>
              <a:t>Support, listen and be present, to help them to thrive and become healthy, engaged adults. </a:t>
            </a:r>
            <a:endParaRPr lang="en-GB" sz="1800">
              <a:cs typeface="Calibri"/>
            </a:endParaRPr>
          </a:p>
        </p:txBody>
      </p:sp>
      <p:pic>
        <p:nvPicPr>
          <p:cNvPr id="4" name="Picture 4" descr="A picture containing outdoor, beach, ground, water&#10;&#10;Description automatically generated">
            <a:extLst>
              <a:ext uri="{FF2B5EF4-FFF2-40B4-BE49-F238E27FC236}">
                <a16:creationId xmlns:a16="http://schemas.microsoft.com/office/drawing/2014/main" id="{45D1D218-85FF-46EB-8FE3-183891A77607}"/>
              </a:ext>
            </a:extLst>
          </p:cNvPr>
          <p:cNvPicPr>
            <a:picLocks noChangeAspect="1"/>
          </p:cNvPicPr>
          <p:nvPr/>
        </p:nvPicPr>
        <p:blipFill rotWithShape="1">
          <a:blip r:embed="rId2"/>
          <a:srcRect l="14525" r="10192"/>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42712922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3" name="Content Placeholder 2"/>
          <p:cNvSpPr>
            <a:spLocks noGrp="1"/>
          </p:cNvSpPr>
          <p:nvPr>
            <p:ph idx="1"/>
          </p:nvPr>
        </p:nvSpPr>
        <p:spPr/>
        <p:txBody>
          <a:bodyPr>
            <a:normAutofit fontScale="47500" lnSpcReduction="20000"/>
          </a:bodyPr>
          <a:lstStyle/>
          <a:p>
            <a:r>
              <a:rPr lang="en-GB" dirty="0"/>
              <a:t>•</a:t>
            </a:r>
            <a:r>
              <a:rPr lang="en-GB" i="1" dirty="0"/>
              <a:t>Ashton, K., Bellis, M.,</a:t>
            </a:r>
            <a:r>
              <a:rPr lang="en-GB" dirty="0"/>
              <a:t> </a:t>
            </a:r>
            <a:r>
              <a:rPr lang="en-GB" i="1" dirty="0"/>
              <a:t>Hardcastle,</a:t>
            </a:r>
            <a:r>
              <a:rPr lang="en-GB" dirty="0"/>
              <a:t> </a:t>
            </a:r>
            <a:r>
              <a:rPr lang="en-GB" i="1" dirty="0"/>
              <a:t>K.,</a:t>
            </a:r>
            <a:r>
              <a:rPr lang="en-GB" dirty="0"/>
              <a:t> </a:t>
            </a:r>
            <a:r>
              <a:rPr lang="en-GB" i="1" dirty="0"/>
              <a:t>Hughes, K.,</a:t>
            </a:r>
            <a:r>
              <a:rPr lang="en-GB" dirty="0"/>
              <a:t> </a:t>
            </a:r>
            <a:r>
              <a:rPr lang="en-GB" i="1" dirty="0" err="1"/>
              <a:t>Mably</a:t>
            </a:r>
            <a:r>
              <a:rPr lang="en-GB" i="1" dirty="0"/>
              <a:t>, S. &amp; Evans, M. (2016)</a:t>
            </a:r>
            <a:r>
              <a:rPr lang="en-GB" dirty="0"/>
              <a:t> </a:t>
            </a:r>
            <a:r>
              <a:rPr lang="en-GB" i="1" dirty="0"/>
              <a:t>Adverse Childhood Experiences and their association with Mental Well-being in the Welsh adult</a:t>
            </a:r>
            <a:r>
              <a:rPr lang="en-GB" dirty="0"/>
              <a:t> </a:t>
            </a:r>
            <a:r>
              <a:rPr lang="en-GB" i="1" dirty="0"/>
              <a:t>population. Public Health Wales NHS Trust</a:t>
            </a:r>
            <a:endParaRPr lang="en-GB" dirty="0"/>
          </a:p>
          <a:p>
            <a:r>
              <a:rPr lang="en-GB" dirty="0"/>
              <a:t>•</a:t>
            </a:r>
            <a:r>
              <a:rPr lang="en-GB" i="1" dirty="0"/>
              <a:t>Ashton, K., Bellis, M., Davies, A.,</a:t>
            </a:r>
            <a:r>
              <a:rPr lang="en-GB" dirty="0"/>
              <a:t> </a:t>
            </a:r>
            <a:r>
              <a:rPr lang="en-GB" i="1" dirty="0"/>
              <a:t>Hardcastle, K. &amp;</a:t>
            </a:r>
            <a:r>
              <a:rPr lang="en-GB" dirty="0"/>
              <a:t> </a:t>
            </a:r>
            <a:r>
              <a:rPr lang="en-GB" i="1" dirty="0" err="1"/>
              <a:t>Hughes.</a:t>
            </a:r>
            <a:r>
              <a:rPr lang="en-GB" dirty="0" err="1"/>
              <a:t>K</a:t>
            </a:r>
            <a:r>
              <a:rPr lang="en-GB" dirty="0"/>
              <a:t>. (2016) </a:t>
            </a:r>
            <a:r>
              <a:rPr lang="en-GB" i="1" dirty="0"/>
              <a:t>Adverse Childhood Experiences and their association with chronic disease and health service use in the Welsh adult</a:t>
            </a:r>
            <a:r>
              <a:rPr lang="en-GB" dirty="0"/>
              <a:t> </a:t>
            </a:r>
            <a:r>
              <a:rPr lang="en-GB" i="1" dirty="0"/>
              <a:t>population. Public Health Wales NHS Trust</a:t>
            </a:r>
            <a:endParaRPr lang="en-GB" dirty="0"/>
          </a:p>
          <a:p>
            <a:r>
              <a:rPr lang="en-GB" dirty="0"/>
              <a:t>•</a:t>
            </a:r>
            <a:r>
              <a:rPr lang="en-GB" i="1" dirty="0"/>
              <a:t>Bellis, M., Ashton, K., Hughes, K.,</a:t>
            </a:r>
            <a:r>
              <a:rPr lang="en-GB" dirty="0"/>
              <a:t> </a:t>
            </a:r>
            <a:r>
              <a:rPr lang="en-GB" i="1" dirty="0"/>
              <a:t>Ford,</a:t>
            </a:r>
            <a:r>
              <a:rPr lang="en-GB" dirty="0"/>
              <a:t> </a:t>
            </a:r>
            <a:r>
              <a:rPr lang="en-GB" i="1" dirty="0"/>
              <a:t>K., Bishop, J., &amp;</a:t>
            </a:r>
            <a:r>
              <a:rPr lang="en-GB" dirty="0"/>
              <a:t> </a:t>
            </a:r>
            <a:r>
              <a:rPr lang="en-GB" i="1" dirty="0" err="1"/>
              <a:t>Paranjothy</a:t>
            </a:r>
            <a:r>
              <a:rPr lang="en-GB" i="1" dirty="0"/>
              <a:t>, S (2015)</a:t>
            </a:r>
            <a:r>
              <a:rPr lang="en-GB" dirty="0"/>
              <a:t> </a:t>
            </a:r>
            <a:r>
              <a:rPr lang="en-GB" i="1" dirty="0"/>
              <a:t>Adverse Childhood Experiences and their impact on health-harming behaviours in the Welsh adult population : Alcohol Use, Drug Use, Violence, Sexual Behaviour, Incarceration, Smoking and Poor</a:t>
            </a:r>
            <a:r>
              <a:rPr lang="en-GB" dirty="0"/>
              <a:t> </a:t>
            </a:r>
            <a:r>
              <a:rPr lang="en-GB" i="1" dirty="0"/>
              <a:t>Diet. Public Health Wales NHS Trust</a:t>
            </a:r>
            <a:endParaRPr lang="en-GB" dirty="0"/>
          </a:p>
          <a:p>
            <a:r>
              <a:rPr lang="en-GB" dirty="0"/>
              <a:t>•Blodgett, C. and Lanigan, J. D. (2018) ‘The association between adverse childhood experience (ACE) and school success in elementary school children’, </a:t>
            </a:r>
            <a:r>
              <a:rPr lang="en-GB" i="1" dirty="0"/>
              <a:t>School Psychology Quarterly</a:t>
            </a:r>
            <a:r>
              <a:rPr lang="en-GB" dirty="0"/>
              <a:t>, 33(1), pp. 137–146. </a:t>
            </a:r>
            <a:r>
              <a:rPr lang="en-GB" dirty="0" err="1"/>
              <a:t>doi</a:t>
            </a:r>
            <a:r>
              <a:rPr lang="en-GB" dirty="0"/>
              <a:t>: 10.1037/spq0000256.supp (Supplemental).</a:t>
            </a:r>
          </a:p>
          <a:p>
            <a:r>
              <a:rPr lang="en-GB" dirty="0"/>
              <a:t>•</a:t>
            </a:r>
            <a:r>
              <a:rPr lang="en-GB" dirty="0" err="1"/>
              <a:t>Felitti</a:t>
            </a:r>
            <a:r>
              <a:rPr lang="en-GB" dirty="0"/>
              <a:t>, V. J., Anda, R. F., Nordenberg, D., Williamson, D. F., Spitz, A. M., Edwards, V., Koss, M. P., &amp; Marks, J. S. (1998). Relationship of childhood abuse and household dysfunction to many of the leading causes of death in adults. The Adverse Childhood Experiences (ACE) Study. </a:t>
            </a:r>
            <a:r>
              <a:rPr lang="en-GB" i="1" dirty="0"/>
              <a:t>American journal of preventive medicine</a:t>
            </a:r>
            <a:r>
              <a:rPr lang="en-GB" dirty="0"/>
              <a:t>, </a:t>
            </a:r>
            <a:r>
              <a:rPr lang="en-GB" i="1" dirty="0"/>
              <a:t>14</a:t>
            </a:r>
            <a:r>
              <a:rPr lang="en-GB" dirty="0"/>
              <a:t>(4), 245–258. </a:t>
            </a:r>
            <a:r>
              <a:rPr lang="en-GB" dirty="0">
                <a:hlinkClick r:id="rId2"/>
              </a:rPr>
              <a:t>https://doi.org/10.1016/s0749-3797(98)00017-8</a:t>
            </a:r>
            <a:endParaRPr lang="en-GB" dirty="0"/>
          </a:p>
          <a:p>
            <a:r>
              <a:rPr lang="en-GB" dirty="0"/>
              <a:t>•Hughes, K</a:t>
            </a:r>
            <a:r>
              <a:rPr lang="en-GB" dirty="0">
                <a:hlinkClick r:id="rId3"/>
              </a:rPr>
              <a:t>, Ford, K</a:t>
            </a:r>
            <a:r>
              <a:rPr lang="en-GB" dirty="0"/>
              <a:t>, Davies, A, </a:t>
            </a:r>
            <a:r>
              <a:rPr lang="en-GB" dirty="0" err="1"/>
              <a:t>Homolova</a:t>
            </a:r>
            <a:r>
              <a:rPr lang="en-GB" dirty="0"/>
              <a:t>, L </a:t>
            </a:r>
            <a:r>
              <a:rPr lang="en-GB" dirty="0">
                <a:hlinkClick r:id="rId4"/>
              </a:rPr>
              <a:t>&amp; Bellis, M</a:t>
            </a:r>
            <a:r>
              <a:rPr lang="en-GB" dirty="0"/>
              <a:t> 2018, </a:t>
            </a:r>
            <a:r>
              <a:rPr lang="en-GB" i="1" dirty="0">
                <a:hlinkClick r:id="rId5"/>
              </a:rPr>
              <a:t>Sources of resilience and their moderating relationships with harms from adverse childhood experiences. Report 1: Mental illness</a:t>
            </a:r>
            <a:r>
              <a:rPr lang="en-GB" dirty="0"/>
              <a:t>. Public Health Wales NHS Trust.</a:t>
            </a:r>
          </a:p>
          <a:p>
            <a:r>
              <a:rPr lang="en-GB" dirty="0"/>
              <a:t>Public Health Network Cymru (2017) </a:t>
            </a:r>
            <a:r>
              <a:rPr lang="en-GB" i="1" dirty="0"/>
              <a:t>Adverse Childhood Experiences.</a:t>
            </a:r>
            <a:r>
              <a:rPr lang="en-GB" dirty="0"/>
              <a:t> Nov 6 2017. Available at </a:t>
            </a:r>
            <a:r>
              <a:rPr lang="en-GB" dirty="0">
                <a:hlinkClick r:id="rId6"/>
              </a:rPr>
              <a:t>https://www.youtube.com/watch?v=XHgLYI9KZ-A</a:t>
            </a:r>
            <a:r>
              <a:rPr lang="en-GB" dirty="0"/>
              <a:t> (accessed 17 June 2020)</a:t>
            </a:r>
          </a:p>
          <a:p>
            <a:r>
              <a:rPr lang="en-GB" dirty="0"/>
              <a:t>The Policy, Research and International Development Directorate (2015) Adverse Childhood Experiences (ACEs) in Wales (Infographic). Public Health Wales NHS Trust.</a:t>
            </a:r>
          </a:p>
          <a:p>
            <a:r>
              <a:rPr lang="en-GB" dirty="0"/>
              <a:t>Unhappy Child, Unhealthy Adult (2016) BBC Radio 4. 16 February 2016. Available at </a:t>
            </a:r>
            <a:r>
              <a:rPr lang="en-GB" dirty="0">
                <a:hlinkClick r:id="rId7"/>
              </a:rPr>
              <a:t>https://www.bbc.co.uk/sounds/search?q=Unhappy%20Child%2C%20Unhealthy%20Adult&amp;suggid=urn%3Abbc%3Aprogrammes%3Ab070dksr</a:t>
            </a:r>
            <a:r>
              <a:rPr lang="en-GB" dirty="0"/>
              <a:t> (Accessed 16 June 2020)</a:t>
            </a:r>
          </a:p>
          <a:p>
            <a:endParaRPr lang="en-GB" dirty="0"/>
          </a:p>
        </p:txBody>
      </p:sp>
    </p:spTree>
    <p:extLst>
      <p:ext uri="{BB962C8B-B14F-4D97-AF65-F5344CB8AC3E}">
        <p14:creationId xmlns:p14="http://schemas.microsoft.com/office/powerpoint/2010/main" val="5842922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9FDB420-3830-4A85-8022-4CFEFFDFA197}">
  <ds:schemaRef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696490a5-0429-499a-a254-a60426c02ef0"/>
    <ds:schemaRef ds:uri="d2d6d51c-be45-489c-bfaa-c0c3d4c0c982"/>
    <ds:schemaRef ds:uri="http://www.w3.org/XML/1998/namespace"/>
  </ds:schemaRefs>
</ds:datastoreItem>
</file>

<file path=customXml/itemProps2.xml><?xml version="1.0" encoding="utf-8"?>
<ds:datastoreItem xmlns:ds="http://schemas.openxmlformats.org/officeDocument/2006/customXml" ds:itemID="{4627950F-03CC-4D0A-AA73-80B37BEF7BBE}">
  <ds:schemaRefs>
    <ds:schemaRef ds:uri="http://schemas.microsoft.com/sharepoint/v3/contenttype/forms"/>
  </ds:schemaRefs>
</ds:datastoreItem>
</file>

<file path=customXml/itemProps3.xml><?xml version="1.0" encoding="utf-8"?>
<ds:datastoreItem xmlns:ds="http://schemas.openxmlformats.org/officeDocument/2006/customXml" ds:itemID="{F86F9648-6B7B-4D2D-8481-4FA08934F0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10633</TotalTime>
  <Words>5198</Words>
  <Application>Microsoft Office PowerPoint</Application>
  <PresentationFormat>Widescreen</PresentationFormat>
  <Paragraphs>304</Paragraphs>
  <Slides>43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Calibri</vt:lpstr>
      <vt:lpstr>Calibri Light</vt:lpstr>
      <vt:lpstr>Office Theme</vt:lpstr>
      <vt:lpstr>Adverse Childhood Experiences</vt:lpstr>
      <vt:lpstr>AIMS</vt:lpstr>
      <vt:lpstr>Activity: Check your understanding</vt:lpstr>
      <vt:lpstr>Useful organisations for additional information</vt:lpstr>
      <vt:lpstr>Overview – What are ACEs?</vt:lpstr>
      <vt:lpstr>Types of Aces</vt:lpstr>
      <vt:lpstr>Adverse childhood experiences (ACEs)</vt:lpstr>
      <vt:lpstr>Activity: Thoughts and Processes</vt:lpstr>
      <vt:lpstr>What is the impact of ACEs?</vt:lpstr>
      <vt:lpstr>School Attainment </vt:lpstr>
      <vt:lpstr>ACEs and childhood behaviours</vt:lpstr>
      <vt:lpstr>ACEs and academic performance</vt:lpstr>
      <vt:lpstr>Activity: Impact of ACEs on the development of the child</vt:lpstr>
      <vt:lpstr>Impact on academic attainment</vt:lpstr>
      <vt:lpstr>Impact on cognitive functioning</vt:lpstr>
      <vt:lpstr>Impact on academic functioning</vt:lpstr>
      <vt:lpstr>Impact on socio-emotional-behavioural functioning</vt:lpstr>
      <vt:lpstr>Routine</vt:lpstr>
      <vt:lpstr>Activity: Creating nurturing environments</vt:lpstr>
      <vt:lpstr>Classroom behaviours and teacher experience</vt:lpstr>
      <vt:lpstr>Activity: Personal support systems and resources</vt:lpstr>
      <vt:lpstr>Key Relationships</vt:lpstr>
      <vt:lpstr>Relationships in school</vt:lpstr>
      <vt:lpstr>Teaching staff</vt:lpstr>
      <vt:lpstr>Home-school relationships</vt:lpstr>
      <vt:lpstr>Activity: The compassionate helper</vt:lpstr>
      <vt:lpstr>Trauma and Toxic Stress</vt:lpstr>
      <vt:lpstr>ACEs and toxic stress</vt:lpstr>
      <vt:lpstr>What is trauma?</vt:lpstr>
      <vt:lpstr>Factors that can impact traumatic experiences</vt:lpstr>
      <vt:lpstr>Toxic stress</vt:lpstr>
      <vt:lpstr>The 3 stress response types</vt:lpstr>
      <vt:lpstr>Stress and cortisol levels</vt:lpstr>
      <vt:lpstr>Toxic stress</vt:lpstr>
      <vt:lpstr>Resilience</vt:lpstr>
      <vt:lpstr>How can we help children to develop resilience?</vt:lpstr>
      <vt:lpstr>Activity: Nurturing relationships</vt:lpstr>
      <vt:lpstr>Not all stress is harmful</vt:lpstr>
      <vt:lpstr>Activity : Check your understanding now</vt:lpstr>
      <vt:lpstr>PowerPoint Presentation</vt:lpstr>
      <vt:lpstr>Resources</vt:lpstr>
      <vt:lpstr>Final words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 Level 1: A guide for Parents, Carers and Governors</dc:title>
  <dc:creator>Catherine Slade</dc:creator>
  <cp:lastModifiedBy>Catherine Slade</cp:lastModifiedBy>
  <cp:revision>162</cp:revision>
  <dcterms:created xsi:type="dcterms:W3CDTF">2020-11-24T10:19:54Z</dcterms:created>
  <dcterms:modified xsi:type="dcterms:W3CDTF">2023-02-24T16:07:58Z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