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FC7A1"/>
    <a:srgbClr val="1F2A44"/>
    <a:srgbClr val="F6F1E8"/>
    <a:srgbClr val="F5F8F2"/>
    <a:srgbClr val="C9A86A"/>
    <a:srgbClr val="C19A6B"/>
    <a:srgbClr val="DDE6D1"/>
    <a:srgbClr val="EAF1E4"/>
    <a:srgbClr val="E6EFE2"/>
    <a:srgbClr val="DDE8D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317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qra Wajid" userId="dff1e72bbe33819d" providerId="LiveId" clId="{81680FDB-81D6-47E0-86D1-932EA338B6D5}"/>
    <pc:docChg chg="undo custSel addSld delSld modSld">
      <pc:chgData name="Iqra Wajid" userId="dff1e72bbe33819d" providerId="LiveId" clId="{81680FDB-81D6-47E0-86D1-932EA338B6D5}" dt="2026-06-07T20:35:54.520" v="1280" actId="1036"/>
      <pc:docMkLst>
        <pc:docMk/>
      </pc:docMkLst>
      <pc:sldChg chg="modSp mod">
        <pc:chgData name="Iqra Wajid" userId="dff1e72bbe33819d" providerId="LiveId" clId="{81680FDB-81D6-47E0-86D1-932EA338B6D5}" dt="2026-06-07T20:35:54.520" v="1280" actId="1036"/>
        <pc:sldMkLst>
          <pc:docMk/>
          <pc:sldMk cId="3083196672" sldId="256"/>
        </pc:sldMkLst>
        <pc:spChg chg="mod">
          <ac:chgData name="Iqra Wajid" userId="dff1e72bbe33819d" providerId="LiveId" clId="{81680FDB-81D6-47E0-86D1-932EA338B6D5}" dt="2026-06-07T20:35:54.520" v="1280" actId="1036"/>
          <ac:spMkLst>
            <pc:docMk/>
            <pc:sldMk cId="3083196672" sldId="256"/>
            <ac:spMk id="7" creationId="{EE03B688-C535-B799-7C82-21B1E481D77C}"/>
          </ac:spMkLst>
        </pc:spChg>
      </pc:sldChg>
      <pc:sldChg chg="addSp modSp mod addAnim delAnim modAnim">
        <pc:chgData name="Iqra Wajid" userId="dff1e72bbe33819d" providerId="LiveId" clId="{81680FDB-81D6-47E0-86D1-932EA338B6D5}" dt="2026-05-13T21:33:35.877" v="434"/>
        <pc:sldMkLst>
          <pc:docMk/>
          <pc:sldMk cId="1594085705" sldId="258"/>
        </pc:sldMkLst>
        <pc:spChg chg="add mod">
          <ac:chgData name="Iqra Wajid" userId="dff1e72bbe33819d" providerId="LiveId" clId="{81680FDB-81D6-47E0-86D1-932EA338B6D5}" dt="2026-05-13T21:27:12.794" v="135" actId="1076"/>
          <ac:spMkLst>
            <pc:docMk/>
            <pc:sldMk cId="1594085705" sldId="258"/>
            <ac:spMk id="3" creationId="{FC6BC583-3B49-8D1A-46B2-CF45FD418413}"/>
          </ac:spMkLst>
        </pc:spChg>
        <pc:spChg chg="mod">
          <ac:chgData name="Iqra Wajid" userId="dff1e72bbe33819d" providerId="LiveId" clId="{81680FDB-81D6-47E0-86D1-932EA338B6D5}" dt="2026-05-13T21:25:22.688" v="93" actId="20577"/>
          <ac:spMkLst>
            <pc:docMk/>
            <pc:sldMk cId="1594085705" sldId="258"/>
            <ac:spMk id="19" creationId="{EBB65C40-A929-2F71-CD02-CAF4A66A15D8}"/>
          </ac:spMkLst>
        </pc:spChg>
        <pc:spChg chg="mod">
          <ac:chgData name="Iqra Wajid" userId="dff1e72bbe33819d" providerId="LiveId" clId="{81680FDB-81D6-47E0-86D1-932EA338B6D5}" dt="2026-05-13T21:22:18.103" v="29" actId="20577"/>
          <ac:spMkLst>
            <pc:docMk/>
            <pc:sldMk cId="1594085705" sldId="258"/>
            <ac:spMk id="24" creationId="{3A51AB9C-7042-C2C8-7115-DF981C700F19}"/>
          </ac:spMkLst>
        </pc:spChg>
        <pc:spChg chg="mod">
          <ac:chgData name="Iqra Wajid" userId="dff1e72bbe33819d" providerId="LiveId" clId="{81680FDB-81D6-47E0-86D1-932EA338B6D5}" dt="2026-05-13T21:22:57.698" v="52" actId="20577"/>
          <ac:spMkLst>
            <pc:docMk/>
            <pc:sldMk cId="1594085705" sldId="258"/>
            <ac:spMk id="27" creationId="{9AB65BBF-9E31-3CAC-EE70-A1744D95837E}"/>
          </ac:spMkLst>
        </pc:spChg>
        <pc:spChg chg="mod">
          <ac:chgData name="Iqra Wajid" userId="dff1e72bbe33819d" providerId="LiveId" clId="{81680FDB-81D6-47E0-86D1-932EA338B6D5}" dt="2026-05-13T21:23:32.873" v="69" actId="20577"/>
          <ac:spMkLst>
            <pc:docMk/>
            <pc:sldMk cId="1594085705" sldId="258"/>
            <ac:spMk id="28" creationId="{92152924-1275-FF20-69EA-D014738F5DEB}"/>
          </ac:spMkLst>
        </pc:spChg>
        <pc:spChg chg="mod">
          <ac:chgData name="Iqra Wajid" userId="dff1e72bbe33819d" providerId="LiveId" clId="{81680FDB-81D6-47E0-86D1-932EA338B6D5}" dt="2026-05-13T21:25:33.917" v="95" actId="20577"/>
          <ac:spMkLst>
            <pc:docMk/>
            <pc:sldMk cId="1594085705" sldId="258"/>
            <ac:spMk id="61" creationId="{00000000-0000-0000-0000-000000000000}"/>
          </ac:spMkLst>
        </pc:spChg>
        <pc:picChg chg="mod">
          <ac:chgData name="Iqra Wajid" userId="dff1e72bbe33819d" providerId="LiveId" clId="{81680FDB-81D6-47E0-86D1-932EA338B6D5}" dt="2026-05-13T21:25:10.549" v="78" actId="14100"/>
          <ac:picMkLst>
            <pc:docMk/>
            <pc:sldMk cId="1594085705" sldId="258"/>
            <ac:picMk id="48" creationId="{23E7AEFA-69E8-59EA-54AF-822650FBD595}"/>
          </ac:picMkLst>
        </pc:picChg>
      </pc:sldChg>
      <pc:sldChg chg="addSp modSp mod addAnim delAnim modAnim">
        <pc:chgData name="Iqra Wajid" userId="dff1e72bbe33819d" providerId="LiveId" clId="{81680FDB-81D6-47E0-86D1-932EA338B6D5}" dt="2026-05-13T21:33:43.992" v="435"/>
        <pc:sldMkLst>
          <pc:docMk/>
          <pc:sldMk cId="2884590929" sldId="259"/>
        </pc:sldMkLst>
        <pc:spChg chg="add mod">
          <ac:chgData name="Iqra Wajid" userId="dff1e72bbe33819d" providerId="LiveId" clId="{81680FDB-81D6-47E0-86D1-932EA338B6D5}" dt="2026-05-13T21:29:40.972" v="237" actId="1038"/>
          <ac:spMkLst>
            <pc:docMk/>
            <pc:sldMk cId="2884590929" sldId="259"/>
            <ac:spMk id="4" creationId="{7726B657-2A72-B04A-A63F-133DCEEEC74A}"/>
          </ac:spMkLst>
        </pc:spChg>
      </pc:sldChg>
      <pc:sldChg chg="addSp modSp addAnim delAnim modAnim">
        <pc:chgData name="Iqra Wajid" userId="dff1e72bbe33819d" providerId="LiveId" clId="{81680FDB-81D6-47E0-86D1-932EA338B6D5}" dt="2026-05-13T21:33:53.125" v="436"/>
        <pc:sldMkLst>
          <pc:docMk/>
          <pc:sldMk cId="3457995786" sldId="260"/>
        </pc:sldMkLst>
        <pc:spChg chg="add mod">
          <ac:chgData name="Iqra Wajid" userId="dff1e72bbe33819d" providerId="LiveId" clId="{81680FDB-81D6-47E0-86D1-932EA338B6D5}" dt="2026-05-13T21:30:48.671" v="284" actId="20577"/>
          <ac:spMkLst>
            <pc:docMk/>
            <pc:sldMk cId="3457995786" sldId="260"/>
            <ac:spMk id="3" creationId="{1EF1859F-250F-E29C-2C96-5EE2A3CC7591}"/>
          </ac:spMkLst>
        </pc:spChg>
      </pc:sldChg>
      <pc:sldChg chg="addSp modSp mod addAnim delAnim modAnim">
        <pc:chgData name="Iqra Wajid" userId="dff1e72bbe33819d" providerId="LiveId" clId="{81680FDB-81D6-47E0-86D1-932EA338B6D5}" dt="2026-05-13T21:34:04.576" v="437"/>
        <pc:sldMkLst>
          <pc:docMk/>
          <pc:sldMk cId="1446512492" sldId="262"/>
        </pc:sldMkLst>
        <pc:spChg chg="add mod">
          <ac:chgData name="Iqra Wajid" userId="dff1e72bbe33819d" providerId="LiveId" clId="{81680FDB-81D6-47E0-86D1-932EA338B6D5}" dt="2026-05-13T21:33:00.788" v="432" actId="1038"/>
          <ac:spMkLst>
            <pc:docMk/>
            <pc:sldMk cId="1446512492" sldId="262"/>
            <ac:spMk id="2" creationId="{3D9FC607-F711-033B-808A-AC8CD61614BD}"/>
          </ac:spMkLst>
        </pc:spChg>
      </pc:sldChg>
      <pc:sldChg chg="addSp modSp mod addAnim delAnim modAnim">
        <pc:chgData name="Iqra Wajid" userId="dff1e72bbe33819d" providerId="LiveId" clId="{81680FDB-81D6-47E0-86D1-932EA338B6D5}" dt="2026-05-13T21:36:36.946" v="565"/>
        <pc:sldMkLst>
          <pc:docMk/>
          <pc:sldMk cId="638503411" sldId="263"/>
        </pc:sldMkLst>
        <pc:spChg chg="add mod">
          <ac:chgData name="Iqra Wajid" userId="dff1e72bbe33819d" providerId="LiveId" clId="{81680FDB-81D6-47E0-86D1-932EA338B6D5}" dt="2026-05-13T21:36:32.361" v="564" actId="14100"/>
          <ac:spMkLst>
            <pc:docMk/>
            <pc:sldMk cId="638503411" sldId="263"/>
            <ac:spMk id="2" creationId="{BFAEB647-80B9-C855-3AE4-88A625E7F06B}"/>
          </ac:spMkLst>
        </pc:spChg>
      </pc:sldChg>
      <pc:sldChg chg="addSp modSp mod addAnim delAnim modAnim">
        <pc:chgData name="Iqra Wajid" userId="dff1e72bbe33819d" providerId="LiveId" clId="{81680FDB-81D6-47E0-86D1-932EA338B6D5}" dt="2026-05-13T21:57:48.587" v="1225"/>
        <pc:sldMkLst>
          <pc:docMk/>
          <pc:sldMk cId="2919623211" sldId="264"/>
        </pc:sldMkLst>
        <pc:spChg chg="add mod">
          <ac:chgData name="Iqra Wajid" userId="dff1e72bbe33819d" providerId="LiveId" clId="{81680FDB-81D6-47E0-86D1-932EA338B6D5}" dt="2026-05-13T21:38:30.134" v="649" actId="1076"/>
          <ac:spMkLst>
            <pc:docMk/>
            <pc:sldMk cId="2919623211" sldId="264"/>
            <ac:spMk id="7" creationId="{F64C3391-7E53-DCFF-0523-A0F0718C4ACC}"/>
          </ac:spMkLst>
        </pc:spChg>
      </pc:sldChg>
      <pc:sldChg chg="addSp modSp mod addAnim delAnim modAnim">
        <pc:chgData name="Iqra Wajid" userId="dff1e72bbe33819d" providerId="LiveId" clId="{81680FDB-81D6-47E0-86D1-932EA338B6D5}" dt="2026-05-13T21:39:58.423" v="799"/>
        <pc:sldMkLst>
          <pc:docMk/>
          <pc:sldMk cId="706690510" sldId="265"/>
        </pc:sldMkLst>
        <pc:spChg chg="add mod">
          <ac:chgData name="Iqra Wajid" userId="dff1e72bbe33819d" providerId="LiveId" clId="{81680FDB-81D6-47E0-86D1-932EA338B6D5}" dt="2026-05-13T21:39:55.110" v="798" actId="1037"/>
          <ac:spMkLst>
            <pc:docMk/>
            <pc:sldMk cId="706690510" sldId="265"/>
            <ac:spMk id="4" creationId="{99EDAC1B-9253-637D-89B9-8130624FC369}"/>
          </ac:spMkLst>
        </pc:spChg>
      </pc:sldChg>
      <pc:sldChg chg="modSp mod">
        <pc:chgData name="Iqra Wajid" userId="dff1e72bbe33819d" providerId="LiveId" clId="{81680FDB-81D6-47E0-86D1-932EA338B6D5}" dt="2026-05-13T21:59:16.593" v="1226" actId="14861"/>
        <pc:sldMkLst>
          <pc:docMk/>
          <pc:sldMk cId="1161793857" sldId="266"/>
        </pc:sldMkLst>
        <pc:spChg chg="mod">
          <ac:chgData name="Iqra Wajid" userId="dff1e72bbe33819d" providerId="LiveId" clId="{81680FDB-81D6-47E0-86D1-932EA338B6D5}" dt="2026-05-13T21:59:16.593" v="1226" actId="14861"/>
          <ac:spMkLst>
            <pc:docMk/>
            <pc:sldMk cId="1161793857" sldId="266"/>
            <ac:spMk id="19" creationId="{38C00091-B3FD-05DB-366B-472FED126DB7}"/>
          </ac:spMkLst>
        </pc:spChg>
        <pc:spChg chg="mod">
          <ac:chgData name="Iqra Wajid" userId="dff1e72bbe33819d" providerId="LiveId" clId="{81680FDB-81D6-47E0-86D1-932EA338B6D5}" dt="2026-05-13T21:59:16.593" v="1226" actId="14861"/>
          <ac:spMkLst>
            <pc:docMk/>
            <pc:sldMk cId="1161793857" sldId="266"/>
            <ac:spMk id="20" creationId="{32C2CE53-B79D-FF04-80EB-B7A5B40268A2}"/>
          </ac:spMkLst>
        </pc:spChg>
        <pc:spChg chg="mod">
          <ac:chgData name="Iqra Wajid" userId="dff1e72bbe33819d" providerId="LiveId" clId="{81680FDB-81D6-47E0-86D1-932EA338B6D5}" dt="2026-05-13T21:59:16.593" v="1226" actId="14861"/>
          <ac:spMkLst>
            <pc:docMk/>
            <pc:sldMk cId="1161793857" sldId="266"/>
            <ac:spMk id="30" creationId="{2DBC0069-34E1-A6D4-A953-6EC057F1AF6C}"/>
          </ac:spMkLst>
        </pc:spChg>
        <pc:spChg chg="mod">
          <ac:chgData name="Iqra Wajid" userId="dff1e72bbe33819d" providerId="LiveId" clId="{81680FDB-81D6-47E0-86D1-932EA338B6D5}" dt="2026-05-13T21:59:16.593" v="1226" actId="14861"/>
          <ac:spMkLst>
            <pc:docMk/>
            <pc:sldMk cId="1161793857" sldId="266"/>
            <ac:spMk id="31" creationId="{CCE4962E-EFE4-3C55-2CE3-055AF429532E}"/>
          </ac:spMkLst>
        </pc:spChg>
        <pc:spChg chg="mod">
          <ac:chgData name="Iqra Wajid" userId="dff1e72bbe33819d" providerId="LiveId" clId="{81680FDB-81D6-47E0-86D1-932EA338B6D5}" dt="2026-05-13T21:59:16.593" v="1226" actId="14861"/>
          <ac:spMkLst>
            <pc:docMk/>
            <pc:sldMk cId="1161793857" sldId="266"/>
            <ac:spMk id="32" creationId="{ACB88A8A-CECF-3473-188B-EA9140B422FC}"/>
          </ac:spMkLst>
        </pc:spChg>
        <pc:cxnChg chg="mod">
          <ac:chgData name="Iqra Wajid" userId="dff1e72bbe33819d" providerId="LiveId" clId="{81680FDB-81D6-47E0-86D1-932EA338B6D5}" dt="2026-05-13T21:59:16.593" v="1226" actId="14861"/>
          <ac:cxnSpMkLst>
            <pc:docMk/>
            <pc:sldMk cId="1161793857" sldId="266"/>
            <ac:cxnSpMk id="13" creationId="{5ABB8E40-4439-FD9F-A683-4234F3B3F45A}"/>
          </ac:cxnSpMkLst>
        </pc:cxnChg>
        <pc:cxnChg chg="mod">
          <ac:chgData name="Iqra Wajid" userId="dff1e72bbe33819d" providerId="LiveId" clId="{81680FDB-81D6-47E0-86D1-932EA338B6D5}" dt="2026-05-13T21:59:16.593" v="1226" actId="14861"/>
          <ac:cxnSpMkLst>
            <pc:docMk/>
            <pc:sldMk cId="1161793857" sldId="266"/>
            <ac:cxnSpMk id="15" creationId="{C5CD1FD6-5DE3-B885-905D-12AF2E29E30C}"/>
          </ac:cxnSpMkLst>
        </pc:cxnChg>
        <pc:cxnChg chg="mod">
          <ac:chgData name="Iqra Wajid" userId="dff1e72bbe33819d" providerId="LiveId" clId="{81680FDB-81D6-47E0-86D1-932EA338B6D5}" dt="2026-05-13T21:59:16.593" v="1226" actId="14861"/>
          <ac:cxnSpMkLst>
            <pc:docMk/>
            <pc:sldMk cId="1161793857" sldId="266"/>
            <ac:cxnSpMk id="27" creationId="{C69FF8D3-46DA-7AED-4201-FE4317B2CE5A}"/>
          </ac:cxnSpMkLst>
        </pc:cxnChg>
        <pc:cxnChg chg="mod">
          <ac:chgData name="Iqra Wajid" userId="dff1e72bbe33819d" providerId="LiveId" clId="{81680FDB-81D6-47E0-86D1-932EA338B6D5}" dt="2026-05-13T21:59:16.593" v="1226" actId="14861"/>
          <ac:cxnSpMkLst>
            <pc:docMk/>
            <pc:sldMk cId="1161793857" sldId="266"/>
            <ac:cxnSpMk id="28" creationId="{96E6D62A-20B6-2195-1FB9-76D9DC2712B4}"/>
          </ac:cxnSpMkLst>
        </pc:cxnChg>
        <pc:cxnChg chg="mod">
          <ac:chgData name="Iqra Wajid" userId="dff1e72bbe33819d" providerId="LiveId" clId="{81680FDB-81D6-47E0-86D1-932EA338B6D5}" dt="2026-05-13T21:59:16.593" v="1226" actId="14861"/>
          <ac:cxnSpMkLst>
            <pc:docMk/>
            <pc:sldMk cId="1161793857" sldId="266"/>
            <ac:cxnSpMk id="29" creationId="{5181E5A9-1627-7701-8684-1C86E3C959EE}"/>
          </ac:cxnSpMkLst>
        </pc:cxnChg>
      </pc:sldChg>
      <pc:sldChg chg="addSp modSp new mod modTransition addAnim delAnim modAnim">
        <pc:chgData name="Iqra Wajid" userId="dff1e72bbe33819d" providerId="LiveId" clId="{81680FDB-81D6-47E0-86D1-932EA338B6D5}" dt="2026-05-13T21:53:10.879" v="1192"/>
        <pc:sldMkLst>
          <pc:docMk/>
          <pc:sldMk cId="3676362712" sldId="267"/>
        </pc:sldMkLst>
        <pc:spChg chg="add mod">
          <ac:chgData name="Iqra Wajid" userId="dff1e72bbe33819d" providerId="LiveId" clId="{81680FDB-81D6-47E0-86D1-932EA338B6D5}" dt="2026-05-13T21:43:33.249" v="825" actId="20577"/>
          <ac:spMkLst>
            <pc:docMk/>
            <pc:sldMk cId="3676362712" sldId="267"/>
            <ac:spMk id="2" creationId="{D06DD72D-28D8-7A83-53DB-6A8D85E71A0E}"/>
          </ac:spMkLst>
        </pc:spChg>
        <pc:spChg chg="add mod">
          <ac:chgData name="Iqra Wajid" userId="dff1e72bbe33819d" providerId="LiveId" clId="{81680FDB-81D6-47E0-86D1-932EA338B6D5}" dt="2026-05-13T21:52:49.612" v="1189" actId="1035"/>
          <ac:spMkLst>
            <pc:docMk/>
            <pc:sldMk cId="3676362712" sldId="267"/>
            <ac:spMk id="4" creationId="{303A3ADD-8484-4822-6848-1B82336882A9}"/>
          </ac:spMkLst>
        </pc:spChg>
      </pc:sldChg>
      <pc:sldChg chg="modSp add mod addAnim delAnim modAnim">
        <pc:chgData name="Iqra Wajid" userId="dff1e72bbe33819d" providerId="LiveId" clId="{81680FDB-81D6-47E0-86D1-932EA338B6D5}" dt="2026-05-13T21:53:20.269" v="1195"/>
        <pc:sldMkLst>
          <pc:docMk/>
          <pc:sldMk cId="2131869717" sldId="268"/>
        </pc:sldMkLst>
        <pc:spChg chg="mod">
          <ac:chgData name="Iqra Wajid" userId="dff1e72bbe33819d" providerId="LiveId" clId="{81680FDB-81D6-47E0-86D1-932EA338B6D5}" dt="2026-05-13T21:52:38.380" v="1172" actId="20577"/>
          <ac:spMkLst>
            <pc:docMk/>
            <pc:sldMk cId="2131869717" sldId="268"/>
            <ac:spMk id="4" creationId="{953FE899-F132-81A2-AA15-08C793C9F643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0568BC-F45A-4F71-A702-4F4C054A57FD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A00CC5-C0BE-4A2A-9A8E-1CB39A9259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21219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A00CC5-C0BE-4A2A-9A8E-1CB39A92596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06437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42FC19-E89A-D137-A54C-14AFCA2584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E6F8941-0928-2B9D-5CFB-E029AB2DDF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D5C988-DA46-0F89-ADAB-7628BE6148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9903E-937C-40AD-96E8-189F171879A3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D3D47A-099A-3EBB-32F8-3F08099548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743989-8D48-DF8B-4D44-BBC322F50E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C8763-37CB-40E6-93B8-06A51FE14F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161583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>
        <p159:morph option="byObject"/>
      </p:transition>
    </mc:Choice>
    <mc:Fallback>
      <p:transition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77266A-4351-BB5A-4024-748C72184F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78175D-9D55-096F-53B7-8EBED8F4CC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548A26-DAA3-293D-2F88-E70CBAADDA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9903E-937C-40AD-96E8-189F171879A3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53D957-5D40-CF17-3D5F-E9B942CB22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FE4414-9044-D6D4-CF23-EFED8E40F2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C8763-37CB-40E6-93B8-06A51FE14F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950626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>
        <p159:morph option="byObject"/>
      </p:transition>
    </mc:Choice>
    <mc:Fallback>
      <p:transition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13136F-B411-CEBD-4F6B-2200D1573E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673BBF-091B-72E2-33F4-20F9BF2F3B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A3EF9B-EE6A-94D3-D136-CD2A995BFB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9903E-937C-40AD-96E8-189F171879A3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73EE1F-34F3-7988-0CCB-B3F06A9EF6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865655-1012-BB17-B7FF-188787C8F3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C8763-37CB-40E6-93B8-06A51FE14F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477451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>
        <p159:morph option="byObject"/>
      </p:transition>
    </mc:Choice>
    <mc:Fallback>
      <p:transition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4112F-2BF6-4FFA-8445-C51DEAB7E7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B6028C-5E42-E32D-86C3-5D00A9DA36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2583C3-004E-1861-482D-51BA9BD3F42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F803CB-D22C-B53A-3EB5-CC20E8CE70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9903E-937C-40AD-96E8-189F171879A3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027C63-F23B-C161-9298-DCAEED1A68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8D09ED-14C5-68B3-7723-D985E69DC8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C8763-37CB-40E6-93B8-06A51FE14F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247399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>
        <p159:morph option="byObject"/>
      </p:transition>
    </mc:Choice>
    <mc:Fallback>
      <p:transition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F84F17-BEE6-D973-EB1B-49B69A55AA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6666D2-073A-CA7A-9E20-38B9BD6E5B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A7D216-6D6A-CEA3-4005-14043BCE2D4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5871D46-D831-9379-427D-58C3279BE59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4C52820-3EB4-2352-205B-DCD15120B8F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ABF85C5-6182-6B26-C87E-977FDA1F92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9903E-937C-40AD-96E8-189F171879A3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3C03894-57B5-5C41-104F-9B24AC70B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275C701-C1B0-D03E-6FEE-12ED9B5AB0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C8763-37CB-40E6-93B8-06A51FE14F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486055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>
        <p159:morph option="byObject"/>
      </p:transition>
    </mc:Choice>
    <mc:Fallback>
      <p:transition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9AB82C-42F9-9BA7-A7CB-8017C9CA98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444755B-661E-09F1-D5D9-45EC3112E9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9903E-937C-40AD-96E8-189F171879A3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F639669-8428-5132-8CF1-70B1A97303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9DABAF-411B-9D23-59C5-59ACBB60F4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C8763-37CB-40E6-93B8-06A51FE14F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688057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>
        <p159:morph option="byObject"/>
      </p:transition>
    </mc:Choice>
    <mc:Fallback>
      <p:transition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0B77A58-D8CD-67C4-2FC6-913032C3D4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9903E-937C-40AD-96E8-189F171879A3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D973546-95F7-D658-30E1-144E14D3F6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90AAFE-653F-85AB-DE72-7C2848BB30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C8763-37CB-40E6-93B8-06A51FE14F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459472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>
        <p159:morph option="byObject"/>
      </p:transition>
    </mc:Choice>
    <mc:Fallback>
      <p:transition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EE3C80-FDE2-E1A6-E92D-56974EB841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A68FC9-9F16-91A9-CE62-0964CABABB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0F9E1E-3E7D-178B-F2D1-539C2DD9CE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FC2FA7-5A2B-7E4F-3FA4-C3E026FF7C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9903E-937C-40AD-96E8-189F171879A3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5E47799-8D3C-6714-441F-7E64A2FA5E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AEA1B4-FD9C-DDA8-55E0-A294E50C7F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C8763-37CB-40E6-93B8-06A51FE14F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289422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>
        <p159:morph option="byObject"/>
      </p:transition>
    </mc:Choice>
    <mc:Fallback>
      <p:transition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C60F4A-1A56-DC50-AC8F-9EA990739D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652F79B-C278-1C33-63DE-196CA221EF2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716571-C78D-1D38-0436-1C74A4D4085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2F0930-7F92-CD9D-3AF4-F23C265819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9903E-937C-40AD-96E8-189F171879A3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22A3C1-BD61-A586-B077-72780543BE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A6654B-73E0-B18F-64A1-A54FDD8067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C8763-37CB-40E6-93B8-06A51FE14F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75009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>
        <p159:morph option="byObject"/>
      </p:transition>
    </mc:Choice>
    <mc:Fallback>
      <p:transition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35F6A-8369-10F1-617D-B2A2838BCF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5F0FEA9-9906-ACA1-8A49-2DBE7DFDC0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B95393-AE35-2F11-DCCD-11D182C13F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9903E-937C-40AD-96E8-189F171879A3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C20F75-4A5C-E739-2B88-2C830CF9EF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22719A-BE11-A0E8-646D-7A6CF932C7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C8763-37CB-40E6-93B8-06A51FE14F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04685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>
        <p159:morph option="byObject"/>
      </p:transition>
    </mc:Choice>
    <mc:Fallback>
      <p:transition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AE8EDEC-23A6-51BE-AAF9-90DAF5EBD32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FDD0B5F-64B7-1D22-8394-309252CFD7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3515C5-90B7-8B9B-EF9F-BB88CE94E9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9903E-937C-40AD-96E8-189F171879A3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CA948E-CC02-1CCB-03AC-27AAF3024D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FB9B5A-0688-EE13-E118-C69B608C7D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C8763-37CB-40E6-93B8-06A51FE14F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6481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>
        <p159:morph option="byObject"/>
      </p:transition>
    </mc:Choice>
    <mc:Fallback>
      <p:transition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4000">
              <a:srgbClr val="DDE6D1"/>
            </a:gs>
            <a:gs pos="74000">
              <a:srgbClr val="FFFFFF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DF73909-E0D2-45C7-C030-D4528759D0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A84F51-8D2B-D468-0A49-0033DA40E3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0E36C7-EBE8-CF24-65FA-429ABD9C99B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EF9903E-937C-40AD-96E8-189F171879A3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73AA60-5F38-805F-83E4-E51D6BBF5AB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1D781C-5F0F-390B-470B-4E11C48ADAD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E5C8763-37CB-40E6-93B8-06A51FE14F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74570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59="http://schemas.microsoft.com/office/powerpoint/2015/09/main" Requires="p159">
      <p:transition>
        <p159:morph option="byObject"/>
      </p:transition>
    </mc:Choice>
    <mc:Fallback>
      <p:transition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svg"/><Relationship Id="rId5" Type="http://schemas.openxmlformats.org/officeDocument/2006/relationships/image" Target="../media/image13.svg"/><Relationship Id="rId4" Type="http://schemas.openxmlformats.org/officeDocument/2006/relationships/image" Target="../media/image12.sv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7" Type="http://schemas.openxmlformats.org/officeDocument/2006/relationships/image" Target="../media/image21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svg"/><Relationship Id="rId5" Type="http://schemas.openxmlformats.org/officeDocument/2006/relationships/image" Target="../media/image11.svg"/><Relationship Id="rId4" Type="http://schemas.openxmlformats.org/officeDocument/2006/relationships/image" Target="../media/image19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3" Type="http://schemas.openxmlformats.org/officeDocument/2006/relationships/image" Target="../media/image28.svg"/><Relationship Id="rId7" Type="http://schemas.openxmlformats.org/officeDocument/2006/relationships/image" Target="../media/image31.svg"/><Relationship Id="rId2" Type="http://schemas.openxmlformats.org/officeDocument/2006/relationships/image" Target="../media/image27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svg"/><Relationship Id="rId5" Type="http://schemas.openxmlformats.org/officeDocument/2006/relationships/image" Target="../media/image14.svg"/><Relationship Id="rId10" Type="http://schemas.openxmlformats.org/officeDocument/2006/relationships/image" Target="../media/image34.svg"/><Relationship Id="rId4" Type="http://schemas.openxmlformats.org/officeDocument/2006/relationships/image" Target="../media/image29.svg"/><Relationship Id="rId9" Type="http://schemas.openxmlformats.org/officeDocument/2006/relationships/image" Target="../media/image33.sv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png"/><Relationship Id="rId5" Type="http://schemas.openxmlformats.org/officeDocument/2006/relationships/image" Target="../media/image38.png"/><Relationship Id="rId10" Type="http://schemas.openxmlformats.org/officeDocument/2006/relationships/image" Target="../media/image43.png"/><Relationship Id="rId4" Type="http://schemas.openxmlformats.org/officeDocument/2006/relationships/image" Target="../media/image37.png"/><Relationship Id="rId9" Type="http://schemas.openxmlformats.org/officeDocument/2006/relationships/image" Target="../media/image42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Attachment Image"/>
          <p:cNvPicPr>
            <a:picLocks noChangeAspect="1"/>
          </p:cNvPicPr>
          <p:nvPr/>
        </p:nvPicPr>
        <p:blipFill>
          <a:blip r:embed="rId2">
            <a:alphaModFix amt="70000"/>
          </a:blip>
          <a:srcRect t="6576" b="6641"/>
          <a:stretch>
            <a:fillRect/>
          </a:stretch>
        </p:blipFill>
        <p:spPr>
          <a:xfrm>
            <a:off x="6977875" y="310624"/>
            <a:ext cx="4707325" cy="6276434"/>
          </a:xfrm>
          <a:prstGeom prst="roundRect">
            <a:avLst>
              <a:gd name="adj" fmla="val 5000"/>
            </a:avLst>
          </a:prstGeom>
        </p:spPr>
      </p:pic>
      <p:sp>
        <p:nvSpPr>
          <p:cNvPr id="2" name="Title"/>
          <p:cNvSpPr txBox="1"/>
          <p:nvPr/>
        </p:nvSpPr>
        <p:spPr>
          <a:xfrm>
            <a:off x="720000" y="601884"/>
            <a:ext cx="6200000" cy="3398116"/>
          </a:xfrm>
          <a:prstGeom prst="rect">
            <a:avLst/>
          </a:prstGeom>
          <a:noFill/>
        </p:spPr>
        <p:txBody>
          <a:bodyPr wrap="square" lIns="0" tIns="0" rIns="0" bIns="0" anchor="t"/>
          <a:lstStyle/>
          <a:p>
            <a:pPr algn="l">
              <a:lnSpc>
                <a:spcPct val="150000"/>
              </a:lnSpc>
            </a:pPr>
            <a:r>
              <a:rPr lang="en-GB" sz="3600" b="1" dirty="0">
                <a:solidFill>
                  <a:srgbClr val="1F2A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Analysing Isaac’s Early Development Using Bowlby’s Attachment Theory</a:t>
            </a:r>
          </a:p>
        </p:txBody>
      </p:sp>
      <p:sp>
        <p:nvSpPr>
          <p:cNvPr id="3" name="Subtitle"/>
          <p:cNvSpPr txBox="1"/>
          <p:nvPr/>
        </p:nvSpPr>
        <p:spPr>
          <a:xfrm>
            <a:off x="720000" y="4300000"/>
            <a:ext cx="6200000" cy="500000"/>
          </a:xfrm>
          <a:prstGeom prst="rect">
            <a:avLst/>
          </a:prstGeom>
          <a:noFill/>
        </p:spPr>
        <p:txBody>
          <a:bodyPr wrap="square" lIns="0" tIns="0" rIns="0" bIns="0" anchor="t"/>
          <a:lstStyle/>
          <a:p>
            <a:pPr algn="l"/>
            <a:r>
              <a:rPr lang="en-GB" sz="1600" i="1" dirty="0">
                <a:solidFill>
                  <a:srgbClr val="1F2A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Case Study in Attachment and Child Development</a:t>
            </a:r>
          </a:p>
        </p:txBody>
      </p:sp>
      <p:sp>
        <p:nvSpPr>
          <p:cNvPr id="7" name="Subtitle">
            <a:extLst>
              <a:ext uri="{FF2B5EF4-FFF2-40B4-BE49-F238E27FC236}">
                <a16:creationId xmlns:a16="http://schemas.microsoft.com/office/drawing/2014/main" id="{EE03B688-C535-B799-7C82-21B1E481D77C}"/>
              </a:ext>
            </a:extLst>
          </p:cNvPr>
          <p:cNvSpPr txBox="1"/>
          <p:nvPr/>
        </p:nvSpPr>
        <p:spPr>
          <a:xfrm>
            <a:off x="693721" y="5065472"/>
            <a:ext cx="3386666" cy="1650000"/>
          </a:xfrm>
          <a:prstGeom prst="rect">
            <a:avLst/>
          </a:prstGeom>
          <a:noFill/>
        </p:spPr>
        <p:txBody>
          <a:bodyPr wrap="square" lIns="0" tIns="0" rIns="0" bIns="0" anchor="t"/>
          <a:lstStyle/>
          <a:p>
            <a:pPr algn="l">
              <a:lnSpc>
                <a:spcPct val="150000"/>
              </a:lnSpc>
            </a:pPr>
            <a:r>
              <a:rPr lang="en-GB" sz="1200" dirty="0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Name: Iqra Wajid</a:t>
            </a:r>
          </a:p>
          <a:p>
            <a:pPr algn="l">
              <a:lnSpc>
                <a:spcPct val="150000"/>
              </a:lnSpc>
            </a:pPr>
            <a:r>
              <a:rPr lang="en-GB" sz="1200" dirty="0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Number: 2410757</a:t>
            </a:r>
          </a:p>
          <a:p>
            <a:pPr algn="l">
              <a:lnSpc>
                <a:spcPct val="150000"/>
              </a:lnSpc>
            </a:pPr>
            <a:r>
              <a:rPr lang="en-GB" sz="1200" dirty="0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LCHS4010</a:t>
            </a:r>
          </a:p>
          <a:p>
            <a:pPr algn="l">
              <a:lnSpc>
                <a:spcPct val="150000"/>
              </a:lnSpc>
            </a:pPr>
            <a:r>
              <a:rPr lang="en-GB" sz="1200" dirty="0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Module: Psychology in Health and Social Care</a:t>
            </a:r>
          </a:p>
          <a:p>
            <a:pPr algn="l">
              <a:lnSpc>
                <a:spcPct val="150000"/>
              </a:lnSpc>
            </a:pPr>
            <a:r>
              <a:rPr lang="en-GB" sz="1200" dirty="0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Alice Clayton</a:t>
            </a:r>
          </a:p>
          <a:p>
            <a:pPr algn="l">
              <a:lnSpc>
                <a:spcPct val="150000"/>
              </a:lnSpc>
            </a:pPr>
            <a:r>
              <a:rPr lang="en-GB" sz="1200" dirty="0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 Title: Presentation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C79AB3A5-F32A-B8AE-8267-0D2058F9EA1E}"/>
              </a:ext>
            </a:extLst>
          </p:cNvPr>
          <p:cNvCxnSpPr>
            <a:cxnSpLocks/>
          </p:cNvCxnSpPr>
          <p:nvPr/>
        </p:nvCxnSpPr>
        <p:spPr>
          <a:xfrm flipV="1">
            <a:off x="6628415" y="310624"/>
            <a:ext cx="0" cy="6276434"/>
          </a:xfrm>
          <a:prstGeom prst="line">
            <a:avLst/>
          </a:prstGeom>
          <a:ln w="6350">
            <a:solidFill>
              <a:srgbClr val="C9A86A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21F7EE5-706F-80CE-27C3-5C391D1F5659}"/>
              </a:ext>
            </a:extLst>
          </p:cNvPr>
          <p:cNvCxnSpPr/>
          <p:nvPr/>
        </p:nvCxnSpPr>
        <p:spPr>
          <a:xfrm>
            <a:off x="690601" y="4051055"/>
            <a:ext cx="5239399" cy="0"/>
          </a:xfrm>
          <a:prstGeom prst="line">
            <a:avLst/>
          </a:prstGeom>
          <a:ln w="6350">
            <a:solidFill>
              <a:srgbClr val="C9A86A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319667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>
        <p159:morph option="byObject"/>
      </p:transition>
    </mc:Choice>
    <mc:Fallback>
      <p:transition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Title"/>
          <p:cNvSpPr txBox="1"/>
          <p:nvPr/>
        </p:nvSpPr>
        <p:spPr>
          <a:xfrm>
            <a:off x="900000" y="374406"/>
            <a:ext cx="10400000" cy="500000"/>
          </a:xfrm>
          <a:prstGeom prst="rect">
            <a:avLst/>
          </a:prstGeom>
          <a:noFill/>
        </p:spPr>
        <p:txBody>
          <a:bodyPr wrap="square" lIns="0" tIns="0" rIns="0" bIns="0" anchor="t"/>
          <a:lstStyle/>
          <a:p>
            <a:pPr algn="ctr"/>
            <a:r>
              <a:rPr lang="en-GB" sz="3000" b="1" dirty="0">
                <a:solidFill>
                  <a:srgbClr val="1F2A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Isaac’s Development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53140B32-04EC-E1B4-7F5E-AAE427EDC0B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0000" y="1349065"/>
            <a:ext cx="2352000" cy="1764000"/>
          </a:xfrm>
          <a:prstGeom prst="roundRect">
            <a:avLst>
              <a:gd name="adj" fmla="val 5000"/>
            </a:avLst>
          </a:prstGeom>
          <a:ln w="6350">
            <a:solidFill>
              <a:schemeClr val="bg1"/>
            </a:solidFill>
          </a:ln>
          <a:effectLst>
            <a:outerShdw blurRad="177800" dist="38100" dir="2700000" sx="101000" sy="101000" algn="tl" rotWithShape="0">
              <a:prstClr val="black">
                <a:alpha val="29000"/>
              </a:prstClr>
            </a:out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31B6D22-B55D-C06C-C836-2DD5BBA1327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4000" y="1349065"/>
            <a:ext cx="2352000" cy="1764000"/>
          </a:xfrm>
          <a:prstGeom prst="roundRect">
            <a:avLst>
              <a:gd name="adj" fmla="val 5000"/>
            </a:avLst>
          </a:prstGeom>
          <a:ln w="6350">
            <a:solidFill>
              <a:schemeClr val="bg1"/>
            </a:solidFill>
          </a:ln>
          <a:effectLst>
            <a:outerShdw blurRad="177800" dist="38100" dir="2700000" sx="101000" sy="101000" algn="tl" rotWithShape="0">
              <a:prstClr val="black">
                <a:alpha val="29000"/>
              </a:prstClr>
            </a:outerShdw>
          </a:effec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6A3B9C1-7A7A-CF7D-2187-E81315D90EC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000" y="1349065"/>
            <a:ext cx="2352000" cy="1764000"/>
          </a:xfrm>
          <a:prstGeom prst="roundRect">
            <a:avLst>
              <a:gd name="adj" fmla="val 5000"/>
            </a:avLst>
          </a:prstGeom>
          <a:ln w="6350">
            <a:solidFill>
              <a:schemeClr val="bg1"/>
            </a:solidFill>
          </a:ln>
          <a:effectLst>
            <a:outerShdw blurRad="177800" dist="38100" dir="2700000" sx="101000" sy="101000" algn="tl" rotWithShape="0">
              <a:prstClr val="black">
                <a:alpha val="29000"/>
              </a:prstClr>
            </a:outerShdw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FA2E993-5383-DC6C-CEBA-3E83974ADFF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92000" y="1349065"/>
            <a:ext cx="2352000" cy="1764000"/>
          </a:xfrm>
          <a:prstGeom prst="roundRect">
            <a:avLst>
              <a:gd name="adj" fmla="val 5000"/>
            </a:avLst>
          </a:prstGeom>
          <a:ln w="6350">
            <a:solidFill>
              <a:schemeClr val="bg1"/>
            </a:solidFill>
          </a:ln>
          <a:effectLst>
            <a:outerShdw blurRad="177800" dist="38100" dir="2700000" sx="101000" sy="101000" algn="tl" rotWithShape="0">
              <a:prstClr val="black">
                <a:alpha val="29000"/>
              </a:prstClr>
            </a:outerShdw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55C4F27-91CA-CAD8-0014-D0111D766EE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0000" y="4058897"/>
            <a:ext cx="2352000" cy="1764000"/>
          </a:xfrm>
          <a:prstGeom prst="roundRect">
            <a:avLst>
              <a:gd name="adj" fmla="val 5000"/>
            </a:avLst>
          </a:prstGeom>
          <a:ln w="6350">
            <a:solidFill>
              <a:schemeClr val="bg1"/>
            </a:solidFill>
          </a:ln>
          <a:effectLst>
            <a:outerShdw blurRad="177800" dist="38100" dir="2700000" sx="101000" sy="101000" algn="tl" rotWithShape="0">
              <a:prstClr val="black">
                <a:alpha val="29000"/>
              </a:prstClr>
            </a:outerShdw>
          </a:effec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5F9A1EDC-BEE6-7E8E-6A19-7DDCE9342FF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4000" y="4058897"/>
            <a:ext cx="2352000" cy="1764000"/>
          </a:xfrm>
          <a:prstGeom prst="roundRect">
            <a:avLst>
              <a:gd name="adj" fmla="val 5000"/>
            </a:avLst>
          </a:prstGeom>
          <a:ln w="6350">
            <a:solidFill>
              <a:schemeClr val="bg1"/>
            </a:solidFill>
          </a:ln>
          <a:effectLst>
            <a:outerShdw blurRad="177800" dist="38100" dir="2700000" sx="101000" sy="101000" algn="tl" rotWithShape="0">
              <a:prstClr val="black">
                <a:alpha val="29000"/>
              </a:prst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E344978-2759-6412-7123-E5D559E8B8E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000" y="4058897"/>
            <a:ext cx="2352000" cy="1764000"/>
          </a:xfrm>
          <a:prstGeom prst="roundRect">
            <a:avLst>
              <a:gd name="adj" fmla="val 5000"/>
            </a:avLst>
          </a:prstGeom>
          <a:ln w="6350">
            <a:solidFill>
              <a:schemeClr val="bg1"/>
            </a:solidFill>
          </a:ln>
          <a:effectLst>
            <a:outerShdw blurRad="177800" dist="38100" dir="2700000" sx="101000" sy="101000" algn="tl" rotWithShape="0">
              <a:prstClr val="black">
                <a:alpha val="29000"/>
              </a:prstClr>
            </a:outerShdw>
          </a:effec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3AAAFFAE-36ED-C1DA-19AA-A6D89E64857B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92000" y="4058897"/>
            <a:ext cx="2352000" cy="1764000"/>
          </a:xfrm>
          <a:prstGeom prst="roundRect">
            <a:avLst>
              <a:gd name="adj" fmla="val 5000"/>
            </a:avLst>
          </a:prstGeom>
          <a:ln w="6350">
            <a:solidFill>
              <a:schemeClr val="bg1"/>
            </a:solidFill>
          </a:ln>
          <a:effectLst>
            <a:outerShdw blurRad="177800" dist="38100" dir="2700000" sx="101000" sy="101000" algn="tl" rotWithShape="0">
              <a:prstClr val="black">
                <a:alpha val="29000"/>
              </a:prstClr>
            </a:outerShdw>
          </a:effectLst>
        </p:spPr>
      </p:pic>
      <p:sp>
        <p:nvSpPr>
          <p:cNvPr id="101" name="Label1"/>
          <p:cNvSpPr txBox="1"/>
          <p:nvPr/>
        </p:nvSpPr>
        <p:spPr>
          <a:xfrm>
            <a:off x="900000" y="3208897"/>
            <a:ext cx="2400000" cy="286231"/>
          </a:xfrm>
          <a:prstGeom prst="rect">
            <a:avLst/>
          </a:prstGeom>
          <a:noFill/>
          <a:ln w="6350">
            <a:noFill/>
          </a:ln>
          <a:effectLst/>
        </p:spPr>
        <p:txBody>
          <a:bodyPr wrap="square" lIns="0" tIns="0" rIns="0" bIns="0" anchor="t"/>
          <a:lstStyle/>
          <a:p>
            <a:pPr algn="ctr"/>
            <a:r>
              <a:rPr lang="en-GB" sz="1600" b="1" dirty="0">
                <a:solidFill>
                  <a:srgbClr val="1F2A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 years old</a:t>
            </a:r>
          </a:p>
        </p:txBody>
      </p:sp>
      <p:sp>
        <p:nvSpPr>
          <p:cNvPr id="102" name="Label2"/>
          <p:cNvSpPr txBox="1"/>
          <p:nvPr/>
        </p:nvSpPr>
        <p:spPr>
          <a:xfrm>
            <a:off x="3564000" y="3208897"/>
            <a:ext cx="2400000" cy="286231"/>
          </a:xfrm>
          <a:prstGeom prst="rect">
            <a:avLst/>
          </a:prstGeom>
          <a:noFill/>
          <a:ln w="6350">
            <a:noFill/>
          </a:ln>
          <a:effectLst/>
        </p:spPr>
        <p:txBody>
          <a:bodyPr wrap="square" lIns="0" tIns="0" rIns="0" bIns="0" anchor="t"/>
          <a:lstStyle/>
          <a:p>
            <a:pPr algn="ctr"/>
            <a:r>
              <a:rPr lang="en-GB" sz="1600" b="1" dirty="0">
                <a:solidFill>
                  <a:srgbClr val="1F2A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Relocation</a:t>
            </a:r>
          </a:p>
        </p:txBody>
      </p:sp>
      <p:sp>
        <p:nvSpPr>
          <p:cNvPr id="103" name="Label3"/>
          <p:cNvSpPr txBox="1"/>
          <p:nvPr/>
        </p:nvSpPr>
        <p:spPr>
          <a:xfrm>
            <a:off x="6228000" y="3208897"/>
            <a:ext cx="2400000" cy="286231"/>
          </a:xfrm>
          <a:prstGeom prst="rect">
            <a:avLst/>
          </a:prstGeom>
          <a:noFill/>
          <a:ln w="6350">
            <a:noFill/>
          </a:ln>
          <a:effectLst/>
        </p:spPr>
        <p:txBody>
          <a:bodyPr wrap="square" lIns="0" tIns="0" rIns="0" bIns="0" anchor="t"/>
          <a:lstStyle/>
          <a:p>
            <a:pPr algn="ctr"/>
            <a:r>
              <a:rPr lang="en-GB" sz="1600" b="1" dirty="0">
                <a:solidFill>
                  <a:srgbClr val="1F2A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Disrupted childcare</a:t>
            </a:r>
          </a:p>
        </p:txBody>
      </p:sp>
      <p:sp>
        <p:nvSpPr>
          <p:cNvPr id="104" name="Label4"/>
          <p:cNvSpPr txBox="1"/>
          <p:nvPr/>
        </p:nvSpPr>
        <p:spPr>
          <a:xfrm>
            <a:off x="8892000" y="3208897"/>
            <a:ext cx="2400000" cy="286231"/>
          </a:xfrm>
          <a:prstGeom prst="rect">
            <a:avLst/>
          </a:prstGeom>
          <a:noFill/>
          <a:ln w="6350">
            <a:noFill/>
          </a:ln>
          <a:effectLst/>
        </p:spPr>
        <p:txBody>
          <a:bodyPr wrap="square" lIns="0" tIns="0" rIns="0" bIns="0" anchor="t"/>
          <a:lstStyle/>
          <a:p>
            <a:pPr algn="ctr"/>
            <a:r>
              <a:rPr lang="en-GB" sz="1600" b="1" dirty="0">
                <a:solidFill>
                  <a:srgbClr val="1F2A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Maternal PND</a:t>
            </a:r>
          </a:p>
        </p:txBody>
      </p:sp>
      <p:sp>
        <p:nvSpPr>
          <p:cNvPr id="105" name="Label5"/>
          <p:cNvSpPr txBox="1"/>
          <p:nvPr/>
        </p:nvSpPr>
        <p:spPr>
          <a:xfrm>
            <a:off x="900000" y="5908897"/>
            <a:ext cx="2400000" cy="286231"/>
          </a:xfrm>
          <a:prstGeom prst="rect">
            <a:avLst/>
          </a:prstGeom>
          <a:noFill/>
          <a:ln w="6350">
            <a:noFill/>
          </a:ln>
          <a:effectLst/>
        </p:spPr>
        <p:txBody>
          <a:bodyPr wrap="square" lIns="0" tIns="0" rIns="0" bIns="0" anchor="t"/>
          <a:lstStyle/>
          <a:p>
            <a:pPr algn="ctr"/>
            <a:r>
              <a:rPr lang="en-GB" sz="1600" b="1" dirty="0">
                <a:solidFill>
                  <a:srgbClr val="1F2A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Quiet &amp; withdrawn</a:t>
            </a:r>
          </a:p>
        </p:txBody>
      </p:sp>
      <p:sp>
        <p:nvSpPr>
          <p:cNvPr id="106" name="Label6"/>
          <p:cNvSpPr txBox="1"/>
          <p:nvPr/>
        </p:nvSpPr>
        <p:spPr>
          <a:xfrm>
            <a:off x="3564000" y="5908897"/>
            <a:ext cx="2400000" cy="286231"/>
          </a:xfrm>
          <a:prstGeom prst="rect">
            <a:avLst/>
          </a:prstGeom>
          <a:noFill/>
          <a:ln w="6350">
            <a:noFill/>
          </a:ln>
          <a:effectLst/>
        </p:spPr>
        <p:txBody>
          <a:bodyPr wrap="square" lIns="0" tIns="0" rIns="0" bIns="0" anchor="t"/>
          <a:lstStyle/>
          <a:p>
            <a:pPr algn="ctr"/>
            <a:r>
              <a:rPr lang="en-GB" sz="1600" b="1" dirty="0">
                <a:solidFill>
                  <a:srgbClr val="1F2A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Separation distress</a:t>
            </a:r>
          </a:p>
        </p:txBody>
      </p:sp>
      <p:sp>
        <p:nvSpPr>
          <p:cNvPr id="107" name="Label7"/>
          <p:cNvSpPr txBox="1"/>
          <p:nvPr/>
        </p:nvSpPr>
        <p:spPr>
          <a:xfrm>
            <a:off x="6228000" y="5908897"/>
            <a:ext cx="2400000" cy="286231"/>
          </a:xfrm>
          <a:prstGeom prst="rect">
            <a:avLst/>
          </a:prstGeom>
          <a:noFill/>
          <a:ln w="6350">
            <a:noFill/>
          </a:ln>
          <a:effectLst/>
        </p:spPr>
        <p:txBody>
          <a:bodyPr wrap="square" lIns="0" tIns="0" rIns="0" bIns="0" anchor="t"/>
          <a:lstStyle/>
          <a:p>
            <a:pPr algn="ctr"/>
            <a:r>
              <a:rPr lang="en-GB" sz="1600" b="1" dirty="0">
                <a:solidFill>
                  <a:srgbClr val="1F2A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Language delay</a:t>
            </a:r>
          </a:p>
        </p:txBody>
      </p:sp>
      <p:sp>
        <p:nvSpPr>
          <p:cNvPr id="108" name="Label8"/>
          <p:cNvSpPr txBox="1"/>
          <p:nvPr/>
        </p:nvSpPr>
        <p:spPr>
          <a:xfrm>
            <a:off x="8892000" y="5908897"/>
            <a:ext cx="2400000" cy="286231"/>
          </a:xfrm>
          <a:prstGeom prst="rect">
            <a:avLst/>
          </a:prstGeom>
          <a:noFill/>
          <a:ln w="6350">
            <a:noFill/>
          </a:ln>
          <a:effectLst/>
        </p:spPr>
        <p:txBody>
          <a:bodyPr wrap="square" lIns="0" tIns="0" rIns="0" bIns="0" anchor="t"/>
          <a:lstStyle/>
          <a:p>
            <a:pPr algn="ctr"/>
            <a:r>
              <a:rPr lang="en-GB" sz="1600" b="1" dirty="0">
                <a:solidFill>
                  <a:srgbClr val="1F2A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Difficulty with play</a:t>
            </a:r>
          </a:p>
        </p:txBody>
      </p:sp>
    </p:spTree>
    <p:extLst>
      <p:ext uri="{BB962C8B-B14F-4D97-AF65-F5344CB8AC3E}">
        <p14:creationId xmlns:p14="http://schemas.microsoft.com/office/powerpoint/2010/main" val="81793520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>
        <p159:morph option="byObject"/>
      </p:transition>
    </mc:Choice>
    <mc:Fallback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75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75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7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75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75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75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7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75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75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" grpId="0"/>
      <p:bldP spid="101" grpId="0"/>
      <p:bldP spid="102" grpId="0"/>
      <p:bldP spid="103" grpId="0"/>
      <p:bldP spid="104" grpId="0"/>
      <p:bldP spid="105" grpId="0"/>
      <p:bldP spid="106" grpId="0"/>
      <p:bldP spid="107" grpId="0"/>
      <p:bldP spid="10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"/>
          <p:cNvSpPr txBox="1"/>
          <p:nvPr/>
        </p:nvSpPr>
        <p:spPr>
          <a:xfrm>
            <a:off x="2527127" y="348106"/>
            <a:ext cx="7000000" cy="500000"/>
          </a:xfrm>
          <a:prstGeom prst="rect">
            <a:avLst/>
          </a:prstGeom>
          <a:noFill/>
        </p:spPr>
        <p:txBody>
          <a:bodyPr wrap="square" lIns="0" tIns="0" rIns="0" bIns="0" anchor="t"/>
          <a:lstStyle/>
          <a:p>
            <a:pPr algn="ctr"/>
            <a:r>
              <a:rPr lang="en-GB" sz="3000" b="1" dirty="0">
                <a:solidFill>
                  <a:srgbClr val="1F2A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Bowlby’s Attachment Theory</a:t>
            </a:r>
          </a:p>
        </p:txBody>
      </p:sp>
      <p:pic>
        <p:nvPicPr>
          <p:cNvPr id="6" name="Graphic 5" descr="Children with solid fill">
            <a:extLst>
              <a:ext uri="{FF2B5EF4-FFF2-40B4-BE49-F238E27FC236}">
                <a16:creationId xmlns:a16="http://schemas.microsoft.com/office/drawing/2014/main" id="{32CDE1E6-D9B8-3812-A4A2-13C990E33C9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06245" y="3371571"/>
            <a:ext cx="607817" cy="607817"/>
          </a:xfrm>
          <a:prstGeom prst="rect">
            <a:avLst/>
          </a:prstGeom>
        </p:spPr>
      </p:pic>
      <p:pic>
        <p:nvPicPr>
          <p:cNvPr id="10" name="Graphic 9" descr="Plant with solid fill">
            <a:extLst>
              <a:ext uri="{FF2B5EF4-FFF2-40B4-BE49-F238E27FC236}">
                <a16:creationId xmlns:a16="http://schemas.microsoft.com/office/drawing/2014/main" id="{12A687E5-8B05-D4C5-77B3-789209298A4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06245" y="5190326"/>
            <a:ext cx="607817" cy="607817"/>
          </a:xfrm>
          <a:prstGeom prst="rect">
            <a:avLst/>
          </a:prstGeom>
        </p:spPr>
      </p:pic>
      <p:pic>
        <p:nvPicPr>
          <p:cNvPr id="14" name="Graphic 13" descr="Gears with solid fill">
            <a:extLst>
              <a:ext uri="{FF2B5EF4-FFF2-40B4-BE49-F238E27FC236}">
                <a16:creationId xmlns:a16="http://schemas.microsoft.com/office/drawing/2014/main" id="{CA7543D1-C19F-AA29-42C1-399B3321719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6245" y="4256261"/>
            <a:ext cx="607817" cy="607817"/>
          </a:xfrm>
          <a:prstGeom prst="rect">
            <a:avLst/>
          </a:prstGeom>
        </p:spPr>
      </p:pic>
      <p:pic>
        <p:nvPicPr>
          <p:cNvPr id="16" name="Graphic 15" descr="Shield Tick with solid fill">
            <a:extLst>
              <a:ext uri="{FF2B5EF4-FFF2-40B4-BE49-F238E27FC236}">
                <a16:creationId xmlns:a16="http://schemas.microsoft.com/office/drawing/2014/main" id="{8326BB13-2163-AE8B-0FB5-B118E8C3444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06245" y="2496715"/>
            <a:ext cx="607817" cy="607817"/>
          </a:xfrm>
          <a:prstGeom prst="rect">
            <a:avLst/>
          </a:prstGeom>
        </p:spPr>
      </p:pic>
      <p:pic>
        <p:nvPicPr>
          <p:cNvPr id="18" name="Graphic 17" descr="Care with solid fill">
            <a:extLst>
              <a:ext uri="{FF2B5EF4-FFF2-40B4-BE49-F238E27FC236}">
                <a16:creationId xmlns:a16="http://schemas.microsoft.com/office/drawing/2014/main" id="{383808BC-F6A7-0DE2-FCEB-8A009750864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806245" y="1506518"/>
            <a:ext cx="607817" cy="607817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EBB65C40-A929-2F71-CD02-CAF4A66A15D8}"/>
              </a:ext>
            </a:extLst>
          </p:cNvPr>
          <p:cNvSpPr/>
          <p:nvPr/>
        </p:nvSpPr>
        <p:spPr>
          <a:xfrm>
            <a:off x="1445340" y="1664838"/>
            <a:ext cx="6204157" cy="33855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GB" sz="1600" b="1" cap="none" spc="0" dirty="0">
                <a:ln w="0"/>
                <a:solidFill>
                  <a:srgbClr val="1F2A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Attachment</a:t>
            </a:r>
            <a:r>
              <a:rPr lang="en-GB" sz="1600" b="1" dirty="0">
                <a:ln w="0"/>
                <a:solidFill>
                  <a:srgbClr val="1F2A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>
                <a:ln w="0"/>
                <a:solidFill>
                  <a:srgbClr val="1F2A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= e</a:t>
            </a:r>
            <a:r>
              <a:rPr lang="en-GB" sz="1600" cap="none" spc="0" dirty="0">
                <a:ln w="0"/>
                <a:solidFill>
                  <a:srgbClr val="1F2A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motional bond with c</a:t>
            </a:r>
            <a:r>
              <a:rPr lang="en-GB" sz="1600" dirty="0">
                <a:ln w="0"/>
                <a:solidFill>
                  <a:srgbClr val="1F2A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aregiver</a:t>
            </a:r>
            <a:endParaRPr lang="en-GB" sz="1600" cap="none" spc="0" dirty="0">
              <a:ln w="0"/>
              <a:solidFill>
                <a:srgbClr val="1F2A4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A51AB9C-7042-C2C8-7115-DF981C700F19}"/>
              </a:ext>
            </a:extLst>
          </p:cNvPr>
          <p:cNvSpPr/>
          <p:nvPr/>
        </p:nvSpPr>
        <p:spPr>
          <a:xfrm>
            <a:off x="1430594" y="2633322"/>
            <a:ext cx="6204157" cy="33855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GB" sz="1600" b="1" dirty="0">
                <a:solidFill>
                  <a:srgbClr val="1F2A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Secure attachment </a:t>
            </a:r>
            <a:r>
              <a:rPr lang="en-GB" sz="1600" dirty="0">
                <a:solidFill>
                  <a:srgbClr val="1F2A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supports healthy development 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AB65BBF-9E31-3CAC-EE70-A1744D95837E}"/>
              </a:ext>
            </a:extLst>
          </p:cNvPr>
          <p:cNvSpPr/>
          <p:nvPr/>
        </p:nvSpPr>
        <p:spPr>
          <a:xfrm>
            <a:off x="1425678" y="3513312"/>
            <a:ext cx="6204157" cy="33855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GB" sz="1600" b="1" dirty="0">
                <a:solidFill>
                  <a:srgbClr val="1F2A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Children need consistent caregiving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92152924-1275-FF20-69EA-D014738F5DEB}"/>
              </a:ext>
            </a:extLst>
          </p:cNvPr>
          <p:cNvSpPr/>
          <p:nvPr/>
        </p:nvSpPr>
        <p:spPr>
          <a:xfrm>
            <a:off x="1425679" y="4437538"/>
            <a:ext cx="6204157" cy="33855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GB" sz="1600" b="1" dirty="0">
                <a:solidFill>
                  <a:srgbClr val="1F2A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Internal working model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7EE70385-DA2A-2B98-F8E1-9D5F922D4F9C}"/>
              </a:ext>
            </a:extLst>
          </p:cNvPr>
          <p:cNvSpPr/>
          <p:nvPr/>
        </p:nvSpPr>
        <p:spPr>
          <a:xfrm>
            <a:off x="1425678" y="5322450"/>
            <a:ext cx="6204157" cy="33855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GB" sz="1600" b="1" dirty="0">
                <a:solidFill>
                  <a:srgbClr val="1F2A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Early experiences </a:t>
            </a:r>
            <a:r>
              <a:rPr lang="en-GB" sz="1600" dirty="0">
                <a:solidFill>
                  <a:srgbClr val="1F2A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influence future relationships</a:t>
            </a:r>
          </a:p>
        </p:txBody>
      </p:sp>
      <p:sp>
        <p:nvSpPr>
          <p:cNvPr id="61" name="Quote Text"/>
          <p:cNvSpPr txBox="1"/>
          <p:nvPr/>
        </p:nvSpPr>
        <p:spPr>
          <a:xfrm>
            <a:off x="6648989" y="4877018"/>
            <a:ext cx="4933705" cy="776305"/>
          </a:xfrm>
          <a:prstGeom prst="rect">
            <a:avLst/>
          </a:prstGeom>
          <a:noFill/>
        </p:spPr>
        <p:txBody>
          <a:bodyPr wrap="square" lIns="0" tIns="0" rIns="0" bIns="0" anchor="ctr"/>
          <a:lstStyle/>
          <a:p>
            <a:pPr>
              <a:lnSpc>
                <a:spcPct val="150000"/>
              </a:lnSpc>
            </a:pPr>
            <a:r>
              <a:rPr lang="en-GB" sz="1600" b="0" dirty="0">
                <a:solidFill>
                  <a:srgbClr val="1F2A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“Children’s early bonds shape their future worlds.”</a:t>
            </a:r>
          </a:p>
          <a:p>
            <a:pPr>
              <a:lnSpc>
                <a:spcPct val="150000"/>
              </a:lnSpc>
            </a:pPr>
            <a:r>
              <a:rPr lang="en-GB" sz="1600" b="1" dirty="0">
                <a:solidFill>
                  <a:srgbClr val="1F2A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— Bowlby, (1969)</a:t>
            </a:r>
          </a:p>
        </p:txBody>
      </p:sp>
      <p:pic>
        <p:nvPicPr>
          <p:cNvPr id="48" name="Picture 47">
            <a:extLst>
              <a:ext uri="{FF2B5EF4-FFF2-40B4-BE49-F238E27FC236}">
                <a16:creationId xmlns:a16="http://schemas.microsoft.com/office/drawing/2014/main" id="{23E7AEFA-69E8-59EA-54AF-822650FBD59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4799" y="43947"/>
            <a:ext cx="5239399" cy="5239399"/>
          </a:xfrm>
          <a:prstGeom prst="rect">
            <a:avLst/>
          </a:prstGeom>
        </p:spPr>
      </p:pic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A4F9D870-C627-33D9-A109-98C954BA1F3E}"/>
              </a:ext>
            </a:extLst>
          </p:cNvPr>
          <p:cNvCxnSpPr/>
          <p:nvPr/>
        </p:nvCxnSpPr>
        <p:spPr>
          <a:xfrm>
            <a:off x="6574799" y="4837052"/>
            <a:ext cx="5239399" cy="0"/>
          </a:xfrm>
          <a:prstGeom prst="line">
            <a:avLst/>
          </a:prstGeom>
          <a:ln w="6350">
            <a:solidFill>
              <a:srgbClr val="C9A86A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5D6F7776-EB1D-58A9-9918-21F4C2760E10}"/>
              </a:ext>
            </a:extLst>
          </p:cNvPr>
          <p:cNvCxnSpPr/>
          <p:nvPr/>
        </p:nvCxnSpPr>
        <p:spPr>
          <a:xfrm>
            <a:off x="864221" y="2303278"/>
            <a:ext cx="5239399" cy="0"/>
          </a:xfrm>
          <a:prstGeom prst="line">
            <a:avLst/>
          </a:prstGeom>
          <a:ln w="6350">
            <a:solidFill>
              <a:srgbClr val="C9A86A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247DF89D-372F-3944-0A78-6261EA908114}"/>
              </a:ext>
            </a:extLst>
          </p:cNvPr>
          <p:cNvCxnSpPr/>
          <p:nvPr/>
        </p:nvCxnSpPr>
        <p:spPr>
          <a:xfrm>
            <a:off x="861521" y="3271756"/>
            <a:ext cx="5239399" cy="0"/>
          </a:xfrm>
          <a:prstGeom prst="line">
            <a:avLst/>
          </a:prstGeom>
          <a:ln w="6350">
            <a:solidFill>
              <a:srgbClr val="C9A86A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526714C4-ECCF-0727-AF6B-B10AF7889DFD}"/>
              </a:ext>
            </a:extLst>
          </p:cNvPr>
          <p:cNvCxnSpPr/>
          <p:nvPr/>
        </p:nvCxnSpPr>
        <p:spPr>
          <a:xfrm>
            <a:off x="861519" y="4127163"/>
            <a:ext cx="5239399" cy="0"/>
          </a:xfrm>
          <a:prstGeom prst="line">
            <a:avLst/>
          </a:prstGeom>
          <a:ln w="6350">
            <a:solidFill>
              <a:srgbClr val="C9A86A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id="{9C9E253D-7238-3D2B-89E3-5C2D6EFDB34D}"/>
              </a:ext>
            </a:extLst>
          </p:cNvPr>
          <p:cNvCxnSpPr/>
          <p:nvPr/>
        </p:nvCxnSpPr>
        <p:spPr>
          <a:xfrm>
            <a:off x="871350" y="5041565"/>
            <a:ext cx="5239399" cy="0"/>
          </a:xfrm>
          <a:prstGeom prst="line">
            <a:avLst/>
          </a:prstGeom>
          <a:ln w="6350">
            <a:solidFill>
              <a:srgbClr val="C9A86A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Quote Text">
            <a:extLst>
              <a:ext uri="{FF2B5EF4-FFF2-40B4-BE49-F238E27FC236}">
                <a16:creationId xmlns:a16="http://schemas.microsoft.com/office/drawing/2014/main" id="{FC6BC583-3B49-8D1A-46B2-CF45FD418413}"/>
              </a:ext>
            </a:extLst>
          </p:cNvPr>
          <p:cNvSpPr txBox="1"/>
          <p:nvPr/>
        </p:nvSpPr>
        <p:spPr>
          <a:xfrm>
            <a:off x="871350" y="5941587"/>
            <a:ext cx="4933705" cy="776305"/>
          </a:xfrm>
          <a:prstGeom prst="rect">
            <a:avLst/>
          </a:prstGeom>
          <a:noFill/>
        </p:spPr>
        <p:txBody>
          <a:bodyPr wrap="square" lIns="0" tIns="0" rIns="0" bIns="0" anchor="ctr"/>
          <a:lstStyle/>
          <a:p>
            <a:pPr>
              <a:lnSpc>
                <a:spcPct val="150000"/>
              </a:lnSpc>
            </a:pPr>
            <a:r>
              <a:rPr lang="en-GB" sz="1400" b="0" dirty="0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Bowlby (1969, 1973); Sroufe (2005)</a:t>
            </a:r>
            <a:endParaRPr lang="en-GB" sz="1400" b="1" dirty="0">
              <a:solidFill>
                <a:schemeClr val="bg2">
                  <a:lumMod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408570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>
        <p159:morph option="byObject"/>
      </p:transition>
    </mc:Choice>
    <mc:Fallback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5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5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7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75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7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7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75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75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75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7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75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75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75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000"/>
                            </p:stCondLst>
                            <p:childTnLst>
                              <p:par>
                                <p:cTn id="6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75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9" grpId="0"/>
      <p:bldP spid="24" grpId="0"/>
      <p:bldP spid="27" grpId="0"/>
      <p:bldP spid="28" grpId="0"/>
      <p:bldP spid="29" grpId="0"/>
      <p:bldP spid="61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">
            <a:extLst>
              <a:ext uri="{FF2B5EF4-FFF2-40B4-BE49-F238E27FC236}">
                <a16:creationId xmlns:a16="http://schemas.microsoft.com/office/drawing/2014/main" id="{88C5C823-BBC1-07D0-264C-F803448F4441}"/>
              </a:ext>
            </a:extLst>
          </p:cNvPr>
          <p:cNvSpPr txBox="1"/>
          <p:nvPr/>
        </p:nvSpPr>
        <p:spPr>
          <a:xfrm>
            <a:off x="2527127" y="348106"/>
            <a:ext cx="7000000" cy="500000"/>
          </a:xfrm>
          <a:prstGeom prst="rect">
            <a:avLst/>
          </a:prstGeom>
          <a:noFill/>
        </p:spPr>
        <p:txBody>
          <a:bodyPr wrap="square" lIns="0" tIns="0" rIns="0" bIns="0" anchor="t"/>
          <a:lstStyle/>
          <a:p>
            <a:pPr algn="ctr"/>
            <a:r>
              <a:rPr lang="en-GB" sz="3000" b="1" dirty="0">
                <a:solidFill>
                  <a:srgbClr val="1F2A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Applying Bowlby to Isaac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6BE0E8A7-EDE4-11D8-F356-F94EBCC97C6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05583889"/>
              </p:ext>
            </p:extLst>
          </p:nvPr>
        </p:nvGraphicFramePr>
        <p:xfrm>
          <a:off x="671329" y="1423678"/>
          <a:ext cx="6447100" cy="482664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23550">
                  <a:extLst>
                    <a:ext uri="{9D8B030D-6E8A-4147-A177-3AD203B41FA5}">
                      <a16:colId xmlns:a16="http://schemas.microsoft.com/office/drawing/2014/main" val="171840636"/>
                    </a:ext>
                  </a:extLst>
                </a:gridCol>
                <a:gridCol w="3223550">
                  <a:extLst>
                    <a:ext uri="{9D8B030D-6E8A-4147-A177-3AD203B41FA5}">
                      <a16:colId xmlns:a16="http://schemas.microsoft.com/office/drawing/2014/main" val="150267371"/>
                    </a:ext>
                  </a:extLst>
                </a:gridCol>
              </a:tblGrid>
              <a:tr h="804441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Experience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Possible Impact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62229167"/>
                  </a:ext>
                </a:extLst>
              </a:tr>
              <a:tr h="804441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Disrupted childcare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Insecure attachment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7536416"/>
                  </a:ext>
                </a:extLst>
              </a:tr>
              <a:tr h="804441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Maternal depression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Reduced emotional responsiveness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1627047"/>
                  </a:ext>
                </a:extLst>
              </a:tr>
              <a:tr h="804441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Separation distress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Anxiety and insecurity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57554208"/>
                  </a:ext>
                </a:extLst>
              </a:tr>
              <a:tr h="804441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Withdrawn behaviour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Lack of confidence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6514283"/>
                  </a:ext>
                </a:extLst>
              </a:tr>
              <a:tr h="804441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Clinginess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Fear of abandonment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4428173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262D82D3-85B7-EE1C-2CF8-A6213DC47A3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454096" y="2081997"/>
            <a:ext cx="4368089" cy="3276067"/>
          </a:xfrm>
          <a:prstGeom prst="roundRect">
            <a:avLst>
              <a:gd name="adj" fmla="val 8188"/>
            </a:avLst>
          </a:prstGeom>
          <a:ln w="6350">
            <a:solidFill>
              <a:schemeClr val="bg1"/>
            </a:solidFill>
          </a:ln>
          <a:effectLst>
            <a:outerShdw blurRad="177800" dist="38100" dir="2700000" algn="tl" rotWithShape="0">
              <a:prstClr val="black">
                <a:alpha val="26000"/>
              </a:prstClr>
            </a:outerShdw>
          </a:effectLst>
        </p:spPr>
      </p:pic>
      <p:sp>
        <p:nvSpPr>
          <p:cNvPr id="4" name="Quote Text">
            <a:extLst>
              <a:ext uri="{FF2B5EF4-FFF2-40B4-BE49-F238E27FC236}">
                <a16:creationId xmlns:a16="http://schemas.microsoft.com/office/drawing/2014/main" id="{7726B657-2A72-B04A-A63F-133DCEEEC74A}"/>
              </a:ext>
            </a:extLst>
          </p:cNvPr>
          <p:cNvSpPr txBox="1"/>
          <p:nvPr/>
        </p:nvSpPr>
        <p:spPr>
          <a:xfrm>
            <a:off x="694366" y="6250324"/>
            <a:ext cx="5450792" cy="467568"/>
          </a:xfrm>
          <a:prstGeom prst="rect">
            <a:avLst/>
          </a:prstGeom>
          <a:noFill/>
        </p:spPr>
        <p:txBody>
          <a:bodyPr wrap="square" lIns="0" tIns="0" rIns="0" bIns="0" anchor="ctr"/>
          <a:lstStyle/>
          <a:p>
            <a:pPr>
              <a:lnSpc>
                <a:spcPct val="150000"/>
              </a:lnSpc>
            </a:pPr>
            <a:r>
              <a:rPr lang="en-GB" sz="1400" b="0" dirty="0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Bowlby (1969); Ainsworth et al. (1978); Murray and Cooper (1997)</a:t>
            </a:r>
            <a:endParaRPr lang="en-GB" sz="1400" b="1" dirty="0">
              <a:solidFill>
                <a:schemeClr val="bg2">
                  <a:lumMod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8459092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>
        <p159:morph option="byObject"/>
      </p:transition>
    </mc:Choice>
    <mc:Fallback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5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 descr="Social-emotional development abstract concept illustration | Free Vector">
            <a:extLst>
              <a:ext uri="{FF2B5EF4-FFF2-40B4-BE49-F238E27FC236}">
                <a16:creationId xmlns:a16="http://schemas.microsoft.com/office/drawing/2014/main" id="{F6123188-BDF3-3CA1-F190-0C6F78CDCDE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</a:blip>
          <a:stretch/>
        </p:blipFill>
        <p:spPr>
          <a:xfrm>
            <a:off x="1810829" y="-1072226"/>
            <a:ext cx="9002451" cy="9002451"/>
          </a:xfrm>
          <a:prstGeom prst="rect">
            <a:avLst/>
          </a:prstGeom>
        </p:spPr>
      </p:pic>
      <p:sp>
        <p:nvSpPr>
          <p:cNvPr id="2" name="Title">
            <a:extLst>
              <a:ext uri="{FF2B5EF4-FFF2-40B4-BE49-F238E27FC236}">
                <a16:creationId xmlns:a16="http://schemas.microsoft.com/office/drawing/2014/main" id="{56A463AF-ECCD-35EF-E1A0-89FE15F4E95D}"/>
              </a:ext>
            </a:extLst>
          </p:cNvPr>
          <p:cNvSpPr txBox="1"/>
          <p:nvPr/>
        </p:nvSpPr>
        <p:spPr>
          <a:xfrm>
            <a:off x="2527127" y="348106"/>
            <a:ext cx="7000000" cy="500000"/>
          </a:xfrm>
          <a:prstGeom prst="rect">
            <a:avLst/>
          </a:prstGeom>
          <a:noFill/>
        </p:spPr>
        <p:txBody>
          <a:bodyPr wrap="square" lIns="0" tIns="0" rIns="0" bIns="0" anchor="t"/>
          <a:lstStyle/>
          <a:p>
            <a:pPr algn="ctr"/>
            <a:r>
              <a:rPr lang="en-GB" sz="3000" b="1" dirty="0">
                <a:solidFill>
                  <a:srgbClr val="1F2A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Impact on Development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14B04C9A-2474-FC29-E224-B22CDD0DA050}"/>
              </a:ext>
            </a:extLst>
          </p:cNvPr>
          <p:cNvSpPr/>
          <p:nvPr/>
        </p:nvSpPr>
        <p:spPr>
          <a:xfrm>
            <a:off x="1134318" y="1724627"/>
            <a:ext cx="3125165" cy="1455256"/>
          </a:xfrm>
          <a:prstGeom prst="roundRect">
            <a:avLst/>
          </a:prstGeom>
          <a:solidFill>
            <a:srgbClr val="F5F8F2"/>
          </a:solidFill>
          <a:ln>
            <a:solidFill>
              <a:srgbClr val="DDE8D5"/>
            </a:solidFill>
          </a:ln>
          <a:effectLst>
            <a:outerShdw blurRad="152400" dist="38100" dir="2700000" sx="101000" sy="101000" algn="t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4954135-4D42-3A06-5D1C-76B48C1A94E3}"/>
              </a:ext>
            </a:extLst>
          </p:cNvPr>
          <p:cNvSpPr/>
          <p:nvPr/>
        </p:nvSpPr>
        <p:spPr>
          <a:xfrm>
            <a:off x="1799109" y="2649856"/>
            <a:ext cx="1834155" cy="41601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600" dirty="0">
                <a:solidFill>
                  <a:srgbClr val="1F2A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Delayed language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6A4A8B45-8405-21FB-AF95-96AC2BF2FE2A}"/>
              </a:ext>
            </a:extLst>
          </p:cNvPr>
          <p:cNvSpPr/>
          <p:nvPr/>
        </p:nvSpPr>
        <p:spPr>
          <a:xfrm>
            <a:off x="4573926" y="1726555"/>
            <a:ext cx="3125165" cy="1455256"/>
          </a:xfrm>
          <a:prstGeom prst="roundRect">
            <a:avLst/>
          </a:prstGeom>
          <a:solidFill>
            <a:srgbClr val="F5F8F2"/>
          </a:solidFill>
          <a:ln>
            <a:solidFill>
              <a:srgbClr val="DDE8D5"/>
            </a:solidFill>
          </a:ln>
          <a:effectLst>
            <a:outerShdw blurRad="152400" dist="38100" dir="2700000" sx="101000" sy="101000" algn="t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D0E48F72-24DC-83B4-5DFE-1D2EC52EC152}"/>
              </a:ext>
            </a:extLst>
          </p:cNvPr>
          <p:cNvSpPr/>
          <p:nvPr/>
        </p:nvSpPr>
        <p:spPr>
          <a:xfrm>
            <a:off x="7978813" y="1728482"/>
            <a:ext cx="3125165" cy="1455256"/>
          </a:xfrm>
          <a:prstGeom prst="roundRect">
            <a:avLst/>
          </a:prstGeom>
          <a:solidFill>
            <a:srgbClr val="F5F8F2"/>
          </a:solidFill>
          <a:ln>
            <a:solidFill>
              <a:srgbClr val="DDE8D5"/>
            </a:solidFill>
          </a:ln>
          <a:effectLst>
            <a:outerShdw blurRad="152400" dist="38100" dir="2700000" sx="101000" sy="101000" algn="t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9676756-2107-FFFE-9DB1-6B6540DD689E}"/>
              </a:ext>
            </a:extLst>
          </p:cNvPr>
          <p:cNvSpPr/>
          <p:nvPr/>
        </p:nvSpPr>
        <p:spPr>
          <a:xfrm>
            <a:off x="2885954" y="4112871"/>
            <a:ext cx="3125165" cy="1455256"/>
          </a:xfrm>
          <a:prstGeom prst="roundRect">
            <a:avLst/>
          </a:prstGeom>
          <a:solidFill>
            <a:srgbClr val="F5F8F2"/>
          </a:solidFill>
          <a:ln>
            <a:solidFill>
              <a:srgbClr val="DDE8D5"/>
            </a:solidFill>
          </a:ln>
          <a:effectLst>
            <a:outerShdw blurRad="152400" dist="38100" dir="2700000" sx="101000" sy="101000" algn="t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2A6089FD-2F38-7081-CBA3-326ED17886F8}"/>
              </a:ext>
            </a:extLst>
          </p:cNvPr>
          <p:cNvSpPr/>
          <p:nvPr/>
        </p:nvSpPr>
        <p:spPr>
          <a:xfrm>
            <a:off x="6312055" y="4112875"/>
            <a:ext cx="3125165" cy="1455256"/>
          </a:xfrm>
          <a:prstGeom prst="roundRect">
            <a:avLst/>
          </a:prstGeom>
          <a:solidFill>
            <a:srgbClr val="F5F8F2"/>
          </a:solidFill>
          <a:ln>
            <a:solidFill>
              <a:srgbClr val="DDE8D5"/>
            </a:solidFill>
          </a:ln>
          <a:effectLst>
            <a:outerShdw blurRad="152400" dist="38100" dir="2700000" sx="101000" sy="101000" algn="t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F268796-5EA7-078C-676D-B29FA0975061}"/>
              </a:ext>
            </a:extLst>
          </p:cNvPr>
          <p:cNvSpPr/>
          <p:nvPr/>
        </p:nvSpPr>
        <p:spPr>
          <a:xfrm>
            <a:off x="5291765" y="2649856"/>
            <a:ext cx="1694183" cy="41601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600" dirty="0">
                <a:solidFill>
                  <a:srgbClr val="1F2A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difficulties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25ED287-CE54-A5A9-5CA0-1CA21C340608}"/>
              </a:ext>
            </a:extLst>
          </p:cNvPr>
          <p:cNvSpPr/>
          <p:nvPr/>
        </p:nvSpPr>
        <p:spPr>
          <a:xfrm>
            <a:off x="8515312" y="2649856"/>
            <a:ext cx="2052165" cy="41601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600" dirty="0">
                <a:solidFill>
                  <a:srgbClr val="1F2A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Emotional regulation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D10910E-8B2A-758E-E161-9B0549D724A9}"/>
              </a:ext>
            </a:extLst>
          </p:cNvPr>
          <p:cNvSpPr/>
          <p:nvPr/>
        </p:nvSpPr>
        <p:spPr>
          <a:xfrm>
            <a:off x="3508987" y="5033228"/>
            <a:ext cx="1903085" cy="41601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600" dirty="0">
                <a:solidFill>
                  <a:srgbClr val="1F2A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Low independence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A3AF017-A426-834B-B0F8-B4496E51DCCC}"/>
              </a:ext>
            </a:extLst>
          </p:cNvPr>
          <p:cNvSpPr/>
          <p:nvPr/>
        </p:nvSpPr>
        <p:spPr>
          <a:xfrm>
            <a:off x="6897205" y="5033228"/>
            <a:ext cx="2052165" cy="41601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600" dirty="0">
                <a:solidFill>
                  <a:srgbClr val="1F2A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Reduced confidence</a:t>
            </a:r>
          </a:p>
        </p:txBody>
      </p:sp>
      <p:pic>
        <p:nvPicPr>
          <p:cNvPr id="17" name="Graphic 16" descr="Child with balloon with solid fill">
            <a:extLst>
              <a:ext uri="{FF2B5EF4-FFF2-40B4-BE49-F238E27FC236}">
                <a16:creationId xmlns:a16="http://schemas.microsoft.com/office/drawing/2014/main" id="{0EC12352-5AB7-9080-47F2-E5270978E0B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638800" y="1802753"/>
            <a:ext cx="914400" cy="914400"/>
          </a:xfrm>
          <a:prstGeom prst="rect">
            <a:avLst/>
          </a:prstGeom>
        </p:spPr>
      </p:pic>
      <p:pic>
        <p:nvPicPr>
          <p:cNvPr id="19" name="Graphic 18" descr="Thought bubble with solid fill">
            <a:extLst>
              <a:ext uri="{FF2B5EF4-FFF2-40B4-BE49-F238E27FC236}">
                <a16:creationId xmlns:a16="http://schemas.microsoft.com/office/drawing/2014/main" id="{06FE024A-7985-1D9B-A07A-EF6A7C7D89A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064907" y="1802753"/>
            <a:ext cx="914400" cy="914400"/>
          </a:xfrm>
          <a:prstGeom prst="rect">
            <a:avLst/>
          </a:prstGeom>
        </p:spPr>
      </p:pic>
      <p:pic>
        <p:nvPicPr>
          <p:cNvPr id="21" name="Graphic 20" descr="Plant with solid fill">
            <a:extLst>
              <a:ext uri="{FF2B5EF4-FFF2-40B4-BE49-F238E27FC236}">
                <a16:creationId xmlns:a16="http://schemas.microsoft.com/office/drawing/2014/main" id="{D3632B76-AC83-77DA-C8DB-87FC167831D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960475" y="4198715"/>
            <a:ext cx="914400" cy="914400"/>
          </a:xfrm>
          <a:prstGeom prst="rect">
            <a:avLst/>
          </a:prstGeom>
        </p:spPr>
      </p:pic>
      <p:pic>
        <p:nvPicPr>
          <p:cNvPr id="23" name="Graphic 22" descr="Dice with solid fill">
            <a:extLst>
              <a:ext uri="{FF2B5EF4-FFF2-40B4-BE49-F238E27FC236}">
                <a16:creationId xmlns:a16="http://schemas.microsoft.com/office/drawing/2014/main" id="{97CB30EA-C64F-F9B2-6871-78FE549F86F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386576" y="4198715"/>
            <a:ext cx="914400" cy="914400"/>
          </a:xfrm>
          <a:prstGeom prst="rect">
            <a:avLst/>
          </a:prstGeom>
        </p:spPr>
      </p:pic>
      <p:pic>
        <p:nvPicPr>
          <p:cNvPr id="28" name="Graphic 27" descr="Questions with solid fill">
            <a:extLst>
              <a:ext uri="{FF2B5EF4-FFF2-40B4-BE49-F238E27FC236}">
                <a16:creationId xmlns:a16="http://schemas.microsoft.com/office/drawing/2014/main" id="{EA4A4FA7-600F-6F36-97DF-496493CCFB8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271856" y="1834909"/>
            <a:ext cx="850088" cy="850088"/>
          </a:xfrm>
          <a:prstGeom prst="rect">
            <a:avLst/>
          </a:prstGeom>
        </p:spPr>
      </p:pic>
      <p:sp>
        <p:nvSpPr>
          <p:cNvPr id="3" name="Quote Text">
            <a:extLst>
              <a:ext uri="{FF2B5EF4-FFF2-40B4-BE49-F238E27FC236}">
                <a16:creationId xmlns:a16="http://schemas.microsoft.com/office/drawing/2014/main" id="{1EF1859F-250F-E29C-2C96-5EE2A3CC7591}"/>
              </a:ext>
            </a:extLst>
          </p:cNvPr>
          <p:cNvSpPr txBox="1"/>
          <p:nvPr/>
        </p:nvSpPr>
        <p:spPr>
          <a:xfrm>
            <a:off x="871350" y="5941587"/>
            <a:ext cx="4933705" cy="776305"/>
          </a:xfrm>
          <a:prstGeom prst="rect">
            <a:avLst/>
          </a:prstGeom>
          <a:noFill/>
        </p:spPr>
        <p:txBody>
          <a:bodyPr wrap="square" lIns="0" tIns="0" rIns="0" bIns="0" anchor="ctr"/>
          <a:lstStyle/>
          <a:p>
            <a:pPr>
              <a:lnSpc>
                <a:spcPct val="150000"/>
              </a:lnSpc>
            </a:pPr>
            <a:r>
              <a:rPr lang="en-GB" sz="1400" b="0" dirty="0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Sroufe (2005); Prior and Glaser (2006)</a:t>
            </a:r>
            <a:endParaRPr lang="en-GB" sz="1400" b="1" dirty="0">
              <a:solidFill>
                <a:schemeClr val="bg2">
                  <a:lumMod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799578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>
        <p159:morph option="byObject"/>
      </p:transition>
    </mc:Choice>
    <mc:Fallback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5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7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7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7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7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7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7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500"/>
                            </p:stCondLst>
                            <p:childTnLst>
                              <p:par>
                                <p:cTn id="5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7" grpId="0"/>
      <p:bldP spid="8" grpId="0" animBg="1"/>
      <p:bldP spid="9" grpId="0" animBg="1"/>
      <p:bldP spid="10" grpId="0" animBg="1"/>
      <p:bldP spid="11" grpId="0" animBg="1"/>
      <p:bldP spid="12" grpId="0"/>
      <p:bldP spid="13" grpId="0"/>
      <p:bldP spid="14" grpId="0"/>
      <p:bldP spid="15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lowchart: Connector 3">
            <a:extLst>
              <a:ext uri="{FF2B5EF4-FFF2-40B4-BE49-F238E27FC236}">
                <a16:creationId xmlns:a16="http://schemas.microsoft.com/office/drawing/2014/main" id="{3891F9CB-466B-5C8C-15DC-7EF30BD1AAD5}"/>
              </a:ext>
            </a:extLst>
          </p:cNvPr>
          <p:cNvSpPr/>
          <p:nvPr/>
        </p:nvSpPr>
        <p:spPr>
          <a:xfrm>
            <a:off x="775504" y="419582"/>
            <a:ext cx="5949388" cy="6018835"/>
          </a:xfrm>
          <a:prstGeom prst="flowChartConnector">
            <a:avLst/>
          </a:prstGeom>
          <a:solidFill>
            <a:srgbClr val="EAF1E4">
              <a:alpha val="85098"/>
            </a:srgbClr>
          </a:solidFill>
          <a:ln w="6350">
            <a:solidFill>
              <a:schemeClr val="bg1"/>
            </a:solidFill>
          </a:ln>
          <a:effectLst>
            <a:outerShdw blurRad="177800" dist="38100" dir="2700000" sx="101000" sy="101000" algn="tl" rotWithShape="0">
              <a:prstClr val="black">
                <a:alpha val="8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Flowchart: Connector 4">
            <a:extLst>
              <a:ext uri="{FF2B5EF4-FFF2-40B4-BE49-F238E27FC236}">
                <a16:creationId xmlns:a16="http://schemas.microsoft.com/office/drawing/2014/main" id="{9A59DD22-25B2-4233-1CC0-45044C4FD4AB}"/>
              </a:ext>
            </a:extLst>
          </p:cNvPr>
          <p:cNvSpPr/>
          <p:nvPr/>
        </p:nvSpPr>
        <p:spPr>
          <a:xfrm>
            <a:off x="5467108" y="419581"/>
            <a:ext cx="5949388" cy="6018835"/>
          </a:xfrm>
          <a:prstGeom prst="flowChartConnector">
            <a:avLst/>
          </a:prstGeom>
          <a:solidFill>
            <a:srgbClr val="F6F1E8">
              <a:alpha val="85098"/>
            </a:srgbClr>
          </a:solidFill>
          <a:ln w="6350">
            <a:solidFill>
              <a:schemeClr val="bg1"/>
            </a:solidFill>
          </a:ln>
          <a:effectLst>
            <a:outerShdw blurRad="177800" dist="38100" dir="2700000" sx="101000" sy="101000" algn="tl" rotWithShape="0">
              <a:prstClr val="black">
                <a:alpha val="8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17D852F-631D-D061-FAA0-3AF45525D76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5000"/>
          </a:blip>
          <a:stretch/>
        </p:blipFill>
        <p:spPr>
          <a:xfrm>
            <a:off x="3530278" y="1132296"/>
            <a:ext cx="4729418" cy="4729418"/>
          </a:xfrm>
          <a:prstGeom prst="rect">
            <a:avLst/>
          </a:prstGeom>
        </p:spPr>
      </p:pic>
      <p:sp>
        <p:nvSpPr>
          <p:cNvPr id="7" name="Title">
            <a:extLst>
              <a:ext uri="{FF2B5EF4-FFF2-40B4-BE49-F238E27FC236}">
                <a16:creationId xmlns:a16="http://schemas.microsoft.com/office/drawing/2014/main" id="{8149E7FC-2613-9251-801E-F5F483E2F8E7}"/>
              </a:ext>
            </a:extLst>
          </p:cNvPr>
          <p:cNvSpPr txBox="1"/>
          <p:nvPr/>
        </p:nvSpPr>
        <p:spPr>
          <a:xfrm>
            <a:off x="3086576" y="1042590"/>
            <a:ext cx="1327243" cy="500000"/>
          </a:xfrm>
          <a:prstGeom prst="rect">
            <a:avLst/>
          </a:prstGeom>
          <a:noFill/>
        </p:spPr>
        <p:txBody>
          <a:bodyPr wrap="square" lIns="0" tIns="0" rIns="0" bIns="0" anchor="t"/>
          <a:lstStyle/>
          <a:p>
            <a:pPr algn="ctr"/>
            <a:r>
              <a:rPr lang="en-GB" sz="3000" b="1" dirty="0">
                <a:solidFill>
                  <a:srgbClr val="1F2A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Nature</a:t>
            </a:r>
          </a:p>
        </p:txBody>
      </p:sp>
      <p:sp>
        <p:nvSpPr>
          <p:cNvPr id="8" name="Title">
            <a:extLst>
              <a:ext uri="{FF2B5EF4-FFF2-40B4-BE49-F238E27FC236}">
                <a16:creationId xmlns:a16="http://schemas.microsoft.com/office/drawing/2014/main" id="{CC433243-0862-4584-54C6-D179D2E67027}"/>
              </a:ext>
            </a:extLst>
          </p:cNvPr>
          <p:cNvSpPr txBox="1"/>
          <p:nvPr/>
        </p:nvSpPr>
        <p:spPr>
          <a:xfrm>
            <a:off x="7460455" y="1042590"/>
            <a:ext cx="1962694" cy="500000"/>
          </a:xfrm>
          <a:prstGeom prst="rect">
            <a:avLst/>
          </a:prstGeom>
          <a:noFill/>
        </p:spPr>
        <p:txBody>
          <a:bodyPr wrap="square" lIns="0" tIns="0" rIns="0" bIns="0" anchor="t"/>
          <a:lstStyle/>
          <a:p>
            <a:pPr algn="ctr"/>
            <a:r>
              <a:rPr lang="en-GB" sz="3000" b="1" dirty="0">
                <a:solidFill>
                  <a:srgbClr val="1F2A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Nurture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D954A21-BC40-A000-19CC-A4D72B46130D}"/>
              </a:ext>
            </a:extLst>
          </p:cNvPr>
          <p:cNvSpPr/>
          <p:nvPr/>
        </p:nvSpPr>
        <p:spPr>
          <a:xfrm>
            <a:off x="1580742" y="2851660"/>
            <a:ext cx="2040943" cy="11546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dirty="0">
                <a:solidFill>
                  <a:srgbClr val="1F2A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Temperament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solidFill>
                  <a:srgbClr val="1F2A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Brain development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solidFill>
                  <a:srgbClr val="1F2A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Emotional sensitivity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2174AD0-B7EF-5AE4-A4A1-8FC489DCD6B9}"/>
              </a:ext>
            </a:extLst>
          </p:cNvPr>
          <p:cNvSpPr/>
          <p:nvPr/>
        </p:nvSpPr>
        <p:spPr>
          <a:xfrm>
            <a:off x="8570315" y="2666993"/>
            <a:ext cx="2486578" cy="15240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r">
              <a:lnSpc>
                <a:spcPct val="150000"/>
              </a:lnSpc>
            </a:pPr>
            <a:r>
              <a:rPr lang="en-GB" sz="1600" dirty="0">
                <a:solidFill>
                  <a:srgbClr val="1F2A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Caregiving quality</a:t>
            </a:r>
          </a:p>
          <a:p>
            <a:pPr algn="r">
              <a:lnSpc>
                <a:spcPct val="150000"/>
              </a:lnSpc>
            </a:pPr>
            <a:r>
              <a:rPr lang="en-GB" sz="1600" dirty="0">
                <a:solidFill>
                  <a:srgbClr val="1F2A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Maternal mental health</a:t>
            </a:r>
          </a:p>
          <a:p>
            <a:pPr algn="r">
              <a:lnSpc>
                <a:spcPct val="150000"/>
              </a:lnSpc>
            </a:pPr>
            <a:r>
              <a:rPr lang="en-GB" sz="1600" dirty="0">
                <a:solidFill>
                  <a:srgbClr val="1F2A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interaction</a:t>
            </a:r>
          </a:p>
          <a:p>
            <a:pPr algn="r">
              <a:lnSpc>
                <a:spcPct val="150000"/>
              </a:lnSpc>
            </a:pPr>
            <a:r>
              <a:rPr lang="en-GB" sz="1600" dirty="0">
                <a:solidFill>
                  <a:srgbClr val="1F2A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Environmental transitions</a:t>
            </a:r>
          </a:p>
        </p:txBody>
      </p:sp>
      <p:pic>
        <p:nvPicPr>
          <p:cNvPr id="11" name="Picture 10" descr="18,000+ Dna Helix Stock Illustrations, Royalty-Free Vector Graphics &amp; Clip  Art - iStock | Dna, Dna helix background, Genetics">
            <a:extLst>
              <a:ext uri="{FF2B5EF4-FFF2-40B4-BE49-F238E27FC236}">
                <a16:creationId xmlns:a16="http://schemas.microsoft.com/office/drawing/2014/main" id="{3D822C79-7724-BA54-2D00-3717DA05E996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85000"/>
          </a:blip>
          <a:stretch/>
        </p:blipFill>
        <p:spPr>
          <a:xfrm rot="19332517">
            <a:off x="2257461" y="4221152"/>
            <a:ext cx="1184370" cy="141183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62BAF70-7B8C-4302-E932-67D0B1F6335D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85000"/>
          </a:blip>
          <a:stretch/>
        </p:blipFill>
        <p:spPr>
          <a:xfrm>
            <a:off x="8423598" y="4077997"/>
            <a:ext cx="1999101" cy="1334400"/>
          </a:xfrm>
          <a:prstGeom prst="rect">
            <a:avLst/>
          </a:prstGeom>
        </p:spPr>
      </p:pic>
      <p:pic>
        <p:nvPicPr>
          <p:cNvPr id="13" name="Picture 12" descr="1,843,800+ House Illustration Stock Illustrations, Royalty-Free Vector  Graphics &amp; Clip Art - iStock | House illustration vector, White house  illustration, Haunted house illustration">
            <a:extLst>
              <a:ext uri="{FF2B5EF4-FFF2-40B4-BE49-F238E27FC236}">
                <a16:creationId xmlns:a16="http://schemas.microsoft.com/office/drawing/2014/main" id="{B9A1557F-3912-749E-2F0F-8CB3624AC290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85000"/>
          </a:blip>
          <a:stretch/>
        </p:blipFill>
        <p:spPr>
          <a:xfrm>
            <a:off x="9081026" y="1526893"/>
            <a:ext cx="1418832" cy="1277412"/>
          </a:xfrm>
          <a:prstGeom prst="rect">
            <a:avLst/>
          </a:prstGeom>
        </p:spPr>
      </p:pic>
      <p:pic>
        <p:nvPicPr>
          <p:cNvPr id="14" name="Picture 13" descr="Head brain Images - Free Download on Magnific (formerly Freepik)">
            <a:extLst>
              <a:ext uri="{FF2B5EF4-FFF2-40B4-BE49-F238E27FC236}">
                <a16:creationId xmlns:a16="http://schemas.microsoft.com/office/drawing/2014/main" id="{F6D33F21-C492-661D-2EBE-CD2C0706BCE2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70000"/>
          </a:blip>
          <a:stretch/>
        </p:blipFill>
        <p:spPr>
          <a:xfrm flipH="1">
            <a:off x="1601663" y="1786123"/>
            <a:ext cx="1065537" cy="1065537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0F04316-128B-2FAD-58D3-FBEFC09A878D}"/>
              </a:ext>
            </a:extLst>
          </p:cNvPr>
          <p:cNvCxnSpPr>
            <a:cxnSpLocks/>
          </p:cNvCxnSpPr>
          <p:nvPr/>
        </p:nvCxnSpPr>
        <p:spPr>
          <a:xfrm>
            <a:off x="2533661" y="1550922"/>
            <a:ext cx="2481935" cy="0"/>
          </a:xfrm>
          <a:prstGeom prst="line">
            <a:avLst/>
          </a:prstGeom>
          <a:ln w="3175">
            <a:solidFill>
              <a:srgbClr val="C9A86A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EBA57CD0-AF5B-0357-428C-2775CDE444A7}"/>
              </a:ext>
            </a:extLst>
          </p:cNvPr>
          <p:cNvCxnSpPr>
            <a:cxnSpLocks/>
          </p:cNvCxnSpPr>
          <p:nvPr/>
        </p:nvCxnSpPr>
        <p:spPr>
          <a:xfrm>
            <a:off x="7234917" y="1552850"/>
            <a:ext cx="2481935" cy="0"/>
          </a:xfrm>
          <a:prstGeom prst="line">
            <a:avLst/>
          </a:prstGeom>
          <a:ln w="3175">
            <a:solidFill>
              <a:srgbClr val="C9A86A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Quote Text">
            <a:extLst>
              <a:ext uri="{FF2B5EF4-FFF2-40B4-BE49-F238E27FC236}">
                <a16:creationId xmlns:a16="http://schemas.microsoft.com/office/drawing/2014/main" id="{3D9FC607-F711-033B-808A-AC8CD61614BD}"/>
              </a:ext>
            </a:extLst>
          </p:cNvPr>
          <p:cNvSpPr txBox="1"/>
          <p:nvPr/>
        </p:nvSpPr>
        <p:spPr>
          <a:xfrm>
            <a:off x="4646950" y="6039907"/>
            <a:ext cx="4933705" cy="776305"/>
          </a:xfrm>
          <a:prstGeom prst="rect">
            <a:avLst/>
          </a:prstGeom>
          <a:noFill/>
        </p:spPr>
        <p:txBody>
          <a:bodyPr wrap="square" lIns="0" tIns="0" rIns="0" bIns="0" anchor="ctr"/>
          <a:lstStyle/>
          <a:p>
            <a:pPr>
              <a:lnSpc>
                <a:spcPct val="150000"/>
              </a:lnSpc>
            </a:pP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Bronfenbrenner (1979); Rutter (2012)</a:t>
            </a:r>
          </a:p>
        </p:txBody>
      </p:sp>
    </p:spTree>
    <p:extLst>
      <p:ext uri="{BB962C8B-B14F-4D97-AF65-F5344CB8AC3E}">
        <p14:creationId xmlns:p14="http://schemas.microsoft.com/office/powerpoint/2010/main" val="144651249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>
        <p159:morph option="byObject"/>
      </p:transition>
    </mc:Choice>
    <mc:Fallback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7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7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7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7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250"/>
                            </p:stCondLst>
                            <p:childTnLst>
                              <p:par>
                                <p:cTn id="5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/>
      <p:bldP spid="8" grpId="0"/>
      <p:bldP spid="9" grpId="0"/>
      <p:bldP spid="10" grpId="0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Flowchart: Connector 54">
            <a:extLst>
              <a:ext uri="{FF2B5EF4-FFF2-40B4-BE49-F238E27FC236}">
                <a16:creationId xmlns:a16="http://schemas.microsoft.com/office/drawing/2014/main" id="{B2FECD94-44C3-C497-CEC2-9EDF09333D2F}"/>
              </a:ext>
            </a:extLst>
          </p:cNvPr>
          <p:cNvSpPr/>
          <p:nvPr/>
        </p:nvSpPr>
        <p:spPr>
          <a:xfrm>
            <a:off x="3483275" y="4170255"/>
            <a:ext cx="2152143" cy="2131146"/>
          </a:xfrm>
          <a:prstGeom prst="flowChartConnector">
            <a:avLst/>
          </a:prstGeom>
          <a:solidFill>
            <a:srgbClr val="F5F8F2"/>
          </a:solidFill>
          <a:ln>
            <a:noFill/>
          </a:ln>
          <a:effectLst>
            <a:outerShdw blurRad="114300" dist="38100" dir="2700000" sx="103000" sy="103000" algn="tl" rotWithShape="0">
              <a:prstClr val="black">
                <a:alpha val="13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4" name="Flowchart: Connector 53">
            <a:extLst>
              <a:ext uri="{FF2B5EF4-FFF2-40B4-BE49-F238E27FC236}">
                <a16:creationId xmlns:a16="http://schemas.microsoft.com/office/drawing/2014/main" id="{30769A7F-D396-A7CF-9388-6C525470C121}"/>
              </a:ext>
            </a:extLst>
          </p:cNvPr>
          <p:cNvSpPr/>
          <p:nvPr/>
        </p:nvSpPr>
        <p:spPr>
          <a:xfrm>
            <a:off x="6359893" y="4170255"/>
            <a:ext cx="2152143" cy="2131146"/>
          </a:xfrm>
          <a:prstGeom prst="flowChartConnector">
            <a:avLst/>
          </a:prstGeom>
          <a:solidFill>
            <a:srgbClr val="F5F8F2"/>
          </a:solidFill>
          <a:ln>
            <a:noFill/>
          </a:ln>
          <a:effectLst>
            <a:outerShdw blurRad="114300" dist="38100" dir="2700000" sx="103000" sy="103000" algn="tl" rotWithShape="0">
              <a:prstClr val="black">
                <a:alpha val="13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3" name="Flowchart: Connector 52">
            <a:extLst>
              <a:ext uri="{FF2B5EF4-FFF2-40B4-BE49-F238E27FC236}">
                <a16:creationId xmlns:a16="http://schemas.microsoft.com/office/drawing/2014/main" id="{7EE753BB-C098-24B2-43D9-41084B0C4C86}"/>
              </a:ext>
            </a:extLst>
          </p:cNvPr>
          <p:cNvSpPr/>
          <p:nvPr/>
        </p:nvSpPr>
        <p:spPr>
          <a:xfrm>
            <a:off x="9216912" y="4170255"/>
            <a:ext cx="2152143" cy="2131146"/>
          </a:xfrm>
          <a:prstGeom prst="flowChartConnector">
            <a:avLst/>
          </a:prstGeom>
          <a:solidFill>
            <a:srgbClr val="F5F8F2"/>
          </a:solidFill>
          <a:ln>
            <a:noFill/>
          </a:ln>
          <a:effectLst>
            <a:outerShdw blurRad="114300" dist="38100" dir="2700000" sx="103000" sy="103000" algn="tl" rotWithShape="0">
              <a:prstClr val="black">
                <a:alpha val="13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2" name="Flowchart: Connector 51">
            <a:extLst>
              <a:ext uri="{FF2B5EF4-FFF2-40B4-BE49-F238E27FC236}">
                <a16:creationId xmlns:a16="http://schemas.microsoft.com/office/drawing/2014/main" id="{5F0C5498-44AD-055C-D281-B75A15C07AD5}"/>
              </a:ext>
            </a:extLst>
          </p:cNvPr>
          <p:cNvSpPr/>
          <p:nvPr/>
        </p:nvSpPr>
        <p:spPr>
          <a:xfrm>
            <a:off x="9216912" y="1258527"/>
            <a:ext cx="2152143" cy="2131146"/>
          </a:xfrm>
          <a:prstGeom prst="flowChartConnector">
            <a:avLst/>
          </a:prstGeom>
          <a:solidFill>
            <a:srgbClr val="F5F8F2"/>
          </a:solidFill>
          <a:ln>
            <a:noFill/>
          </a:ln>
          <a:effectLst>
            <a:outerShdw blurRad="114300" dist="38100" dir="2700000" sx="103000" sy="103000" algn="tl" rotWithShape="0">
              <a:prstClr val="black">
                <a:alpha val="13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1" name="Flowchart: Connector 50">
            <a:extLst>
              <a:ext uri="{FF2B5EF4-FFF2-40B4-BE49-F238E27FC236}">
                <a16:creationId xmlns:a16="http://schemas.microsoft.com/office/drawing/2014/main" id="{9967860F-405D-4006-4ED2-C7906B7E587E}"/>
              </a:ext>
            </a:extLst>
          </p:cNvPr>
          <p:cNvSpPr/>
          <p:nvPr/>
        </p:nvSpPr>
        <p:spPr>
          <a:xfrm>
            <a:off x="6359895" y="1258527"/>
            <a:ext cx="2152143" cy="2131146"/>
          </a:xfrm>
          <a:prstGeom prst="flowChartConnector">
            <a:avLst/>
          </a:prstGeom>
          <a:solidFill>
            <a:srgbClr val="F5F8F2"/>
          </a:solidFill>
          <a:ln>
            <a:noFill/>
          </a:ln>
          <a:effectLst>
            <a:outerShdw blurRad="114300" dist="38100" dir="2700000" sx="103000" sy="103000" algn="tl" rotWithShape="0">
              <a:prstClr val="black">
                <a:alpha val="13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0" name="Flowchart: Connector 49">
            <a:extLst>
              <a:ext uri="{FF2B5EF4-FFF2-40B4-BE49-F238E27FC236}">
                <a16:creationId xmlns:a16="http://schemas.microsoft.com/office/drawing/2014/main" id="{5E57C6EF-20E7-F2CD-B291-D44B2D52B602}"/>
              </a:ext>
            </a:extLst>
          </p:cNvPr>
          <p:cNvSpPr/>
          <p:nvPr/>
        </p:nvSpPr>
        <p:spPr>
          <a:xfrm>
            <a:off x="3502880" y="1258527"/>
            <a:ext cx="2152143" cy="2131146"/>
          </a:xfrm>
          <a:prstGeom prst="flowChartConnector">
            <a:avLst/>
          </a:prstGeom>
          <a:solidFill>
            <a:srgbClr val="F5F8F2"/>
          </a:solidFill>
          <a:ln>
            <a:noFill/>
          </a:ln>
          <a:effectLst>
            <a:outerShdw blurRad="114300" dist="38100" dir="2700000" sx="103000" sy="103000" algn="tl" rotWithShape="0">
              <a:prstClr val="black">
                <a:alpha val="13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1F6BEAA-08A1-7F0F-3B05-61B3217C54EE}"/>
              </a:ext>
            </a:extLst>
          </p:cNvPr>
          <p:cNvSpPr txBox="1"/>
          <p:nvPr/>
        </p:nvSpPr>
        <p:spPr>
          <a:xfrm>
            <a:off x="3047036" y="284108"/>
            <a:ext cx="6094070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sz="3000" b="1" i="0" dirty="0">
                <a:solidFill>
                  <a:srgbClr val="1F2A4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Theory-Informed Support Plan</a:t>
            </a:r>
          </a:p>
        </p:txBody>
      </p:sp>
      <p:sp>
        <p:nvSpPr>
          <p:cNvPr id="6" name="Flowchart: Connector 5">
            <a:extLst>
              <a:ext uri="{FF2B5EF4-FFF2-40B4-BE49-F238E27FC236}">
                <a16:creationId xmlns:a16="http://schemas.microsoft.com/office/drawing/2014/main" id="{D15941CD-6BE1-209D-B8A1-A7BE4F02E3BD}"/>
              </a:ext>
            </a:extLst>
          </p:cNvPr>
          <p:cNvSpPr/>
          <p:nvPr/>
        </p:nvSpPr>
        <p:spPr>
          <a:xfrm>
            <a:off x="619432" y="1258527"/>
            <a:ext cx="2152143" cy="2131146"/>
          </a:xfrm>
          <a:prstGeom prst="flowChartConnector">
            <a:avLst/>
          </a:prstGeom>
          <a:solidFill>
            <a:srgbClr val="F5F8F2"/>
          </a:solidFill>
          <a:ln>
            <a:noFill/>
          </a:ln>
          <a:effectLst>
            <a:outerShdw blurRad="114300" dist="38100" dir="2700000" sx="103000" sy="103000" algn="tl" rotWithShape="0">
              <a:prstClr val="black">
                <a:alpha val="13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324C577-8D64-4C7D-474D-107C444A7E04}"/>
              </a:ext>
            </a:extLst>
          </p:cNvPr>
          <p:cNvSpPr/>
          <p:nvPr/>
        </p:nvSpPr>
        <p:spPr>
          <a:xfrm>
            <a:off x="1128792" y="2526058"/>
            <a:ext cx="1210588" cy="41601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600" dirty="0">
                <a:solidFill>
                  <a:srgbClr val="1F2A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worker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A062C4F-4274-710B-1CDE-4FC9969DED29}"/>
              </a:ext>
            </a:extLst>
          </p:cNvPr>
          <p:cNvSpPr/>
          <p:nvPr/>
        </p:nvSpPr>
        <p:spPr>
          <a:xfrm>
            <a:off x="4103012" y="2526058"/>
            <a:ext cx="992580" cy="41601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600" dirty="0">
                <a:solidFill>
                  <a:srgbClr val="1F2A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Routines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F31096E-9CAA-296E-33B0-9CE89FFCAD88}"/>
              </a:ext>
            </a:extLst>
          </p:cNvPr>
          <p:cNvSpPr/>
          <p:nvPr/>
        </p:nvSpPr>
        <p:spPr>
          <a:xfrm>
            <a:off x="6717660" y="2526058"/>
            <a:ext cx="1436612" cy="41601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600" dirty="0">
                <a:solidFill>
                  <a:srgbClr val="1F2A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Play Learning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95B4929-FB75-E569-24F6-672734611439}"/>
              </a:ext>
            </a:extLst>
          </p:cNvPr>
          <p:cNvSpPr/>
          <p:nvPr/>
        </p:nvSpPr>
        <p:spPr>
          <a:xfrm>
            <a:off x="9745395" y="2526058"/>
            <a:ext cx="1095173" cy="41601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600" dirty="0">
                <a:solidFill>
                  <a:srgbClr val="1F2A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Language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8005680-6C58-4B0E-1BA4-DF127DD01E0C}"/>
              </a:ext>
            </a:extLst>
          </p:cNvPr>
          <p:cNvSpPr/>
          <p:nvPr/>
        </p:nvSpPr>
        <p:spPr>
          <a:xfrm>
            <a:off x="9729879" y="5220873"/>
            <a:ext cx="1095172" cy="78534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600" dirty="0">
                <a:solidFill>
                  <a:srgbClr val="1F2A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Emotional</a:t>
            </a:r>
          </a:p>
          <a:p>
            <a:pPr algn="ctr">
              <a:lnSpc>
                <a:spcPct val="150000"/>
              </a:lnSpc>
            </a:pPr>
            <a:r>
              <a:rPr lang="en-GB" sz="1600" dirty="0">
                <a:solidFill>
                  <a:srgbClr val="1F2A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712D754-D3FA-2030-5E62-C5D76E9799BC}"/>
              </a:ext>
            </a:extLst>
          </p:cNvPr>
          <p:cNvSpPr/>
          <p:nvPr/>
        </p:nvSpPr>
        <p:spPr>
          <a:xfrm>
            <a:off x="6962116" y="5220873"/>
            <a:ext cx="947696" cy="78534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600" dirty="0">
                <a:solidFill>
                  <a:srgbClr val="1F2A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Parental</a:t>
            </a:r>
          </a:p>
          <a:p>
            <a:pPr algn="ctr">
              <a:lnSpc>
                <a:spcPct val="150000"/>
              </a:lnSpc>
            </a:pPr>
            <a:r>
              <a:rPr lang="en-GB" sz="1600" dirty="0">
                <a:solidFill>
                  <a:srgbClr val="1F2A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37D2F05-BD66-BB94-5547-ED29BBD32BB3}"/>
              </a:ext>
            </a:extLst>
          </p:cNvPr>
          <p:cNvSpPr/>
          <p:nvPr/>
        </p:nvSpPr>
        <p:spPr>
          <a:xfrm>
            <a:off x="3858968" y="5405539"/>
            <a:ext cx="1390124" cy="41601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600" dirty="0">
                <a:solidFill>
                  <a:srgbClr val="1F2A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Collaboration</a:t>
            </a:r>
          </a:p>
        </p:txBody>
      </p:sp>
      <p:pic>
        <p:nvPicPr>
          <p:cNvPr id="22" name="Graphic 21" descr="Office worker female with solid fill">
            <a:extLst>
              <a:ext uri="{FF2B5EF4-FFF2-40B4-BE49-F238E27FC236}">
                <a16:creationId xmlns:a16="http://schemas.microsoft.com/office/drawing/2014/main" id="{68C0CFE8-A2B9-E825-FE79-9D3441C3996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244967" y="1531786"/>
            <a:ext cx="901071" cy="901071"/>
          </a:xfrm>
          <a:prstGeom prst="rect">
            <a:avLst/>
          </a:prstGeom>
        </p:spPr>
      </p:pic>
      <p:pic>
        <p:nvPicPr>
          <p:cNvPr id="24" name="Graphic 23" descr="Monthly calendar with solid fill">
            <a:extLst>
              <a:ext uri="{FF2B5EF4-FFF2-40B4-BE49-F238E27FC236}">
                <a16:creationId xmlns:a16="http://schemas.microsoft.com/office/drawing/2014/main" id="{F36BA30C-26BC-9E58-44B7-D7343FB07E8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102641" y="1521622"/>
            <a:ext cx="921398" cy="921398"/>
          </a:xfrm>
          <a:prstGeom prst="rect">
            <a:avLst/>
          </a:prstGeom>
        </p:spPr>
      </p:pic>
      <p:pic>
        <p:nvPicPr>
          <p:cNvPr id="26" name="Graphic 25" descr="Rocking Horse with solid fill">
            <a:extLst>
              <a:ext uri="{FF2B5EF4-FFF2-40B4-BE49-F238E27FC236}">
                <a16:creationId xmlns:a16="http://schemas.microsoft.com/office/drawing/2014/main" id="{EC9C2AA2-0FF1-9C96-1899-292681D7DAA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013284" y="1548088"/>
            <a:ext cx="868466" cy="868466"/>
          </a:xfrm>
          <a:prstGeom prst="rect">
            <a:avLst/>
          </a:prstGeom>
        </p:spPr>
      </p:pic>
      <p:pic>
        <p:nvPicPr>
          <p:cNvPr id="32" name="Graphic 31" descr="Care with solid fill">
            <a:extLst>
              <a:ext uri="{FF2B5EF4-FFF2-40B4-BE49-F238E27FC236}">
                <a16:creationId xmlns:a16="http://schemas.microsoft.com/office/drawing/2014/main" id="{35659E66-A772-9C33-D09B-8D8322C7698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833833" y="4481287"/>
            <a:ext cx="858583" cy="858583"/>
          </a:xfrm>
          <a:prstGeom prst="rect">
            <a:avLst/>
          </a:prstGeom>
        </p:spPr>
      </p:pic>
      <p:pic>
        <p:nvPicPr>
          <p:cNvPr id="34" name="Graphic 33" descr="Customer review with solid fill">
            <a:extLst>
              <a:ext uri="{FF2B5EF4-FFF2-40B4-BE49-F238E27FC236}">
                <a16:creationId xmlns:a16="http://schemas.microsoft.com/office/drawing/2014/main" id="{A5EB1809-5097-6E19-B385-24FF1F92842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843967" y="1533306"/>
            <a:ext cx="898031" cy="898031"/>
          </a:xfrm>
          <a:prstGeom prst="rect">
            <a:avLst/>
          </a:prstGeom>
        </p:spPr>
      </p:pic>
      <p:pic>
        <p:nvPicPr>
          <p:cNvPr id="47" name="Graphic 46" descr="Family with boy with solid fill">
            <a:extLst>
              <a:ext uri="{FF2B5EF4-FFF2-40B4-BE49-F238E27FC236}">
                <a16:creationId xmlns:a16="http://schemas.microsoft.com/office/drawing/2014/main" id="{659D3AA8-C867-159A-BDDF-B1A70CBF03E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013283" y="4476345"/>
            <a:ext cx="868466" cy="868466"/>
          </a:xfrm>
          <a:prstGeom prst="rect">
            <a:avLst/>
          </a:prstGeom>
        </p:spPr>
      </p:pic>
      <p:pic>
        <p:nvPicPr>
          <p:cNvPr id="49" name="Graphic 48" descr="Handshake with solid fill">
            <a:extLst>
              <a:ext uri="{FF2B5EF4-FFF2-40B4-BE49-F238E27FC236}">
                <a16:creationId xmlns:a16="http://schemas.microsoft.com/office/drawing/2014/main" id="{DBCF246C-26B1-52F6-9365-4A6EC972961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068247" y="4395960"/>
            <a:ext cx="1029237" cy="1029237"/>
          </a:xfrm>
          <a:prstGeom prst="rect">
            <a:avLst/>
          </a:prstGeom>
        </p:spPr>
      </p:pic>
      <p:pic>
        <p:nvPicPr>
          <p:cNvPr id="58" name="Graphic 57" descr="Arrow Right with solid fill">
            <a:extLst>
              <a:ext uri="{FF2B5EF4-FFF2-40B4-BE49-F238E27FC236}">
                <a16:creationId xmlns:a16="http://schemas.microsoft.com/office/drawing/2014/main" id="{1145E605-8A36-FBA2-5926-C935560B11F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2854016" y="2159547"/>
            <a:ext cx="558650" cy="558650"/>
          </a:xfrm>
          <a:prstGeom prst="rect">
            <a:avLst/>
          </a:prstGeom>
        </p:spPr>
      </p:pic>
      <p:pic>
        <p:nvPicPr>
          <p:cNvPr id="60" name="Graphic 59" descr="Arrow Down with solid fill">
            <a:extLst>
              <a:ext uri="{FF2B5EF4-FFF2-40B4-BE49-F238E27FC236}">
                <a16:creationId xmlns:a16="http://schemas.microsoft.com/office/drawing/2014/main" id="{C1CC0AB3-268B-8368-8BB6-F0892605067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0047513" y="3504267"/>
            <a:ext cx="558650" cy="558650"/>
          </a:xfrm>
          <a:prstGeom prst="rect">
            <a:avLst/>
          </a:prstGeom>
        </p:spPr>
      </p:pic>
      <p:pic>
        <p:nvPicPr>
          <p:cNvPr id="62" name="Graphic 61" descr="Arrow Right with solid fill">
            <a:extLst>
              <a:ext uri="{FF2B5EF4-FFF2-40B4-BE49-F238E27FC236}">
                <a16:creationId xmlns:a16="http://schemas.microsoft.com/office/drawing/2014/main" id="{9FA82B6E-ED1A-4CA9-9374-496EB4E460B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 rot="10800000">
            <a:off x="5728130" y="5053809"/>
            <a:ext cx="558650" cy="558650"/>
          </a:xfrm>
          <a:prstGeom prst="rect">
            <a:avLst/>
          </a:prstGeom>
        </p:spPr>
      </p:pic>
      <p:pic>
        <p:nvPicPr>
          <p:cNvPr id="63" name="Graphic 62" descr="Arrow Right with solid fill">
            <a:extLst>
              <a:ext uri="{FF2B5EF4-FFF2-40B4-BE49-F238E27FC236}">
                <a16:creationId xmlns:a16="http://schemas.microsoft.com/office/drawing/2014/main" id="{77C34487-FBA9-866A-510A-B085D016230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8583676" y="2159547"/>
            <a:ext cx="558650" cy="558650"/>
          </a:xfrm>
          <a:prstGeom prst="rect">
            <a:avLst/>
          </a:prstGeom>
        </p:spPr>
      </p:pic>
      <p:pic>
        <p:nvPicPr>
          <p:cNvPr id="64" name="Graphic 63" descr="Arrow Right with solid fill">
            <a:extLst>
              <a:ext uri="{FF2B5EF4-FFF2-40B4-BE49-F238E27FC236}">
                <a16:creationId xmlns:a16="http://schemas.microsoft.com/office/drawing/2014/main" id="{F028E69B-E942-EB26-E7DB-5839E13D675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5729607" y="2167791"/>
            <a:ext cx="558650" cy="558650"/>
          </a:xfrm>
          <a:prstGeom prst="rect">
            <a:avLst/>
          </a:prstGeom>
        </p:spPr>
      </p:pic>
      <p:pic>
        <p:nvPicPr>
          <p:cNvPr id="66" name="Graphic 65" descr="Arrow Right with solid fill">
            <a:extLst>
              <a:ext uri="{FF2B5EF4-FFF2-40B4-BE49-F238E27FC236}">
                <a16:creationId xmlns:a16="http://schemas.microsoft.com/office/drawing/2014/main" id="{B298A8A1-3113-5431-CA55-101CB1233C5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 rot="10800000">
            <a:off x="8579430" y="5053810"/>
            <a:ext cx="558650" cy="558650"/>
          </a:xfrm>
          <a:prstGeom prst="rect">
            <a:avLst/>
          </a:prstGeom>
        </p:spPr>
      </p:pic>
      <p:sp>
        <p:nvSpPr>
          <p:cNvPr id="2" name="Quote Text">
            <a:extLst>
              <a:ext uri="{FF2B5EF4-FFF2-40B4-BE49-F238E27FC236}">
                <a16:creationId xmlns:a16="http://schemas.microsoft.com/office/drawing/2014/main" id="{BFAEB647-80B9-C855-3AE4-88A625E7F06B}"/>
              </a:ext>
            </a:extLst>
          </p:cNvPr>
          <p:cNvSpPr txBox="1"/>
          <p:nvPr/>
        </p:nvSpPr>
        <p:spPr>
          <a:xfrm>
            <a:off x="428901" y="5339869"/>
            <a:ext cx="2510370" cy="1417351"/>
          </a:xfrm>
          <a:prstGeom prst="rect">
            <a:avLst/>
          </a:prstGeom>
          <a:noFill/>
        </p:spPr>
        <p:txBody>
          <a:bodyPr wrap="square" lIns="0" tIns="0" rIns="0" bIns="0" anchor="ctr"/>
          <a:lstStyle/>
          <a:p>
            <a:pPr>
              <a:lnSpc>
                <a:spcPct val="150000"/>
              </a:lnSpc>
            </a:pP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Elfer, Goldschmied and Selleck (2012); Vygotsky (1978); Perry and Szalavitz (2017)</a:t>
            </a:r>
          </a:p>
        </p:txBody>
      </p:sp>
    </p:spTree>
    <p:extLst>
      <p:ext uri="{BB962C8B-B14F-4D97-AF65-F5344CB8AC3E}">
        <p14:creationId xmlns:p14="http://schemas.microsoft.com/office/powerpoint/2010/main" val="63850341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>
        <p159:morph option="byObject"/>
      </p:transition>
    </mc:Choice>
    <mc:Fallback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5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5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5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5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5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50"/>
                            </p:stCondLst>
                            <p:childTnLst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5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5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250"/>
                            </p:stCondLst>
                            <p:childTnLst>
                              <p:par>
                                <p:cTn id="5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5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00"/>
                            </p:stCondLst>
                            <p:childTnLst>
                              <p:par>
                                <p:cTn id="6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25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25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250"/>
                            </p:stCondLst>
                            <p:childTnLst>
                              <p:par>
                                <p:cTn id="7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25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500"/>
                            </p:stCondLst>
                            <p:childTnLst>
                              <p:par>
                                <p:cTn id="7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25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2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25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250"/>
                            </p:stCondLst>
                            <p:childTnLst>
                              <p:par>
                                <p:cTn id="9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25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500"/>
                            </p:stCondLst>
                            <p:childTnLst>
                              <p:par>
                                <p:cTn id="9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25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2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25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250"/>
                            </p:stCondLst>
                            <p:childTnLst>
                              <p:par>
                                <p:cTn id="10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25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500"/>
                            </p:stCondLst>
                            <p:childTnLst>
                              <p:par>
                                <p:cTn id="11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25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2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750"/>
                            </p:stCondLst>
                            <p:childTnLst>
                              <p:par>
                                <p:cTn id="1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 animBg="1"/>
      <p:bldP spid="54" grpId="0" animBg="1"/>
      <p:bldP spid="53" grpId="0" animBg="1"/>
      <p:bldP spid="52" grpId="0" animBg="1"/>
      <p:bldP spid="51" grpId="0" animBg="1"/>
      <p:bldP spid="50" grpId="0" animBg="1"/>
      <p:bldP spid="3" grpId="0"/>
      <p:bldP spid="6" grpId="0" animBg="1"/>
      <p:bldP spid="14" grpId="0"/>
      <p:bldP spid="15" grpId="0"/>
      <p:bldP spid="16" grpId="0"/>
      <p:bldP spid="17" grpId="0"/>
      <p:bldP spid="18" grpId="0"/>
      <p:bldP spid="19" grpId="0"/>
      <p:bldP spid="20" grpId="0"/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">
            <a:extLst>
              <a:ext uri="{FF2B5EF4-FFF2-40B4-BE49-F238E27FC236}">
                <a16:creationId xmlns:a16="http://schemas.microsoft.com/office/drawing/2014/main" id="{D0CDEA4F-7DC7-6D02-9DA1-5A74D40B9397}"/>
              </a:ext>
            </a:extLst>
          </p:cNvPr>
          <p:cNvSpPr txBox="1"/>
          <p:nvPr/>
        </p:nvSpPr>
        <p:spPr>
          <a:xfrm>
            <a:off x="2527127" y="348106"/>
            <a:ext cx="7000000" cy="500000"/>
          </a:xfrm>
          <a:prstGeom prst="rect">
            <a:avLst/>
          </a:prstGeom>
          <a:noFill/>
        </p:spPr>
        <p:txBody>
          <a:bodyPr wrap="square" lIns="0" tIns="0" rIns="0" bIns="0" anchor="t"/>
          <a:lstStyle/>
          <a:p>
            <a:pPr algn="ctr"/>
            <a:r>
              <a:rPr lang="en-GB" sz="3000" b="1" dirty="0">
                <a:solidFill>
                  <a:srgbClr val="1F2A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 Strategies in Practice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F383436-DB90-522A-2DC8-88ADEBA3BD98}"/>
              </a:ext>
            </a:extLst>
          </p:cNvPr>
          <p:cNvSpPr/>
          <p:nvPr/>
        </p:nvSpPr>
        <p:spPr>
          <a:xfrm>
            <a:off x="1987297" y="4827033"/>
            <a:ext cx="1882246" cy="41601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600" dirty="0">
                <a:solidFill>
                  <a:srgbClr val="1F2A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Separation anxiety</a:t>
            </a:r>
          </a:p>
        </p:txBody>
      </p:sp>
      <p:sp>
        <p:nvSpPr>
          <p:cNvPr id="4" name="Title">
            <a:extLst>
              <a:ext uri="{FF2B5EF4-FFF2-40B4-BE49-F238E27FC236}">
                <a16:creationId xmlns:a16="http://schemas.microsoft.com/office/drawing/2014/main" id="{DC11E3A3-C409-3496-11AB-CB46471ADBBD}"/>
              </a:ext>
            </a:extLst>
          </p:cNvPr>
          <p:cNvSpPr txBox="1"/>
          <p:nvPr/>
        </p:nvSpPr>
        <p:spPr>
          <a:xfrm>
            <a:off x="7600336" y="1464843"/>
            <a:ext cx="2492146" cy="500000"/>
          </a:xfrm>
          <a:prstGeom prst="rect">
            <a:avLst/>
          </a:prstGeom>
          <a:noFill/>
        </p:spPr>
        <p:txBody>
          <a:bodyPr wrap="square" lIns="0" tIns="0" rIns="0" bIns="0" anchor="t"/>
          <a:lstStyle/>
          <a:p>
            <a:pPr algn="ctr"/>
            <a:r>
              <a:rPr lang="en-GB" sz="3000" b="1" dirty="0">
                <a:solidFill>
                  <a:srgbClr val="1F2A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Strategies</a:t>
            </a:r>
          </a:p>
        </p:txBody>
      </p:sp>
      <p:sp>
        <p:nvSpPr>
          <p:cNvPr id="5" name="Title">
            <a:extLst>
              <a:ext uri="{FF2B5EF4-FFF2-40B4-BE49-F238E27FC236}">
                <a16:creationId xmlns:a16="http://schemas.microsoft.com/office/drawing/2014/main" id="{36014014-D618-A85D-EA51-9B60250515B0}"/>
              </a:ext>
            </a:extLst>
          </p:cNvPr>
          <p:cNvSpPr txBox="1"/>
          <p:nvPr/>
        </p:nvSpPr>
        <p:spPr>
          <a:xfrm>
            <a:off x="2330483" y="1464843"/>
            <a:ext cx="1563092" cy="500000"/>
          </a:xfrm>
          <a:prstGeom prst="rect">
            <a:avLst/>
          </a:prstGeom>
          <a:noFill/>
        </p:spPr>
        <p:txBody>
          <a:bodyPr wrap="square" lIns="0" tIns="0" rIns="0" bIns="0" anchor="t"/>
          <a:lstStyle/>
          <a:p>
            <a:pPr algn="ctr"/>
            <a:r>
              <a:rPr lang="en-GB" sz="3000" b="1" dirty="0">
                <a:solidFill>
                  <a:srgbClr val="1F2A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Needs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0B6352F-68E9-6776-54F6-888788F3CEA2}"/>
              </a:ext>
            </a:extLst>
          </p:cNvPr>
          <p:cNvSpPr/>
          <p:nvPr/>
        </p:nvSpPr>
        <p:spPr>
          <a:xfrm>
            <a:off x="8419110" y="4827032"/>
            <a:ext cx="1960793" cy="41601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600" dirty="0">
                <a:solidFill>
                  <a:srgbClr val="1F2A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Story telling/singing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1ADF05F-BD0D-1325-7458-A182EB301E99}"/>
              </a:ext>
            </a:extLst>
          </p:cNvPr>
          <p:cNvCxnSpPr>
            <a:cxnSpLocks/>
          </p:cNvCxnSpPr>
          <p:nvPr/>
        </p:nvCxnSpPr>
        <p:spPr>
          <a:xfrm flipV="1">
            <a:off x="6096000" y="1464843"/>
            <a:ext cx="0" cy="3441454"/>
          </a:xfrm>
          <a:prstGeom prst="line">
            <a:avLst/>
          </a:prstGeom>
          <a:ln w="19050">
            <a:solidFill>
              <a:srgbClr val="C9A86A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1" name="Picture 10" descr="5,500+ Kids Playroom Stock Illustrations, Royalty-Free Vector Graphics &amp;  Clip Art - iStock | Kids playroom organization, Kids playroom asian, Kids  playroom tv">
            <a:extLst>
              <a:ext uri="{FF2B5EF4-FFF2-40B4-BE49-F238E27FC236}">
                <a16:creationId xmlns:a16="http://schemas.microsoft.com/office/drawing/2014/main" id="{9331B7A2-8B24-B91C-C7CD-E05082AF6C1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4482659" y="4907055"/>
            <a:ext cx="3307703" cy="18592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C7FB7193-D2D7-CCA9-4BB5-FFCB7A7042C7}"/>
              </a:ext>
            </a:extLst>
          </p:cNvPr>
          <p:cNvSpPr/>
          <p:nvPr/>
        </p:nvSpPr>
        <p:spPr>
          <a:xfrm>
            <a:off x="2009738" y="4827033"/>
            <a:ext cx="1859805" cy="41601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600" dirty="0">
                <a:solidFill>
                  <a:srgbClr val="1F2A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Emotional distress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B5D474B-2E13-2160-0F9E-0BA2774B6013}"/>
              </a:ext>
            </a:extLst>
          </p:cNvPr>
          <p:cNvSpPr/>
          <p:nvPr/>
        </p:nvSpPr>
        <p:spPr>
          <a:xfrm>
            <a:off x="2037371" y="4827033"/>
            <a:ext cx="1641795" cy="41601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600" dirty="0">
                <a:solidFill>
                  <a:srgbClr val="1F2A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Language delay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E364579-A826-3378-0307-61D65BEAED48}"/>
              </a:ext>
            </a:extLst>
          </p:cNvPr>
          <p:cNvSpPr/>
          <p:nvPr/>
        </p:nvSpPr>
        <p:spPr>
          <a:xfrm>
            <a:off x="2019833" y="4827033"/>
            <a:ext cx="1765227" cy="41601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600" dirty="0">
                <a:solidFill>
                  <a:srgbClr val="1F2A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withdrawal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EDA41543-54B5-9120-19F5-C2955A55F4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/>
        </p:blipFill>
        <p:spPr>
          <a:xfrm>
            <a:off x="1652077" y="2324838"/>
            <a:ext cx="2552686" cy="2552686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0491F6C4-4A5A-A8E8-5C3B-8B3DE4EA754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/>
        </p:blipFill>
        <p:spPr>
          <a:xfrm>
            <a:off x="1397719" y="2181239"/>
            <a:ext cx="3003911" cy="3003911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C21A0791-0701-F4AD-915C-5FE4CA86539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/>
        </p:blipFill>
        <p:spPr>
          <a:xfrm>
            <a:off x="1478751" y="2492787"/>
            <a:ext cx="3003908" cy="2216788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90F83AE1-C23B-6697-1FC3-C562670515A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/>
        </p:blipFill>
        <p:spPr>
          <a:xfrm>
            <a:off x="771014" y="1672850"/>
            <a:ext cx="4419381" cy="3524456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9CA5DA22-B514-ACD6-81B8-A8C3D68CD2EB}"/>
              </a:ext>
            </a:extLst>
          </p:cNvPr>
          <p:cNvSpPr/>
          <p:nvPr/>
        </p:nvSpPr>
        <p:spPr>
          <a:xfrm>
            <a:off x="8419110" y="4827033"/>
            <a:ext cx="1906291" cy="41601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600" dirty="0">
                <a:solidFill>
                  <a:srgbClr val="1F2A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Gradual transitions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FBFE3A32-7ADE-E373-D662-BB72F7A624A8}"/>
              </a:ext>
            </a:extLst>
          </p:cNvPr>
          <p:cNvSpPr/>
          <p:nvPr/>
        </p:nvSpPr>
        <p:spPr>
          <a:xfrm>
            <a:off x="8544142" y="4827031"/>
            <a:ext cx="1710725" cy="41601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600" dirty="0">
                <a:solidFill>
                  <a:srgbClr val="1F2A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Small group play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6E5A6288-4067-AB79-5C81-EC49AE8F250E}"/>
              </a:ext>
            </a:extLst>
          </p:cNvPr>
          <p:cNvSpPr/>
          <p:nvPr/>
        </p:nvSpPr>
        <p:spPr>
          <a:xfrm>
            <a:off x="8202886" y="4827030"/>
            <a:ext cx="2648482" cy="41601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600" dirty="0">
                <a:solidFill>
                  <a:srgbClr val="1F2A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Calm corner/emotion cards</a:t>
            </a:r>
          </a:p>
        </p:txBody>
      </p:sp>
      <p:pic>
        <p:nvPicPr>
          <p:cNvPr id="27" name="Picture 26" descr="How to support children in the transition to early years settings – Kinderly">
            <a:extLst>
              <a:ext uri="{FF2B5EF4-FFF2-40B4-BE49-F238E27FC236}">
                <a16:creationId xmlns:a16="http://schemas.microsoft.com/office/drawing/2014/main" id="{ADF99C41-2C0E-C6E8-3D4C-AD800210EC3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/>
        </p:blipFill>
        <p:spPr>
          <a:xfrm>
            <a:off x="7600336" y="2558964"/>
            <a:ext cx="3557435" cy="2084434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F7A7F002-63EC-77BF-341E-873521D308B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/>
        </p:blipFill>
        <p:spPr>
          <a:xfrm>
            <a:off x="7371679" y="2260514"/>
            <a:ext cx="4277959" cy="2336973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8A1B82CB-20F8-CD8F-FF56-C4728D0FDB46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b="12119"/>
          <a:stretch>
            <a:fillRect/>
          </a:stretch>
        </p:blipFill>
        <p:spPr>
          <a:xfrm>
            <a:off x="7327818" y="2089696"/>
            <a:ext cx="4143375" cy="2678608"/>
          </a:xfrm>
          <a:prstGeom prst="rect">
            <a:avLst/>
          </a:prstGeom>
        </p:spPr>
      </p:pic>
      <p:pic>
        <p:nvPicPr>
          <p:cNvPr id="31" name="Picture 30" descr="123,720 Boy Calm Royalty-Free Images, Stock Photos &amp; Pictures | Shutterstock">
            <a:extLst>
              <a:ext uri="{FF2B5EF4-FFF2-40B4-BE49-F238E27FC236}">
                <a16:creationId xmlns:a16="http://schemas.microsoft.com/office/drawing/2014/main" id="{31491657-9D42-D326-E16E-6DD896FCDEF2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b="9078"/>
          <a:stretch>
            <a:fillRect/>
          </a:stretch>
        </p:blipFill>
        <p:spPr>
          <a:xfrm>
            <a:off x="8140803" y="2216560"/>
            <a:ext cx="2476500" cy="2424881"/>
          </a:xfrm>
          <a:prstGeom prst="rect">
            <a:avLst/>
          </a:prstGeom>
        </p:spPr>
      </p:pic>
      <p:sp>
        <p:nvSpPr>
          <p:cNvPr id="7" name="Quote Text">
            <a:extLst>
              <a:ext uri="{FF2B5EF4-FFF2-40B4-BE49-F238E27FC236}">
                <a16:creationId xmlns:a16="http://schemas.microsoft.com/office/drawing/2014/main" id="{F64C3391-7E53-DCFF-0523-A0F0718C4ACC}"/>
              </a:ext>
            </a:extLst>
          </p:cNvPr>
          <p:cNvSpPr txBox="1"/>
          <p:nvPr/>
        </p:nvSpPr>
        <p:spPr>
          <a:xfrm>
            <a:off x="373167" y="6005087"/>
            <a:ext cx="2712652" cy="671976"/>
          </a:xfrm>
          <a:prstGeom prst="rect">
            <a:avLst/>
          </a:prstGeom>
          <a:noFill/>
        </p:spPr>
        <p:txBody>
          <a:bodyPr wrap="square" lIns="0" tIns="0" rIns="0" bIns="0" anchor="ctr"/>
          <a:lstStyle/>
          <a:p>
            <a:pPr>
              <a:lnSpc>
                <a:spcPct val="150000"/>
              </a:lnSpc>
            </a:pP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Vygotsky (1978); Bruce (2011); Perry and Szalavitz (2017)</a:t>
            </a:r>
          </a:p>
        </p:txBody>
      </p:sp>
    </p:spTree>
    <p:extLst>
      <p:ext uri="{BB962C8B-B14F-4D97-AF65-F5344CB8AC3E}">
        <p14:creationId xmlns:p14="http://schemas.microsoft.com/office/powerpoint/2010/main" val="291962321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>
        <p159:morph option="byObject"/>
      </p:transition>
    </mc:Choice>
    <mc:Fallback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500"/>
                            </p:stCondLst>
                            <p:childTnLst>
                              <p:par>
                                <p:cTn id="1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3" grpId="1"/>
      <p:bldP spid="4" grpId="0"/>
      <p:bldP spid="5" grpId="0"/>
      <p:bldP spid="6" grpId="0"/>
      <p:bldP spid="6" grpId="1"/>
      <p:bldP spid="12" grpId="0"/>
      <p:bldP spid="12" grpId="1"/>
      <p:bldP spid="13" grpId="0"/>
      <p:bldP spid="14" grpId="0"/>
      <p:bldP spid="14" grpId="1"/>
      <p:bldP spid="24" grpId="0"/>
      <p:bldP spid="24" grpId="1"/>
      <p:bldP spid="25" grpId="0"/>
      <p:bldP spid="25" grpId="1"/>
      <p:bldP spid="2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5A362D14-8396-8235-E3B6-7B450262F305}"/>
              </a:ext>
            </a:extLst>
          </p:cNvPr>
          <p:cNvSpPr/>
          <p:nvPr/>
        </p:nvSpPr>
        <p:spPr>
          <a:xfrm>
            <a:off x="7450934" y="2729025"/>
            <a:ext cx="3332964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ý"/>
            </a:pPr>
            <a:r>
              <a:rPr lang="en-GB" dirty="0">
                <a:solidFill>
                  <a:srgbClr val="1F2A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 on mother-child bond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9CF9995-824E-EB43-4466-62C8CA083E4E}"/>
              </a:ext>
            </a:extLst>
          </p:cNvPr>
          <p:cNvSpPr/>
          <p:nvPr/>
        </p:nvSpPr>
        <p:spPr>
          <a:xfrm>
            <a:off x="-1" y="0"/>
            <a:ext cx="6095999" cy="6858000"/>
          </a:xfrm>
          <a:prstGeom prst="rect">
            <a:avLst/>
          </a:prstGeom>
          <a:solidFill>
            <a:srgbClr val="F6F1E8">
              <a:alpha val="34902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">
            <a:extLst>
              <a:ext uri="{FF2B5EF4-FFF2-40B4-BE49-F238E27FC236}">
                <a16:creationId xmlns:a16="http://schemas.microsoft.com/office/drawing/2014/main" id="{28B09B0E-D26D-2E3B-DEA2-1DBBF4C15D4D}"/>
              </a:ext>
            </a:extLst>
          </p:cNvPr>
          <p:cNvSpPr txBox="1"/>
          <p:nvPr/>
        </p:nvSpPr>
        <p:spPr>
          <a:xfrm>
            <a:off x="2527127" y="348106"/>
            <a:ext cx="7000000" cy="500000"/>
          </a:xfrm>
          <a:prstGeom prst="rect">
            <a:avLst/>
          </a:prstGeom>
          <a:noFill/>
        </p:spPr>
        <p:txBody>
          <a:bodyPr wrap="square" lIns="0" tIns="0" rIns="0" bIns="0" anchor="t"/>
          <a:lstStyle/>
          <a:p>
            <a:pPr algn="ctr"/>
            <a:r>
              <a:rPr lang="en-GB" sz="3000" b="1" dirty="0">
                <a:solidFill>
                  <a:srgbClr val="1F2A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Evaluating Bowlby’s Theory</a:t>
            </a:r>
          </a:p>
        </p:txBody>
      </p:sp>
      <p:sp>
        <p:nvSpPr>
          <p:cNvPr id="6" name="Title">
            <a:extLst>
              <a:ext uri="{FF2B5EF4-FFF2-40B4-BE49-F238E27FC236}">
                <a16:creationId xmlns:a16="http://schemas.microsoft.com/office/drawing/2014/main" id="{4651460F-20D2-3A79-D958-E01A84EFCB0D}"/>
              </a:ext>
            </a:extLst>
          </p:cNvPr>
          <p:cNvSpPr txBox="1"/>
          <p:nvPr/>
        </p:nvSpPr>
        <p:spPr>
          <a:xfrm>
            <a:off x="2099304" y="1638553"/>
            <a:ext cx="1897388" cy="500000"/>
          </a:xfrm>
          <a:prstGeom prst="rect">
            <a:avLst/>
          </a:prstGeom>
          <a:noFill/>
        </p:spPr>
        <p:txBody>
          <a:bodyPr wrap="square" lIns="0" tIns="0" rIns="0" bIns="0" anchor="t"/>
          <a:lstStyle/>
          <a:p>
            <a:pPr algn="ctr"/>
            <a:r>
              <a:rPr lang="en-GB" sz="3000" b="1" dirty="0">
                <a:solidFill>
                  <a:srgbClr val="1F2A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</a:p>
        </p:txBody>
      </p:sp>
      <p:sp>
        <p:nvSpPr>
          <p:cNvPr id="7" name="Title">
            <a:extLst>
              <a:ext uri="{FF2B5EF4-FFF2-40B4-BE49-F238E27FC236}">
                <a16:creationId xmlns:a16="http://schemas.microsoft.com/office/drawing/2014/main" id="{3210DB79-D68E-783C-CA66-21E48FF5FC44}"/>
              </a:ext>
            </a:extLst>
          </p:cNvPr>
          <p:cNvSpPr txBox="1"/>
          <p:nvPr/>
        </p:nvSpPr>
        <p:spPr>
          <a:xfrm>
            <a:off x="8195303" y="1638553"/>
            <a:ext cx="2143315" cy="500000"/>
          </a:xfrm>
          <a:prstGeom prst="rect">
            <a:avLst/>
          </a:prstGeom>
          <a:noFill/>
        </p:spPr>
        <p:txBody>
          <a:bodyPr wrap="square" lIns="0" tIns="0" rIns="0" bIns="0" anchor="t"/>
          <a:lstStyle/>
          <a:p>
            <a:pPr algn="ctr"/>
            <a:r>
              <a:rPr lang="en-GB" sz="3000" b="1" dirty="0">
                <a:solidFill>
                  <a:srgbClr val="1F2A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EEBE6ED-2EF6-9B6F-A6E3-5A35CCC256CC}"/>
              </a:ext>
            </a:extLst>
          </p:cNvPr>
          <p:cNvSpPr/>
          <p:nvPr/>
        </p:nvSpPr>
        <p:spPr>
          <a:xfrm>
            <a:off x="1116078" y="2729025"/>
            <a:ext cx="3794629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þ"/>
            </a:pPr>
            <a:r>
              <a:rPr lang="en-GB" dirty="0">
                <a:solidFill>
                  <a:srgbClr val="1F2A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Explains emotional development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2E0206D-BE64-CD56-D54B-039D65EC36AD}"/>
              </a:ext>
            </a:extLst>
          </p:cNvPr>
          <p:cNvSpPr txBox="1"/>
          <p:nvPr/>
        </p:nvSpPr>
        <p:spPr>
          <a:xfrm>
            <a:off x="1116732" y="3839222"/>
            <a:ext cx="372640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þ"/>
            </a:pPr>
            <a:r>
              <a:rPr lang="en-GB" dirty="0">
                <a:solidFill>
                  <a:srgbClr val="1F2A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Relevant to early years practice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7E48DA5-40CC-7CF2-2CC0-6AE1D5B56FD9}"/>
              </a:ext>
            </a:extLst>
          </p:cNvPr>
          <p:cNvSpPr txBox="1"/>
          <p:nvPr/>
        </p:nvSpPr>
        <p:spPr>
          <a:xfrm>
            <a:off x="1116078" y="4903915"/>
            <a:ext cx="474898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þ"/>
            </a:pPr>
            <a:r>
              <a:rPr lang="en-GB" dirty="0">
                <a:solidFill>
                  <a:srgbClr val="1F2A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Supports attachment-based interventions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4D9D120-DEC5-3737-3360-9C51C76E9A1F}"/>
              </a:ext>
            </a:extLst>
          </p:cNvPr>
          <p:cNvSpPr txBox="1"/>
          <p:nvPr/>
        </p:nvSpPr>
        <p:spPr>
          <a:xfrm>
            <a:off x="7450934" y="3834806"/>
            <a:ext cx="244823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ý"/>
            </a:pPr>
            <a:r>
              <a:rPr lang="en-GB" dirty="0">
                <a:solidFill>
                  <a:srgbClr val="1F2A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Cultural differences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8B8AB50-93D0-3015-CAC3-56255802FAB3}"/>
              </a:ext>
            </a:extLst>
          </p:cNvPr>
          <p:cNvSpPr txBox="1"/>
          <p:nvPr/>
        </p:nvSpPr>
        <p:spPr>
          <a:xfrm>
            <a:off x="7450931" y="4903915"/>
            <a:ext cx="333296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ý"/>
            </a:pPr>
            <a:r>
              <a:rPr lang="en-GB" dirty="0">
                <a:solidFill>
                  <a:srgbClr val="1F2A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Ignores wider social factors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E9B4DD9-81C3-5846-28F2-C623D6387D62}"/>
              </a:ext>
            </a:extLst>
          </p:cNvPr>
          <p:cNvSpPr txBox="1"/>
          <p:nvPr/>
        </p:nvSpPr>
        <p:spPr>
          <a:xfrm>
            <a:off x="7450932" y="5973024"/>
            <a:ext cx="304799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ý"/>
            </a:pPr>
            <a:r>
              <a:rPr lang="en-GB" dirty="0">
                <a:solidFill>
                  <a:srgbClr val="1F2A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Children show resilience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CE98688B-46E2-D631-0406-0BC95A8DE9BF}"/>
              </a:ext>
            </a:extLst>
          </p:cNvPr>
          <p:cNvCxnSpPr>
            <a:cxnSpLocks/>
          </p:cNvCxnSpPr>
          <p:nvPr/>
        </p:nvCxnSpPr>
        <p:spPr>
          <a:xfrm>
            <a:off x="1116078" y="3458496"/>
            <a:ext cx="4675122" cy="0"/>
          </a:xfrm>
          <a:prstGeom prst="line">
            <a:avLst/>
          </a:prstGeom>
          <a:ln w="6350">
            <a:solidFill>
              <a:srgbClr val="C9A86A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C0B1FA2B-428E-DBB5-AA66-089E4BEC22DC}"/>
              </a:ext>
            </a:extLst>
          </p:cNvPr>
          <p:cNvCxnSpPr>
            <a:cxnSpLocks/>
          </p:cNvCxnSpPr>
          <p:nvPr/>
        </p:nvCxnSpPr>
        <p:spPr>
          <a:xfrm>
            <a:off x="1130828" y="4584291"/>
            <a:ext cx="4675122" cy="0"/>
          </a:xfrm>
          <a:prstGeom prst="line">
            <a:avLst/>
          </a:prstGeom>
          <a:ln w="6350">
            <a:solidFill>
              <a:srgbClr val="C9A86A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1A5ACD4D-B12B-AC47-6CE1-FD806771BD96}"/>
              </a:ext>
            </a:extLst>
          </p:cNvPr>
          <p:cNvCxnSpPr>
            <a:cxnSpLocks/>
          </p:cNvCxnSpPr>
          <p:nvPr/>
        </p:nvCxnSpPr>
        <p:spPr>
          <a:xfrm flipV="1">
            <a:off x="7226847" y="3460955"/>
            <a:ext cx="4247398" cy="2459"/>
          </a:xfrm>
          <a:prstGeom prst="line">
            <a:avLst/>
          </a:prstGeom>
          <a:ln w="6350">
            <a:solidFill>
              <a:srgbClr val="C9A86A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2FA83081-BA5B-BEAE-393F-AA8003EB1345}"/>
              </a:ext>
            </a:extLst>
          </p:cNvPr>
          <p:cNvCxnSpPr>
            <a:cxnSpLocks/>
          </p:cNvCxnSpPr>
          <p:nvPr/>
        </p:nvCxnSpPr>
        <p:spPr>
          <a:xfrm>
            <a:off x="7226847" y="4584291"/>
            <a:ext cx="4247398" cy="0"/>
          </a:xfrm>
          <a:prstGeom prst="line">
            <a:avLst/>
          </a:prstGeom>
          <a:ln w="6350">
            <a:solidFill>
              <a:srgbClr val="C9A86A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37BDEFEC-2A69-8EA7-6E7A-5E78FBD8ADD5}"/>
              </a:ext>
            </a:extLst>
          </p:cNvPr>
          <p:cNvCxnSpPr>
            <a:cxnSpLocks/>
          </p:cNvCxnSpPr>
          <p:nvPr/>
        </p:nvCxnSpPr>
        <p:spPr>
          <a:xfrm>
            <a:off x="7241593" y="5651094"/>
            <a:ext cx="4247398" cy="0"/>
          </a:xfrm>
          <a:prstGeom prst="line">
            <a:avLst/>
          </a:prstGeom>
          <a:ln w="6350">
            <a:solidFill>
              <a:srgbClr val="C9A86A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Quote Text">
            <a:extLst>
              <a:ext uri="{FF2B5EF4-FFF2-40B4-BE49-F238E27FC236}">
                <a16:creationId xmlns:a16="http://schemas.microsoft.com/office/drawing/2014/main" id="{99EDAC1B-9253-637D-89B9-8130624FC369}"/>
              </a:ext>
            </a:extLst>
          </p:cNvPr>
          <p:cNvSpPr txBox="1"/>
          <p:nvPr/>
        </p:nvSpPr>
        <p:spPr>
          <a:xfrm>
            <a:off x="242085" y="6194362"/>
            <a:ext cx="5627773" cy="523530"/>
          </a:xfrm>
          <a:prstGeom prst="rect">
            <a:avLst/>
          </a:prstGeom>
          <a:noFill/>
        </p:spPr>
        <p:txBody>
          <a:bodyPr wrap="square" lIns="0" tIns="0" rIns="0" bIns="0" anchor="ctr"/>
          <a:lstStyle/>
          <a:p>
            <a:pPr>
              <a:lnSpc>
                <a:spcPct val="150000"/>
              </a:lnSpc>
            </a:pPr>
            <a:r>
              <a:rPr lang="en-GB" sz="1400" dirty="0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Bowlby (1969); Rutter (1995); Rothbaum et al. (2000); Werner (1992)</a:t>
            </a:r>
          </a:p>
        </p:txBody>
      </p:sp>
    </p:spTree>
    <p:extLst>
      <p:ext uri="{BB962C8B-B14F-4D97-AF65-F5344CB8AC3E}">
        <p14:creationId xmlns:p14="http://schemas.microsoft.com/office/powerpoint/2010/main" val="70669051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>
        <p159:morph option="byObject"/>
      </p:transition>
    </mc:Choice>
    <mc:Fallback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7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25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7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5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25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7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7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500"/>
                            </p:stCondLst>
                            <p:childTnLst>
                              <p:par>
                                <p:cTn id="5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7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75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3750"/>
                            </p:stCondLst>
                            <p:childTnLst>
                              <p:par>
                                <p:cTn id="5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7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4500"/>
                            </p:stCondLst>
                            <p:childTnLst>
                              <p:par>
                                <p:cTn id="6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/>
      <p:bldP spid="6" grpId="0"/>
      <p:bldP spid="7" grpId="0"/>
      <p:bldP spid="8" grpId="0"/>
      <p:bldP spid="10" grpId="0"/>
      <p:bldP spid="12" grpId="0"/>
      <p:bldP spid="14" grpId="0"/>
      <p:bldP spid="16" grpId="0"/>
      <p:bldP spid="18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8299F4F-6447-30E7-AB88-A5DB58281678}"/>
              </a:ext>
            </a:extLst>
          </p:cNvPr>
          <p:cNvSpPr txBox="1"/>
          <p:nvPr/>
        </p:nvSpPr>
        <p:spPr>
          <a:xfrm>
            <a:off x="678425" y="1867056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0" i="0" dirty="0">
                <a:solidFill>
                  <a:srgbClr val="1F2A44"/>
                </a:solidFill>
                <a:effectLst/>
                <a:latin typeface="Arial" panose="020B0604020202020204" pitchFamily="34" charset="0"/>
              </a:rPr>
              <a:t>Early experiences influence development</a:t>
            </a:r>
          </a:p>
        </p:txBody>
      </p:sp>
      <p:sp>
        <p:nvSpPr>
          <p:cNvPr id="4" name="Title">
            <a:extLst>
              <a:ext uri="{FF2B5EF4-FFF2-40B4-BE49-F238E27FC236}">
                <a16:creationId xmlns:a16="http://schemas.microsoft.com/office/drawing/2014/main" id="{00EA22FD-C69D-97F8-240C-FD46132E5C78}"/>
              </a:ext>
            </a:extLst>
          </p:cNvPr>
          <p:cNvSpPr txBox="1"/>
          <p:nvPr/>
        </p:nvSpPr>
        <p:spPr>
          <a:xfrm>
            <a:off x="2527127" y="348106"/>
            <a:ext cx="7000000" cy="500000"/>
          </a:xfrm>
          <a:prstGeom prst="rect">
            <a:avLst/>
          </a:prstGeom>
          <a:noFill/>
        </p:spPr>
        <p:txBody>
          <a:bodyPr wrap="square" lIns="0" tIns="0" rIns="0" bIns="0" anchor="t"/>
          <a:lstStyle/>
          <a:p>
            <a:pPr algn="ctr"/>
            <a:r>
              <a:rPr lang="en-GB" sz="3000" b="1" dirty="0">
                <a:solidFill>
                  <a:srgbClr val="1F2A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8900C31-9CDF-4E68-A015-AB7040405E4B}"/>
              </a:ext>
            </a:extLst>
          </p:cNvPr>
          <p:cNvSpPr txBox="1"/>
          <p:nvPr/>
        </p:nvSpPr>
        <p:spPr>
          <a:xfrm>
            <a:off x="678425" y="297764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0" i="0" dirty="0">
                <a:solidFill>
                  <a:srgbClr val="1F2A44"/>
                </a:solidFill>
                <a:effectLst/>
                <a:latin typeface="Arial" panose="020B0604020202020204" pitchFamily="34" charset="0"/>
              </a:rPr>
              <a:t>Bowlby helps explain emotional difficulties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910407F-386B-2D21-3896-9FC7F4FD9BF8}"/>
              </a:ext>
            </a:extLst>
          </p:cNvPr>
          <p:cNvSpPr txBox="1"/>
          <p:nvPr/>
        </p:nvSpPr>
        <p:spPr>
          <a:xfrm>
            <a:off x="678425" y="4088233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1F2A44"/>
                </a:solidFill>
                <a:effectLst/>
                <a:latin typeface="Arial" panose="020B0604020202020204" pitchFamily="34" charset="0"/>
              </a:rPr>
              <a:t>Isaac may show signs of insecure attachment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21CC5D4-159B-88A1-8B58-CAF37C0BFB99}"/>
              </a:ext>
            </a:extLst>
          </p:cNvPr>
          <p:cNvSpPr txBox="1"/>
          <p:nvPr/>
        </p:nvSpPr>
        <p:spPr>
          <a:xfrm>
            <a:off x="678425" y="5198822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0" i="0" dirty="0">
                <a:solidFill>
                  <a:srgbClr val="1F2A44"/>
                </a:solidFill>
                <a:effectLst/>
                <a:latin typeface="Arial" panose="020B0604020202020204" pitchFamily="34" charset="0"/>
              </a:rPr>
              <a:t>Early intervention can improve outcomes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D306C8C-6950-EF0D-DF76-4902EB76B45C}"/>
              </a:ext>
            </a:extLst>
          </p:cNvPr>
          <p:cNvSpPr txBox="1"/>
          <p:nvPr/>
        </p:nvSpPr>
        <p:spPr>
          <a:xfrm>
            <a:off x="678425" y="6309411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1F2A44"/>
                </a:solidFill>
                <a:effectLst/>
                <a:latin typeface="Arial" panose="020B0604020202020204" pitchFamily="34" charset="0"/>
              </a:rPr>
              <a:t>Multi-agency support is essential</a:t>
            </a:r>
            <a:endParaRPr lang="en-GB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ABB8E40-4439-FD9F-A683-4234F3B3F45A}"/>
              </a:ext>
            </a:extLst>
          </p:cNvPr>
          <p:cNvCxnSpPr>
            <a:cxnSpLocks/>
          </p:cNvCxnSpPr>
          <p:nvPr/>
        </p:nvCxnSpPr>
        <p:spPr>
          <a:xfrm flipV="1">
            <a:off x="670806" y="1682115"/>
            <a:ext cx="0" cy="193384"/>
          </a:xfrm>
          <a:prstGeom prst="line">
            <a:avLst/>
          </a:prstGeom>
          <a:ln w="6350">
            <a:solidFill>
              <a:srgbClr val="C9A8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5CD1FD6-5DE3-B885-905D-12AF2E29E30C}"/>
              </a:ext>
            </a:extLst>
          </p:cNvPr>
          <p:cNvCxnSpPr>
            <a:cxnSpLocks/>
          </p:cNvCxnSpPr>
          <p:nvPr/>
        </p:nvCxnSpPr>
        <p:spPr>
          <a:xfrm flipV="1">
            <a:off x="670806" y="2800350"/>
            <a:ext cx="0" cy="191112"/>
          </a:xfrm>
          <a:prstGeom prst="line">
            <a:avLst/>
          </a:prstGeom>
          <a:ln w="6350">
            <a:solidFill>
              <a:srgbClr val="C9A8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9" name="Flowchart: Connector 18">
            <a:extLst>
              <a:ext uri="{FF2B5EF4-FFF2-40B4-BE49-F238E27FC236}">
                <a16:creationId xmlns:a16="http://schemas.microsoft.com/office/drawing/2014/main" id="{38C00091-B3FD-05DB-366B-472FED126DB7}"/>
              </a:ext>
            </a:extLst>
          </p:cNvPr>
          <p:cNvSpPr/>
          <p:nvPr/>
        </p:nvSpPr>
        <p:spPr>
          <a:xfrm>
            <a:off x="670806" y="1249509"/>
            <a:ext cx="255640" cy="285693"/>
          </a:xfrm>
          <a:prstGeom prst="flowChartConnector">
            <a:avLst/>
          </a:prstGeom>
          <a:solidFill>
            <a:srgbClr val="AFC7A1"/>
          </a:solidFill>
          <a:ln w="3175">
            <a:solidFill>
              <a:schemeClr val="bg1"/>
            </a:soli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Flowchart: Connector 19">
            <a:extLst>
              <a:ext uri="{FF2B5EF4-FFF2-40B4-BE49-F238E27FC236}">
                <a16:creationId xmlns:a16="http://schemas.microsoft.com/office/drawing/2014/main" id="{32C2CE53-B79D-FF04-80EB-B7A5B40268A2}"/>
              </a:ext>
            </a:extLst>
          </p:cNvPr>
          <p:cNvSpPr/>
          <p:nvPr/>
        </p:nvSpPr>
        <p:spPr>
          <a:xfrm>
            <a:off x="670806" y="2357557"/>
            <a:ext cx="255640" cy="285693"/>
          </a:xfrm>
          <a:prstGeom prst="flowChartConnector">
            <a:avLst/>
          </a:prstGeom>
          <a:solidFill>
            <a:srgbClr val="AFC7A1"/>
          </a:solidFill>
          <a:ln w="3175">
            <a:solidFill>
              <a:schemeClr val="bg1"/>
            </a:soli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C69FF8D3-46DA-7AED-4201-FE4317B2CE5A}"/>
              </a:ext>
            </a:extLst>
          </p:cNvPr>
          <p:cNvCxnSpPr>
            <a:cxnSpLocks/>
          </p:cNvCxnSpPr>
          <p:nvPr/>
        </p:nvCxnSpPr>
        <p:spPr>
          <a:xfrm flipV="1">
            <a:off x="670806" y="3914775"/>
            <a:ext cx="0" cy="191112"/>
          </a:xfrm>
          <a:prstGeom prst="line">
            <a:avLst/>
          </a:prstGeom>
          <a:ln w="6350">
            <a:solidFill>
              <a:srgbClr val="C9A8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96E6D62A-20B6-2195-1FB9-76D9DC2712B4}"/>
              </a:ext>
            </a:extLst>
          </p:cNvPr>
          <p:cNvCxnSpPr>
            <a:cxnSpLocks/>
          </p:cNvCxnSpPr>
          <p:nvPr/>
        </p:nvCxnSpPr>
        <p:spPr>
          <a:xfrm flipV="1">
            <a:off x="670806" y="5029200"/>
            <a:ext cx="0" cy="191112"/>
          </a:xfrm>
          <a:prstGeom prst="line">
            <a:avLst/>
          </a:prstGeom>
          <a:ln w="6350">
            <a:solidFill>
              <a:srgbClr val="C9A8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5181E5A9-1627-7701-8684-1C86E3C959EE}"/>
              </a:ext>
            </a:extLst>
          </p:cNvPr>
          <p:cNvCxnSpPr>
            <a:cxnSpLocks/>
          </p:cNvCxnSpPr>
          <p:nvPr/>
        </p:nvCxnSpPr>
        <p:spPr>
          <a:xfrm flipV="1">
            <a:off x="670806" y="6134100"/>
            <a:ext cx="0" cy="191112"/>
          </a:xfrm>
          <a:prstGeom prst="line">
            <a:avLst/>
          </a:prstGeom>
          <a:ln w="6350">
            <a:solidFill>
              <a:srgbClr val="C9A86A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0" name="Flowchart: Connector 29">
            <a:extLst>
              <a:ext uri="{FF2B5EF4-FFF2-40B4-BE49-F238E27FC236}">
                <a16:creationId xmlns:a16="http://schemas.microsoft.com/office/drawing/2014/main" id="{2DBC0069-34E1-A6D4-A953-6EC057F1AF6C}"/>
              </a:ext>
            </a:extLst>
          </p:cNvPr>
          <p:cNvSpPr/>
          <p:nvPr/>
        </p:nvSpPr>
        <p:spPr>
          <a:xfrm>
            <a:off x="670806" y="3468834"/>
            <a:ext cx="255640" cy="285693"/>
          </a:xfrm>
          <a:prstGeom prst="flowChartConnector">
            <a:avLst/>
          </a:prstGeom>
          <a:solidFill>
            <a:srgbClr val="AFC7A1"/>
          </a:solidFill>
          <a:ln w="3175">
            <a:solidFill>
              <a:schemeClr val="bg1"/>
            </a:soli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Flowchart: Connector 30">
            <a:extLst>
              <a:ext uri="{FF2B5EF4-FFF2-40B4-BE49-F238E27FC236}">
                <a16:creationId xmlns:a16="http://schemas.microsoft.com/office/drawing/2014/main" id="{CCE4962E-EFE4-3C55-2CE3-055AF429532E}"/>
              </a:ext>
            </a:extLst>
          </p:cNvPr>
          <p:cNvSpPr/>
          <p:nvPr/>
        </p:nvSpPr>
        <p:spPr>
          <a:xfrm>
            <a:off x="670806" y="4617629"/>
            <a:ext cx="255640" cy="285693"/>
          </a:xfrm>
          <a:prstGeom prst="flowChartConnector">
            <a:avLst/>
          </a:prstGeom>
          <a:solidFill>
            <a:srgbClr val="AFC7A1"/>
          </a:solidFill>
          <a:ln w="3175">
            <a:solidFill>
              <a:schemeClr val="bg1"/>
            </a:soli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Flowchart: Connector 31">
            <a:extLst>
              <a:ext uri="{FF2B5EF4-FFF2-40B4-BE49-F238E27FC236}">
                <a16:creationId xmlns:a16="http://schemas.microsoft.com/office/drawing/2014/main" id="{ACB88A8A-CECF-3473-188B-EA9140B422FC}"/>
              </a:ext>
            </a:extLst>
          </p:cNvPr>
          <p:cNvSpPr/>
          <p:nvPr/>
        </p:nvSpPr>
        <p:spPr>
          <a:xfrm>
            <a:off x="670806" y="5686106"/>
            <a:ext cx="255640" cy="285693"/>
          </a:xfrm>
          <a:prstGeom prst="flowChartConnector">
            <a:avLst/>
          </a:prstGeom>
          <a:solidFill>
            <a:srgbClr val="AFC7A1"/>
          </a:solidFill>
          <a:ln w="3175">
            <a:solidFill>
              <a:schemeClr val="bg1"/>
            </a:soli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DC5B8E0E-9000-D5BE-18D0-67D44BB23239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0000"/>
          </a:blip>
          <a:stretch/>
        </p:blipFill>
        <p:spPr>
          <a:xfrm>
            <a:off x="7362829" y="2375392"/>
            <a:ext cx="4352920" cy="4352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179385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>
        <p159:morph option="byObject"/>
      </p:transition>
    </mc:Choice>
    <mc:Fallback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5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5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7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7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75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75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75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75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75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75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8" grpId="0"/>
      <p:bldP spid="10" grpId="0"/>
      <p:bldP spid="12" grpId="0"/>
      <p:bldP spid="19" grpId="0" animBg="1"/>
      <p:bldP spid="20" grpId="0" animBg="1"/>
      <p:bldP spid="30" grpId="0" animBg="1"/>
      <p:bldP spid="31" grpId="0" animBg="1"/>
      <p:bldP spid="3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">
            <a:extLst>
              <a:ext uri="{FF2B5EF4-FFF2-40B4-BE49-F238E27FC236}">
                <a16:creationId xmlns:a16="http://schemas.microsoft.com/office/drawing/2014/main" id="{D06DD72D-28D8-7A83-53DB-6A8D85E71A0E}"/>
              </a:ext>
            </a:extLst>
          </p:cNvPr>
          <p:cNvSpPr txBox="1"/>
          <p:nvPr/>
        </p:nvSpPr>
        <p:spPr>
          <a:xfrm>
            <a:off x="2527127" y="348106"/>
            <a:ext cx="7000000" cy="500000"/>
          </a:xfrm>
          <a:prstGeom prst="rect">
            <a:avLst/>
          </a:prstGeom>
          <a:noFill/>
        </p:spPr>
        <p:txBody>
          <a:bodyPr wrap="square" lIns="0" tIns="0" rIns="0" bIns="0" anchor="t"/>
          <a:lstStyle/>
          <a:p>
            <a:pPr algn="ctr"/>
            <a:r>
              <a:rPr lang="en-GB" sz="3000" b="1" dirty="0">
                <a:solidFill>
                  <a:srgbClr val="1F2A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03A3ADD-8484-4822-6848-1B82336882A9}"/>
              </a:ext>
            </a:extLst>
          </p:cNvPr>
          <p:cNvSpPr txBox="1"/>
          <p:nvPr/>
        </p:nvSpPr>
        <p:spPr>
          <a:xfrm>
            <a:off x="548077" y="1067428"/>
            <a:ext cx="10958099" cy="55861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 fontAlgn="b">
              <a:spcBef>
                <a:spcPts val="600"/>
              </a:spcBef>
              <a:spcAft>
                <a:spcPts val="1200"/>
              </a:spcAft>
              <a:buNone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Ainsworth, M.D.S.,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Blehar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M.C., Waters, E. and Wall, S. (1978)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Patterns of Attachment: A Psychological Study of the Strange Situation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Hillsdale, NJ: Erlbaum.</a:t>
            </a:r>
          </a:p>
          <a:p>
            <a:pPr algn="l" rtl="0" fontAlgn="b">
              <a:spcBef>
                <a:spcPts val="600"/>
              </a:spcBef>
              <a:spcAft>
                <a:spcPts val="1200"/>
              </a:spcAft>
              <a:buNone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Bowlby, J. (1969)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Attachment and Loss: Volume 1. Attachment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London: Hogarth Press.</a:t>
            </a:r>
          </a:p>
          <a:p>
            <a:pPr algn="l" rtl="0" fontAlgn="b">
              <a:spcBef>
                <a:spcPts val="600"/>
              </a:spcBef>
              <a:spcAft>
                <a:spcPts val="1200"/>
              </a:spcAft>
              <a:buNone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Bowlby, J. (1973)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Attachment and Loss: Volume 2. Separation: Anxiety and Anger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London: Hogarth Press.</a:t>
            </a:r>
          </a:p>
          <a:p>
            <a:pPr algn="l" rtl="0" fontAlgn="b">
              <a:spcBef>
                <a:spcPts val="600"/>
              </a:spcBef>
              <a:spcAft>
                <a:spcPts val="1200"/>
              </a:spcAft>
              <a:buNone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Bronfenbrenner, U. (1979)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The Ecology of Human Development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Cambridge, MA: Harvard University Press.</a:t>
            </a:r>
          </a:p>
          <a:p>
            <a:pPr algn="l" rtl="0" fontAlgn="b">
              <a:spcBef>
                <a:spcPts val="600"/>
              </a:spcBef>
              <a:spcAft>
                <a:spcPts val="1200"/>
              </a:spcAft>
              <a:buNone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Bruce, T. (2011)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Early Childhood Education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4th edn. London: Hodder Education.</a:t>
            </a:r>
          </a:p>
          <a:p>
            <a:pPr algn="l" rtl="0" fontAlgn="b">
              <a:spcBef>
                <a:spcPts val="600"/>
              </a:spcBef>
              <a:spcAft>
                <a:spcPts val="1200"/>
              </a:spcAft>
              <a:buNone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Elfer, P., Goldschmied, E. and Selleck, D. (2012)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Key Persons in the Early Years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2nd edn. London: Routledge.</a:t>
            </a:r>
          </a:p>
          <a:p>
            <a:pPr algn="l" rtl="0" fontAlgn="b">
              <a:spcBef>
                <a:spcPts val="600"/>
              </a:spcBef>
              <a:spcAft>
                <a:spcPts val="1200"/>
              </a:spcAft>
              <a:buNone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Murray, L. and Cooper, P.J. (1997) ‘Effects of postnatal depression on infant development’,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Archives of Disease in Childhood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77(2), pp. 99–101.</a:t>
            </a:r>
          </a:p>
          <a:p>
            <a:pPr fontAlgn="b">
              <a:spcBef>
                <a:spcPts val="600"/>
              </a:spcBef>
              <a:spcAft>
                <a:spcPts val="1200"/>
              </a:spcAft>
            </a:pP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Perry, B.D. and Szalavitz, M. (2017) </a:t>
            </a:r>
            <a:r>
              <a:rPr lang="en-GB" i="1" dirty="0">
                <a:solidFill>
                  <a:srgbClr val="222222"/>
                </a:solidFill>
                <a:latin typeface="Arial" panose="020B0604020202020204" pitchFamily="34" charset="0"/>
              </a:rPr>
              <a:t>The Boy Who Was Raised as a Dog</a:t>
            </a: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. 3rd edn. New York: Basic Books.</a:t>
            </a:r>
          </a:p>
        </p:txBody>
      </p:sp>
    </p:spTree>
    <p:extLst>
      <p:ext uri="{BB962C8B-B14F-4D97-AF65-F5344CB8AC3E}">
        <p14:creationId xmlns:p14="http://schemas.microsoft.com/office/powerpoint/2010/main" val="367636271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>
        <p159:morph option="byObject"/>
      </p:transition>
    </mc:Choice>
    <mc:Fallback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29992C-F3A4-E8BD-0E57-385B59111D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">
            <a:extLst>
              <a:ext uri="{FF2B5EF4-FFF2-40B4-BE49-F238E27FC236}">
                <a16:creationId xmlns:a16="http://schemas.microsoft.com/office/drawing/2014/main" id="{F4CB180F-D72A-2ACC-04B3-5C9FAC5254CA}"/>
              </a:ext>
            </a:extLst>
          </p:cNvPr>
          <p:cNvSpPr txBox="1"/>
          <p:nvPr/>
        </p:nvSpPr>
        <p:spPr>
          <a:xfrm>
            <a:off x="2527127" y="348106"/>
            <a:ext cx="7000000" cy="500000"/>
          </a:xfrm>
          <a:prstGeom prst="rect">
            <a:avLst/>
          </a:prstGeom>
          <a:noFill/>
        </p:spPr>
        <p:txBody>
          <a:bodyPr wrap="square" lIns="0" tIns="0" rIns="0" bIns="0" anchor="t"/>
          <a:lstStyle/>
          <a:p>
            <a:pPr algn="ctr"/>
            <a:r>
              <a:rPr lang="en-GB" sz="3000" b="1" dirty="0">
                <a:solidFill>
                  <a:srgbClr val="1F2A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53FE899-F132-81A2-AA15-08C793C9F643}"/>
              </a:ext>
            </a:extLst>
          </p:cNvPr>
          <p:cNvSpPr txBox="1"/>
          <p:nvPr/>
        </p:nvSpPr>
        <p:spPr>
          <a:xfrm>
            <a:off x="616950" y="1067434"/>
            <a:ext cx="10958099" cy="55861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 fontAlgn="b">
              <a:spcBef>
                <a:spcPts val="600"/>
              </a:spcBef>
              <a:spcAft>
                <a:spcPts val="1200"/>
              </a:spcAft>
              <a:buNone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Prior, V. and Glaser, D. (2006)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Understanding Attachment and Attachment Disorders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London: Jessica Kingsley Publishers.</a:t>
            </a:r>
          </a:p>
          <a:p>
            <a:pPr algn="l" rtl="0" fontAlgn="b">
              <a:spcBef>
                <a:spcPts val="600"/>
              </a:spcBef>
              <a:spcAft>
                <a:spcPts val="1200"/>
              </a:spcAft>
              <a:buNone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Rothbaum, F., Weisz, J., Pott, M., Miyake, K. and Morelli, G. (2000) ‘Attachment and culture’,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American Psychologist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55(10), pp. 1093–1104.</a:t>
            </a:r>
          </a:p>
          <a:p>
            <a:pPr algn="l" rtl="0" fontAlgn="b">
              <a:spcBef>
                <a:spcPts val="600"/>
              </a:spcBef>
              <a:spcAft>
                <a:spcPts val="1200"/>
              </a:spcAft>
              <a:buNone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Rutter, M. (1995) ‘Clinical implications of attachment concepts’,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Journal of Child Psychology and Psychiatry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36(4), pp. 549–571.</a:t>
            </a:r>
          </a:p>
          <a:p>
            <a:pPr algn="l" rtl="0" fontAlgn="b">
              <a:spcBef>
                <a:spcPts val="600"/>
              </a:spcBef>
              <a:spcAft>
                <a:spcPts val="1200"/>
              </a:spcAft>
              <a:buNone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Rutter, M. (2012) ‘Resilience as a dynamic concept’,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Development and Psychopathology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24(2), pp. 335–344.</a:t>
            </a:r>
          </a:p>
          <a:p>
            <a:pPr algn="l" rtl="0" fontAlgn="b">
              <a:spcBef>
                <a:spcPts val="600"/>
              </a:spcBef>
              <a:spcAft>
                <a:spcPts val="1200"/>
              </a:spcAft>
              <a:buNone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Sroufe, L.A. (2005) ‘Attachment and development: A prospective, longitudinal study from birth to adulthood’,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Attachment &amp; Human Development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7(4), pp. 349–367.</a:t>
            </a:r>
          </a:p>
          <a:p>
            <a:pPr fontAlgn="b">
              <a:spcBef>
                <a:spcPts val="600"/>
              </a:spcBef>
              <a:spcAft>
                <a:spcPts val="1200"/>
              </a:spcAft>
            </a:pP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Vygotsky, L.S. (1978) </a:t>
            </a:r>
            <a:r>
              <a:rPr lang="en-GB" i="1" dirty="0">
                <a:solidFill>
                  <a:srgbClr val="222222"/>
                </a:solidFill>
                <a:latin typeface="Arial" panose="020B0604020202020204" pitchFamily="34" charset="0"/>
              </a:rPr>
              <a:t>Mind in Society</a:t>
            </a: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. Cambridge, MA: Harvard University Press.</a:t>
            </a:r>
          </a:p>
          <a:p>
            <a:pPr fontAlgn="b">
              <a:spcBef>
                <a:spcPts val="600"/>
              </a:spcBef>
              <a:spcAft>
                <a:spcPts val="1200"/>
              </a:spcAft>
            </a:pP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Werner, E.E. (1992) ‘The children of Kauai: Resilience and recovery in adolescence and adulthood’, </a:t>
            </a:r>
            <a:r>
              <a:rPr lang="en-GB" i="1" dirty="0">
                <a:solidFill>
                  <a:srgbClr val="222222"/>
                </a:solidFill>
                <a:latin typeface="Arial" panose="020B0604020202020204" pitchFamily="34" charset="0"/>
              </a:rPr>
              <a:t>Development and Psychopathology</a:t>
            </a: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, 4(4), pp. 503–515.</a:t>
            </a:r>
          </a:p>
          <a:p>
            <a:pPr algn="l" rtl="0" fontAlgn="b">
              <a:spcBef>
                <a:spcPts val="600"/>
              </a:spcBef>
              <a:spcAft>
                <a:spcPts val="1200"/>
              </a:spcAft>
              <a:buNone/>
            </a:pPr>
            <a:endParaRPr lang="en-GB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186971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>
        <p159:morph option="byObject"/>
      </p:transition>
    </mc:Choice>
    <mc:Fallback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789</Words>
  <Application>Microsoft Office PowerPoint</Application>
  <PresentationFormat>Widescreen</PresentationFormat>
  <Paragraphs>115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Aptos Display</vt:lpstr>
      <vt:lpstr>Arial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Iqra Wajid</dc:creator>
  <cp:lastModifiedBy>Iqra Wajid</cp:lastModifiedBy>
  <cp:revision>2</cp:revision>
  <dcterms:created xsi:type="dcterms:W3CDTF">2026-05-12T13:03:13Z</dcterms:created>
  <dcterms:modified xsi:type="dcterms:W3CDTF">2026-06-08T23:07:51Z</dcterms:modified>
</cp:coreProperties>
</file>