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9" r:id="rId2"/>
    <p:sldId id="280" r:id="rId3"/>
    <p:sldId id="281" r:id="rId4"/>
    <p:sldId id="301" r:id="rId5"/>
    <p:sldId id="302"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449064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CFACD1-06D4-4394-8CE7-B9A31EE8A892}" type="slidenum">
              <a:rPr lang="en-GB" altLang="zh-CN" smtClean="0"/>
              <a:pPr/>
              <a:t>7</a:t>
            </a:fld>
            <a:endParaRPr lang="en-GB" altLang="zh-CN"/>
          </a:p>
        </p:txBody>
      </p:sp>
    </p:spTree>
    <p:extLst>
      <p:ext uri="{BB962C8B-B14F-4D97-AF65-F5344CB8AC3E}">
        <p14:creationId xmlns:p14="http://schemas.microsoft.com/office/powerpoint/2010/main" val="3985352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xfrm>
            <a:off x="1150938" y="857250"/>
            <a:ext cx="4556125"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a:latin typeface="Arial" panose="020B0604020202020204" pitchFamily="34" charset="0"/>
            </a:endParaRPr>
          </a:p>
        </p:txBody>
      </p:sp>
    </p:spTree>
    <p:extLst>
      <p:ext uri="{BB962C8B-B14F-4D97-AF65-F5344CB8AC3E}">
        <p14:creationId xmlns:p14="http://schemas.microsoft.com/office/powerpoint/2010/main" val="31717421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a:prstGeom prst="rect">
            <a:avLst/>
          </a:prstGeo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7956550" y="6381750"/>
            <a:ext cx="730250"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7956550" y="6381750"/>
            <a:ext cx="730250"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7956550" y="6381750"/>
            <a:ext cx="730250"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8604448" y="0"/>
            <a:ext cx="730250"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5" name="Title Placeholder 1"/>
          <p:cNvSpPr>
            <a:spLocks noGrp="1"/>
          </p:cNvSpPr>
          <p:nvPr>
            <p:ph type="title"/>
          </p:nvPr>
        </p:nvSpPr>
        <p:spPr>
          <a:xfrm>
            <a:off x="482600" y="0"/>
            <a:ext cx="8186399" cy="1030814"/>
          </a:xfrm>
          <a:prstGeom prst="rect">
            <a:avLst/>
          </a:prstGeom>
        </p:spPr>
        <p:txBody>
          <a:bodyPr vert="horz" lIns="0" tIns="0" rIns="0" bIns="0" rtlCol="0" anchor="b" anchorCtr="0">
            <a:normAutofit/>
          </a:bodyPr>
          <a:lstStyle/>
          <a:p>
            <a:r>
              <a:rPr lang="en-US" dirty="0"/>
              <a:t>Click to edit Master title style</a:t>
            </a:r>
          </a:p>
        </p:txBody>
      </p:sp>
      <p:sp>
        <p:nvSpPr>
          <p:cNvPr id="6" name="Text Placeholder 2"/>
          <p:cNvSpPr>
            <a:spLocks noGrp="1"/>
          </p:cNvSpPr>
          <p:nvPr>
            <p:ph idx="1"/>
          </p:nvPr>
        </p:nvSpPr>
        <p:spPr>
          <a:xfrm>
            <a:off x="485774" y="1230993"/>
            <a:ext cx="8181975" cy="4106863"/>
          </a:xfrm>
          <a:prstGeom prst="rect">
            <a:avLst/>
          </a:prstGeom>
        </p:spPr>
        <p:txBody>
          <a:bodyPr vert="horz" lIns="0" tIns="0" rIns="0" bIns="0" rtlCol="0">
            <a:normAutofit/>
          </a:bodyPr>
          <a:lstStyle/>
          <a:p>
            <a:pPr lvl="0"/>
            <a:r>
              <a:rPr lang="en-US" dirty="0"/>
              <a:t>Click to edit Master text styles for headings</a:t>
            </a:r>
          </a:p>
          <a:p>
            <a:pPr lvl="1"/>
            <a:r>
              <a:rPr lang="en-US" dirty="0"/>
              <a:t>Second level for body copy</a:t>
            </a:r>
          </a:p>
          <a:p>
            <a:pPr lvl="2"/>
            <a:r>
              <a:rPr lang="en-US" dirty="0"/>
              <a:t>Third level for bullets</a:t>
            </a:r>
          </a:p>
          <a:p>
            <a:pPr lvl="3"/>
            <a:r>
              <a:rPr lang="en-US" dirty="0"/>
              <a:t>Fourth level for quotes</a:t>
            </a:r>
          </a:p>
          <a:p>
            <a:pPr lvl="4"/>
            <a:r>
              <a:rPr lang="en-US" dirty="0"/>
              <a:t>Fifth level</a:t>
            </a:r>
          </a:p>
        </p:txBody>
      </p:sp>
      <p:sp>
        <p:nvSpPr>
          <p:cNvPr id="7" name="Slide Number Placeholder 5"/>
          <p:cNvSpPr txBox="1">
            <a:spLocks/>
          </p:cNvSpPr>
          <p:nvPr userDrawn="1"/>
        </p:nvSpPr>
        <p:spPr>
          <a:xfrm>
            <a:off x="8289924" y="6246000"/>
            <a:ext cx="377825" cy="255587"/>
          </a:xfrm>
          <a:prstGeom prst="rect">
            <a:avLst/>
          </a:prstGeom>
        </p:spPr>
        <p:txBody>
          <a:bodyPr vert="horz" lIns="0" tIns="0" rIns="0" bIns="0" rtlCol="0" anchor="t" anchorCtr="0"/>
          <a:lstStyle>
            <a:defPPr>
              <a:defRPr lang="en-US"/>
            </a:defPPr>
            <a:lvl1pPr algn="r" rtl="0" eaLnBrk="0" fontAlgn="base" hangingPunct="0">
              <a:spcBef>
                <a:spcPct val="0"/>
              </a:spcBef>
              <a:spcAft>
                <a:spcPct val="0"/>
              </a:spcAft>
              <a:defRPr sz="1000" i="0" kern="1200">
                <a:solidFill>
                  <a:srgbClr val="2D3646"/>
                </a:solidFill>
                <a:latin typeface="+mn-lt"/>
                <a:ea typeface="+mn-ea"/>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9pPr>
          </a:lstStyle>
          <a:p>
            <a:fld id="{82FAC044-EEDC-BC48-BAED-A12F02D1BD58}" type="slidenum">
              <a:rPr lang="en-GB" smtClean="0"/>
              <a:pPr/>
              <a:t>‹#›</a:t>
            </a:fld>
            <a:endParaRPr lang="en-GB" dirty="0"/>
          </a:p>
        </p:txBody>
      </p:sp>
      <p:cxnSp>
        <p:nvCxnSpPr>
          <p:cNvPr id="9" name="Straight Connector 8"/>
          <p:cNvCxnSpPr/>
          <p:nvPr userDrawn="1"/>
        </p:nvCxnSpPr>
        <p:spPr>
          <a:xfrm>
            <a:off x="0" y="1125538"/>
            <a:ext cx="8794750" cy="0"/>
          </a:xfrm>
          <a:prstGeom prst="line">
            <a:avLst/>
          </a:prstGeom>
          <a:ln w="25400">
            <a:solidFill>
              <a:srgbClr val="C90016"/>
            </a:solidFill>
          </a:ln>
        </p:spPr>
        <p:style>
          <a:lnRef idx="1">
            <a:schemeClr val="accent1"/>
          </a:lnRef>
          <a:fillRef idx="0">
            <a:schemeClr val="accent1"/>
          </a:fillRef>
          <a:effectRef idx="0">
            <a:schemeClr val="accent1"/>
          </a:effectRef>
          <a:fontRef idx="minor">
            <a:schemeClr val="tx1"/>
          </a:fontRef>
        </p:style>
      </p:cxnSp>
      <p:sp>
        <p:nvSpPr>
          <p:cNvPr id="10" name="Text Box 11"/>
          <p:cNvSpPr txBox="1">
            <a:spLocks noChangeArrowheads="1"/>
          </p:cNvSpPr>
          <p:nvPr userDrawn="1"/>
        </p:nvSpPr>
        <p:spPr bwMode="auto">
          <a:xfrm>
            <a:off x="1" y="1"/>
            <a:ext cx="4499992"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1" name="Slide Number Placeholder 5">
            <a:extLst>
              <a:ext uri="{FF2B5EF4-FFF2-40B4-BE49-F238E27FC236}">
                <a16:creationId xmlns:a16="http://schemas.microsoft.com/office/drawing/2014/main" id="{49EDCEDB-BC6D-4588-B62D-E297C3288852}"/>
              </a:ext>
            </a:extLst>
          </p:cNvPr>
          <p:cNvSpPr>
            <a:spLocks noGrp="1"/>
          </p:cNvSpPr>
          <p:nvPr>
            <p:ph type="sldNum" sz="quarter" idx="4"/>
          </p:nvPr>
        </p:nvSpPr>
        <p:spPr>
          <a:xfrm>
            <a:off x="8604448" y="0"/>
            <a:ext cx="730250" cy="339725"/>
          </a:xfrm>
          <a:prstGeom prst="rect">
            <a:avLst/>
          </a:prstGeom>
        </p:spPr>
        <p:txBody>
          <a:bodyPr/>
          <a:lstStyle>
            <a:lvl1pPr>
              <a:defRPr sz="800"/>
            </a:lvl1p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3537610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1.bin"/><Relationship Id="rId1" Type="http://schemas.openxmlformats.org/officeDocument/2006/relationships/slideLayout" Target="../slideLayouts/slideLayout12.xml"/><Relationship Id="rId5" Type="http://schemas.openxmlformats.org/officeDocument/2006/relationships/image" Target="../media/image7.wmf"/><Relationship Id="rId4" Type="http://schemas.openxmlformats.org/officeDocument/2006/relationships/oleObject" Target="../embeddings/oleObject2.bin"/></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3.bin"/><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Corporate Finance</a:t>
            </a:r>
          </a:p>
          <a:p>
            <a:pPr eaLnBrk="1" hangingPunct="1"/>
            <a:r>
              <a:rPr lang="en-GB" altLang="en-US">
                <a:solidFill>
                  <a:schemeClr val="accent2"/>
                </a:solidFill>
              </a:rPr>
              <a:t>Week 5 </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Equity </a:t>
            </a:r>
          </a:p>
        </p:txBody>
      </p:sp>
    </p:spTree>
    <p:extLst>
      <p:ext uri="{BB962C8B-B14F-4D97-AF65-F5344CB8AC3E}">
        <p14:creationId xmlns:p14="http://schemas.microsoft.com/office/powerpoint/2010/main" val="1110467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What is equity capital?</a:t>
            </a:r>
          </a:p>
        </p:txBody>
      </p:sp>
      <p:sp>
        <p:nvSpPr>
          <p:cNvPr id="4" name="Rectangle 28"/>
          <p:cNvSpPr>
            <a:spLocks noChangeArrowheads="1"/>
          </p:cNvSpPr>
          <p:nvPr/>
        </p:nvSpPr>
        <p:spPr bwMode="auto">
          <a:xfrm>
            <a:off x="467544" y="1124744"/>
            <a:ext cx="8334375" cy="502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lr>
                <a:srgbClr val="1195D3"/>
              </a:buClr>
              <a:buFont typeface="Wingdings" panose="05000000000000000000" pitchFamily="2" charset="2"/>
              <a:buChar char="§"/>
              <a:tabLst>
                <a:tab pos="185738" algn="l"/>
              </a:tabLst>
              <a:defRPr sz="3200">
                <a:solidFill>
                  <a:schemeClr val="tx1"/>
                </a:solidFill>
                <a:latin typeface="Arial" panose="020B0604020202020204" pitchFamily="34" charset="0"/>
                <a:ea typeface="ＭＳ Ｐゴシック" panose="020B0600070205080204" pitchFamily="34" charset="-128"/>
              </a:defRPr>
            </a:lvl1pPr>
            <a:lvl2pPr marL="830263" indent="-285750" defTabSz="304800">
              <a:spcBef>
                <a:spcPct val="20000"/>
              </a:spcBef>
              <a:buClr>
                <a:srgbClr val="1195D3"/>
              </a:buClr>
              <a:buFont typeface="Wingdings" panose="05000000000000000000" pitchFamily="2" charset="2"/>
              <a:buChar char="§"/>
              <a:tabLst>
                <a:tab pos="185738" algn="l"/>
              </a:tabLst>
              <a:defRPr sz="2800">
                <a:solidFill>
                  <a:schemeClr val="tx1"/>
                </a:solidFill>
                <a:latin typeface="Arial" panose="020B0604020202020204" pitchFamily="34" charset="0"/>
                <a:ea typeface="ＭＳ Ｐゴシック" panose="020B0600070205080204" pitchFamily="34" charset="-128"/>
              </a:defRPr>
            </a:lvl2pPr>
            <a:lvl3pPr marL="1143000" indent="-228600" defTabSz="304800">
              <a:spcBef>
                <a:spcPct val="20000"/>
              </a:spcBef>
              <a:buClr>
                <a:srgbClr val="1195D3"/>
              </a:buClr>
              <a:buFont typeface="Wingdings" panose="05000000000000000000" pitchFamily="2" charset="2"/>
              <a:buChar char="§"/>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4pPr>
            <a:lvl5pPr marL="20574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30000"/>
              </a:spcBef>
              <a:buClrTx/>
              <a:buFontTx/>
              <a:buChar char="•"/>
            </a:pPr>
            <a:r>
              <a:rPr lang="en-US" altLang="zh-CN" sz="2400" dirty="0">
                <a:cs typeface="Arial" panose="020B0604020202020204" pitchFamily="34" charset="0"/>
              </a:rPr>
              <a:t>Ordinary shares</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Ordinary shares represent the equity share capital of the firm</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Share in the rising prosperity of a company</a:t>
            </a:r>
          </a:p>
          <a:p>
            <a:pPr lvl="2"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What ordinary shareholders receive depends on how well the company is managed</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Owners of the firm</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The right to exercise control over the company</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Vote at shareholder meetings</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A right to receive a share of dividends distributed</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Each shareholder entitled to a copy of the annual report</a:t>
            </a:r>
          </a:p>
          <a:p>
            <a:pPr lvl="1" eaLnBrk="1" hangingPunct="1">
              <a:spcBef>
                <a:spcPct val="30000"/>
              </a:spcBef>
              <a:buClrTx/>
              <a:buSzPct val="46000"/>
              <a:buFont typeface="Wingdings" panose="05000000000000000000" pitchFamily="2" charset="2"/>
              <a:buChar char="l"/>
            </a:pPr>
            <a:r>
              <a:rPr lang="en-US" altLang="zh-CN" sz="2000" dirty="0">
                <a:cs typeface="Arial" panose="020B0604020202020204" pitchFamily="34" charset="0"/>
              </a:rPr>
              <a:t>No agreement between ordinary shareholders and the company that the investor will receive back the original capital invested</a:t>
            </a:r>
          </a:p>
        </p:txBody>
      </p:sp>
    </p:spTree>
    <p:extLst>
      <p:ext uri="{BB962C8B-B14F-4D97-AF65-F5344CB8AC3E}">
        <p14:creationId xmlns:p14="http://schemas.microsoft.com/office/powerpoint/2010/main" val="292445879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Debt and Equity for Investors</a:t>
            </a:r>
          </a:p>
        </p:txBody>
      </p:sp>
      <p:sp>
        <p:nvSpPr>
          <p:cNvPr id="4" name="Rectangle 40"/>
          <p:cNvSpPr>
            <a:spLocks noChangeArrowheads="1"/>
          </p:cNvSpPr>
          <p:nvPr/>
        </p:nvSpPr>
        <p:spPr bwMode="auto">
          <a:xfrm>
            <a:off x="692150" y="1236663"/>
            <a:ext cx="7661275" cy="370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lr>
                <a:srgbClr val="1195D3"/>
              </a:buClr>
              <a:buFont typeface="Wingdings" panose="05000000000000000000" pitchFamily="2" charset="2"/>
              <a:buChar char="§"/>
              <a:tabLst>
                <a:tab pos="185738" algn="l"/>
              </a:tabLst>
              <a:defRPr sz="3200">
                <a:solidFill>
                  <a:schemeClr val="tx1"/>
                </a:solidFill>
                <a:latin typeface="Arial" panose="020B0604020202020204" pitchFamily="34" charset="0"/>
                <a:ea typeface="ＭＳ Ｐゴシック" panose="020B0600070205080204" pitchFamily="34" charset="-128"/>
              </a:defRPr>
            </a:lvl1pPr>
            <a:lvl2pPr marL="830263" indent="-285750" defTabSz="304800">
              <a:spcBef>
                <a:spcPct val="20000"/>
              </a:spcBef>
              <a:buClr>
                <a:srgbClr val="1195D3"/>
              </a:buClr>
              <a:buFont typeface="Wingdings" panose="05000000000000000000" pitchFamily="2" charset="2"/>
              <a:buChar char="§"/>
              <a:tabLst>
                <a:tab pos="185738" algn="l"/>
              </a:tabLst>
              <a:defRPr sz="2800">
                <a:solidFill>
                  <a:schemeClr val="tx1"/>
                </a:solidFill>
                <a:latin typeface="Arial" panose="020B0604020202020204" pitchFamily="34" charset="0"/>
                <a:ea typeface="ＭＳ Ｐゴシック" panose="020B0600070205080204" pitchFamily="34" charset="-128"/>
              </a:defRPr>
            </a:lvl2pPr>
            <a:lvl3pPr marL="1143000" indent="-228600" defTabSz="304800">
              <a:spcBef>
                <a:spcPct val="20000"/>
              </a:spcBef>
              <a:buClr>
                <a:srgbClr val="1195D3"/>
              </a:buClr>
              <a:buFont typeface="Wingdings" panose="05000000000000000000" pitchFamily="2" charset="2"/>
              <a:buChar char="§"/>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4pPr>
            <a:lvl5pPr marL="20574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Char char="•"/>
            </a:pPr>
            <a:r>
              <a:rPr lang="en-US" altLang="zh-CN" sz="2000" dirty="0">
                <a:cs typeface="Arial" panose="020B0604020202020204" pitchFamily="34" charset="0"/>
              </a:rPr>
              <a:t>Debt (e.g. bank loans, bonds)</a:t>
            </a:r>
          </a:p>
          <a:p>
            <a:pPr lvl="1" eaLnBrk="1" hangingPunct="1">
              <a:spcBef>
                <a:spcPct val="50000"/>
              </a:spcBef>
              <a:buClrTx/>
              <a:buSzPct val="46000"/>
              <a:buFont typeface="Wingdings" panose="05000000000000000000" pitchFamily="2" charset="2"/>
              <a:buChar char="l"/>
            </a:pPr>
            <a:r>
              <a:rPr lang="en-US" altLang="zh-CN" sz="1800" dirty="0">
                <a:cs typeface="Arial" panose="020B0604020202020204" pitchFamily="34" charset="0"/>
              </a:rPr>
              <a:t>Usually the lenders (creditors) to the firm have no official control</a:t>
            </a:r>
          </a:p>
          <a:p>
            <a:pPr lvl="1" eaLnBrk="1" hangingPunct="1">
              <a:spcBef>
                <a:spcPct val="50000"/>
              </a:spcBef>
              <a:buClrTx/>
              <a:buSzPct val="46000"/>
              <a:buFont typeface="Wingdings" panose="05000000000000000000" pitchFamily="2" charset="2"/>
              <a:buChar char="l"/>
            </a:pPr>
            <a:r>
              <a:rPr lang="en-US" altLang="zh-CN" sz="1800" dirty="0">
                <a:cs typeface="Arial" panose="020B0604020202020204" pitchFamily="34" charset="0"/>
              </a:rPr>
              <a:t>Usually requires regular cash outlays in the form of interest and the repayment of the capital sum (firm will be obliged to maintain the repayment schedule through good years and bad)	</a:t>
            </a:r>
          </a:p>
          <a:p>
            <a:pPr eaLnBrk="1" hangingPunct="1">
              <a:spcBef>
                <a:spcPct val="50000"/>
              </a:spcBef>
              <a:buClrTx/>
              <a:buFontTx/>
              <a:buChar char="•"/>
            </a:pPr>
            <a:r>
              <a:rPr lang="en-US" altLang="zh-CN" sz="2000" dirty="0">
                <a:cs typeface="Arial" panose="020B0604020202020204" pitchFamily="34" charset="0"/>
              </a:rPr>
              <a:t>Disadvantage of ordinary shares for investors</a:t>
            </a:r>
          </a:p>
          <a:p>
            <a:pPr lvl="1" eaLnBrk="1" hangingPunct="1">
              <a:spcBef>
                <a:spcPct val="50000"/>
              </a:spcBef>
              <a:buClrTx/>
              <a:buSzPct val="46000"/>
              <a:buFont typeface="Wingdings" panose="05000000000000000000" pitchFamily="2" charset="2"/>
              <a:buChar char="l"/>
            </a:pPr>
            <a:r>
              <a:rPr lang="en-US" altLang="zh-CN" sz="1800" dirty="0">
                <a:cs typeface="Arial" panose="020B0604020202020204" pitchFamily="34" charset="0"/>
              </a:rPr>
              <a:t>Last in the queue to have their claims met</a:t>
            </a:r>
          </a:p>
          <a:p>
            <a:pPr lvl="1" eaLnBrk="1" hangingPunct="1">
              <a:spcBef>
                <a:spcPct val="50000"/>
              </a:spcBef>
              <a:buClrTx/>
              <a:buSzPct val="46000"/>
              <a:buFont typeface="Wingdings" panose="05000000000000000000" pitchFamily="2" charset="2"/>
              <a:buChar char="l"/>
            </a:pPr>
            <a:r>
              <a:rPr lang="en-US" altLang="zh-CN" sz="1800" dirty="0">
                <a:cs typeface="Arial" panose="020B0604020202020204" pitchFamily="34" charset="0"/>
              </a:rPr>
              <a:t>Unlike interests from debt investment, dividends are not guaranteed. No repayment of principal from issuers. </a:t>
            </a:r>
          </a:p>
          <a:p>
            <a:pPr lvl="1" eaLnBrk="1" hangingPunct="1">
              <a:spcBef>
                <a:spcPct val="50000"/>
              </a:spcBef>
              <a:buClrTx/>
              <a:buSzPct val="46000"/>
              <a:buFont typeface="Wingdings" panose="05000000000000000000" pitchFamily="2" charset="2"/>
              <a:buChar char="l"/>
            </a:pPr>
            <a:r>
              <a:rPr lang="en-US" altLang="zh-CN" sz="1800" dirty="0">
                <a:cs typeface="Arial" panose="020B0604020202020204" pitchFamily="34" charset="0"/>
              </a:rPr>
              <a:t>Although expected returns are higher than debt investment, the real returns are more volatile (riskier investments)</a:t>
            </a:r>
          </a:p>
        </p:txBody>
      </p:sp>
    </p:spTree>
    <p:extLst>
      <p:ext uri="{BB962C8B-B14F-4D97-AF65-F5344CB8AC3E}">
        <p14:creationId xmlns:p14="http://schemas.microsoft.com/office/powerpoint/2010/main" val="163984540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94"/>
          <p:cNvSpPr>
            <a:spLocks noChangeArrowheads="1"/>
          </p:cNvSpPr>
          <p:nvPr/>
        </p:nvSpPr>
        <p:spPr bwMode="auto">
          <a:xfrm>
            <a:off x="682625" y="228600"/>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a:t>Authorised, issued and par values</a:t>
            </a:r>
          </a:p>
        </p:txBody>
      </p:sp>
      <p:sp>
        <p:nvSpPr>
          <p:cNvPr id="9219" name="Rectangle 1095"/>
          <p:cNvSpPr>
            <a:spLocks noChangeArrowheads="1"/>
          </p:cNvSpPr>
          <p:nvPr/>
        </p:nvSpPr>
        <p:spPr bwMode="auto">
          <a:xfrm>
            <a:off x="674134" y="1052736"/>
            <a:ext cx="8375650" cy="462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830263"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10000"/>
              </a:spcBef>
            </a:pPr>
            <a:r>
              <a:rPr lang="en-US" altLang="en-US" sz="2000" b="0" dirty="0" err="1"/>
              <a:t>Authorised</a:t>
            </a:r>
            <a:r>
              <a:rPr lang="en-US" altLang="en-US" sz="2000" b="0" dirty="0"/>
              <a:t> capital</a:t>
            </a:r>
          </a:p>
          <a:p>
            <a:pPr eaLnBrk="1" hangingPunct="1">
              <a:spcBef>
                <a:spcPct val="10000"/>
              </a:spcBef>
            </a:pPr>
            <a:r>
              <a:rPr lang="en-US" altLang="en-US" sz="2000" b="0" dirty="0"/>
              <a:t>Green plc</a:t>
            </a:r>
          </a:p>
          <a:p>
            <a:pPr lvl="1" eaLnBrk="1" hangingPunct="1">
              <a:spcBef>
                <a:spcPct val="10000"/>
              </a:spcBef>
            </a:pPr>
            <a:r>
              <a:rPr lang="en-US" altLang="en-US" sz="1800" b="0" dirty="0" err="1"/>
              <a:t>Authorised</a:t>
            </a:r>
            <a:r>
              <a:rPr lang="en-US" altLang="en-US" sz="1800" b="0" dirty="0"/>
              <a:t> capital of £5m, split between £1m of preference shares and £4m of ordinary shares</a:t>
            </a:r>
          </a:p>
          <a:p>
            <a:pPr lvl="1" eaLnBrk="1" hangingPunct="1">
              <a:spcBef>
                <a:spcPct val="10000"/>
              </a:spcBef>
            </a:pPr>
            <a:r>
              <a:rPr lang="en-US" altLang="en-US" sz="1800" b="0" dirty="0"/>
              <a:t>Issued all of the preference shares (at par) but the issued ordinary share capital is only £2.5m</a:t>
            </a:r>
          </a:p>
          <a:p>
            <a:pPr lvl="1" eaLnBrk="1" hangingPunct="1">
              <a:spcBef>
                <a:spcPct val="10000"/>
              </a:spcBef>
            </a:pPr>
            <a:r>
              <a:rPr lang="en-US" altLang="en-US" sz="1800" b="0" dirty="0"/>
              <a:t>Leaving £1.5m as </a:t>
            </a:r>
            <a:r>
              <a:rPr lang="en-US" altLang="en-US" sz="1800" b="0" dirty="0" err="1"/>
              <a:t>authorised</a:t>
            </a:r>
            <a:r>
              <a:rPr lang="en-US" altLang="en-US" sz="1800" b="0" dirty="0"/>
              <a:t> but unissued ordinary share capital</a:t>
            </a:r>
          </a:p>
          <a:p>
            <a:pPr eaLnBrk="1" hangingPunct="1">
              <a:spcBef>
                <a:spcPct val="10000"/>
              </a:spcBef>
            </a:pPr>
            <a:r>
              <a:rPr lang="en-US" altLang="en-US" sz="2000" b="0" dirty="0"/>
              <a:t>Par value</a:t>
            </a:r>
          </a:p>
          <a:p>
            <a:pPr eaLnBrk="1" hangingPunct="1">
              <a:spcBef>
                <a:spcPct val="10000"/>
              </a:spcBef>
            </a:pPr>
            <a:r>
              <a:rPr lang="en-US" altLang="en-US" sz="2000" b="0" dirty="0"/>
              <a:t>Assume Green has 10 million ordinary shares issued, each with a par 			value of 25p</a:t>
            </a:r>
          </a:p>
          <a:p>
            <a:pPr lvl="1" eaLnBrk="1" hangingPunct="1">
              <a:spcBef>
                <a:spcPct val="10000"/>
              </a:spcBef>
            </a:pPr>
            <a:r>
              <a:rPr lang="en-US" altLang="en-US" sz="1800" b="0" dirty="0"/>
              <a:t>These were originally sold for £2 each, raising £20m, and the present market value is £3.80 per share</a:t>
            </a:r>
          </a:p>
          <a:p>
            <a:pPr eaLnBrk="1" hangingPunct="1">
              <a:spcBef>
                <a:spcPct val="10000"/>
              </a:spcBef>
            </a:pPr>
            <a:r>
              <a:rPr lang="en-US" altLang="en-US" sz="2000" b="0" dirty="0"/>
              <a:t>Share premium account</a:t>
            </a:r>
          </a:p>
          <a:p>
            <a:pPr eaLnBrk="1" hangingPunct="1">
              <a:spcBef>
                <a:spcPct val="10000"/>
              </a:spcBef>
            </a:pPr>
            <a:r>
              <a:rPr lang="en-US" altLang="en-US" sz="2000" b="0" dirty="0"/>
              <a:t>For Green the premium on each share was 200p − 25p = 175p</a:t>
            </a:r>
          </a:p>
        </p:txBody>
      </p:sp>
    </p:spTree>
    <p:extLst>
      <p:ext uri="{BB962C8B-B14F-4D97-AF65-F5344CB8AC3E}">
        <p14:creationId xmlns:p14="http://schemas.microsoft.com/office/powerpoint/2010/main" val="2730975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2"/>
          <p:cNvSpPr>
            <a:spLocks noChangeArrowheads="1"/>
          </p:cNvSpPr>
          <p:nvPr/>
        </p:nvSpPr>
        <p:spPr bwMode="auto">
          <a:xfrm>
            <a:off x="0" y="228600"/>
            <a:ext cx="9144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a:t>Limited companies, plcs and listed companies</a:t>
            </a:r>
          </a:p>
        </p:txBody>
      </p:sp>
      <p:sp>
        <p:nvSpPr>
          <p:cNvPr id="10243" name="Rectangle 43"/>
          <p:cNvSpPr>
            <a:spLocks noChangeArrowheads="1"/>
          </p:cNvSpPr>
          <p:nvPr/>
        </p:nvSpPr>
        <p:spPr bwMode="auto">
          <a:xfrm>
            <a:off x="611560" y="808038"/>
            <a:ext cx="8083550" cy="491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40000"/>
              </a:spcBef>
            </a:pPr>
            <a:r>
              <a:rPr lang="en-US" altLang="en-US" sz="2000" b="0" dirty="0"/>
              <a:t>Limited liability: ordinary shareholders are only liable up to 					the amount they have invested or have promised to invest</a:t>
            </a:r>
          </a:p>
          <a:p>
            <a:pPr eaLnBrk="1" hangingPunct="1">
              <a:spcBef>
                <a:spcPct val="40000"/>
              </a:spcBef>
            </a:pPr>
            <a:r>
              <a:rPr lang="en-US" altLang="en-US" sz="2000" b="0" dirty="0"/>
              <a:t>A separate legal ‘person’</a:t>
            </a:r>
          </a:p>
          <a:p>
            <a:pPr eaLnBrk="1" hangingPunct="1">
              <a:spcBef>
                <a:spcPct val="40000"/>
              </a:spcBef>
            </a:pPr>
            <a:r>
              <a:rPr lang="en-US" altLang="en-US" sz="2000" b="0" dirty="0"/>
              <a:t>Private companies, ‘Limited’ or ‘Ltd’</a:t>
            </a:r>
          </a:p>
          <a:p>
            <a:pPr eaLnBrk="1" hangingPunct="1">
              <a:spcBef>
                <a:spcPct val="40000"/>
              </a:spcBef>
            </a:pPr>
            <a:r>
              <a:rPr lang="en-US" altLang="en-US" sz="2000" b="0" dirty="0"/>
              <a:t>Public limited companies ‘plc’</a:t>
            </a:r>
          </a:p>
          <a:p>
            <a:pPr eaLnBrk="1" hangingPunct="1">
              <a:spcBef>
                <a:spcPct val="40000"/>
              </a:spcBef>
            </a:pPr>
            <a:r>
              <a:rPr lang="en-US" altLang="en-US" sz="2000" b="0" dirty="0"/>
              <a:t>Private company has no minimum amount of share capital, 					restrictions on the type of purchaser who can be offered 						shares in the enterprise</a:t>
            </a:r>
          </a:p>
          <a:p>
            <a:pPr eaLnBrk="1" hangingPunct="1">
              <a:spcBef>
                <a:spcPct val="40000"/>
              </a:spcBef>
            </a:pPr>
            <a:r>
              <a:rPr lang="en-US" altLang="en-US" sz="2000" b="0" dirty="0"/>
              <a:t>The plc has to have a minimum share capital of £50,000 but 				is able to offer shares to a wide range of potential investors</a:t>
            </a:r>
          </a:p>
          <a:p>
            <a:pPr eaLnBrk="1" hangingPunct="1">
              <a:spcBef>
                <a:spcPct val="40000"/>
              </a:spcBef>
            </a:pPr>
            <a:r>
              <a:rPr lang="en-US" altLang="en-US" sz="2000" b="0" dirty="0"/>
              <a:t>Not all public companies are quoted on a stock market</a:t>
            </a:r>
          </a:p>
          <a:p>
            <a:pPr eaLnBrk="1" hangingPunct="1">
              <a:spcBef>
                <a:spcPct val="40000"/>
              </a:spcBef>
            </a:pPr>
            <a:r>
              <a:rPr lang="en-US" altLang="en-US" sz="2000" b="0" dirty="0"/>
              <a:t>The term ‘listed’ should only be applied to those firms on the 				Official List</a:t>
            </a:r>
          </a:p>
        </p:txBody>
      </p:sp>
    </p:spTree>
    <p:extLst>
      <p:ext uri="{BB962C8B-B14F-4D97-AF65-F5344CB8AC3E}">
        <p14:creationId xmlns:p14="http://schemas.microsoft.com/office/powerpoint/2010/main" val="82250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itle 1"/>
          <p:cNvSpPr txBox="1">
            <a:spLocks/>
          </p:cNvSpPr>
          <p:nvPr/>
        </p:nvSpPr>
        <p:spPr bwMode="auto">
          <a:xfrm>
            <a:off x="908296" y="0"/>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t>Advantages and disadvantages of share issues (companies)</a:t>
            </a:r>
          </a:p>
        </p:txBody>
      </p:sp>
      <p:sp>
        <p:nvSpPr>
          <p:cNvPr id="4" name="Rectangle 32"/>
          <p:cNvSpPr>
            <a:spLocks noChangeArrowheads="1"/>
          </p:cNvSpPr>
          <p:nvPr/>
        </p:nvSpPr>
        <p:spPr bwMode="auto">
          <a:xfrm>
            <a:off x="671513" y="1514475"/>
            <a:ext cx="8001000"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84163" defTabSz="304800">
              <a:spcBef>
                <a:spcPct val="20000"/>
              </a:spcBef>
              <a:buClr>
                <a:srgbClr val="1195D3"/>
              </a:buClr>
              <a:buFont typeface="Wingdings" panose="05000000000000000000" pitchFamily="2" charset="2"/>
              <a:buChar char="§"/>
              <a:tabLst>
                <a:tab pos="185738" algn="l"/>
              </a:tabLst>
              <a:defRPr sz="3200">
                <a:solidFill>
                  <a:schemeClr val="tx1"/>
                </a:solidFill>
                <a:latin typeface="Arial" panose="020B0604020202020204" pitchFamily="34" charset="0"/>
                <a:ea typeface="ＭＳ Ｐゴシック" panose="020B0600070205080204" pitchFamily="34" charset="-128"/>
              </a:defRPr>
            </a:lvl1pPr>
            <a:lvl2pPr marL="760413" indent="-285750" defTabSz="304800">
              <a:spcBef>
                <a:spcPct val="20000"/>
              </a:spcBef>
              <a:buClr>
                <a:srgbClr val="1195D3"/>
              </a:buClr>
              <a:buFont typeface="Wingdings" panose="05000000000000000000" pitchFamily="2" charset="2"/>
              <a:buChar char="§"/>
              <a:tabLst>
                <a:tab pos="185738" algn="l"/>
              </a:tabLst>
              <a:defRPr sz="2800">
                <a:solidFill>
                  <a:schemeClr val="tx1"/>
                </a:solidFill>
                <a:latin typeface="Arial" panose="020B0604020202020204" pitchFamily="34" charset="0"/>
                <a:ea typeface="ＭＳ Ｐゴシック" panose="020B0600070205080204" pitchFamily="34" charset="-128"/>
              </a:defRPr>
            </a:lvl2pPr>
            <a:lvl3pPr marL="1238250" indent="-228600" defTabSz="304800">
              <a:spcBef>
                <a:spcPct val="20000"/>
              </a:spcBef>
              <a:buClr>
                <a:srgbClr val="1195D3"/>
              </a:buClr>
              <a:buFont typeface="Wingdings" panose="05000000000000000000" pitchFamily="2" charset="2"/>
              <a:buChar char="§"/>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4pPr>
            <a:lvl5pPr marL="20574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Char char="•"/>
            </a:pPr>
            <a:r>
              <a:rPr lang="en-US" altLang="zh-CN" sz="2400" dirty="0">
                <a:cs typeface="Arial" panose="020B0604020202020204" pitchFamily="34" charset="0"/>
              </a:rPr>
              <a:t>Advantages</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Usually there is no obligation to pay dividends </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The capital does not have to be repaid </a:t>
            </a:r>
          </a:p>
          <a:p>
            <a:pPr eaLnBrk="1" hangingPunct="1">
              <a:spcBef>
                <a:spcPct val="50000"/>
              </a:spcBef>
              <a:buClrTx/>
              <a:buFontTx/>
              <a:buChar char="•"/>
            </a:pPr>
            <a:r>
              <a:rPr lang="en-US" altLang="zh-CN" sz="2400" dirty="0">
                <a:cs typeface="Arial" panose="020B0604020202020204" pitchFamily="34" charset="0"/>
              </a:rPr>
              <a:t>Disadvantages</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High cost</a:t>
            </a:r>
          </a:p>
          <a:p>
            <a:pPr lvl="2" eaLnBrk="1" hangingPunct="1">
              <a:spcBef>
                <a:spcPct val="50000"/>
              </a:spcBef>
              <a:buClrTx/>
              <a:buSzPct val="46000"/>
              <a:buFont typeface="Wingdings" panose="05000000000000000000" pitchFamily="2" charset="2"/>
              <a:buChar char="l"/>
            </a:pPr>
            <a:r>
              <a:rPr lang="en-US" altLang="zh-CN" sz="1800" dirty="0">
                <a:cs typeface="Arial" panose="020B0604020202020204" pitchFamily="34" charset="0"/>
              </a:rPr>
              <a:t>Direct costs of issue</a:t>
            </a:r>
          </a:p>
          <a:p>
            <a:pPr lvl="2" eaLnBrk="1" hangingPunct="1">
              <a:spcBef>
                <a:spcPct val="50000"/>
              </a:spcBef>
              <a:buClrTx/>
              <a:buSzPct val="46000"/>
              <a:buFont typeface="Wingdings" panose="05000000000000000000" pitchFamily="2" charset="2"/>
              <a:buChar char="l"/>
            </a:pPr>
            <a:r>
              <a:rPr lang="en-US" altLang="zh-CN" sz="1800" dirty="0">
                <a:cs typeface="Arial" panose="020B0604020202020204" pitchFamily="34" charset="0"/>
              </a:rPr>
              <a:t>The return required to satisfy shareholders (costs of equity)</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Loss of control</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Dividends cannot be uses to reduce taxable profit (see below)</a:t>
            </a:r>
          </a:p>
        </p:txBody>
      </p:sp>
    </p:spTree>
    <p:extLst>
      <p:ext uri="{BB962C8B-B14F-4D97-AF65-F5344CB8AC3E}">
        <p14:creationId xmlns:p14="http://schemas.microsoft.com/office/powerpoint/2010/main" val="275239884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861162" y="0"/>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Preference shares</a:t>
            </a:r>
          </a:p>
        </p:txBody>
      </p:sp>
      <p:sp>
        <p:nvSpPr>
          <p:cNvPr id="4" name="Rectangle 23"/>
          <p:cNvSpPr>
            <a:spLocks noChangeArrowheads="1"/>
          </p:cNvSpPr>
          <p:nvPr/>
        </p:nvSpPr>
        <p:spPr bwMode="auto">
          <a:xfrm>
            <a:off x="574873" y="1196752"/>
            <a:ext cx="8029575"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lr>
                <a:srgbClr val="1195D3"/>
              </a:buClr>
              <a:buFont typeface="Wingdings" panose="05000000000000000000" pitchFamily="2" charset="2"/>
              <a:buChar char="§"/>
              <a:tabLst>
                <a:tab pos="185738" algn="l"/>
              </a:tabLst>
              <a:defRPr sz="3200">
                <a:solidFill>
                  <a:schemeClr val="tx1"/>
                </a:solidFill>
                <a:latin typeface="Arial" panose="020B0604020202020204" pitchFamily="34" charset="0"/>
                <a:ea typeface="ＭＳ Ｐゴシック" panose="020B0600070205080204" pitchFamily="34" charset="-128"/>
              </a:defRPr>
            </a:lvl1pPr>
            <a:lvl2pPr marL="742950" indent="-285750" defTabSz="304800">
              <a:spcBef>
                <a:spcPct val="20000"/>
              </a:spcBef>
              <a:buClr>
                <a:srgbClr val="1195D3"/>
              </a:buClr>
              <a:buFont typeface="Wingdings" panose="05000000000000000000" pitchFamily="2" charset="2"/>
              <a:buChar char="§"/>
              <a:tabLst>
                <a:tab pos="185738" algn="l"/>
              </a:tabLst>
              <a:defRPr sz="2800">
                <a:solidFill>
                  <a:schemeClr val="tx1"/>
                </a:solidFill>
                <a:latin typeface="Arial" panose="020B0604020202020204" pitchFamily="34" charset="0"/>
                <a:ea typeface="ＭＳ Ｐゴシック" panose="020B0600070205080204" pitchFamily="34" charset="-128"/>
              </a:defRPr>
            </a:lvl2pPr>
            <a:lvl3pPr marL="1143000" indent="-228600" defTabSz="304800">
              <a:spcBef>
                <a:spcPct val="20000"/>
              </a:spcBef>
              <a:buClr>
                <a:srgbClr val="1195D3"/>
              </a:buClr>
              <a:buFont typeface="Wingdings" panose="05000000000000000000" pitchFamily="2" charset="2"/>
              <a:buChar char="§"/>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4pPr>
            <a:lvl5pPr marL="20574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Char char="•"/>
            </a:pPr>
            <a:r>
              <a:rPr lang="en-US" altLang="zh-CN" sz="2400" dirty="0">
                <a:cs typeface="Arial" panose="020B0604020202020204" pitchFamily="34" charset="0"/>
              </a:rPr>
              <a:t>Preference shares usually offer their owners a fixed rate of dividend each year</a:t>
            </a:r>
          </a:p>
          <a:p>
            <a:pPr eaLnBrk="1" hangingPunct="1">
              <a:spcBef>
                <a:spcPct val="50000"/>
              </a:spcBef>
              <a:buClrTx/>
              <a:buFontTx/>
              <a:buChar char="•"/>
            </a:pPr>
            <a:r>
              <a:rPr lang="en-US" altLang="zh-CN" sz="2400" dirty="0">
                <a:cs typeface="Arial" panose="020B0604020202020204" pitchFamily="34" charset="0"/>
              </a:rPr>
              <a:t>However if the firm has insufficient profits the amount paid would be reduced, sometimes to zero</a:t>
            </a:r>
          </a:p>
          <a:p>
            <a:pPr eaLnBrk="1" hangingPunct="1">
              <a:spcBef>
                <a:spcPct val="50000"/>
              </a:spcBef>
              <a:buClrTx/>
              <a:buFontTx/>
              <a:buChar char="•"/>
            </a:pPr>
            <a:r>
              <a:rPr lang="en-US" altLang="zh-CN" sz="2400" dirty="0">
                <a:cs typeface="Arial" panose="020B0604020202020204" pitchFamily="34" charset="0"/>
              </a:rPr>
              <a:t>The dividend on preference shares is paid before anything	is paid out to ordinary shareholders, but after the creditors.</a:t>
            </a:r>
          </a:p>
          <a:p>
            <a:pPr eaLnBrk="1" hangingPunct="1">
              <a:spcBef>
                <a:spcPct val="50000"/>
              </a:spcBef>
              <a:buClrTx/>
              <a:buFontTx/>
              <a:buChar char="•"/>
            </a:pPr>
            <a:r>
              <a:rPr lang="en-US" altLang="zh-CN" sz="2400" dirty="0">
                <a:cs typeface="Arial" panose="020B0604020202020204" pitchFamily="34" charset="0"/>
              </a:rPr>
              <a:t>Preference shares are part of shareholders’ funds but are not equity share capital, do not represent “ownership”.</a:t>
            </a:r>
          </a:p>
          <a:p>
            <a:pPr eaLnBrk="1" hangingPunct="1">
              <a:spcBef>
                <a:spcPct val="50000"/>
              </a:spcBef>
              <a:buClrTx/>
              <a:buFontTx/>
              <a:buChar char="•"/>
            </a:pPr>
            <a:r>
              <a:rPr lang="en-US" altLang="zh-CN" sz="2400" dirty="0"/>
              <a:t>Common types: cumulative, participating, convertible</a:t>
            </a:r>
            <a:endParaRPr lang="en-US" altLang="zh-CN" sz="2400" dirty="0">
              <a:cs typeface="Arial" panose="020B0604020202020204" pitchFamily="34" charset="0"/>
            </a:endParaRPr>
          </a:p>
        </p:txBody>
      </p:sp>
    </p:spTree>
    <p:extLst>
      <p:ext uri="{BB962C8B-B14F-4D97-AF65-F5344CB8AC3E}">
        <p14:creationId xmlns:p14="http://schemas.microsoft.com/office/powerpoint/2010/main" val="23420354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1"/>
          <p:cNvSpPr txBox="1">
            <a:spLocks/>
          </p:cNvSpPr>
          <p:nvPr/>
        </p:nvSpPr>
        <p:spPr bwMode="auto">
          <a:xfrm>
            <a:off x="785747" y="0"/>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t>Advantages and disadvantages to the firm of preference share</a:t>
            </a:r>
          </a:p>
        </p:txBody>
      </p:sp>
      <p:sp>
        <p:nvSpPr>
          <p:cNvPr id="4" name="Rectangle 28"/>
          <p:cNvSpPr>
            <a:spLocks noChangeArrowheads="1"/>
          </p:cNvSpPr>
          <p:nvPr/>
        </p:nvSpPr>
        <p:spPr bwMode="auto">
          <a:xfrm>
            <a:off x="671513" y="1514475"/>
            <a:ext cx="7661275" cy="457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lr>
                <a:srgbClr val="1195D3"/>
              </a:buClr>
              <a:buFont typeface="Wingdings" panose="05000000000000000000" pitchFamily="2" charset="2"/>
              <a:buChar char="§"/>
              <a:tabLst>
                <a:tab pos="185738" algn="l"/>
              </a:tabLst>
              <a:defRPr sz="3200">
                <a:solidFill>
                  <a:schemeClr val="tx1"/>
                </a:solidFill>
                <a:latin typeface="Arial" panose="020B0604020202020204" pitchFamily="34" charset="0"/>
                <a:ea typeface="ＭＳ Ｐゴシック" panose="020B0600070205080204" pitchFamily="34" charset="-128"/>
              </a:defRPr>
            </a:lvl1pPr>
            <a:lvl2pPr marL="830263" indent="-285750" defTabSz="304800">
              <a:spcBef>
                <a:spcPct val="20000"/>
              </a:spcBef>
              <a:buClr>
                <a:srgbClr val="1195D3"/>
              </a:buClr>
              <a:buFont typeface="Wingdings" panose="05000000000000000000" pitchFamily="2" charset="2"/>
              <a:buChar char="§"/>
              <a:tabLst>
                <a:tab pos="185738" algn="l"/>
              </a:tabLst>
              <a:defRPr sz="2800">
                <a:solidFill>
                  <a:schemeClr val="tx1"/>
                </a:solidFill>
                <a:latin typeface="Arial" panose="020B0604020202020204" pitchFamily="34" charset="0"/>
                <a:ea typeface="ＭＳ Ｐゴシック" panose="020B0600070205080204" pitchFamily="34" charset="-128"/>
              </a:defRPr>
            </a:lvl2pPr>
            <a:lvl3pPr marL="1143000" indent="-228600" defTabSz="304800">
              <a:spcBef>
                <a:spcPct val="20000"/>
              </a:spcBef>
              <a:buClr>
                <a:srgbClr val="1195D3"/>
              </a:buClr>
              <a:buFont typeface="Wingdings" panose="05000000000000000000" pitchFamily="2" charset="2"/>
              <a:buChar char="§"/>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4pPr>
            <a:lvl5pPr marL="2057400" indent="-228600" defTabSz="304800">
              <a:spcBef>
                <a:spcPct val="20000"/>
              </a:spcBef>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20000"/>
              </a:spcBef>
              <a:spcAft>
                <a:spcPct val="0"/>
              </a:spcAft>
              <a:buClr>
                <a:srgbClr val="1195D3"/>
              </a:buClr>
              <a:buFont typeface="Wingdings" panose="05000000000000000000" pitchFamily="2" charset="2"/>
              <a:buChar char="§"/>
              <a:tabLst>
                <a:tab pos="185738"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Char char="•"/>
            </a:pPr>
            <a:r>
              <a:rPr lang="en-US" altLang="zh-CN" sz="2400" dirty="0">
                <a:cs typeface="Arial" panose="020B0604020202020204" pitchFamily="34" charset="0"/>
              </a:rPr>
              <a:t>Advantages:</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Dividend ‘optional’;</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Generally no voting rights, fewer influence over management and no dilution;</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“fixed” dividend, no access to extraordinary profits</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Preserve debt capacity, since they are not secured.</a:t>
            </a:r>
          </a:p>
          <a:p>
            <a:pPr eaLnBrk="1" hangingPunct="1">
              <a:spcBef>
                <a:spcPct val="50000"/>
              </a:spcBef>
              <a:buClrTx/>
              <a:buFontTx/>
              <a:buChar char="•"/>
            </a:pPr>
            <a:r>
              <a:rPr lang="en-US" altLang="zh-CN" sz="2400" dirty="0">
                <a:cs typeface="Arial" panose="020B0604020202020204" pitchFamily="34" charset="0"/>
              </a:rPr>
              <a:t>Disadvantages:</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High cost of capital compared to other debts (loans/bonds)</a:t>
            </a:r>
          </a:p>
          <a:p>
            <a:pPr lvl="1" eaLnBrk="1" hangingPunct="1">
              <a:spcBef>
                <a:spcPct val="50000"/>
              </a:spcBef>
              <a:buClrTx/>
              <a:buSzPct val="46000"/>
              <a:buFont typeface="Wingdings" panose="05000000000000000000" pitchFamily="2" charset="2"/>
              <a:buChar char="l"/>
            </a:pPr>
            <a:r>
              <a:rPr lang="en-US" altLang="zh-CN" sz="2000" dirty="0">
                <a:cs typeface="Arial" panose="020B0604020202020204" pitchFamily="34" charset="0"/>
              </a:rPr>
              <a:t>Dividends are not tax deductible</a:t>
            </a:r>
          </a:p>
        </p:txBody>
      </p:sp>
    </p:spTree>
    <p:extLst>
      <p:ext uri="{BB962C8B-B14F-4D97-AF65-F5344CB8AC3E}">
        <p14:creationId xmlns:p14="http://schemas.microsoft.com/office/powerpoint/2010/main" val="2532334727"/>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7" descr="exh-10-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1314941"/>
            <a:ext cx="7672387" cy="324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txBox="1">
            <a:spLocks/>
          </p:cNvSpPr>
          <p:nvPr/>
        </p:nvSpPr>
        <p:spPr>
          <a:xfrm>
            <a:off x="762001" y="171941"/>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Tax Deductibility</a:t>
            </a:r>
          </a:p>
        </p:txBody>
      </p:sp>
      <p:sp>
        <p:nvSpPr>
          <p:cNvPr id="4" name="Title 1"/>
          <p:cNvSpPr txBox="1">
            <a:spLocks/>
          </p:cNvSpPr>
          <p:nvPr/>
        </p:nvSpPr>
        <p:spPr>
          <a:xfrm>
            <a:off x="690195" y="4725144"/>
            <a:ext cx="7297738" cy="1143000"/>
          </a:xfrm>
          <a:prstGeom prst="rect">
            <a:avLst/>
          </a:prstGeom>
        </p:spPr>
        <p:txBody>
          <a:bodyPr/>
          <a:lstStyle/>
          <a:p>
            <a:pPr>
              <a:lnSpc>
                <a:spcPct val="150000"/>
              </a:lnSpc>
              <a:spcBef>
                <a:spcPts val="0"/>
              </a:spcBef>
              <a:defRPr/>
            </a:pPr>
            <a:r>
              <a:rPr lang="en-GB" sz="1600" b="1" kern="0" dirty="0">
                <a:solidFill>
                  <a:schemeClr val="tx2"/>
                </a:solidFill>
                <a:latin typeface="+mn-lt"/>
                <a:ea typeface="+mj-ea"/>
                <a:cs typeface="+mj-cs"/>
              </a:rPr>
              <a:t>Tax benefit from a debt instrument in this case is:</a:t>
            </a:r>
          </a:p>
          <a:p>
            <a:pPr>
              <a:lnSpc>
                <a:spcPct val="150000"/>
              </a:lnSpc>
              <a:spcBef>
                <a:spcPts val="0"/>
              </a:spcBef>
              <a:defRPr/>
            </a:pPr>
            <a:r>
              <a:rPr lang="en-GB" sz="1600" b="1" kern="0" dirty="0">
                <a:solidFill>
                  <a:schemeClr val="tx2"/>
                </a:solidFill>
                <a:latin typeface="+mn-lt"/>
                <a:ea typeface="+mj-ea"/>
                <a:cs typeface="+mj-cs"/>
              </a:rPr>
              <a:t>Interest payable * tax rate = 80,000 * 30% = 24,000</a:t>
            </a:r>
          </a:p>
        </p:txBody>
      </p:sp>
    </p:spTree>
    <p:extLst>
      <p:ext uri="{BB962C8B-B14F-4D97-AF65-F5344CB8AC3E}">
        <p14:creationId xmlns:p14="http://schemas.microsoft.com/office/powerpoint/2010/main" val="202111848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953" y="1150987"/>
            <a:ext cx="7850188" cy="547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itle 1"/>
          <p:cNvSpPr txBox="1">
            <a:spLocks/>
          </p:cNvSpPr>
          <p:nvPr/>
        </p:nvSpPr>
        <p:spPr bwMode="auto">
          <a:xfrm>
            <a:off x="908296" y="7987"/>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t>Stock exchanges around the world</a:t>
            </a:r>
          </a:p>
        </p:txBody>
      </p:sp>
    </p:spTree>
    <p:extLst>
      <p:ext uri="{BB962C8B-B14F-4D97-AF65-F5344CB8AC3E}">
        <p14:creationId xmlns:p14="http://schemas.microsoft.com/office/powerpoint/2010/main" val="2301870848"/>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31" descr="C09NF01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4100" y="1317625"/>
            <a:ext cx="7480300" cy="494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The London Stock Exchange</a:t>
            </a:r>
          </a:p>
        </p:txBody>
      </p:sp>
    </p:spTree>
    <p:extLst>
      <p:ext uri="{BB962C8B-B14F-4D97-AF65-F5344CB8AC3E}">
        <p14:creationId xmlns:p14="http://schemas.microsoft.com/office/powerpoint/2010/main" val="386533127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Title 1"/>
          <p:cNvSpPr txBox="1">
            <a:spLocks/>
          </p:cNvSpPr>
          <p:nvPr/>
        </p:nvSpPr>
        <p:spPr bwMode="auto">
          <a:xfrm>
            <a:off x="486320" y="297950"/>
            <a:ext cx="790576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t>The Stock exchange</a:t>
            </a:r>
          </a:p>
        </p:txBody>
      </p:sp>
      <p:sp>
        <p:nvSpPr>
          <p:cNvPr id="4" name="Rectangle 3"/>
          <p:cNvSpPr>
            <a:spLocks noGrp="1" noChangeArrowheads="1"/>
          </p:cNvSpPr>
          <p:nvPr>
            <p:ph idx="1"/>
          </p:nvPr>
        </p:nvSpPr>
        <p:spPr>
          <a:xfrm>
            <a:off x="865338" y="1605177"/>
            <a:ext cx="7713583" cy="4405205"/>
          </a:xfrm>
        </p:spPr>
        <p:txBody>
          <a:bodyPr lIns="90488" tIns="44450" rIns="90488" bIns="44450">
            <a:normAutofit/>
          </a:bodyPr>
          <a:lstStyle/>
          <a:p>
            <a:pPr eaLnBrk="1" hangingPunct="1">
              <a:buClrTx/>
              <a:buFont typeface="Arial" panose="020B0604020202020204" pitchFamily="34" charset="0"/>
              <a:buChar char="•"/>
            </a:pPr>
            <a:r>
              <a:rPr lang="en-GB" altLang="zh-CN" sz="2800" dirty="0">
                <a:latin typeface="+mj-lt"/>
              </a:rPr>
              <a:t>Advantages of being listed:</a:t>
            </a:r>
          </a:p>
          <a:p>
            <a:pPr lvl="1" indent="-342900" eaLnBrk="1" hangingPunct="1">
              <a:buClrTx/>
              <a:buFont typeface="Arial" panose="020B0604020202020204" pitchFamily="34" charset="0"/>
              <a:buChar char="•"/>
            </a:pPr>
            <a:r>
              <a:rPr lang="en-GB" altLang="zh-CN" sz="2400" dirty="0">
                <a:latin typeface="+mj-lt"/>
              </a:rPr>
              <a:t>Raising finance by coming to market	</a:t>
            </a:r>
          </a:p>
          <a:p>
            <a:pPr lvl="1" indent="-342900" eaLnBrk="1" hangingPunct="1">
              <a:buClrTx/>
              <a:buFont typeface="Arial" panose="020B0604020202020204" pitchFamily="34" charset="0"/>
              <a:buChar char="•"/>
            </a:pPr>
            <a:r>
              <a:rPr lang="en-GB" altLang="zh-CN" sz="2400" dirty="0">
                <a:latin typeface="+mj-lt"/>
              </a:rPr>
              <a:t>Access to finance via capital markets</a:t>
            </a:r>
          </a:p>
          <a:p>
            <a:pPr lvl="1" indent="-342900" eaLnBrk="1" hangingPunct="1">
              <a:buClrTx/>
              <a:buFont typeface="Arial" panose="020B0604020202020204" pitchFamily="34" charset="0"/>
              <a:buChar char="•"/>
            </a:pPr>
            <a:r>
              <a:rPr lang="en-GB" altLang="zh-CN" sz="2400" dirty="0">
                <a:latin typeface="+mj-lt"/>
              </a:rPr>
              <a:t>Shares can be used in acquisitions.</a:t>
            </a:r>
          </a:p>
          <a:p>
            <a:pPr eaLnBrk="1" hangingPunct="1">
              <a:buClrTx/>
              <a:buFont typeface="Arial" panose="020B0604020202020204" pitchFamily="34" charset="0"/>
              <a:buChar char="•"/>
            </a:pPr>
            <a:r>
              <a:rPr lang="en-GB" altLang="zh-CN" sz="2800" dirty="0">
                <a:latin typeface="+mj-lt"/>
              </a:rPr>
              <a:t>Disadvantages of being listed:</a:t>
            </a:r>
          </a:p>
          <a:p>
            <a:pPr lvl="1" indent="-342900" eaLnBrk="1" hangingPunct="1">
              <a:buClrTx/>
              <a:buFont typeface="Arial" panose="020B0604020202020204" pitchFamily="34" charset="0"/>
              <a:buChar char="•"/>
            </a:pPr>
            <a:r>
              <a:rPr lang="en-GB" altLang="zh-CN" sz="2400" dirty="0">
                <a:latin typeface="+mj-lt"/>
              </a:rPr>
              <a:t>Costs of gaining / maintaining quotation</a:t>
            </a:r>
          </a:p>
          <a:p>
            <a:pPr lvl="1" indent="-342900" eaLnBrk="1" hangingPunct="1">
              <a:buClrTx/>
              <a:buFont typeface="Arial" panose="020B0604020202020204" pitchFamily="34" charset="0"/>
              <a:buChar char="•"/>
            </a:pPr>
            <a:r>
              <a:rPr lang="en-GB" altLang="zh-CN" sz="2400" dirty="0">
                <a:latin typeface="+mj-lt"/>
              </a:rPr>
              <a:t>Higher shareholder expectations</a:t>
            </a:r>
          </a:p>
          <a:p>
            <a:pPr lvl="1" indent="-342900" eaLnBrk="1" hangingPunct="1">
              <a:buClrTx/>
              <a:buFont typeface="Arial" panose="020B0604020202020204" pitchFamily="34" charset="0"/>
              <a:buChar char="•"/>
            </a:pPr>
            <a:r>
              <a:rPr lang="en-GB" altLang="zh-CN" sz="2400" dirty="0">
                <a:latin typeface="+mj-lt"/>
              </a:rPr>
              <a:t>Increased financial transparency.</a:t>
            </a:r>
          </a:p>
        </p:txBody>
      </p:sp>
    </p:spTree>
    <p:extLst>
      <p:ext uri="{BB962C8B-B14F-4D97-AF65-F5344CB8AC3E}">
        <p14:creationId xmlns:p14="http://schemas.microsoft.com/office/powerpoint/2010/main" val="503658183"/>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7"/>
          <p:cNvSpPr>
            <a:spLocks noChangeArrowheads="1"/>
          </p:cNvSpPr>
          <p:nvPr/>
        </p:nvSpPr>
        <p:spPr bwMode="auto">
          <a:xfrm>
            <a:off x="496593" y="1493773"/>
            <a:ext cx="8375650" cy="343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Char char="•"/>
            </a:pPr>
            <a:r>
              <a:rPr lang="en-US" altLang="zh-CN" sz="2200" dirty="0"/>
              <a:t>To broaden the shareholder base </a:t>
            </a:r>
          </a:p>
          <a:p>
            <a:pPr eaLnBrk="1" hangingPunct="1">
              <a:spcBef>
                <a:spcPct val="50000"/>
              </a:spcBef>
              <a:buFontTx/>
              <a:buChar char="•"/>
            </a:pPr>
            <a:r>
              <a:rPr lang="en-US" altLang="zh-CN" sz="2200" dirty="0"/>
              <a:t>The domestic stock exchange is too small or the firm’s	growth is otherwise constrained </a:t>
            </a:r>
          </a:p>
          <a:p>
            <a:pPr eaLnBrk="1" hangingPunct="1">
              <a:spcBef>
                <a:spcPct val="50000"/>
              </a:spcBef>
              <a:buFontTx/>
              <a:buChar char="•"/>
            </a:pPr>
            <a:r>
              <a:rPr lang="en-US" altLang="zh-CN" sz="2200" dirty="0"/>
              <a:t>To reward employees </a:t>
            </a:r>
          </a:p>
          <a:p>
            <a:pPr eaLnBrk="1" hangingPunct="1">
              <a:spcBef>
                <a:spcPct val="50000"/>
              </a:spcBef>
              <a:buFontTx/>
              <a:buChar char="•"/>
            </a:pPr>
            <a:r>
              <a:rPr lang="en-US" altLang="zh-CN" sz="2200" dirty="0"/>
              <a:t>Investors in that particular market may understand the firm better </a:t>
            </a:r>
          </a:p>
          <a:p>
            <a:pPr eaLnBrk="1" hangingPunct="1">
              <a:spcBef>
                <a:spcPct val="50000"/>
              </a:spcBef>
              <a:buFontTx/>
              <a:buChar char="•"/>
            </a:pPr>
            <a:r>
              <a:rPr lang="en-US" altLang="zh-CN" sz="2200" dirty="0"/>
              <a:t>To raise awareness of the company </a:t>
            </a:r>
          </a:p>
          <a:p>
            <a:pPr eaLnBrk="1" hangingPunct="1">
              <a:spcBef>
                <a:spcPct val="50000"/>
              </a:spcBef>
              <a:buFontTx/>
              <a:buChar char="•"/>
            </a:pPr>
            <a:r>
              <a:rPr lang="en-US" altLang="zh-CN" sz="2200" dirty="0"/>
              <a:t>To understand better the economic, social and industrial changes occurring in major product markets</a:t>
            </a:r>
          </a:p>
        </p:txBody>
      </p:sp>
      <p:sp>
        <p:nvSpPr>
          <p:cNvPr id="18435" name="Title 1"/>
          <p:cNvSpPr txBox="1">
            <a:spLocks/>
          </p:cNvSpPr>
          <p:nvPr/>
        </p:nvSpPr>
        <p:spPr bwMode="auto">
          <a:xfrm>
            <a:off x="496593" y="0"/>
            <a:ext cx="790576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t>Why do companies list their shares on more than one exchange?</a:t>
            </a:r>
          </a:p>
        </p:txBody>
      </p:sp>
    </p:spTree>
    <p:extLst>
      <p:ext uri="{BB962C8B-B14F-4D97-AF65-F5344CB8AC3E}">
        <p14:creationId xmlns:p14="http://schemas.microsoft.com/office/powerpoint/2010/main" val="302778227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403648" y="188640"/>
            <a:ext cx="6380163" cy="698500"/>
          </a:xfrm>
          <a:noFill/>
        </p:spPr>
        <p:txBody>
          <a:bodyPr wrap="none" lIns="90488" tIns="44450" rIns="90488" bIns="44450"/>
          <a:lstStyle/>
          <a:p>
            <a:pPr eaLnBrk="1" hangingPunct="1"/>
            <a:r>
              <a:rPr lang="en-GB" altLang="zh-CN" dirty="0"/>
              <a:t>Raise Equity Capital: New issues</a:t>
            </a:r>
          </a:p>
        </p:txBody>
      </p:sp>
      <p:sp>
        <p:nvSpPr>
          <p:cNvPr id="75779" name="Rectangle 3"/>
          <p:cNvSpPr>
            <a:spLocks noGrp="1" noChangeArrowheads="1"/>
          </p:cNvSpPr>
          <p:nvPr>
            <p:ph idx="1"/>
          </p:nvPr>
        </p:nvSpPr>
        <p:spPr>
          <a:xfrm>
            <a:off x="666750" y="1043306"/>
            <a:ext cx="7654925" cy="4699000"/>
          </a:xfrm>
        </p:spPr>
        <p:txBody>
          <a:bodyPr lIns="90488" tIns="44450" rIns="90488" bIns="44450">
            <a:normAutofit lnSpcReduction="10000"/>
          </a:bodyPr>
          <a:lstStyle/>
          <a:p>
            <a:pPr eaLnBrk="1" hangingPunct="1">
              <a:buClrTx/>
              <a:buFont typeface="Arial" panose="020B0604020202020204" pitchFamily="34" charset="0"/>
              <a:buChar char="•"/>
              <a:defRPr/>
            </a:pPr>
            <a:r>
              <a:rPr lang="en-GB" altLang="zh-CN" sz="2800" dirty="0">
                <a:latin typeface="+mj-lt"/>
              </a:rPr>
              <a:t>Placing: large blocks of shares are ‘placed’ with institutional investors</a:t>
            </a:r>
          </a:p>
          <a:p>
            <a:pPr marL="812800" lvl="1" indent="-354013" eaLnBrk="1" hangingPunct="1">
              <a:buClrTx/>
              <a:buFont typeface="Arial" panose="020B0604020202020204" pitchFamily="34" charset="0"/>
              <a:buChar char="•"/>
              <a:defRPr/>
            </a:pPr>
            <a:r>
              <a:rPr lang="en-GB" altLang="zh-CN" sz="2400" dirty="0">
                <a:latin typeface="+mj-lt"/>
              </a:rPr>
              <a:t>cheaper than public offer</a:t>
            </a:r>
          </a:p>
          <a:p>
            <a:pPr marL="812800" lvl="1" indent="-354013" eaLnBrk="1" hangingPunct="1">
              <a:buClrTx/>
              <a:buFont typeface="Arial" panose="020B0604020202020204" pitchFamily="34" charset="0"/>
              <a:buChar char="•"/>
              <a:defRPr/>
            </a:pPr>
            <a:r>
              <a:rPr lang="en-GB" altLang="zh-CN" sz="2400" dirty="0">
                <a:latin typeface="+mj-lt"/>
              </a:rPr>
              <a:t>narrower spread of public ownership. </a:t>
            </a:r>
          </a:p>
          <a:p>
            <a:pPr eaLnBrk="1" hangingPunct="1">
              <a:buClrTx/>
              <a:buFont typeface="Arial" panose="020B0604020202020204" pitchFamily="34" charset="0"/>
              <a:buChar char="•"/>
              <a:defRPr/>
            </a:pPr>
            <a:r>
              <a:rPr lang="en-GB" altLang="zh-CN" sz="2800" dirty="0">
                <a:latin typeface="+mj-lt"/>
              </a:rPr>
              <a:t>Public offer: shares offered to public either</a:t>
            </a:r>
            <a:br>
              <a:rPr lang="en-GB" altLang="zh-CN" sz="2800" dirty="0">
                <a:latin typeface="+mj-lt"/>
              </a:rPr>
            </a:br>
            <a:r>
              <a:rPr lang="en-GB" altLang="zh-CN" sz="2800" dirty="0">
                <a:latin typeface="+mj-lt"/>
              </a:rPr>
              <a:t>at fixed price or by tender</a:t>
            </a:r>
          </a:p>
          <a:p>
            <a:pPr marL="812800" lvl="1" indent="-354013" eaLnBrk="1" hangingPunct="1">
              <a:buClrTx/>
              <a:buFont typeface="Arial" panose="020B0604020202020204" pitchFamily="34" charset="0"/>
              <a:buChar char="•"/>
              <a:defRPr/>
            </a:pPr>
            <a:r>
              <a:rPr lang="en-GB" altLang="zh-CN" sz="2400" dirty="0">
                <a:latin typeface="+mj-lt"/>
              </a:rPr>
              <a:t>more expensive than placing</a:t>
            </a:r>
          </a:p>
          <a:p>
            <a:pPr marL="812800" lvl="1" indent="-354013" eaLnBrk="1" hangingPunct="1">
              <a:buClrTx/>
              <a:buFont typeface="Arial" panose="020B0604020202020204" pitchFamily="34" charset="0"/>
              <a:buChar char="•"/>
              <a:defRPr/>
            </a:pPr>
            <a:r>
              <a:rPr lang="en-GB" altLang="zh-CN" sz="2400" dirty="0">
                <a:latin typeface="+mj-lt"/>
              </a:rPr>
              <a:t>gives wide spread of public ownership</a:t>
            </a:r>
          </a:p>
          <a:p>
            <a:pPr marL="812800" lvl="1" indent="-354013" eaLnBrk="1" hangingPunct="1">
              <a:buClrTx/>
              <a:buFont typeface="Arial" panose="020B0604020202020204" pitchFamily="34" charset="0"/>
              <a:buChar char="•"/>
              <a:defRPr/>
            </a:pPr>
            <a:r>
              <a:rPr lang="en-GB" altLang="zh-CN" sz="2400" dirty="0">
                <a:latin typeface="+mj-lt"/>
              </a:rPr>
              <a:t>used for very large issues.</a:t>
            </a:r>
          </a:p>
          <a:p>
            <a:pPr marL="812800" lvl="1" indent="-354013" eaLnBrk="1" hangingPunct="1">
              <a:buClrTx/>
              <a:buFont typeface="Arial" panose="020B0604020202020204" pitchFamily="34" charset="0"/>
              <a:buChar char="•"/>
              <a:defRPr/>
            </a:pPr>
            <a:r>
              <a:rPr lang="en-GB" altLang="zh-CN" sz="2400" dirty="0">
                <a:latin typeface="+mj-lt"/>
              </a:rPr>
              <a:t>IPO vs seasoned offer</a:t>
            </a:r>
          </a:p>
          <a:p>
            <a:pPr marL="812800" lvl="1" indent="-354013" eaLnBrk="1" hangingPunct="1">
              <a:buFont typeface="Arial" panose="020B0604020202020204" pitchFamily="34" charset="0"/>
              <a:buChar char="•"/>
              <a:defRPr/>
            </a:pPr>
            <a:r>
              <a:rPr lang="en-GB" altLang="zh-CN" sz="2400" dirty="0"/>
              <a:t>with underwriter</a:t>
            </a:r>
          </a:p>
          <a:p>
            <a:pPr marL="812800" lvl="1" indent="-354013" eaLnBrk="1" hangingPunct="1">
              <a:buClrTx/>
              <a:buFont typeface="Arial" panose="020B0604020202020204" pitchFamily="34" charset="0"/>
              <a:buChar char="•"/>
              <a:defRPr/>
            </a:pPr>
            <a:endParaRPr lang="en-GB" altLang="zh-CN" sz="2400" dirty="0">
              <a:latin typeface="+mj-lt"/>
            </a:endParaRPr>
          </a:p>
        </p:txBody>
      </p:sp>
    </p:spTree>
    <p:extLst>
      <p:ext uri="{BB962C8B-B14F-4D97-AF65-F5344CB8AC3E}">
        <p14:creationId xmlns:p14="http://schemas.microsoft.com/office/powerpoint/2010/main" val="279640231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7"/>
          <p:cNvSpPr>
            <a:spLocks noChangeArrowheads="1"/>
          </p:cNvSpPr>
          <p:nvPr/>
        </p:nvSpPr>
        <p:spPr bwMode="auto">
          <a:xfrm>
            <a:off x="811658" y="1369031"/>
            <a:ext cx="7736441" cy="343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Char char="•"/>
            </a:pPr>
            <a:r>
              <a:rPr lang="en-GB" altLang="zh-CN" sz="2200" dirty="0"/>
              <a:t>The most common types of secondary issue in the UK are rights issues, open offers and placings.</a:t>
            </a:r>
          </a:p>
          <a:p>
            <a:pPr eaLnBrk="1" hangingPunct="1">
              <a:spcBef>
                <a:spcPct val="50000"/>
              </a:spcBef>
              <a:buFontTx/>
              <a:buChar char="•"/>
            </a:pPr>
            <a:r>
              <a:rPr lang="en-GB" altLang="zh-CN" sz="2200" dirty="0"/>
              <a:t>Rights issues and open offers are pre-emptive public offers, meaning that existing shareholders are given the right to participate in the offer pro rata to their existing shareholdings. Open of</a:t>
            </a:r>
            <a:r>
              <a:rPr lang="en-GB" sz="2200" dirty="0"/>
              <a:t>fers differ from a rights issue in that there is no option to sell your entitlement in the market;</a:t>
            </a:r>
            <a:endParaRPr lang="en-GB" altLang="zh-CN" sz="2200" dirty="0"/>
          </a:p>
          <a:p>
            <a:pPr eaLnBrk="1" hangingPunct="1">
              <a:spcBef>
                <a:spcPct val="50000"/>
              </a:spcBef>
              <a:buFontTx/>
              <a:buChar char="•"/>
            </a:pPr>
            <a:r>
              <a:rPr lang="en-GB" altLang="zh-CN" sz="2200" dirty="0"/>
              <a:t>In contrast, placings are issues of new shares to selected subscribers only, and existing shareholders are not given the right to participate (although major shareholders may often be included among the </a:t>
            </a:r>
            <a:r>
              <a:rPr lang="en-GB" altLang="zh-CN" sz="2200" dirty="0" err="1"/>
              <a:t>placees</a:t>
            </a:r>
            <a:r>
              <a:rPr lang="en-GB" altLang="zh-CN" sz="2200" dirty="0"/>
              <a:t>).</a:t>
            </a:r>
          </a:p>
        </p:txBody>
      </p:sp>
      <p:sp>
        <p:nvSpPr>
          <p:cNvPr id="18435" name="Title 1"/>
          <p:cNvSpPr txBox="1">
            <a:spLocks/>
          </p:cNvSpPr>
          <p:nvPr/>
        </p:nvSpPr>
        <p:spPr bwMode="auto">
          <a:xfrm>
            <a:off x="568512" y="226031"/>
            <a:ext cx="790576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zh-CN" sz="3600" b="1" dirty="0"/>
              <a:t>Secondary issue in the UK</a:t>
            </a:r>
            <a:endParaRPr lang="en-US" altLang="zh-CN" sz="3600" b="1" dirty="0"/>
          </a:p>
        </p:txBody>
      </p:sp>
    </p:spTree>
    <p:extLst>
      <p:ext uri="{BB962C8B-B14F-4D97-AF65-F5344CB8AC3E}">
        <p14:creationId xmlns:p14="http://schemas.microsoft.com/office/powerpoint/2010/main" val="3857788977"/>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7"/>
          <p:cNvSpPr>
            <a:spLocks noChangeArrowheads="1"/>
          </p:cNvSpPr>
          <p:nvPr/>
        </p:nvSpPr>
        <p:spPr bwMode="auto">
          <a:xfrm>
            <a:off x="755576" y="1268760"/>
            <a:ext cx="7609904" cy="343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Char char="•"/>
            </a:pPr>
            <a:r>
              <a:rPr lang="en-GB" altLang="zh-CN" sz="2200" dirty="0"/>
              <a:t>Reasons for a secondary issue Secondary issues are usually conducted by companies to raise cash for specific or general purposes including: </a:t>
            </a:r>
          </a:p>
          <a:p>
            <a:pPr eaLnBrk="1" hangingPunct="1">
              <a:spcBef>
                <a:spcPct val="50000"/>
              </a:spcBef>
              <a:buFontTx/>
              <a:buChar char="•"/>
            </a:pPr>
            <a:r>
              <a:rPr lang="en-GB" altLang="zh-CN" sz="2200" dirty="0"/>
              <a:t>to repay debt;</a:t>
            </a:r>
          </a:p>
          <a:p>
            <a:pPr eaLnBrk="1" hangingPunct="1">
              <a:spcBef>
                <a:spcPct val="50000"/>
              </a:spcBef>
              <a:buFontTx/>
              <a:buChar char="•"/>
            </a:pPr>
            <a:r>
              <a:rPr lang="en-GB" altLang="zh-CN" sz="2200" dirty="0"/>
              <a:t>to satisfy capital adequacy requirements, if regulated by the Prudential Regulation Authority or the Financial Conduct Authority;</a:t>
            </a:r>
          </a:p>
          <a:p>
            <a:pPr eaLnBrk="1" hangingPunct="1">
              <a:spcBef>
                <a:spcPct val="50000"/>
              </a:spcBef>
              <a:buFontTx/>
              <a:buChar char="•"/>
            </a:pPr>
            <a:r>
              <a:rPr lang="en-GB" altLang="zh-CN" sz="2200" dirty="0"/>
              <a:t>to fund acquisitions; </a:t>
            </a:r>
          </a:p>
          <a:p>
            <a:pPr eaLnBrk="1" hangingPunct="1">
              <a:spcBef>
                <a:spcPct val="50000"/>
              </a:spcBef>
              <a:buFontTx/>
              <a:buChar char="•"/>
            </a:pPr>
            <a:r>
              <a:rPr lang="en-GB" altLang="zh-CN" sz="2200" dirty="0"/>
              <a:t>to create working capital;</a:t>
            </a:r>
          </a:p>
          <a:p>
            <a:pPr eaLnBrk="1" hangingPunct="1">
              <a:spcBef>
                <a:spcPct val="50000"/>
              </a:spcBef>
              <a:buFontTx/>
              <a:buChar char="•"/>
            </a:pPr>
            <a:r>
              <a:rPr lang="en-GB" altLang="zh-CN" sz="2200" dirty="0"/>
              <a:t>to fund expansion.</a:t>
            </a:r>
            <a:endParaRPr lang="en-US" altLang="zh-CN" sz="2200" dirty="0"/>
          </a:p>
        </p:txBody>
      </p:sp>
      <p:sp>
        <p:nvSpPr>
          <p:cNvPr id="18435" name="Title 1"/>
          <p:cNvSpPr txBox="1">
            <a:spLocks/>
          </p:cNvSpPr>
          <p:nvPr/>
        </p:nvSpPr>
        <p:spPr bwMode="auto">
          <a:xfrm>
            <a:off x="568512" y="226031"/>
            <a:ext cx="790576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zh-CN" sz="3600" b="1" dirty="0"/>
              <a:t>Secondary issue in the UK</a:t>
            </a:r>
            <a:endParaRPr lang="en-US" altLang="zh-CN" sz="3600" b="1" dirty="0"/>
          </a:p>
        </p:txBody>
      </p:sp>
    </p:spTree>
    <p:extLst>
      <p:ext uri="{BB962C8B-B14F-4D97-AF65-F5344CB8AC3E}">
        <p14:creationId xmlns:p14="http://schemas.microsoft.com/office/powerpoint/2010/main" val="82430396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8"/>
          <p:cNvSpPr>
            <a:spLocks noChangeArrowheads="1"/>
          </p:cNvSpPr>
          <p:nvPr/>
        </p:nvSpPr>
        <p:spPr bwMode="auto">
          <a:xfrm>
            <a:off x="684213" y="1671638"/>
            <a:ext cx="80772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buFontTx/>
              <a:buChar char="•"/>
            </a:pPr>
            <a:r>
              <a:rPr lang="en-US" altLang="zh-CN"/>
              <a:t>A rights issue is an invitation to existing shareholders to 		purchase additional shares in the company</a:t>
            </a:r>
          </a:p>
          <a:p>
            <a:pPr eaLnBrk="1" hangingPunct="1">
              <a:spcBef>
                <a:spcPct val="60000"/>
              </a:spcBef>
              <a:buFontTx/>
              <a:buChar char="•"/>
            </a:pPr>
            <a:r>
              <a:rPr lang="en-US" altLang="zh-CN"/>
              <a:t>Pre-emption rights</a:t>
            </a:r>
          </a:p>
          <a:p>
            <a:pPr eaLnBrk="1" hangingPunct="1">
              <a:spcBef>
                <a:spcPct val="60000"/>
              </a:spcBef>
              <a:buFontTx/>
              <a:buChar char="•"/>
            </a:pPr>
            <a:r>
              <a:rPr lang="en-US" altLang="zh-CN"/>
              <a:t>Shares are usually offered at a significantly discounted 		price from the market value</a:t>
            </a:r>
          </a:p>
        </p:txBody>
      </p:sp>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Rights issues</a:t>
            </a:r>
          </a:p>
        </p:txBody>
      </p:sp>
    </p:spTree>
    <p:extLst>
      <p:ext uri="{BB962C8B-B14F-4D97-AF65-F5344CB8AC3E}">
        <p14:creationId xmlns:p14="http://schemas.microsoft.com/office/powerpoint/2010/main" val="111111226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8"/>
          <p:cNvSpPr>
            <a:spLocks noChangeArrowheads="1"/>
          </p:cNvSpPr>
          <p:nvPr/>
        </p:nvSpPr>
        <p:spPr bwMode="auto">
          <a:xfrm>
            <a:off x="683568" y="1196752"/>
            <a:ext cx="8077200" cy="452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4635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15000"/>
              </a:spcBef>
              <a:buFontTx/>
              <a:buChar char="•"/>
            </a:pPr>
            <a:r>
              <a:rPr lang="en-GB" altLang="zh-CN" sz="2000" dirty="0">
                <a:solidFill>
                  <a:srgbClr val="7030A0"/>
                </a:solidFill>
              </a:rPr>
              <a:t>Swell plc has 100 million shares in issue.</a:t>
            </a:r>
          </a:p>
          <a:p>
            <a:pPr eaLnBrk="1" hangingPunct="1">
              <a:lnSpc>
                <a:spcPct val="90000"/>
              </a:lnSpc>
              <a:spcBef>
                <a:spcPct val="15000"/>
              </a:spcBef>
              <a:buFontTx/>
              <a:buChar char="•"/>
            </a:pPr>
            <a:r>
              <a:rPr lang="en-GB" altLang="zh-CN" sz="2000" dirty="0">
                <a:solidFill>
                  <a:srgbClr val="7030A0"/>
                </a:solidFill>
              </a:rPr>
              <a:t>Existing shares are quoted at 120p (market price).</a:t>
            </a:r>
          </a:p>
          <a:p>
            <a:pPr eaLnBrk="1" hangingPunct="1">
              <a:lnSpc>
                <a:spcPct val="90000"/>
              </a:lnSpc>
              <a:spcBef>
                <a:spcPct val="15000"/>
              </a:spcBef>
              <a:buFontTx/>
              <a:buChar char="•"/>
            </a:pPr>
            <a:r>
              <a:rPr lang="en-GB" altLang="zh-CN" sz="2000" dirty="0">
                <a:solidFill>
                  <a:srgbClr val="7030A0"/>
                </a:solidFill>
              </a:rPr>
              <a:t>Swell plc wants to raise £25m via right issue.</a:t>
            </a:r>
          </a:p>
          <a:p>
            <a:pPr eaLnBrk="1" hangingPunct="1">
              <a:lnSpc>
                <a:spcPct val="90000"/>
              </a:lnSpc>
              <a:spcBef>
                <a:spcPct val="15000"/>
              </a:spcBef>
              <a:buFontTx/>
              <a:buChar char="•"/>
            </a:pPr>
            <a:r>
              <a:rPr lang="en-GB" altLang="zh-CN" sz="2000" dirty="0">
                <a:solidFill>
                  <a:srgbClr val="7030A0"/>
                </a:solidFill>
              </a:rPr>
              <a:t>Issues 25 million new shares at 100p each (100p is the subscription price).</a:t>
            </a:r>
          </a:p>
          <a:p>
            <a:pPr eaLnBrk="1" hangingPunct="1">
              <a:lnSpc>
                <a:spcPct val="90000"/>
              </a:lnSpc>
              <a:spcBef>
                <a:spcPct val="15000"/>
              </a:spcBef>
              <a:buFontTx/>
              <a:buChar char="•"/>
            </a:pPr>
            <a:r>
              <a:rPr lang="en-GB" altLang="zh-CN" sz="2000" dirty="0"/>
              <a:t>This is a </a:t>
            </a:r>
            <a:r>
              <a:rPr lang="en-US" altLang="zh-CN" sz="2000" dirty="0"/>
              <a:t>‘one-for-four’ rights issue</a:t>
            </a:r>
          </a:p>
          <a:p>
            <a:pPr lvl="1" eaLnBrk="1" hangingPunct="1">
              <a:lnSpc>
                <a:spcPct val="90000"/>
              </a:lnSpc>
              <a:spcBef>
                <a:spcPct val="15000"/>
              </a:spcBef>
              <a:buFont typeface="Wingdings" panose="05000000000000000000" pitchFamily="2" charset="2"/>
              <a:buChar char="Ø"/>
            </a:pPr>
            <a:r>
              <a:rPr lang="en-GB" altLang="zh-CN" sz="2000" dirty="0"/>
              <a:t>for every 4 shares shareholders already own, the company will offer you one new share at the special price (the subscription price).</a:t>
            </a:r>
            <a:endParaRPr lang="en-US" altLang="zh-CN" sz="2000" dirty="0"/>
          </a:p>
          <a:p>
            <a:pPr eaLnBrk="1" hangingPunct="1">
              <a:lnSpc>
                <a:spcPct val="90000"/>
              </a:lnSpc>
              <a:spcBef>
                <a:spcPct val="15000"/>
              </a:spcBef>
              <a:buFontTx/>
              <a:buChar char="•"/>
            </a:pPr>
            <a:r>
              <a:rPr lang="en-US" altLang="zh-CN" sz="2000" dirty="0"/>
              <a:t>Discount on these new shares is 20p or 16.7 per cent</a:t>
            </a:r>
          </a:p>
          <a:p>
            <a:pPr lvl="1" eaLnBrk="1" hangingPunct="1">
              <a:lnSpc>
                <a:spcPct val="90000"/>
              </a:lnSpc>
              <a:spcBef>
                <a:spcPct val="15000"/>
              </a:spcBef>
              <a:buFont typeface="Wingdings" panose="05000000000000000000" pitchFamily="2" charset="2"/>
              <a:buChar char="Ø"/>
            </a:pPr>
            <a:r>
              <a:rPr lang="en-US" altLang="zh-CN" sz="2000" dirty="0"/>
              <a:t>The subscription price is 100p (which is 20p lower than the current market price of 120p)</a:t>
            </a:r>
          </a:p>
          <a:p>
            <a:pPr lvl="1" eaLnBrk="1" hangingPunct="1">
              <a:lnSpc>
                <a:spcPct val="90000"/>
              </a:lnSpc>
              <a:spcBef>
                <a:spcPct val="15000"/>
              </a:spcBef>
              <a:buFont typeface="Wingdings" panose="05000000000000000000" pitchFamily="2" charset="2"/>
              <a:buChar char="Ø"/>
            </a:pPr>
            <a:r>
              <a:rPr lang="en-US" altLang="zh-CN" sz="2000" dirty="0"/>
              <a:t>The subscription price is at a 16.7 per cent discount to the market price)</a:t>
            </a:r>
          </a:p>
        </p:txBody>
      </p:sp>
      <p:sp>
        <p:nvSpPr>
          <p:cNvPr id="5" name="Title 1"/>
          <p:cNvSpPr txBox="1">
            <a:spLocks/>
          </p:cNvSpPr>
          <p:nvPr/>
        </p:nvSpPr>
        <p:spPr>
          <a:xfrm>
            <a:off x="889443" y="200221"/>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Rights issues – an example</a:t>
            </a:r>
          </a:p>
        </p:txBody>
      </p:sp>
    </p:spTree>
    <p:extLst>
      <p:ext uri="{BB962C8B-B14F-4D97-AF65-F5344CB8AC3E}">
        <p14:creationId xmlns:p14="http://schemas.microsoft.com/office/powerpoint/2010/main" val="234900240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Rectangle 40"/>
          <p:cNvSpPr>
            <a:spLocks noChangeArrowheads="1"/>
          </p:cNvSpPr>
          <p:nvPr/>
        </p:nvSpPr>
        <p:spPr bwMode="auto">
          <a:xfrm>
            <a:off x="617662" y="1091505"/>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4635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Tx/>
              <a:buChar char="•"/>
            </a:pPr>
            <a:r>
              <a:rPr lang="en-US" altLang="zh-CN"/>
              <a:t>Market Capitalisation is calculated as:</a:t>
            </a:r>
          </a:p>
          <a:p>
            <a:pPr eaLnBrk="1" hangingPunct="1">
              <a:buFontTx/>
              <a:buChar char="•"/>
            </a:pPr>
            <a:endParaRPr lang="en-US" altLang="zh-CN"/>
          </a:p>
          <a:p>
            <a:pPr eaLnBrk="1" hangingPunct="1">
              <a:buFontTx/>
              <a:buChar char="•"/>
            </a:pPr>
            <a:endParaRPr lang="en-US" altLang="zh-CN"/>
          </a:p>
          <a:p>
            <a:pPr eaLnBrk="1" hangingPunct="1">
              <a:buFontTx/>
              <a:buChar char="•"/>
            </a:pPr>
            <a:endParaRPr lang="en-US" altLang="zh-CN"/>
          </a:p>
          <a:p>
            <a:pPr eaLnBrk="1" hangingPunct="1">
              <a:buFontTx/>
              <a:buChar char="•"/>
            </a:pPr>
            <a:r>
              <a:rPr lang="en-US" altLang="zh-CN"/>
              <a:t>Market Capitalisation before the right issue:</a:t>
            </a:r>
          </a:p>
          <a:p>
            <a:pPr eaLnBrk="1" hangingPunct="1">
              <a:buFontTx/>
              <a:buChar char="•"/>
            </a:pPr>
            <a:endParaRPr lang="en-US" altLang="zh-CN"/>
          </a:p>
          <a:p>
            <a:pPr eaLnBrk="1" hangingPunct="1">
              <a:buFontTx/>
              <a:buChar char="•"/>
            </a:pPr>
            <a:endParaRPr lang="en-US" altLang="zh-CN"/>
          </a:p>
          <a:p>
            <a:pPr eaLnBrk="1" hangingPunct="1">
              <a:buFontTx/>
              <a:buChar char="•"/>
            </a:pPr>
            <a:endParaRPr lang="en-US" altLang="zh-CN"/>
          </a:p>
          <a:p>
            <a:pPr eaLnBrk="1" hangingPunct="1">
              <a:buFontTx/>
              <a:buChar char="•"/>
            </a:pPr>
            <a:r>
              <a:rPr lang="en-US" altLang="zh-CN"/>
              <a:t>Market Capitalisation after the right issue?</a:t>
            </a:r>
          </a:p>
          <a:p>
            <a:pPr lvl="1" eaLnBrk="1" hangingPunct="1">
              <a:spcBef>
                <a:spcPts val="600"/>
              </a:spcBef>
              <a:buFontTx/>
              <a:buChar char="•"/>
            </a:pPr>
            <a:r>
              <a:rPr lang="en-US" altLang="zh-CN" sz="2000"/>
              <a:t>Total # of shares outstanding increases to 125million (100 million existing “old” share plus the 25 million “new” shares.</a:t>
            </a:r>
          </a:p>
          <a:p>
            <a:pPr lvl="1" eaLnBrk="1" hangingPunct="1">
              <a:spcBef>
                <a:spcPts val="600"/>
              </a:spcBef>
              <a:buFontTx/>
              <a:buChar char="•"/>
            </a:pPr>
            <a:r>
              <a:rPr lang="en-US" altLang="zh-CN" sz="2000"/>
              <a:t>The market price per share after the right issue is not known.</a:t>
            </a:r>
          </a:p>
        </p:txBody>
      </p:sp>
      <p:sp>
        <p:nvSpPr>
          <p:cNvPr id="16" name="Title 1"/>
          <p:cNvSpPr txBox="1">
            <a:spLocks/>
          </p:cNvSpPr>
          <p:nvPr/>
        </p:nvSpPr>
        <p:spPr>
          <a:xfrm>
            <a:off x="512370" y="179388"/>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Swell plc</a:t>
            </a:r>
          </a:p>
        </p:txBody>
      </p:sp>
      <p:graphicFrame>
        <p:nvGraphicFramePr>
          <p:cNvPr id="1026" name="Object 3"/>
          <p:cNvGraphicFramePr>
            <a:graphicFrameLocks noChangeAspect="1"/>
          </p:cNvGraphicFramePr>
          <p:nvPr>
            <p:extLst>
              <p:ext uri="{D42A27DB-BD31-4B8C-83A1-F6EECF244321}">
                <p14:modId xmlns:p14="http://schemas.microsoft.com/office/powerpoint/2010/main" val="678393189"/>
              </p:ext>
            </p:extLst>
          </p:nvPr>
        </p:nvGraphicFramePr>
        <p:xfrm>
          <a:off x="728787" y="1688405"/>
          <a:ext cx="7566025" cy="863600"/>
        </p:xfrm>
        <a:graphic>
          <a:graphicData uri="http://schemas.openxmlformats.org/presentationml/2006/ole">
            <mc:AlternateContent xmlns:mc="http://schemas.openxmlformats.org/markup-compatibility/2006">
              <mc:Choice xmlns:v="urn:schemas-microsoft-com:vml" Requires="v">
                <p:oleObj name="Equation" r:id="rId2" imgW="3784320" imgH="431640" progId="Equation.3">
                  <p:embed/>
                </p:oleObj>
              </mc:Choice>
              <mc:Fallback>
                <p:oleObj name="Equation" r:id="rId2" imgW="3784320" imgH="431640" progId="Equation.3">
                  <p:embed/>
                  <p:pic>
                    <p:nvPicPr>
                      <p:cNvPr id="1026"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787" y="1688405"/>
                        <a:ext cx="7566025" cy="863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027" name="Object 18"/>
          <p:cNvGraphicFramePr>
            <a:graphicFrameLocks noChangeAspect="1"/>
          </p:cNvGraphicFramePr>
          <p:nvPr>
            <p:extLst>
              <p:ext uri="{D42A27DB-BD31-4B8C-83A1-F6EECF244321}">
                <p14:modId xmlns:p14="http://schemas.microsoft.com/office/powerpoint/2010/main" val="1608698723"/>
              </p:ext>
            </p:extLst>
          </p:nvPr>
        </p:nvGraphicFramePr>
        <p:xfrm>
          <a:off x="179512" y="3140968"/>
          <a:ext cx="8709025" cy="863600"/>
        </p:xfrm>
        <a:graphic>
          <a:graphicData uri="http://schemas.openxmlformats.org/presentationml/2006/ole">
            <mc:AlternateContent xmlns:mc="http://schemas.openxmlformats.org/markup-compatibility/2006">
              <mc:Choice xmlns:v="urn:schemas-microsoft-com:vml" Requires="v">
                <p:oleObj name="Equation" r:id="rId4" imgW="4356000" imgH="431640" progId="Equation.3">
                  <p:embed/>
                </p:oleObj>
              </mc:Choice>
              <mc:Fallback>
                <p:oleObj name="Equation" r:id="rId4" imgW="4356000" imgH="431640" progId="Equation.3">
                  <p:embed/>
                  <p:pic>
                    <p:nvPicPr>
                      <p:cNvPr id="1027" name="Object 1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3140968"/>
                        <a:ext cx="8709025" cy="863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206587220"/>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40"/>
          <p:cNvSpPr>
            <a:spLocks noChangeArrowheads="1"/>
          </p:cNvSpPr>
          <p:nvPr/>
        </p:nvSpPr>
        <p:spPr bwMode="auto">
          <a:xfrm>
            <a:off x="685800" y="1517650"/>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4635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Tx/>
              <a:buChar char="•"/>
            </a:pPr>
            <a:r>
              <a:rPr lang="en-US" altLang="zh-CN"/>
              <a:t>Theoretical Market Capitalisation after the right issue:</a:t>
            </a:r>
          </a:p>
          <a:p>
            <a:pPr lvl="1" eaLnBrk="1" hangingPunct="1">
              <a:buFontTx/>
              <a:buChar char="•"/>
            </a:pPr>
            <a:r>
              <a:rPr lang="en-US" altLang="zh-CN" sz="2000" u="sng"/>
              <a:t>In theory, right issue is not value creation.</a:t>
            </a:r>
          </a:p>
          <a:p>
            <a:pPr lvl="1" eaLnBrk="1" hangingPunct="1">
              <a:buFontTx/>
              <a:buChar char="•"/>
            </a:pPr>
            <a:r>
              <a:rPr lang="en-US" altLang="zh-CN" sz="2000"/>
              <a:t>The theoretical market capitalisation for the company after the right issue equals to 145 million pounds (120 million pounds market cap. before right issue plus the 25 million pounds received from the right issue.</a:t>
            </a:r>
          </a:p>
          <a:p>
            <a:pPr eaLnBrk="1" hangingPunct="1">
              <a:spcBef>
                <a:spcPts val="1200"/>
              </a:spcBef>
              <a:buFontTx/>
              <a:buChar char="•"/>
            </a:pPr>
            <a:r>
              <a:rPr lang="en-US" altLang="zh-CN"/>
              <a:t>The theoretical ex-right market price per share:</a:t>
            </a:r>
          </a:p>
          <a:p>
            <a:pPr eaLnBrk="1" hangingPunct="1">
              <a:spcBef>
                <a:spcPts val="1200"/>
              </a:spcBef>
              <a:buFontTx/>
              <a:buChar char="•"/>
            </a:pPr>
            <a:endParaRPr lang="en-US" altLang="zh-CN"/>
          </a:p>
        </p:txBody>
      </p:sp>
      <p:sp>
        <p:nvSpPr>
          <p:cNvPr id="16"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Swell plc: Market Capitalisation</a:t>
            </a:r>
          </a:p>
        </p:txBody>
      </p:sp>
      <p:graphicFrame>
        <p:nvGraphicFramePr>
          <p:cNvPr id="2050" name="Object 2"/>
          <p:cNvGraphicFramePr>
            <a:graphicFrameLocks noChangeAspect="1"/>
          </p:cNvGraphicFramePr>
          <p:nvPr>
            <p:extLst>
              <p:ext uri="{D42A27DB-BD31-4B8C-83A1-F6EECF244321}">
                <p14:modId xmlns:p14="http://schemas.microsoft.com/office/powerpoint/2010/main" val="3146159502"/>
              </p:ext>
            </p:extLst>
          </p:nvPr>
        </p:nvGraphicFramePr>
        <p:xfrm>
          <a:off x="1550987" y="4005064"/>
          <a:ext cx="6346825" cy="1676400"/>
        </p:xfrm>
        <a:graphic>
          <a:graphicData uri="http://schemas.openxmlformats.org/presentationml/2006/ole">
            <mc:AlternateContent xmlns:mc="http://schemas.openxmlformats.org/markup-compatibility/2006">
              <mc:Choice xmlns:v="urn:schemas-microsoft-com:vml" Requires="v">
                <p:oleObj name="Equation" r:id="rId2" imgW="3175000" imgH="838200" progId="Equation.3">
                  <p:embed/>
                </p:oleObj>
              </mc:Choice>
              <mc:Fallback>
                <p:oleObj name="Equation" r:id="rId2" imgW="3175000" imgH="838200" progId="Equation.3">
                  <p:embed/>
                  <p:pic>
                    <p:nvPicPr>
                      <p:cNvPr id="2050"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0987" y="4005064"/>
                        <a:ext cx="6346825" cy="1676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371158808"/>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0"/>
          <p:cNvSpPr>
            <a:spLocks noChangeArrowheads="1"/>
          </p:cNvSpPr>
          <p:nvPr/>
        </p:nvSpPr>
        <p:spPr bwMode="auto">
          <a:xfrm>
            <a:off x="685800" y="1517650"/>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buFontTx/>
              <a:buChar char="•"/>
            </a:pPr>
            <a:r>
              <a:rPr lang="en-US" altLang="zh-CN"/>
              <a:t>The theoretical ex-rights market price per share:</a:t>
            </a:r>
          </a:p>
          <a:p>
            <a:pPr eaLnBrk="1" hangingPunct="1">
              <a:spcBef>
                <a:spcPct val="60000"/>
              </a:spcBef>
            </a:pPr>
            <a:endParaRPr lang="en-US" altLang="zh-CN"/>
          </a:p>
        </p:txBody>
      </p:sp>
      <p:sp>
        <p:nvSpPr>
          <p:cNvPr id="21507" name="Rectangle 41"/>
          <p:cNvSpPr>
            <a:spLocks noChangeArrowheads="1"/>
          </p:cNvSpPr>
          <p:nvPr/>
        </p:nvSpPr>
        <p:spPr bwMode="auto">
          <a:xfrm>
            <a:off x="685800" y="2033588"/>
            <a:ext cx="8077200"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Four existing shares at a price of 120p					480p</a:t>
            </a:r>
          </a:p>
        </p:txBody>
      </p:sp>
      <p:sp>
        <p:nvSpPr>
          <p:cNvPr id="21508" name="Rectangle 42"/>
          <p:cNvSpPr>
            <a:spLocks noChangeArrowheads="1"/>
          </p:cNvSpPr>
          <p:nvPr/>
        </p:nvSpPr>
        <p:spPr bwMode="auto">
          <a:xfrm>
            <a:off x="685800" y="2430463"/>
            <a:ext cx="8077200"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One new share for cash at 100p							100p</a:t>
            </a:r>
          </a:p>
        </p:txBody>
      </p:sp>
      <p:sp>
        <p:nvSpPr>
          <p:cNvPr id="21509" name="Rectangle 43"/>
          <p:cNvSpPr>
            <a:spLocks noChangeArrowheads="1"/>
          </p:cNvSpPr>
          <p:nvPr/>
        </p:nvSpPr>
        <p:spPr bwMode="auto">
          <a:xfrm>
            <a:off x="685800" y="3044825"/>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Value of five shares													580p</a:t>
            </a:r>
          </a:p>
        </p:txBody>
      </p:sp>
      <p:sp>
        <p:nvSpPr>
          <p:cNvPr id="21510" name="Rectangle 44"/>
          <p:cNvSpPr>
            <a:spLocks noChangeArrowheads="1"/>
          </p:cNvSpPr>
          <p:nvPr/>
        </p:nvSpPr>
        <p:spPr bwMode="auto">
          <a:xfrm>
            <a:off x="685800" y="3455988"/>
            <a:ext cx="8077200"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Value of one share ex-rights 580p/5						116p</a:t>
            </a:r>
          </a:p>
        </p:txBody>
      </p:sp>
      <p:sp>
        <p:nvSpPr>
          <p:cNvPr id="21511" name="Line 45"/>
          <p:cNvSpPr>
            <a:spLocks noChangeShapeType="1"/>
          </p:cNvSpPr>
          <p:nvPr/>
        </p:nvSpPr>
        <p:spPr bwMode="auto">
          <a:xfrm>
            <a:off x="7391400" y="2989263"/>
            <a:ext cx="914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2" name="Rectangle 46"/>
          <p:cNvSpPr>
            <a:spLocks noChangeArrowheads="1"/>
          </p:cNvSpPr>
          <p:nvPr/>
        </p:nvSpPr>
        <p:spPr bwMode="auto">
          <a:xfrm>
            <a:off x="685800" y="4416425"/>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Total market capitalisation       £145m</a:t>
            </a:r>
          </a:p>
        </p:txBody>
      </p:sp>
      <p:sp>
        <p:nvSpPr>
          <p:cNvPr id="21513" name="Rectangle 47"/>
          <p:cNvSpPr>
            <a:spLocks noChangeArrowheads="1"/>
          </p:cNvSpPr>
          <p:nvPr/>
        </p:nvSpPr>
        <p:spPr bwMode="auto">
          <a:xfrm>
            <a:off x="685800" y="4879975"/>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    Total shares available           125m</a:t>
            </a:r>
          </a:p>
        </p:txBody>
      </p:sp>
      <p:sp>
        <p:nvSpPr>
          <p:cNvPr id="21514" name="Rectangle 48"/>
          <p:cNvSpPr>
            <a:spLocks noChangeArrowheads="1"/>
          </p:cNvSpPr>
          <p:nvPr/>
        </p:nvSpPr>
        <p:spPr bwMode="auto">
          <a:xfrm>
            <a:off x="5913438" y="4665663"/>
            <a:ext cx="1554162"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 £1.16</a:t>
            </a:r>
          </a:p>
        </p:txBody>
      </p:sp>
      <p:sp>
        <p:nvSpPr>
          <p:cNvPr id="21515" name="Line 49"/>
          <p:cNvSpPr>
            <a:spLocks noChangeShapeType="1"/>
          </p:cNvSpPr>
          <p:nvPr/>
        </p:nvSpPr>
        <p:spPr bwMode="auto">
          <a:xfrm flipH="1">
            <a:off x="1092200" y="4894263"/>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6" name="Line 50"/>
          <p:cNvSpPr>
            <a:spLocks noChangeShapeType="1"/>
          </p:cNvSpPr>
          <p:nvPr/>
        </p:nvSpPr>
        <p:spPr bwMode="auto">
          <a:xfrm>
            <a:off x="5181600" y="4881563"/>
            <a:ext cx="9810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7" name="Rectangle 51"/>
          <p:cNvSpPr>
            <a:spLocks noChangeArrowheads="1"/>
          </p:cNvSpPr>
          <p:nvPr/>
        </p:nvSpPr>
        <p:spPr bwMode="auto">
          <a:xfrm>
            <a:off x="4419600" y="4657725"/>
            <a:ext cx="627063"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a:t>=</a:t>
            </a:r>
          </a:p>
        </p:txBody>
      </p:sp>
      <p:sp>
        <p:nvSpPr>
          <p:cNvPr id="16"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Swell plc: TERP</a:t>
            </a:r>
          </a:p>
        </p:txBody>
      </p:sp>
      <p:sp>
        <p:nvSpPr>
          <p:cNvPr id="21520" name="TextBox 16"/>
          <p:cNvSpPr txBox="1">
            <a:spLocks noChangeArrowheads="1"/>
          </p:cNvSpPr>
          <p:nvPr/>
        </p:nvSpPr>
        <p:spPr bwMode="auto">
          <a:xfrm>
            <a:off x="7718425" y="4373563"/>
            <a:ext cx="2032000" cy="584200"/>
          </a:xfrm>
          <a:prstGeom prst="rect">
            <a:avLst/>
          </a:prstGeom>
          <a:noFill/>
          <a:ln w="9525">
            <a:solidFill>
              <a:srgbClr val="1195D3"/>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1600" b="1"/>
              <a:t>Either way you get the same answer!</a:t>
            </a:r>
            <a:endParaRPr lang="zh-CN" altLang="en-US" sz="1600" b="1"/>
          </a:p>
        </p:txBody>
      </p:sp>
      <p:cxnSp>
        <p:nvCxnSpPr>
          <p:cNvPr id="21521" name="Straight Arrow Connector 18"/>
          <p:cNvCxnSpPr>
            <a:cxnSpLocks noChangeShapeType="1"/>
          </p:cNvCxnSpPr>
          <p:nvPr/>
        </p:nvCxnSpPr>
        <p:spPr bwMode="auto">
          <a:xfrm flipH="1" flipV="1">
            <a:off x="7099300" y="5041900"/>
            <a:ext cx="330200" cy="520700"/>
          </a:xfrm>
          <a:prstGeom prst="straightConnector1">
            <a:avLst/>
          </a:prstGeom>
          <a:noFill/>
          <a:ln w="1905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1" name="Straight Arrow Connector 20"/>
          <p:cNvCxnSpPr/>
          <p:nvPr/>
        </p:nvCxnSpPr>
        <p:spPr bwMode="auto">
          <a:xfrm flipV="1">
            <a:off x="7429500" y="3810000"/>
            <a:ext cx="393700" cy="1727200"/>
          </a:xfrm>
          <a:prstGeom prst="straightConnector1">
            <a:avLst/>
          </a:prstGeom>
          <a:ln w="19050">
            <a:headEnd type="none" w="med" len="med"/>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296206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2"/>
          <p:cNvSpPr>
            <a:spLocks noChangeArrowheads="1"/>
          </p:cNvSpPr>
          <p:nvPr/>
        </p:nvSpPr>
        <p:spPr bwMode="auto">
          <a:xfrm>
            <a:off x="755576" y="1129506"/>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4635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9207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ts val="1200"/>
              </a:spcBef>
              <a:buFontTx/>
              <a:buChar char="•"/>
            </a:pPr>
            <a:r>
              <a:rPr lang="en-US" altLang="zh-CN" dirty="0"/>
              <a:t>Sid owned 100 shares of Swell plc.</a:t>
            </a:r>
          </a:p>
          <a:p>
            <a:pPr lvl="1" eaLnBrk="1" hangingPunct="1">
              <a:spcBef>
                <a:spcPts val="1200"/>
              </a:spcBef>
              <a:buFontTx/>
              <a:buChar char="•"/>
            </a:pPr>
            <a:r>
              <a:rPr lang="en-US" altLang="zh-CN" dirty="0"/>
              <a:t>worth £120 prior to the rights announcement.</a:t>
            </a:r>
          </a:p>
          <a:p>
            <a:pPr lvl="2" eaLnBrk="1" hangingPunct="1">
              <a:spcBef>
                <a:spcPts val="1200"/>
              </a:spcBef>
            </a:pPr>
            <a:r>
              <a:rPr lang="en-US" altLang="zh-CN" dirty="0"/>
              <a:t>=100 share * 120 pence per share</a:t>
            </a:r>
          </a:p>
          <a:p>
            <a:pPr lvl="1" eaLnBrk="1" hangingPunct="1">
              <a:spcBef>
                <a:spcPts val="1200"/>
              </a:spcBef>
              <a:buFontTx/>
              <a:buChar char="•"/>
            </a:pPr>
            <a:r>
              <a:rPr lang="en-US" altLang="zh-CN" dirty="0"/>
              <a:t>Their value is now £116 after the right issue, as in theory, the market price after right issue will be 116 pence.</a:t>
            </a:r>
          </a:p>
          <a:p>
            <a:pPr lvl="2" eaLnBrk="1" hangingPunct="1">
              <a:spcBef>
                <a:spcPts val="1200"/>
              </a:spcBef>
            </a:pPr>
            <a:r>
              <a:rPr lang="en-US" altLang="zh-CN" dirty="0"/>
              <a:t>=100 share * 116 pence per share</a:t>
            </a:r>
          </a:p>
          <a:p>
            <a:pPr lvl="1" eaLnBrk="1" hangingPunct="1">
              <a:spcBef>
                <a:spcPts val="1200"/>
              </a:spcBef>
              <a:buFontTx/>
              <a:buChar char="•"/>
            </a:pPr>
            <a:r>
              <a:rPr lang="en-US" altLang="zh-CN" dirty="0"/>
              <a:t>Represents a loss of £4 on the existing 100 shares.</a:t>
            </a:r>
          </a:p>
          <a:p>
            <a:pPr eaLnBrk="1" hangingPunct="1">
              <a:spcBef>
                <a:spcPts val="1200"/>
              </a:spcBef>
              <a:buFontTx/>
              <a:buChar char="•"/>
            </a:pPr>
            <a:r>
              <a:rPr lang="en-US" altLang="zh-CN" dirty="0"/>
              <a:t>If Sid gives up the right to purchase the 25 new issue, he will make a loss of £4.</a:t>
            </a:r>
          </a:p>
        </p:txBody>
      </p:sp>
      <p:sp>
        <p:nvSpPr>
          <p:cNvPr id="11"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Sid: Rights attached to shares</a:t>
            </a:r>
          </a:p>
        </p:txBody>
      </p:sp>
    </p:spTree>
    <p:extLst>
      <p:ext uri="{BB962C8B-B14F-4D97-AF65-F5344CB8AC3E}">
        <p14:creationId xmlns:p14="http://schemas.microsoft.com/office/powerpoint/2010/main" val="2877949568"/>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2"/>
          <p:cNvSpPr>
            <a:spLocks noChangeArrowheads="1"/>
          </p:cNvSpPr>
          <p:nvPr/>
        </p:nvSpPr>
        <p:spPr bwMode="auto">
          <a:xfrm>
            <a:off x="649462" y="1193431"/>
            <a:ext cx="80676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4635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ts val="1200"/>
              </a:spcBef>
              <a:buFontTx/>
              <a:buChar char="•"/>
            </a:pPr>
            <a:r>
              <a:rPr lang="en-US" altLang="zh-CN" sz="2000" dirty="0"/>
              <a:t>Swell announce a “one for four” right issue,</a:t>
            </a:r>
          </a:p>
          <a:p>
            <a:pPr eaLnBrk="1" hangingPunct="1">
              <a:spcBef>
                <a:spcPts val="1200"/>
              </a:spcBef>
              <a:buFontTx/>
              <a:buChar char="•"/>
            </a:pPr>
            <a:r>
              <a:rPr lang="en-US" altLang="zh-CN" sz="2000" dirty="0"/>
              <a:t>Sid owned 100 shares of Swell plc:</a:t>
            </a:r>
          </a:p>
          <a:p>
            <a:pPr lvl="1" eaLnBrk="1" hangingPunct="1">
              <a:spcBef>
                <a:spcPts val="1200"/>
              </a:spcBef>
              <a:buFontTx/>
              <a:buChar char="•"/>
            </a:pPr>
            <a:r>
              <a:rPr lang="en-US" altLang="zh-CN" sz="2000" dirty="0"/>
              <a:t>Sid can purchase 25 new shares at the price of 100 pence per share.</a:t>
            </a:r>
          </a:p>
          <a:p>
            <a:pPr eaLnBrk="1" hangingPunct="1">
              <a:spcBef>
                <a:spcPts val="1200"/>
              </a:spcBef>
              <a:buFontTx/>
              <a:buChar char="•"/>
            </a:pPr>
            <a:r>
              <a:rPr lang="en-US" altLang="zh-CN" sz="2000" dirty="0"/>
              <a:t>Sid can makes a gain of 	£4 on the 25 new shares:</a:t>
            </a:r>
          </a:p>
          <a:p>
            <a:pPr eaLnBrk="1" hangingPunct="1">
              <a:spcBef>
                <a:spcPts val="1200"/>
              </a:spcBef>
              <a:buFontTx/>
              <a:buChar char="•"/>
            </a:pPr>
            <a:endParaRPr lang="en-US" altLang="zh-CN" sz="2000" dirty="0"/>
          </a:p>
          <a:p>
            <a:pPr eaLnBrk="1" hangingPunct="1">
              <a:spcBef>
                <a:spcPts val="1200"/>
              </a:spcBef>
              <a:buFontTx/>
              <a:buChar char="•"/>
            </a:pPr>
            <a:endParaRPr lang="en-US" altLang="zh-CN" sz="2000" dirty="0"/>
          </a:p>
          <a:p>
            <a:pPr eaLnBrk="1" hangingPunct="1">
              <a:spcBef>
                <a:spcPts val="1200"/>
              </a:spcBef>
              <a:buFontTx/>
              <a:buChar char="•"/>
            </a:pPr>
            <a:endParaRPr lang="en-US" altLang="zh-CN" sz="2000" dirty="0"/>
          </a:p>
          <a:p>
            <a:pPr eaLnBrk="1" hangingPunct="1">
              <a:spcBef>
                <a:spcPts val="1200"/>
              </a:spcBef>
              <a:buFontTx/>
              <a:buChar char="•"/>
            </a:pPr>
            <a:r>
              <a:rPr lang="en-US" altLang="zh-CN" sz="2000" dirty="0"/>
              <a:t>If Sid purchases the 25 new issue, he will break-even.</a:t>
            </a:r>
          </a:p>
          <a:p>
            <a:pPr lvl="1" eaLnBrk="1" hangingPunct="1">
              <a:spcBef>
                <a:spcPts val="1200"/>
              </a:spcBef>
              <a:buFontTx/>
              <a:buChar char="•"/>
            </a:pPr>
            <a:r>
              <a:rPr lang="en-US" altLang="zh-CN" sz="2000" b="1" u="sng" dirty="0"/>
              <a:t>The right issue is not value creation in theory</a:t>
            </a:r>
            <a:r>
              <a:rPr lang="en-US" altLang="zh-CN" sz="2000" dirty="0"/>
              <a:t>.</a:t>
            </a:r>
          </a:p>
          <a:p>
            <a:pPr eaLnBrk="1" hangingPunct="1">
              <a:spcBef>
                <a:spcPct val="60000"/>
              </a:spcBef>
              <a:buFontTx/>
              <a:buChar char="•"/>
            </a:pPr>
            <a:endParaRPr lang="en-US" altLang="zh-CN" sz="2000" dirty="0"/>
          </a:p>
        </p:txBody>
      </p:sp>
      <p:sp>
        <p:nvSpPr>
          <p:cNvPr id="23555" name="Rectangle 33"/>
          <p:cNvSpPr>
            <a:spLocks noChangeArrowheads="1"/>
          </p:cNvSpPr>
          <p:nvPr/>
        </p:nvSpPr>
        <p:spPr bwMode="auto">
          <a:xfrm>
            <a:off x="683568" y="3284984"/>
            <a:ext cx="8077200"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sz="2000" dirty="0"/>
              <a:t>Cost of rights shares (25 × £1)								£25</a:t>
            </a:r>
          </a:p>
        </p:txBody>
      </p:sp>
      <p:sp>
        <p:nvSpPr>
          <p:cNvPr id="23556" name="Rectangle 34"/>
          <p:cNvSpPr>
            <a:spLocks noChangeArrowheads="1"/>
          </p:cNvSpPr>
          <p:nvPr/>
        </p:nvSpPr>
        <p:spPr bwMode="auto">
          <a:xfrm>
            <a:off x="683568" y="3739371"/>
            <a:ext cx="8077200"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sz="2000" dirty="0"/>
              <a:t>Ex-rights value (25 × £1.16)									£29</a:t>
            </a:r>
          </a:p>
        </p:txBody>
      </p:sp>
      <p:sp>
        <p:nvSpPr>
          <p:cNvPr id="23557" name="Rectangle 36"/>
          <p:cNvSpPr>
            <a:spLocks noChangeArrowheads="1"/>
          </p:cNvSpPr>
          <p:nvPr/>
        </p:nvSpPr>
        <p:spPr bwMode="auto">
          <a:xfrm>
            <a:off x="683568" y="4193757"/>
            <a:ext cx="80772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pPr>
            <a:r>
              <a:rPr lang="en-US" altLang="zh-CN" sz="2000" dirty="0"/>
              <a:t>Gain																	      £4</a:t>
            </a:r>
          </a:p>
        </p:txBody>
      </p:sp>
      <p:sp>
        <p:nvSpPr>
          <p:cNvPr id="8"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tx2"/>
                </a:solidFill>
                <a:latin typeface="+mj-lt"/>
                <a:ea typeface="+mj-ea"/>
                <a:cs typeface="+mj-cs"/>
              </a:rPr>
              <a:t>Sid: Rights attached to shares</a:t>
            </a:r>
          </a:p>
        </p:txBody>
      </p:sp>
    </p:spTree>
    <p:extLst>
      <p:ext uri="{BB962C8B-B14F-4D97-AF65-F5344CB8AC3E}">
        <p14:creationId xmlns:p14="http://schemas.microsoft.com/office/powerpoint/2010/main" val="842666749"/>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95"/>
          <p:cNvSpPr>
            <a:spLocks noChangeArrowheads="1"/>
          </p:cNvSpPr>
          <p:nvPr/>
        </p:nvSpPr>
        <p:spPr bwMode="auto">
          <a:xfrm>
            <a:off x="683568" y="1143000"/>
            <a:ext cx="8077200" cy="46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20000"/>
              </a:spcBef>
              <a:buFontTx/>
              <a:buChar char="•"/>
            </a:pPr>
            <a:r>
              <a:rPr lang="en-US" altLang="zh-CN" sz="1800" dirty="0"/>
              <a:t>Sid, is unable to find the necessary £25. He could sell 	the rights</a:t>
            </a:r>
          </a:p>
          <a:p>
            <a:pPr eaLnBrk="1" hangingPunct="1">
              <a:spcBef>
                <a:spcPct val="20000"/>
              </a:spcBef>
              <a:buFontTx/>
              <a:buChar char="•"/>
            </a:pPr>
            <a:r>
              <a:rPr lang="en-US" altLang="zh-CN" sz="1800" dirty="0"/>
              <a:t>Sid would benefit to the extent of 16p per “new” share or a total of £4  for the 25 new shares but t</a:t>
            </a:r>
            <a:r>
              <a:rPr lang="en-GB" altLang="zh-CN" sz="1800" dirty="0"/>
              <a:t>he extent of his control over the company has been reduced.</a:t>
            </a:r>
          </a:p>
          <a:p>
            <a:pPr eaLnBrk="1" hangingPunct="1">
              <a:lnSpc>
                <a:spcPct val="90000"/>
              </a:lnSpc>
              <a:spcBef>
                <a:spcPct val="15000"/>
              </a:spcBef>
            </a:pPr>
            <a:r>
              <a:rPr lang="en-US" altLang="zh-CN" sz="1800" i="1" dirty="0"/>
              <a:t>The value of a right on one new share in Swell is:</a:t>
            </a:r>
            <a:endParaRPr lang="en-GB" altLang="zh-CN" sz="1800" i="1" dirty="0"/>
          </a:p>
        </p:txBody>
      </p:sp>
      <p:sp>
        <p:nvSpPr>
          <p:cNvPr id="24579" name="Text Box 1096"/>
          <p:cNvSpPr txBox="1">
            <a:spLocks noChangeArrowheads="1"/>
          </p:cNvSpPr>
          <p:nvPr/>
        </p:nvSpPr>
        <p:spPr bwMode="auto">
          <a:xfrm>
            <a:off x="997893" y="2882900"/>
            <a:ext cx="7391400"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50000"/>
              </a:spcBef>
            </a:pPr>
            <a:r>
              <a:rPr lang="en-GB" altLang="zh-CN" sz="1800" dirty="0"/>
              <a:t>Theoretical market value of share ex-rights – subscription                          price = 116p – 100p = 16p </a:t>
            </a:r>
          </a:p>
          <a:p>
            <a:pPr eaLnBrk="1" hangingPunct="1">
              <a:lnSpc>
                <a:spcPct val="90000"/>
              </a:lnSpc>
              <a:spcBef>
                <a:spcPct val="50000"/>
              </a:spcBef>
            </a:pPr>
            <a:r>
              <a:rPr lang="en-US" altLang="zh-CN" sz="1800" i="1" dirty="0"/>
              <a:t>Value of a right on an old share:</a:t>
            </a:r>
          </a:p>
        </p:txBody>
      </p:sp>
      <p:sp>
        <p:nvSpPr>
          <p:cNvPr id="24580" name="Text Box 1098"/>
          <p:cNvSpPr txBox="1">
            <a:spLocks noChangeArrowheads="1"/>
          </p:cNvSpPr>
          <p:nvPr/>
        </p:nvSpPr>
        <p:spPr bwMode="auto">
          <a:xfrm>
            <a:off x="962968" y="4135437"/>
            <a:ext cx="7875588" cy="341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15000"/>
              </a:spcBef>
            </a:pPr>
            <a:r>
              <a:rPr lang="en-GB" altLang="zh-CN" sz="1800"/>
              <a:t>Theoretical market value of share </a:t>
            </a:r>
            <a:r>
              <a:rPr lang="en-US" altLang="zh-CN" sz="1800"/>
              <a:t>ex-rights – subscription price</a:t>
            </a:r>
          </a:p>
        </p:txBody>
      </p:sp>
      <p:sp>
        <p:nvSpPr>
          <p:cNvPr id="24581" name="Text Box 1099"/>
          <p:cNvSpPr txBox="1">
            <a:spLocks noChangeArrowheads="1"/>
          </p:cNvSpPr>
          <p:nvPr/>
        </p:nvSpPr>
        <p:spPr bwMode="auto">
          <a:xfrm>
            <a:off x="1523356" y="4492625"/>
            <a:ext cx="6526212" cy="341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15000"/>
              </a:spcBef>
            </a:pPr>
            <a:r>
              <a:rPr lang="en-US" altLang="zh-CN" sz="1800"/>
              <a:t>No. of old shares required to purchase one new share</a:t>
            </a:r>
          </a:p>
        </p:txBody>
      </p:sp>
      <p:sp>
        <p:nvSpPr>
          <p:cNvPr id="24582" name="Line 1100"/>
          <p:cNvSpPr>
            <a:spLocks noChangeShapeType="1"/>
          </p:cNvSpPr>
          <p:nvPr/>
        </p:nvSpPr>
        <p:spPr bwMode="auto">
          <a:xfrm>
            <a:off x="1039168" y="4516437"/>
            <a:ext cx="71532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600"/>
          </a:p>
        </p:txBody>
      </p:sp>
      <p:grpSp>
        <p:nvGrpSpPr>
          <p:cNvPr id="24583" name="Group 1106"/>
          <p:cNvGrpSpPr>
            <a:grpSpLocks/>
          </p:cNvGrpSpPr>
          <p:nvPr/>
        </p:nvGrpSpPr>
        <p:grpSpPr bwMode="auto">
          <a:xfrm>
            <a:off x="974081" y="4959350"/>
            <a:ext cx="2359025" cy="750887"/>
            <a:chOff x="751" y="3312"/>
            <a:chExt cx="1486" cy="473"/>
          </a:xfrm>
        </p:grpSpPr>
        <p:sp>
          <p:nvSpPr>
            <p:cNvPr id="24586" name="Text Box 1101"/>
            <p:cNvSpPr txBox="1">
              <a:spLocks noChangeArrowheads="1"/>
            </p:cNvSpPr>
            <p:nvPr/>
          </p:nvSpPr>
          <p:spPr bwMode="auto">
            <a:xfrm>
              <a:off x="912" y="3312"/>
              <a:ext cx="864" cy="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15000"/>
                </a:spcBef>
              </a:pPr>
              <a:r>
                <a:rPr lang="en-US" altLang="zh-CN" sz="1800"/>
                <a:t>116 – 100</a:t>
              </a:r>
            </a:p>
          </p:txBody>
        </p:sp>
        <p:sp>
          <p:nvSpPr>
            <p:cNvPr id="24587" name="Text Box 1102"/>
            <p:cNvSpPr txBox="1">
              <a:spLocks noChangeArrowheads="1"/>
            </p:cNvSpPr>
            <p:nvPr/>
          </p:nvSpPr>
          <p:spPr bwMode="auto">
            <a:xfrm>
              <a:off x="912" y="3570"/>
              <a:ext cx="864" cy="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15000"/>
                </a:spcBef>
              </a:pPr>
              <a:r>
                <a:rPr lang="en-US" altLang="zh-CN" sz="1800"/>
                <a:t>4</a:t>
              </a:r>
            </a:p>
          </p:txBody>
        </p:sp>
        <p:sp>
          <p:nvSpPr>
            <p:cNvPr id="24588" name="Text Box 1103"/>
            <p:cNvSpPr txBox="1">
              <a:spLocks noChangeArrowheads="1"/>
            </p:cNvSpPr>
            <p:nvPr/>
          </p:nvSpPr>
          <p:spPr bwMode="auto">
            <a:xfrm>
              <a:off x="1711" y="3411"/>
              <a:ext cx="526" cy="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15000"/>
                </a:spcBef>
              </a:pPr>
              <a:r>
                <a:rPr lang="en-US" altLang="zh-CN" sz="1800"/>
                <a:t>= 4p</a:t>
              </a:r>
            </a:p>
          </p:txBody>
        </p:sp>
        <p:sp>
          <p:nvSpPr>
            <p:cNvPr id="24589" name="Line 1104"/>
            <p:cNvSpPr>
              <a:spLocks noChangeShapeType="1"/>
            </p:cNvSpPr>
            <p:nvPr/>
          </p:nvSpPr>
          <p:spPr bwMode="auto">
            <a:xfrm>
              <a:off x="956" y="3533"/>
              <a:ext cx="76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600"/>
            </a:p>
          </p:txBody>
        </p:sp>
        <p:sp>
          <p:nvSpPr>
            <p:cNvPr id="24590" name="Rectangle 1105"/>
            <p:cNvSpPr>
              <a:spLocks noChangeArrowheads="1"/>
            </p:cNvSpPr>
            <p:nvPr/>
          </p:nvSpPr>
          <p:spPr bwMode="auto">
            <a:xfrm>
              <a:off x="751" y="3408"/>
              <a:ext cx="20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zh-CN" sz="1800"/>
                <a:t>=</a:t>
              </a:r>
            </a:p>
          </p:txBody>
        </p:sp>
      </p:grpSp>
      <p:sp>
        <p:nvSpPr>
          <p:cNvPr id="24584" name="Title 1"/>
          <p:cNvSpPr txBox="1">
            <a:spLocks/>
          </p:cNvSpPr>
          <p:nvPr/>
        </p:nvSpPr>
        <p:spPr bwMode="auto">
          <a:xfrm>
            <a:off x="616065" y="0"/>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t>What if a shareholder does not want to take up the rights?</a:t>
            </a:r>
          </a:p>
        </p:txBody>
      </p:sp>
    </p:spTree>
    <p:extLst>
      <p:ext uri="{BB962C8B-B14F-4D97-AF65-F5344CB8AC3E}">
        <p14:creationId xmlns:p14="http://schemas.microsoft.com/office/powerpoint/2010/main" val="2948719802"/>
      </p:ext>
    </p:extLst>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2212</TotalTime>
  <Words>1832</Words>
  <Application>Microsoft Office PowerPoint</Application>
  <PresentationFormat>On-screen Show (4:3)</PresentationFormat>
  <Paragraphs>188</Paragraphs>
  <Slides>24</Slides>
  <Notes>3</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0" baseType="lpstr">
      <vt:lpstr>Myriad Pro</vt:lpstr>
      <vt:lpstr>Arial</vt:lpstr>
      <vt:lpstr>Verdana</vt:lpstr>
      <vt:lpstr>Wingdings</vt:lpstr>
      <vt:lpstr>20140311PresentationUWTSDTemplate</vt:lpstr>
      <vt:lpstr>Equation</vt:lpstr>
      <vt:lpstr>MBA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Raise Equity Capital: New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Jia Miao</cp:lastModifiedBy>
  <cp:revision>140</cp:revision>
  <cp:lastPrinted>2018-07-09T15:27:01Z</cp:lastPrinted>
  <dcterms:created xsi:type="dcterms:W3CDTF">2002-10-07T19:43:58Z</dcterms:created>
  <dcterms:modified xsi:type="dcterms:W3CDTF">2024-07-12T07:55:35Z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b551598-29da-492a-8b9f-8358cd43dd03_Enabled">
    <vt:lpwstr>True</vt:lpwstr>
  </property>
  <property fmtid="{D5CDD505-2E9C-101B-9397-08002B2CF9AE}" pid="3" name="MSIP_Label_3b551598-29da-492a-8b9f-8358cd43dd03_SiteId">
    <vt:lpwstr>c9ef029c-18cf-4016-86d3-93cf8e94ff94</vt:lpwstr>
  </property>
  <property fmtid="{D5CDD505-2E9C-101B-9397-08002B2CF9AE}" pid="4" name="MSIP_Label_3b551598-29da-492a-8b9f-8358cd43dd03_Owner">
    <vt:lpwstr>KU48743@kingston.ac.uk</vt:lpwstr>
  </property>
  <property fmtid="{D5CDD505-2E9C-101B-9397-08002B2CF9AE}" pid="5" name="MSIP_Label_3b551598-29da-492a-8b9f-8358cd43dd03_SetDate">
    <vt:lpwstr>2021-06-16T08:57:52.2274919Z</vt:lpwstr>
  </property>
  <property fmtid="{D5CDD505-2E9C-101B-9397-08002B2CF9AE}" pid="6" name="MSIP_Label_3b551598-29da-492a-8b9f-8358cd43dd03_Name">
    <vt:lpwstr>General</vt:lpwstr>
  </property>
  <property fmtid="{D5CDD505-2E9C-101B-9397-08002B2CF9AE}" pid="7" name="MSIP_Label_3b551598-29da-492a-8b9f-8358cd43dd03_Application">
    <vt:lpwstr>Microsoft Azure Information Protection</vt:lpwstr>
  </property>
  <property fmtid="{D5CDD505-2E9C-101B-9397-08002B2CF9AE}" pid="8" name="MSIP_Label_3b551598-29da-492a-8b9f-8358cd43dd03_ActionId">
    <vt:lpwstr>5efdcb69-c66f-42bb-9f70-1a3b607c2bec</vt:lpwstr>
  </property>
  <property fmtid="{D5CDD505-2E9C-101B-9397-08002B2CF9AE}" pid="9" name="MSIP_Label_3b551598-29da-492a-8b9f-8358cd43dd03_Extended_MSFT_Method">
    <vt:lpwstr>Automatic</vt:lpwstr>
  </property>
  <property fmtid="{D5CDD505-2E9C-101B-9397-08002B2CF9AE}" pid="10" name="Sensitivity">
    <vt:lpwstr>General</vt:lpwstr>
  </property>
</Properties>
</file>