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45"/>
  </p:notesMasterIdLst>
  <p:sldIdLst>
    <p:sldId id="256" r:id="rId5"/>
    <p:sldId id="433" r:id="rId6"/>
    <p:sldId id="478" r:id="rId7"/>
    <p:sldId id="480" r:id="rId8"/>
    <p:sldId id="485" r:id="rId9"/>
    <p:sldId id="276" r:id="rId10"/>
    <p:sldId id="482" r:id="rId11"/>
    <p:sldId id="454" r:id="rId12"/>
    <p:sldId id="507" r:id="rId13"/>
    <p:sldId id="468" r:id="rId14"/>
    <p:sldId id="464" r:id="rId15"/>
    <p:sldId id="465" r:id="rId16"/>
    <p:sldId id="466" r:id="rId17"/>
    <p:sldId id="467" r:id="rId18"/>
    <p:sldId id="509" r:id="rId19"/>
    <p:sldId id="452" r:id="rId20"/>
    <p:sldId id="490" r:id="rId21"/>
    <p:sldId id="271" r:id="rId22"/>
    <p:sldId id="260" r:id="rId23"/>
    <p:sldId id="494" r:id="rId24"/>
    <p:sldId id="488" r:id="rId25"/>
    <p:sldId id="486" r:id="rId26"/>
    <p:sldId id="268" r:id="rId27"/>
    <p:sldId id="263" r:id="rId28"/>
    <p:sldId id="264" r:id="rId29"/>
    <p:sldId id="265" r:id="rId30"/>
    <p:sldId id="266" r:id="rId31"/>
    <p:sldId id="499" r:id="rId32"/>
    <p:sldId id="267" r:id="rId33"/>
    <p:sldId id="508" r:id="rId34"/>
    <p:sldId id="435" r:id="rId35"/>
    <p:sldId id="456" r:id="rId36"/>
    <p:sldId id="458" r:id="rId37"/>
    <p:sldId id="459" r:id="rId38"/>
    <p:sldId id="460" r:id="rId39"/>
    <p:sldId id="461" r:id="rId40"/>
    <p:sldId id="462" r:id="rId41"/>
    <p:sldId id="505" r:id="rId42"/>
    <p:sldId id="477" r:id="rId43"/>
    <p:sldId id="469" r:id="rId44"/>
  </p:sldIdLst>
  <p:sldSz cx="12192000" cy="6858000"/>
  <p:notesSz cx="6881813" cy="100028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Mara Mata" initials="MM" lastIdx="3" clrIdx="0">
    <p:extLst>
      <p:ext uri="{19B8F6BF-5375-455C-9EA6-DF929625EA0E}">
        <p15:presenceInfo xmlns:p15="http://schemas.microsoft.com/office/powerpoint/2012/main" userId="S::m.mata@uwtsd.ac.uk::9fdc7529-043f-4784-95c8-5c8f4e22c06e"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3897" autoAdjust="0"/>
    <p:restoredTop sz="83117" autoAdjust="0"/>
  </p:normalViewPr>
  <p:slideViewPr>
    <p:cSldViewPr snapToGrid="0">
      <p:cViewPr varScale="1">
        <p:scale>
          <a:sx n="41" d="100"/>
          <a:sy n="41" d="100"/>
        </p:scale>
        <p:origin x="1195" y="43"/>
      </p:cViewPr>
      <p:guideLst/>
    </p:cSldViewPr>
  </p:slideViewPr>
  <p:outlineViewPr>
    <p:cViewPr>
      <p:scale>
        <a:sx n="33" d="100"/>
        <a:sy n="33" d="100"/>
      </p:scale>
      <p:origin x="0" y="-2508"/>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commentAuthors" Target="commentAuthor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viewProps" Target="viewProps.xml"/><Relationship Id="rId8" Type="http://schemas.openxmlformats.org/officeDocument/2006/relationships/slide" Target="slides/slide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82119" cy="501879"/>
          </a:xfrm>
          <a:prstGeom prst="rect">
            <a:avLst/>
          </a:prstGeom>
        </p:spPr>
        <p:txBody>
          <a:bodyPr vert="horz" lIns="96478" tIns="48239" rIns="96478" bIns="48239" rtlCol="0"/>
          <a:lstStyle>
            <a:lvl1pPr algn="l">
              <a:defRPr sz="1300"/>
            </a:lvl1pPr>
          </a:lstStyle>
          <a:p>
            <a:endParaRPr lang="en-GB"/>
          </a:p>
        </p:txBody>
      </p:sp>
      <p:sp>
        <p:nvSpPr>
          <p:cNvPr id="3" name="Date Placeholder 2"/>
          <p:cNvSpPr>
            <a:spLocks noGrp="1"/>
          </p:cNvSpPr>
          <p:nvPr>
            <p:ph type="dt" idx="1"/>
          </p:nvPr>
        </p:nvSpPr>
        <p:spPr>
          <a:xfrm>
            <a:off x="3898102" y="0"/>
            <a:ext cx="2982119" cy="501879"/>
          </a:xfrm>
          <a:prstGeom prst="rect">
            <a:avLst/>
          </a:prstGeom>
        </p:spPr>
        <p:txBody>
          <a:bodyPr vert="horz" lIns="96478" tIns="48239" rIns="96478" bIns="48239" rtlCol="0"/>
          <a:lstStyle>
            <a:lvl1pPr algn="r">
              <a:defRPr sz="1300"/>
            </a:lvl1pPr>
          </a:lstStyle>
          <a:p>
            <a:fld id="{2CE05152-35E8-4157-B5CE-68A8B326848D}" type="datetimeFigureOut">
              <a:rPr lang="en-GB"/>
              <a:t>06/12/2021</a:t>
            </a:fld>
            <a:endParaRPr lang="en-GB"/>
          </a:p>
        </p:txBody>
      </p:sp>
      <p:sp>
        <p:nvSpPr>
          <p:cNvPr id="4" name="Slide Image Placeholder 3"/>
          <p:cNvSpPr>
            <a:spLocks noGrp="1" noRot="1" noChangeAspect="1"/>
          </p:cNvSpPr>
          <p:nvPr>
            <p:ph type="sldImg" idx="2"/>
          </p:nvPr>
        </p:nvSpPr>
        <p:spPr>
          <a:xfrm>
            <a:off x="442913" y="1250950"/>
            <a:ext cx="5997575" cy="3375025"/>
          </a:xfrm>
          <a:prstGeom prst="rect">
            <a:avLst/>
          </a:prstGeom>
          <a:noFill/>
          <a:ln w="12700">
            <a:solidFill>
              <a:prstClr val="black"/>
            </a:solidFill>
          </a:ln>
        </p:spPr>
        <p:txBody>
          <a:bodyPr vert="horz" lIns="96478" tIns="48239" rIns="96478" bIns="48239" rtlCol="0" anchor="ctr"/>
          <a:lstStyle/>
          <a:p>
            <a:endParaRPr lang="en-GB"/>
          </a:p>
        </p:txBody>
      </p:sp>
      <p:sp>
        <p:nvSpPr>
          <p:cNvPr id="5" name="Notes Placeholder 4"/>
          <p:cNvSpPr>
            <a:spLocks noGrp="1"/>
          </p:cNvSpPr>
          <p:nvPr>
            <p:ph type="body" sz="quarter" idx="3"/>
          </p:nvPr>
        </p:nvSpPr>
        <p:spPr>
          <a:xfrm>
            <a:off x="688182" y="4813866"/>
            <a:ext cx="5505450" cy="3938617"/>
          </a:xfrm>
          <a:prstGeom prst="rect">
            <a:avLst/>
          </a:prstGeom>
        </p:spPr>
        <p:txBody>
          <a:bodyPr vert="horz" lIns="96478" tIns="48239" rIns="96478" bIns="48239"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9500961"/>
            <a:ext cx="2982119" cy="501878"/>
          </a:xfrm>
          <a:prstGeom prst="rect">
            <a:avLst/>
          </a:prstGeom>
        </p:spPr>
        <p:txBody>
          <a:bodyPr vert="horz" lIns="96478" tIns="48239" rIns="96478" bIns="48239" rtlCol="0" anchor="b"/>
          <a:lstStyle>
            <a:lvl1pPr algn="l">
              <a:defRPr sz="1300"/>
            </a:lvl1pPr>
          </a:lstStyle>
          <a:p>
            <a:endParaRPr lang="en-GB"/>
          </a:p>
        </p:txBody>
      </p:sp>
      <p:sp>
        <p:nvSpPr>
          <p:cNvPr id="7" name="Slide Number Placeholder 6"/>
          <p:cNvSpPr>
            <a:spLocks noGrp="1"/>
          </p:cNvSpPr>
          <p:nvPr>
            <p:ph type="sldNum" sz="quarter" idx="5"/>
          </p:nvPr>
        </p:nvSpPr>
        <p:spPr>
          <a:xfrm>
            <a:off x="3898102" y="9500961"/>
            <a:ext cx="2982119" cy="501878"/>
          </a:xfrm>
          <a:prstGeom prst="rect">
            <a:avLst/>
          </a:prstGeom>
        </p:spPr>
        <p:txBody>
          <a:bodyPr vert="horz" lIns="96478" tIns="48239" rIns="96478" bIns="48239" rtlCol="0" anchor="b"/>
          <a:lstStyle>
            <a:lvl1pPr algn="r">
              <a:defRPr sz="1300"/>
            </a:lvl1pPr>
          </a:lstStyle>
          <a:p>
            <a:fld id="{9F4D2B90-ABB1-478B-BED8-E3D1D9571436}" type="slidenum">
              <a:rPr lang="en-GB"/>
              <a:t>‹#›</a:t>
            </a:fld>
            <a:endParaRPr lang="en-GB"/>
          </a:p>
        </p:txBody>
      </p:sp>
    </p:spTree>
    <p:extLst>
      <p:ext uri="{BB962C8B-B14F-4D97-AF65-F5344CB8AC3E}">
        <p14:creationId xmlns:p14="http://schemas.microsoft.com/office/powerpoint/2010/main" val="375781467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F4D2B90-ABB1-478B-BED8-E3D1D9571436}" type="slidenum">
              <a:rPr lang="en-GB" smtClean="0"/>
              <a:t>4</a:t>
            </a:fld>
            <a:endParaRPr lang="en-GB"/>
          </a:p>
        </p:txBody>
      </p:sp>
    </p:spTree>
    <p:extLst>
      <p:ext uri="{BB962C8B-B14F-4D97-AF65-F5344CB8AC3E}">
        <p14:creationId xmlns:p14="http://schemas.microsoft.com/office/powerpoint/2010/main" val="147460637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F4D2B90-ABB1-478B-BED8-E3D1D9571436}" type="slidenum">
              <a:rPr lang="en-GB" smtClean="0"/>
              <a:t>8</a:t>
            </a:fld>
            <a:endParaRPr lang="en-GB"/>
          </a:p>
        </p:txBody>
      </p:sp>
    </p:spTree>
    <p:extLst>
      <p:ext uri="{BB962C8B-B14F-4D97-AF65-F5344CB8AC3E}">
        <p14:creationId xmlns:p14="http://schemas.microsoft.com/office/powerpoint/2010/main" val="279712764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F4D2B90-ABB1-478B-BED8-E3D1D9571436}" type="slidenum">
              <a:rPr lang="en-GB" smtClean="0"/>
              <a:t>29</a:t>
            </a:fld>
            <a:endParaRPr lang="en-GB"/>
          </a:p>
        </p:txBody>
      </p:sp>
    </p:spTree>
    <p:extLst>
      <p:ext uri="{BB962C8B-B14F-4D97-AF65-F5344CB8AC3E}">
        <p14:creationId xmlns:p14="http://schemas.microsoft.com/office/powerpoint/2010/main" val="401359238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F4D2B90-ABB1-478B-BED8-E3D1D9571436}" type="slidenum">
              <a:rPr lang="en-GB" smtClean="0"/>
              <a:t>31</a:t>
            </a:fld>
            <a:endParaRPr lang="en-GB"/>
          </a:p>
        </p:txBody>
      </p:sp>
    </p:spTree>
    <p:extLst>
      <p:ext uri="{BB962C8B-B14F-4D97-AF65-F5344CB8AC3E}">
        <p14:creationId xmlns:p14="http://schemas.microsoft.com/office/powerpoint/2010/main" val="342108394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853C05-6757-4F7F-AF2A-58564ADD9A8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98B74F4-1931-49FA-8572-425FB6465CC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E2F5198-881D-428F-96C1-C5F5DB168B51}"/>
              </a:ext>
            </a:extLst>
          </p:cNvPr>
          <p:cNvSpPr>
            <a:spLocks noGrp="1"/>
          </p:cNvSpPr>
          <p:nvPr>
            <p:ph type="dt" sz="half" idx="10"/>
          </p:nvPr>
        </p:nvSpPr>
        <p:spPr/>
        <p:txBody>
          <a:bodyPr/>
          <a:lstStyle/>
          <a:p>
            <a:fld id="{19049A1B-CC01-4C22-833B-DDAFF2E68954}" type="datetimeFigureOut">
              <a:rPr lang="en-GB" smtClean="0"/>
              <a:t>06/12/2021</a:t>
            </a:fld>
            <a:endParaRPr lang="en-GB"/>
          </a:p>
        </p:txBody>
      </p:sp>
      <p:sp>
        <p:nvSpPr>
          <p:cNvPr id="5" name="Footer Placeholder 4">
            <a:extLst>
              <a:ext uri="{FF2B5EF4-FFF2-40B4-BE49-F238E27FC236}">
                <a16:creationId xmlns:a16="http://schemas.microsoft.com/office/drawing/2014/main" id="{12A5CCB7-A89B-48C7-A9D4-EE3EB0F1050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CEF1B25-55A1-4A6F-967F-731CF434F091}"/>
              </a:ext>
            </a:extLst>
          </p:cNvPr>
          <p:cNvSpPr>
            <a:spLocks noGrp="1"/>
          </p:cNvSpPr>
          <p:nvPr>
            <p:ph type="sldNum" sz="quarter" idx="12"/>
          </p:nvPr>
        </p:nvSpPr>
        <p:spPr/>
        <p:txBody>
          <a:bodyPr/>
          <a:lstStyle/>
          <a:p>
            <a:fld id="{66F34737-8911-4608-8CF1-5B7304FC67E6}" type="slidenum">
              <a:rPr lang="en-GB" smtClean="0"/>
              <a:t>‹#›</a:t>
            </a:fld>
            <a:endParaRPr lang="en-GB"/>
          </a:p>
        </p:txBody>
      </p:sp>
    </p:spTree>
    <p:extLst>
      <p:ext uri="{BB962C8B-B14F-4D97-AF65-F5344CB8AC3E}">
        <p14:creationId xmlns:p14="http://schemas.microsoft.com/office/powerpoint/2010/main" val="7189858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D4F083-A798-4232-BDB0-A7D8E31206E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A60854E-1484-4FC2-83E4-E5458ACE5BD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4C65EEF-7D41-4C72-8998-1BCDF8473E81}"/>
              </a:ext>
            </a:extLst>
          </p:cNvPr>
          <p:cNvSpPr>
            <a:spLocks noGrp="1"/>
          </p:cNvSpPr>
          <p:nvPr>
            <p:ph type="dt" sz="half" idx="10"/>
          </p:nvPr>
        </p:nvSpPr>
        <p:spPr/>
        <p:txBody>
          <a:bodyPr/>
          <a:lstStyle/>
          <a:p>
            <a:fld id="{19049A1B-CC01-4C22-833B-DDAFF2E68954}" type="datetimeFigureOut">
              <a:rPr lang="en-GB" smtClean="0"/>
              <a:t>06/12/2021</a:t>
            </a:fld>
            <a:endParaRPr lang="en-GB"/>
          </a:p>
        </p:txBody>
      </p:sp>
      <p:sp>
        <p:nvSpPr>
          <p:cNvPr id="5" name="Footer Placeholder 4">
            <a:extLst>
              <a:ext uri="{FF2B5EF4-FFF2-40B4-BE49-F238E27FC236}">
                <a16:creationId xmlns:a16="http://schemas.microsoft.com/office/drawing/2014/main" id="{83D8EC42-801E-46C0-A26E-90399117884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11A4478-738C-4C1E-9B04-F1973B987F6E}"/>
              </a:ext>
            </a:extLst>
          </p:cNvPr>
          <p:cNvSpPr>
            <a:spLocks noGrp="1"/>
          </p:cNvSpPr>
          <p:nvPr>
            <p:ph type="sldNum" sz="quarter" idx="12"/>
          </p:nvPr>
        </p:nvSpPr>
        <p:spPr/>
        <p:txBody>
          <a:bodyPr/>
          <a:lstStyle/>
          <a:p>
            <a:fld id="{66F34737-8911-4608-8CF1-5B7304FC67E6}" type="slidenum">
              <a:rPr lang="en-GB" smtClean="0"/>
              <a:t>‹#›</a:t>
            </a:fld>
            <a:endParaRPr lang="en-GB"/>
          </a:p>
        </p:txBody>
      </p:sp>
    </p:spTree>
    <p:extLst>
      <p:ext uri="{BB962C8B-B14F-4D97-AF65-F5344CB8AC3E}">
        <p14:creationId xmlns:p14="http://schemas.microsoft.com/office/powerpoint/2010/main" val="21628002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B0F832-E13D-474B-A638-D1B6DD008E1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307B8EF-B638-425D-AA0E-036EFF6165F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B4AC8CF-93B5-48ED-8E57-943E79E23651}"/>
              </a:ext>
            </a:extLst>
          </p:cNvPr>
          <p:cNvSpPr>
            <a:spLocks noGrp="1"/>
          </p:cNvSpPr>
          <p:nvPr>
            <p:ph type="dt" sz="half" idx="10"/>
          </p:nvPr>
        </p:nvSpPr>
        <p:spPr/>
        <p:txBody>
          <a:bodyPr/>
          <a:lstStyle/>
          <a:p>
            <a:fld id="{19049A1B-CC01-4C22-833B-DDAFF2E68954}" type="datetimeFigureOut">
              <a:rPr lang="en-GB" smtClean="0"/>
              <a:t>06/12/2021</a:t>
            </a:fld>
            <a:endParaRPr lang="en-GB"/>
          </a:p>
        </p:txBody>
      </p:sp>
      <p:sp>
        <p:nvSpPr>
          <p:cNvPr id="5" name="Footer Placeholder 4">
            <a:extLst>
              <a:ext uri="{FF2B5EF4-FFF2-40B4-BE49-F238E27FC236}">
                <a16:creationId xmlns:a16="http://schemas.microsoft.com/office/drawing/2014/main" id="{474A6D4B-AF11-42BC-96B9-7039D25AEAD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AADE5F4-1356-45A1-BA02-C9BCD56BC426}"/>
              </a:ext>
            </a:extLst>
          </p:cNvPr>
          <p:cNvSpPr>
            <a:spLocks noGrp="1"/>
          </p:cNvSpPr>
          <p:nvPr>
            <p:ph type="sldNum" sz="quarter" idx="12"/>
          </p:nvPr>
        </p:nvSpPr>
        <p:spPr/>
        <p:txBody>
          <a:bodyPr/>
          <a:lstStyle/>
          <a:p>
            <a:fld id="{66F34737-8911-4608-8CF1-5B7304FC67E6}" type="slidenum">
              <a:rPr lang="en-GB" smtClean="0"/>
              <a:t>‹#›</a:t>
            </a:fld>
            <a:endParaRPr lang="en-GB"/>
          </a:p>
        </p:txBody>
      </p:sp>
    </p:spTree>
    <p:extLst>
      <p:ext uri="{BB962C8B-B14F-4D97-AF65-F5344CB8AC3E}">
        <p14:creationId xmlns:p14="http://schemas.microsoft.com/office/powerpoint/2010/main" val="40698010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9358F6-5101-4FD5-88F7-29D220362CB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D1250BB-6381-47DF-9347-692B333DBA4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62278D6-3274-4351-9961-4C3F48239A0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5EAAB9A-0329-495C-828A-F7E178601F84}"/>
              </a:ext>
            </a:extLst>
          </p:cNvPr>
          <p:cNvSpPr>
            <a:spLocks noGrp="1"/>
          </p:cNvSpPr>
          <p:nvPr>
            <p:ph type="dt" sz="half" idx="10"/>
          </p:nvPr>
        </p:nvSpPr>
        <p:spPr/>
        <p:txBody>
          <a:bodyPr/>
          <a:lstStyle/>
          <a:p>
            <a:fld id="{19049A1B-CC01-4C22-833B-DDAFF2E68954}" type="datetimeFigureOut">
              <a:rPr lang="en-GB" smtClean="0"/>
              <a:t>06/12/2021</a:t>
            </a:fld>
            <a:endParaRPr lang="en-GB"/>
          </a:p>
        </p:txBody>
      </p:sp>
      <p:sp>
        <p:nvSpPr>
          <p:cNvPr id="6" name="Footer Placeholder 5">
            <a:extLst>
              <a:ext uri="{FF2B5EF4-FFF2-40B4-BE49-F238E27FC236}">
                <a16:creationId xmlns:a16="http://schemas.microsoft.com/office/drawing/2014/main" id="{341304D7-8639-439F-A2DD-A1CA5478335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CD3EC36-1D68-49AD-86D8-BD4A91B3B83C}"/>
              </a:ext>
            </a:extLst>
          </p:cNvPr>
          <p:cNvSpPr>
            <a:spLocks noGrp="1"/>
          </p:cNvSpPr>
          <p:nvPr>
            <p:ph type="sldNum" sz="quarter" idx="12"/>
          </p:nvPr>
        </p:nvSpPr>
        <p:spPr/>
        <p:txBody>
          <a:bodyPr/>
          <a:lstStyle/>
          <a:p>
            <a:fld id="{66F34737-8911-4608-8CF1-5B7304FC67E6}" type="slidenum">
              <a:rPr lang="en-GB" smtClean="0"/>
              <a:t>‹#›</a:t>
            </a:fld>
            <a:endParaRPr lang="en-GB"/>
          </a:p>
        </p:txBody>
      </p:sp>
    </p:spTree>
    <p:extLst>
      <p:ext uri="{BB962C8B-B14F-4D97-AF65-F5344CB8AC3E}">
        <p14:creationId xmlns:p14="http://schemas.microsoft.com/office/powerpoint/2010/main" val="2361291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9F6468-B2E6-4E77-9289-41E6DDA13F0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ADEF708-0892-4BEC-893B-560FFA56272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9A6F5FB-A741-4C12-99C0-2A60F842FAF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2912D088-EC09-4D0F-BF03-5499509B1D7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F64A7AC-4D5A-4CFE-BB52-6E65A4B256E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EF29C10-AF11-451C-8AB1-E9C30C8A7CEF}"/>
              </a:ext>
            </a:extLst>
          </p:cNvPr>
          <p:cNvSpPr>
            <a:spLocks noGrp="1"/>
          </p:cNvSpPr>
          <p:nvPr>
            <p:ph type="dt" sz="half" idx="10"/>
          </p:nvPr>
        </p:nvSpPr>
        <p:spPr/>
        <p:txBody>
          <a:bodyPr/>
          <a:lstStyle/>
          <a:p>
            <a:fld id="{19049A1B-CC01-4C22-833B-DDAFF2E68954}" type="datetimeFigureOut">
              <a:rPr lang="en-GB" smtClean="0"/>
              <a:t>06/12/2021</a:t>
            </a:fld>
            <a:endParaRPr lang="en-GB"/>
          </a:p>
        </p:txBody>
      </p:sp>
      <p:sp>
        <p:nvSpPr>
          <p:cNvPr id="8" name="Footer Placeholder 7">
            <a:extLst>
              <a:ext uri="{FF2B5EF4-FFF2-40B4-BE49-F238E27FC236}">
                <a16:creationId xmlns:a16="http://schemas.microsoft.com/office/drawing/2014/main" id="{E6322150-D833-42C8-AB20-78A33876B0B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3DBAD06E-BEDD-467E-AC8D-0A45DC7445E2}"/>
              </a:ext>
            </a:extLst>
          </p:cNvPr>
          <p:cNvSpPr>
            <a:spLocks noGrp="1"/>
          </p:cNvSpPr>
          <p:nvPr>
            <p:ph type="sldNum" sz="quarter" idx="12"/>
          </p:nvPr>
        </p:nvSpPr>
        <p:spPr/>
        <p:txBody>
          <a:bodyPr/>
          <a:lstStyle/>
          <a:p>
            <a:fld id="{66F34737-8911-4608-8CF1-5B7304FC67E6}" type="slidenum">
              <a:rPr lang="en-GB" smtClean="0"/>
              <a:t>‹#›</a:t>
            </a:fld>
            <a:endParaRPr lang="en-GB"/>
          </a:p>
        </p:txBody>
      </p:sp>
    </p:spTree>
    <p:extLst>
      <p:ext uri="{BB962C8B-B14F-4D97-AF65-F5344CB8AC3E}">
        <p14:creationId xmlns:p14="http://schemas.microsoft.com/office/powerpoint/2010/main" val="13384672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64BAE4-35B6-4709-AFEF-DCDEF60F4C3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5A5BDE7-605A-46B1-962D-AADAB20191B2}"/>
              </a:ext>
            </a:extLst>
          </p:cNvPr>
          <p:cNvSpPr>
            <a:spLocks noGrp="1"/>
          </p:cNvSpPr>
          <p:nvPr>
            <p:ph type="dt" sz="half" idx="10"/>
          </p:nvPr>
        </p:nvSpPr>
        <p:spPr/>
        <p:txBody>
          <a:bodyPr/>
          <a:lstStyle/>
          <a:p>
            <a:fld id="{19049A1B-CC01-4C22-833B-DDAFF2E68954}" type="datetimeFigureOut">
              <a:rPr lang="en-GB" smtClean="0"/>
              <a:t>06/12/2021</a:t>
            </a:fld>
            <a:endParaRPr lang="en-GB"/>
          </a:p>
        </p:txBody>
      </p:sp>
      <p:sp>
        <p:nvSpPr>
          <p:cNvPr id="4" name="Footer Placeholder 3">
            <a:extLst>
              <a:ext uri="{FF2B5EF4-FFF2-40B4-BE49-F238E27FC236}">
                <a16:creationId xmlns:a16="http://schemas.microsoft.com/office/drawing/2014/main" id="{9DF971E5-A478-44BB-BBB2-4F055D837A3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A4268A0-2814-4C23-BD4F-46579FE61278}"/>
              </a:ext>
            </a:extLst>
          </p:cNvPr>
          <p:cNvSpPr>
            <a:spLocks noGrp="1"/>
          </p:cNvSpPr>
          <p:nvPr>
            <p:ph type="sldNum" sz="quarter" idx="12"/>
          </p:nvPr>
        </p:nvSpPr>
        <p:spPr/>
        <p:txBody>
          <a:bodyPr/>
          <a:lstStyle/>
          <a:p>
            <a:fld id="{66F34737-8911-4608-8CF1-5B7304FC67E6}" type="slidenum">
              <a:rPr lang="en-GB" smtClean="0"/>
              <a:t>‹#›</a:t>
            </a:fld>
            <a:endParaRPr lang="en-GB"/>
          </a:p>
        </p:txBody>
      </p:sp>
    </p:spTree>
    <p:extLst>
      <p:ext uri="{BB962C8B-B14F-4D97-AF65-F5344CB8AC3E}">
        <p14:creationId xmlns:p14="http://schemas.microsoft.com/office/powerpoint/2010/main" val="30065759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4CD4F11-99D6-4393-8D3D-D4C93CCB1E4F}"/>
              </a:ext>
            </a:extLst>
          </p:cNvPr>
          <p:cNvSpPr>
            <a:spLocks noGrp="1"/>
          </p:cNvSpPr>
          <p:nvPr>
            <p:ph type="dt" sz="half" idx="10"/>
          </p:nvPr>
        </p:nvSpPr>
        <p:spPr/>
        <p:txBody>
          <a:bodyPr/>
          <a:lstStyle/>
          <a:p>
            <a:fld id="{19049A1B-CC01-4C22-833B-DDAFF2E68954}" type="datetimeFigureOut">
              <a:rPr lang="en-GB" smtClean="0"/>
              <a:t>06/12/2021</a:t>
            </a:fld>
            <a:endParaRPr lang="en-GB"/>
          </a:p>
        </p:txBody>
      </p:sp>
      <p:sp>
        <p:nvSpPr>
          <p:cNvPr id="3" name="Footer Placeholder 2">
            <a:extLst>
              <a:ext uri="{FF2B5EF4-FFF2-40B4-BE49-F238E27FC236}">
                <a16:creationId xmlns:a16="http://schemas.microsoft.com/office/drawing/2014/main" id="{4B183194-ECE9-42E6-9B18-596A12CBA06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41604080-477B-4169-9A14-CEABAF95735E}"/>
              </a:ext>
            </a:extLst>
          </p:cNvPr>
          <p:cNvSpPr>
            <a:spLocks noGrp="1"/>
          </p:cNvSpPr>
          <p:nvPr>
            <p:ph type="sldNum" sz="quarter" idx="12"/>
          </p:nvPr>
        </p:nvSpPr>
        <p:spPr/>
        <p:txBody>
          <a:bodyPr/>
          <a:lstStyle/>
          <a:p>
            <a:fld id="{66F34737-8911-4608-8CF1-5B7304FC67E6}" type="slidenum">
              <a:rPr lang="en-GB" smtClean="0"/>
              <a:t>‹#›</a:t>
            </a:fld>
            <a:endParaRPr lang="en-GB"/>
          </a:p>
        </p:txBody>
      </p:sp>
    </p:spTree>
    <p:extLst>
      <p:ext uri="{BB962C8B-B14F-4D97-AF65-F5344CB8AC3E}">
        <p14:creationId xmlns:p14="http://schemas.microsoft.com/office/powerpoint/2010/main" val="23203258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BB0ED3-30C7-45EF-9C48-8C0E0F763CE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89BDE55-1A95-48A3-9804-8A140B781C7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D31EE75-DE18-4865-BDC3-A7B037A08FD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EA850C2-AE2B-48AD-8536-BF9B06CF28C1}"/>
              </a:ext>
            </a:extLst>
          </p:cNvPr>
          <p:cNvSpPr>
            <a:spLocks noGrp="1"/>
          </p:cNvSpPr>
          <p:nvPr>
            <p:ph type="dt" sz="half" idx="10"/>
          </p:nvPr>
        </p:nvSpPr>
        <p:spPr/>
        <p:txBody>
          <a:bodyPr/>
          <a:lstStyle/>
          <a:p>
            <a:fld id="{19049A1B-CC01-4C22-833B-DDAFF2E68954}" type="datetimeFigureOut">
              <a:rPr lang="en-GB" smtClean="0"/>
              <a:t>06/12/2021</a:t>
            </a:fld>
            <a:endParaRPr lang="en-GB"/>
          </a:p>
        </p:txBody>
      </p:sp>
      <p:sp>
        <p:nvSpPr>
          <p:cNvPr id="6" name="Footer Placeholder 5">
            <a:extLst>
              <a:ext uri="{FF2B5EF4-FFF2-40B4-BE49-F238E27FC236}">
                <a16:creationId xmlns:a16="http://schemas.microsoft.com/office/drawing/2014/main" id="{06CAFBA8-A36A-4A33-8758-85979FCABA6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D2EA6C0-FD0B-4095-90B6-8EDF3B026A9E}"/>
              </a:ext>
            </a:extLst>
          </p:cNvPr>
          <p:cNvSpPr>
            <a:spLocks noGrp="1"/>
          </p:cNvSpPr>
          <p:nvPr>
            <p:ph type="sldNum" sz="quarter" idx="12"/>
          </p:nvPr>
        </p:nvSpPr>
        <p:spPr/>
        <p:txBody>
          <a:bodyPr/>
          <a:lstStyle/>
          <a:p>
            <a:fld id="{66F34737-8911-4608-8CF1-5B7304FC67E6}" type="slidenum">
              <a:rPr lang="en-GB" smtClean="0"/>
              <a:t>‹#›</a:t>
            </a:fld>
            <a:endParaRPr lang="en-GB"/>
          </a:p>
        </p:txBody>
      </p:sp>
    </p:spTree>
    <p:extLst>
      <p:ext uri="{BB962C8B-B14F-4D97-AF65-F5344CB8AC3E}">
        <p14:creationId xmlns:p14="http://schemas.microsoft.com/office/powerpoint/2010/main" val="26739095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45CBF9-CD6D-41DF-A4CE-194AACF8501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01D74DA-DB37-46E0-9A68-62AA8B5573A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543043F-EA41-4ECF-97C9-CA32CDD548D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CDAFE22-D13D-4664-A48E-1E70122C1E24}"/>
              </a:ext>
            </a:extLst>
          </p:cNvPr>
          <p:cNvSpPr>
            <a:spLocks noGrp="1"/>
          </p:cNvSpPr>
          <p:nvPr>
            <p:ph type="dt" sz="half" idx="10"/>
          </p:nvPr>
        </p:nvSpPr>
        <p:spPr/>
        <p:txBody>
          <a:bodyPr/>
          <a:lstStyle/>
          <a:p>
            <a:fld id="{19049A1B-CC01-4C22-833B-DDAFF2E68954}" type="datetimeFigureOut">
              <a:rPr lang="en-GB" smtClean="0"/>
              <a:t>06/12/2021</a:t>
            </a:fld>
            <a:endParaRPr lang="en-GB"/>
          </a:p>
        </p:txBody>
      </p:sp>
      <p:sp>
        <p:nvSpPr>
          <p:cNvPr id="6" name="Footer Placeholder 5">
            <a:extLst>
              <a:ext uri="{FF2B5EF4-FFF2-40B4-BE49-F238E27FC236}">
                <a16:creationId xmlns:a16="http://schemas.microsoft.com/office/drawing/2014/main" id="{28C4A8BC-1C85-4480-BA21-687A9A21D6F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BEA1452-3D18-4D11-81AA-842685A2E730}"/>
              </a:ext>
            </a:extLst>
          </p:cNvPr>
          <p:cNvSpPr>
            <a:spLocks noGrp="1"/>
          </p:cNvSpPr>
          <p:nvPr>
            <p:ph type="sldNum" sz="quarter" idx="12"/>
          </p:nvPr>
        </p:nvSpPr>
        <p:spPr/>
        <p:txBody>
          <a:bodyPr/>
          <a:lstStyle/>
          <a:p>
            <a:fld id="{66F34737-8911-4608-8CF1-5B7304FC67E6}" type="slidenum">
              <a:rPr lang="en-GB" smtClean="0"/>
              <a:t>‹#›</a:t>
            </a:fld>
            <a:endParaRPr lang="en-GB"/>
          </a:p>
        </p:txBody>
      </p:sp>
    </p:spTree>
    <p:extLst>
      <p:ext uri="{BB962C8B-B14F-4D97-AF65-F5344CB8AC3E}">
        <p14:creationId xmlns:p14="http://schemas.microsoft.com/office/powerpoint/2010/main" val="2713629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E344BE-977E-46A8-AAE3-BBCE81B1168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B6F11CA-DE9E-4149-8A3C-BD604C3ACC6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ACB271F-B161-4CDF-BE65-7078F209D0B0}"/>
              </a:ext>
            </a:extLst>
          </p:cNvPr>
          <p:cNvSpPr>
            <a:spLocks noGrp="1"/>
          </p:cNvSpPr>
          <p:nvPr>
            <p:ph type="dt" sz="half" idx="10"/>
          </p:nvPr>
        </p:nvSpPr>
        <p:spPr/>
        <p:txBody>
          <a:bodyPr/>
          <a:lstStyle/>
          <a:p>
            <a:fld id="{19049A1B-CC01-4C22-833B-DDAFF2E68954}" type="datetimeFigureOut">
              <a:rPr lang="en-GB" smtClean="0"/>
              <a:t>06/12/2021</a:t>
            </a:fld>
            <a:endParaRPr lang="en-GB"/>
          </a:p>
        </p:txBody>
      </p:sp>
      <p:sp>
        <p:nvSpPr>
          <p:cNvPr id="5" name="Footer Placeholder 4">
            <a:extLst>
              <a:ext uri="{FF2B5EF4-FFF2-40B4-BE49-F238E27FC236}">
                <a16:creationId xmlns:a16="http://schemas.microsoft.com/office/drawing/2014/main" id="{A9201871-4FEB-49DA-8309-483448DF758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024585-7634-43BE-B0C1-372ABBF1373A}"/>
              </a:ext>
            </a:extLst>
          </p:cNvPr>
          <p:cNvSpPr>
            <a:spLocks noGrp="1"/>
          </p:cNvSpPr>
          <p:nvPr>
            <p:ph type="sldNum" sz="quarter" idx="12"/>
          </p:nvPr>
        </p:nvSpPr>
        <p:spPr/>
        <p:txBody>
          <a:bodyPr/>
          <a:lstStyle/>
          <a:p>
            <a:fld id="{66F34737-8911-4608-8CF1-5B7304FC67E6}" type="slidenum">
              <a:rPr lang="en-GB" smtClean="0"/>
              <a:t>‹#›</a:t>
            </a:fld>
            <a:endParaRPr lang="en-GB"/>
          </a:p>
        </p:txBody>
      </p:sp>
    </p:spTree>
    <p:extLst>
      <p:ext uri="{BB962C8B-B14F-4D97-AF65-F5344CB8AC3E}">
        <p14:creationId xmlns:p14="http://schemas.microsoft.com/office/powerpoint/2010/main" val="41435443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F98D8B2-A463-43C4-8087-092E15E2813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F38BB1C-CAA1-47B6-BE8F-E71EE40CC88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000B9D5-4284-40BD-89ED-15F95A670926}"/>
              </a:ext>
            </a:extLst>
          </p:cNvPr>
          <p:cNvSpPr>
            <a:spLocks noGrp="1"/>
          </p:cNvSpPr>
          <p:nvPr>
            <p:ph type="dt" sz="half" idx="10"/>
          </p:nvPr>
        </p:nvSpPr>
        <p:spPr/>
        <p:txBody>
          <a:bodyPr/>
          <a:lstStyle/>
          <a:p>
            <a:fld id="{19049A1B-CC01-4C22-833B-DDAFF2E68954}" type="datetimeFigureOut">
              <a:rPr lang="en-GB" smtClean="0"/>
              <a:t>06/12/2021</a:t>
            </a:fld>
            <a:endParaRPr lang="en-GB"/>
          </a:p>
        </p:txBody>
      </p:sp>
      <p:sp>
        <p:nvSpPr>
          <p:cNvPr id="5" name="Footer Placeholder 4">
            <a:extLst>
              <a:ext uri="{FF2B5EF4-FFF2-40B4-BE49-F238E27FC236}">
                <a16:creationId xmlns:a16="http://schemas.microsoft.com/office/drawing/2014/main" id="{DED07819-7400-43A2-B6D0-5586EB68DB5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A13F29F-CDBF-41D0-A315-CB5A28CA5F27}"/>
              </a:ext>
            </a:extLst>
          </p:cNvPr>
          <p:cNvSpPr>
            <a:spLocks noGrp="1"/>
          </p:cNvSpPr>
          <p:nvPr>
            <p:ph type="sldNum" sz="quarter" idx="12"/>
          </p:nvPr>
        </p:nvSpPr>
        <p:spPr/>
        <p:txBody>
          <a:bodyPr/>
          <a:lstStyle/>
          <a:p>
            <a:fld id="{66F34737-8911-4608-8CF1-5B7304FC67E6}" type="slidenum">
              <a:rPr lang="en-GB" smtClean="0"/>
              <a:t>‹#›</a:t>
            </a:fld>
            <a:endParaRPr lang="en-GB"/>
          </a:p>
        </p:txBody>
      </p:sp>
    </p:spTree>
    <p:extLst>
      <p:ext uri="{BB962C8B-B14F-4D97-AF65-F5344CB8AC3E}">
        <p14:creationId xmlns:p14="http://schemas.microsoft.com/office/powerpoint/2010/main" val="35158469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B1C86C-468E-4188-AC41-96959583DEB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2291804-311A-4CE3-84E8-A248BDEC7AD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C3D1635-7BE9-4CD0-BA48-FD297025F9D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9049A1B-CC01-4C22-833B-DDAFF2E68954}" type="datetimeFigureOut">
              <a:rPr lang="en-GB" smtClean="0"/>
              <a:t>06/12/2021</a:t>
            </a:fld>
            <a:endParaRPr lang="en-GB"/>
          </a:p>
        </p:txBody>
      </p:sp>
      <p:sp>
        <p:nvSpPr>
          <p:cNvPr id="5" name="Footer Placeholder 4">
            <a:extLst>
              <a:ext uri="{FF2B5EF4-FFF2-40B4-BE49-F238E27FC236}">
                <a16:creationId xmlns:a16="http://schemas.microsoft.com/office/drawing/2014/main" id="{D51F2F43-BE64-450A-BC22-6311301B822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0B06226-97B0-4C4A-931C-DF814B3E7B2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6F34737-8911-4608-8CF1-5B7304FC67E6}" type="slidenum">
              <a:rPr lang="en-GB" smtClean="0"/>
              <a:t>‹#›</a:t>
            </a:fld>
            <a:endParaRPr lang="en-GB"/>
          </a:p>
        </p:txBody>
      </p:sp>
    </p:spTree>
    <p:extLst>
      <p:ext uri="{BB962C8B-B14F-4D97-AF65-F5344CB8AC3E}">
        <p14:creationId xmlns:p14="http://schemas.microsoft.com/office/powerpoint/2010/main" val="120400323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7.xml"/><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image" Target="../media/image10.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hyperlink" Target="https://www.youtube.com/watch?v=cCY4EinEAfo"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4.xml"/></Relationships>
</file>

<file path=ppt/slides/_rels/slide40.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0" name="Rectangle 45">
            <a:extLst>
              <a:ext uri="{FF2B5EF4-FFF2-40B4-BE49-F238E27FC236}">
                <a16:creationId xmlns:a16="http://schemas.microsoft.com/office/drawing/2014/main" id="{7316481C-0A49-4796-812B-0D64F063B7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270D7F95-8DD0-47F6-9741-0DE7CCE6943E}"/>
              </a:ext>
            </a:extLst>
          </p:cNvPr>
          <p:cNvSpPr>
            <a:spLocks noGrp="1"/>
          </p:cNvSpPr>
          <p:nvPr>
            <p:ph type="subTitle" idx="1"/>
          </p:nvPr>
        </p:nvSpPr>
        <p:spPr>
          <a:xfrm>
            <a:off x="1116498" y="733379"/>
            <a:ext cx="4613919" cy="2347607"/>
          </a:xfrm>
        </p:spPr>
        <p:txBody>
          <a:bodyPr anchor="t">
            <a:noAutofit/>
          </a:bodyPr>
          <a:lstStyle/>
          <a:p>
            <a:pPr algn="l"/>
            <a:r>
              <a:rPr lang="en-GB" sz="2800" b="1" dirty="0">
                <a:latin typeface="Arial" panose="020B0604020202020204" pitchFamily="34" charset="0"/>
                <a:cs typeface="Arial" panose="020B0604020202020204" pitchFamily="34" charset="0"/>
              </a:rPr>
              <a:t>Policing Terrorism</a:t>
            </a:r>
          </a:p>
          <a:p>
            <a:pPr algn="l"/>
            <a:r>
              <a:rPr lang="en-GB" sz="2800" b="1" dirty="0">
                <a:latin typeface="Arial" panose="020B0604020202020204" pitchFamily="34" charset="0"/>
                <a:cs typeface="Arial" panose="020B0604020202020204" pitchFamily="34" charset="0"/>
              </a:rPr>
              <a:t>Level 5</a:t>
            </a:r>
          </a:p>
          <a:p>
            <a:pPr algn="l"/>
            <a:endParaRPr lang="en-GB" sz="2800" b="1" dirty="0">
              <a:latin typeface="Arial" panose="020B0604020202020204" pitchFamily="34" charset="0"/>
              <a:cs typeface="Arial" panose="020B0604020202020204" pitchFamily="34" charset="0"/>
            </a:endParaRPr>
          </a:p>
          <a:p>
            <a:pPr algn="l"/>
            <a:r>
              <a:rPr lang="en-GB" sz="2800" b="1" dirty="0">
                <a:latin typeface="Arial" panose="020B0604020202020204" pitchFamily="34" charset="0"/>
                <a:cs typeface="Arial" panose="020B0604020202020204" pitchFamily="34" charset="0"/>
              </a:rPr>
              <a:t>Terrorist Attacks in the UK </a:t>
            </a:r>
          </a:p>
          <a:p>
            <a:pPr algn="l"/>
            <a:endParaRPr lang="en-GB" sz="2800" b="1" dirty="0">
              <a:latin typeface="Arial" panose="020B0604020202020204" pitchFamily="34" charset="0"/>
              <a:cs typeface="Arial" panose="020B0604020202020204" pitchFamily="34" charset="0"/>
            </a:endParaRPr>
          </a:p>
          <a:p>
            <a:pPr algn="l"/>
            <a:endParaRPr lang="en-GB" sz="2800" b="1" dirty="0">
              <a:latin typeface="Arial" panose="020B0604020202020204" pitchFamily="34" charset="0"/>
              <a:cs typeface="Arial" panose="020B0604020202020204" pitchFamily="34" charset="0"/>
            </a:endParaRPr>
          </a:p>
          <a:p>
            <a:pPr algn="l"/>
            <a:r>
              <a:rPr lang="en-GB" sz="2800" b="1" dirty="0">
                <a:latin typeface="Arial" panose="020B0604020202020204" pitchFamily="34" charset="0"/>
                <a:cs typeface="Arial" panose="020B0604020202020204" pitchFamily="34" charset="0"/>
              </a:rPr>
              <a:t>Stephen Chapman</a:t>
            </a:r>
          </a:p>
        </p:txBody>
      </p:sp>
      <p:sp>
        <p:nvSpPr>
          <p:cNvPr id="101" name="Rectangle 47">
            <a:extLst>
              <a:ext uri="{FF2B5EF4-FFF2-40B4-BE49-F238E27FC236}">
                <a16:creationId xmlns:a16="http://schemas.microsoft.com/office/drawing/2014/main" id="{A5271697-90F1-4A23-8EF2-0179F2EAFA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606972" cy="3233984"/>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2" name="Group 49">
            <a:extLst>
              <a:ext uri="{FF2B5EF4-FFF2-40B4-BE49-F238E27FC236}">
                <a16:creationId xmlns:a16="http://schemas.microsoft.com/office/drawing/2014/main" id="{1F49CE81-B2F4-47B2-9D4A-886DCE0A840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88720" y="73152"/>
            <a:ext cx="1178966" cy="232963"/>
            <a:chOff x="7763256" y="73152"/>
            <a:chExt cx="1178966" cy="232963"/>
          </a:xfrm>
        </p:grpSpPr>
        <p:sp>
          <p:nvSpPr>
            <p:cNvPr id="51" name="Rectangle 64">
              <a:extLst>
                <a:ext uri="{FF2B5EF4-FFF2-40B4-BE49-F238E27FC236}">
                  <a16:creationId xmlns:a16="http://schemas.microsoft.com/office/drawing/2014/main" id="{4BE32177-3EAD-42DA-997C-8DAE1BFEE5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263077"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 name="Rectangle 66">
              <a:extLst>
                <a:ext uri="{FF2B5EF4-FFF2-40B4-BE49-F238E27FC236}">
                  <a16:creationId xmlns:a16="http://schemas.microsoft.com/office/drawing/2014/main" id="{A0DEE160-9825-4DB5-8188-911AC13EA7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263077"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Rectangle 64">
              <a:extLst>
                <a:ext uri="{FF2B5EF4-FFF2-40B4-BE49-F238E27FC236}">
                  <a16:creationId xmlns:a16="http://schemas.microsoft.com/office/drawing/2014/main" id="{9C5FEDB5-0AEE-40E4-9CA6-6718B956D9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138122"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 name="Rectangle 66">
              <a:extLst>
                <a:ext uri="{FF2B5EF4-FFF2-40B4-BE49-F238E27FC236}">
                  <a16:creationId xmlns:a16="http://schemas.microsoft.com/office/drawing/2014/main" id="{1A11DF2D-1D4B-45DA-906B-2A1F84C996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138122"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Rectangle 64">
              <a:extLst>
                <a:ext uri="{FF2B5EF4-FFF2-40B4-BE49-F238E27FC236}">
                  <a16:creationId xmlns:a16="http://schemas.microsoft.com/office/drawing/2014/main" id="{B6A5BAC0-9806-4124-A584-7F924A6589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013167"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5" name="Rectangle 66">
              <a:extLst>
                <a:ext uri="{FF2B5EF4-FFF2-40B4-BE49-F238E27FC236}">
                  <a16:creationId xmlns:a16="http://schemas.microsoft.com/office/drawing/2014/main" id="{A8F6BFA3-38BE-4F0A-94D9-EF0E6EA01A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013167"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Rectangle 64">
              <a:extLst>
                <a:ext uri="{FF2B5EF4-FFF2-40B4-BE49-F238E27FC236}">
                  <a16:creationId xmlns:a16="http://schemas.microsoft.com/office/drawing/2014/main" id="{BE6BCF21-959F-419E-BCA4-B20AF92EF4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88211"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6" name="Rectangle 66">
              <a:extLst>
                <a:ext uri="{FF2B5EF4-FFF2-40B4-BE49-F238E27FC236}">
                  <a16:creationId xmlns:a16="http://schemas.microsoft.com/office/drawing/2014/main" id="{54B6E037-E222-42EB-9AEB-C45EF2090A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88211"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Rectangle 64">
              <a:extLst>
                <a:ext uri="{FF2B5EF4-FFF2-40B4-BE49-F238E27FC236}">
                  <a16:creationId xmlns:a16="http://schemas.microsoft.com/office/drawing/2014/main" id="{A0494426-372E-42B8-87E1-170F1B5969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63256"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7" name="Rectangle 66">
              <a:extLst>
                <a:ext uri="{FF2B5EF4-FFF2-40B4-BE49-F238E27FC236}">
                  <a16:creationId xmlns:a16="http://schemas.microsoft.com/office/drawing/2014/main" id="{14DB5AB5-5D73-4375-8CF4-DF4B7A5D7F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63256"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Rectangle 64">
              <a:extLst>
                <a:ext uri="{FF2B5EF4-FFF2-40B4-BE49-F238E27FC236}">
                  <a16:creationId xmlns:a16="http://schemas.microsoft.com/office/drawing/2014/main" id="{009B2A6E-6D36-4A9A-AFAA-CF4D859147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887854"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8" name="Rectangle 66">
              <a:extLst>
                <a:ext uri="{FF2B5EF4-FFF2-40B4-BE49-F238E27FC236}">
                  <a16:creationId xmlns:a16="http://schemas.microsoft.com/office/drawing/2014/main" id="{85DC0718-B29F-47A6-931F-F0EF9FA995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887854"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Rectangle 64">
              <a:extLst>
                <a:ext uri="{FF2B5EF4-FFF2-40B4-BE49-F238E27FC236}">
                  <a16:creationId xmlns:a16="http://schemas.microsoft.com/office/drawing/2014/main" id="{AAED958D-AFCC-4BEF-818A-EFF7E41D17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762899"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9" name="Rectangle 66">
              <a:extLst>
                <a:ext uri="{FF2B5EF4-FFF2-40B4-BE49-F238E27FC236}">
                  <a16:creationId xmlns:a16="http://schemas.microsoft.com/office/drawing/2014/main" id="{C216DD5A-D1AE-429E-937E-456A50345E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762899"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Rectangle 64">
              <a:extLst>
                <a:ext uri="{FF2B5EF4-FFF2-40B4-BE49-F238E27FC236}">
                  <a16:creationId xmlns:a16="http://schemas.microsoft.com/office/drawing/2014/main" id="{A845B253-9DEE-45AC-AADA-FAA6812C39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37944"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0" name="Rectangle 66">
              <a:extLst>
                <a:ext uri="{FF2B5EF4-FFF2-40B4-BE49-F238E27FC236}">
                  <a16:creationId xmlns:a16="http://schemas.microsoft.com/office/drawing/2014/main" id="{CE7B6CBF-757B-4B55-84CB-062B712D38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37944"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Rectangle 64">
              <a:extLst>
                <a:ext uri="{FF2B5EF4-FFF2-40B4-BE49-F238E27FC236}">
                  <a16:creationId xmlns:a16="http://schemas.microsoft.com/office/drawing/2014/main" id="{2CC28C7A-EF33-43D3-90CD-DCAC92546A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512988"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Rectangle 66">
              <a:extLst>
                <a:ext uri="{FF2B5EF4-FFF2-40B4-BE49-F238E27FC236}">
                  <a16:creationId xmlns:a16="http://schemas.microsoft.com/office/drawing/2014/main" id="{BC0C9DCF-F15B-4B7A-A16B-37B4335E6B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512988"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Rectangle 64">
              <a:extLst>
                <a:ext uri="{FF2B5EF4-FFF2-40B4-BE49-F238E27FC236}">
                  <a16:creationId xmlns:a16="http://schemas.microsoft.com/office/drawing/2014/main" id="{94991FD1-406A-4958-87D4-8DFA9FEA4C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88033"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Rectangle 66">
              <a:extLst>
                <a:ext uri="{FF2B5EF4-FFF2-40B4-BE49-F238E27FC236}">
                  <a16:creationId xmlns:a16="http://schemas.microsoft.com/office/drawing/2014/main" id="{5CD32F69-27AD-4088-877C-E2A40F8B07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88033"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5" name="Picture 4">
            <a:extLst>
              <a:ext uri="{FF2B5EF4-FFF2-40B4-BE49-F238E27FC236}">
                <a16:creationId xmlns:a16="http://schemas.microsoft.com/office/drawing/2014/main" id="{EBBD2D1F-C689-4DB4-9220-FE6A728F1C29}"/>
              </a:ext>
            </a:extLst>
          </p:cNvPr>
          <p:cNvPicPr>
            <a:picLocks noChangeAspect="1"/>
          </p:cNvPicPr>
          <p:nvPr/>
        </p:nvPicPr>
        <p:blipFill>
          <a:blip r:embed="rId2"/>
          <a:stretch>
            <a:fillRect/>
          </a:stretch>
        </p:blipFill>
        <p:spPr>
          <a:xfrm>
            <a:off x="6479837" y="674152"/>
            <a:ext cx="5586942" cy="1928102"/>
          </a:xfrm>
          <a:prstGeom prst="rect">
            <a:avLst/>
          </a:prstGeom>
        </p:spPr>
      </p:pic>
      <p:sp>
        <p:nvSpPr>
          <p:cNvPr id="111" name="Rectangle 71">
            <a:extLst>
              <a:ext uri="{FF2B5EF4-FFF2-40B4-BE49-F238E27FC236}">
                <a16:creationId xmlns:a16="http://schemas.microsoft.com/office/drawing/2014/main" id="{D9F5512A-48E1-4C07-B75E-3CCC517B68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233984"/>
            <a:ext cx="606972" cy="362401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10 Anomalies And Conspiracies Surrounding The 7/7 London Bombing - Listverse">
            <a:extLst>
              <a:ext uri="{FF2B5EF4-FFF2-40B4-BE49-F238E27FC236}">
                <a16:creationId xmlns:a16="http://schemas.microsoft.com/office/drawing/2014/main" id="{A742BF0C-37E2-4CC9-A1FE-E3E87F13792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88020" y="3429000"/>
            <a:ext cx="5022980" cy="31584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40794911"/>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AB6BBC89-5175-456D-96A9-666D5773C7A3}"/>
              </a:ext>
            </a:extLst>
          </p:cNvPr>
          <p:cNvSpPr>
            <a:spLocks noGrp="1"/>
          </p:cNvSpPr>
          <p:nvPr>
            <p:ph type="title"/>
          </p:nvPr>
        </p:nvSpPr>
        <p:spPr>
          <a:xfrm>
            <a:off x="660041" y="2767106"/>
            <a:ext cx="2880828" cy="3071906"/>
          </a:xfrm>
        </p:spPr>
        <p:txBody>
          <a:bodyPr vert="horz" lIns="91440" tIns="45720" rIns="91440" bIns="45720" rtlCol="0" anchor="t">
            <a:normAutofit fontScale="90000"/>
          </a:bodyPr>
          <a:lstStyle/>
          <a:p>
            <a:r>
              <a:rPr lang="en-US" sz="4000" b="1" kern="1200" dirty="0">
                <a:solidFill>
                  <a:srgbClr val="FFFFFF"/>
                </a:solidFill>
                <a:latin typeface="+mj-lt"/>
                <a:ea typeface="+mj-ea"/>
                <a:cs typeface="+mj-cs"/>
              </a:rPr>
              <a:t>Joint working:</a:t>
            </a:r>
            <a:br>
              <a:rPr lang="en-US" sz="4000" b="1" kern="1200" dirty="0">
                <a:solidFill>
                  <a:srgbClr val="FFFFFF"/>
                </a:solidFill>
                <a:latin typeface="+mj-lt"/>
                <a:ea typeface="+mj-ea"/>
                <a:cs typeface="+mj-cs"/>
              </a:rPr>
            </a:br>
            <a:br>
              <a:rPr lang="en-US" sz="4000" b="1" i="1" kern="1200" dirty="0">
                <a:solidFill>
                  <a:srgbClr val="FFFFFF"/>
                </a:solidFill>
                <a:latin typeface="+mj-lt"/>
                <a:ea typeface="+mj-ea"/>
                <a:cs typeface="+mj-cs"/>
              </a:rPr>
            </a:br>
            <a:r>
              <a:rPr lang="en-US" sz="4000" b="1" i="1" kern="1200" dirty="0">
                <a:solidFill>
                  <a:srgbClr val="FFFFFF"/>
                </a:solidFill>
                <a:latin typeface="+mj-lt"/>
                <a:ea typeface="+mj-ea"/>
                <a:cs typeface="+mj-cs"/>
              </a:rPr>
              <a:t>“Working together, saving lives”</a:t>
            </a:r>
          </a:p>
        </p:txBody>
      </p:sp>
      <p:pic>
        <p:nvPicPr>
          <p:cNvPr id="4" name="Content Placeholder 3">
            <a:extLst>
              <a:ext uri="{FF2B5EF4-FFF2-40B4-BE49-F238E27FC236}">
                <a16:creationId xmlns:a16="http://schemas.microsoft.com/office/drawing/2014/main" id="{AFB7E4AF-83CF-4533-A02E-EE278C0F5C9B}"/>
              </a:ext>
            </a:extLst>
          </p:cNvPr>
          <p:cNvPicPr>
            <a:picLocks noGrp="1" noChangeAspect="1"/>
          </p:cNvPicPr>
          <p:nvPr>
            <p:ph idx="1"/>
          </p:nvPr>
        </p:nvPicPr>
        <p:blipFill>
          <a:blip r:embed="rId2"/>
          <a:stretch>
            <a:fillRect/>
          </a:stretch>
        </p:blipFill>
        <p:spPr>
          <a:xfrm>
            <a:off x="4502428" y="1396758"/>
            <a:ext cx="7225748" cy="4064484"/>
          </a:xfrm>
          <a:prstGeom prst="rect">
            <a:avLst/>
          </a:prstGeom>
        </p:spPr>
      </p:pic>
    </p:spTree>
    <p:extLst>
      <p:ext uri="{BB962C8B-B14F-4D97-AF65-F5344CB8AC3E}">
        <p14:creationId xmlns:p14="http://schemas.microsoft.com/office/powerpoint/2010/main" val="5307186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Civil Contingencies Act 2004</a:t>
            </a:r>
          </a:p>
        </p:txBody>
      </p:sp>
      <p:pic>
        <p:nvPicPr>
          <p:cNvPr id="5" name="Picture 4"/>
          <p:cNvPicPr>
            <a:picLocks noChangeAspect="1"/>
          </p:cNvPicPr>
          <p:nvPr/>
        </p:nvPicPr>
        <p:blipFill>
          <a:blip r:embed="rId2"/>
          <a:stretch>
            <a:fillRect/>
          </a:stretch>
        </p:blipFill>
        <p:spPr>
          <a:xfrm>
            <a:off x="1695450" y="1320800"/>
            <a:ext cx="8801100" cy="4860290"/>
          </a:xfrm>
          <a:prstGeom prst="rect">
            <a:avLst/>
          </a:prstGeom>
        </p:spPr>
      </p:pic>
    </p:spTree>
    <p:extLst>
      <p:ext uri="{BB962C8B-B14F-4D97-AF65-F5344CB8AC3E}">
        <p14:creationId xmlns:p14="http://schemas.microsoft.com/office/powerpoint/2010/main" val="9967891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Category 1 and Category 2 Responders</a:t>
            </a:r>
          </a:p>
        </p:txBody>
      </p:sp>
      <p:sp>
        <p:nvSpPr>
          <p:cNvPr id="3" name="Content Placeholder 2"/>
          <p:cNvSpPr>
            <a:spLocks noGrp="1"/>
          </p:cNvSpPr>
          <p:nvPr>
            <p:ph idx="1"/>
          </p:nvPr>
        </p:nvSpPr>
        <p:spPr>
          <a:xfrm>
            <a:off x="1141412" y="1801246"/>
            <a:ext cx="9905999" cy="591684"/>
          </a:xfrm>
        </p:spPr>
        <p:txBody>
          <a:bodyPr>
            <a:noAutofit/>
          </a:bodyPr>
          <a:lstStyle/>
          <a:p>
            <a:pPr marL="0" indent="0">
              <a:buNone/>
            </a:pPr>
            <a:r>
              <a:rPr lang="en-GB" sz="2400" dirty="0">
                <a:latin typeface="Arial" panose="020B0604020202020204" pitchFamily="34" charset="0"/>
                <a:cs typeface="Arial" panose="020B0604020202020204" pitchFamily="34" charset="0"/>
              </a:rPr>
              <a:t>These are the of Category 1 and Category 2 Responders in the Schedule 1</a:t>
            </a:r>
          </a:p>
        </p:txBody>
      </p:sp>
      <p:sp>
        <p:nvSpPr>
          <p:cNvPr id="4" name="TextBox 3"/>
          <p:cNvSpPr txBox="1"/>
          <p:nvPr/>
        </p:nvSpPr>
        <p:spPr>
          <a:xfrm>
            <a:off x="1280160" y="2651760"/>
            <a:ext cx="3011922" cy="4216539"/>
          </a:xfrm>
          <a:prstGeom prst="rect">
            <a:avLst/>
          </a:prstGeom>
          <a:noFill/>
        </p:spPr>
        <p:txBody>
          <a:bodyPr wrap="square" rtlCol="0">
            <a:spAutoFit/>
          </a:bodyPr>
          <a:lstStyle/>
          <a:p>
            <a:r>
              <a:rPr lang="en-GB" sz="2400" b="1" dirty="0">
                <a:latin typeface="Arial" panose="020B0604020202020204" pitchFamily="34" charset="0"/>
                <a:cs typeface="Arial" panose="020B0604020202020204" pitchFamily="34" charset="0"/>
              </a:rPr>
              <a:t>Category 1:</a:t>
            </a:r>
          </a:p>
          <a:p>
            <a:endParaRPr lang="en-GB" sz="2400" b="1"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Police</a:t>
            </a: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Fire</a:t>
            </a: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Ambulance</a:t>
            </a: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HM Coastguard</a:t>
            </a: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Local Authorities</a:t>
            </a: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NHS Bodies- Public Health Wales, Health Board.</a:t>
            </a: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Natural Resources Wales</a:t>
            </a: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Port Health Authorities</a:t>
            </a:r>
          </a:p>
        </p:txBody>
      </p:sp>
      <p:sp>
        <p:nvSpPr>
          <p:cNvPr id="5" name="TextBox 4"/>
          <p:cNvSpPr txBox="1"/>
          <p:nvPr/>
        </p:nvSpPr>
        <p:spPr>
          <a:xfrm>
            <a:off x="4478695" y="2762482"/>
            <a:ext cx="7043574" cy="3600986"/>
          </a:xfrm>
          <a:prstGeom prst="rect">
            <a:avLst/>
          </a:prstGeom>
          <a:noFill/>
        </p:spPr>
        <p:txBody>
          <a:bodyPr wrap="square" rtlCol="0">
            <a:spAutoFit/>
          </a:bodyPr>
          <a:lstStyle/>
          <a:p>
            <a:r>
              <a:rPr lang="en-GB" sz="2400" b="1" dirty="0">
                <a:latin typeface="Arial" panose="020B0604020202020204" pitchFamily="34" charset="0"/>
                <a:cs typeface="Arial" panose="020B0604020202020204" pitchFamily="34" charset="0"/>
              </a:rPr>
              <a:t>Category 2:                          Non-Categorised:</a:t>
            </a:r>
          </a:p>
          <a:p>
            <a:endParaRPr lang="en-GB" sz="2400" b="1"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Health and Safety Executive     - British Red Cross           </a:t>
            </a: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Transport for Wales                    - The Salvation Army</a:t>
            </a: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Network Rail                               - RNLI</a:t>
            </a: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Train Operating Companies       - Mountain Rescue</a:t>
            </a: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Utilities                                        - Cave Rescue</a:t>
            </a:r>
          </a:p>
          <a:p>
            <a:r>
              <a:rPr lang="en-GB" sz="2000" dirty="0">
                <a:latin typeface="Arial" panose="020B0604020202020204" pitchFamily="34" charset="0"/>
                <a:cs typeface="Arial" panose="020B0604020202020204" pitchFamily="34" charset="0"/>
              </a:rPr>
              <a:t> – Water, Electricity and Gas          - Charities</a:t>
            </a: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Highways Wales                         - Non-Government</a:t>
            </a: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Airport operators                           Agencies</a:t>
            </a: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Harbour Authorities</a:t>
            </a:r>
          </a:p>
        </p:txBody>
      </p:sp>
    </p:spTree>
    <p:extLst>
      <p:ext uri="{BB962C8B-B14F-4D97-AF65-F5344CB8AC3E}">
        <p14:creationId xmlns:p14="http://schemas.microsoft.com/office/powerpoint/2010/main" val="192854774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27D81C74-47DF-4286-B48D-5AE3D2F9188F}"/>
              </a:ext>
            </a:extLst>
          </p:cNvPr>
          <p:cNvSpPr>
            <a:spLocks noGrp="1"/>
          </p:cNvSpPr>
          <p:nvPr>
            <p:ph type="title"/>
          </p:nvPr>
        </p:nvSpPr>
        <p:spPr>
          <a:xfrm>
            <a:off x="801099" y="1396289"/>
            <a:ext cx="4249006" cy="1325563"/>
          </a:xfrm>
        </p:spPr>
        <p:txBody>
          <a:bodyPr vert="horz" lIns="91440" tIns="45720" rIns="91440" bIns="45720" rtlCol="0" anchor="ctr">
            <a:normAutofit/>
          </a:bodyPr>
          <a:lstStyle/>
          <a:p>
            <a:r>
              <a:rPr lang="en-US" sz="3700" b="1" kern="1200">
                <a:solidFill>
                  <a:schemeClr val="tx1"/>
                </a:solidFill>
                <a:latin typeface="+mj-lt"/>
                <a:ea typeface="+mj-ea"/>
                <a:cs typeface="+mj-cs"/>
              </a:rPr>
              <a:t>Who are the UK  Emergency Services?</a:t>
            </a:r>
          </a:p>
        </p:txBody>
      </p:sp>
      <p:sp>
        <p:nvSpPr>
          <p:cNvPr id="5" name="Content Placeholder 4">
            <a:extLst>
              <a:ext uri="{FF2B5EF4-FFF2-40B4-BE49-F238E27FC236}">
                <a16:creationId xmlns:a16="http://schemas.microsoft.com/office/drawing/2014/main" id="{31C97613-65AD-4FC0-BFDA-40595FC5E5D2}"/>
              </a:ext>
            </a:extLst>
          </p:cNvPr>
          <p:cNvSpPr>
            <a:spLocks noGrp="1"/>
          </p:cNvSpPr>
          <p:nvPr>
            <p:ph sz="half" idx="1"/>
          </p:nvPr>
        </p:nvSpPr>
        <p:spPr>
          <a:xfrm>
            <a:off x="805544" y="2871982"/>
            <a:ext cx="4245428" cy="3181684"/>
          </a:xfrm>
        </p:spPr>
        <p:txBody>
          <a:bodyPr vert="horz" lIns="91440" tIns="45720" rIns="91440" bIns="45720" rtlCol="0" anchor="t">
            <a:normAutofit/>
          </a:bodyPr>
          <a:lstStyle/>
          <a:p>
            <a:endParaRPr lang="en-US" sz="1800" dirty="0"/>
          </a:p>
          <a:p>
            <a:endParaRPr lang="en-US" sz="1800" dirty="0"/>
          </a:p>
          <a:p>
            <a:endParaRPr lang="en-US" sz="1800" dirty="0"/>
          </a:p>
          <a:p>
            <a:r>
              <a:rPr lang="en-US" sz="1800" dirty="0"/>
              <a:t>Wider than Police, Fire and Ambulance?</a:t>
            </a:r>
          </a:p>
          <a:p>
            <a:endParaRPr lang="en-US" sz="1800" dirty="0"/>
          </a:p>
          <a:p>
            <a:r>
              <a:rPr lang="en-US" sz="1800" dirty="0"/>
              <a:t>Can you name some others</a:t>
            </a:r>
          </a:p>
          <a:p>
            <a:endParaRPr lang="en-US" sz="1800" dirty="0"/>
          </a:p>
        </p:txBody>
      </p:sp>
      <p:pic>
        <p:nvPicPr>
          <p:cNvPr id="4102" name="Picture 6" descr="Emergency Services bike ride d - Invest In Yourself : Invest In Yourself">
            <a:extLst>
              <a:ext uri="{FF2B5EF4-FFF2-40B4-BE49-F238E27FC236}">
                <a16:creationId xmlns:a16="http://schemas.microsoft.com/office/drawing/2014/main" id="{04D2ADC1-E095-4364-BC19-A794E712D88E}"/>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3751"/>
          <a:stretch/>
        </p:blipFill>
        <p:spPr bwMode="auto">
          <a:xfrm>
            <a:off x="5142944" y="3"/>
            <a:ext cx="6069184" cy="2839783"/>
          </a:xfrm>
          <a:custGeom>
            <a:avLst/>
            <a:gdLst/>
            <a:ahLst/>
            <a:cxnLst/>
            <a:rect l="l" t="t" r="r" b="b"/>
            <a:pathLst>
              <a:path w="6069184" h="2839783">
                <a:moveTo>
                  <a:pt x="0" y="0"/>
                </a:moveTo>
                <a:lnTo>
                  <a:pt x="6069184" y="0"/>
                </a:lnTo>
                <a:lnTo>
                  <a:pt x="6063823" y="106160"/>
                </a:lnTo>
                <a:cubicBezTo>
                  <a:pt x="5907891" y="1641596"/>
                  <a:pt x="4611168" y="2839783"/>
                  <a:pt x="3034592" y="2839783"/>
                </a:cubicBezTo>
                <a:cubicBezTo>
                  <a:pt x="1458016" y="2839783"/>
                  <a:pt x="161292" y="1641596"/>
                  <a:pt x="5360" y="106160"/>
                </a:cubicBezTo>
                <a:close/>
              </a:path>
            </a:pathLst>
          </a:custGeom>
          <a:noFill/>
          <a:extLst>
            <a:ext uri="{909E8E84-426E-40DD-AFC4-6F175D3DCCD1}">
              <a14:hiddenFill xmlns:a14="http://schemas.microsoft.com/office/drawing/2010/main">
                <a:solidFill>
                  <a:srgbClr val="FFFFFF"/>
                </a:solidFill>
              </a14:hiddenFill>
            </a:ext>
          </a:extLst>
        </p:spPr>
      </p:pic>
      <p:pic>
        <p:nvPicPr>
          <p:cNvPr id="4098" name="Picture 2" descr="USA shows UK how to Improve Access to Emergency Services : SL First Ltd">
            <a:extLst>
              <a:ext uri="{FF2B5EF4-FFF2-40B4-BE49-F238E27FC236}">
                <a16:creationId xmlns:a16="http://schemas.microsoft.com/office/drawing/2014/main" id="{95FA53BB-E288-4487-AB33-34BDBB565D0B}"/>
              </a:ext>
            </a:extLst>
          </p:cNvPr>
          <p:cNvPicPr>
            <a:picLocks noGrp="1" noChangeAspect="1" noChangeArrowheads="1"/>
          </p:cNvPicPr>
          <p:nvPr>
            <p:ph sz="half" idx="2"/>
          </p:nvPr>
        </p:nvPicPr>
        <p:blipFill rotWithShape="1">
          <a:blip r:embed="rId3">
            <a:extLst>
              <a:ext uri="{28A0092B-C50C-407E-A947-70E740481C1C}">
                <a14:useLocalDpi xmlns:a14="http://schemas.microsoft.com/office/drawing/2010/main" val="0"/>
              </a:ext>
            </a:extLst>
          </a:blip>
          <a:srcRect l="2477" r="1401" b="2"/>
          <a:stretch/>
        </p:blipFill>
        <p:spPr bwMode="auto">
          <a:xfrm>
            <a:off x="7190587" y="3124784"/>
            <a:ext cx="5001415" cy="3733214"/>
          </a:xfrm>
          <a:custGeom>
            <a:avLst/>
            <a:gdLst/>
            <a:ahLst/>
            <a:cxnLst/>
            <a:rect l="l" t="t" r="r" b="b"/>
            <a:pathLst>
              <a:path w="5001415" h="3733214">
                <a:moveTo>
                  <a:pt x="3044952" y="0"/>
                </a:moveTo>
                <a:cubicBezTo>
                  <a:pt x="3780687" y="0"/>
                  <a:pt x="4455477" y="260939"/>
                  <a:pt x="4981824" y="695319"/>
                </a:cubicBezTo>
                <a:lnTo>
                  <a:pt x="5001415" y="713124"/>
                </a:lnTo>
                <a:lnTo>
                  <a:pt x="5001415" y="3733214"/>
                </a:lnTo>
                <a:lnTo>
                  <a:pt x="81043" y="3733214"/>
                </a:lnTo>
                <a:lnTo>
                  <a:pt x="61862" y="3658617"/>
                </a:lnTo>
                <a:cubicBezTo>
                  <a:pt x="21301" y="3460397"/>
                  <a:pt x="0" y="3255162"/>
                  <a:pt x="0" y="3044952"/>
                </a:cubicBezTo>
                <a:cubicBezTo>
                  <a:pt x="0" y="1363271"/>
                  <a:pt x="1363271" y="0"/>
                  <a:pt x="3044952" y="0"/>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5781574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41CEF0-8F85-448B-86D2-3A190BB7F9C5}"/>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Definition of a Major Incident</a:t>
            </a:r>
          </a:p>
        </p:txBody>
      </p:sp>
      <p:sp>
        <p:nvSpPr>
          <p:cNvPr id="3" name="Content Placeholder 2">
            <a:extLst>
              <a:ext uri="{FF2B5EF4-FFF2-40B4-BE49-F238E27FC236}">
                <a16:creationId xmlns:a16="http://schemas.microsoft.com/office/drawing/2014/main" id="{8CB688D0-242C-4512-AC98-97D7FF36C92E}"/>
              </a:ext>
            </a:extLst>
          </p:cNvPr>
          <p:cNvSpPr>
            <a:spLocks noGrp="1"/>
          </p:cNvSpPr>
          <p:nvPr>
            <p:ph idx="1"/>
          </p:nvPr>
        </p:nvSpPr>
        <p:spPr>
          <a:xfrm>
            <a:off x="838200" y="1889760"/>
            <a:ext cx="10515600" cy="4358639"/>
          </a:xfrm>
        </p:spPr>
        <p:txBody>
          <a:bodyPr>
            <a:normAutofit fontScale="92500" lnSpcReduction="10000"/>
          </a:bodyPr>
          <a:lstStyle/>
          <a:p>
            <a:pPr marL="0" indent="0" algn="just" fontAlgn="base">
              <a:buNone/>
            </a:pPr>
            <a:r>
              <a:rPr lang="en-GB" sz="2400" dirty="0">
                <a:latin typeface="Arial" panose="020B0604020202020204" pitchFamily="34" charset="0"/>
                <a:cs typeface="Arial" panose="020B0604020202020204" pitchFamily="34" charset="0"/>
              </a:rPr>
              <a:t>The Civil Contingencies Act 2004 defines an emergency (major incident) as:</a:t>
            </a:r>
          </a:p>
          <a:p>
            <a:pPr marL="0" indent="0" algn="just" fontAlgn="base">
              <a:buNone/>
            </a:pPr>
            <a:endParaRPr lang="en-GB" sz="2400" dirty="0">
              <a:latin typeface="Arial" panose="020B0604020202020204" pitchFamily="34" charset="0"/>
              <a:cs typeface="Arial" panose="020B0604020202020204" pitchFamily="34" charset="0"/>
            </a:endParaRPr>
          </a:p>
          <a:p>
            <a:pPr algn="just"/>
            <a:r>
              <a:rPr lang="en-GB" sz="2400" dirty="0">
                <a:latin typeface="Arial" panose="020B0604020202020204" pitchFamily="34" charset="0"/>
                <a:cs typeface="Arial" panose="020B0604020202020204" pitchFamily="34" charset="0"/>
              </a:rPr>
              <a:t>an event or situation which threatens serious damage to human welfare;</a:t>
            </a:r>
          </a:p>
          <a:p>
            <a:pPr algn="just"/>
            <a:r>
              <a:rPr lang="en-GB" sz="2400" dirty="0">
                <a:latin typeface="Arial" panose="020B0604020202020204" pitchFamily="34" charset="0"/>
                <a:cs typeface="Arial" panose="020B0604020202020204" pitchFamily="34" charset="0"/>
              </a:rPr>
              <a:t>an event or situation which threatens serious damage to the environment; or war, or terrorism, which threatens serious damage to security</a:t>
            </a:r>
          </a:p>
          <a:p>
            <a:pPr algn="just"/>
            <a:endParaRPr lang="en-GB" sz="2400" dirty="0">
              <a:latin typeface="Arial" panose="020B0604020202020204" pitchFamily="34" charset="0"/>
              <a:cs typeface="Arial" panose="020B0604020202020204" pitchFamily="34" charset="0"/>
            </a:endParaRPr>
          </a:p>
          <a:p>
            <a:pPr marL="0" indent="0" algn="just">
              <a:buNone/>
            </a:pPr>
            <a:r>
              <a:rPr lang="en-GB" sz="2400" dirty="0">
                <a:latin typeface="Arial" panose="020B0604020202020204" pitchFamily="34" charset="0"/>
                <a:cs typeface="Arial" panose="020B0604020202020204" pitchFamily="34" charset="0"/>
              </a:rPr>
              <a:t>The Joint Emergency Services Interoperability Principles (JESIP) Joint Doctrine defined a major incident as:</a:t>
            </a:r>
          </a:p>
          <a:p>
            <a:pPr marL="0" indent="0" algn="just">
              <a:buNone/>
            </a:pPr>
            <a:endParaRPr lang="en-GB" sz="2400" dirty="0">
              <a:latin typeface="Arial" panose="020B0604020202020204" pitchFamily="34" charset="0"/>
              <a:cs typeface="Arial" panose="020B0604020202020204" pitchFamily="34" charset="0"/>
            </a:endParaRPr>
          </a:p>
          <a:p>
            <a:pPr algn="just"/>
            <a:r>
              <a:rPr lang="en-GB" sz="2400" dirty="0">
                <a:latin typeface="Arial" panose="020B0604020202020204" pitchFamily="34" charset="0"/>
                <a:cs typeface="Arial" panose="020B0604020202020204" pitchFamily="34" charset="0"/>
              </a:rPr>
              <a:t>An event or situation with a range of serious consequences which requires special arrangements to be implemented by one or more emergency responder agency.</a:t>
            </a:r>
          </a:p>
          <a:p>
            <a:endParaRPr lang="en-GB" dirty="0"/>
          </a:p>
        </p:txBody>
      </p:sp>
    </p:spTree>
    <p:extLst>
      <p:ext uri="{BB962C8B-B14F-4D97-AF65-F5344CB8AC3E}">
        <p14:creationId xmlns:p14="http://schemas.microsoft.com/office/powerpoint/2010/main" val="275826913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Content Placeholder 3" descr="Graphical user interface, application&#10;&#10;Description automatically generated">
            <a:extLst>
              <a:ext uri="{FF2B5EF4-FFF2-40B4-BE49-F238E27FC236}">
                <a16:creationId xmlns:a16="http://schemas.microsoft.com/office/drawing/2014/main" id="{168D10AE-0F4E-447F-B618-D78DD883918E}"/>
              </a:ext>
            </a:extLst>
          </p:cNvPr>
          <p:cNvPicPr>
            <a:picLocks noGrp="1" noChangeAspect="1"/>
          </p:cNvPicPr>
          <p:nvPr>
            <p:ph idx="1"/>
          </p:nvPr>
        </p:nvPicPr>
        <p:blipFill rotWithShape="1">
          <a:blip r:embed="rId2"/>
          <a:srcRect b="19"/>
          <a:stretch/>
        </p:blipFill>
        <p:spPr>
          <a:xfrm>
            <a:off x="20" y="1282"/>
            <a:ext cx="12191980" cy="6856718"/>
          </a:xfrm>
          <a:prstGeom prst="rect">
            <a:avLst/>
          </a:prstGeom>
        </p:spPr>
      </p:pic>
    </p:spTree>
    <p:extLst>
      <p:ext uri="{BB962C8B-B14F-4D97-AF65-F5344CB8AC3E}">
        <p14:creationId xmlns:p14="http://schemas.microsoft.com/office/powerpoint/2010/main" val="214922588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11831A-8FB4-429F-84BB-59BB77D6F79F}"/>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Legal and guidance framework</a:t>
            </a:r>
          </a:p>
        </p:txBody>
      </p:sp>
      <p:sp>
        <p:nvSpPr>
          <p:cNvPr id="3" name="Content Placeholder 2">
            <a:extLst>
              <a:ext uri="{FF2B5EF4-FFF2-40B4-BE49-F238E27FC236}">
                <a16:creationId xmlns:a16="http://schemas.microsoft.com/office/drawing/2014/main" id="{C1D06187-A481-4E0C-9F41-63B68D54A119}"/>
              </a:ext>
            </a:extLst>
          </p:cNvPr>
          <p:cNvSpPr>
            <a:spLocks noGrp="1"/>
          </p:cNvSpPr>
          <p:nvPr>
            <p:ph idx="1"/>
          </p:nvPr>
        </p:nvSpPr>
        <p:spPr/>
        <p:txBody>
          <a:bodyPr>
            <a:normAutofit/>
          </a:bodyPr>
          <a:lstStyle/>
          <a:p>
            <a:pPr marL="0" indent="0">
              <a:buNone/>
            </a:pPr>
            <a:endParaRPr lang="en-GB" dirty="0"/>
          </a:p>
          <a:p>
            <a:pPr marL="0" indent="0" algn="just">
              <a:buNone/>
            </a:pPr>
            <a:r>
              <a:rPr lang="en-GB" dirty="0">
                <a:latin typeface="Arial" panose="020B0604020202020204" pitchFamily="34" charset="0"/>
                <a:cs typeface="Arial" panose="020B0604020202020204" pitchFamily="34" charset="0"/>
              </a:rPr>
              <a:t>The relevant legal and guidance framework that govern the response to terrorist incidents includes:</a:t>
            </a:r>
          </a:p>
          <a:p>
            <a:pPr marL="0" indent="0" algn="just">
              <a:buNone/>
            </a:pPr>
            <a:endParaRPr lang="en-GB" dirty="0">
              <a:latin typeface="Arial" panose="020B0604020202020204" pitchFamily="34" charset="0"/>
              <a:cs typeface="Arial" panose="020B0604020202020204" pitchFamily="34" charset="0"/>
            </a:endParaRPr>
          </a:p>
          <a:p>
            <a:pPr marL="457200" lvl="1" indent="0" algn="just">
              <a:buNone/>
            </a:pPr>
            <a:r>
              <a:rPr lang="en-GB" dirty="0">
                <a:latin typeface="Arial" panose="020B0604020202020204" pitchFamily="34" charset="0"/>
                <a:cs typeface="Arial" panose="020B0604020202020204" pitchFamily="34" charset="0"/>
              </a:rPr>
              <a:t>•	Human Rights Act 1998 ECHR Article 2 – right to life</a:t>
            </a:r>
          </a:p>
          <a:p>
            <a:pPr marL="457200" lvl="1" indent="0" algn="just">
              <a:buNone/>
            </a:pPr>
            <a:r>
              <a:rPr lang="en-GB" dirty="0">
                <a:latin typeface="Arial" panose="020B0604020202020204" pitchFamily="34" charset="0"/>
                <a:cs typeface="Arial" panose="020B0604020202020204" pitchFamily="34" charset="0"/>
              </a:rPr>
              <a:t>•	Health and Safety at Work Act 1974</a:t>
            </a:r>
          </a:p>
          <a:p>
            <a:pPr marL="457200" lvl="1" indent="0" algn="just">
              <a:buNone/>
            </a:pPr>
            <a:r>
              <a:rPr lang="en-GB" dirty="0">
                <a:latin typeface="Arial" panose="020B0604020202020204" pitchFamily="34" charset="0"/>
                <a:cs typeface="Arial" panose="020B0604020202020204" pitchFamily="34" charset="0"/>
              </a:rPr>
              <a:t>•	Corporate Manslaughter and Homicide Act 2007</a:t>
            </a:r>
          </a:p>
          <a:p>
            <a:pPr marL="457200" lvl="1" indent="0" algn="just">
              <a:buNone/>
            </a:pPr>
            <a:r>
              <a:rPr lang="en-GB" dirty="0">
                <a:latin typeface="Arial" panose="020B0604020202020204" pitchFamily="34" charset="0"/>
                <a:cs typeface="Arial" panose="020B0604020202020204" pitchFamily="34" charset="0"/>
              </a:rPr>
              <a:t>•	Joint Doctrine, The Interoperability Framework Edition 3,   2021</a:t>
            </a:r>
          </a:p>
          <a:p>
            <a:pPr marL="457200" lvl="1" indent="0" algn="just">
              <a:buNone/>
            </a:pPr>
            <a:r>
              <a:rPr lang="en-GB" dirty="0">
                <a:latin typeface="Arial" panose="020B0604020202020204" pitchFamily="34" charset="0"/>
                <a:cs typeface="Arial" panose="020B0604020202020204" pitchFamily="34" charset="0"/>
              </a:rPr>
              <a:t>•	Joint Arrangements for Responding to a Marauding Terrorist Attack</a:t>
            </a:r>
          </a:p>
          <a:p>
            <a:pPr marL="457200" lvl="1" indent="0" algn="just">
              <a:buNone/>
            </a:pPr>
            <a:r>
              <a:rPr lang="en-GB" dirty="0">
                <a:latin typeface="Arial" panose="020B0604020202020204" pitchFamily="34" charset="0"/>
                <a:cs typeface="Arial" panose="020B0604020202020204" pitchFamily="34" charset="0"/>
              </a:rPr>
              <a:t>     (JESIP)</a:t>
            </a:r>
          </a:p>
          <a:p>
            <a:pPr marL="0" indent="0">
              <a:buNone/>
            </a:pPr>
            <a:endParaRPr lang="en-GB" dirty="0"/>
          </a:p>
        </p:txBody>
      </p:sp>
    </p:spTree>
    <p:extLst>
      <p:ext uri="{BB962C8B-B14F-4D97-AF65-F5344CB8AC3E}">
        <p14:creationId xmlns:p14="http://schemas.microsoft.com/office/powerpoint/2010/main" val="253204269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Text&#10;&#10;Description automatically generated with medium confidence">
            <a:extLst>
              <a:ext uri="{FF2B5EF4-FFF2-40B4-BE49-F238E27FC236}">
                <a16:creationId xmlns:a16="http://schemas.microsoft.com/office/drawing/2014/main" id="{820BB7A9-08F7-4AC9-B6D1-B7215134E46F}"/>
              </a:ext>
            </a:extLst>
          </p:cNvPr>
          <p:cNvPicPr>
            <a:picLocks noChangeAspect="1"/>
          </p:cNvPicPr>
          <p:nvPr/>
        </p:nvPicPr>
        <p:blipFill>
          <a:blip r:embed="rId2"/>
          <a:stretch>
            <a:fillRect/>
          </a:stretch>
        </p:blipFill>
        <p:spPr>
          <a:xfrm>
            <a:off x="643467" y="701850"/>
            <a:ext cx="3278292" cy="2507894"/>
          </a:xfrm>
          <a:prstGeom prst="rect">
            <a:avLst/>
          </a:prstGeom>
        </p:spPr>
      </p:pic>
      <p:pic>
        <p:nvPicPr>
          <p:cNvPr id="2" name="Picture 1" descr="Diagram&#10;&#10;Description automatically generated with medium confidence">
            <a:extLst>
              <a:ext uri="{FF2B5EF4-FFF2-40B4-BE49-F238E27FC236}">
                <a16:creationId xmlns:a16="http://schemas.microsoft.com/office/drawing/2014/main" id="{5802CB7B-0B96-49BE-B8A6-DF8A215B1CF6}"/>
              </a:ext>
            </a:extLst>
          </p:cNvPr>
          <p:cNvPicPr>
            <a:picLocks noChangeAspect="1"/>
          </p:cNvPicPr>
          <p:nvPr/>
        </p:nvPicPr>
        <p:blipFill>
          <a:blip r:embed="rId3"/>
          <a:stretch>
            <a:fillRect/>
          </a:stretch>
        </p:blipFill>
        <p:spPr>
          <a:xfrm>
            <a:off x="4243493" y="1162862"/>
            <a:ext cx="3743538" cy="4532270"/>
          </a:xfrm>
          <a:prstGeom prst="rect">
            <a:avLst/>
          </a:prstGeom>
        </p:spPr>
      </p:pic>
      <p:pic>
        <p:nvPicPr>
          <p:cNvPr id="4" name="Picture 3" descr="Text, letter&#10;&#10;Description automatically generated">
            <a:extLst>
              <a:ext uri="{FF2B5EF4-FFF2-40B4-BE49-F238E27FC236}">
                <a16:creationId xmlns:a16="http://schemas.microsoft.com/office/drawing/2014/main" id="{CBA5342C-FD4B-4213-9281-F50F4DC25DFE}"/>
              </a:ext>
            </a:extLst>
          </p:cNvPr>
          <p:cNvPicPr>
            <a:picLocks noChangeAspect="1"/>
          </p:cNvPicPr>
          <p:nvPr/>
        </p:nvPicPr>
        <p:blipFill>
          <a:blip r:embed="rId4"/>
          <a:stretch>
            <a:fillRect/>
          </a:stretch>
        </p:blipFill>
        <p:spPr>
          <a:xfrm>
            <a:off x="8757393" y="643466"/>
            <a:ext cx="2342511" cy="2624662"/>
          </a:xfrm>
          <a:prstGeom prst="rect">
            <a:avLst/>
          </a:prstGeom>
        </p:spPr>
      </p:pic>
      <p:pic>
        <p:nvPicPr>
          <p:cNvPr id="7" name="Picture 6" descr="A gavel and a flag&#10;&#10;Description automatically generated with medium confidence">
            <a:extLst>
              <a:ext uri="{FF2B5EF4-FFF2-40B4-BE49-F238E27FC236}">
                <a16:creationId xmlns:a16="http://schemas.microsoft.com/office/drawing/2014/main" id="{78C3FFA3-B421-4989-882B-1BDBBF561D57}"/>
              </a:ext>
            </a:extLst>
          </p:cNvPr>
          <p:cNvPicPr>
            <a:picLocks noChangeAspect="1"/>
          </p:cNvPicPr>
          <p:nvPr/>
        </p:nvPicPr>
        <p:blipFill>
          <a:blip r:embed="rId5"/>
          <a:stretch>
            <a:fillRect/>
          </a:stretch>
        </p:blipFill>
        <p:spPr>
          <a:xfrm>
            <a:off x="643467" y="3985117"/>
            <a:ext cx="3278292" cy="1834156"/>
          </a:xfrm>
          <a:prstGeom prst="rect">
            <a:avLst/>
          </a:prstGeom>
        </p:spPr>
      </p:pic>
      <p:pic>
        <p:nvPicPr>
          <p:cNvPr id="5" name="Picture 4" descr="Text&#10;&#10;Description automatically generated">
            <a:extLst>
              <a:ext uri="{FF2B5EF4-FFF2-40B4-BE49-F238E27FC236}">
                <a16:creationId xmlns:a16="http://schemas.microsoft.com/office/drawing/2014/main" id="{B13E9D1E-A4A9-4133-90E9-CA71D90A37B4}"/>
              </a:ext>
            </a:extLst>
          </p:cNvPr>
          <p:cNvPicPr>
            <a:picLocks noChangeAspect="1"/>
          </p:cNvPicPr>
          <p:nvPr/>
        </p:nvPicPr>
        <p:blipFill>
          <a:blip r:embed="rId6"/>
          <a:stretch>
            <a:fillRect/>
          </a:stretch>
        </p:blipFill>
        <p:spPr>
          <a:xfrm>
            <a:off x="8765291" y="3589863"/>
            <a:ext cx="2326713" cy="2643992"/>
          </a:xfrm>
          <a:prstGeom prst="rect">
            <a:avLst/>
          </a:prstGeom>
        </p:spPr>
      </p:pic>
    </p:spTree>
    <p:extLst>
      <p:ext uri="{BB962C8B-B14F-4D97-AF65-F5344CB8AC3E}">
        <p14:creationId xmlns:p14="http://schemas.microsoft.com/office/powerpoint/2010/main" val="198164922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AFFE0B4-129B-49DF-9C59-BE26B58ECE98}"/>
              </a:ext>
            </a:extLst>
          </p:cNvPr>
          <p:cNvSpPr txBox="1"/>
          <p:nvPr/>
        </p:nvSpPr>
        <p:spPr>
          <a:xfrm>
            <a:off x="690465" y="-351986"/>
            <a:ext cx="11066106" cy="6863417"/>
          </a:xfrm>
          <a:prstGeom prst="rect">
            <a:avLst/>
          </a:prstGeom>
          <a:noFill/>
        </p:spPr>
        <p:txBody>
          <a:bodyPr wrap="square">
            <a:spAutoFit/>
          </a:bodyPr>
          <a:lstStyle/>
          <a:p>
            <a:pPr algn="just"/>
            <a:endParaRPr lang="en-GB" sz="2000" b="1" dirty="0">
              <a:latin typeface="Arial" panose="020B0604020202020204" pitchFamily="34" charset="0"/>
              <a:cs typeface="Arial" panose="020B0604020202020204" pitchFamily="34" charset="0"/>
            </a:endParaRPr>
          </a:p>
          <a:p>
            <a:pPr algn="just"/>
            <a:endParaRPr lang="en-GB" sz="2000" b="1" dirty="0">
              <a:latin typeface="Arial" panose="020B0604020202020204" pitchFamily="34" charset="0"/>
              <a:cs typeface="Arial" panose="020B0604020202020204" pitchFamily="34" charset="0"/>
            </a:endParaRPr>
          </a:p>
          <a:p>
            <a:pPr algn="just"/>
            <a:r>
              <a:rPr lang="en-GB" sz="2000" b="1" dirty="0">
                <a:latin typeface="Arial" panose="020B0604020202020204" pitchFamily="34" charset="0"/>
                <a:cs typeface="Arial" panose="020B0604020202020204" pitchFamily="34" charset="0"/>
              </a:rPr>
              <a:t>Brief history of recent terrorist attacks in the UK</a:t>
            </a:r>
          </a:p>
          <a:p>
            <a:pPr algn="just"/>
            <a:endParaRPr lang="en-GB" sz="2000" b="1" dirty="0">
              <a:latin typeface="Arial" panose="020B0604020202020204" pitchFamily="34" charset="0"/>
              <a:cs typeface="Arial" panose="020B0604020202020204" pitchFamily="34" charset="0"/>
            </a:endParaRPr>
          </a:p>
          <a:p>
            <a:pPr algn="just"/>
            <a:r>
              <a:rPr lang="en-GB" sz="2000" b="1" dirty="0">
                <a:latin typeface="Arial" panose="020B0604020202020204" pitchFamily="34" charset="0"/>
                <a:cs typeface="Arial" panose="020B0604020202020204" pitchFamily="34" charset="0"/>
              </a:rPr>
              <a:t>Murder of Lee Rigby 2013</a:t>
            </a:r>
          </a:p>
          <a:p>
            <a:pPr algn="just"/>
            <a:endParaRPr lang="en-GB" sz="2000" b="1" dirty="0">
              <a:latin typeface="Arial" panose="020B0604020202020204" pitchFamily="34" charset="0"/>
              <a:cs typeface="Arial" panose="020B0604020202020204" pitchFamily="34" charset="0"/>
            </a:endParaRPr>
          </a:p>
          <a:p>
            <a:pPr algn="just"/>
            <a:r>
              <a:rPr lang="en-GB" sz="2000" dirty="0">
                <a:latin typeface="Arial" panose="020B0604020202020204" pitchFamily="34" charset="0"/>
                <a:cs typeface="Arial" panose="020B0604020202020204" pitchFamily="34" charset="0"/>
              </a:rPr>
              <a:t>On the afternoon of 22 May 2013, a British Army soldier, Fusilier Lee Rigby of the Royal Regiment of Fusiliers, was attacked and killed by Michael </a:t>
            </a:r>
            <a:r>
              <a:rPr lang="en-GB" sz="2000" dirty="0" err="1">
                <a:latin typeface="Arial" panose="020B0604020202020204" pitchFamily="34" charset="0"/>
                <a:cs typeface="Arial" panose="020B0604020202020204" pitchFamily="34" charset="0"/>
              </a:rPr>
              <a:t>Adebolajo</a:t>
            </a:r>
            <a:r>
              <a:rPr lang="en-GB" sz="2000" dirty="0">
                <a:latin typeface="Arial" panose="020B0604020202020204" pitchFamily="34" charset="0"/>
                <a:cs typeface="Arial" panose="020B0604020202020204" pitchFamily="34" charset="0"/>
              </a:rPr>
              <a:t> and Michael Adebowale near the Royal Artillery Barracks in Woolwich, southeast London. </a:t>
            </a:r>
          </a:p>
          <a:p>
            <a:pPr algn="just"/>
            <a:r>
              <a:rPr lang="en-GB" sz="2000" dirty="0">
                <a:latin typeface="Arial" panose="020B0604020202020204" pitchFamily="34" charset="0"/>
                <a:cs typeface="Arial" panose="020B0604020202020204" pitchFamily="34" charset="0"/>
              </a:rPr>
              <a:t>Rigby was off duty and walking along Wellington Street when he was attacked. </a:t>
            </a:r>
            <a:r>
              <a:rPr lang="en-GB" sz="2000" dirty="0" err="1">
                <a:latin typeface="Arial" panose="020B0604020202020204" pitchFamily="34" charset="0"/>
                <a:cs typeface="Arial" panose="020B0604020202020204" pitchFamily="34" charset="0"/>
              </a:rPr>
              <a:t>Adebolajo</a:t>
            </a:r>
            <a:r>
              <a:rPr lang="en-GB" sz="2000" dirty="0">
                <a:latin typeface="Arial" panose="020B0604020202020204" pitchFamily="34" charset="0"/>
                <a:cs typeface="Arial" panose="020B0604020202020204" pitchFamily="34" charset="0"/>
              </a:rPr>
              <a:t> and Adebowale ran him down with a car, then used knives and a cleaver to stab and hack him to death. The men dragged Rigby's body into the road and remained at the scene until police arrived. They told passers-by that they had killed a soldier to avenge the killing of Muslims by the British armed forces. Unarmed police arrived at the scene nine minutes after an emergency call was received and set up a cordon. Armed police officers arrived five minutes later. The assailants, armed with a cleaver and brandishing a gun, charged at the police, who fired shots that wounded them both. They were apprehended and taken to separate hospitals. </a:t>
            </a:r>
            <a:r>
              <a:rPr lang="en-GB" sz="2000" dirty="0" err="1">
                <a:latin typeface="Arial" panose="020B0604020202020204" pitchFamily="34" charset="0"/>
                <a:cs typeface="Arial" panose="020B0604020202020204" pitchFamily="34" charset="0"/>
              </a:rPr>
              <a:t>Adebolajo</a:t>
            </a:r>
            <a:r>
              <a:rPr lang="en-GB" sz="2000" dirty="0">
                <a:latin typeface="Arial" panose="020B0604020202020204" pitchFamily="34" charset="0"/>
                <a:cs typeface="Arial" panose="020B0604020202020204" pitchFamily="34" charset="0"/>
              </a:rPr>
              <a:t> and Adebowale are British of Nigerian descent, were raised as Christians, and converted to Islam. On 19 December 2013, both of the attackers were found guilty of Rigby's murder. On 26 February 2014, they were sentenced to life imprisonment, with </a:t>
            </a:r>
            <a:r>
              <a:rPr lang="en-GB" sz="2000" dirty="0" err="1">
                <a:latin typeface="Arial" panose="020B0604020202020204" pitchFamily="34" charset="0"/>
                <a:cs typeface="Arial" panose="020B0604020202020204" pitchFamily="34" charset="0"/>
              </a:rPr>
              <a:t>Adebolajo</a:t>
            </a:r>
            <a:r>
              <a:rPr lang="en-GB" sz="2000" dirty="0">
                <a:latin typeface="Arial" panose="020B0604020202020204" pitchFamily="34" charset="0"/>
                <a:cs typeface="Arial" panose="020B0604020202020204" pitchFamily="34" charset="0"/>
              </a:rPr>
              <a:t> given a whole life order and Adebowale ordered to serve at least 45 years. The attack was condemned by political and Muslim leaders in the United Kingdom and in the international press.</a:t>
            </a:r>
          </a:p>
        </p:txBody>
      </p:sp>
    </p:spTree>
    <p:extLst>
      <p:ext uri="{BB962C8B-B14F-4D97-AF65-F5344CB8AC3E}">
        <p14:creationId xmlns:p14="http://schemas.microsoft.com/office/powerpoint/2010/main" val="267590752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ADA0FE8-FF1B-4021-BF85-338E133265D3}"/>
              </a:ext>
            </a:extLst>
          </p:cNvPr>
          <p:cNvSpPr txBox="1"/>
          <p:nvPr/>
        </p:nvSpPr>
        <p:spPr>
          <a:xfrm>
            <a:off x="559837" y="617510"/>
            <a:ext cx="11140751" cy="4708981"/>
          </a:xfrm>
          <a:prstGeom prst="rect">
            <a:avLst/>
          </a:prstGeom>
          <a:noFill/>
        </p:spPr>
        <p:txBody>
          <a:bodyPr wrap="square">
            <a:spAutoFit/>
          </a:bodyPr>
          <a:lstStyle/>
          <a:p>
            <a:pPr algn="just"/>
            <a:r>
              <a:rPr lang="en-GB" sz="2000" b="1" dirty="0">
                <a:latin typeface="Arial" panose="020B0604020202020204" pitchFamily="34" charset="0"/>
                <a:cs typeface="Arial" panose="020B0604020202020204" pitchFamily="34" charset="0"/>
              </a:rPr>
              <a:t>Westminster Bridge 2017</a:t>
            </a:r>
          </a:p>
          <a:p>
            <a:pPr algn="just"/>
            <a:endParaRPr lang="en-GB" sz="2000" b="1" dirty="0">
              <a:latin typeface="Arial" panose="020B0604020202020204" pitchFamily="34" charset="0"/>
              <a:cs typeface="Arial" panose="020B0604020202020204" pitchFamily="34" charset="0"/>
            </a:endParaRPr>
          </a:p>
          <a:p>
            <a:pPr algn="just"/>
            <a:r>
              <a:rPr lang="en-GB" sz="2000" dirty="0">
                <a:latin typeface="Arial" panose="020B0604020202020204" pitchFamily="34" charset="0"/>
                <a:cs typeface="Arial" panose="020B0604020202020204" pitchFamily="34" charset="0"/>
              </a:rPr>
              <a:t>On 22 March 2017, a terrorist attack took place outside the Palace of Westminster in London, seat of the British Parliament. The attacker, 52-year-old Briton Khalid Masood, drove a car into pedestrians on the pavement along the south side of Westminster Bridge and Bridge Street, injuring more than 50 people, four of them fatally. He then crashed the car into the perimeter fence of the palace grounds and ran into New Palace Yard, where he fatally stabbed an unarmed police officer. He was then shot by an armed police officer, and died at the scene.</a:t>
            </a:r>
          </a:p>
          <a:p>
            <a:pPr algn="just"/>
            <a:endParaRPr lang="en-GB" sz="2000" dirty="0">
              <a:latin typeface="Arial" panose="020B0604020202020204" pitchFamily="34" charset="0"/>
              <a:cs typeface="Arial" panose="020B0604020202020204" pitchFamily="34" charset="0"/>
            </a:endParaRPr>
          </a:p>
          <a:p>
            <a:pPr algn="just"/>
            <a:r>
              <a:rPr lang="en-GB" sz="2000" dirty="0">
                <a:latin typeface="Arial" panose="020B0604020202020204" pitchFamily="34" charset="0"/>
                <a:cs typeface="Arial" panose="020B0604020202020204" pitchFamily="34" charset="0"/>
              </a:rPr>
              <a:t>Police treated the attack as "Islamist-related terrorism". Masood said in a final text message that he was waging jihad in revenge for Western military action in Muslim countries in the Middle East. </a:t>
            </a:r>
            <a:r>
              <a:rPr lang="en-GB" sz="2000" dirty="0" err="1">
                <a:latin typeface="Arial" panose="020B0604020202020204" pitchFamily="34" charset="0"/>
                <a:cs typeface="Arial" panose="020B0604020202020204" pitchFamily="34" charset="0"/>
              </a:rPr>
              <a:t>Amaq</a:t>
            </a:r>
            <a:r>
              <a:rPr lang="en-GB" sz="2000" dirty="0">
                <a:latin typeface="Arial" panose="020B0604020202020204" pitchFamily="34" charset="0"/>
                <a:cs typeface="Arial" panose="020B0604020202020204" pitchFamily="34" charset="0"/>
              </a:rPr>
              <a:t> News Agency, which is linked to Islamic State, said the attacker answered the group's calls to target citizens of states that were fighting against it, though the claim was questioned by the UK police and government. Police have found no link with a terrorist organisation and believe Masood acted alone. </a:t>
            </a:r>
          </a:p>
        </p:txBody>
      </p:sp>
    </p:spTree>
    <p:extLst>
      <p:ext uri="{BB962C8B-B14F-4D97-AF65-F5344CB8AC3E}">
        <p14:creationId xmlns:p14="http://schemas.microsoft.com/office/powerpoint/2010/main" val="240380188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1C19337-C148-4E3F-8DAC-3713D750FA26}"/>
              </a:ext>
            </a:extLst>
          </p:cNvPr>
          <p:cNvSpPr txBox="1"/>
          <p:nvPr/>
        </p:nvSpPr>
        <p:spPr>
          <a:xfrm>
            <a:off x="783771" y="1033008"/>
            <a:ext cx="10655560" cy="4401205"/>
          </a:xfrm>
          <a:prstGeom prst="rect">
            <a:avLst/>
          </a:prstGeom>
          <a:noFill/>
        </p:spPr>
        <p:txBody>
          <a:bodyPr wrap="square">
            <a:spAutoFit/>
          </a:bodyPr>
          <a:lstStyle/>
          <a:p>
            <a:pPr algn="just"/>
            <a:r>
              <a:rPr lang="en-GB" sz="2000" b="1" dirty="0">
                <a:latin typeface="Arial" panose="020B0604020202020204" pitchFamily="34" charset="0"/>
                <a:cs typeface="Arial" panose="020B0604020202020204" pitchFamily="34" charset="0"/>
              </a:rPr>
              <a:t>Manchester Arena Attack 2017</a:t>
            </a:r>
          </a:p>
          <a:p>
            <a:pPr algn="just"/>
            <a:endParaRPr lang="en-GB" sz="2000" dirty="0">
              <a:latin typeface="Arial" panose="020B0604020202020204" pitchFamily="34" charset="0"/>
              <a:cs typeface="Arial" panose="020B0604020202020204" pitchFamily="34" charset="0"/>
            </a:endParaRPr>
          </a:p>
          <a:p>
            <a:pPr algn="just"/>
            <a:r>
              <a:rPr lang="en-GB" sz="2000" dirty="0">
                <a:latin typeface="Arial" panose="020B0604020202020204" pitchFamily="34" charset="0"/>
                <a:cs typeface="Arial" panose="020B0604020202020204" pitchFamily="34" charset="0"/>
              </a:rPr>
              <a:t>On 22 May 2017, an Islamist extremist suicide bomber detonated a shrapnel-laden homemade bomb as people were leaving the Manchester Arena following a concert by American singer Ariana Grande.</a:t>
            </a:r>
          </a:p>
          <a:p>
            <a:pPr algn="just"/>
            <a:r>
              <a:rPr lang="en-GB" sz="2000" dirty="0">
                <a:latin typeface="Arial" panose="020B0604020202020204" pitchFamily="34" charset="0"/>
                <a:cs typeface="Arial" panose="020B0604020202020204" pitchFamily="34" charset="0"/>
              </a:rPr>
              <a:t>Twenty-three people died, including the attacker, and 1,017 were injured, some of them children. Several hundred more suffered psychological trauma. The bomber was Salman Ramadan Abedi, a 22-year-old local man of Libyan ancestry. After initial suspicions of a terrorist network, police later said they believed Abedi had largely acted alone but that others had been aware of his plans. In March 2020, the bomber's brother, Hashem Abedi, was found guilty of 22 counts of murder relating to the attack.</a:t>
            </a:r>
          </a:p>
          <a:p>
            <a:pPr algn="just"/>
            <a:endParaRPr lang="en-GB" sz="2000" dirty="0">
              <a:latin typeface="Arial" panose="020B0604020202020204" pitchFamily="34" charset="0"/>
              <a:cs typeface="Arial" panose="020B0604020202020204" pitchFamily="34" charset="0"/>
            </a:endParaRPr>
          </a:p>
          <a:p>
            <a:pPr algn="just"/>
            <a:r>
              <a:rPr lang="en-GB" sz="2000" dirty="0">
                <a:latin typeface="Arial" panose="020B0604020202020204" pitchFamily="34" charset="0"/>
                <a:cs typeface="Arial" panose="020B0604020202020204" pitchFamily="34" charset="0"/>
              </a:rPr>
              <a:t>The incident was the deadliest terrorist attack and the first suicide bombing in the United Kingdom since the 7 July 2005 London bombings.</a:t>
            </a:r>
          </a:p>
        </p:txBody>
      </p:sp>
    </p:spTree>
    <p:extLst>
      <p:ext uri="{BB962C8B-B14F-4D97-AF65-F5344CB8AC3E}">
        <p14:creationId xmlns:p14="http://schemas.microsoft.com/office/powerpoint/2010/main" val="67860662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35E24B6-74F3-4CC6-AEF4-B788BFF9181D}"/>
              </a:ext>
            </a:extLst>
          </p:cNvPr>
          <p:cNvSpPr txBox="1"/>
          <p:nvPr/>
        </p:nvSpPr>
        <p:spPr>
          <a:xfrm>
            <a:off x="727788" y="-767485"/>
            <a:ext cx="10823510" cy="7017306"/>
          </a:xfrm>
          <a:prstGeom prst="rect">
            <a:avLst/>
          </a:prstGeom>
          <a:noFill/>
        </p:spPr>
        <p:txBody>
          <a:bodyPr wrap="square">
            <a:spAutoFit/>
          </a:bodyPr>
          <a:lstStyle/>
          <a:p>
            <a:endParaRPr lang="en-GB" dirty="0"/>
          </a:p>
          <a:p>
            <a:endParaRPr lang="en-GB" dirty="0"/>
          </a:p>
          <a:p>
            <a:endParaRPr lang="en-GB" dirty="0"/>
          </a:p>
          <a:p>
            <a:endParaRPr lang="en-GB" b="1" dirty="0"/>
          </a:p>
          <a:p>
            <a:pPr algn="just"/>
            <a:r>
              <a:rPr lang="en-GB" b="1" dirty="0">
                <a:latin typeface="Arial" panose="020B0604020202020204" pitchFamily="34" charset="0"/>
                <a:cs typeface="Arial" panose="020B0604020202020204" pitchFamily="34" charset="0"/>
              </a:rPr>
              <a:t>London Bridge / Borough Market 2017</a:t>
            </a:r>
          </a:p>
          <a:p>
            <a:pPr algn="just"/>
            <a:endParaRPr lang="en-GB" b="1"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On 3 June 2017, a terrorist vehicle-ramming and stabbing took place in London, England. A van was deliberately driven into pedestrians on London Bridge, and then crashed on the south bank of the River Thames. Its three occupants then ran to the nearby Borough Market area and began stabbing people in and around restaurants and pubs. They were shot dead by City of London Police officers, and were found to be wearing fake explosive vests. Eight people were killed and 48 were injured, including members of the public and four unarmed police officers who attempted to stop the assailants. British authorities described the perpetrators as "radical Islamic terrorists".</a:t>
            </a:r>
          </a:p>
          <a:p>
            <a:pPr algn="just"/>
            <a:r>
              <a:rPr lang="en-GB" dirty="0">
                <a:latin typeface="Arial" panose="020B0604020202020204" pitchFamily="34" charset="0"/>
                <a:cs typeface="Arial" panose="020B0604020202020204" pitchFamily="34" charset="0"/>
              </a:rPr>
              <a:t>The Islamic State (ISIS) claimed responsibility for the attack.</a:t>
            </a:r>
          </a:p>
          <a:p>
            <a:pPr algn="just"/>
            <a:r>
              <a:rPr lang="en-GB" dirty="0">
                <a:latin typeface="Arial" panose="020B0604020202020204" pitchFamily="34" charset="0"/>
                <a:cs typeface="Arial" panose="020B0604020202020204" pitchFamily="34" charset="0"/>
              </a:rPr>
              <a:t>London Bridge 2019</a:t>
            </a:r>
          </a:p>
          <a:p>
            <a:pPr algn="just"/>
            <a:r>
              <a:rPr lang="en-GB" dirty="0">
                <a:latin typeface="Arial" panose="020B0604020202020204" pitchFamily="34" charset="0"/>
                <a:cs typeface="Arial" panose="020B0604020202020204" pitchFamily="34" charset="0"/>
              </a:rPr>
              <a:t>On 29 November 2019, five people were stabbed, two fatally, in Central London. The attacker, Briton Usman Khan, had been released from prison in 2018 on licence after serving a sentence for terrorist offences.</a:t>
            </a:r>
          </a:p>
          <a:p>
            <a:pPr algn="just"/>
            <a:r>
              <a:rPr lang="en-GB" dirty="0">
                <a:latin typeface="Arial" panose="020B0604020202020204" pitchFamily="34" charset="0"/>
                <a:cs typeface="Arial" panose="020B0604020202020204" pitchFamily="34" charset="0"/>
              </a:rPr>
              <a:t>Khan was attending an offender rehabilitation conference in Fishmongers' Hall when he threatened to detonate what turned out to be a fake suicide vest and started attacking people with two knives taped to his wrists, killing two of the conference participants by stabbing them in the chest.[1] Several people fought back, some attacking Khan with a fire extinguisher, a pike and a narwhal tusk as he fled the building and emerged on to London Bridge, where he was partially disarmed by a plain-clothes police officer. He was restrained by members of the public until additional police officers arrived, pulled away those restraining him, and shot him.</a:t>
            </a:r>
          </a:p>
        </p:txBody>
      </p:sp>
    </p:spTree>
    <p:extLst>
      <p:ext uri="{BB962C8B-B14F-4D97-AF65-F5344CB8AC3E}">
        <p14:creationId xmlns:p14="http://schemas.microsoft.com/office/powerpoint/2010/main" val="312426232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0192655-DC2F-41DA-96C4-C1AF030DCC2A}"/>
              </a:ext>
            </a:extLst>
          </p:cNvPr>
          <p:cNvSpPr txBox="1"/>
          <p:nvPr/>
        </p:nvSpPr>
        <p:spPr>
          <a:xfrm>
            <a:off x="615820" y="-213487"/>
            <a:ext cx="11122090" cy="6494085"/>
          </a:xfrm>
          <a:prstGeom prst="rect">
            <a:avLst/>
          </a:prstGeom>
          <a:noFill/>
        </p:spPr>
        <p:txBody>
          <a:bodyPr wrap="square">
            <a:spAutoFit/>
          </a:bodyPr>
          <a:lstStyle/>
          <a:p>
            <a:endParaRPr lang="en-GB" dirty="0"/>
          </a:p>
          <a:p>
            <a:pPr algn="just"/>
            <a:endParaRPr lang="en-GB" dirty="0"/>
          </a:p>
          <a:p>
            <a:pPr algn="just"/>
            <a:r>
              <a:rPr lang="en-GB" sz="2000" b="1" dirty="0">
                <a:latin typeface="Arial" panose="020B0604020202020204" pitchFamily="34" charset="0"/>
                <a:cs typeface="Arial" panose="020B0604020202020204" pitchFamily="34" charset="0"/>
              </a:rPr>
              <a:t>Streatham 2020</a:t>
            </a:r>
          </a:p>
          <a:p>
            <a:pPr algn="just"/>
            <a:r>
              <a:rPr lang="en-GB" sz="2000" dirty="0">
                <a:latin typeface="Arial" panose="020B0604020202020204" pitchFamily="34" charset="0"/>
                <a:cs typeface="Arial" panose="020B0604020202020204" pitchFamily="34" charset="0"/>
              </a:rPr>
              <a:t>On 2 February 2020 two people were stabbed in Streatham, London in what police termed a terrorist incident. The attacker, Sudesh Amman, was shot dead by the police. A nearby woman was slightly injured by broken glass as a result. At the time Amman was under active counter-terrorism surveillance, after having recently being released from prison on licence; he had been convicted in 2018 for disseminating terrorist material. Following the attack, the British government introduced the Terrorist Offenders Bill, a piece of emergency legislation intended to prevent those convicted of terrorist offences from being released early from prison.</a:t>
            </a:r>
          </a:p>
          <a:p>
            <a:pPr algn="just"/>
            <a:r>
              <a:rPr lang="en-GB" sz="2000" b="1" dirty="0">
                <a:latin typeface="Arial" panose="020B0604020202020204" pitchFamily="34" charset="0"/>
                <a:cs typeface="Arial" panose="020B0604020202020204" pitchFamily="34" charset="0"/>
              </a:rPr>
              <a:t>Sir David Amess 2021</a:t>
            </a:r>
          </a:p>
          <a:p>
            <a:pPr algn="just"/>
            <a:r>
              <a:rPr lang="en-GB" sz="2000" dirty="0">
                <a:latin typeface="Arial" panose="020B0604020202020204" pitchFamily="34" charset="0"/>
                <a:cs typeface="Arial" panose="020B0604020202020204" pitchFamily="34" charset="0"/>
              </a:rPr>
              <a:t>On 15 October 2021, Sir David Amess, a British Conservative Party politician and Member of Parliament (MP) for Southend West, died after being stabbed multiple times at his constituency surgery at </a:t>
            </a:r>
            <a:r>
              <a:rPr lang="en-GB" sz="2000" dirty="0" err="1">
                <a:latin typeface="Arial" panose="020B0604020202020204" pitchFamily="34" charset="0"/>
                <a:cs typeface="Arial" panose="020B0604020202020204" pitchFamily="34" charset="0"/>
              </a:rPr>
              <a:t>Belfairs</a:t>
            </a:r>
            <a:r>
              <a:rPr lang="en-GB" sz="2000" dirty="0">
                <a:latin typeface="Arial" panose="020B0604020202020204" pitchFamily="34" charset="0"/>
                <a:cs typeface="Arial" panose="020B0604020202020204" pitchFamily="34" charset="0"/>
              </a:rPr>
              <a:t> Methodist Church Hall in Leigh-on-Sea, Essex. Ali Harbi Ali, a 25-year-old British man, was arrested at the scene and was later charged with murder and the preparation of terrorist acts.</a:t>
            </a:r>
          </a:p>
          <a:p>
            <a:pPr algn="just"/>
            <a:r>
              <a:rPr lang="en-GB" sz="2000" b="1" dirty="0">
                <a:latin typeface="Arial" panose="020B0604020202020204" pitchFamily="34" charset="0"/>
                <a:cs typeface="Arial" panose="020B0604020202020204" pitchFamily="34" charset="0"/>
              </a:rPr>
              <a:t>Liverpool Women’s Hospital Bombing 2021</a:t>
            </a:r>
          </a:p>
          <a:p>
            <a:pPr algn="just"/>
            <a:r>
              <a:rPr lang="en-GB" sz="2000" dirty="0">
                <a:latin typeface="Arial" panose="020B0604020202020204" pitchFamily="34" charset="0"/>
                <a:cs typeface="Arial" panose="020B0604020202020204" pitchFamily="34" charset="0"/>
              </a:rPr>
              <a:t>On 14 November 2021, a taxi carrying a passenger arrived at the main entrance of Liverpool Women's Hospital in Liverpool, England. An improvised explosive device carried by the passenger ignited, killing him and injuring the driver. The police later declared it to be a terrorist incident.</a:t>
            </a:r>
          </a:p>
        </p:txBody>
      </p:sp>
    </p:spTree>
    <p:extLst>
      <p:ext uri="{BB962C8B-B14F-4D97-AF65-F5344CB8AC3E}">
        <p14:creationId xmlns:p14="http://schemas.microsoft.com/office/powerpoint/2010/main" val="353800914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CA715A-3EAF-4D27-9B79-75268F9B8BD1}"/>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The response to terrorist attacks:</a:t>
            </a:r>
          </a:p>
        </p:txBody>
      </p:sp>
      <p:sp>
        <p:nvSpPr>
          <p:cNvPr id="3" name="Content Placeholder 2">
            <a:extLst>
              <a:ext uri="{FF2B5EF4-FFF2-40B4-BE49-F238E27FC236}">
                <a16:creationId xmlns:a16="http://schemas.microsoft.com/office/drawing/2014/main" id="{0AD99AEE-4BB7-4694-85F8-AA4C22ECC944}"/>
              </a:ext>
            </a:extLst>
          </p:cNvPr>
          <p:cNvSpPr>
            <a:spLocks noGrp="1"/>
          </p:cNvSpPr>
          <p:nvPr>
            <p:ph idx="1"/>
          </p:nvPr>
        </p:nvSpPr>
        <p:spPr/>
        <p:txBody>
          <a:bodyPr>
            <a:normAutofit/>
          </a:bodyPr>
          <a:lstStyle/>
          <a:p>
            <a:pPr algn="just"/>
            <a:endParaRPr lang="en-GB" dirty="0">
              <a:latin typeface="Arial" panose="020B0604020202020204" pitchFamily="34" charset="0"/>
              <a:cs typeface="Arial" panose="020B0604020202020204" pitchFamily="34" charset="0"/>
            </a:endParaRPr>
          </a:p>
          <a:p>
            <a:pPr marL="0" indent="0" algn="just">
              <a:buNone/>
            </a:pPr>
            <a:r>
              <a:rPr lang="en-GB" dirty="0">
                <a:latin typeface="Arial" panose="020B0604020202020204" pitchFamily="34" charset="0"/>
                <a:cs typeface="Arial" panose="020B0604020202020204" pitchFamily="34" charset="0"/>
              </a:rPr>
              <a:t>Example: London Bombings 7 July 2005</a:t>
            </a:r>
          </a:p>
          <a:p>
            <a:pPr marL="0" indent="0" algn="just">
              <a:buNone/>
            </a:pPr>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7/7 London Bombings - How the story unfolded on Sky News</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hlinkClick r:id="rId2"/>
              </a:rPr>
              <a:t>https://www.youtube.com/watch?v=cCY4EinEAfo</a:t>
            </a:r>
            <a:endParaRPr lang="en-GB" dirty="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Link length: 2.21 minutes</a:t>
            </a:r>
          </a:p>
        </p:txBody>
      </p:sp>
    </p:spTree>
    <p:extLst>
      <p:ext uri="{BB962C8B-B14F-4D97-AF65-F5344CB8AC3E}">
        <p14:creationId xmlns:p14="http://schemas.microsoft.com/office/powerpoint/2010/main" val="44637853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C4F921-B907-4C6D-9C08-F0B223D980AB}"/>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Introduction</a:t>
            </a:r>
          </a:p>
        </p:txBody>
      </p:sp>
      <p:sp>
        <p:nvSpPr>
          <p:cNvPr id="3" name="Content Placeholder 2">
            <a:extLst>
              <a:ext uri="{FF2B5EF4-FFF2-40B4-BE49-F238E27FC236}">
                <a16:creationId xmlns:a16="http://schemas.microsoft.com/office/drawing/2014/main" id="{44DCD27B-8BD1-4559-9762-76CF3EBE67B4}"/>
              </a:ext>
            </a:extLst>
          </p:cNvPr>
          <p:cNvSpPr>
            <a:spLocks noGrp="1"/>
          </p:cNvSpPr>
          <p:nvPr>
            <p:ph sz="half" idx="1"/>
          </p:nvPr>
        </p:nvSpPr>
        <p:spPr/>
        <p:txBody>
          <a:bodyPr>
            <a:normAutofit lnSpcReduction="10000"/>
          </a:bodyPr>
          <a:lstStyle/>
          <a:p>
            <a:pPr marL="0" indent="0" algn="just">
              <a:buNone/>
            </a:pPr>
            <a:r>
              <a:rPr lang="en-GB" sz="2400" dirty="0">
                <a:latin typeface="Arial" panose="020B0604020202020204" pitchFamily="34" charset="0"/>
                <a:cs typeface="Arial" panose="020B0604020202020204" pitchFamily="34" charset="0"/>
              </a:rPr>
              <a:t>July 2005 in the UK started with a strongly positive feel. On 6 July London won the competition to host the 2012 Olympic Games. A few days earlier the Live 8 concerts had sent an unprecedentedly powerful message to world leaders about poverty in Africa. </a:t>
            </a:r>
          </a:p>
          <a:p>
            <a:pPr marL="0" indent="0" algn="just">
              <a:buNone/>
            </a:pPr>
            <a:endParaRPr lang="en-GB" sz="2400" dirty="0">
              <a:latin typeface="Arial" panose="020B0604020202020204" pitchFamily="34" charset="0"/>
              <a:cs typeface="Arial" panose="020B0604020202020204" pitchFamily="34" charset="0"/>
            </a:endParaRPr>
          </a:p>
          <a:p>
            <a:pPr marL="0" indent="0" algn="just">
              <a:buNone/>
            </a:pPr>
            <a:r>
              <a:rPr lang="en-GB" sz="2400" dirty="0">
                <a:latin typeface="Arial" panose="020B0604020202020204" pitchFamily="34" charset="0"/>
                <a:cs typeface="Arial" panose="020B0604020202020204" pitchFamily="34" charset="0"/>
              </a:rPr>
              <a:t>On 7 July, G8 leaders were meeting in Gleneagles.  Emergency Services in the UK provided significant mutual aid in support of the G8.</a:t>
            </a:r>
          </a:p>
        </p:txBody>
      </p:sp>
      <p:sp>
        <p:nvSpPr>
          <p:cNvPr id="4" name="Content Placeholder 3">
            <a:extLst>
              <a:ext uri="{FF2B5EF4-FFF2-40B4-BE49-F238E27FC236}">
                <a16:creationId xmlns:a16="http://schemas.microsoft.com/office/drawing/2014/main" id="{E128651B-D163-48D8-9C84-9C98E6D3A5AB}"/>
              </a:ext>
            </a:extLst>
          </p:cNvPr>
          <p:cNvSpPr>
            <a:spLocks noGrp="1"/>
          </p:cNvSpPr>
          <p:nvPr>
            <p:ph sz="half" idx="2"/>
          </p:nvPr>
        </p:nvSpPr>
        <p:spPr>
          <a:xfrm>
            <a:off x="11279836" y="4001293"/>
            <a:ext cx="84717" cy="2175669"/>
          </a:xfrm>
        </p:spPr>
        <p:txBody>
          <a:bodyPr>
            <a:normAutofit lnSpcReduction="10000"/>
          </a:bodyPr>
          <a:lstStyle/>
          <a:p>
            <a:endParaRPr lang="en-GB" dirty="0"/>
          </a:p>
          <a:p>
            <a:endParaRPr lang="en-GB" dirty="0"/>
          </a:p>
          <a:p>
            <a:endParaRPr lang="en-GB" dirty="0"/>
          </a:p>
        </p:txBody>
      </p:sp>
      <p:pic>
        <p:nvPicPr>
          <p:cNvPr id="2050" name="Picture 2" descr="Pictures from the July 7th Bombings - Mirror Online">
            <a:extLst>
              <a:ext uri="{FF2B5EF4-FFF2-40B4-BE49-F238E27FC236}">
                <a16:creationId xmlns:a16="http://schemas.microsoft.com/office/drawing/2014/main" id="{55220456-C383-4D9A-9798-E127CFB080F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53942" y="3429000"/>
            <a:ext cx="4795936" cy="3429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9202671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F235B3-0DB3-4648-9A55-64882FA50F26}"/>
              </a:ext>
            </a:extLst>
          </p:cNvPr>
          <p:cNvSpPr>
            <a:spLocks noGrp="1"/>
          </p:cNvSpPr>
          <p:nvPr>
            <p:ph type="title" idx="4294967295"/>
          </p:nvPr>
        </p:nvSpPr>
        <p:spPr>
          <a:xfrm>
            <a:off x="0" y="365125"/>
            <a:ext cx="10515600" cy="1325563"/>
          </a:xfrm>
        </p:spPr>
        <p:txBody>
          <a:bodyPr/>
          <a:lstStyle/>
          <a:p>
            <a:r>
              <a:rPr lang="en-GB" b="1" dirty="0">
                <a:latin typeface="Arial" panose="020B0604020202020204" pitchFamily="34" charset="0"/>
                <a:cs typeface="Arial" panose="020B0604020202020204" pitchFamily="34" charset="0"/>
              </a:rPr>
              <a:t>Declaring ‘7/7’ a Major Incident</a:t>
            </a:r>
          </a:p>
        </p:txBody>
      </p:sp>
      <p:sp>
        <p:nvSpPr>
          <p:cNvPr id="3" name="Content Placeholder 2">
            <a:extLst>
              <a:ext uri="{FF2B5EF4-FFF2-40B4-BE49-F238E27FC236}">
                <a16:creationId xmlns:a16="http://schemas.microsoft.com/office/drawing/2014/main" id="{95B5D141-4A5B-4AE8-AA7C-FFA4F00FA786}"/>
              </a:ext>
            </a:extLst>
          </p:cNvPr>
          <p:cNvSpPr>
            <a:spLocks noGrp="1"/>
          </p:cNvSpPr>
          <p:nvPr>
            <p:ph idx="4294967295"/>
          </p:nvPr>
        </p:nvSpPr>
        <p:spPr>
          <a:xfrm>
            <a:off x="0" y="1690688"/>
            <a:ext cx="10515600" cy="4351337"/>
          </a:xfrm>
        </p:spPr>
        <p:txBody>
          <a:bodyPr>
            <a:normAutofit/>
          </a:bodyPr>
          <a:lstStyle/>
          <a:p>
            <a:endParaRPr lang="en-GB" sz="2400" dirty="0">
              <a:latin typeface="Arial" panose="020B0604020202020204" pitchFamily="34" charset="0"/>
              <a:cs typeface="Arial" panose="020B0604020202020204" pitchFamily="34" charset="0"/>
            </a:endParaRPr>
          </a:p>
          <a:p>
            <a:pPr algn="just"/>
            <a:r>
              <a:rPr lang="en-GB" sz="2400" dirty="0">
                <a:latin typeface="Arial" panose="020B0604020202020204" pitchFamily="34" charset="0"/>
                <a:cs typeface="Arial" panose="020B0604020202020204" pitchFamily="34" charset="0"/>
              </a:rPr>
              <a:t>The declaration of a major incident for these incidents was compounded by the fact that they occurred over four locations, simultaneously.</a:t>
            </a:r>
          </a:p>
          <a:p>
            <a:pPr algn="just"/>
            <a:r>
              <a:rPr lang="en-GB" sz="2400" dirty="0">
                <a:latin typeface="Arial" panose="020B0604020202020204" pitchFamily="34" charset="0"/>
                <a:cs typeface="Arial" panose="020B0604020202020204" pitchFamily="34" charset="0"/>
              </a:rPr>
              <a:t>Initial reports suggested a power surge, with confirmation of what actually happened taking some time to emerge, as three of the incidents occurred underground.</a:t>
            </a:r>
          </a:p>
          <a:p>
            <a:pPr algn="just"/>
            <a:r>
              <a:rPr lang="en-GB" sz="2400" dirty="0">
                <a:latin typeface="Arial" panose="020B0604020202020204" pitchFamily="34" charset="0"/>
                <a:cs typeface="Arial" panose="020B0604020202020204" pitchFamily="34" charset="0"/>
              </a:rPr>
              <a:t>The incidents first occurred at 08:50, with the first emergency service declaration of a major incident being made at 09:08 by British Transport Police.</a:t>
            </a:r>
          </a:p>
          <a:p>
            <a:pPr algn="just"/>
            <a:r>
              <a:rPr lang="en-GB" sz="2400" dirty="0">
                <a:latin typeface="Arial" panose="020B0604020202020204" pitchFamily="34" charset="0"/>
                <a:cs typeface="Arial" panose="020B0604020202020204" pitchFamily="34" charset="0"/>
              </a:rPr>
              <a:t>Other emergency services followed (City of London Police at 09:10, London Ambulance Service at 09:14 and the Metropolitan Police at 09:32).</a:t>
            </a:r>
          </a:p>
        </p:txBody>
      </p:sp>
    </p:spTree>
    <p:extLst>
      <p:ext uri="{BB962C8B-B14F-4D97-AF65-F5344CB8AC3E}">
        <p14:creationId xmlns:p14="http://schemas.microsoft.com/office/powerpoint/2010/main" val="320455317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180E93BF-C53B-4CBA-B097-3BFAEF078627}"/>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31409041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38DBCF-2AD0-4E17-9485-CB41D23BD935}"/>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What Happened?</a:t>
            </a:r>
          </a:p>
        </p:txBody>
      </p:sp>
      <p:sp>
        <p:nvSpPr>
          <p:cNvPr id="3" name="Content Placeholder 2">
            <a:extLst>
              <a:ext uri="{FF2B5EF4-FFF2-40B4-BE49-F238E27FC236}">
                <a16:creationId xmlns:a16="http://schemas.microsoft.com/office/drawing/2014/main" id="{93E0AF6D-B5D7-4891-92A4-37C75BA0F5A3}"/>
              </a:ext>
            </a:extLst>
          </p:cNvPr>
          <p:cNvSpPr>
            <a:spLocks noGrp="1"/>
          </p:cNvSpPr>
          <p:nvPr>
            <p:ph idx="1"/>
          </p:nvPr>
        </p:nvSpPr>
        <p:spPr>
          <a:xfrm>
            <a:off x="838200" y="1474238"/>
            <a:ext cx="10515600" cy="4702726"/>
          </a:xfrm>
        </p:spPr>
        <p:txBody>
          <a:bodyPr>
            <a:noAutofit/>
          </a:bodyPr>
          <a:lstStyle/>
          <a:p>
            <a:pPr marL="0" indent="0" algn="just">
              <a:buNone/>
            </a:pPr>
            <a:r>
              <a:rPr lang="en-GB" sz="2400" dirty="0">
                <a:latin typeface="Arial" panose="020B0604020202020204" pitchFamily="34" charset="0"/>
                <a:cs typeface="Arial" panose="020B0604020202020204" pitchFamily="34" charset="0"/>
              </a:rPr>
              <a:t>On 7 July 2005, four bombs were detonated in central London. Seven people were killed on a train at Aldgate station. Six were killed at Edgware Road. Twenty-six  were killed at King’s Cross/Russell Square. Thirteen were killed on a No. 30 bus at Tavistock Square. 700 people were treated for injuries. Hundreds more suffered psychological trauma which, for many people, persists to this day and has irrevocably changed their lives.</a:t>
            </a:r>
          </a:p>
          <a:p>
            <a:pPr marL="0" indent="0" algn="just">
              <a:buNone/>
            </a:pPr>
            <a:endParaRPr lang="en-GB" sz="2400" dirty="0">
              <a:latin typeface="Arial" panose="020B0604020202020204" pitchFamily="34" charset="0"/>
              <a:cs typeface="Arial" panose="020B0604020202020204" pitchFamily="34" charset="0"/>
            </a:endParaRPr>
          </a:p>
          <a:p>
            <a:pPr marL="0" indent="0" algn="just">
              <a:buNone/>
            </a:pPr>
            <a:r>
              <a:rPr lang="en-GB" sz="2400" dirty="0">
                <a:latin typeface="Arial" panose="020B0604020202020204" pitchFamily="34" charset="0"/>
                <a:cs typeface="Arial" panose="020B0604020202020204" pitchFamily="34" charset="0"/>
              </a:rPr>
              <a:t>London had been warned repeatedly that an attack was inevitable: it was a question of when, not if. We were told that London had planned, prepared and practised its response. Emergency planners had worked for years to put in place effective plans to respond to a terrorist attack or other major or catastrophic incident in the capital. On 7 July 2005, these plans were put to the test comprehensively for the first time, as hundreds of people from London’s emergency, transport, health and other service worked to rescue the injured, ensure the safety of the wider public and begin the largest criminal investigation ever conducted in London at the time.</a:t>
            </a:r>
          </a:p>
        </p:txBody>
      </p:sp>
    </p:spTree>
    <p:extLst>
      <p:ext uri="{BB962C8B-B14F-4D97-AF65-F5344CB8AC3E}">
        <p14:creationId xmlns:p14="http://schemas.microsoft.com/office/powerpoint/2010/main" val="71961945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3B982E3-B427-4613-93A1-72ED3C7CA69F}"/>
              </a:ext>
            </a:extLst>
          </p:cNvPr>
          <p:cNvSpPr txBox="1"/>
          <p:nvPr/>
        </p:nvSpPr>
        <p:spPr>
          <a:xfrm>
            <a:off x="1063690" y="1310007"/>
            <a:ext cx="10450286" cy="5632311"/>
          </a:xfrm>
          <a:prstGeom prst="rect">
            <a:avLst/>
          </a:prstGeom>
          <a:noFill/>
        </p:spPr>
        <p:txBody>
          <a:bodyPr wrap="square">
            <a:spAutoFit/>
          </a:bodyPr>
          <a:lstStyle/>
          <a:p>
            <a:pPr marL="0" indent="0" algn="just">
              <a:buNone/>
            </a:pPr>
            <a:r>
              <a:rPr lang="en-GB" sz="2400" dirty="0">
                <a:latin typeface="Arial" panose="020B0604020202020204" pitchFamily="34" charset="0"/>
                <a:cs typeface="Arial" panose="020B0604020202020204" pitchFamily="34" charset="0"/>
              </a:rPr>
              <a:t>The 7 July attacks presented an exceptionally complex, difficult, and for those directly involved, traumatic set of circumstances. The task of establishing what had happened was in itself complicated and difficult, given the location of the first three explosions in tunnels. It took some time before the emergency and transport services were able to establish accurately what had happened and where, and how many people were involved. </a:t>
            </a:r>
          </a:p>
          <a:p>
            <a:pPr marL="0" indent="0" algn="just">
              <a:buNone/>
            </a:pPr>
            <a:endParaRPr lang="en-GB" sz="2400" dirty="0">
              <a:latin typeface="Arial" panose="020B0604020202020204" pitchFamily="34" charset="0"/>
              <a:cs typeface="Arial" panose="020B0604020202020204" pitchFamily="34" charset="0"/>
            </a:endParaRPr>
          </a:p>
          <a:p>
            <a:pPr marL="0" indent="0" algn="just">
              <a:buNone/>
            </a:pPr>
            <a:r>
              <a:rPr lang="en-GB" sz="2400" dirty="0">
                <a:latin typeface="Arial" panose="020B0604020202020204" pitchFamily="34" charset="0"/>
                <a:cs typeface="Arial" panose="020B0604020202020204" pitchFamily="34" charset="0"/>
              </a:rPr>
              <a:t>In the minutes following the explosions at Aldgate, King’s Cross/Russell Square and Edgware Road, there were unclear, conflicting reports from the scenes a within London Underground’s Network Control Centre: reports of loud bangs, signs of a power surge on the Underground, and reports of a train derailment and a body on the track. Traumatised and injured people began appearing at Tube stations having left the train and walked back along the tracks to the nearest platform. </a:t>
            </a:r>
          </a:p>
        </p:txBody>
      </p:sp>
    </p:spTree>
    <p:extLst>
      <p:ext uri="{BB962C8B-B14F-4D97-AF65-F5344CB8AC3E}">
        <p14:creationId xmlns:p14="http://schemas.microsoft.com/office/powerpoint/2010/main" val="17196508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D400D99-8E61-4179-B088-CEC735BBDFED}"/>
              </a:ext>
            </a:extLst>
          </p:cNvPr>
          <p:cNvSpPr txBox="1"/>
          <p:nvPr/>
        </p:nvSpPr>
        <p:spPr>
          <a:xfrm>
            <a:off x="746449" y="1725505"/>
            <a:ext cx="10674220" cy="4524315"/>
          </a:xfrm>
          <a:prstGeom prst="rect">
            <a:avLst/>
          </a:prstGeom>
          <a:noFill/>
        </p:spPr>
        <p:txBody>
          <a:bodyPr wrap="square">
            <a:spAutoFit/>
          </a:bodyPr>
          <a:lstStyle/>
          <a:p>
            <a:pPr marL="0" indent="0" algn="just">
              <a:buNone/>
            </a:pPr>
            <a:r>
              <a:rPr lang="en-GB" sz="2400" dirty="0">
                <a:latin typeface="Arial" panose="020B0604020202020204" pitchFamily="34" charset="0"/>
                <a:cs typeface="Arial" panose="020B0604020202020204" pitchFamily="34" charset="0"/>
              </a:rPr>
              <a:t>The first explosion on 7 July took place at 8.50 am on eastbound Circle Line train number 204, travelling from Liverpool Street to Aldgate station. Within one minute, a second explosion took place on a Circle Line train number 216, travelling westbound from Edgware Road to Paddington. A third bomb was detonated approximately two minutes later, on a southbound Piccadilly Line train number 311. At 9.47 am, a fourth bomb was detonated, on the top deck of the Number 30 bus at Tavistock Square. </a:t>
            </a:r>
          </a:p>
          <a:p>
            <a:pPr marL="0" indent="0" algn="just">
              <a:buNone/>
            </a:pPr>
            <a:endParaRPr lang="en-GB" sz="2400" dirty="0">
              <a:latin typeface="Arial" panose="020B0604020202020204" pitchFamily="34" charset="0"/>
              <a:cs typeface="Arial" panose="020B0604020202020204" pitchFamily="34" charset="0"/>
            </a:endParaRPr>
          </a:p>
          <a:p>
            <a:pPr marL="0" indent="0" algn="just">
              <a:buNone/>
            </a:pPr>
            <a:r>
              <a:rPr lang="en-GB" sz="2400" dirty="0">
                <a:latin typeface="Arial" panose="020B0604020202020204" pitchFamily="34" charset="0"/>
                <a:cs typeface="Arial" panose="020B0604020202020204" pitchFamily="34" charset="0"/>
              </a:rPr>
              <a:t>52 people were murdered, and 700 were physically injured. Many more hundreds of people were directly affected by the attacks, including passengers who were uninjured but potentially traumatised by the experience.</a:t>
            </a:r>
          </a:p>
        </p:txBody>
      </p:sp>
    </p:spTree>
    <p:extLst>
      <p:ext uri="{BB962C8B-B14F-4D97-AF65-F5344CB8AC3E}">
        <p14:creationId xmlns:p14="http://schemas.microsoft.com/office/powerpoint/2010/main" val="329051733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CB7E93-AAB3-4262-9431-B2DC5B0DE189}"/>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What the Emergency Services faced:</a:t>
            </a:r>
          </a:p>
        </p:txBody>
      </p:sp>
      <p:pic>
        <p:nvPicPr>
          <p:cNvPr id="4" name="Content Placeholder 3">
            <a:extLst>
              <a:ext uri="{FF2B5EF4-FFF2-40B4-BE49-F238E27FC236}">
                <a16:creationId xmlns:a16="http://schemas.microsoft.com/office/drawing/2014/main" id="{DD857CAB-AA66-408A-BC55-9E17902F81E7}"/>
              </a:ext>
            </a:extLst>
          </p:cNvPr>
          <p:cNvPicPr>
            <a:picLocks noGrp="1" noChangeAspect="1"/>
          </p:cNvPicPr>
          <p:nvPr>
            <p:ph idx="1"/>
          </p:nvPr>
        </p:nvPicPr>
        <p:blipFill>
          <a:blip r:embed="rId2"/>
          <a:stretch>
            <a:fillRect/>
          </a:stretch>
        </p:blipFill>
        <p:spPr>
          <a:xfrm>
            <a:off x="1063690" y="1624172"/>
            <a:ext cx="10515600" cy="5000563"/>
          </a:xfrm>
          <a:prstGeom prst="rect">
            <a:avLst/>
          </a:prstGeom>
        </p:spPr>
      </p:pic>
    </p:spTree>
    <p:extLst>
      <p:ext uri="{BB962C8B-B14F-4D97-AF65-F5344CB8AC3E}">
        <p14:creationId xmlns:p14="http://schemas.microsoft.com/office/powerpoint/2010/main" val="278384081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CA049B-79A1-4EBC-8856-86561A7E405B}"/>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Casualties</a:t>
            </a:r>
          </a:p>
        </p:txBody>
      </p:sp>
      <p:sp>
        <p:nvSpPr>
          <p:cNvPr id="3" name="Content Placeholder 2">
            <a:extLst>
              <a:ext uri="{FF2B5EF4-FFF2-40B4-BE49-F238E27FC236}">
                <a16:creationId xmlns:a16="http://schemas.microsoft.com/office/drawing/2014/main" id="{71A5FC79-7DDA-403F-870D-60E5E86B3A28}"/>
              </a:ext>
            </a:extLst>
          </p:cNvPr>
          <p:cNvSpPr>
            <a:spLocks noGrp="1"/>
          </p:cNvSpPr>
          <p:nvPr>
            <p:ph idx="1"/>
          </p:nvPr>
        </p:nvSpPr>
        <p:spPr/>
        <p:txBody>
          <a:bodyPr>
            <a:normAutofit/>
          </a:bodyPr>
          <a:lstStyle/>
          <a:p>
            <a:pPr algn="just"/>
            <a:endParaRPr lang="en-GB" sz="2400" dirty="0">
              <a:latin typeface="Arial" panose="020B0604020202020204" pitchFamily="34" charset="0"/>
              <a:cs typeface="Arial" panose="020B0604020202020204" pitchFamily="34" charset="0"/>
            </a:endParaRPr>
          </a:p>
          <a:p>
            <a:pPr algn="just"/>
            <a:r>
              <a:rPr lang="en-GB" sz="2400" dirty="0">
                <a:latin typeface="Arial" panose="020B0604020202020204" pitchFamily="34" charset="0"/>
                <a:cs typeface="Arial" panose="020B0604020202020204" pitchFamily="34" charset="0"/>
              </a:rPr>
              <a:t>All four sites were cleared of casualties within three hours, using almost 200 vehicles and 400 staff.</a:t>
            </a:r>
          </a:p>
          <a:p>
            <a:pPr algn="just"/>
            <a:r>
              <a:rPr lang="en-GB" sz="2400" dirty="0">
                <a:latin typeface="Arial" panose="020B0604020202020204" pitchFamily="34" charset="0"/>
                <a:cs typeface="Arial" panose="020B0604020202020204" pitchFamily="34" charset="0"/>
              </a:rPr>
              <a:t>The NHS in London managed to clear 1,200 hospital beds within three hours, ready to receive casualties.  This is a remarkable achievement and is clearly an aspect of the emergency plans that worked well.</a:t>
            </a:r>
          </a:p>
          <a:p>
            <a:pPr algn="just"/>
            <a:r>
              <a:rPr lang="en-GB" sz="2400" dirty="0">
                <a:latin typeface="Arial" panose="020B0604020202020204" pitchFamily="34" charset="0"/>
                <a:cs typeface="Arial" panose="020B0604020202020204" pitchFamily="34" charset="0"/>
              </a:rPr>
              <a:t>56 deaths which included the 4 terrorists</a:t>
            </a:r>
          </a:p>
          <a:p>
            <a:pPr algn="just"/>
            <a:r>
              <a:rPr lang="en-GB" sz="2400" dirty="0">
                <a:latin typeface="Arial" panose="020B0604020202020204" pitchFamily="34" charset="0"/>
                <a:cs typeface="Arial" panose="020B0604020202020204" pitchFamily="34" charset="0"/>
              </a:rPr>
              <a:t>Over 700 injured</a:t>
            </a:r>
          </a:p>
          <a:p>
            <a:pPr algn="just"/>
            <a:r>
              <a:rPr lang="en-GB" sz="2400" dirty="0">
                <a:latin typeface="Arial" panose="020B0604020202020204" pitchFamily="34" charset="0"/>
                <a:cs typeface="Arial" panose="020B0604020202020204" pitchFamily="34" charset="0"/>
              </a:rPr>
              <a:t>100 admitted to hospital</a:t>
            </a:r>
          </a:p>
          <a:p>
            <a:pPr algn="just"/>
            <a:r>
              <a:rPr lang="en-GB" sz="2400" dirty="0">
                <a:latin typeface="Arial" panose="020B0604020202020204" pitchFamily="34" charset="0"/>
                <a:cs typeface="Arial" panose="020B0604020202020204" pitchFamily="34" charset="0"/>
              </a:rPr>
              <a:t>Less than 10% of the capacity created within the NHS was used</a:t>
            </a:r>
          </a:p>
        </p:txBody>
      </p:sp>
    </p:spTree>
    <p:extLst>
      <p:ext uri="{BB962C8B-B14F-4D97-AF65-F5344CB8AC3E}">
        <p14:creationId xmlns:p14="http://schemas.microsoft.com/office/powerpoint/2010/main" val="27270339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357FB709-5486-46D4-A158-FB7CAA6D3279}"/>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The Emergency Services  response timelines:</a:t>
            </a:r>
          </a:p>
        </p:txBody>
      </p:sp>
      <p:sp>
        <p:nvSpPr>
          <p:cNvPr id="3" name="Content Placeholder 2">
            <a:extLst>
              <a:ext uri="{FF2B5EF4-FFF2-40B4-BE49-F238E27FC236}">
                <a16:creationId xmlns:a16="http://schemas.microsoft.com/office/drawing/2014/main" id="{370E4E92-2F6D-4265-9F50-C72117F54A36}"/>
              </a:ext>
            </a:extLst>
          </p:cNvPr>
          <p:cNvSpPr>
            <a:spLocks noGrp="1"/>
          </p:cNvSpPr>
          <p:nvPr>
            <p:ph idx="1"/>
          </p:nvPr>
        </p:nvSpPr>
        <p:spPr/>
        <p:txBody>
          <a:bodyPr/>
          <a:lstStyle/>
          <a:p>
            <a:pPr marL="0" indent="0" algn="just">
              <a:buNone/>
            </a:pPr>
            <a:endParaRPr lang="en-GB" sz="2400" dirty="0">
              <a:latin typeface="Arial" panose="020B0604020202020204" pitchFamily="34" charset="0"/>
              <a:cs typeface="Arial" panose="020B0604020202020204" pitchFamily="34" charset="0"/>
            </a:endParaRPr>
          </a:p>
          <a:p>
            <a:pPr marL="0" indent="0" algn="just">
              <a:buNone/>
            </a:pPr>
            <a:r>
              <a:rPr lang="en-GB" sz="2400" dirty="0">
                <a:latin typeface="Arial" panose="020B0604020202020204" pitchFamily="34" charset="0"/>
                <a:cs typeface="Arial" panose="020B0604020202020204" pitchFamily="34" charset="0"/>
              </a:rPr>
              <a:t>Major incidents (emergencies) usually generate numerous 999 calls from members of the public and this is how emergency services are initially alerted to the problem.  The emergency services are then able to compare the calls received, cross reference them and establish what has happened and where.  </a:t>
            </a:r>
          </a:p>
          <a:p>
            <a:pPr marL="0" indent="0" algn="just">
              <a:buNone/>
            </a:pPr>
            <a:endParaRPr lang="en-GB" sz="2400" dirty="0">
              <a:latin typeface="Arial" panose="020B0604020202020204" pitchFamily="34" charset="0"/>
              <a:cs typeface="Arial" panose="020B0604020202020204" pitchFamily="34" charset="0"/>
            </a:endParaRPr>
          </a:p>
          <a:p>
            <a:pPr marL="0" indent="0" algn="just">
              <a:buNone/>
            </a:pPr>
            <a:r>
              <a:rPr lang="en-GB" sz="2400" dirty="0">
                <a:latin typeface="Arial" panose="020B0604020202020204" pitchFamily="34" charset="0"/>
                <a:cs typeface="Arial" panose="020B0604020202020204" pitchFamily="34" charset="0"/>
              </a:rPr>
              <a:t>Because the first three explosions took place underground, there were very few 999 calls reporting the explosions on the trains.  </a:t>
            </a:r>
          </a:p>
          <a:p>
            <a:pPr marL="0" indent="0" algn="just">
              <a:buNone/>
            </a:pPr>
            <a:endParaRPr lang="en-GB" sz="2400" dirty="0">
              <a:latin typeface="Arial" panose="020B0604020202020204" pitchFamily="34" charset="0"/>
              <a:cs typeface="Arial" panose="020B0604020202020204" pitchFamily="34" charset="0"/>
            </a:endParaRPr>
          </a:p>
          <a:p>
            <a:pPr marL="0" indent="0" algn="just">
              <a:buNone/>
            </a:pPr>
            <a:r>
              <a:rPr lang="en-GB" sz="2400" dirty="0">
                <a:latin typeface="Arial" panose="020B0604020202020204" pitchFamily="34" charset="0"/>
                <a:cs typeface="Arial" panose="020B0604020202020204" pitchFamily="34" charset="0"/>
              </a:rPr>
              <a:t>The following shows the timelines for three of the four locations.</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6857772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49A9CD77-1BF4-4A15-ACDE-62ECCFFC6D35}"/>
              </a:ext>
            </a:extLst>
          </p:cNvPr>
          <p:cNvPicPr>
            <a:picLocks noChangeAspect="1"/>
          </p:cNvPicPr>
          <p:nvPr/>
        </p:nvPicPr>
        <p:blipFill>
          <a:blip r:embed="rId2"/>
          <a:stretch>
            <a:fillRect/>
          </a:stretch>
        </p:blipFill>
        <p:spPr>
          <a:xfrm>
            <a:off x="-1" y="0"/>
            <a:ext cx="12260906" cy="6858000"/>
          </a:xfrm>
          <a:prstGeom prst="rect">
            <a:avLst/>
          </a:prstGeom>
        </p:spPr>
      </p:pic>
    </p:spTree>
    <p:extLst>
      <p:ext uri="{BB962C8B-B14F-4D97-AF65-F5344CB8AC3E}">
        <p14:creationId xmlns:p14="http://schemas.microsoft.com/office/powerpoint/2010/main" val="338938168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F4661678-CC6E-4B9A-8357-DAC56C16ADDB}"/>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14158537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CAA3166B-3ACD-4CD3-8B74-FE16390D92DB}"/>
              </a:ext>
            </a:extLst>
          </p:cNvPr>
          <p:cNvPicPr>
            <a:picLocks noChangeAspect="1"/>
          </p:cNvPicPr>
          <p:nvPr/>
        </p:nvPicPr>
        <p:blipFill>
          <a:blip r:embed="rId2"/>
          <a:stretch>
            <a:fillRect/>
          </a:stretch>
        </p:blipFill>
        <p:spPr>
          <a:xfrm>
            <a:off x="-2" y="0"/>
            <a:ext cx="12192001" cy="6858000"/>
          </a:xfrm>
          <a:prstGeom prst="rect">
            <a:avLst/>
          </a:prstGeom>
        </p:spPr>
      </p:pic>
    </p:spTree>
    <p:extLst>
      <p:ext uri="{BB962C8B-B14F-4D97-AF65-F5344CB8AC3E}">
        <p14:creationId xmlns:p14="http://schemas.microsoft.com/office/powerpoint/2010/main" val="90475033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July 7 bombings - Timeline and key interviews">
            <a:extLst>
              <a:ext uri="{FF2B5EF4-FFF2-40B4-BE49-F238E27FC236}">
                <a16:creationId xmlns:a16="http://schemas.microsoft.com/office/drawing/2014/main" id="{CE064FE2-AEB6-4C7D-AA43-BDBCDD6B6E4E}"/>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l="8961" r="11469" b="1"/>
          <a:stretch/>
        </p:blipFill>
        <p:spPr bwMode="auto">
          <a:xfrm>
            <a:off x="20" y="1282"/>
            <a:ext cx="12191980" cy="685671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7474629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826214-6703-4B0F-BE27-8760C3ED16F0}"/>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Command</a:t>
            </a:r>
          </a:p>
        </p:txBody>
      </p:sp>
      <p:sp>
        <p:nvSpPr>
          <p:cNvPr id="3" name="Content Placeholder 2">
            <a:extLst>
              <a:ext uri="{FF2B5EF4-FFF2-40B4-BE49-F238E27FC236}">
                <a16:creationId xmlns:a16="http://schemas.microsoft.com/office/drawing/2014/main" id="{8597E547-D7AB-4F1C-A27D-CB0B66A353AF}"/>
              </a:ext>
            </a:extLst>
          </p:cNvPr>
          <p:cNvSpPr>
            <a:spLocks noGrp="1"/>
          </p:cNvSpPr>
          <p:nvPr>
            <p:ph idx="1"/>
          </p:nvPr>
        </p:nvSpPr>
        <p:spPr/>
        <p:txBody>
          <a:bodyPr>
            <a:noAutofit/>
          </a:bodyPr>
          <a:lstStyle/>
          <a:p>
            <a:pPr marL="0" indent="0" algn="just">
              <a:buNone/>
            </a:pPr>
            <a:r>
              <a:rPr lang="en-GB" sz="2400" dirty="0">
                <a:latin typeface="Arial" panose="020B0604020202020204" pitchFamily="34" charset="0"/>
                <a:cs typeface="Arial" panose="020B0604020202020204" pitchFamily="34" charset="0"/>
              </a:rPr>
              <a:t>Strategic co-ordination of the response takes place at the Gold Co-ordinating Group. This is chaired by the Metropolitan Police Service and includes senior representatives from the other emergency services and other authorities involved in the response. </a:t>
            </a:r>
          </a:p>
          <a:p>
            <a:pPr marL="0" indent="0" algn="just">
              <a:buNone/>
            </a:pPr>
            <a:r>
              <a:rPr lang="en-GB" sz="2400" dirty="0">
                <a:latin typeface="Arial" panose="020B0604020202020204" pitchFamily="34" charset="0"/>
                <a:cs typeface="Arial" panose="020B0604020202020204" pitchFamily="34" charset="0"/>
              </a:rPr>
              <a:t>The Gold Co-ordinating Group was initially located at New Scotland Yard, but at its first meeting, at 10.30, the decision was taken that it should relocated to a suite at Hendon Police Training Centre (North London).  The suite had been used for emergency preparedness exercises in the past, and had good facilities. However, the relocation of the Gold Co-ordinating Group to Hendon caused some difficulties. </a:t>
            </a:r>
          </a:p>
          <a:p>
            <a:pPr marL="0" indent="0" algn="just">
              <a:buNone/>
            </a:pPr>
            <a:r>
              <a:rPr lang="en-GB" sz="2400" dirty="0">
                <a:latin typeface="Arial" panose="020B0604020202020204" pitchFamily="34" charset="0"/>
                <a:cs typeface="Arial" panose="020B0604020202020204" pitchFamily="34" charset="0"/>
              </a:rPr>
              <a:t>The control rooms of the emergency services were all located in Central London. Moving the Gold Co-ordinating Group to Hendon meant Gold Commanders could not travel easily between there and their control centres. These difficulties were compounded by the fact that the Underground had been suspended and there was considerable congestion on the roads.</a:t>
            </a:r>
          </a:p>
        </p:txBody>
      </p:sp>
    </p:spTree>
    <p:extLst>
      <p:ext uri="{BB962C8B-B14F-4D97-AF65-F5344CB8AC3E}">
        <p14:creationId xmlns:p14="http://schemas.microsoft.com/office/powerpoint/2010/main" val="154556438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2" name="Picture 4">
            <a:extLst>
              <a:ext uri="{FF2B5EF4-FFF2-40B4-BE49-F238E27FC236}">
                <a16:creationId xmlns:a16="http://schemas.microsoft.com/office/drawing/2014/main" id="{0CDB33C0-61C0-4CA4-96E1-677E3E73616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318726" y="634482"/>
            <a:ext cx="9144000" cy="580364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0607827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84126D8-EEA2-4295-A08C-F469AD64B001}"/>
              </a:ext>
            </a:extLst>
          </p:cNvPr>
          <p:cNvSpPr txBox="1"/>
          <p:nvPr/>
        </p:nvSpPr>
        <p:spPr>
          <a:xfrm>
            <a:off x="671804" y="2695001"/>
            <a:ext cx="11215396" cy="6370975"/>
          </a:xfrm>
          <a:prstGeom prst="rect">
            <a:avLst/>
          </a:prstGeom>
          <a:noFill/>
        </p:spPr>
        <p:txBody>
          <a:bodyPr wrap="square">
            <a:spAutoFit/>
          </a:bodyPr>
          <a:lstStyle/>
          <a:p>
            <a:r>
              <a:rPr lang="en-GB" sz="2400" b="1" dirty="0">
                <a:latin typeface="Arial" panose="020B0604020202020204" pitchFamily="34" charset="0"/>
                <a:cs typeface="Arial" panose="020B0604020202020204" pitchFamily="34" charset="0"/>
              </a:rPr>
              <a:t>Commanders </a:t>
            </a:r>
            <a:r>
              <a:rPr lang="en-GB" sz="2400" dirty="0">
                <a:latin typeface="Arial" panose="020B0604020202020204" pitchFamily="34" charset="0"/>
                <a:cs typeface="Arial" panose="020B0604020202020204" pitchFamily="34" charset="0"/>
              </a:rPr>
              <a:t>should use the Joint Decision Model (JDM) to help bring together the available information, reconcile objectives and make effective decisions – together. Like most decision models, the JDM centres around three primary considerations:</a:t>
            </a:r>
          </a:p>
          <a:p>
            <a:endParaRPr lang="en-GB" sz="2400" b="1" dirty="0">
              <a:latin typeface="Arial" panose="020B0604020202020204" pitchFamily="34" charset="0"/>
              <a:cs typeface="Arial" panose="020B0604020202020204" pitchFamily="34" charset="0"/>
            </a:endParaRPr>
          </a:p>
          <a:p>
            <a:r>
              <a:rPr lang="en-GB" sz="2400" b="1" dirty="0">
                <a:latin typeface="Arial" panose="020B0604020202020204" pitchFamily="34" charset="0"/>
                <a:cs typeface="Arial" panose="020B0604020202020204" pitchFamily="34" charset="0"/>
              </a:rPr>
              <a:t>Situation - </a:t>
            </a:r>
            <a:r>
              <a:rPr lang="en-GB" sz="2400" b="1" i="0" dirty="0">
                <a:solidFill>
                  <a:srgbClr val="505258"/>
                </a:solidFill>
                <a:effectLst/>
                <a:latin typeface="Arial" panose="020B0604020202020204" pitchFamily="34" charset="0"/>
                <a:cs typeface="Arial" panose="020B0604020202020204" pitchFamily="34" charset="0"/>
              </a:rPr>
              <a:t>What is happening? What are the impacts? What are the risks?</a:t>
            </a:r>
          </a:p>
          <a:p>
            <a:r>
              <a:rPr lang="en-GB" sz="2400" b="1" dirty="0">
                <a:solidFill>
                  <a:srgbClr val="505258"/>
                </a:solidFill>
                <a:latin typeface="Arial" panose="020B0604020202020204" pitchFamily="34" charset="0"/>
                <a:cs typeface="Arial" panose="020B0604020202020204" pitchFamily="34" charset="0"/>
              </a:rPr>
              <a:t>Direction</a:t>
            </a:r>
            <a:r>
              <a:rPr lang="en-GB" sz="2400" dirty="0">
                <a:solidFill>
                  <a:srgbClr val="505258"/>
                </a:solidFill>
                <a:latin typeface="Arial" panose="020B0604020202020204" pitchFamily="34" charset="0"/>
                <a:cs typeface="Arial" panose="020B0604020202020204" pitchFamily="34" charset="0"/>
              </a:rPr>
              <a:t> - </a:t>
            </a:r>
            <a:r>
              <a:rPr lang="en-GB" sz="2400" b="0" i="0" dirty="0">
                <a:solidFill>
                  <a:srgbClr val="505258"/>
                </a:solidFill>
                <a:effectLst/>
                <a:latin typeface="Arial" panose="020B0604020202020204" pitchFamily="34" charset="0"/>
                <a:cs typeface="Arial" panose="020B0604020202020204" pitchFamily="34" charset="0"/>
              </a:rPr>
              <a:t>What do you want/need to achieve in the first hour (the desired outcomes)? What are the aims and objectives of the emergency response?</a:t>
            </a:r>
          </a:p>
          <a:p>
            <a:r>
              <a:rPr lang="en-GB" sz="2400" b="1" dirty="0">
                <a:solidFill>
                  <a:srgbClr val="505258"/>
                </a:solidFill>
                <a:latin typeface="Arial" panose="020B0604020202020204" pitchFamily="34" charset="0"/>
                <a:cs typeface="Arial" panose="020B0604020202020204" pitchFamily="34" charset="0"/>
              </a:rPr>
              <a:t>Action</a:t>
            </a:r>
            <a:r>
              <a:rPr lang="en-GB" sz="2400" dirty="0">
                <a:solidFill>
                  <a:srgbClr val="505258"/>
                </a:solidFill>
                <a:latin typeface="Arial" panose="020B0604020202020204" pitchFamily="34" charset="0"/>
                <a:cs typeface="Arial" panose="020B0604020202020204" pitchFamily="34" charset="0"/>
              </a:rPr>
              <a:t> - </a:t>
            </a:r>
            <a:r>
              <a:rPr lang="en-GB" sz="2400" b="0" i="0" dirty="0">
                <a:solidFill>
                  <a:srgbClr val="505258"/>
                </a:solidFill>
                <a:effectLst/>
                <a:latin typeface="Arial" panose="020B0604020202020204" pitchFamily="34" charset="0"/>
                <a:cs typeface="Arial" panose="020B0604020202020204" pitchFamily="34" charset="0"/>
              </a:rPr>
              <a:t>What do you need to do to resolve the situation and achieve your desired outcomes?</a:t>
            </a:r>
          </a:p>
          <a:p>
            <a:endParaRPr lang="en-GB" sz="2400" b="0" i="0" dirty="0">
              <a:solidFill>
                <a:srgbClr val="505258"/>
              </a:solidFill>
              <a:effectLst/>
              <a:latin typeface="Arial" panose="020B0604020202020204" pitchFamily="34" charset="0"/>
              <a:cs typeface="Arial" panose="020B0604020202020204" pitchFamily="34" charset="0"/>
            </a:endParaRPr>
          </a:p>
          <a:p>
            <a:endParaRPr lang="en-GB" sz="2400" dirty="0">
              <a:solidFill>
                <a:srgbClr val="505258"/>
              </a:solidFill>
              <a:latin typeface="Arial" panose="020B0604020202020204" pitchFamily="34" charset="0"/>
              <a:cs typeface="Arial" panose="020B0604020202020204" pitchFamily="34" charset="0"/>
            </a:endParaRPr>
          </a:p>
          <a:p>
            <a:endParaRPr lang="en-GB" sz="2400" b="0" i="0" dirty="0">
              <a:solidFill>
                <a:srgbClr val="505258"/>
              </a:solidFill>
              <a:effectLst/>
              <a:latin typeface="Arial" panose="020B0604020202020204" pitchFamily="34" charset="0"/>
              <a:cs typeface="Arial" panose="020B0604020202020204" pitchFamily="34" charset="0"/>
            </a:endParaRPr>
          </a:p>
          <a:p>
            <a:endParaRPr lang="en-GB" sz="2400" dirty="0">
              <a:solidFill>
                <a:srgbClr val="505258"/>
              </a:solidFill>
              <a:latin typeface="Arial" panose="020B0604020202020204" pitchFamily="34" charset="0"/>
              <a:cs typeface="Arial" panose="020B0604020202020204" pitchFamily="34" charset="0"/>
            </a:endParaRPr>
          </a:p>
          <a:p>
            <a:endParaRPr lang="en-GB" sz="2400" dirty="0">
              <a:solidFill>
                <a:srgbClr val="505258"/>
              </a:solidFill>
              <a:latin typeface="Arial" panose="020B0604020202020204" pitchFamily="34" charset="0"/>
              <a:cs typeface="Arial" panose="020B0604020202020204" pitchFamily="34" charset="0"/>
            </a:endParaRPr>
          </a:p>
          <a:p>
            <a:endParaRPr lang="en-GB" sz="2400" dirty="0">
              <a:solidFill>
                <a:srgbClr val="505258"/>
              </a:solidFill>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3154894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B92A99-F7EA-40DE-A9EB-DB3C54CE99E0}"/>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Further background information</a:t>
            </a:r>
          </a:p>
        </p:txBody>
      </p:sp>
      <p:sp>
        <p:nvSpPr>
          <p:cNvPr id="3" name="Content Placeholder 2">
            <a:extLst>
              <a:ext uri="{FF2B5EF4-FFF2-40B4-BE49-F238E27FC236}">
                <a16:creationId xmlns:a16="http://schemas.microsoft.com/office/drawing/2014/main" id="{647DF2DD-545E-4E65-99F4-FE6C89302B93}"/>
              </a:ext>
            </a:extLst>
          </p:cNvPr>
          <p:cNvSpPr>
            <a:spLocks noGrp="1"/>
          </p:cNvSpPr>
          <p:nvPr>
            <p:ph idx="1"/>
          </p:nvPr>
        </p:nvSpPr>
        <p:spPr/>
        <p:txBody>
          <a:bodyPr>
            <a:normAutofit fontScale="85000" lnSpcReduction="20000"/>
          </a:bodyPr>
          <a:lstStyle/>
          <a:p>
            <a:pPr marL="0" indent="0" algn="just">
              <a:lnSpc>
                <a:spcPct val="107000"/>
              </a:lnSpc>
              <a:spcBef>
                <a:spcPts val="1200"/>
              </a:spcBef>
              <a:spcAft>
                <a:spcPts val="1200"/>
              </a:spcAft>
              <a:buNone/>
            </a:pPr>
            <a:r>
              <a:rPr lang="en-GB" sz="2400" b="1" dirty="0">
                <a:solidFill>
                  <a:srgbClr val="202122"/>
                </a:solidFill>
                <a:effectLst/>
                <a:latin typeface="Arial" panose="020B0604020202020204" pitchFamily="34" charset="0"/>
                <a:ea typeface="Calibri" panose="020F0502020204030204" pitchFamily="34" charset="0"/>
                <a:cs typeface="Arial" panose="020B0604020202020204" pitchFamily="34" charset="0"/>
              </a:rPr>
              <a:t>Roles and Responsibilities</a:t>
            </a:r>
            <a:endParaRPr lang="en-GB" sz="2400" b="1" dirty="0">
              <a:effectLst/>
              <a:latin typeface="Arial" panose="020B0604020202020204" pitchFamily="34" charset="0"/>
              <a:ea typeface="Calibri" panose="020F0502020204030204" pitchFamily="34" charset="0"/>
              <a:cs typeface="Arial" panose="020B0604020202020204" pitchFamily="34" charset="0"/>
            </a:endParaRPr>
          </a:p>
          <a:p>
            <a:pPr algn="just">
              <a:lnSpc>
                <a:spcPct val="107000"/>
              </a:lnSpc>
              <a:spcBef>
                <a:spcPts val="1200"/>
              </a:spcBef>
              <a:spcAft>
                <a:spcPts val="1200"/>
              </a:spcAft>
            </a:pPr>
            <a:r>
              <a:rPr lang="en-GB" sz="2400" dirty="0">
                <a:solidFill>
                  <a:srgbClr val="202122"/>
                </a:solidFill>
                <a:effectLst/>
                <a:latin typeface="Arial" panose="020B0604020202020204" pitchFamily="34" charset="0"/>
                <a:ea typeface="Calibri" panose="020F0502020204030204" pitchFamily="34" charset="0"/>
                <a:cs typeface="Arial" panose="020B0604020202020204" pitchFamily="34" charset="0"/>
              </a:rPr>
              <a:t>Each agency has well defined roles and responsibilities.</a:t>
            </a:r>
            <a:endParaRPr lang="en-GB" sz="2400" dirty="0">
              <a:effectLst/>
              <a:latin typeface="Arial" panose="020B0604020202020204" pitchFamily="34" charset="0"/>
              <a:ea typeface="Calibri" panose="020F0502020204030204" pitchFamily="34" charset="0"/>
              <a:cs typeface="Arial" panose="020B0604020202020204" pitchFamily="34" charset="0"/>
            </a:endParaRPr>
          </a:p>
          <a:p>
            <a:pPr algn="just">
              <a:lnSpc>
                <a:spcPct val="107000"/>
              </a:lnSpc>
              <a:spcBef>
                <a:spcPts val="1200"/>
              </a:spcBef>
              <a:spcAft>
                <a:spcPts val="1200"/>
              </a:spcAft>
            </a:pPr>
            <a:r>
              <a:rPr lang="en-GB" sz="2400" dirty="0">
                <a:solidFill>
                  <a:srgbClr val="202122"/>
                </a:solidFill>
                <a:effectLst/>
                <a:latin typeface="Arial" panose="020B0604020202020204" pitchFamily="34" charset="0"/>
                <a:ea typeface="Calibri" panose="020F0502020204030204" pitchFamily="34" charset="0"/>
                <a:cs typeface="Arial" panose="020B0604020202020204" pitchFamily="34" charset="0"/>
              </a:rPr>
              <a:t>The Police are responsible for preventing and detecting crime.  </a:t>
            </a:r>
            <a:endParaRPr lang="en-GB" sz="2400" dirty="0">
              <a:effectLst/>
              <a:latin typeface="Arial" panose="020B0604020202020204" pitchFamily="34" charset="0"/>
              <a:ea typeface="Calibri" panose="020F0502020204030204" pitchFamily="34" charset="0"/>
              <a:cs typeface="Arial" panose="020B0604020202020204" pitchFamily="34" charset="0"/>
            </a:endParaRPr>
          </a:p>
          <a:p>
            <a:pPr algn="just">
              <a:lnSpc>
                <a:spcPct val="107000"/>
              </a:lnSpc>
              <a:spcBef>
                <a:spcPts val="1200"/>
              </a:spcBef>
              <a:spcAft>
                <a:spcPts val="1200"/>
              </a:spcAft>
            </a:pPr>
            <a:r>
              <a:rPr lang="en-GB" sz="2400" dirty="0">
                <a:solidFill>
                  <a:srgbClr val="202122"/>
                </a:solidFill>
                <a:effectLst/>
                <a:latin typeface="Arial" panose="020B0604020202020204" pitchFamily="34" charset="0"/>
                <a:ea typeface="Calibri" panose="020F0502020204030204" pitchFamily="34" charset="0"/>
                <a:cs typeface="Arial" panose="020B0604020202020204" pitchFamily="34" charset="0"/>
              </a:rPr>
              <a:t>In the terrorism context, their role in the response phase is to locate, confront and neutralise the threat, before a terrorist can strike, or indeed after they have done so.  </a:t>
            </a:r>
            <a:endParaRPr lang="en-GB" sz="2400" dirty="0">
              <a:effectLst/>
              <a:latin typeface="Arial" panose="020B0604020202020204" pitchFamily="34" charset="0"/>
              <a:ea typeface="Calibri" panose="020F0502020204030204" pitchFamily="34" charset="0"/>
              <a:cs typeface="Arial" panose="020B0604020202020204" pitchFamily="34" charset="0"/>
            </a:endParaRPr>
          </a:p>
          <a:p>
            <a:pPr algn="just">
              <a:lnSpc>
                <a:spcPct val="107000"/>
              </a:lnSpc>
              <a:spcBef>
                <a:spcPts val="1200"/>
              </a:spcBef>
              <a:spcAft>
                <a:spcPts val="1200"/>
              </a:spcAft>
            </a:pPr>
            <a:r>
              <a:rPr lang="en-GB" sz="2400" dirty="0">
                <a:solidFill>
                  <a:srgbClr val="202122"/>
                </a:solidFill>
                <a:effectLst/>
                <a:latin typeface="Arial" panose="020B0604020202020204" pitchFamily="34" charset="0"/>
                <a:ea typeface="Calibri" panose="020F0502020204030204" pitchFamily="34" charset="0"/>
                <a:cs typeface="Arial" panose="020B0604020202020204" pitchFamily="34" charset="0"/>
              </a:rPr>
              <a:t>The shooting at Stockwell Tube Station on 22 July 2005 was an example of how preventing a terrorist committing an atrocity would be managed.  However, this proved to be a case of mistaken identity.  In the cases of Westminster Bridge, London Bridge and Borough Market, these are examples where armed police have intervened once the attack has commenced.</a:t>
            </a:r>
            <a:endParaRPr lang="en-GB" sz="2400" dirty="0">
              <a:effectLst/>
              <a:latin typeface="Arial" panose="020B0604020202020204" pitchFamily="34" charset="0"/>
              <a:ea typeface="Calibri" panose="020F0502020204030204" pitchFamily="34" charset="0"/>
              <a:cs typeface="Arial" panose="020B0604020202020204" pitchFamily="34" charset="0"/>
            </a:endParaRPr>
          </a:p>
          <a:p>
            <a:pPr marL="0" indent="0">
              <a:buNone/>
            </a:pPr>
            <a:endParaRPr lang="en-GB" dirty="0"/>
          </a:p>
        </p:txBody>
      </p:sp>
    </p:spTree>
    <p:extLst>
      <p:ext uri="{BB962C8B-B14F-4D97-AF65-F5344CB8AC3E}">
        <p14:creationId xmlns:p14="http://schemas.microsoft.com/office/powerpoint/2010/main" val="246030057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0F0489E-A594-4DD7-993D-0E187F921629}"/>
              </a:ext>
            </a:extLst>
          </p:cNvPr>
          <p:cNvSpPr txBox="1"/>
          <p:nvPr/>
        </p:nvSpPr>
        <p:spPr>
          <a:xfrm>
            <a:off x="1045029" y="1847462"/>
            <a:ext cx="10058400" cy="4524315"/>
          </a:xfrm>
          <a:prstGeom prst="rect">
            <a:avLst/>
          </a:prstGeom>
          <a:noFill/>
        </p:spPr>
        <p:txBody>
          <a:bodyPr wrap="square">
            <a:spAutoFit/>
          </a:bodyPr>
          <a:lstStyle/>
          <a:p>
            <a:r>
              <a:rPr lang="en-GB" sz="2400" b="1" dirty="0">
                <a:latin typeface="Arial" panose="020B0604020202020204" pitchFamily="34" charset="0"/>
                <a:cs typeface="Arial" panose="020B0604020202020204" pitchFamily="34" charset="0"/>
              </a:rPr>
              <a:t>Challenges</a:t>
            </a:r>
          </a:p>
          <a:p>
            <a:endParaRPr lang="en-GB" sz="2400" b="1"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	Defining the common purpose (Joint plans / arrangements)</a:t>
            </a:r>
          </a:p>
          <a:p>
            <a:r>
              <a:rPr lang="en-GB" sz="2400" dirty="0">
                <a:latin typeface="Arial" panose="020B0604020202020204" pitchFamily="34" charset="0"/>
                <a:cs typeface="Arial" panose="020B0604020202020204" pitchFamily="34" charset="0"/>
              </a:rPr>
              <a:t>•	Training and exercising</a:t>
            </a:r>
          </a:p>
          <a:p>
            <a:r>
              <a:rPr lang="en-GB" sz="2400" dirty="0">
                <a:latin typeface="Arial" panose="020B0604020202020204" pitchFamily="34" charset="0"/>
                <a:cs typeface="Arial" panose="020B0604020202020204" pitchFamily="34" charset="0"/>
              </a:rPr>
              <a:t>•	</a:t>
            </a:r>
            <a:r>
              <a:rPr lang="en-GB" sz="2000" dirty="0">
                <a:latin typeface="Arial" panose="020B0604020202020204" pitchFamily="34" charset="0"/>
                <a:cs typeface="Arial" panose="020B0604020202020204" pitchFamily="34" charset="0"/>
              </a:rPr>
              <a:t>Organisational</a:t>
            </a:r>
            <a:r>
              <a:rPr lang="en-GB" sz="2400" dirty="0">
                <a:latin typeface="Arial" panose="020B0604020202020204" pitchFamily="34" charset="0"/>
                <a:cs typeface="Arial" panose="020B0604020202020204" pitchFamily="34" charset="0"/>
              </a:rPr>
              <a:t> churn</a:t>
            </a:r>
          </a:p>
          <a:p>
            <a:r>
              <a:rPr lang="en-GB" sz="2400" dirty="0">
                <a:latin typeface="Arial" panose="020B0604020202020204" pitchFamily="34" charset="0"/>
                <a:cs typeface="Arial" panose="020B0604020202020204" pitchFamily="34" charset="0"/>
              </a:rPr>
              <a:t>•	Competing pressures</a:t>
            </a:r>
          </a:p>
          <a:p>
            <a:endParaRPr lang="en-GB" sz="2400" b="1" dirty="0">
              <a:latin typeface="Arial" panose="020B0604020202020204" pitchFamily="34" charset="0"/>
              <a:cs typeface="Arial" panose="020B0604020202020204" pitchFamily="34" charset="0"/>
            </a:endParaRPr>
          </a:p>
          <a:p>
            <a:r>
              <a:rPr lang="en-GB" sz="2400" b="1" dirty="0">
                <a:latin typeface="Arial" panose="020B0604020202020204" pitchFamily="34" charset="0"/>
                <a:cs typeface="Arial" panose="020B0604020202020204" pitchFamily="34" charset="0"/>
              </a:rPr>
              <a:t>The Joint Doctrine</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The blueprint for how organisations work together in response to major incidents and emergencies – it is scalable.</a:t>
            </a:r>
          </a:p>
          <a:p>
            <a:r>
              <a:rPr lang="en-GB" sz="2400" dirty="0">
                <a:latin typeface="Arial" panose="020B0604020202020204" pitchFamily="34" charset="0"/>
                <a:cs typeface="Arial" panose="020B0604020202020204" pitchFamily="34" charset="0"/>
              </a:rPr>
              <a:t>Specific joint plans and working arrangements for terrorist incidents.</a:t>
            </a:r>
          </a:p>
        </p:txBody>
      </p:sp>
    </p:spTree>
    <p:extLst>
      <p:ext uri="{BB962C8B-B14F-4D97-AF65-F5344CB8AC3E}">
        <p14:creationId xmlns:p14="http://schemas.microsoft.com/office/powerpoint/2010/main" val="20501141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B9E3146-BCBB-4E55-83FD-7684ADB38486}"/>
              </a:ext>
            </a:extLst>
          </p:cNvPr>
          <p:cNvSpPr txBox="1"/>
          <p:nvPr/>
        </p:nvSpPr>
        <p:spPr>
          <a:xfrm>
            <a:off x="842865" y="239333"/>
            <a:ext cx="10506270" cy="6863417"/>
          </a:xfrm>
          <a:prstGeom prst="rect">
            <a:avLst/>
          </a:prstGeom>
          <a:noFill/>
        </p:spPr>
        <p:txBody>
          <a:bodyPr wrap="square">
            <a:spAutoFit/>
          </a:bodyPr>
          <a:lstStyle/>
          <a:p>
            <a:r>
              <a:rPr lang="en-GB" sz="2000" b="1" dirty="0">
                <a:latin typeface="Arial" panose="020B0604020202020204" pitchFamily="34" charset="0"/>
                <a:cs typeface="Arial" panose="020B0604020202020204" pitchFamily="34" charset="0"/>
              </a:rPr>
              <a:t>Common Objectives</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All responder partners are bound by common objectives, which is to save lives and reduce harm.  Stopping the attack or cause is primacy, or limiting the impact.</a:t>
            </a:r>
          </a:p>
          <a:p>
            <a:r>
              <a:rPr lang="en-GB" sz="2000" dirty="0">
                <a:latin typeface="Arial" panose="020B0604020202020204" pitchFamily="34" charset="0"/>
                <a:cs typeface="Arial" panose="020B0604020202020204" pitchFamily="34" charset="0"/>
              </a:rPr>
              <a:t>Rescue of casualties is then able to take place.</a:t>
            </a:r>
          </a:p>
          <a:p>
            <a:r>
              <a:rPr lang="en-GB" sz="2000" dirty="0">
                <a:latin typeface="Arial" panose="020B0604020202020204" pitchFamily="34" charset="0"/>
                <a:cs typeface="Arial" panose="020B0604020202020204" pitchFamily="34" charset="0"/>
              </a:rPr>
              <a:t>The ability to co-ordinate many agencies efforts to achieve common objectives is a complex area.</a:t>
            </a:r>
          </a:p>
          <a:p>
            <a:endParaRPr lang="en-GB" sz="2000" dirty="0">
              <a:latin typeface="Arial" panose="020B0604020202020204" pitchFamily="34" charset="0"/>
              <a:cs typeface="Arial" panose="020B0604020202020204" pitchFamily="34" charset="0"/>
            </a:endParaRPr>
          </a:p>
          <a:p>
            <a:r>
              <a:rPr lang="en-GB" sz="2000" b="1" dirty="0">
                <a:latin typeface="Arial" panose="020B0604020202020204" pitchFamily="34" charset="0"/>
                <a:cs typeface="Arial" panose="020B0604020202020204" pitchFamily="34" charset="0"/>
              </a:rPr>
              <a:t>How do we work jointly in response to dealing with the consequences of a terrorist incident?</a:t>
            </a:r>
          </a:p>
          <a:p>
            <a:r>
              <a:rPr lang="en-GB" sz="2000" b="1" dirty="0">
                <a:latin typeface="Arial" panose="020B0604020202020204" pitchFamily="34" charset="0"/>
                <a:cs typeface="Arial" panose="020B0604020202020204" pitchFamily="34" charset="0"/>
              </a:rPr>
              <a:t>Risk Appetite</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Every agency will have a differing risk appetite. Emergency services may broadly be less adverse to risk, given their primary roles.  Within each of the emergency services, some elements may be more proactive as regards risk.</a:t>
            </a:r>
          </a:p>
          <a:p>
            <a:r>
              <a:rPr lang="en-GB" sz="2000" dirty="0">
                <a:latin typeface="Arial" panose="020B0604020202020204" pitchFamily="34" charset="0"/>
                <a:cs typeface="Arial" panose="020B0604020202020204" pitchFamily="34" charset="0"/>
              </a:rPr>
              <a:t>Armed policing, Urban Search and Rescue (USAR) within the Fire Service and the Hazardous Area Response Team (HART) within the ambulance service will al operate in areas of risk and threat that other elements of their organisations.</a:t>
            </a:r>
          </a:p>
          <a:p>
            <a:r>
              <a:rPr lang="en-GB" sz="2000" dirty="0">
                <a:latin typeface="Arial" panose="020B0604020202020204" pitchFamily="34" charset="0"/>
                <a:cs typeface="Arial" panose="020B0604020202020204" pitchFamily="34" charset="0"/>
              </a:rPr>
              <a:t>Non-emergency service responders may have a very different appetite to risk.  Given how litigious society is, this is not unexpected.</a:t>
            </a:r>
          </a:p>
          <a:p>
            <a:r>
              <a:rPr lang="en-GB" sz="2000" dirty="0">
                <a:latin typeface="Arial" panose="020B0604020202020204" pitchFamily="34" charset="0"/>
                <a:cs typeface="Arial" panose="020B0604020202020204" pitchFamily="34" charset="0"/>
              </a:rPr>
              <a:t>When we examine the response to terrorist incidents in the UK, it is helpful to consider these issues.</a:t>
            </a:r>
          </a:p>
        </p:txBody>
      </p:sp>
    </p:spTree>
    <p:extLst>
      <p:ext uri="{BB962C8B-B14F-4D97-AF65-F5344CB8AC3E}">
        <p14:creationId xmlns:p14="http://schemas.microsoft.com/office/powerpoint/2010/main" val="76072820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89EAB45-4D6E-4F8F-ABBF-EAB18BADAEA6}"/>
              </a:ext>
            </a:extLst>
          </p:cNvPr>
          <p:cNvSpPr txBox="1"/>
          <p:nvPr/>
        </p:nvSpPr>
        <p:spPr>
          <a:xfrm>
            <a:off x="578498" y="-351986"/>
            <a:ext cx="11364686" cy="6155531"/>
          </a:xfrm>
          <a:prstGeom prst="rect">
            <a:avLst/>
          </a:prstGeom>
          <a:noFill/>
        </p:spPr>
        <p:txBody>
          <a:bodyPr wrap="square">
            <a:spAutoFit/>
          </a:bodyPr>
          <a:lstStyle/>
          <a:p>
            <a:endParaRPr lang="en-GB" b="1" dirty="0"/>
          </a:p>
          <a:p>
            <a:endParaRPr lang="en-GB" b="1" dirty="0"/>
          </a:p>
          <a:p>
            <a:pPr algn="just"/>
            <a:r>
              <a:rPr lang="en-GB" sz="2000" b="1" dirty="0">
                <a:latin typeface="Arial" panose="020B0604020202020204" pitchFamily="34" charset="0"/>
                <a:cs typeface="Arial" panose="020B0604020202020204" pitchFamily="34" charset="0"/>
              </a:rPr>
              <a:t>Why do we need to work jointly in response to terrorist incidents?</a:t>
            </a:r>
          </a:p>
          <a:p>
            <a:pPr algn="just"/>
            <a:endParaRPr lang="en-GB" sz="2000" dirty="0">
              <a:latin typeface="Arial" panose="020B0604020202020204" pitchFamily="34" charset="0"/>
              <a:cs typeface="Arial" panose="020B0604020202020204" pitchFamily="34" charset="0"/>
            </a:endParaRPr>
          </a:p>
          <a:p>
            <a:pPr algn="just"/>
            <a:r>
              <a:rPr lang="en-GB" sz="2000" dirty="0">
                <a:latin typeface="Arial" panose="020B0604020202020204" pitchFamily="34" charset="0"/>
                <a:cs typeface="Arial" panose="020B0604020202020204" pitchFamily="34" charset="0"/>
              </a:rPr>
              <a:t>What differentiates a terrorist incident from a major incident?</a:t>
            </a:r>
          </a:p>
          <a:p>
            <a:pPr algn="just"/>
            <a:endParaRPr lang="en-GB" sz="2000" dirty="0">
              <a:latin typeface="Arial" panose="020B0604020202020204" pitchFamily="34" charset="0"/>
              <a:cs typeface="Arial" panose="020B0604020202020204" pitchFamily="34" charset="0"/>
            </a:endParaRPr>
          </a:p>
          <a:p>
            <a:pPr marL="342900" indent="-342900" algn="just">
              <a:buFont typeface="Arial" panose="020B0604020202020204" pitchFamily="34" charset="0"/>
              <a:buChar char="•"/>
            </a:pPr>
            <a:r>
              <a:rPr lang="en-GB" sz="2000" dirty="0">
                <a:latin typeface="Arial" panose="020B0604020202020204" pitchFamily="34" charset="0"/>
                <a:cs typeface="Arial" panose="020B0604020202020204" pitchFamily="34" charset="0"/>
              </a:rPr>
              <a:t>Deliberately caused to kill and maim</a:t>
            </a:r>
          </a:p>
          <a:p>
            <a:pPr marL="342900" indent="-342900" algn="just">
              <a:buFont typeface="Arial" panose="020B0604020202020204" pitchFamily="34" charset="0"/>
              <a:buChar char="•"/>
            </a:pPr>
            <a:r>
              <a:rPr lang="en-GB" sz="2000" dirty="0">
                <a:latin typeface="Arial" panose="020B0604020202020204" pitchFamily="34" charset="0"/>
                <a:cs typeface="Arial" panose="020B0604020202020204" pitchFamily="34" charset="0"/>
              </a:rPr>
              <a:t>Mixed methodology</a:t>
            </a:r>
          </a:p>
          <a:p>
            <a:pPr marL="342900" indent="-342900" algn="just">
              <a:buFont typeface="Arial" panose="020B0604020202020204" pitchFamily="34" charset="0"/>
              <a:buChar char="•"/>
            </a:pPr>
            <a:r>
              <a:rPr lang="en-GB" sz="2000" dirty="0">
                <a:latin typeface="Arial" panose="020B0604020202020204" pitchFamily="34" charset="0"/>
                <a:cs typeface="Arial" panose="020B0604020202020204" pitchFamily="34" charset="0"/>
              </a:rPr>
              <a:t>Marauding Terrorist Attack (MTA) – ballistic threats, bladed weapons, vehicle as a weapon, Improvised Explosive Device (IED), can be person borne (PBIED), vehicle borne (VBIED)</a:t>
            </a:r>
          </a:p>
          <a:p>
            <a:pPr marL="342900" indent="-342900" algn="just">
              <a:buFont typeface="Arial" panose="020B0604020202020204" pitchFamily="34" charset="0"/>
              <a:buChar char="•"/>
            </a:pPr>
            <a:r>
              <a:rPr lang="en-GB" sz="2000" dirty="0">
                <a:latin typeface="Arial" panose="020B0604020202020204" pitchFamily="34" charset="0"/>
                <a:cs typeface="Arial" panose="020B0604020202020204" pitchFamily="34" charset="0"/>
              </a:rPr>
              <a:t>Can contain shrapnel to maximise death and serious injury (Manchester Arena, Liverpool Women’s Hospital)</a:t>
            </a:r>
          </a:p>
          <a:p>
            <a:pPr marL="342900" indent="-342900" algn="just">
              <a:buFont typeface="Arial" panose="020B0604020202020204" pitchFamily="34" charset="0"/>
              <a:buChar char="•"/>
            </a:pPr>
            <a:r>
              <a:rPr lang="en-GB" sz="2000" dirty="0">
                <a:latin typeface="Arial" panose="020B0604020202020204" pitchFamily="34" charset="0"/>
                <a:cs typeface="Arial" panose="020B0604020202020204" pitchFamily="34" charset="0"/>
              </a:rPr>
              <a:t>Chemical, Biological, Radiological, Nuclear (CBRN) threat</a:t>
            </a:r>
          </a:p>
          <a:p>
            <a:pPr marL="342900" indent="-342900" algn="just">
              <a:buFont typeface="Arial" panose="020B0604020202020204" pitchFamily="34" charset="0"/>
              <a:buChar char="•"/>
            </a:pPr>
            <a:r>
              <a:rPr lang="en-GB" sz="2000" dirty="0">
                <a:latin typeface="Arial" panose="020B0604020202020204" pitchFamily="34" charset="0"/>
                <a:cs typeface="Arial" panose="020B0604020202020204" pitchFamily="34" charset="0"/>
              </a:rPr>
              <a:t>High versus low sophistication – 7/7 versus Westminster Bridge (attack planning, network and expertise to plan and deliver and the likelihood of detection)</a:t>
            </a:r>
          </a:p>
          <a:p>
            <a:pPr marL="342900" indent="-342900" algn="just">
              <a:buFont typeface="Arial" panose="020B0604020202020204" pitchFamily="34" charset="0"/>
              <a:buChar char="•"/>
            </a:pPr>
            <a:r>
              <a:rPr lang="en-GB" sz="2000" dirty="0">
                <a:latin typeface="Arial" panose="020B0604020202020204" pitchFamily="34" charset="0"/>
                <a:cs typeface="Arial" panose="020B0604020202020204" pitchFamily="34" charset="0"/>
              </a:rPr>
              <a:t>Terrorist vary methodology – Liverpool more sophisticated that Westminster Bridge, for example</a:t>
            </a:r>
          </a:p>
          <a:p>
            <a:pPr marL="342900" indent="-342900" algn="just">
              <a:buFont typeface="Arial" panose="020B0604020202020204" pitchFamily="34" charset="0"/>
              <a:buChar char="•"/>
            </a:pPr>
            <a:r>
              <a:rPr lang="en-GB" sz="2000" dirty="0">
                <a:latin typeface="Arial" panose="020B0604020202020204" pitchFamily="34" charset="0"/>
                <a:cs typeface="Arial" panose="020B0604020202020204" pitchFamily="34" charset="0"/>
              </a:rPr>
              <a:t>Streatham Terrorist incident 2 February 2020, (three injuries, 2 by stabbing and one as a result of police discharging a firearm) – police armed surveillance teams neutralised the threat very quickly </a:t>
            </a:r>
          </a:p>
          <a:p>
            <a:endParaRPr lang="en-GB" dirty="0"/>
          </a:p>
        </p:txBody>
      </p:sp>
    </p:spTree>
    <p:extLst>
      <p:ext uri="{BB962C8B-B14F-4D97-AF65-F5344CB8AC3E}">
        <p14:creationId xmlns:p14="http://schemas.microsoft.com/office/powerpoint/2010/main" val="114674039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ED5C012-2F1C-4868-A049-C0B0CCCDAB8A}"/>
              </a:ext>
            </a:extLst>
          </p:cNvPr>
          <p:cNvSpPr txBox="1"/>
          <p:nvPr/>
        </p:nvSpPr>
        <p:spPr>
          <a:xfrm>
            <a:off x="447868" y="63512"/>
            <a:ext cx="10804849" cy="4401205"/>
          </a:xfrm>
          <a:prstGeom prst="rect">
            <a:avLst/>
          </a:prstGeom>
          <a:noFill/>
        </p:spPr>
        <p:txBody>
          <a:bodyPr wrap="square">
            <a:spAutoFit/>
          </a:bodyPr>
          <a:lstStyle/>
          <a:p>
            <a:pPr algn="just"/>
            <a:r>
              <a:rPr lang="en-GB" sz="2000" b="1" dirty="0">
                <a:latin typeface="Arial" panose="020B0604020202020204" pitchFamily="34" charset="0"/>
                <a:cs typeface="Arial" panose="020B0604020202020204" pitchFamily="34" charset="0"/>
              </a:rPr>
              <a:t>Why do we need to work jointly in response to terrorist incidents?</a:t>
            </a:r>
          </a:p>
          <a:p>
            <a:pPr algn="just"/>
            <a:endParaRPr lang="en-GB" sz="2000" b="1" dirty="0">
              <a:latin typeface="Arial" panose="020B0604020202020204" pitchFamily="34" charset="0"/>
              <a:cs typeface="Arial" panose="020B0604020202020204" pitchFamily="34" charset="0"/>
            </a:endParaRPr>
          </a:p>
          <a:p>
            <a:pPr algn="just"/>
            <a:r>
              <a:rPr lang="en-GB" sz="2000" dirty="0">
                <a:latin typeface="Arial" panose="020B0604020202020204" pitchFamily="34" charset="0"/>
                <a:cs typeface="Arial" panose="020B0604020202020204" pitchFamily="34" charset="0"/>
              </a:rPr>
              <a:t>•	Stop or contain the threat (neutralise MTA, isolate CBRN)</a:t>
            </a:r>
          </a:p>
          <a:p>
            <a:pPr algn="just"/>
            <a:r>
              <a:rPr lang="en-GB" sz="2000" dirty="0">
                <a:latin typeface="Arial" panose="020B0604020202020204" pitchFamily="34" charset="0"/>
                <a:cs typeface="Arial" panose="020B0604020202020204" pitchFamily="34" charset="0"/>
              </a:rPr>
              <a:t>•	Create a permissive environment (for rescuers to access casualties)</a:t>
            </a:r>
          </a:p>
          <a:p>
            <a:pPr algn="just"/>
            <a:r>
              <a:rPr lang="en-GB" sz="2000" dirty="0">
                <a:latin typeface="Arial" panose="020B0604020202020204" pitchFamily="34" charset="0"/>
                <a:cs typeface="Arial" panose="020B0604020202020204" pitchFamily="34" charset="0"/>
              </a:rPr>
              <a:t>•	Manage known or perceived risks</a:t>
            </a:r>
          </a:p>
          <a:p>
            <a:pPr algn="just"/>
            <a:r>
              <a:rPr lang="en-GB" sz="2000" dirty="0">
                <a:latin typeface="Arial" panose="020B0604020202020204" pitchFamily="34" charset="0"/>
                <a:cs typeface="Arial" panose="020B0604020202020204" pitchFamily="34" charset="0"/>
              </a:rPr>
              <a:t>•	Save lives, reduce harm</a:t>
            </a:r>
          </a:p>
          <a:p>
            <a:pPr algn="just"/>
            <a:r>
              <a:rPr lang="en-GB" sz="2000" dirty="0">
                <a:latin typeface="Arial" panose="020B0604020202020204" pitchFamily="34" charset="0"/>
                <a:cs typeface="Arial" panose="020B0604020202020204" pitchFamily="34" charset="0"/>
              </a:rPr>
              <a:t>•	Evacuate versus stay put</a:t>
            </a:r>
          </a:p>
          <a:p>
            <a:pPr algn="just"/>
            <a:r>
              <a:rPr lang="en-GB" sz="2000" dirty="0">
                <a:latin typeface="Arial" panose="020B0604020202020204" pitchFamily="34" charset="0"/>
                <a:cs typeface="Arial" panose="020B0604020202020204" pitchFamily="34" charset="0"/>
              </a:rPr>
              <a:t>•	Facilitate investigations (evidence preservation at scene or scenes)</a:t>
            </a:r>
          </a:p>
          <a:p>
            <a:pPr algn="just"/>
            <a:endParaRPr lang="en-GB" sz="2000" b="1" dirty="0">
              <a:latin typeface="Arial" panose="020B0604020202020204" pitchFamily="34" charset="0"/>
              <a:cs typeface="Arial" panose="020B0604020202020204" pitchFamily="34" charset="0"/>
            </a:endParaRPr>
          </a:p>
          <a:p>
            <a:pPr algn="just"/>
            <a:r>
              <a:rPr lang="en-GB" sz="2000" b="1" dirty="0">
                <a:latin typeface="Arial" panose="020B0604020202020204" pitchFamily="34" charset="0"/>
                <a:cs typeface="Arial" panose="020B0604020202020204" pitchFamily="34" charset="0"/>
              </a:rPr>
              <a:t>What agencies are involved in the response to terrorist incidents?</a:t>
            </a:r>
          </a:p>
          <a:p>
            <a:pPr algn="just"/>
            <a:endParaRPr lang="en-GB" sz="2000" dirty="0">
              <a:latin typeface="Arial" panose="020B0604020202020204" pitchFamily="34" charset="0"/>
              <a:cs typeface="Arial" panose="020B0604020202020204" pitchFamily="34" charset="0"/>
            </a:endParaRPr>
          </a:p>
          <a:p>
            <a:pPr algn="just"/>
            <a:r>
              <a:rPr lang="en-GB" sz="2000" dirty="0">
                <a:latin typeface="Arial" panose="020B0604020202020204" pitchFamily="34" charset="0"/>
                <a:cs typeface="Arial" panose="020B0604020202020204" pitchFamily="34" charset="0"/>
              </a:rPr>
              <a:t>Police, Fire, Ambulance, NHS, Local Authorities, Transport companies, Venue operators, Government agencies (MI5, Border Force, National Crime Agency, National Counter Terrorism Police, Defence and Scientific Laboratory (DSTL), Atomic Weapons Authority (AWE), Military)</a:t>
            </a:r>
          </a:p>
        </p:txBody>
      </p:sp>
    </p:spTree>
    <p:extLst>
      <p:ext uri="{BB962C8B-B14F-4D97-AF65-F5344CB8AC3E}">
        <p14:creationId xmlns:p14="http://schemas.microsoft.com/office/powerpoint/2010/main" val="408254121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975602C-E2BA-4EB1-A213-79AA09D9EB4D}"/>
              </a:ext>
            </a:extLst>
          </p:cNvPr>
          <p:cNvSpPr txBox="1"/>
          <p:nvPr/>
        </p:nvSpPr>
        <p:spPr>
          <a:xfrm>
            <a:off x="821094" y="1175657"/>
            <a:ext cx="10245012" cy="5324535"/>
          </a:xfrm>
          <a:prstGeom prst="rect">
            <a:avLst/>
          </a:prstGeom>
          <a:noFill/>
        </p:spPr>
        <p:txBody>
          <a:bodyPr wrap="square">
            <a:spAutoFit/>
          </a:bodyPr>
          <a:lstStyle/>
          <a:p>
            <a:pPr algn="just"/>
            <a:r>
              <a:rPr lang="en-GB" sz="2000" dirty="0">
                <a:latin typeface="Arial" panose="020B0604020202020204" pitchFamily="34" charset="0"/>
                <a:cs typeface="Arial" panose="020B0604020202020204" pitchFamily="34" charset="0"/>
              </a:rPr>
              <a:t>Emergency services will be mostly concerned with consequence management – dealing with what has already happened. CT Policing and security services will be concerned with establishing whether there are other related threats that need to be stopped – a manhunt.</a:t>
            </a:r>
          </a:p>
          <a:p>
            <a:pPr algn="just"/>
            <a:endParaRPr lang="en-GB" sz="2000" dirty="0">
              <a:latin typeface="Arial" panose="020B0604020202020204" pitchFamily="34" charset="0"/>
              <a:cs typeface="Arial" panose="020B0604020202020204" pitchFamily="34" charset="0"/>
            </a:endParaRPr>
          </a:p>
          <a:p>
            <a:pPr algn="just"/>
            <a:r>
              <a:rPr lang="en-GB" sz="2000" dirty="0">
                <a:latin typeface="Arial" panose="020B0604020202020204" pitchFamily="34" charset="0"/>
                <a:cs typeface="Arial" panose="020B0604020202020204" pitchFamily="34" charset="0"/>
              </a:rPr>
              <a:t>Terrorist incidents will be actively investigated by CT Policing. They will be concerned with identifying perpetrators and establishing whether they are part of a wider network and whether other attacks are likely.  This may lead to the raising of the UK Threat level.  This was raised to </a:t>
            </a:r>
            <a:r>
              <a:rPr lang="en-GB" sz="2000" b="1" dirty="0">
                <a:latin typeface="Arial" panose="020B0604020202020204" pitchFamily="34" charset="0"/>
                <a:cs typeface="Arial" panose="020B0604020202020204" pitchFamily="34" charset="0"/>
              </a:rPr>
              <a:t>SEVERE</a:t>
            </a:r>
            <a:r>
              <a:rPr lang="en-GB" sz="2000" dirty="0">
                <a:latin typeface="Arial" panose="020B0604020202020204" pitchFamily="34" charset="0"/>
                <a:cs typeface="Arial" panose="020B0604020202020204" pitchFamily="34" charset="0"/>
              </a:rPr>
              <a:t> following the Liverpool Hospital bombing on 14 November 2021.</a:t>
            </a:r>
          </a:p>
          <a:p>
            <a:pPr marL="285750" indent="-285750" algn="just">
              <a:buFont typeface="Arial" panose="020B0604020202020204" pitchFamily="34" charset="0"/>
              <a:buChar char="•"/>
            </a:pPr>
            <a:endParaRPr lang="en-GB" sz="2000" dirty="0">
              <a:latin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GB" sz="2000" dirty="0">
                <a:latin typeface="Arial" panose="020B0604020202020204" pitchFamily="34" charset="0"/>
                <a:cs typeface="Arial" panose="020B0604020202020204" pitchFamily="34" charset="0"/>
              </a:rPr>
              <a:t>Competence – Skills, knowledge and experience acquired within individual organisations, to enable individuals to be competent in their role.</a:t>
            </a:r>
          </a:p>
          <a:p>
            <a:pPr marL="285750" indent="-285750" algn="just">
              <a:buFont typeface="Arial" panose="020B0604020202020204" pitchFamily="34" charset="0"/>
              <a:buChar char="•"/>
            </a:pPr>
            <a:r>
              <a:rPr lang="en-GB" sz="2000" dirty="0">
                <a:latin typeface="Arial" panose="020B0604020202020204" pitchFamily="34" charset="0"/>
                <a:cs typeface="Arial" panose="020B0604020202020204" pitchFamily="34" charset="0"/>
              </a:rPr>
              <a:t>Once competent in their role, the overall response to an incident involving many different agencies depends on the ability to successfully co-ordinate disparate organisations and capabilities towards achieving common goals.  Manchester Arena Inquiry has highlighted that this did not work effectively.</a:t>
            </a:r>
          </a:p>
        </p:txBody>
      </p:sp>
    </p:spTree>
    <p:extLst>
      <p:ext uri="{BB962C8B-B14F-4D97-AF65-F5344CB8AC3E}">
        <p14:creationId xmlns:p14="http://schemas.microsoft.com/office/powerpoint/2010/main" val="137117109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AEC70D-09D1-4483-B753-CC3582FDC113}"/>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Conclusion</a:t>
            </a:r>
          </a:p>
        </p:txBody>
      </p:sp>
      <p:sp>
        <p:nvSpPr>
          <p:cNvPr id="5" name="Content Placeholder 4">
            <a:extLst>
              <a:ext uri="{FF2B5EF4-FFF2-40B4-BE49-F238E27FC236}">
                <a16:creationId xmlns:a16="http://schemas.microsoft.com/office/drawing/2014/main" id="{63B6129C-F182-454A-AF41-EC74AA756531}"/>
              </a:ext>
            </a:extLst>
          </p:cNvPr>
          <p:cNvSpPr>
            <a:spLocks noGrp="1"/>
          </p:cNvSpPr>
          <p:nvPr>
            <p:ph idx="1"/>
          </p:nvPr>
        </p:nvSpPr>
        <p:spPr>
          <a:xfrm>
            <a:off x="838200" y="1825624"/>
            <a:ext cx="10515600" cy="5032375"/>
          </a:xfrm>
        </p:spPr>
        <p:txBody>
          <a:bodyPr>
            <a:noAutofit/>
          </a:bodyPr>
          <a:lstStyle/>
          <a:p>
            <a:pPr algn="just"/>
            <a:r>
              <a:rPr lang="en-GB" sz="2400" dirty="0">
                <a:latin typeface="Arial" panose="020B0604020202020204" pitchFamily="34" charset="0"/>
                <a:cs typeface="Arial" panose="020B0604020202020204" pitchFamily="34" charset="0"/>
              </a:rPr>
              <a:t>Each emergency will have its own dynamics. The attack on 7/7 was unique in the history of the UK. To date we have not had an attack of such magnitude.</a:t>
            </a:r>
          </a:p>
          <a:p>
            <a:pPr algn="just"/>
            <a:endParaRPr lang="en-GB" sz="2400" dirty="0">
              <a:latin typeface="Arial" panose="020B0604020202020204" pitchFamily="34" charset="0"/>
              <a:cs typeface="Arial" panose="020B0604020202020204" pitchFamily="34" charset="0"/>
            </a:endParaRPr>
          </a:p>
          <a:p>
            <a:pPr algn="just"/>
            <a:r>
              <a:rPr lang="en-GB" sz="2400" dirty="0">
                <a:latin typeface="Arial" panose="020B0604020202020204" pitchFamily="34" charset="0"/>
                <a:cs typeface="Arial" panose="020B0604020202020204" pitchFamily="34" charset="0"/>
              </a:rPr>
              <a:t>The infrastructure damage was quickly repaired with minimal disruption to London.</a:t>
            </a:r>
          </a:p>
          <a:p>
            <a:pPr algn="just"/>
            <a:endParaRPr lang="en-GB" sz="2400" dirty="0">
              <a:latin typeface="Arial" panose="020B0604020202020204" pitchFamily="34" charset="0"/>
              <a:cs typeface="Arial" panose="020B0604020202020204" pitchFamily="34" charset="0"/>
            </a:endParaRPr>
          </a:p>
          <a:p>
            <a:pPr algn="just"/>
            <a:r>
              <a:rPr lang="en-GB" sz="2400" dirty="0">
                <a:latin typeface="Arial" panose="020B0604020202020204" pitchFamily="34" charset="0"/>
                <a:cs typeface="Arial" panose="020B0604020202020204" pitchFamily="34" charset="0"/>
              </a:rPr>
              <a:t>The longer term recovery issues continue would impact on the physical/mental health and well-being of those directly or indirectly affected by these incidents.</a:t>
            </a:r>
          </a:p>
          <a:p>
            <a:pPr algn="just"/>
            <a:endParaRPr lang="en-GB" sz="2400" dirty="0">
              <a:latin typeface="Arial" panose="020B0604020202020204" pitchFamily="34" charset="0"/>
              <a:cs typeface="Arial" panose="020B0604020202020204" pitchFamily="34" charset="0"/>
            </a:endParaRPr>
          </a:p>
          <a:p>
            <a:pPr marL="0" indent="0" algn="ctr">
              <a:buNone/>
            </a:pPr>
            <a:r>
              <a:rPr lang="en-GB" sz="3200" b="1" dirty="0">
                <a:latin typeface="Arial" panose="020B0604020202020204" pitchFamily="34" charset="0"/>
                <a:cs typeface="Arial" panose="020B0604020202020204" pitchFamily="34" charset="0"/>
              </a:rPr>
              <a:t>The response and fight against terrorism goes on!</a:t>
            </a:r>
          </a:p>
        </p:txBody>
      </p:sp>
    </p:spTree>
    <p:extLst>
      <p:ext uri="{BB962C8B-B14F-4D97-AF65-F5344CB8AC3E}">
        <p14:creationId xmlns:p14="http://schemas.microsoft.com/office/powerpoint/2010/main" val="40374771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F6692E84-B44A-478B-B460-9B25F7224EC3}"/>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In memory</a:t>
            </a:r>
          </a:p>
        </p:txBody>
      </p:sp>
      <p:sp>
        <p:nvSpPr>
          <p:cNvPr id="8" name="Content Placeholder 7">
            <a:extLst>
              <a:ext uri="{FF2B5EF4-FFF2-40B4-BE49-F238E27FC236}">
                <a16:creationId xmlns:a16="http://schemas.microsoft.com/office/drawing/2014/main" id="{B8CA28DD-5B8B-442E-AFD1-188887ACE6AB}"/>
              </a:ext>
            </a:extLst>
          </p:cNvPr>
          <p:cNvSpPr>
            <a:spLocks noGrp="1"/>
          </p:cNvSpPr>
          <p:nvPr>
            <p:ph sz="half" idx="1"/>
          </p:nvPr>
        </p:nvSpPr>
        <p:spPr>
          <a:xfrm>
            <a:off x="838200" y="1825625"/>
            <a:ext cx="3827106" cy="4351338"/>
          </a:xfrm>
        </p:spPr>
        <p:txBody>
          <a:bodyPr/>
          <a:lstStyle/>
          <a:p>
            <a:pPr marL="0" indent="0" algn="just">
              <a:buNone/>
            </a:pPr>
            <a:r>
              <a:rPr lang="en-GB" sz="2400" b="1" i="1" dirty="0">
                <a:latin typeface="Arial" panose="020B0604020202020204" pitchFamily="34" charset="0"/>
                <a:cs typeface="Arial" panose="020B0604020202020204" pitchFamily="34" charset="0"/>
              </a:rPr>
              <a:t>‘A permanent memorial was opened in Hyde Park by HRH the  Prince of Wales on 7 July 2009, four years after the bombings.’</a:t>
            </a:r>
          </a:p>
          <a:p>
            <a:endParaRPr lang="en-GB" dirty="0"/>
          </a:p>
        </p:txBody>
      </p:sp>
      <p:pic>
        <p:nvPicPr>
          <p:cNvPr id="13" name="Content Placeholder 12">
            <a:extLst>
              <a:ext uri="{FF2B5EF4-FFF2-40B4-BE49-F238E27FC236}">
                <a16:creationId xmlns:a16="http://schemas.microsoft.com/office/drawing/2014/main" id="{035EA326-C7AB-41BA-8F88-EA5D29D1B5AF}"/>
              </a:ext>
            </a:extLst>
          </p:cNvPr>
          <p:cNvPicPr>
            <a:picLocks noGrp="1" noChangeAspect="1"/>
          </p:cNvPicPr>
          <p:nvPr>
            <p:ph sz="half" idx="2"/>
          </p:nvPr>
        </p:nvPicPr>
        <p:blipFill>
          <a:blip r:embed="rId2"/>
          <a:stretch>
            <a:fillRect/>
          </a:stretch>
        </p:blipFill>
        <p:spPr>
          <a:xfrm>
            <a:off x="5001209" y="1825625"/>
            <a:ext cx="6960636" cy="4351337"/>
          </a:xfrm>
          <a:prstGeom prst="rect">
            <a:avLst/>
          </a:prstGeom>
        </p:spPr>
      </p:pic>
    </p:spTree>
    <p:extLst>
      <p:ext uri="{BB962C8B-B14F-4D97-AF65-F5344CB8AC3E}">
        <p14:creationId xmlns:p14="http://schemas.microsoft.com/office/powerpoint/2010/main" val="52964988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Content Placeholder 3" descr="A group of people sitting at a table looking at a tablet&#10;&#10;Description automatically generated with low confidence">
            <a:extLst>
              <a:ext uri="{FF2B5EF4-FFF2-40B4-BE49-F238E27FC236}">
                <a16:creationId xmlns:a16="http://schemas.microsoft.com/office/drawing/2014/main" id="{EBC82329-4E96-4ADF-BB8F-A0CE6B04B7A0}"/>
              </a:ext>
            </a:extLst>
          </p:cNvPr>
          <p:cNvPicPr>
            <a:picLocks noGrp="1" noChangeAspect="1"/>
          </p:cNvPicPr>
          <p:nvPr>
            <p:ph idx="1"/>
          </p:nvPr>
        </p:nvPicPr>
        <p:blipFill rotWithShape="1">
          <a:blip r:embed="rId2"/>
          <a:srcRect b="19"/>
          <a:stretch/>
        </p:blipFill>
        <p:spPr>
          <a:xfrm>
            <a:off x="20" y="1282"/>
            <a:ext cx="12191980" cy="6856718"/>
          </a:xfrm>
          <a:prstGeom prst="rect">
            <a:avLst/>
          </a:prstGeom>
        </p:spPr>
      </p:pic>
    </p:spTree>
    <p:extLst>
      <p:ext uri="{BB962C8B-B14F-4D97-AF65-F5344CB8AC3E}">
        <p14:creationId xmlns:p14="http://schemas.microsoft.com/office/powerpoint/2010/main" val="171999939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B438F96E705D6469403A46F42FBE3CB" ma:contentTypeVersion="12" ma:contentTypeDescription="Create a new document." ma:contentTypeScope="" ma:versionID="3c9462bcd96b33cf2543491f1f63aee9">
  <xsd:schema xmlns:xsd="http://www.w3.org/2001/XMLSchema" xmlns:xs="http://www.w3.org/2001/XMLSchema" xmlns:p="http://schemas.microsoft.com/office/2006/metadata/properties" xmlns:ns3="a3276f14-397d-4ed7-b8c7-ece791485ff1" xmlns:ns4="bf13d2f1-3fb4-4d24-806f-713eb38c1b0e" targetNamespace="http://schemas.microsoft.com/office/2006/metadata/properties" ma:root="true" ma:fieldsID="97b86b12ea99c7f62ba1963ed11371f7" ns3:_="" ns4:_="">
    <xsd:import namespace="a3276f14-397d-4ed7-b8c7-ece791485ff1"/>
    <xsd:import namespace="bf13d2f1-3fb4-4d24-806f-713eb38c1b0e"/>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AutoTags" minOccurs="0"/>
                <xsd:element ref="ns4:MediaServiceOCR" minOccurs="0"/>
                <xsd:element ref="ns4:MediaServiceAutoKeyPoints" minOccurs="0"/>
                <xsd:element ref="ns4:MediaServiceKeyPoints" minOccurs="0"/>
                <xsd:element ref="ns4:MediaServiceDateTaken" minOccurs="0"/>
                <xsd:element ref="ns4:MediaServiceGenerationTime" minOccurs="0"/>
                <xsd:element ref="ns4: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3276f14-397d-4ed7-b8c7-ece791485ff1"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bf13d2f1-3fb4-4d24-806f-713eb38c1b0e"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AutoTags" ma:index="13" nillable="true" ma:displayName="MediaServiceAutoTags" ma:internalName="MediaServiceAutoTags" ma:readOnly="true">
      <xsd:simpleType>
        <xsd:restriction base="dms:Text"/>
      </xsd:simpleType>
    </xsd:element>
    <xsd:element name="MediaServiceOCR" ma:index="14" nillable="true" ma:displayName="MediaServiceOCR" ma:internalName="MediaServiceOCR" ma:readOnly="true">
      <xsd:simpleType>
        <xsd:restriction base="dms:Note">
          <xsd:maxLength value="255"/>
        </xsd:restriction>
      </xsd:simpleType>
    </xsd:element>
    <xsd:element name="MediaServiceAutoKeyPoints" ma:index="15" nillable="true" ma:displayName="MediaServiceAutoKeyPoints" ma:hidden="true" ma:internalName="MediaServiceAutoKeyPoints" ma:readOnly="true">
      <xsd:simpleType>
        <xsd:restriction base="dms:Note"/>
      </xsd:simpleType>
    </xsd:element>
    <xsd:element name="MediaServiceKeyPoints" ma:index="16" nillable="true" ma:displayName="KeyPoints" ma:internalName="MediaServiceKeyPoints" ma:readOnly="true">
      <xsd:simpleType>
        <xsd:restriction base="dms:Note">
          <xsd:maxLength value="255"/>
        </xsd:restriction>
      </xsd:simpleType>
    </xsd:element>
    <xsd:element name="MediaServiceDateTaken" ma:index="17" nillable="true" ma:displayName="MediaServiceDateTaken" ma:hidden="true" ma:internalName="MediaServiceDateTaken" ma:readOnly="true">
      <xsd:simpleType>
        <xsd:restriction base="dms:Text"/>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EventHashCode" ma:index="19" nillable="true" ma:displayName="MediaServiceEventHashCode" ma:hidden="true" ma:internalName="MediaServiceEventHashCode"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5A61A02D-12D0-49FE-ADA3-DAE540A0DE4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3276f14-397d-4ed7-b8c7-ece791485ff1"/>
    <ds:schemaRef ds:uri="bf13d2f1-3fb4-4d24-806f-713eb38c1b0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A0B9F6C6-EB87-4898-B7DB-CD4279419A6B}">
  <ds:schemaRefs>
    <ds:schemaRef ds:uri="http://schemas.microsoft.com/sharepoint/v3/contenttype/forms"/>
  </ds:schemaRefs>
</ds:datastoreItem>
</file>

<file path=customXml/itemProps3.xml><?xml version="1.0" encoding="utf-8"?>
<ds:datastoreItem xmlns:ds="http://schemas.openxmlformats.org/officeDocument/2006/customXml" ds:itemID="{77ED3653-B652-4687-9E05-027CA90AFDED}">
  <ds:schemaRefs>
    <ds:schemaRef ds:uri="http://schemas.microsoft.com/office/2006/documentManagement/types"/>
    <ds:schemaRef ds:uri="http://purl.org/dc/terms/"/>
    <ds:schemaRef ds:uri="http://schemas.openxmlformats.org/package/2006/metadata/core-properties"/>
    <ds:schemaRef ds:uri="http://purl.org/dc/dcmitype/"/>
    <ds:schemaRef ds:uri="http://schemas.microsoft.com/office/infopath/2007/PartnerControls"/>
    <ds:schemaRef ds:uri="a3276f14-397d-4ed7-b8c7-ece791485ff1"/>
    <ds:schemaRef ds:uri="http://purl.org/dc/elements/1.1/"/>
    <ds:schemaRef ds:uri="bf13d2f1-3fb4-4d24-806f-713eb38c1b0e"/>
    <ds:schemaRef ds:uri="http://schemas.microsoft.com/office/2006/metadata/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3624</TotalTime>
  <Words>3640</Words>
  <Application>Microsoft Office PowerPoint</Application>
  <PresentationFormat>Widescreen</PresentationFormat>
  <Paragraphs>232</Paragraphs>
  <Slides>40</Slides>
  <Notes>4</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40</vt:i4>
      </vt:variant>
    </vt:vector>
  </HeadingPairs>
  <TitlesOfParts>
    <vt:vector size="44" baseType="lpstr">
      <vt:lpstr>Arial</vt:lpstr>
      <vt:lpstr>Calibri</vt:lpstr>
      <vt:lpstr>Calibri Light</vt:lpstr>
      <vt:lpstr>Office Theme</vt:lpstr>
      <vt:lpstr>PowerPoint Presentation</vt:lpstr>
      <vt:lpstr>Joint working:  “Working together, saving lives”</vt:lpstr>
      <vt:lpstr>Civil Contingencies Act 2004</vt:lpstr>
      <vt:lpstr>Category 1 and Category 2 Responders</vt:lpstr>
      <vt:lpstr>Who are the UK  Emergency Services?</vt:lpstr>
      <vt:lpstr>Definition of a Major Incident</vt:lpstr>
      <vt:lpstr>PowerPoint Presentation</vt:lpstr>
      <vt:lpstr>Legal and guidance framework</vt:lpstr>
      <vt:lpstr>PowerPoint Presentation</vt:lpstr>
      <vt:lpstr>PowerPoint Presentation</vt:lpstr>
      <vt:lpstr>PowerPoint Presentation</vt:lpstr>
      <vt:lpstr>PowerPoint Presentation</vt:lpstr>
      <vt:lpstr>PowerPoint Presentation</vt:lpstr>
      <vt:lpstr>PowerPoint Presentation</vt:lpstr>
      <vt:lpstr>The response to terrorist attacks:</vt:lpstr>
      <vt:lpstr>Introduction</vt:lpstr>
      <vt:lpstr>Declaring ‘7/7’ a Major Incident</vt:lpstr>
      <vt:lpstr>PowerPoint Presentation</vt:lpstr>
      <vt:lpstr>What Happened?</vt:lpstr>
      <vt:lpstr>PowerPoint Presentation</vt:lpstr>
      <vt:lpstr>PowerPoint Presentation</vt:lpstr>
      <vt:lpstr>What the Emergency Services faced:</vt:lpstr>
      <vt:lpstr>Casualties</vt:lpstr>
      <vt:lpstr>The Emergency Services  response timelines:</vt:lpstr>
      <vt:lpstr>PowerPoint Presentation</vt:lpstr>
      <vt:lpstr>PowerPoint Presentation</vt:lpstr>
      <vt:lpstr>PowerPoint Presentation</vt:lpstr>
      <vt:lpstr>PowerPoint Presentation</vt:lpstr>
      <vt:lpstr>Command</vt:lpstr>
      <vt:lpstr>PowerPoint Presentation</vt:lpstr>
      <vt:lpstr>PowerPoint Presentation</vt:lpstr>
      <vt:lpstr>Further background information</vt:lpstr>
      <vt:lpstr>PowerPoint Presentation</vt:lpstr>
      <vt:lpstr>PowerPoint Presentation</vt:lpstr>
      <vt:lpstr>PowerPoint Presentation</vt:lpstr>
      <vt:lpstr>PowerPoint Presentation</vt:lpstr>
      <vt:lpstr>PowerPoint Presentation</vt:lpstr>
      <vt:lpstr>Conclusion</vt:lpstr>
      <vt:lpstr>In memory</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Boundaryless Career Module 2 Unit 1 Topic 3</dc:title>
  <dc:creator>Deborah Lloyd</dc:creator>
  <cp:lastModifiedBy>Stephen Chapman</cp:lastModifiedBy>
  <cp:revision>96</cp:revision>
  <cp:lastPrinted>2021-11-24T13:29:12Z</cp:lastPrinted>
  <dcterms:created xsi:type="dcterms:W3CDTF">2020-11-05T14:44:29Z</dcterms:created>
  <dcterms:modified xsi:type="dcterms:W3CDTF">2021-12-06T11:40:57Z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0x010100AB438F96E705D6469403A46F42FBE3CB</vt:lpwstr>
  </property>
</Properties>
</file>