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62" r:id="rId3"/>
    <p:sldId id="264" r:id="rId4"/>
    <p:sldId id="260" r:id="rId5"/>
    <p:sldId id="276" r:id="rId6"/>
    <p:sldId id="269" r:id="rId7"/>
    <p:sldId id="266" r:id="rId8"/>
    <p:sldId id="270" r:id="rId9"/>
    <p:sldId id="265" r:id="rId10"/>
    <p:sldId id="281" r:id="rId11"/>
    <p:sldId id="268" r:id="rId12"/>
    <p:sldId id="271" r:id="rId13"/>
    <p:sldId id="272" r:id="rId14"/>
    <p:sldId id="275" r:id="rId15"/>
    <p:sldId id="278" r:id="rId16"/>
    <p:sldId id="283" r:id="rId17"/>
    <p:sldId id="274" r:id="rId18"/>
    <p:sldId id="261" r:id="rId19"/>
    <p:sldId id="282" r:id="rId20"/>
    <p:sldId id="273"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124"/>
    <a:srgbClr val="94269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7D15B9-961A-6DF8-73AF-4865863DEF36}" v="392" dt="2023-01-13T19:05:58.946"/>
    <p1510:client id="{351EAB8B-AF21-82F4-0AFB-9A9642A0EDB6}" v="609" dt="2023-01-16T16:16:09.810"/>
    <p1510:client id="{5BDB22AD-C42C-904E-95BA-CFB92BBB7733}" v="146" dt="2023-01-18T17:33:05.856"/>
    <p1510:client id="{5C5B2240-CB73-8195-3218-A128873AFAB7}" v="96" dt="2023-01-03T16:58:17.315"/>
    <p1510:client id="{5E330C3D-D321-4353-804E-4CDE192212AD}" v="315" dt="2023-01-02T18:17:58.075"/>
    <p1510:client id="{62613050-FF78-614F-94B3-9110674BE847}" v="5" dt="2023-01-09T18:04:48.452"/>
    <p1510:client id="{78661C89-A425-ED4F-B36C-4E37FB1C166A}" v="3" dt="2023-01-17T08:22:14.203"/>
    <p1510:client id="{814EA9F2-1E62-7D3A-5ADB-5248E0E1C4CB}" v="153" dt="2023-01-16T19:16:41.734"/>
    <p1510:client id="{869E0ECA-5A2B-D999-FFCB-1B44B2BA7BCF}" v="238" dt="2023-01-17T16:16:01.544"/>
    <p1510:client id="{8F62E1B5-F620-CC7B-AEA6-54C66B614D38}" v="929" dt="2023-01-05T16:59:38.802"/>
    <p1510:client id="{8F9F32B0-9F7B-2F04-02AB-9B283D22553D}" v="1961" dt="2023-01-15T18:50:21.744"/>
    <p1510:client id="{A2ACC75D-4BE3-9D60-B16B-BB24D10227E9}" v="323" dt="2023-01-04T15:42:45.936"/>
    <p1510:client id="{A7287DF3-77BD-3AC6-9787-81E8275824CA}" v="972" dt="2023-01-04T19:06:22.776"/>
    <p1510:client id="{AA01FA47-FBAC-D779-2276-DF3D70BEED96}" v="934" dt="2023-01-14T15:43:04.307"/>
    <p1510:client id="{BD363F5A-AF97-4BF2-70AB-2D6FB1C16A2D}" v="539" dt="2023-01-06T15:49:36.803"/>
    <p1510:client id="{CB9837A1-7EBA-4CD6-2373-BB0182613013}" v="662" dt="2023-01-07T18:29:24.101"/>
    <p1510:client id="{E1D35FE0-8B81-CF74-7860-460999D2B659}" v="13" dt="2023-01-09T15:28:30.439"/>
    <p1510:client id="{EA95BD49-56DE-2D91-908E-BC058709EDB6}" v="407" dt="2023-01-14T18:58:26.0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xml" Id="rId3" /><Relationship Type="http://schemas.openxmlformats.org/officeDocument/2006/relationships/slide" Target="slides/slide20.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tableStyles" Target="tableStyles.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theme" Target="theme/theme1.xml" Id="rId24"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viewProps" Target="viewProps.xml" Id="rId23"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presProps" Target="presProps.xml" Id="rId22" /><Relationship Type="http://schemas.microsoft.com/office/2015/10/relationships/revisionInfo" Target="revisionInfo.xml" Id="rId27" /></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06T15:31:27.561"/>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January 18, 2023</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290054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January 18, 2023</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251845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January 18, 2023</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8761077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January 18, 2023</a:t>
            </a:fld>
            <a:endParaRPr lang="en-US"/>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05029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January 18, 2023</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1715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January 18, 2023</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16413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January 18, 2023</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02156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January 18, 2023</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091821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January 18, 2023</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027644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January 18, 2023</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060924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January 18, 2023</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1343813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January 18, 2023</a:t>
            </a:fld>
            <a:endParaRPr lang="en-US">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652609610"/>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9" r:id="rId7"/>
    <p:sldLayoutId id="2147483745" r:id="rId8"/>
    <p:sldLayoutId id="2147483746" r:id="rId9"/>
    <p:sldLayoutId id="2147483747" r:id="rId10"/>
    <p:sldLayoutId id="2147483748"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60.png"/></Relationships>
</file>

<file path=ppt/slides/_rels/slide18.xml.rels><?xml version="1.0" encoding="UTF-8" standalone="yes"?>
<Relationships xmlns="http://schemas.openxmlformats.org/package/2006/relationships"><Relationship Id="rId3" Type="http://schemas.openxmlformats.org/officeDocument/2006/relationships/hyperlink" Target="https://creatingyouthworkers.com/conspiracies-and-cock-ups-partnerships-and-progress-the-development-of-youth-worker-education-and-training-in-wales/" TargetMode="External"/><Relationship Id="rId2" Type="http://schemas.openxmlformats.org/officeDocument/2006/relationships/hyperlink" Target="http://www.vanessarogers.co.uk/news-story/back-time-youth-club" TargetMode="External"/><Relationship Id="rId1" Type="http://schemas.openxmlformats.org/officeDocument/2006/relationships/slideLayout" Target="../slideLayouts/slideLayout2.xml"/><Relationship Id="rId6" Type="http://schemas.openxmlformats.org/officeDocument/2006/relationships/hyperlink" Target="https://medium.com/@YouthLinkScot/what-does-youth-work-have-to-do-with-feminism-7626c653b39b" TargetMode="External"/><Relationship Id="rId5" Type="http://schemas.openxmlformats.org/officeDocument/2006/relationships/hyperlink" Target="https://link.springer.com/chapter/10.1007/978-1-349-18631-0_6" TargetMode="External"/><Relationship Id="rId4" Type="http://schemas.openxmlformats.org/officeDocument/2006/relationships/hyperlink" Target="https://infed.org/mobi/what-is-youth-work-exploring-the-history-theory-and-practice-of-work-with-young-people/"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phab-leamington.co.uk/what-is-phab/" TargetMode="External"/><Relationship Id="rId7" Type="http://schemas.openxmlformats.org/officeDocument/2006/relationships/hyperlink" Target="https://www.youthworkwales.org.uk/wp-content/uploads/2017/11/History-of-Youth-Service.pdf" TargetMode="External"/><Relationship Id="rId2" Type="http://schemas.openxmlformats.org/officeDocument/2006/relationships/hyperlink" Target="https://medium.com/@YouthLinkScot/what-does-youth-work-have-to-do-with-feminism-7626c653b39b" TargetMode="External"/><Relationship Id="rId1" Type="http://schemas.openxmlformats.org/officeDocument/2006/relationships/slideLayout" Target="../slideLayouts/slideLayout2.xml"/><Relationship Id="rId6" Type="http://schemas.openxmlformats.org/officeDocument/2006/relationships/hyperlink" Target="https://www.communitycare.co.uk/2020/09/02/past-50-years-shows-value-social-workers-shaping-profession/#:~:text=1970%20%E2%80%93%20the%20creation%20of%20social%20services%20departments&amp;text=The%20intention%20was%20that%20this,difficulties%20which%20might%20be%20experienced" TargetMode="External"/><Relationship Id="rId5" Type="http://schemas.openxmlformats.org/officeDocument/2006/relationships/hyperlink" Target="https://www.coe.int/en/web/european-youth-foundation/definitions#:~:text=Non%2Dformal%20education%20refers%20to,outside%20the%20formal%20educational%20curriculum" TargetMode="External"/><Relationship Id="rId4" Type="http://schemas.openxmlformats.org/officeDocument/2006/relationships/hyperlink" Target="https://www.coe.int/en/web/european-youth-foundation/definition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youthworkersalliance.com/918/" TargetMode="External"/><Relationship Id="rId2" Type="http://schemas.openxmlformats.org/officeDocument/2006/relationships/hyperlink" Target="https://www.youthworkwales.org.uk/wp-content/uploads/2017/11/Youth-Work-in-Wales---Issues-for-Policy-and-Practice-in-the-future---English.pdf" TargetMode="External"/><Relationship Id="rId1" Type="http://schemas.openxmlformats.org/officeDocument/2006/relationships/slideLayout" Target="../slideLayouts/slideLayout2.xml"/><Relationship Id="rId4" Type="http://schemas.openxmlformats.org/officeDocument/2006/relationships/hyperlink" Target="https://youthworkslivinghistory.com/2020/02/27/a-curriculum-for-youth-work-why-now-why-at-all/comment-page-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15">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plash of colours on a white surface">
            <a:extLst>
              <a:ext uri="{FF2B5EF4-FFF2-40B4-BE49-F238E27FC236}">
                <a16:creationId xmlns:a16="http://schemas.microsoft.com/office/drawing/2014/main" id="{D4254677-2CCD-3FA1-262A-7A9ED09AA9AC}"/>
              </a:ext>
            </a:extLst>
          </p:cNvPr>
          <p:cNvPicPr>
            <a:picLocks noChangeAspect="1"/>
          </p:cNvPicPr>
          <p:nvPr/>
        </p:nvPicPr>
        <p:blipFill rotWithShape="1">
          <a:blip r:embed="rId2"/>
          <a:srcRect t="2344" b="22656"/>
          <a:stretch/>
        </p:blipFill>
        <p:spPr>
          <a:xfrm>
            <a:off x="20" y="1"/>
            <a:ext cx="12191979" cy="6857999"/>
          </a:xfrm>
          <a:prstGeom prst="rect">
            <a:avLst/>
          </a:prstGeom>
        </p:spPr>
      </p:pic>
      <p:sp>
        <p:nvSpPr>
          <p:cNvPr id="35" name="Rectangle 17">
            <a:extLst>
              <a:ext uri="{FF2B5EF4-FFF2-40B4-BE49-F238E27FC236}">
                <a16:creationId xmlns:a16="http://schemas.microsoft.com/office/drawing/2014/main" id="{63F3677B-A97D-4CAD-A971-B22755F56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2000" cy="4516342"/>
          </a:xfrm>
          <a:prstGeom prst="rect">
            <a:avLst/>
          </a:prstGeom>
          <a:gradFill>
            <a:gsLst>
              <a:gs pos="47000">
                <a:srgbClr val="000000">
                  <a:alpha val="22000"/>
                </a:srgbClr>
              </a:gs>
              <a:gs pos="0">
                <a:srgbClr val="000000">
                  <a:alpha val="0"/>
                </a:srgbClr>
              </a:gs>
              <a:gs pos="100000">
                <a:srgbClr val="000000">
                  <a:alpha val="4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77123" y="477079"/>
            <a:ext cx="10863762" cy="1384378"/>
          </a:xfrm>
        </p:spPr>
        <p:txBody>
          <a:bodyPr>
            <a:normAutofit/>
          </a:bodyPr>
          <a:lstStyle/>
          <a:p>
            <a:pPr algn="l"/>
            <a:r>
              <a:rPr lang="en-GB" b="1" u="sng" dirty="0">
                <a:solidFill>
                  <a:schemeClr val="tx1"/>
                </a:solidFill>
                <a:highlight>
                  <a:srgbClr val="00FFFF"/>
                </a:highlight>
                <a:latin typeface="Calibri"/>
                <a:ea typeface="Batang"/>
                <a:cs typeface="Calibri"/>
              </a:rPr>
              <a:t>Professional Practice: Principles and contexts of work with young people</a:t>
            </a:r>
            <a:endParaRPr lang="en-GB" b="1" u="sng" dirty="0">
              <a:solidFill>
                <a:schemeClr val="tx1"/>
              </a:solidFill>
              <a:highlight>
                <a:srgbClr val="00FFFF"/>
              </a:highlight>
              <a:latin typeface="Calibri"/>
              <a:cs typeface="Calibri"/>
            </a:endParaRPr>
          </a:p>
        </p:txBody>
      </p:sp>
      <p:sp>
        <p:nvSpPr>
          <p:cNvPr id="3" name="Subtitle 2"/>
          <p:cNvSpPr>
            <a:spLocks noGrp="1"/>
          </p:cNvSpPr>
          <p:nvPr>
            <p:ph type="subTitle" idx="1"/>
          </p:nvPr>
        </p:nvSpPr>
        <p:spPr>
          <a:xfrm>
            <a:off x="294416" y="5766942"/>
            <a:ext cx="4661036" cy="1090465"/>
          </a:xfrm>
        </p:spPr>
        <p:txBody>
          <a:bodyPr vert="horz" lIns="91440" tIns="45720" rIns="91440" bIns="45720" rtlCol="0" anchor="t">
            <a:noAutofit/>
          </a:bodyPr>
          <a:lstStyle/>
          <a:p>
            <a:r>
              <a:rPr lang="en-GB" b="1" dirty="0">
                <a:solidFill>
                  <a:schemeClr val="tx1"/>
                </a:solidFill>
                <a:highlight>
                  <a:srgbClr val="FFFF00"/>
                </a:highlight>
                <a:latin typeface="Calibri"/>
                <a:ea typeface="Batang"/>
                <a:cs typeface="Calibri"/>
              </a:rPr>
              <a:t>By Rachael Major</a:t>
            </a:r>
            <a:endParaRPr lang="en-GB" b="1">
              <a:solidFill>
                <a:schemeClr val="tx1"/>
              </a:solidFill>
              <a:highlight>
                <a:srgbClr val="FFFF00"/>
              </a:highlight>
              <a:latin typeface="Calibri"/>
              <a:cs typeface="Calibri"/>
            </a:endParaRPr>
          </a:p>
          <a:p>
            <a:r>
              <a:rPr lang="en-GB" b="1" dirty="0">
                <a:solidFill>
                  <a:schemeClr val="tx1"/>
                </a:solidFill>
                <a:highlight>
                  <a:srgbClr val="FFFF00"/>
                </a:highlight>
                <a:latin typeface="Calibri"/>
                <a:ea typeface="Batang"/>
                <a:cs typeface="Calibri"/>
              </a:rPr>
              <a:t>Student Number: 2204546</a:t>
            </a:r>
            <a:endParaRPr lang="en-GB" b="1" dirty="0">
              <a:solidFill>
                <a:schemeClr val="tx1"/>
              </a:solidFill>
              <a:highlight>
                <a:srgbClr val="FFFF00"/>
              </a:highlight>
              <a:latin typeface="Calibri"/>
              <a:cs typeface="Calibri"/>
            </a:endParaRPr>
          </a:p>
        </p:txBody>
      </p:sp>
      <p:pic>
        <p:nvPicPr>
          <p:cNvPr id="5" name="Picture 5">
            <a:extLst>
              <a:ext uri="{FF2B5EF4-FFF2-40B4-BE49-F238E27FC236}">
                <a16:creationId xmlns:a16="http://schemas.microsoft.com/office/drawing/2014/main" id="{90D7ABC2-6F78-686C-C5EF-BF2CA6AE51DC}"/>
              </a:ext>
            </a:extLst>
          </p:cNvPr>
          <p:cNvPicPr>
            <a:picLocks noChangeAspect="1"/>
          </p:cNvPicPr>
          <p:nvPr/>
        </p:nvPicPr>
        <p:blipFill>
          <a:blip r:embed="rId3"/>
          <a:stretch>
            <a:fillRect/>
          </a:stretch>
        </p:blipFill>
        <p:spPr>
          <a:xfrm>
            <a:off x="8153401" y="3935621"/>
            <a:ext cx="3799114" cy="269878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67CEDE2E-C8CD-424B-A0AB-9CDDD3A4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9">
            <a:extLst>
              <a:ext uri="{FF2B5EF4-FFF2-40B4-BE49-F238E27FC236}">
                <a16:creationId xmlns:a16="http://schemas.microsoft.com/office/drawing/2014/main" id="{2AEC738E-E912-420C-B0E2-17A69DF32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5620" y="0"/>
            <a:ext cx="11816380" cy="6858000"/>
          </a:xfrm>
          <a:custGeom>
            <a:avLst/>
            <a:gdLst>
              <a:gd name="connsiteX0" fmla="*/ 8367 w 11816380"/>
              <a:gd name="connsiteY0" fmla="*/ 6848079 h 6858000"/>
              <a:gd name="connsiteX1" fmla="*/ 946 w 11816380"/>
              <a:gd name="connsiteY1" fmla="*/ 6858000 h 6858000"/>
              <a:gd name="connsiteX2" fmla="*/ 0 w 11816380"/>
              <a:gd name="connsiteY2" fmla="*/ 6858000 h 6858000"/>
              <a:gd name="connsiteX3" fmla="*/ 8008701 w 11816380"/>
              <a:gd name="connsiteY3" fmla="*/ 0 h 6858000"/>
              <a:gd name="connsiteX4" fmla="*/ 11816380 w 11816380"/>
              <a:gd name="connsiteY4" fmla="*/ 0 h 6858000"/>
              <a:gd name="connsiteX5" fmla="*/ 11816380 w 11816380"/>
              <a:gd name="connsiteY5" fmla="*/ 6858000 h 6858000"/>
              <a:gd name="connsiteX6" fmla="*/ 12879 w 11816380"/>
              <a:gd name="connsiteY6" fmla="*/ 6858000 h 6858000"/>
              <a:gd name="connsiteX7" fmla="*/ 185257 w 11816380"/>
              <a:gd name="connsiteY7" fmla="*/ 6681490 h 6858000"/>
              <a:gd name="connsiteX8" fmla="*/ 349627 w 11816380"/>
              <a:gd name="connsiteY8" fmla="*/ 6491141 h 6858000"/>
              <a:gd name="connsiteX9" fmla="*/ 435850 w 11816380"/>
              <a:gd name="connsiteY9" fmla="*/ 6356175 h 6858000"/>
              <a:gd name="connsiteX10" fmla="*/ 513949 w 11816380"/>
              <a:gd name="connsiteY10" fmla="*/ 6236376 h 6858000"/>
              <a:gd name="connsiteX11" fmla="*/ 644725 w 11816380"/>
              <a:gd name="connsiteY11" fmla="*/ 6047133 h 6858000"/>
              <a:gd name="connsiteX12" fmla="*/ 755864 w 11816380"/>
              <a:gd name="connsiteY12" fmla="*/ 5875377 h 6858000"/>
              <a:gd name="connsiteX13" fmla="*/ 805295 w 11816380"/>
              <a:gd name="connsiteY13" fmla="*/ 5828953 h 6858000"/>
              <a:gd name="connsiteX14" fmla="*/ 854705 w 11816380"/>
              <a:gd name="connsiteY14" fmla="*/ 5795741 h 6858000"/>
              <a:gd name="connsiteX15" fmla="*/ 864711 w 11816380"/>
              <a:gd name="connsiteY15" fmla="*/ 5789123 h 6858000"/>
              <a:gd name="connsiteX16" fmla="*/ 915038 w 11816380"/>
              <a:gd name="connsiteY16" fmla="*/ 5676299 h 6858000"/>
              <a:gd name="connsiteX17" fmla="*/ 891159 w 11816380"/>
              <a:gd name="connsiteY17" fmla="*/ 5752283 h 6858000"/>
              <a:gd name="connsiteX18" fmla="*/ 891423 w 11816380"/>
              <a:gd name="connsiteY18" fmla="*/ 5752392 h 6858000"/>
              <a:gd name="connsiteX19" fmla="*/ 933153 w 11816380"/>
              <a:gd name="connsiteY19" fmla="*/ 5622359 h 6858000"/>
              <a:gd name="connsiteX20" fmla="*/ 988982 w 11816380"/>
              <a:gd name="connsiteY20" fmla="*/ 5555854 h 6858000"/>
              <a:gd name="connsiteX21" fmla="*/ 1027589 w 11816380"/>
              <a:gd name="connsiteY21" fmla="*/ 5528213 h 6858000"/>
              <a:gd name="connsiteX22" fmla="*/ 1049768 w 11816380"/>
              <a:gd name="connsiteY22" fmla="*/ 5510295 h 6858000"/>
              <a:gd name="connsiteX23" fmla="*/ 1086224 w 11816380"/>
              <a:gd name="connsiteY23" fmla="*/ 5455516 h 6858000"/>
              <a:gd name="connsiteX24" fmla="*/ 1219479 w 11816380"/>
              <a:gd name="connsiteY24" fmla="*/ 5343472 h 6858000"/>
              <a:gd name="connsiteX25" fmla="*/ 1313068 w 11816380"/>
              <a:gd name="connsiteY25" fmla="*/ 5275221 h 6858000"/>
              <a:gd name="connsiteX26" fmla="*/ 1370857 w 11816380"/>
              <a:gd name="connsiteY26" fmla="*/ 5250801 h 6858000"/>
              <a:gd name="connsiteX27" fmla="*/ 1383927 w 11816380"/>
              <a:gd name="connsiteY27" fmla="*/ 5241501 h 6858000"/>
              <a:gd name="connsiteX28" fmla="*/ 1389964 w 11816380"/>
              <a:gd name="connsiteY28" fmla="*/ 5235966 h 6858000"/>
              <a:gd name="connsiteX29" fmla="*/ 1436180 w 11816380"/>
              <a:gd name="connsiteY29" fmla="*/ 5191057 h 6858000"/>
              <a:gd name="connsiteX30" fmla="*/ 1462293 w 11816380"/>
              <a:gd name="connsiteY30" fmla="*/ 5172481 h 6858000"/>
              <a:gd name="connsiteX31" fmla="*/ 1471185 w 11816380"/>
              <a:gd name="connsiteY31" fmla="*/ 5172057 h 6858000"/>
              <a:gd name="connsiteX32" fmla="*/ 1484305 w 11816380"/>
              <a:gd name="connsiteY32" fmla="*/ 5160542 h 6858000"/>
              <a:gd name="connsiteX33" fmla="*/ 1554881 w 11816380"/>
              <a:gd name="connsiteY33" fmla="*/ 5084696 h 6858000"/>
              <a:gd name="connsiteX34" fmla="*/ 1636417 w 11816380"/>
              <a:gd name="connsiteY34" fmla="*/ 5001825 h 6858000"/>
              <a:gd name="connsiteX35" fmla="*/ 1660648 w 11816380"/>
              <a:gd name="connsiteY35" fmla="*/ 4950880 h 6858000"/>
              <a:gd name="connsiteX36" fmla="*/ 1706248 w 11816380"/>
              <a:gd name="connsiteY36" fmla="*/ 4843347 h 6858000"/>
              <a:gd name="connsiteX37" fmla="*/ 1710144 w 11816380"/>
              <a:gd name="connsiteY37" fmla="*/ 4829405 h 6858000"/>
              <a:gd name="connsiteX38" fmla="*/ 1719000 w 11816380"/>
              <a:gd name="connsiteY38" fmla="*/ 4829676 h 6858000"/>
              <a:gd name="connsiteX39" fmla="*/ 1733138 w 11816380"/>
              <a:gd name="connsiteY39" fmla="*/ 4813339 h 6858000"/>
              <a:gd name="connsiteX40" fmla="*/ 1778821 w 11816380"/>
              <a:gd name="connsiteY40" fmla="*/ 4805218 h 6858000"/>
              <a:gd name="connsiteX41" fmla="*/ 1800963 w 11816380"/>
              <a:gd name="connsiteY41" fmla="*/ 4763797 h 6858000"/>
              <a:gd name="connsiteX42" fmla="*/ 1810119 w 11816380"/>
              <a:gd name="connsiteY42" fmla="*/ 4737383 h 6858000"/>
              <a:gd name="connsiteX43" fmla="*/ 1827836 w 11816380"/>
              <a:gd name="connsiteY43" fmla="*/ 4724888 h 6858000"/>
              <a:gd name="connsiteX44" fmla="*/ 1833582 w 11816380"/>
              <a:gd name="connsiteY44" fmla="*/ 4707016 h 6858000"/>
              <a:gd name="connsiteX45" fmla="*/ 1918415 w 11816380"/>
              <a:gd name="connsiteY45" fmla="*/ 4635645 h 6858000"/>
              <a:gd name="connsiteX46" fmla="*/ 1931685 w 11816380"/>
              <a:gd name="connsiteY46" fmla="*/ 4624502 h 6858000"/>
              <a:gd name="connsiteX47" fmla="*/ 1935030 w 11816380"/>
              <a:gd name="connsiteY47" fmla="*/ 4613163 h 6858000"/>
              <a:gd name="connsiteX48" fmla="*/ 1952342 w 11816380"/>
              <a:gd name="connsiteY48" fmla="*/ 4594063 h 6858000"/>
              <a:gd name="connsiteX49" fmla="*/ 1961790 w 11816380"/>
              <a:gd name="connsiteY49" fmla="*/ 4592968 h 6858000"/>
              <a:gd name="connsiteX50" fmla="*/ 1960579 w 11816380"/>
              <a:gd name="connsiteY50" fmla="*/ 4588653 h 6858000"/>
              <a:gd name="connsiteX51" fmla="*/ 2030023 w 11816380"/>
              <a:gd name="connsiteY51" fmla="*/ 4496718 h 6858000"/>
              <a:gd name="connsiteX52" fmla="*/ 2042051 w 11816380"/>
              <a:gd name="connsiteY52" fmla="*/ 4481148 h 6858000"/>
              <a:gd name="connsiteX53" fmla="*/ 2136989 w 11816380"/>
              <a:gd name="connsiteY53" fmla="*/ 4432859 h 6858000"/>
              <a:gd name="connsiteX54" fmla="*/ 2162370 w 11816380"/>
              <a:gd name="connsiteY54" fmla="*/ 4411168 h 6858000"/>
              <a:gd name="connsiteX55" fmla="*/ 2169275 w 11816380"/>
              <a:gd name="connsiteY55" fmla="*/ 4403806 h 6858000"/>
              <a:gd name="connsiteX56" fmla="*/ 2181740 w 11816380"/>
              <a:gd name="connsiteY56" fmla="*/ 4389325 h 6858000"/>
              <a:gd name="connsiteX57" fmla="*/ 2222578 w 11816380"/>
              <a:gd name="connsiteY57" fmla="*/ 4276352 h 6858000"/>
              <a:gd name="connsiteX58" fmla="*/ 2356968 w 11816380"/>
              <a:gd name="connsiteY58" fmla="*/ 4104655 h 6858000"/>
              <a:gd name="connsiteX59" fmla="*/ 2741875 w 11816380"/>
              <a:gd name="connsiteY59" fmla="*/ 3505835 h 6858000"/>
              <a:gd name="connsiteX60" fmla="*/ 2827910 w 11816380"/>
              <a:gd name="connsiteY60" fmla="*/ 3396765 h 6858000"/>
              <a:gd name="connsiteX61" fmla="*/ 2924580 w 11816380"/>
              <a:gd name="connsiteY61" fmla="*/ 3353018 h 6858000"/>
              <a:gd name="connsiteX62" fmla="*/ 3068218 w 11816380"/>
              <a:gd name="connsiteY62" fmla="*/ 3200632 h 6858000"/>
              <a:gd name="connsiteX63" fmla="*/ 3180481 w 11816380"/>
              <a:gd name="connsiteY63" fmla="*/ 3072491 h 6858000"/>
              <a:gd name="connsiteX64" fmla="*/ 3266384 w 11816380"/>
              <a:gd name="connsiteY64" fmla="*/ 3000345 h 6858000"/>
              <a:gd name="connsiteX65" fmla="*/ 3370119 w 11816380"/>
              <a:gd name="connsiteY65" fmla="*/ 2923806 h 6858000"/>
              <a:gd name="connsiteX66" fmla="*/ 3399194 w 11816380"/>
              <a:gd name="connsiteY66" fmla="*/ 2897238 h 6858000"/>
              <a:gd name="connsiteX67" fmla="*/ 3474985 w 11816380"/>
              <a:gd name="connsiteY67" fmla="*/ 2821875 h 6858000"/>
              <a:gd name="connsiteX68" fmla="*/ 3949309 w 11816380"/>
              <a:gd name="connsiteY68" fmla="*/ 2610411 h 6858000"/>
              <a:gd name="connsiteX69" fmla="*/ 4156139 w 11816380"/>
              <a:gd name="connsiteY69" fmla="*/ 2413665 h 6858000"/>
              <a:gd name="connsiteX70" fmla="*/ 4214917 w 11816380"/>
              <a:gd name="connsiteY70" fmla="*/ 2391331 h 6858000"/>
              <a:gd name="connsiteX71" fmla="*/ 4288005 w 11816380"/>
              <a:gd name="connsiteY71" fmla="*/ 2354999 h 6858000"/>
              <a:gd name="connsiteX72" fmla="*/ 4358061 w 11816380"/>
              <a:gd name="connsiteY72" fmla="*/ 2319819 h 6858000"/>
              <a:gd name="connsiteX73" fmla="*/ 4405052 w 11816380"/>
              <a:gd name="connsiteY73" fmla="*/ 2274688 h 6858000"/>
              <a:gd name="connsiteX74" fmla="*/ 4471333 w 11816380"/>
              <a:gd name="connsiteY74" fmla="*/ 2236968 h 6858000"/>
              <a:gd name="connsiteX75" fmla="*/ 4841095 w 11816380"/>
              <a:gd name="connsiteY75" fmla="*/ 1968135 h 6858000"/>
              <a:gd name="connsiteX76" fmla="*/ 5008479 w 11816380"/>
              <a:gd name="connsiteY76" fmla="*/ 1888679 h 6858000"/>
              <a:gd name="connsiteX77" fmla="*/ 5180683 w 11816380"/>
              <a:gd name="connsiteY77" fmla="*/ 1753061 h 6858000"/>
              <a:gd name="connsiteX78" fmla="*/ 5665116 w 11816380"/>
              <a:gd name="connsiteY78" fmla="*/ 1552454 h 6858000"/>
              <a:gd name="connsiteX79" fmla="*/ 6116480 w 11816380"/>
              <a:gd name="connsiteY79" fmla="*/ 1319724 h 6858000"/>
              <a:gd name="connsiteX80" fmla="*/ 6252872 w 11816380"/>
              <a:gd name="connsiteY80" fmla="*/ 1225617 h 6858000"/>
              <a:gd name="connsiteX81" fmla="*/ 6346295 w 11816380"/>
              <a:gd name="connsiteY81" fmla="*/ 1201230 h 6858000"/>
              <a:gd name="connsiteX82" fmla="*/ 6393706 w 11816380"/>
              <a:gd name="connsiteY82" fmla="*/ 1174911 h 6858000"/>
              <a:gd name="connsiteX83" fmla="*/ 6582798 w 11816380"/>
              <a:gd name="connsiteY83" fmla="*/ 1126130 h 6858000"/>
              <a:gd name="connsiteX84" fmla="*/ 6646379 w 11816380"/>
              <a:gd name="connsiteY84" fmla="*/ 1058806 h 6858000"/>
              <a:gd name="connsiteX85" fmla="*/ 6707073 w 11816380"/>
              <a:gd name="connsiteY85" fmla="*/ 972122 h 6858000"/>
              <a:gd name="connsiteX86" fmla="*/ 6998235 w 11816380"/>
              <a:gd name="connsiteY86" fmla="*/ 863403 h 6858000"/>
              <a:gd name="connsiteX87" fmla="*/ 7094498 w 11816380"/>
              <a:gd name="connsiteY87" fmla="*/ 808270 h 6858000"/>
              <a:gd name="connsiteX88" fmla="*/ 7151544 w 11816380"/>
              <a:gd name="connsiteY88" fmla="*/ 781198 h 6858000"/>
              <a:gd name="connsiteX89" fmla="*/ 7158731 w 11816380"/>
              <a:gd name="connsiteY89" fmla="*/ 781044 h 6858000"/>
              <a:gd name="connsiteX90" fmla="*/ 7274420 w 11816380"/>
              <a:gd name="connsiteY90" fmla="*/ 661941 h 6858000"/>
              <a:gd name="connsiteX91" fmla="*/ 7298271 w 11816380"/>
              <a:gd name="connsiteY91" fmla="*/ 649697 h 6858000"/>
              <a:gd name="connsiteX92" fmla="*/ 7401066 w 11816380"/>
              <a:gd name="connsiteY92" fmla="*/ 511127 h 6858000"/>
              <a:gd name="connsiteX93" fmla="*/ 7476746 w 11816380"/>
              <a:gd name="connsiteY93" fmla="*/ 449992 h 6858000"/>
              <a:gd name="connsiteX94" fmla="*/ 7593104 w 11816380"/>
              <a:gd name="connsiteY94" fmla="*/ 389139 h 6858000"/>
              <a:gd name="connsiteX95" fmla="*/ 7996473 w 11816380"/>
              <a:gd name="connsiteY95" fmla="*/ 124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11816380" h="6858000">
                <a:moveTo>
                  <a:pt x="8367" y="6848079"/>
                </a:moveTo>
                <a:lnTo>
                  <a:pt x="946" y="6858000"/>
                </a:lnTo>
                <a:lnTo>
                  <a:pt x="0" y="6858000"/>
                </a:lnTo>
                <a:close/>
                <a:moveTo>
                  <a:pt x="8008701" y="0"/>
                </a:moveTo>
                <a:lnTo>
                  <a:pt x="11816380" y="0"/>
                </a:lnTo>
                <a:lnTo>
                  <a:pt x="11816380" y="6858000"/>
                </a:lnTo>
                <a:lnTo>
                  <a:pt x="12879" y="6858000"/>
                </a:lnTo>
                <a:lnTo>
                  <a:pt x="185257" y="6681490"/>
                </a:lnTo>
                <a:lnTo>
                  <a:pt x="349627" y="6491141"/>
                </a:lnTo>
                <a:lnTo>
                  <a:pt x="435850" y="6356175"/>
                </a:lnTo>
                <a:lnTo>
                  <a:pt x="513949" y="6236376"/>
                </a:lnTo>
                <a:cubicBezTo>
                  <a:pt x="549141" y="6113665"/>
                  <a:pt x="589071" y="6135413"/>
                  <a:pt x="644725" y="6047133"/>
                </a:cubicBezTo>
                <a:cubicBezTo>
                  <a:pt x="712062" y="5950197"/>
                  <a:pt x="703016" y="6017252"/>
                  <a:pt x="755864" y="5875377"/>
                </a:cubicBezTo>
                <a:cubicBezTo>
                  <a:pt x="781231" y="5873328"/>
                  <a:pt x="793445" y="5858999"/>
                  <a:pt x="805295" y="5828953"/>
                </a:cubicBezTo>
                <a:cubicBezTo>
                  <a:pt x="822240" y="5805796"/>
                  <a:pt x="839845" y="5801743"/>
                  <a:pt x="854705" y="5795741"/>
                </a:cubicBezTo>
                <a:lnTo>
                  <a:pt x="864711" y="5789123"/>
                </a:lnTo>
                <a:lnTo>
                  <a:pt x="915038" y="5676299"/>
                </a:lnTo>
                <a:lnTo>
                  <a:pt x="891159" y="5752283"/>
                </a:lnTo>
                <a:cubicBezTo>
                  <a:pt x="891247" y="5752319"/>
                  <a:pt x="891334" y="5752355"/>
                  <a:pt x="891423" y="5752392"/>
                </a:cubicBezTo>
                <a:lnTo>
                  <a:pt x="933153" y="5622359"/>
                </a:lnTo>
                <a:cubicBezTo>
                  <a:pt x="957432" y="5594851"/>
                  <a:pt x="979837" y="5564309"/>
                  <a:pt x="988982" y="5555854"/>
                </a:cubicBezTo>
                <a:cubicBezTo>
                  <a:pt x="1014562" y="5557498"/>
                  <a:pt x="1014592" y="5540846"/>
                  <a:pt x="1027589" y="5528213"/>
                </a:cubicBezTo>
                <a:cubicBezTo>
                  <a:pt x="1040025" y="5531526"/>
                  <a:pt x="1052240" y="5522509"/>
                  <a:pt x="1049768" y="5510295"/>
                </a:cubicBezTo>
                <a:cubicBezTo>
                  <a:pt x="1028205" y="5493040"/>
                  <a:pt x="1093698" y="5472501"/>
                  <a:pt x="1086224" y="5455516"/>
                </a:cubicBezTo>
                <a:cubicBezTo>
                  <a:pt x="1109218" y="5435092"/>
                  <a:pt x="1218059" y="5379864"/>
                  <a:pt x="1219479" y="5343472"/>
                </a:cubicBezTo>
                <a:cubicBezTo>
                  <a:pt x="1262343" y="5297185"/>
                  <a:pt x="1291871" y="5290784"/>
                  <a:pt x="1313068" y="5275221"/>
                </a:cubicBezTo>
                <a:cubicBezTo>
                  <a:pt x="1338201" y="5263736"/>
                  <a:pt x="1316257" y="5288451"/>
                  <a:pt x="1370857" y="5250801"/>
                </a:cubicBezTo>
                <a:lnTo>
                  <a:pt x="1383927" y="5241501"/>
                </a:lnTo>
                <a:lnTo>
                  <a:pt x="1389964" y="5235966"/>
                </a:lnTo>
                <a:cubicBezTo>
                  <a:pt x="1405217" y="5221853"/>
                  <a:pt x="1420713" y="5207094"/>
                  <a:pt x="1436180" y="5191057"/>
                </a:cubicBezTo>
                <a:cubicBezTo>
                  <a:pt x="1447510" y="5179996"/>
                  <a:pt x="1455651" y="5174758"/>
                  <a:pt x="1462293" y="5172481"/>
                </a:cubicBezTo>
                <a:lnTo>
                  <a:pt x="1471185" y="5172057"/>
                </a:lnTo>
                <a:lnTo>
                  <a:pt x="1484305" y="5160542"/>
                </a:lnTo>
                <a:cubicBezTo>
                  <a:pt x="1521747" y="5126137"/>
                  <a:pt x="1556786" y="5090762"/>
                  <a:pt x="1554881" y="5084696"/>
                </a:cubicBezTo>
                <a:cubicBezTo>
                  <a:pt x="1582217" y="5063462"/>
                  <a:pt x="1607343" y="5003712"/>
                  <a:pt x="1636417" y="5001825"/>
                </a:cubicBezTo>
                <a:cubicBezTo>
                  <a:pt x="1616819" y="4983976"/>
                  <a:pt x="1670522" y="4974167"/>
                  <a:pt x="1660648" y="4950880"/>
                </a:cubicBezTo>
                <a:cubicBezTo>
                  <a:pt x="1672286" y="4924466"/>
                  <a:pt x="1699662" y="4862319"/>
                  <a:pt x="1706248" y="4843347"/>
                </a:cubicBezTo>
                <a:lnTo>
                  <a:pt x="1710144" y="4829405"/>
                </a:lnTo>
                <a:lnTo>
                  <a:pt x="1719000" y="4829676"/>
                </a:lnTo>
                <a:lnTo>
                  <a:pt x="1733138" y="4813339"/>
                </a:lnTo>
                <a:cubicBezTo>
                  <a:pt x="1743107" y="4809262"/>
                  <a:pt x="1767517" y="4813476"/>
                  <a:pt x="1778821" y="4805218"/>
                </a:cubicBezTo>
                <a:cubicBezTo>
                  <a:pt x="1799902" y="4784351"/>
                  <a:pt x="1786939" y="4756652"/>
                  <a:pt x="1800963" y="4763797"/>
                </a:cubicBezTo>
                <a:cubicBezTo>
                  <a:pt x="1799788" y="4753414"/>
                  <a:pt x="1803373" y="4744848"/>
                  <a:pt x="1810119" y="4737383"/>
                </a:cubicBezTo>
                <a:lnTo>
                  <a:pt x="1827836" y="4724888"/>
                </a:lnTo>
                <a:lnTo>
                  <a:pt x="1833582" y="4707016"/>
                </a:lnTo>
                <a:cubicBezTo>
                  <a:pt x="1848678" y="4692142"/>
                  <a:pt x="1902064" y="4649397"/>
                  <a:pt x="1918415" y="4635645"/>
                </a:cubicBezTo>
                <a:lnTo>
                  <a:pt x="1931685" y="4624502"/>
                </a:lnTo>
                <a:lnTo>
                  <a:pt x="1935030" y="4613163"/>
                </a:lnTo>
                <a:cubicBezTo>
                  <a:pt x="1938529" y="4604374"/>
                  <a:pt x="1943710" y="4597333"/>
                  <a:pt x="1952342" y="4594063"/>
                </a:cubicBezTo>
                <a:lnTo>
                  <a:pt x="1961790" y="4592968"/>
                </a:lnTo>
                <a:lnTo>
                  <a:pt x="1960579" y="4588653"/>
                </a:lnTo>
                <a:cubicBezTo>
                  <a:pt x="1971951" y="4572611"/>
                  <a:pt x="2016445" y="4514635"/>
                  <a:pt x="2030023" y="4496718"/>
                </a:cubicBezTo>
                <a:cubicBezTo>
                  <a:pt x="2037392" y="4499564"/>
                  <a:pt x="2039280" y="4485769"/>
                  <a:pt x="2042051" y="4481148"/>
                </a:cubicBezTo>
                <a:cubicBezTo>
                  <a:pt x="2059877" y="4470506"/>
                  <a:pt x="2114169" y="4446888"/>
                  <a:pt x="2136989" y="4432859"/>
                </a:cubicBezTo>
                <a:lnTo>
                  <a:pt x="2162370" y="4411168"/>
                </a:lnTo>
                <a:lnTo>
                  <a:pt x="2169275" y="4403806"/>
                </a:lnTo>
                <a:lnTo>
                  <a:pt x="2181740" y="4389325"/>
                </a:lnTo>
                <a:lnTo>
                  <a:pt x="2222578" y="4276352"/>
                </a:lnTo>
                <a:cubicBezTo>
                  <a:pt x="2234385" y="4218357"/>
                  <a:pt x="2266630" y="4150320"/>
                  <a:pt x="2356968" y="4104655"/>
                </a:cubicBezTo>
                <a:cubicBezTo>
                  <a:pt x="2558762" y="3959115"/>
                  <a:pt x="2648835" y="3578349"/>
                  <a:pt x="2741875" y="3505835"/>
                </a:cubicBezTo>
                <a:cubicBezTo>
                  <a:pt x="2766846" y="3430647"/>
                  <a:pt x="2753505" y="3521850"/>
                  <a:pt x="2827910" y="3396765"/>
                </a:cubicBezTo>
                <a:cubicBezTo>
                  <a:pt x="2839568" y="3397751"/>
                  <a:pt x="2911438" y="3354325"/>
                  <a:pt x="2924580" y="3353018"/>
                </a:cubicBezTo>
                <a:cubicBezTo>
                  <a:pt x="2998120" y="3313808"/>
                  <a:pt x="3048476" y="3247004"/>
                  <a:pt x="3068218" y="3200632"/>
                </a:cubicBezTo>
                <a:cubicBezTo>
                  <a:pt x="3101903" y="3153666"/>
                  <a:pt x="3139850" y="3111386"/>
                  <a:pt x="3180481" y="3072491"/>
                </a:cubicBezTo>
                <a:lnTo>
                  <a:pt x="3266384" y="3000345"/>
                </a:lnTo>
                <a:lnTo>
                  <a:pt x="3370119" y="2923806"/>
                </a:lnTo>
                <a:lnTo>
                  <a:pt x="3399194" y="2897238"/>
                </a:lnTo>
                <a:cubicBezTo>
                  <a:pt x="3440810" y="2862165"/>
                  <a:pt x="3435851" y="2856396"/>
                  <a:pt x="3474985" y="2821875"/>
                </a:cubicBezTo>
                <a:cubicBezTo>
                  <a:pt x="3570799" y="2755925"/>
                  <a:pt x="3837237" y="2678248"/>
                  <a:pt x="3949309" y="2610411"/>
                </a:cubicBezTo>
                <a:cubicBezTo>
                  <a:pt x="4042919" y="2538961"/>
                  <a:pt x="4112740" y="2516271"/>
                  <a:pt x="4156139" y="2413665"/>
                </a:cubicBezTo>
                <a:lnTo>
                  <a:pt x="4214917" y="2391331"/>
                </a:lnTo>
                <a:lnTo>
                  <a:pt x="4288005" y="2354999"/>
                </a:lnTo>
                <a:lnTo>
                  <a:pt x="4358061" y="2319819"/>
                </a:lnTo>
                <a:lnTo>
                  <a:pt x="4405052" y="2274688"/>
                </a:lnTo>
                <a:lnTo>
                  <a:pt x="4471333" y="2236968"/>
                </a:lnTo>
                <a:cubicBezTo>
                  <a:pt x="4542128" y="2157460"/>
                  <a:pt x="4751570" y="2026184"/>
                  <a:pt x="4841095" y="1968135"/>
                </a:cubicBezTo>
                <a:cubicBezTo>
                  <a:pt x="4930620" y="1910087"/>
                  <a:pt x="4924603" y="1946910"/>
                  <a:pt x="5008479" y="1888679"/>
                </a:cubicBezTo>
                <a:cubicBezTo>
                  <a:pt x="5037447" y="1831206"/>
                  <a:pt x="5108650" y="1768433"/>
                  <a:pt x="5180683" y="1753061"/>
                </a:cubicBezTo>
                <a:cubicBezTo>
                  <a:pt x="5306522" y="1654524"/>
                  <a:pt x="5563838" y="1570601"/>
                  <a:pt x="5665116" y="1552454"/>
                </a:cubicBezTo>
                <a:cubicBezTo>
                  <a:pt x="5806563" y="1481525"/>
                  <a:pt x="6022714" y="1376484"/>
                  <a:pt x="6116480" y="1319724"/>
                </a:cubicBezTo>
                <a:cubicBezTo>
                  <a:pt x="6210243" y="1262964"/>
                  <a:pt x="6170277" y="1255962"/>
                  <a:pt x="6252872" y="1225617"/>
                </a:cubicBezTo>
                <a:cubicBezTo>
                  <a:pt x="6344027" y="1204162"/>
                  <a:pt x="6255140" y="1222685"/>
                  <a:pt x="6346295" y="1201230"/>
                </a:cubicBezTo>
                <a:cubicBezTo>
                  <a:pt x="6359073" y="1188623"/>
                  <a:pt x="6384988" y="1179503"/>
                  <a:pt x="6393706" y="1174911"/>
                </a:cubicBezTo>
                <a:lnTo>
                  <a:pt x="6582798" y="1126130"/>
                </a:lnTo>
                <a:lnTo>
                  <a:pt x="6646379" y="1058806"/>
                </a:lnTo>
                <a:cubicBezTo>
                  <a:pt x="6690380" y="1016954"/>
                  <a:pt x="6670357" y="1012595"/>
                  <a:pt x="6707073" y="972122"/>
                </a:cubicBezTo>
                <a:cubicBezTo>
                  <a:pt x="6805050" y="966099"/>
                  <a:pt x="6905605" y="801792"/>
                  <a:pt x="6998235" y="863403"/>
                </a:cubicBezTo>
                <a:cubicBezTo>
                  <a:pt x="7051064" y="810193"/>
                  <a:pt x="7042448" y="760955"/>
                  <a:pt x="7094498" y="808270"/>
                </a:cubicBezTo>
                <a:cubicBezTo>
                  <a:pt x="7113972" y="791641"/>
                  <a:pt x="7132786" y="784262"/>
                  <a:pt x="7151544" y="781198"/>
                </a:cubicBezTo>
                <a:lnTo>
                  <a:pt x="7158731" y="781044"/>
                </a:lnTo>
                <a:lnTo>
                  <a:pt x="7274420" y="661941"/>
                </a:lnTo>
                <a:lnTo>
                  <a:pt x="7298271" y="649697"/>
                </a:lnTo>
                <a:lnTo>
                  <a:pt x="7401066" y="511127"/>
                </a:lnTo>
                <a:lnTo>
                  <a:pt x="7476746" y="449992"/>
                </a:lnTo>
                <a:lnTo>
                  <a:pt x="7593104" y="389139"/>
                </a:lnTo>
                <a:cubicBezTo>
                  <a:pt x="7766913" y="299698"/>
                  <a:pt x="7873028" y="146034"/>
                  <a:pt x="7996473" y="1245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8875E3E-9B19-48D9-A325-5E154ACFD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4694">
            <a:off x="-251317" y="-312869"/>
            <a:ext cx="7766407" cy="5322018"/>
          </a:xfrm>
          <a:custGeom>
            <a:avLst/>
            <a:gdLst>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20116 w 7766407"/>
              <a:gd name="connsiteY156" fmla="*/ 755866 h 5322018"/>
              <a:gd name="connsiteX157" fmla="*/ 443847 w 7766407"/>
              <a:gd name="connsiteY157" fmla="*/ 346023 h 5322018"/>
              <a:gd name="connsiteX158" fmla="*/ 445556 w 7766407"/>
              <a:gd name="connsiteY158" fmla="*/ 318255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20115 w 7766407"/>
              <a:gd name="connsiteY155" fmla="*/ 755866 h 5322018"/>
              <a:gd name="connsiteX156" fmla="*/ 443847 w 7766407"/>
              <a:gd name="connsiteY156" fmla="*/ 346023 h 5322018"/>
              <a:gd name="connsiteX157" fmla="*/ 445556 w 7766407"/>
              <a:gd name="connsiteY157" fmla="*/ 318255 h 5322018"/>
              <a:gd name="connsiteX158" fmla="*/ 473895 w 7766407"/>
              <a:gd name="connsiteY158"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45556 w 7766407"/>
              <a:gd name="connsiteY156" fmla="*/ 318255 h 5322018"/>
              <a:gd name="connsiteX157" fmla="*/ 473895 w 7766407"/>
              <a:gd name="connsiteY157"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283803 w 7766407"/>
              <a:gd name="connsiteY154" fmla="*/ 2134804 h 5322018"/>
              <a:gd name="connsiteX155" fmla="*/ 443847 w 7766407"/>
              <a:gd name="connsiteY155" fmla="*/ 346023 h 5322018"/>
              <a:gd name="connsiteX156" fmla="*/ 473895 w 7766407"/>
              <a:gd name="connsiteY156"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43847 w 7766407"/>
              <a:gd name="connsiteY154" fmla="*/ 346023 h 5322018"/>
              <a:gd name="connsiteX155" fmla="*/ 473895 w 7766407"/>
              <a:gd name="connsiteY155" fmla="*/ 0 h 5322018"/>
              <a:gd name="connsiteX0" fmla="*/ 473895 w 7766407"/>
              <a:gd name="connsiteY0" fmla="*/ 0 h 5322018"/>
              <a:gd name="connsiteX1" fmla="*/ 7766407 w 7766407"/>
              <a:gd name="connsiteY1" fmla="*/ 649356 h 5322018"/>
              <a:gd name="connsiteX2" fmla="*/ 7754419 w 7766407"/>
              <a:gd name="connsiteY2" fmla="*/ 656832 h 5322018"/>
              <a:gd name="connsiteX3" fmla="*/ 7674875 w 7766407"/>
              <a:gd name="connsiteY3" fmla="*/ 705925 h 5322018"/>
              <a:gd name="connsiteX4" fmla="*/ 7594593 w 7766407"/>
              <a:gd name="connsiteY4" fmla="*/ 715147 h 5322018"/>
              <a:gd name="connsiteX5" fmla="*/ 7522045 w 7766407"/>
              <a:gd name="connsiteY5" fmla="*/ 799587 h 5322018"/>
              <a:gd name="connsiteX6" fmla="*/ 7399327 w 7766407"/>
              <a:gd name="connsiteY6" fmla="*/ 845960 h 5322018"/>
              <a:gd name="connsiteX7" fmla="*/ 7322627 w 7766407"/>
              <a:gd name="connsiteY7" fmla="*/ 887773 h 5322018"/>
              <a:gd name="connsiteX8" fmla="*/ 7151262 w 7766407"/>
              <a:gd name="connsiteY8" fmla="*/ 984886 h 5322018"/>
              <a:gd name="connsiteX9" fmla="*/ 6756023 w 7766407"/>
              <a:gd name="connsiteY9" fmla="*/ 1188542 h 5322018"/>
              <a:gd name="connsiteX10" fmla="*/ 6712672 w 7766407"/>
              <a:gd name="connsiteY10" fmla="*/ 1246467 h 5322018"/>
              <a:gd name="connsiteX11" fmla="*/ 6687440 w 7766407"/>
              <a:gd name="connsiteY11" fmla="*/ 1260662 h 5322018"/>
              <a:gd name="connsiteX12" fmla="*/ 6641885 w 7766407"/>
              <a:gd name="connsiteY12" fmla="*/ 1309000 h 5322018"/>
              <a:gd name="connsiteX13" fmla="*/ 6489577 w 7766407"/>
              <a:gd name="connsiteY13" fmla="*/ 1398613 h 5322018"/>
              <a:gd name="connsiteX14" fmla="*/ 6384287 w 7766407"/>
              <a:gd name="connsiteY14" fmla="*/ 1451239 h 5322018"/>
              <a:gd name="connsiteX15" fmla="*/ 6220937 w 7766407"/>
              <a:gd name="connsiteY15" fmla="*/ 1540763 h 5322018"/>
              <a:gd name="connsiteX16" fmla="*/ 6109958 w 7766407"/>
              <a:gd name="connsiteY16" fmla="*/ 1601219 h 5322018"/>
              <a:gd name="connsiteX17" fmla="*/ 6014458 w 7766407"/>
              <a:gd name="connsiteY17" fmla="*/ 1670184 h 5322018"/>
              <a:gd name="connsiteX18" fmla="*/ 5839315 w 7766407"/>
              <a:gd name="connsiteY18" fmla="*/ 1841855 h 5322018"/>
              <a:gd name="connsiteX19" fmla="*/ 5810333 w 7766407"/>
              <a:gd name="connsiteY19" fmla="*/ 1879264 h 5322018"/>
              <a:gd name="connsiteX20" fmla="*/ 5796856 w 7766407"/>
              <a:gd name="connsiteY20" fmla="*/ 1903903 h 5322018"/>
              <a:gd name="connsiteX21" fmla="*/ 5776991 w 7766407"/>
              <a:gd name="connsiteY21" fmla="*/ 1913445 h 5322018"/>
              <a:gd name="connsiteX22" fmla="*/ 5768324 w 7766407"/>
              <a:gd name="connsiteY22" fmla="*/ 1930187 h 5322018"/>
              <a:gd name="connsiteX23" fmla="*/ 5746715 w 7766407"/>
              <a:gd name="connsiteY23" fmla="*/ 1935728 h 5322018"/>
              <a:gd name="connsiteX24" fmla="*/ 5730244 w 7766407"/>
              <a:gd name="connsiteY24" fmla="*/ 1946380 h 5322018"/>
              <a:gd name="connsiteX25" fmla="*/ 5551772 w 7766407"/>
              <a:gd name="connsiteY25" fmla="*/ 2005270 h 5322018"/>
              <a:gd name="connsiteX26" fmla="*/ 5246617 w 7766407"/>
              <a:gd name="connsiteY26" fmla="*/ 2162655 h 5322018"/>
              <a:gd name="connsiteX27" fmla="*/ 5108893 w 7766407"/>
              <a:gd name="connsiteY27" fmla="*/ 2264498 h 5322018"/>
              <a:gd name="connsiteX28" fmla="*/ 4972149 w 7766407"/>
              <a:gd name="connsiteY28" fmla="*/ 2387894 h 5322018"/>
              <a:gd name="connsiteX29" fmla="*/ 4933888 w 7766407"/>
              <a:gd name="connsiteY29" fmla="*/ 2412305 h 5322018"/>
              <a:gd name="connsiteX30" fmla="*/ 4886680 w 7766407"/>
              <a:gd name="connsiteY30" fmla="*/ 2435959 h 5322018"/>
              <a:gd name="connsiteX31" fmla="*/ 4858349 w 7766407"/>
              <a:gd name="connsiteY31" fmla="*/ 2449951 h 5322018"/>
              <a:gd name="connsiteX32" fmla="*/ 4790282 w 7766407"/>
              <a:gd name="connsiteY32" fmla="*/ 2498841 h 5322018"/>
              <a:gd name="connsiteX33" fmla="*/ 4695421 w 7766407"/>
              <a:gd name="connsiteY33" fmla="*/ 2608329 h 5322018"/>
              <a:gd name="connsiteX34" fmla="*/ 4660953 w 7766407"/>
              <a:gd name="connsiteY34" fmla="*/ 2633640 h 5322018"/>
              <a:gd name="connsiteX35" fmla="*/ 4617793 w 7766407"/>
              <a:gd name="connsiteY35" fmla="*/ 2682689 h 5322018"/>
              <a:gd name="connsiteX36" fmla="*/ 4540653 w 7766407"/>
              <a:gd name="connsiteY36" fmla="*/ 2726039 h 5322018"/>
              <a:gd name="connsiteX37" fmla="*/ 4478244 w 7766407"/>
              <a:gd name="connsiteY37" fmla="*/ 2754222 h 5322018"/>
              <a:gd name="connsiteX38" fmla="*/ 4445069 w 7766407"/>
              <a:gd name="connsiteY38" fmla="*/ 2771978 h 5322018"/>
              <a:gd name="connsiteX39" fmla="*/ 4418912 w 7766407"/>
              <a:gd name="connsiteY39" fmla="*/ 2782732 h 5322018"/>
              <a:gd name="connsiteX40" fmla="*/ 4363178 w 7766407"/>
              <a:gd name="connsiteY40" fmla="*/ 2821763 h 5322018"/>
              <a:gd name="connsiteX41" fmla="*/ 4275326 w 7766407"/>
              <a:gd name="connsiteY41" fmla="*/ 2891335 h 5322018"/>
              <a:gd name="connsiteX42" fmla="*/ 4255667 w 7766407"/>
              <a:gd name="connsiteY42" fmla="*/ 2905018 h 5322018"/>
              <a:gd name="connsiteX43" fmla="*/ 4234983 w 7766407"/>
              <a:gd name="connsiteY43" fmla="*/ 2912298 h 5322018"/>
              <a:gd name="connsiteX44" fmla="*/ 4226882 w 7766407"/>
              <a:gd name="connsiteY44" fmla="*/ 2910079 h 5322018"/>
              <a:gd name="connsiteX45" fmla="*/ 4215462 w 7766407"/>
              <a:gd name="connsiteY45" fmla="*/ 2916885 h 5322018"/>
              <a:gd name="connsiteX46" fmla="*/ 4211632 w 7766407"/>
              <a:gd name="connsiteY46" fmla="*/ 2917760 h 5322018"/>
              <a:gd name="connsiteX47" fmla="*/ 4190465 w 7766407"/>
              <a:gd name="connsiteY47" fmla="*/ 2923708 h 5322018"/>
              <a:gd name="connsiteX48" fmla="*/ 4164947 w 7766407"/>
              <a:gd name="connsiteY48" fmla="*/ 2959675 h 5322018"/>
              <a:gd name="connsiteX49" fmla="*/ 4117371 w 7766407"/>
              <a:gd name="connsiteY49" fmla="*/ 2984784 h 5322018"/>
              <a:gd name="connsiteX50" fmla="*/ 3904979 w 7766407"/>
              <a:gd name="connsiteY50" fmla="*/ 3091607 h 5322018"/>
              <a:gd name="connsiteX51" fmla="*/ 3778911 w 7766407"/>
              <a:gd name="connsiteY51" fmla="*/ 3255548 h 5322018"/>
              <a:gd name="connsiteX52" fmla="*/ 3728606 w 7766407"/>
              <a:gd name="connsiteY52" fmla="*/ 3295465 h 5322018"/>
              <a:gd name="connsiteX53" fmla="*/ 3718668 w 7766407"/>
              <a:gd name="connsiteY53" fmla="*/ 3304992 h 5322018"/>
              <a:gd name="connsiteX54" fmla="*/ 3717842 w 7766407"/>
              <a:gd name="connsiteY54" fmla="*/ 3305447 h 5322018"/>
              <a:gd name="connsiteX55" fmla="*/ 3718578 w 7766407"/>
              <a:gd name="connsiteY55" fmla="*/ 3308616 h 5322018"/>
              <a:gd name="connsiteX56" fmla="*/ 3712398 w 7766407"/>
              <a:gd name="connsiteY56" fmla="*/ 3318359 h 5322018"/>
              <a:gd name="connsiteX57" fmla="*/ 3702979 w 7766407"/>
              <a:gd name="connsiteY57" fmla="*/ 3338545 h 5322018"/>
              <a:gd name="connsiteX58" fmla="*/ 3698626 w 7766407"/>
              <a:gd name="connsiteY58" fmla="*/ 3341390 h 5322018"/>
              <a:gd name="connsiteX59" fmla="*/ 3680384 w 7766407"/>
              <a:gd name="connsiteY59" fmla="*/ 3370390 h 5322018"/>
              <a:gd name="connsiteX60" fmla="*/ 3678906 w 7766407"/>
              <a:gd name="connsiteY60" fmla="*/ 3370346 h 5322018"/>
              <a:gd name="connsiteX61" fmla="*/ 3668393 w 7766407"/>
              <a:gd name="connsiteY61" fmla="*/ 3376590 h 5322018"/>
              <a:gd name="connsiteX62" fmla="*/ 3661364 w 7766407"/>
              <a:gd name="connsiteY62" fmla="*/ 3371467 h 5322018"/>
              <a:gd name="connsiteX63" fmla="*/ 3658334 w 7766407"/>
              <a:gd name="connsiteY63" fmla="*/ 3373274 h 5322018"/>
              <a:gd name="connsiteX64" fmla="*/ 3657792 w 7766407"/>
              <a:gd name="connsiteY64" fmla="*/ 3373950 h 5322018"/>
              <a:gd name="connsiteX65" fmla="*/ 3651105 w 7766407"/>
              <a:gd name="connsiteY65" fmla="*/ 3389533 h 5322018"/>
              <a:gd name="connsiteX66" fmla="*/ 3648132 w 7766407"/>
              <a:gd name="connsiteY66" fmla="*/ 3388884 h 5322018"/>
              <a:gd name="connsiteX67" fmla="*/ 3643801 w 7766407"/>
              <a:gd name="connsiteY67" fmla="*/ 3396002 h 5322018"/>
              <a:gd name="connsiteX68" fmla="*/ 3639159 w 7766407"/>
              <a:gd name="connsiteY68" fmla="*/ 3398369 h 5322018"/>
              <a:gd name="connsiteX69" fmla="*/ 3617811 w 7766407"/>
              <a:gd name="connsiteY69" fmla="*/ 3425254 h 5322018"/>
              <a:gd name="connsiteX70" fmla="*/ 3616346 w 7766407"/>
              <a:gd name="connsiteY70" fmla="*/ 3425054 h 5322018"/>
              <a:gd name="connsiteX71" fmla="*/ 3605202 w 7766407"/>
              <a:gd name="connsiteY71" fmla="*/ 3430140 h 5322018"/>
              <a:gd name="connsiteX72" fmla="*/ 3586582 w 7766407"/>
              <a:gd name="connsiteY72" fmla="*/ 3441167 h 5322018"/>
              <a:gd name="connsiteX73" fmla="*/ 3580103 w 7766407"/>
              <a:gd name="connsiteY73" fmla="*/ 3439005 h 5322018"/>
              <a:gd name="connsiteX74" fmla="*/ 3576872 w 7766407"/>
              <a:gd name="connsiteY74" fmla="*/ 3444094 h 5322018"/>
              <a:gd name="connsiteX75" fmla="*/ 3572338 w 7766407"/>
              <a:gd name="connsiteY75" fmla="*/ 3449943 h 5322018"/>
              <a:gd name="connsiteX76" fmla="*/ 3571965 w 7766407"/>
              <a:gd name="connsiteY76" fmla="*/ 3449964 h 5322018"/>
              <a:gd name="connsiteX77" fmla="*/ 3566623 w 7766407"/>
              <a:gd name="connsiteY77" fmla="*/ 3455947 h 5322018"/>
              <a:gd name="connsiteX78" fmla="*/ 3564070 w 7766407"/>
              <a:gd name="connsiteY78" fmla="*/ 3460601 h 5322018"/>
              <a:gd name="connsiteX79" fmla="*/ 3526726 w 7766407"/>
              <a:gd name="connsiteY79" fmla="*/ 3463163 h 5322018"/>
              <a:gd name="connsiteX80" fmla="*/ 3525139 w 7766407"/>
              <a:gd name="connsiteY80" fmla="*/ 3464518 h 5322018"/>
              <a:gd name="connsiteX81" fmla="*/ 3506741 w 7766407"/>
              <a:gd name="connsiteY81" fmla="*/ 3487501 h 5322018"/>
              <a:gd name="connsiteX82" fmla="*/ 3501585 w 7766407"/>
              <a:gd name="connsiteY82" fmla="*/ 3492832 h 5322018"/>
              <a:gd name="connsiteX83" fmla="*/ 3501212 w 7766407"/>
              <a:gd name="connsiteY83" fmla="*/ 3492813 h 5322018"/>
              <a:gd name="connsiteX84" fmla="*/ 3495239 w 7766407"/>
              <a:gd name="connsiteY84" fmla="*/ 3498192 h 5322018"/>
              <a:gd name="connsiteX85" fmla="*/ 3492183 w 7766407"/>
              <a:gd name="connsiteY85" fmla="*/ 3502548 h 5322018"/>
              <a:gd name="connsiteX86" fmla="*/ 3476697 w 7766407"/>
              <a:gd name="connsiteY86" fmla="*/ 3501956 h 5322018"/>
              <a:gd name="connsiteX87" fmla="*/ 3469187 w 7766407"/>
              <a:gd name="connsiteY87" fmla="*/ 3506574 h 5322018"/>
              <a:gd name="connsiteX88" fmla="*/ 3408103 w 7766407"/>
              <a:gd name="connsiteY88" fmla="*/ 3549813 h 5322018"/>
              <a:gd name="connsiteX89" fmla="*/ 3326209 w 7766407"/>
              <a:gd name="connsiteY89" fmla="*/ 3609630 h 5322018"/>
              <a:gd name="connsiteX90" fmla="*/ 3297595 w 7766407"/>
              <a:gd name="connsiteY90" fmla="*/ 3632513 h 5322018"/>
              <a:gd name="connsiteX91" fmla="*/ 3242015 w 7766407"/>
              <a:gd name="connsiteY91" fmla="*/ 3667904 h 5322018"/>
              <a:gd name="connsiteX92" fmla="*/ 3213720 w 7766407"/>
              <a:gd name="connsiteY92" fmla="*/ 3680766 h 5322018"/>
              <a:gd name="connsiteX93" fmla="*/ 3212968 w 7766407"/>
              <a:gd name="connsiteY93" fmla="*/ 3681905 h 5322018"/>
              <a:gd name="connsiteX94" fmla="*/ 3208857 w 7766407"/>
              <a:gd name="connsiteY94" fmla="*/ 3681194 h 5322018"/>
              <a:gd name="connsiteX95" fmla="*/ 3203557 w 7766407"/>
              <a:gd name="connsiteY95" fmla="*/ 3683492 h 5322018"/>
              <a:gd name="connsiteX96" fmla="*/ 3192199 w 7766407"/>
              <a:gd name="connsiteY96" fmla="*/ 3693448 h 5322018"/>
              <a:gd name="connsiteX97" fmla="*/ 3188443 w 7766407"/>
              <a:gd name="connsiteY97" fmla="*/ 3697797 h 5322018"/>
              <a:gd name="connsiteX98" fmla="*/ 3181853 w 7766407"/>
              <a:gd name="connsiteY98" fmla="*/ 3702869 h 5322018"/>
              <a:gd name="connsiteX99" fmla="*/ 3181526 w 7766407"/>
              <a:gd name="connsiteY99" fmla="*/ 3702803 h 5322018"/>
              <a:gd name="connsiteX100" fmla="*/ 3175672 w 7766407"/>
              <a:gd name="connsiteY100" fmla="*/ 3707933 h 5322018"/>
              <a:gd name="connsiteX101" fmla="*/ 3149098 w 7766407"/>
              <a:gd name="connsiteY101" fmla="*/ 3735473 h 5322018"/>
              <a:gd name="connsiteX102" fmla="*/ 3093676 w 7766407"/>
              <a:gd name="connsiteY102" fmla="*/ 3747916 h 5322018"/>
              <a:gd name="connsiteX103" fmla="*/ 3074500 w 7766407"/>
              <a:gd name="connsiteY103" fmla="*/ 3757479 h 5322018"/>
              <a:gd name="connsiteX104" fmla="*/ 3063387 w 7766407"/>
              <a:gd name="connsiteY104" fmla="*/ 3761557 h 5322018"/>
              <a:gd name="connsiteX105" fmla="*/ 3062129 w 7766407"/>
              <a:gd name="connsiteY105" fmla="*/ 3761145 h 5322018"/>
              <a:gd name="connsiteX106" fmla="*/ 3036739 w 7766407"/>
              <a:gd name="connsiteY106" fmla="*/ 3787643 h 5322018"/>
              <a:gd name="connsiteX107" fmla="*/ 3032052 w 7766407"/>
              <a:gd name="connsiteY107" fmla="*/ 3789608 h 5322018"/>
              <a:gd name="connsiteX108" fmla="*/ 3017184 w 7766407"/>
              <a:gd name="connsiteY108" fmla="*/ 3808868 h 5322018"/>
              <a:gd name="connsiteX109" fmla="*/ 3008605 w 7766407"/>
              <a:gd name="connsiteY109" fmla="*/ 3817755 h 5322018"/>
              <a:gd name="connsiteX110" fmla="*/ 3008033 w 7766407"/>
              <a:gd name="connsiteY110" fmla="*/ 3822453 h 5322018"/>
              <a:gd name="connsiteX111" fmla="*/ 2994428 w 7766407"/>
              <a:gd name="connsiteY111" fmla="*/ 3834466 h 5322018"/>
              <a:gd name="connsiteX112" fmla="*/ 2992169 w 7766407"/>
              <a:gd name="connsiteY112" fmla="*/ 3835021 h 5322018"/>
              <a:gd name="connsiteX113" fmla="*/ 2983549 w 7766407"/>
              <a:gd name="connsiteY113" fmla="*/ 3847993 h 5322018"/>
              <a:gd name="connsiteX114" fmla="*/ 2853933 w 7766407"/>
              <a:gd name="connsiteY114" fmla="*/ 3953133 h 5322018"/>
              <a:gd name="connsiteX115" fmla="*/ 2700319 w 7766407"/>
              <a:gd name="connsiteY115" fmla="*/ 4113764 h 5322018"/>
              <a:gd name="connsiteX116" fmla="*/ 2510176 w 7766407"/>
              <a:gd name="connsiteY116" fmla="*/ 4248057 h 5322018"/>
              <a:gd name="connsiteX117" fmla="*/ 2435589 w 7766407"/>
              <a:gd name="connsiteY117" fmla="*/ 4314608 h 5322018"/>
              <a:gd name="connsiteX118" fmla="*/ 2415553 w 7766407"/>
              <a:gd name="connsiteY118" fmla="*/ 4320982 h 5322018"/>
              <a:gd name="connsiteX119" fmla="*/ 2411954 w 7766407"/>
              <a:gd name="connsiteY119" fmla="*/ 4321914 h 5322018"/>
              <a:gd name="connsiteX120" fmla="*/ 2354125 w 7766407"/>
              <a:gd name="connsiteY120" fmla="*/ 4349531 h 5322018"/>
              <a:gd name="connsiteX121" fmla="*/ 2283738 w 7766407"/>
              <a:gd name="connsiteY121" fmla="*/ 4401913 h 5322018"/>
              <a:gd name="connsiteX122" fmla="*/ 2274639 w 7766407"/>
              <a:gd name="connsiteY122" fmla="*/ 4413265 h 5322018"/>
              <a:gd name="connsiteX123" fmla="*/ 2200361 w 7766407"/>
              <a:gd name="connsiteY123" fmla="*/ 4461969 h 5322018"/>
              <a:gd name="connsiteX124" fmla="*/ 2151385 w 7766407"/>
              <a:gd name="connsiteY124" fmla="*/ 4498639 h 5322018"/>
              <a:gd name="connsiteX125" fmla="*/ 2142612 w 7766407"/>
              <a:gd name="connsiteY125" fmla="*/ 4509639 h 5322018"/>
              <a:gd name="connsiteX126" fmla="*/ 2126867 w 7766407"/>
              <a:gd name="connsiteY126" fmla="*/ 4512135 h 5322018"/>
              <a:gd name="connsiteX127" fmla="*/ 2120592 w 7766407"/>
              <a:gd name="connsiteY127" fmla="*/ 4509890 h 5322018"/>
              <a:gd name="connsiteX128" fmla="*/ 2082302 w 7766407"/>
              <a:gd name="connsiteY128" fmla="*/ 4540317 h 5322018"/>
              <a:gd name="connsiteX129" fmla="*/ 2077252 w 7766407"/>
              <a:gd name="connsiteY129" fmla="*/ 4543206 h 5322018"/>
              <a:gd name="connsiteX130" fmla="*/ 2040915 w 7766407"/>
              <a:gd name="connsiteY130" fmla="*/ 4560268 h 5322018"/>
              <a:gd name="connsiteX131" fmla="*/ 1984507 w 7766407"/>
              <a:gd name="connsiteY131" fmla="*/ 4581220 h 5322018"/>
              <a:gd name="connsiteX132" fmla="*/ 1921726 w 7766407"/>
              <a:gd name="connsiteY132" fmla="*/ 4594994 h 5322018"/>
              <a:gd name="connsiteX133" fmla="*/ 1886796 w 7766407"/>
              <a:gd name="connsiteY133" fmla="*/ 4605417 h 5322018"/>
              <a:gd name="connsiteX134" fmla="*/ 1861080 w 7766407"/>
              <a:gd name="connsiteY134" fmla="*/ 4610008 h 5322018"/>
              <a:gd name="connsiteX135" fmla="*/ 1829217 w 7766407"/>
              <a:gd name="connsiteY135" fmla="*/ 4618611 h 5322018"/>
              <a:gd name="connsiteX136" fmla="*/ 1809298 w 7766407"/>
              <a:gd name="connsiteY136" fmla="*/ 4630561 h 5322018"/>
              <a:gd name="connsiteX137" fmla="*/ 1734333 w 7766407"/>
              <a:gd name="connsiteY137" fmla="*/ 4646342 h 5322018"/>
              <a:gd name="connsiteX138" fmla="*/ 1356409 w 7766407"/>
              <a:gd name="connsiteY138" fmla="*/ 4866278 h 5322018"/>
              <a:gd name="connsiteX139" fmla="*/ 1048676 w 7766407"/>
              <a:gd name="connsiteY139" fmla="*/ 4988133 h 5322018"/>
              <a:gd name="connsiteX140" fmla="*/ 862512 w 7766407"/>
              <a:gd name="connsiteY140" fmla="*/ 5095694 h 5322018"/>
              <a:gd name="connsiteX141" fmla="*/ 861635 w 7766407"/>
              <a:gd name="connsiteY141" fmla="*/ 5094880 h 5322018"/>
              <a:gd name="connsiteX142" fmla="*/ 850724 w 7766407"/>
              <a:gd name="connsiteY142" fmla="*/ 5095804 h 5322018"/>
              <a:gd name="connsiteX143" fmla="*/ 830865 w 7766407"/>
              <a:gd name="connsiteY143" fmla="*/ 5100063 h 5322018"/>
              <a:gd name="connsiteX144" fmla="*/ 779694 w 7766407"/>
              <a:gd name="connsiteY144" fmla="*/ 5096364 h 5322018"/>
              <a:gd name="connsiteX145" fmla="*/ 746322 w 7766407"/>
              <a:gd name="connsiteY145" fmla="*/ 5117315 h 5322018"/>
              <a:gd name="connsiteX146" fmla="*/ 739355 w 7766407"/>
              <a:gd name="connsiteY146" fmla="*/ 5120945 h 5322018"/>
              <a:gd name="connsiteX147" fmla="*/ 739112 w 7766407"/>
              <a:gd name="connsiteY147" fmla="*/ 5120776 h 5322018"/>
              <a:gd name="connsiteX148" fmla="*/ 731553 w 7766407"/>
              <a:gd name="connsiteY148" fmla="*/ 5124122 h 5322018"/>
              <a:gd name="connsiteX149" fmla="*/ 713129 w 7766407"/>
              <a:gd name="connsiteY149" fmla="*/ 5134606 h 5322018"/>
              <a:gd name="connsiteX150" fmla="*/ 707783 w 7766407"/>
              <a:gd name="connsiteY150" fmla="*/ 5135422 h 5322018"/>
              <a:gd name="connsiteX151" fmla="*/ 674773 w 7766407"/>
              <a:gd name="connsiteY151" fmla="*/ 5139365 h 5322018"/>
              <a:gd name="connsiteX152" fmla="*/ 580910 w 7766407"/>
              <a:gd name="connsiteY152" fmla="*/ 5175217 h 5322018"/>
              <a:gd name="connsiteX153" fmla="*/ 0 w 7766407"/>
              <a:gd name="connsiteY153" fmla="*/ 5322018 h 5322018"/>
              <a:gd name="connsiteX154" fmla="*/ 473895 w 7766407"/>
              <a:gd name="connsiteY154" fmla="*/ 0 h 5322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Lst>
            <a:rect l="l" t="t" r="r" b="b"/>
            <a:pathLst>
              <a:path w="7766407" h="5322018">
                <a:moveTo>
                  <a:pt x="473895" y="0"/>
                </a:moveTo>
                <a:lnTo>
                  <a:pt x="7766407" y="649356"/>
                </a:lnTo>
                <a:lnTo>
                  <a:pt x="7754419" y="656832"/>
                </a:lnTo>
                <a:cubicBezTo>
                  <a:pt x="7726474" y="677470"/>
                  <a:pt x="7696788" y="705576"/>
                  <a:pt x="7674875" y="705925"/>
                </a:cubicBezTo>
                <a:cubicBezTo>
                  <a:pt x="7659838" y="692337"/>
                  <a:pt x="7619354" y="711670"/>
                  <a:pt x="7594593" y="715147"/>
                </a:cubicBezTo>
                <a:cubicBezTo>
                  <a:pt x="7553036" y="756392"/>
                  <a:pt x="7553949" y="790366"/>
                  <a:pt x="7522045" y="799587"/>
                </a:cubicBezTo>
                <a:cubicBezTo>
                  <a:pt x="7499833" y="804948"/>
                  <a:pt x="7434970" y="857646"/>
                  <a:pt x="7399327" y="845960"/>
                </a:cubicBezTo>
                <a:cubicBezTo>
                  <a:pt x="7373461" y="881898"/>
                  <a:pt x="7346529" y="865787"/>
                  <a:pt x="7322627" y="887773"/>
                </a:cubicBezTo>
                <a:cubicBezTo>
                  <a:pt x="7261844" y="921968"/>
                  <a:pt x="7241893" y="963214"/>
                  <a:pt x="7151262" y="984886"/>
                </a:cubicBezTo>
                <a:cubicBezTo>
                  <a:pt x="7056829" y="1041135"/>
                  <a:pt x="6851604" y="1071499"/>
                  <a:pt x="6756023" y="1188542"/>
                </a:cubicBezTo>
                <a:cubicBezTo>
                  <a:pt x="6730515" y="1182883"/>
                  <a:pt x="6727803" y="1236044"/>
                  <a:pt x="6712672" y="1246467"/>
                </a:cubicBezTo>
                <a:cubicBezTo>
                  <a:pt x="6700674" y="1241234"/>
                  <a:pt x="6686914" y="1248210"/>
                  <a:pt x="6687440" y="1260662"/>
                </a:cubicBezTo>
                <a:cubicBezTo>
                  <a:pt x="6706387" y="1281105"/>
                  <a:pt x="6637089" y="1291049"/>
                  <a:pt x="6641885" y="1309000"/>
                </a:cubicBezTo>
                <a:cubicBezTo>
                  <a:pt x="6615428" y="1325541"/>
                  <a:pt x="6496868" y="1362901"/>
                  <a:pt x="6489577" y="1398613"/>
                </a:cubicBezTo>
                <a:cubicBezTo>
                  <a:pt x="6438934" y="1437557"/>
                  <a:pt x="6408150" y="1439216"/>
                  <a:pt x="6384287" y="1451239"/>
                </a:cubicBezTo>
                <a:cubicBezTo>
                  <a:pt x="6353231" y="1459670"/>
                  <a:pt x="6322480" y="1490139"/>
                  <a:pt x="6220937" y="1540763"/>
                </a:cubicBezTo>
                <a:cubicBezTo>
                  <a:pt x="6204693" y="1542635"/>
                  <a:pt x="6108072" y="1588639"/>
                  <a:pt x="6109958" y="1601219"/>
                </a:cubicBezTo>
                <a:cubicBezTo>
                  <a:pt x="6078993" y="1617872"/>
                  <a:pt x="6044057" y="1672908"/>
                  <a:pt x="6014458" y="1670184"/>
                </a:cubicBezTo>
                <a:cubicBezTo>
                  <a:pt x="5969352" y="1710290"/>
                  <a:pt x="5873335" y="1807008"/>
                  <a:pt x="5839315" y="1841855"/>
                </a:cubicBezTo>
                <a:cubicBezTo>
                  <a:pt x="5814714" y="1859136"/>
                  <a:pt x="5823315" y="1888532"/>
                  <a:pt x="5810333" y="1879264"/>
                </a:cubicBezTo>
                <a:cubicBezTo>
                  <a:pt x="5809847" y="1889703"/>
                  <a:pt x="5804854" y="1897596"/>
                  <a:pt x="5796856" y="1903903"/>
                </a:cubicBezTo>
                <a:lnTo>
                  <a:pt x="5776991" y="1913445"/>
                </a:lnTo>
                <a:lnTo>
                  <a:pt x="5768324" y="1930187"/>
                </a:lnTo>
                <a:cubicBezTo>
                  <a:pt x="5763604" y="1934681"/>
                  <a:pt x="5756862" y="1937046"/>
                  <a:pt x="5746715" y="1935728"/>
                </a:cubicBezTo>
                <a:cubicBezTo>
                  <a:pt x="5742675" y="1938108"/>
                  <a:pt x="5736889" y="1941888"/>
                  <a:pt x="5730244" y="1946380"/>
                </a:cubicBezTo>
                <a:lnTo>
                  <a:pt x="5551772" y="2005270"/>
                </a:lnTo>
                <a:cubicBezTo>
                  <a:pt x="5468669" y="2047436"/>
                  <a:pt x="5320429" y="2119450"/>
                  <a:pt x="5246617" y="2162655"/>
                </a:cubicBezTo>
                <a:lnTo>
                  <a:pt x="5108893" y="2264498"/>
                </a:lnTo>
                <a:lnTo>
                  <a:pt x="4972149" y="2387894"/>
                </a:lnTo>
                <a:cubicBezTo>
                  <a:pt x="4958199" y="2397068"/>
                  <a:pt x="4944146" y="2406292"/>
                  <a:pt x="4933888" y="2412305"/>
                </a:cubicBezTo>
                <a:cubicBezTo>
                  <a:pt x="4926031" y="2437683"/>
                  <a:pt x="4906397" y="2420081"/>
                  <a:pt x="4886680" y="2435959"/>
                </a:cubicBezTo>
                <a:cubicBezTo>
                  <a:pt x="4879505" y="2447520"/>
                  <a:pt x="4872446" y="2452218"/>
                  <a:pt x="4858349" y="2449951"/>
                </a:cubicBezTo>
                <a:cubicBezTo>
                  <a:pt x="4826189" y="2504934"/>
                  <a:pt x="4829559" y="2465158"/>
                  <a:pt x="4790282" y="2498841"/>
                </a:cubicBezTo>
                <a:cubicBezTo>
                  <a:pt x="4757654" y="2530220"/>
                  <a:pt x="4717406" y="2559468"/>
                  <a:pt x="4695421" y="2608329"/>
                </a:cubicBezTo>
                <a:cubicBezTo>
                  <a:pt x="4692985" y="2620404"/>
                  <a:pt x="4673890" y="2621247"/>
                  <a:pt x="4660953" y="2633640"/>
                </a:cubicBezTo>
                <a:cubicBezTo>
                  <a:pt x="4648016" y="2646033"/>
                  <a:pt x="4637843" y="2667289"/>
                  <a:pt x="4617793" y="2682689"/>
                </a:cubicBezTo>
                <a:cubicBezTo>
                  <a:pt x="4582940" y="2707208"/>
                  <a:pt x="4543392" y="2708552"/>
                  <a:pt x="4540653" y="2726039"/>
                </a:cubicBezTo>
                <a:cubicBezTo>
                  <a:pt x="4520518" y="2734895"/>
                  <a:pt x="4484610" y="2733666"/>
                  <a:pt x="4478244" y="2754222"/>
                </a:cubicBezTo>
                <a:cubicBezTo>
                  <a:pt x="4469356" y="2744308"/>
                  <a:pt x="4460963" y="2773581"/>
                  <a:pt x="4445069" y="2771978"/>
                </a:cubicBezTo>
                <a:cubicBezTo>
                  <a:pt x="4433079" y="2769658"/>
                  <a:pt x="4427736" y="2777998"/>
                  <a:pt x="4418912" y="2782732"/>
                </a:cubicBezTo>
                <a:cubicBezTo>
                  <a:pt x="4404355" y="2783300"/>
                  <a:pt x="4370000" y="2810533"/>
                  <a:pt x="4363178" y="2821763"/>
                </a:cubicBezTo>
                <a:cubicBezTo>
                  <a:pt x="4350513" y="2855639"/>
                  <a:pt x="4286603" y="2864646"/>
                  <a:pt x="4275326" y="2891335"/>
                </a:cubicBezTo>
                <a:cubicBezTo>
                  <a:pt x="4269304" y="2897284"/>
                  <a:pt x="4262661" y="2901653"/>
                  <a:pt x="4255667" y="2905018"/>
                </a:cubicBezTo>
                <a:lnTo>
                  <a:pt x="4234983" y="2912298"/>
                </a:lnTo>
                <a:lnTo>
                  <a:pt x="4226882" y="2910079"/>
                </a:lnTo>
                <a:lnTo>
                  <a:pt x="4215462" y="2916885"/>
                </a:lnTo>
                <a:lnTo>
                  <a:pt x="4211632" y="2917760"/>
                </a:lnTo>
                <a:lnTo>
                  <a:pt x="4190465" y="2923708"/>
                </a:lnTo>
                <a:cubicBezTo>
                  <a:pt x="4211448" y="2943977"/>
                  <a:pt x="4137000" y="2948398"/>
                  <a:pt x="4164947" y="2959675"/>
                </a:cubicBezTo>
                <a:cubicBezTo>
                  <a:pt x="4131823" y="2976992"/>
                  <a:pt x="4167115" y="2983181"/>
                  <a:pt x="4117371" y="2984784"/>
                </a:cubicBezTo>
                <a:cubicBezTo>
                  <a:pt x="4074961" y="3029115"/>
                  <a:pt x="3930684" y="3042351"/>
                  <a:pt x="3904979" y="3091607"/>
                </a:cubicBezTo>
                <a:cubicBezTo>
                  <a:pt x="3848569" y="3136734"/>
                  <a:pt x="3808307" y="3221571"/>
                  <a:pt x="3778911" y="3255548"/>
                </a:cubicBezTo>
                <a:lnTo>
                  <a:pt x="3728606" y="3295465"/>
                </a:lnTo>
                <a:lnTo>
                  <a:pt x="3718668" y="3304992"/>
                </a:lnTo>
                <a:lnTo>
                  <a:pt x="3717842" y="3305447"/>
                </a:lnTo>
                <a:lnTo>
                  <a:pt x="3718578" y="3308616"/>
                </a:lnTo>
                <a:lnTo>
                  <a:pt x="3712398" y="3318359"/>
                </a:lnTo>
                <a:lnTo>
                  <a:pt x="3702979" y="3338545"/>
                </a:lnTo>
                <a:lnTo>
                  <a:pt x="3698626" y="3341390"/>
                </a:lnTo>
                <a:lnTo>
                  <a:pt x="3680384" y="3370390"/>
                </a:lnTo>
                <a:lnTo>
                  <a:pt x="3678906" y="3370346"/>
                </a:lnTo>
                <a:cubicBezTo>
                  <a:pt x="3675169" y="3370915"/>
                  <a:pt x="3671627" y="3372581"/>
                  <a:pt x="3668393" y="3376590"/>
                </a:cubicBezTo>
                <a:cubicBezTo>
                  <a:pt x="3665128" y="3373435"/>
                  <a:pt x="3662941" y="3371857"/>
                  <a:pt x="3661364" y="3371467"/>
                </a:cubicBezTo>
                <a:lnTo>
                  <a:pt x="3658334" y="3373274"/>
                </a:lnTo>
                <a:lnTo>
                  <a:pt x="3657792" y="3373950"/>
                </a:lnTo>
                <a:lnTo>
                  <a:pt x="3651105" y="3389533"/>
                </a:lnTo>
                <a:lnTo>
                  <a:pt x="3648132" y="3388884"/>
                </a:lnTo>
                <a:lnTo>
                  <a:pt x="3643801" y="3396002"/>
                </a:lnTo>
                <a:lnTo>
                  <a:pt x="3639159" y="3398369"/>
                </a:lnTo>
                <a:lnTo>
                  <a:pt x="3617811" y="3425254"/>
                </a:lnTo>
                <a:lnTo>
                  <a:pt x="3616346" y="3425054"/>
                </a:lnTo>
                <a:cubicBezTo>
                  <a:pt x="3612568" y="3425220"/>
                  <a:pt x="3608861" y="3426500"/>
                  <a:pt x="3605202" y="3430140"/>
                </a:cubicBezTo>
                <a:cubicBezTo>
                  <a:pt x="3593624" y="3416203"/>
                  <a:pt x="3596350" y="3429196"/>
                  <a:pt x="3586582" y="3441167"/>
                </a:cubicBezTo>
                <a:lnTo>
                  <a:pt x="3580103" y="3439005"/>
                </a:lnTo>
                <a:lnTo>
                  <a:pt x="3576872" y="3444094"/>
                </a:lnTo>
                <a:lnTo>
                  <a:pt x="3572338" y="3449943"/>
                </a:lnTo>
                <a:lnTo>
                  <a:pt x="3571965" y="3449964"/>
                </a:lnTo>
                <a:cubicBezTo>
                  <a:pt x="3570381" y="3451036"/>
                  <a:pt x="3568666" y="3452883"/>
                  <a:pt x="3566623" y="3455947"/>
                </a:cubicBezTo>
                <a:lnTo>
                  <a:pt x="3564070" y="3460601"/>
                </a:lnTo>
                <a:lnTo>
                  <a:pt x="3526726" y="3463163"/>
                </a:lnTo>
                <a:lnTo>
                  <a:pt x="3525139" y="3464518"/>
                </a:lnTo>
                <a:lnTo>
                  <a:pt x="3506741" y="3487501"/>
                </a:lnTo>
                <a:lnTo>
                  <a:pt x="3501585" y="3492832"/>
                </a:lnTo>
                <a:lnTo>
                  <a:pt x="3501212" y="3492813"/>
                </a:lnTo>
                <a:cubicBezTo>
                  <a:pt x="3499519" y="3493712"/>
                  <a:pt x="3497607" y="3495365"/>
                  <a:pt x="3495239" y="3498192"/>
                </a:cubicBezTo>
                <a:lnTo>
                  <a:pt x="3492183" y="3502548"/>
                </a:lnTo>
                <a:lnTo>
                  <a:pt x="3476697" y="3501956"/>
                </a:lnTo>
                <a:lnTo>
                  <a:pt x="3469187" y="3506574"/>
                </a:lnTo>
                <a:cubicBezTo>
                  <a:pt x="3445645" y="3518609"/>
                  <a:pt x="3423473" y="3525406"/>
                  <a:pt x="3408103" y="3549813"/>
                </a:cubicBezTo>
                <a:cubicBezTo>
                  <a:pt x="3378281" y="3572305"/>
                  <a:pt x="3347536" y="3585981"/>
                  <a:pt x="3326209" y="3609630"/>
                </a:cubicBezTo>
                <a:cubicBezTo>
                  <a:pt x="3312029" y="3612732"/>
                  <a:pt x="3300832" y="3618217"/>
                  <a:pt x="3297595" y="3632513"/>
                </a:cubicBezTo>
                <a:cubicBezTo>
                  <a:pt x="3268034" y="3651465"/>
                  <a:pt x="3252747" y="3646464"/>
                  <a:pt x="3242015" y="3667904"/>
                </a:cubicBezTo>
                <a:cubicBezTo>
                  <a:pt x="3212592" y="3663443"/>
                  <a:pt x="3216999" y="3670428"/>
                  <a:pt x="3213720" y="3680766"/>
                </a:cubicBezTo>
                <a:lnTo>
                  <a:pt x="3212968" y="3681905"/>
                </a:lnTo>
                <a:lnTo>
                  <a:pt x="3208857" y="3681194"/>
                </a:lnTo>
                <a:lnTo>
                  <a:pt x="3203557" y="3683492"/>
                </a:lnTo>
                <a:lnTo>
                  <a:pt x="3192199" y="3693448"/>
                </a:lnTo>
                <a:lnTo>
                  <a:pt x="3188443" y="3697797"/>
                </a:lnTo>
                <a:cubicBezTo>
                  <a:pt x="3185664" y="3700566"/>
                  <a:pt x="3183571" y="3702117"/>
                  <a:pt x="3181853" y="3702869"/>
                </a:cubicBezTo>
                <a:lnTo>
                  <a:pt x="3181526" y="3702803"/>
                </a:lnTo>
                <a:lnTo>
                  <a:pt x="3175672" y="3707933"/>
                </a:lnTo>
                <a:cubicBezTo>
                  <a:pt x="3166167" y="3717032"/>
                  <a:pt x="3157275" y="3726303"/>
                  <a:pt x="3149098" y="3735473"/>
                </a:cubicBezTo>
                <a:cubicBezTo>
                  <a:pt x="3131805" y="3730982"/>
                  <a:pt x="3107037" y="3771274"/>
                  <a:pt x="3093676" y="3747916"/>
                </a:cubicBezTo>
                <a:cubicBezTo>
                  <a:pt x="3082134" y="3759681"/>
                  <a:pt x="3081445" y="3774208"/>
                  <a:pt x="3074500" y="3757479"/>
                </a:cubicBezTo>
                <a:cubicBezTo>
                  <a:pt x="3070379" y="3760967"/>
                  <a:pt x="3066780" y="3761874"/>
                  <a:pt x="3063387" y="3761557"/>
                </a:cubicBezTo>
                <a:lnTo>
                  <a:pt x="3062129" y="3761145"/>
                </a:lnTo>
                <a:lnTo>
                  <a:pt x="3036739" y="3787643"/>
                </a:lnTo>
                <a:lnTo>
                  <a:pt x="3032052" y="3789608"/>
                </a:lnTo>
                <a:lnTo>
                  <a:pt x="3017184" y="3808868"/>
                </a:lnTo>
                <a:lnTo>
                  <a:pt x="3008605" y="3817755"/>
                </a:lnTo>
                <a:cubicBezTo>
                  <a:pt x="3008414" y="3819321"/>
                  <a:pt x="3008224" y="3820887"/>
                  <a:pt x="3008033" y="3822453"/>
                </a:cubicBezTo>
                <a:cubicBezTo>
                  <a:pt x="3006391" y="3826310"/>
                  <a:pt x="3002705" y="3830278"/>
                  <a:pt x="2994428" y="3834466"/>
                </a:cubicBezTo>
                <a:lnTo>
                  <a:pt x="2992169" y="3835021"/>
                </a:lnTo>
                <a:lnTo>
                  <a:pt x="2983549" y="3847993"/>
                </a:lnTo>
                <a:cubicBezTo>
                  <a:pt x="2960510" y="3867678"/>
                  <a:pt x="2901138" y="3908837"/>
                  <a:pt x="2853933" y="3953133"/>
                </a:cubicBezTo>
                <a:cubicBezTo>
                  <a:pt x="2808033" y="3994677"/>
                  <a:pt x="2713619" y="4093809"/>
                  <a:pt x="2700319" y="4113764"/>
                </a:cubicBezTo>
                <a:cubicBezTo>
                  <a:pt x="2643027" y="4162918"/>
                  <a:pt x="2554297" y="4214583"/>
                  <a:pt x="2510176" y="4248057"/>
                </a:cubicBezTo>
                <a:cubicBezTo>
                  <a:pt x="2480008" y="4274910"/>
                  <a:pt x="2451360" y="4302454"/>
                  <a:pt x="2435589" y="4314608"/>
                </a:cubicBezTo>
                <a:cubicBezTo>
                  <a:pt x="2429170" y="4317312"/>
                  <a:pt x="2422437" y="4319228"/>
                  <a:pt x="2415553" y="4320982"/>
                </a:cubicBezTo>
                <a:lnTo>
                  <a:pt x="2411954" y="4321914"/>
                </a:lnTo>
                <a:lnTo>
                  <a:pt x="2354125" y="4349531"/>
                </a:lnTo>
                <a:cubicBezTo>
                  <a:pt x="2343772" y="4371461"/>
                  <a:pt x="2307824" y="4382236"/>
                  <a:pt x="2283738" y="4401913"/>
                </a:cubicBezTo>
                <a:lnTo>
                  <a:pt x="2274639" y="4413265"/>
                </a:lnTo>
                <a:lnTo>
                  <a:pt x="2200361" y="4461969"/>
                </a:lnTo>
                <a:lnTo>
                  <a:pt x="2151385" y="4498639"/>
                </a:lnTo>
                <a:lnTo>
                  <a:pt x="2142612" y="4509639"/>
                </a:lnTo>
                <a:lnTo>
                  <a:pt x="2126867" y="4512135"/>
                </a:lnTo>
                <a:cubicBezTo>
                  <a:pt x="2124531" y="4511693"/>
                  <a:pt x="2122418" y="4510934"/>
                  <a:pt x="2120592" y="4509890"/>
                </a:cubicBezTo>
                <a:lnTo>
                  <a:pt x="2082302" y="4540317"/>
                </a:lnTo>
                <a:lnTo>
                  <a:pt x="2077252" y="4543206"/>
                </a:lnTo>
                <a:lnTo>
                  <a:pt x="2040915" y="4560268"/>
                </a:lnTo>
                <a:lnTo>
                  <a:pt x="1984507" y="4581220"/>
                </a:lnTo>
                <a:cubicBezTo>
                  <a:pt x="1964384" y="4585398"/>
                  <a:pt x="1938044" y="4573840"/>
                  <a:pt x="1921726" y="4594994"/>
                </a:cubicBezTo>
                <a:cubicBezTo>
                  <a:pt x="1920592" y="4581396"/>
                  <a:pt x="1897862" y="4611715"/>
                  <a:pt x="1886796" y="4605417"/>
                </a:cubicBezTo>
                <a:cubicBezTo>
                  <a:pt x="1879070" y="4599422"/>
                  <a:pt x="1870376" y="4607222"/>
                  <a:pt x="1861080" y="4610008"/>
                </a:cubicBezTo>
                <a:cubicBezTo>
                  <a:pt x="1855441" y="4608259"/>
                  <a:pt x="1842338" y="4612554"/>
                  <a:pt x="1829217" y="4618611"/>
                </a:cubicBezTo>
                <a:lnTo>
                  <a:pt x="1809298" y="4630561"/>
                </a:lnTo>
                <a:lnTo>
                  <a:pt x="1734333" y="4646342"/>
                </a:lnTo>
                <a:cubicBezTo>
                  <a:pt x="1653444" y="4693579"/>
                  <a:pt x="1470685" y="4809313"/>
                  <a:pt x="1356409" y="4866278"/>
                </a:cubicBezTo>
                <a:cubicBezTo>
                  <a:pt x="1242133" y="4923243"/>
                  <a:pt x="1130993" y="4949897"/>
                  <a:pt x="1048676" y="4988133"/>
                </a:cubicBezTo>
                <a:lnTo>
                  <a:pt x="862512" y="5095694"/>
                </a:lnTo>
                <a:lnTo>
                  <a:pt x="861635" y="5094880"/>
                </a:lnTo>
                <a:cubicBezTo>
                  <a:pt x="858943" y="5093517"/>
                  <a:pt x="855583" y="5093379"/>
                  <a:pt x="850724" y="5095804"/>
                </a:cubicBezTo>
                <a:cubicBezTo>
                  <a:pt x="851804" y="5076077"/>
                  <a:pt x="845283" y="5091169"/>
                  <a:pt x="830865" y="5100063"/>
                </a:cubicBezTo>
                <a:cubicBezTo>
                  <a:pt x="829326" y="5071407"/>
                  <a:pt x="792234" y="5106340"/>
                  <a:pt x="779694" y="5096364"/>
                </a:cubicBezTo>
                <a:cubicBezTo>
                  <a:pt x="769141" y="5103544"/>
                  <a:pt x="757951" y="5110614"/>
                  <a:pt x="746322" y="5117315"/>
                </a:cubicBezTo>
                <a:lnTo>
                  <a:pt x="739355" y="5120945"/>
                </a:lnTo>
                <a:cubicBezTo>
                  <a:pt x="739274" y="5120887"/>
                  <a:pt x="739192" y="5120831"/>
                  <a:pt x="739112" y="5120776"/>
                </a:cubicBezTo>
                <a:cubicBezTo>
                  <a:pt x="737374" y="5121048"/>
                  <a:pt x="734997" y="5122048"/>
                  <a:pt x="731553" y="5124122"/>
                </a:cubicBezTo>
                <a:lnTo>
                  <a:pt x="713129" y="5134606"/>
                </a:lnTo>
                <a:lnTo>
                  <a:pt x="707783" y="5135422"/>
                </a:lnTo>
                <a:lnTo>
                  <a:pt x="674773" y="5139365"/>
                </a:lnTo>
                <a:cubicBezTo>
                  <a:pt x="654149" y="5146330"/>
                  <a:pt x="611984" y="5162878"/>
                  <a:pt x="580910" y="5175217"/>
                </a:cubicBezTo>
                <a:lnTo>
                  <a:pt x="0" y="5322018"/>
                </a:lnTo>
                <a:lnTo>
                  <a:pt x="47389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79A214-39F1-5FDA-A91A-4E4AFB4BDF01}"/>
              </a:ext>
            </a:extLst>
          </p:cNvPr>
          <p:cNvSpPr>
            <a:spLocks noGrp="1"/>
          </p:cNvSpPr>
          <p:nvPr>
            <p:ph type="title"/>
          </p:nvPr>
        </p:nvSpPr>
        <p:spPr>
          <a:xfrm>
            <a:off x="2919506" y="357094"/>
            <a:ext cx="5840336" cy="957730"/>
          </a:xfrm>
        </p:spPr>
        <p:txBody>
          <a:bodyPr anchor="t">
            <a:noAutofit/>
          </a:bodyPr>
          <a:lstStyle/>
          <a:p>
            <a:pPr algn="ctr"/>
            <a:r>
              <a:rPr lang="en-GB" sz="4800" dirty="0">
                <a:latin typeface="Calibri"/>
                <a:ea typeface="Batang"/>
                <a:cs typeface="Calibri"/>
              </a:rPr>
              <a:t>The golden age</a:t>
            </a:r>
            <a:endParaRPr lang="en-GB" sz="4800" dirty="0">
              <a:latin typeface="Calibri"/>
              <a:cs typeface="Calibri"/>
            </a:endParaRPr>
          </a:p>
        </p:txBody>
      </p:sp>
      <p:sp>
        <p:nvSpPr>
          <p:cNvPr id="15" name="Content Placeholder 2">
            <a:extLst>
              <a:ext uri="{FF2B5EF4-FFF2-40B4-BE49-F238E27FC236}">
                <a16:creationId xmlns:a16="http://schemas.microsoft.com/office/drawing/2014/main" id="{D01CB328-6C0A-15EC-D42C-8E111A9DB47B}"/>
              </a:ext>
            </a:extLst>
          </p:cNvPr>
          <p:cNvSpPr>
            <a:spLocks noGrp="1"/>
          </p:cNvSpPr>
          <p:nvPr>
            <p:ph idx="1"/>
          </p:nvPr>
        </p:nvSpPr>
        <p:spPr>
          <a:xfrm>
            <a:off x="622093" y="1712297"/>
            <a:ext cx="10992696" cy="4553284"/>
          </a:xfrm>
          <a:solidFill>
            <a:srgbClr val="E0B124"/>
          </a:solidFill>
        </p:spPr>
        <p:txBody>
          <a:bodyPr vert="horz" lIns="91440" tIns="45720" rIns="91440" bIns="45720" rtlCol="0" anchor="ctr">
            <a:normAutofit fontScale="70000" lnSpcReduction="20000"/>
          </a:bodyPr>
          <a:lstStyle/>
          <a:p>
            <a:pPr marL="0" indent="0" algn="ctr">
              <a:lnSpc>
                <a:spcPct val="90000"/>
              </a:lnSpc>
              <a:buNone/>
            </a:pPr>
            <a:endParaRPr lang="en-US" sz="3200" b="1" dirty="0">
              <a:highlight>
                <a:srgbClr val="00FF00"/>
              </a:highlight>
              <a:cs typeface="+mn-lt"/>
            </a:endParaRPr>
          </a:p>
          <a:p>
            <a:pPr marL="0" indent="0" algn="ctr">
              <a:lnSpc>
                <a:spcPct val="90000"/>
              </a:lnSpc>
              <a:buNone/>
            </a:pPr>
            <a:r>
              <a:rPr lang="en-GB" sz="3200" b="1" dirty="0">
                <a:highlight>
                  <a:srgbClr val="FFFF00"/>
                </a:highlight>
                <a:latin typeface="Calibri"/>
                <a:ea typeface="+mn-lt"/>
                <a:cs typeface="+mn-lt"/>
              </a:rPr>
              <a:t>1970s = The Golden age for Youth Work in England and Wales. </a:t>
            </a:r>
            <a:endParaRPr lang="en-US" sz="3200" b="1" dirty="0">
              <a:highlight>
                <a:srgbClr val="FFFF00"/>
              </a:highlight>
              <a:latin typeface="Calibri"/>
              <a:cs typeface="Calibri"/>
            </a:endParaRPr>
          </a:p>
          <a:p>
            <a:pPr marL="0" indent="0">
              <a:lnSpc>
                <a:spcPct val="90000"/>
              </a:lnSpc>
              <a:buNone/>
            </a:pPr>
            <a:endParaRPr lang="en-GB" sz="2800" b="1" dirty="0">
              <a:highlight>
                <a:srgbClr val="FFFF00"/>
              </a:highlight>
              <a:latin typeface="Calibri"/>
              <a:ea typeface="+mn-lt"/>
              <a:cs typeface="+mn-lt"/>
            </a:endParaRPr>
          </a:p>
          <a:p>
            <a:pPr marL="0" indent="0">
              <a:lnSpc>
                <a:spcPct val="90000"/>
              </a:lnSpc>
              <a:buNone/>
            </a:pPr>
            <a:r>
              <a:rPr lang="en-GB" sz="2800" dirty="0">
                <a:latin typeface="Calibri"/>
                <a:ea typeface="+mn-lt"/>
                <a:cs typeface="+mn-lt"/>
              </a:rPr>
              <a:t>The number of full-time Youth Workers had more than doubled in response to the Fairbairn Milson Report (1969). Youth worker training moved to two-year programmes with a focus on Youth and community work.</a:t>
            </a:r>
          </a:p>
          <a:p>
            <a:pPr marL="0" indent="0">
              <a:lnSpc>
                <a:spcPct val="90000"/>
              </a:lnSpc>
              <a:buNone/>
            </a:pPr>
            <a:r>
              <a:rPr lang="en-GB" sz="2800" dirty="0">
                <a:latin typeface="Calibri"/>
                <a:ea typeface="+mn-lt"/>
                <a:cs typeface="+mn-lt"/>
              </a:rPr>
              <a:t>The National Youth Bureau also supported Youth Worker training through the curriculum and extra research. However, both the "status of Youth Workers as a profession and Youth Worker training still remained weak through the 70's" (Creating Youth Workers, Conspiracies and cock-ups; Partnerships and processes: the development  of Youth Worker education in Wales, (01/01/2023). </a:t>
            </a:r>
            <a:endParaRPr lang="en-GB" sz="2800" dirty="0">
              <a:latin typeface="Calibri"/>
              <a:cs typeface="Calibri"/>
            </a:endParaRPr>
          </a:p>
          <a:p>
            <a:pPr marL="0" indent="0">
              <a:lnSpc>
                <a:spcPct val="90000"/>
              </a:lnSpc>
              <a:buNone/>
            </a:pPr>
            <a:r>
              <a:rPr lang="en-GB" sz="2800" dirty="0">
                <a:latin typeface="Calibri"/>
                <a:ea typeface="+mn-lt"/>
                <a:cs typeface="+mn-lt"/>
              </a:rPr>
              <a:t>For example, in the 1970s a qualified teacher could apply for an official registration number to practise as a Youth Worker. In this case, a qualified teacher was automatically be considered as a qualified Youth Worker.</a:t>
            </a:r>
            <a:endParaRPr lang="en-GB" sz="2800">
              <a:latin typeface="Calibri"/>
              <a:cs typeface="Calibri"/>
            </a:endParaRPr>
          </a:p>
          <a:p>
            <a:pPr marL="0" indent="0">
              <a:lnSpc>
                <a:spcPct val="90000"/>
              </a:lnSpc>
              <a:buNone/>
            </a:pPr>
            <a:endParaRPr lang="en-US" sz="1100" dirty="0">
              <a:cs typeface="+mn-lt"/>
            </a:endParaRPr>
          </a:p>
          <a:p>
            <a:pPr marL="0" indent="0">
              <a:lnSpc>
                <a:spcPct val="90000"/>
              </a:lnSpc>
              <a:buNone/>
            </a:pPr>
            <a:br>
              <a:rPr lang="en-US" sz="1100" dirty="0"/>
            </a:br>
            <a:endParaRPr lang="en-US" sz="1100"/>
          </a:p>
        </p:txBody>
      </p:sp>
    </p:spTree>
    <p:extLst>
      <p:ext uri="{BB962C8B-B14F-4D97-AF65-F5344CB8AC3E}">
        <p14:creationId xmlns:p14="http://schemas.microsoft.com/office/powerpoint/2010/main" val="1528279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436E399-492D-428C-84D5-C27CF5DCEA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8"/>
            <a:ext cx="10873921" cy="6858558"/>
          </a:xfrm>
          <a:custGeom>
            <a:avLst/>
            <a:gdLst>
              <a:gd name="connsiteX0" fmla="*/ 0 w 10873921"/>
              <a:gd name="connsiteY0" fmla="*/ 0 h 6858558"/>
              <a:gd name="connsiteX1" fmla="*/ 2854518 w 10873921"/>
              <a:gd name="connsiteY1" fmla="*/ 0 h 6858558"/>
              <a:gd name="connsiteX2" fmla="*/ 2854518 w 10873921"/>
              <a:gd name="connsiteY2" fmla="*/ 558 h 6858558"/>
              <a:gd name="connsiteX3" fmla="*/ 10869426 w 10873921"/>
              <a:gd name="connsiteY3" fmla="*/ 559 h 6858558"/>
              <a:gd name="connsiteX4" fmla="*/ 10871723 w 10873921"/>
              <a:gd name="connsiteY4" fmla="*/ 8753 h 6858558"/>
              <a:gd name="connsiteX5" fmla="*/ 10864985 w 10873921"/>
              <a:gd name="connsiteY5" fmla="*/ 53973 h 6858558"/>
              <a:gd name="connsiteX6" fmla="*/ 10813262 w 10873921"/>
              <a:gd name="connsiteY6" fmla="*/ 157844 h 6858558"/>
              <a:gd name="connsiteX7" fmla="*/ 10788312 w 10873921"/>
              <a:gd name="connsiteY7" fmla="*/ 222070 h 6858558"/>
              <a:gd name="connsiteX8" fmla="*/ 10788250 w 10873921"/>
              <a:gd name="connsiteY8" fmla="*/ 249730 h 6858558"/>
              <a:gd name="connsiteX9" fmla="*/ 10781833 w 10873921"/>
              <a:gd name="connsiteY9" fmla="*/ 286161 h 6858558"/>
              <a:gd name="connsiteX10" fmla="*/ 10777796 w 10873921"/>
              <a:gd name="connsiteY10" fmla="*/ 352984 h 6858558"/>
              <a:gd name="connsiteX11" fmla="*/ 10759697 w 10873921"/>
              <a:gd name="connsiteY11" fmla="*/ 438373 h 6858558"/>
              <a:gd name="connsiteX12" fmla="*/ 10706313 w 10873921"/>
              <a:gd name="connsiteY12" fmla="*/ 486627 h 6858558"/>
              <a:gd name="connsiteX13" fmla="*/ 10711391 w 10873921"/>
              <a:gd name="connsiteY13" fmla="*/ 494282 h 6858558"/>
              <a:gd name="connsiteX14" fmla="*/ 10694154 w 10873921"/>
              <a:gd name="connsiteY14" fmla="*/ 534382 h 6858558"/>
              <a:gd name="connsiteX15" fmla="*/ 10585389 w 10873921"/>
              <a:gd name="connsiteY15" fmla="*/ 657817 h 6858558"/>
              <a:gd name="connsiteX16" fmla="*/ 10553040 w 10873921"/>
              <a:gd name="connsiteY16" fmla="*/ 736652 h 6858558"/>
              <a:gd name="connsiteX17" fmla="*/ 10549362 w 10873921"/>
              <a:gd name="connsiteY17" fmla="*/ 767381 h 6858558"/>
              <a:gd name="connsiteX18" fmla="*/ 10542712 w 10873921"/>
              <a:gd name="connsiteY18" fmla="*/ 818695 h 6858558"/>
              <a:gd name="connsiteX19" fmla="*/ 10556955 w 10873921"/>
              <a:gd name="connsiteY19" fmla="*/ 863814 h 6858558"/>
              <a:gd name="connsiteX20" fmla="*/ 10543783 w 10873921"/>
              <a:gd name="connsiteY20" fmla="*/ 904039 h 6858558"/>
              <a:gd name="connsiteX21" fmla="*/ 10515875 w 10873921"/>
              <a:gd name="connsiteY21" fmla="*/ 904631 h 6858558"/>
              <a:gd name="connsiteX22" fmla="*/ 10509848 w 10873921"/>
              <a:gd name="connsiteY22" fmla="*/ 950499 h 6858558"/>
              <a:gd name="connsiteX23" fmla="*/ 10503433 w 10873921"/>
              <a:gd name="connsiteY23" fmla="*/ 1021040 h 6858558"/>
              <a:gd name="connsiteX24" fmla="*/ 10493315 w 10873921"/>
              <a:gd name="connsiteY24" fmla="*/ 1059465 h 6858558"/>
              <a:gd name="connsiteX25" fmla="*/ 10472650 w 10873921"/>
              <a:gd name="connsiteY25" fmla="*/ 1166876 h 6858558"/>
              <a:gd name="connsiteX26" fmla="*/ 10457261 w 10873921"/>
              <a:gd name="connsiteY26" fmla="*/ 1276330 h 6858558"/>
              <a:gd name="connsiteX27" fmla="*/ 10479612 w 10873921"/>
              <a:gd name="connsiteY27" fmla="*/ 1340205 h 6858558"/>
              <a:gd name="connsiteX28" fmla="*/ 10478804 w 10873921"/>
              <a:gd name="connsiteY28" fmla="*/ 1346492 h 6858558"/>
              <a:gd name="connsiteX29" fmla="*/ 10469399 w 10873921"/>
              <a:gd name="connsiteY29" fmla="*/ 1360254 h 6858558"/>
              <a:gd name="connsiteX30" fmla="*/ 10464675 w 10873921"/>
              <a:gd name="connsiteY30" fmla="*/ 1364867 h 6858558"/>
              <a:gd name="connsiteX31" fmla="*/ 10460288 w 10873921"/>
              <a:gd name="connsiteY31" fmla="*/ 1372815 h 6858558"/>
              <a:gd name="connsiteX32" fmla="*/ 10460557 w 10873921"/>
              <a:gd name="connsiteY32" fmla="*/ 1373191 h 6858558"/>
              <a:gd name="connsiteX33" fmla="*/ 10455711 w 10873921"/>
              <a:gd name="connsiteY33" fmla="*/ 1380284 h 6858558"/>
              <a:gd name="connsiteX34" fmla="*/ 10427214 w 10873921"/>
              <a:gd name="connsiteY34" fmla="*/ 1412731 h 6858558"/>
              <a:gd name="connsiteX35" fmla="*/ 10436481 w 10873921"/>
              <a:gd name="connsiteY35" fmla="*/ 1477797 h 6858558"/>
              <a:gd name="connsiteX36" fmla="*/ 10431659 w 10873921"/>
              <a:gd name="connsiteY36" fmla="*/ 1500615 h 6858558"/>
              <a:gd name="connsiteX37" fmla="*/ 10431103 w 10873921"/>
              <a:gd name="connsiteY37" fmla="*/ 1513756 h 6858558"/>
              <a:gd name="connsiteX38" fmla="*/ 10432371 w 10873921"/>
              <a:gd name="connsiteY38" fmla="*/ 1515188 h 6858558"/>
              <a:gd name="connsiteX39" fmla="*/ 10404863 w 10873921"/>
              <a:gd name="connsiteY39" fmla="*/ 1546203 h 6858558"/>
              <a:gd name="connsiteX40" fmla="*/ 10404251 w 10873921"/>
              <a:gd name="connsiteY40" fmla="*/ 1551761 h 6858558"/>
              <a:gd name="connsiteX41" fmla="*/ 10382431 w 10873921"/>
              <a:gd name="connsiteY41" fmla="*/ 1570136 h 6858558"/>
              <a:gd name="connsiteX42" fmla="*/ 10373233 w 10873921"/>
              <a:gd name="connsiteY42" fmla="*/ 1580611 h 6858558"/>
              <a:gd name="connsiteX43" fmla="*/ 10366354 w 10873921"/>
              <a:gd name="connsiteY43" fmla="*/ 1581543 h 6858558"/>
              <a:gd name="connsiteX44" fmla="*/ 10354948 w 10873921"/>
              <a:gd name="connsiteY44" fmla="*/ 1598036 h 6858558"/>
              <a:gd name="connsiteX45" fmla="*/ 10355254 w 10873921"/>
              <a:gd name="connsiteY45" fmla="*/ 1600693 h 6858558"/>
              <a:gd name="connsiteX46" fmla="*/ 10339843 w 10873921"/>
              <a:gd name="connsiteY46" fmla="*/ 1611451 h 6858558"/>
              <a:gd name="connsiteX47" fmla="*/ 10319668 w 10873921"/>
              <a:gd name="connsiteY47" fmla="*/ 1617032 h 6858558"/>
              <a:gd name="connsiteX48" fmla="*/ 10245417 w 10873921"/>
              <a:gd name="connsiteY48" fmla="*/ 1768029 h 6858558"/>
              <a:gd name="connsiteX49" fmla="*/ 10118194 w 10873921"/>
              <a:gd name="connsiteY49" fmla="*/ 1868486 h 6858558"/>
              <a:gd name="connsiteX50" fmla="*/ 10079517 w 10873921"/>
              <a:gd name="connsiteY50" fmla="*/ 1951206 h 6858558"/>
              <a:gd name="connsiteX51" fmla="*/ 10097840 w 10873921"/>
              <a:gd name="connsiteY51" fmla="*/ 1993529 h 6858558"/>
              <a:gd name="connsiteX52" fmla="*/ 10028187 w 10873921"/>
              <a:gd name="connsiteY52" fmla="*/ 2082663 h 6858558"/>
              <a:gd name="connsiteX53" fmla="*/ 10011649 w 10873921"/>
              <a:gd name="connsiteY53" fmla="*/ 2117525 h 6858558"/>
              <a:gd name="connsiteX54" fmla="*/ 10011966 w 10873921"/>
              <a:gd name="connsiteY54" fmla="*/ 2123556 h 6858558"/>
              <a:gd name="connsiteX55" fmla="*/ 10169718 w 10873921"/>
              <a:gd name="connsiteY55" fmla="*/ 2123556 h 6858558"/>
              <a:gd name="connsiteX56" fmla="*/ 10169718 w 10873921"/>
              <a:gd name="connsiteY56" fmla="*/ 5871230 h 6858558"/>
              <a:gd name="connsiteX57" fmla="*/ 9476803 w 10873921"/>
              <a:gd name="connsiteY57" fmla="*/ 5871230 h 6858558"/>
              <a:gd name="connsiteX58" fmla="*/ 9482048 w 10873921"/>
              <a:gd name="connsiteY58" fmla="*/ 5875581 h 6858558"/>
              <a:gd name="connsiteX59" fmla="*/ 9482918 w 10873921"/>
              <a:gd name="connsiteY59" fmla="*/ 5942515 h 6858558"/>
              <a:gd name="connsiteX60" fmla="*/ 9471123 w 10873921"/>
              <a:gd name="connsiteY60" fmla="*/ 6028951 h 6858558"/>
              <a:gd name="connsiteX61" fmla="*/ 9421412 w 10873921"/>
              <a:gd name="connsiteY61" fmla="*/ 6080818 h 6858558"/>
              <a:gd name="connsiteX62" fmla="*/ 9427038 w 10873921"/>
              <a:gd name="connsiteY62" fmla="*/ 6088099 h 6858558"/>
              <a:gd name="connsiteX63" fmla="*/ 9412784 w 10873921"/>
              <a:gd name="connsiteY63" fmla="*/ 6129303 h 6858558"/>
              <a:gd name="connsiteX64" fmla="*/ 9313343 w 10873921"/>
              <a:gd name="connsiteY64" fmla="*/ 6260036 h 6858558"/>
              <a:gd name="connsiteX65" fmla="*/ 9286856 w 10873921"/>
              <a:gd name="connsiteY65" fmla="*/ 6340934 h 6858558"/>
              <a:gd name="connsiteX66" fmla="*/ 9285436 w 10873921"/>
              <a:gd name="connsiteY66" fmla="*/ 6371842 h 6858558"/>
              <a:gd name="connsiteX67" fmla="*/ 9282564 w 10873921"/>
              <a:gd name="connsiteY67" fmla="*/ 6423490 h 6858558"/>
              <a:gd name="connsiteX68" fmla="*/ 9300077 w 10873921"/>
              <a:gd name="connsiteY68" fmla="*/ 6467496 h 6858558"/>
              <a:gd name="connsiteX69" fmla="*/ 9289886 w 10873921"/>
              <a:gd name="connsiteY69" fmla="*/ 6508540 h 6858558"/>
              <a:gd name="connsiteX70" fmla="*/ 9262092 w 10873921"/>
              <a:gd name="connsiteY70" fmla="*/ 6511084 h 6858558"/>
              <a:gd name="connsiteX71" fmla="*/ 9259443 w 10873921"/>
              <a:gd name="connsiteY71" fmla="*/ 6557257 h 6858558"/>
              <a:gd name="connsiteX72" fmla="*/ 9258214 w 10873921"/>
              <a:gd name="connsiteY72" fmla="*/ 6628065 h 6858558"/>
              <a:gd name="connsiteX73" fmla="*/ 9250938 w 10873921"/>
              <a:gd name="connsiteY73" fmla="*/ 6667101 h 6858558"/>
              <a:gd name="connsiteX74" fmla="*/ 9238195 w 10873921"/>
              <a:gd name="connsiteY74" fmla="*/ 6775682 h 6858558"/>
              <a:gd name="connsiteX75" fmla="*/ 9230652 w 10873921"/>
              <a:gd name="connsiteY75" fmla="*/ 6855909 h 6858558"/>
              <a:gd name="connsiteX76" fmla="*/ 2854518 w 10873921"/>
              <a:gd name="connsiteY76" fmla="*/ 6857581 h 6858558"/>
              <a:gd name="connsiteX77" fmla="*/ 2854518 w 10873921"/>
              <a:gd name="connsiteY77" fmla="*/ 6858558 h 6858558"/>
              <a:gd name="connsiteX78" fmla="*/ 0 w 10873921"/>
              <a:gd name="connsiteY78" fmla="*/ 6858558 h 6858558"/>
              <a:gd name="connsiteX0" fmla="*/ 0 w 10873921"/>
              <a:gd name="connsiteY0" fmla="*/ 0 h 6858558"/>
              <a:gd name="connsiteX1" fmla="*/ 2854518 w 10873921"/>
              <a:gd name="connsiteY1" fmla="*/ 0 h 6858558"/>
              <a:gd name="connsiteX2" fmla="*/ 10869426 w 10873921"/>
              <a:gd name="connsiteY2" fmla="*/ 559 h 6858558"/>
              <a:gd name="connsiteX3" fmla="*/ 10871723 w 10873921"/>
              <a:gd name="connsiteY3" fmla="*/ 8753 h 6858558"/>
              <a:gd name="connsiteX4" fmla="*/ 10864985 w 10873921"/>
              <a:gd name="connsiteY4" fmla="*/ 53973 h 6858558"/>
              <a:gd name="connsiteX5" fmla="*/ 10813262 w 10873921"/>
              <a:gd name="connsiteY5" fmla="*/ 157844 h 6858558"/>
              <a:gd name="connsiteX6" fmla="*/ 10788312 w 10873921"/>
              <a:gd name="connsiteY6" fmla="*/ 222070 h 6858558"/>
              <a:gd name="connsiteX7" fmla="*/ 10788250 w 10873921"/>
              <a:gd name="connsiteY7" fmla="*/ 249730 h 6858558"/>
              <a:gd name="connsiteX8" fmla="*/ 10781833 w 10873921"/>
              <a:gd name="connsiteY8" fmla="*/ 286161 h 6858558"/>
              <a:gd name="connsiteX9" fmla="*/ 10777796 w 10873921"/>
              <a:gd name="connsiteY9" fmla="*/ 352984 h 6858558"/>
              <a:gd name="connsiteX10" fmla="*/ 10759697 w 10873921"/>
              <a:gd name="connsiteY10" fmla="*/ 438373 h 6858558"/>
              <a:gd name="connsiteX11" fmla="*/ 10706313 w 10873921"/>
              <a:gd name="connsiteY11" fmla="*/ 486627 h 6858558"/>
              <a:gd name="connsiteX12" fmla="*/ 10711391 w 10873921"/>
              <a:gd name="connsiteY12" fmla="*/ 494282 h 6858558"/>
              <a:gd name="connsiteX13" fmla="*/ 10694154 w 10873921"/>
              <a:gd name="connsiteY13" fmla="*/ 534382 h 6858558"/>
              <a:gd name="connsiteX14" fmla="*/ 10585389 w 10873921"/>
              <a:gd name="connsiteY14" fmla="*/ 657817 h 6858558"/>
              <a:gd name="connsiteX15" fmla="*/ 10553040 w 10873921"/>
              <a:gd name="connsiteY15" fmla="*/ 736652 h 6858558"/>
              <a:gd name="connsiteX16" fmla="*/ 10549362 w 10873921"/>
              <a:gd name="connsiteY16" fmla="*/ 767381 h 6858558"/>
              <a:gd name="connsiteX17" fmla="*/ 10542712 w 10873921"/>
              <a:gd name="connsiteY17" fmla="*/ 818695 h 6858558"/>
              <a:gd name="connsiteX18" fmla="*/ 10556955 w 10873921"/>
              <a:gd name="connsiteY18" fmla="*/ 863814 h 6858558"/>
              <a:gd name="connsiteX19" fmla="*/ 10543783 w 10873921"/>
              <a:gd name="connsiteY19" fmla="*/ 904039 h 6858558"/>
              <a:gd name="connsiteX20" fmla="*/ 10515875 w 10873921"/>
              <a:gd name="connsiteY20" fmla="*/ 904631 h 6858558"/>
              <a:gd name="connsiteX21" fmla="*/ 10509848 w 10873921"/>
              <a:gd name="connsiteY21" fmla="*/ 950499 h 6858558"/>
              <a:gd name="connsiteX22" fmla="*/ 10503433 w 10873921"/>
              <a:gd name="connsiteY22" fmla="*/ 1021040 h 6858558"/>
              <a:gd name="connsiteX23" fmla="*/ 10493315 w 10873921"/>
              <a:gd name="connsiteY23" fmla="*/ 1059465 h 6858558"/>
              <a:gd name="connsiteX24" fmla="*/ 10472650 w 10873921"/>
              <a:gd name="connsiteY24" fmla="*/ 1166876 h 6858558"/>
              <a:gd name="connsiteX25" fmla="*/ 10457261 w 10873921"/>
              <a:gd name="connsiteY25" fmla="*/ 1276330 h 6858558"/>
              <a:gd name="connsiteX26" fmla="*/ 10479612 w 10873921"/>
              <a:gd name="connsiteY26" fmla="*/ 1340205 h 6858558"/>
              <a:gd name="connsiteX27" fmla="*/ 10478804 w 10873921"/>
              <a:gd name="connsiteY27" fmla="*/ 1346492 h 6858558"/>
              <a:gd name="connsiteX28" fmla="*/ 10469399 w 10873921"/>
              <a:gd name="connsiteY28" fmla="*/ 1360254 h 6858558"/>
              <a:gd name="connsiteX29" fmla="*/ 10464675 w 10873921"/>
              <a:gd name="connsiteY29" fmla="*/ 1364867 h 6858558"/>
              <a:gd name="connsiteX30" fmla="*/ 10460288 w 10873921"/>
              <a:gd name="connsiteY30" fmla="*/ 1372815 h 6858558"/>
              <a:gd name="connsiteX31" fmla="*/ 10460557 w 10873921"/>
              <a:gd name="connsiteY31" fmla="*/ 1373191 h 6858558"/>
              <a:gd name="connsiteX32" fmla="*/ 10455711 w 10873921"/>
              <a:gd name="connsiteY32" fmla="*/ 1380284 h 6858558"/>
              <a:gd name="connsiteX33" fmla="*/ 10427214 w 10873921"/>
              <a:gd name="connsiteY33" fmla="*/ 1412731 h 6858558"/>
              <a:gd name="connsiteX34" fmla="*/ 10436481 w 10873921"/>
              <a:gd name="connsiteY34" fmla="*/ 1477797 h 6858558"/>
              <a:gd name="connsiteX35" fmla="*/ 10431659 w 10873921"/>
              <a:gd name="connsiteY35" fmla="*/ 1500615 h 6858558"/>
              <a:gd name="connsiteX36" fmla="*/ 10431103 w 10873921"/>
              <a:gd name="connsiteY36" fmla="*/ 1513756 h 6858558"/>
              <a:gd name="connsiteX37" fmla="*/ 10432371 w 10873921"/>
              <a:gd name="connsiteY37" fmla="*/ 1515188 h 6858558"/>
              <a:gd name="connsiteX38" fmla="*/ 10404863 w 10873921"/>
              <a:gd name="connsiteY38" fmla="*/ 1546203 h 6858558"/>
              <a:gd name="connsiteX39" fmla="*/ 10404251 w 10873921"/>
              <a:gd name="connsiteY39" fmla="*/ 1551761 h 6858558"/>
              <a:gd name="connsiteX40" fmla="*/ 10382431 w 10873921"/>
              <a:gd name="connsiteY40" fmla="*/ 1570136 h 6858558"/>
              <a:gd name="connsiteX41" fmla="*/ 10373233 w 10873921"/>
              <a:gd name="connsiteY41" fmla="*/ 1580611 h 6858558"/>
              <a:gd name="connsiteX42" fmla="*/ 10366354 w 10873921"/>
              <a:gd name="connsiteY42" fmla="*/ 1581543 h 6858558"/>
              <a:gd name="connsiteX43" fmla="*/ 10354948 w 10873921"/>
              <a:gd name="connsiteY43" fmla="*/ 1598036 h 6858558"/>
              <a:gd name="connsiteX44" fmla="*/ 10355254 w 10873921"/>
              <a:gd name="connsiteY44" fmla="*/ 1600693 h 6858558"/>
              <a:gd name="connsiteX45" fmla="*/ 10339843 w 10873921"/>
              <a:gd name="connsiteY45" fmla="*/ 1611451 h 6858558"/>
              <a:gd name="connsiteX46" fmla="*/ 10319668 w 10873921"/>
              <a:gd name="connsiteY46" fmla="*/ 1617032 h 6858558"/>
              <a:gd name="connsiteX47" fmla="*/ 10245417 w 10873921"/>
              <a:gd name="connsiteY47" fmla="*/ 1768029 h 6858558"/>
              <a:gd name="connsiteX48" fmla="*/ 10118194 w 10873921"/>
              <a:gd name="connsiteY48" fmla="*/ 1868486 h 6858558"/>
              <a:gd name="connsiteX49" fmla="*/ 10079517 w 10873921"/>
              <a:gd name="connsiteY49" fmla="*/ 1951206 h 6858558"/>
              <a:gd name="connsiteX50" fmla="*/ 10097840 w 10873921"/>
              <a:gd name="connsiteY50" fmla="*/ 1993529 h 6858558"/>
              <a:gd name="connsiteX51" fmla="*/ 10028187 w 10873921"/>
              <a:gd name="connsiteY51" fmla="*/ 2082663 h 6858558"/>
              <a:gd name="connsiteX52" fmla="*/ 10011649 w 10873921"/>
              <a:gd name="connsiteY52" fmla="*/ 2117525 h 6858558"/>
              <a:gd name="connsiteX53" fmla="*/ 10011966 w 10873921"/>
              <a:gd name="connsiteY53" fmla="*/ 2123556 h 6858558"/>
              <a:gd name="connsiteX54" fmla="*/ 10169718 w 10873921"/>
              <a:gd name="connsiteY54" fmla="*/ 2123556 h 6858558"/>
              <a:gd name="connsiteX55" fmla="*/ 10169718 w 10873921"/>
              <a:gd name="connsiteY55" fmla="*/ 5871230 h 6858558"/>
              <a:gd name="connsiteX56" fmla="*/ 9476803 w 10873921"/>
              <a:gd name="connsiteY56" fmla="*/ 5871230 h 6858558"/>
              <a:gd name="connsiteX57" fmla="*/ 9482048 w 10873921"/>
              <a:gd name="connsiteY57" fmla="*/ 5875581 h 6858558"/>
              <a:gd name="connsiteX58" fmla="*/ 9482918 w 10873921"/>
              <a:gd name="connsiteY58" fmla="*/ 5942515 h 6858558"/>
              <a:gd name="connsiteX59" fmla="*/ 9471123 w 10873921"/>
              <a:gd name="connsiteY59" fmla="*/ 6028951 h 6858558"/>
              <a:gd name="connsiteX60" fmla="*/ 9421412 w 10873921"/>
              <a:gd name="connsiteY60" fmla="*/ 6080818 h 6858558"/>
              <a:gd name="connsiteX61" fmla="*/ 9427038 w 10873921"/>
              <a:gd name="connsiteY61" fmla="*/ 6088099 h 6858558"/>
              <a:gd name="connsiteX62" fmla="*/ 9412784 w 10873921"/>
              <a:gd name="connsiteY62" fmla="*/ 6129303 h 6858558"/>
              <a:gd name="connsiteX63" fmla="*/ 9313343 w 10873921"/>
              <a:gd name="connsiteY63" fmla="*/ 6260036 h 6858558"/>
              <a:gd name="connsiteX64" fmla="*/ 9286856 w 10873921"/>
              <a:gd name="connsiteY64" fmla="*/ 6340934 h 6858558"/>
              <a:gd name="connsiteX65" fmla="*/ 9285436 w 10873921"/>
              <a:gd name="connsiteY65" fmla="*/ 6371842 h 6858558"/>
              <a:gd name="connsiteX66" fmla="*/ 9282564 w 10873921"/>
              <a:gd name="connsiteY66" fmla="*/ 6423490 h 6858558"/>
              <a:gd name="connsiteX67" fmla="*/ 9300077 w 10873921"/>
              <a:gd name="connsiteY67" fmla="*/ 6467496 h 6858558"/>
              <a:gd name="connsiteX68" fmla="*/ 9289886 w 10873921"/>
              <a:gd name="connsiteY68" fmla="*/ 6508540 h 6858558"/>
              <a:gd name="connsiteX69" fmla="*/ 9262092 w 10873921"/>
              <a:gd name="connsiteY69" fmla="*/ 6511084 h 6858558"/>
              <a:gd name="connsiteX70" fmla="*/ 9259443 w 10873921"/>
              <a:gd name="connsiteY70" fmla="*/ 6557257 h 6858558"/>
              <a:gd name="connsiteX71" fmla="*/ 9258214 w 10873921"/>
              <a:gd name="connsiteY71" fmla="*/ 6628065 h 6858558"/>
              <a:gd name="connsiteX72" fmla="*/ 9250938 w 10873921"/>
              <a:gd name="connsiteY72" fmla="*/ 6667101 h 6858558"/>
              <a:gd name="connsiteX73" fmla="*/ 9238195 w 10873921"/>
              <a:gd name="connsiteY73" fmla="*/ 6775682 h 6858558"/>
              <a:gd name="connsiteX74" fmla="*/ 9230652 w 10873921"/>
              <a:gd name="connsiteY74" fmla="*/ 6855909 h 6858558"/>
              <a:gd name="connsiteX75" fmla="*/ 2854518 w 10873921"/>
              <a:gd name="connsiteY75" fmla="*/ 6857581 h 6858558"/>
              <a:gd name="connsiteX76" fmla="*/ 2854518 w 10873921"/>
              <a:gd name="connsiteY76" fmla="*/ 6858558 h 6858558"/>
              <a:gd name="connsiteX77" fmla="*/ 0 w 10873921"/>
              <a:gd name="connsiteY77" fmla="*/ 6858558 h 6858558"/>
              <a:gd name="connsiteX78" fmla="*/ 0 w 10873921"/>
              <a:gd name="connsiteY78"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10097840 w 10873921"/>
              <a:gd name="connsiteY49" fmla="*/ 1993529 h 6858558"/>
              <a:gd name="connsiteX50" fmla="*/ 10028187 w 10873921"/>
              <a:gd name="connsiteY50" fmla="*/ 2082663 h 6858558"/>
              <a:gd name="connsiteX51" fmla="*/ 10011649 w 10873921"/>
              <a:gd name="connsiteY51" fmla="*/ 2117525 h 6858558"/>
              <a:gd name="connsiteX52" fmla="*/ 10011966 w 10873921"/>
              <a:gd name="connsiteY52" fmla="*/ 2123556 h 6858558"/>
              <a:gd name="connsiteX53" fmla="*/ 10169718 w 10873921"/>
              <a:gd name="connsiteY53" fmla="*/ 2123556 h 6858558"/>
              <a:gd name="connsiteX54" fmla="*/ 10169718 w 10873921"/>
              <a:gd name="connsiteY54" fmla="*/ 5871230 h 6858558"/>
              <a:gd name="connsiteX55" fmla="*/ 9476803 w 10873921"/>
              <a:gd name="connsiteY55" fmla="*/ 5871230 h 6858558"/>
              <a:gd name="connsiteX56" fmla="*/ 9482048 w 10873921"/>
              <a:gd name="connsiteY56" fmla="*/ 5875581 h 6858558"/>
              <a:gd name="connsiteX57" fmla="*/ 9482918 w 10873921"/>
              <a:gd name="connsiteY57" fmla="*/ 5942515 h 6858558"/>
              <a:gd name="connsiteX58" fmla="*/ 9471123 w 10873921"/>
              <a:gd name="connsiteY58" fmla="*/ 6028951 h 6858558"/>
              <a:gd name="connsiteX59" fmla="*/ 9421412 w 10873921"/>
              <a:gd name="connsiteY59" fmla="*/ 6080818 h 6858558"/>
              <a:gd name="connsiteX60" fmla="*/ 9427038 w 10873921"/>
              <a:gd name="connsiteY60" fmla="*/ 6088099 h 6858558"/>
              <a:gd name="connsiteX61" fmla="*/ 9412784 w 10873921"/>
              <a:gd name="connsiteY61" fmla="*/ 6129303 h 6858558"/>
              <a:gd name="connsiteX62" fmla="*/ 9313343 w 10873921"/>
              <a:gd name="connsiteY62" fmla="*/ 6260036 h 6858558"/>
              <a:gd name="connsiteX63" fmla="*/ 9286856 w 10873921"/>
              <a:gd name="connsiteY63" fmla="*/ 6340934 h 6858558"/>
              <a:gd name="connsiteX64" fmla="*/ 9285436 w 10873921"/>
              <a:gd name="connsiteY64" fmla="*/ 6371842 h 6858558"/>
              <a:gd name="connsiteX65" fmla="*/ 9282564 w 10873921"/>
              <a:gd name="connsiteY65" fmla="*/ 6423490 h 6858558"/>
              <a:gd name="connsiteX66" fmla="*/ 9300077 w 10873921"/>
              <a:gd name="connsiteY66" fmla="*/ 6467496 h 6858558"/>
              <a:gd name="connsiteX67" fmla="*/ 9289886 w 10873921"/>
              <a:gd name="connsiteY67" fmla="*/ 6508540 h 6858558"/>
              <a:gd name="connsiteX68" fmla="*/ 9262092 w 10873921"/>
              <a:gd name="connsiteY68" fmla="*/ 6511084 h 6858558"/>
              <a:gd name="connsiteX69" fmla="*/ 9259443 w 10873921"/>
              <a:gd name="connsiteY69" fmla="*/ 6557257 h 6858558"/>
              <a:gd name="connsiteX70" fmla="*/ 9258214 w 10873921"/>
              <a:gd name="connsiteY70" fmla="*/ 6628065 h 6858558"/>
              <a:gd name="connsiteX71" fmla="*/ 9250938 w 10873921"/>
              <a:gd name="connsiteY71" fmla="*/ 6667101 h 6858558"/>
              <a:gd name="connsiteX72" fmla="*/ 9238195 w 10873921"/>
              <a:gd name="connsiteY72" fmla="*/ 6775682 h 6858558"/>
              <a:gd name="connsiteX73" fmla="*/ 9230652 w 10873921"/>
              <a:gd name="connsiteY73" fmla="*/ 6855909 h 6858558"/>
              <a:gd name="connsiteX74" fmla="*/ 2854518 w 10873921"/>
              <a:gd name="connsiteY74" fmla="*/ 6857581 h 6858558"/>
              <a:gd name="connsiteX75" fmla="*/ 2854518 w 10873921"/>
              <a:gd name="connsiteY75" fmla="*/ 6858558 h 6858558"/>
              <a:gd name="connsiteX76" fmla="*/ 0 w 10873921"/>
              <a:gd name="connsiteY76" fmla="*/ 6858558 h 6858558"/>
              <a:gd name="connsiteX77" fmla="*/ 0 w 10873921"/>
              <a:gd name="connsiteY77"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10097840 w 10873921"/>
              <a:gd name="connsiteY49" fmla="*/ 1993529 h 6858558"/>
              <a:gd name="connsiteX50" fmla="*/ 10028187 w 10873921"/>
              <a:gd name="connsiteY50" fmla="*/ 2082663 h 6858558"/>
              <a:gd name="connsiteX51" fmla="*/ 10011649 w 10873921"/>
              <a:gd name="connsiteY51" fmla="*/ 2117525 h 6858558"/>
              <a:gd name="connsiteX52" fmla="*/ 10011966 w 10873921"/>
              <a:gd name="connsiteY52" fmla="*/ 2123556 h 6858558"/>
              <a:gd name="connsiteX53" fmla="*/ 10169718 w 10873921"/>
              <a:gd name="connsiteY53" fmla="*/ 2123556 h 6858558"/>
              <a:gd name="connsiteX54" fmla="*/ 10169718 w 10873921"/>
              <a:gd name="connsiteY54" fmla="*/ 5871230 h 6858558"/>
              <a:gd name="connsiteX55" fmla="*/ 9476803 w 10873921"/>
              <a:gd name="connsiteY55" fmla="*/ 5871230 h 6858558"/>
              <a:gd name="connsiteX56" fmla="*/ 9482048 w 10873921"/>
              <a:gd name="connsiteY56" fmla="*/ 5875581 h 6858558"/>
              <a:gd name="connsiteX57" fmla="*/ 9482918 w 10873921"/>
              <a:gd name="connsiteY57" fmla="*/ 5942515 h 6858558"/>
              <a:gd name="connsiteX58" fmla="*/ 9471123 w 10873921"/>
              <a:gd name="connsiteY58" fmla="*/ 6028951 h 6858558"/>
              <a:gd name="connsiteX59" fmla="*/ 9421412 w 10873921"/>
              <a:gd name="connsiteY59" fmla="*/ 6080818 h 6858558"/>
              <a:gd name="connsiteX60" fmla="*/ 9427038 w 10873921"/>
              <a:gd name="connsiteY60" fmla="*/ 6088099 h 6858558"/>
              <a:gd name="connsiteX61" fmla="*/ 9412784 w 10873921"/>
              <a:gd name="connsiteY61" fmla="*/ 6129303 h 6858558"/>
              <a:gd name="connsiteX62" fmla="*/ 9313343 w 10873921"/>
              <a:gd name="connsiteY62" fmla="*/ 6260036 h 6858558"/>
              <a:gd name="connsiteX63" fmla="*/ 9286856 w 10873921"/>
              <a:gd name="connsiteY63" fmla="*/ 6340934 h 6858558"/>
              <a:gd name="connsiteX64" fmla="*/ 9285436 w 10873921"/>
              <a:gd name="connsiteY64" fmla="*/ 6371842 h 6858558"/>
              <a:gd name="connsiteX65" fmla="*/ 9282564 w 10873921"/>
              <a:gd name="connsiteY65" fmla="*/ 6423490 h 6858558"/>
              <a:gd name="connsiteX66" fmla="*/ 9300077 w 10873921"/>
              <a:gd name="connsiteY66" fmla="*/ 6467496 h 6858558"/>
              <a:gd name="connsiteX67" fmla="*/ 9289886 w 10873921"/>
              <a:gd name="connsiteY67" fmla="*/ 6508540 h 6858558"/>
              <a:gd name="connsiteX68" fmla="*/ 9262092 w 10873921"/>
              <a:gd name="connsiteY68" fmla="*/ 6511084 h 6858558"/>
              <a:gd name="connsiteX69" fmla="*/ 9259443 w 10873921"/>
              <a:gd name="connsiteY69" fmla="*/ 6557257 h 6858558"/>
              <a:gd name="connsiteX70" fmla="*/ 9258214 w 10873921"/>
              <a:gd name="connsiteY70" fmla="*/ 6628065 h 6858558"/>
              <a:gd name="connsiteX71" fmla="*/ 9250938 w 10873921"/>
              <a:gd name="connsiteY71" fmla="*/ 6667101 h 6858558"/>
              <a:gd name="connsiteX72" fmla="*/ 9238195 w 10873921"/>
              <a:gd name="connsiteY72" fmla="*/ 6775682 h 6858558"/>
              <a:gd name="connsiteX73" fmla="*/ 9230652 w 10873921"/>
              <a:gd name="connsiteY73" fmla="*/ 6855909 h 6858558"/>
              <a:gd name="connsiteX74" fmla="*/ 2854518 w 10873921"/>
              <a:gd name="connsiteY74" fmla="*/ 6857581 h 6858558"/>
              <a:gd name="connsiteX75" fmla="*/ 0 w 10873921"/>
              <a:gd name="connsiteY75" fmla="*/ 6858558 h 6858558"/>
              <a:gd name="connsiteX76" fmla="*/ 0 w 10873921"/>
              <a:gd name="connsiteY76"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10097840 w 10873921"/>
              <a:gd name="connsiteY49" fmla="*/ 1993529 h 6858558"/>
              <a:gd name="connsiteX50" fmla="*/ 10028187 w 10873921"/>
              <a:gd name="connsiteY50" fmla="*/ 2082663 h 6858558"/>
              <a:gd name="connsiteX51" fmla="*/ 10011649 w 10873921"/>
              <a:gd name="connsiteY51" fmla="*/ 2117525 h 6858558"/>
              <a:gd name="connsiteX52" fmla="*/ 10011966 w 10873921"/>
              <a:gd name="connsiteY52" fmla="*/ 2123556 h 6858558"/>
              <a:gd name="connsiteX53" fmla="*/ 10169718 w 10873921"/>
              <a:gd name="connsiteY53" fmla="*/ 2123556 h 6858558"/>
              <a:gd name="connsiteX54" fmla="*/ 10169718 w 10873921"/>
              <a:gd name="connsiteY54" fmla="*/ 5871230 h 6858558"/>
              <a:gd name="connsiteX55" fmla="*/ 9476803 w 10873921"/>
              <a:gd name="connsiteY55" fmla="*/ 5871230 h 6858558"/>
              <a:gd name="connsiteX56" fmla="*/ 9482048 w 10873921"/>
              <a:gd name="connsiteY56" fmla="*/ 5875581 h 6858558"/>
              <a:gd name="connsiteX57" fmla="*/ 9482918 w 10873921"/>
              <a:gd name="connsiteY57" fmla="*/ 5942515 h 6858558"/>
              <a:gd name="connsiteX58" fmla="*/ 9471123 w 10873921"/>
              <a:gd name="connsiteY58" fmla="*/ 6028951 h 6858558"/>
              <a:gd name="connsiteX59" fmla="*/ 9421412 w 10873921"/>
              <a:gd name="connsiteY59" fmla="*/ 6080818 h 6858558"/>
              <a:gd name="connsiteX60" fmla="*/ 9427038 w 10873921"/>
              <a:gd name="connsiteY60" fmla="*/ 6088099 h 6858558"/>
              <a:gd name="connsiteX61" fmla="*/ 9412784 w 10873921"/>
              <a:gd name="connsiteY61" fmla="*/ 6129303 h 6858558"/>
              <a:gd name="connsiteX62" fmla="*/ 9313343 w 10873921"/>
              <a:gd name="connsiteY62" fmla="*/ 6260036 h 6858558"/>
              <a:gd name="connsiteX63" fmla="*/ 9286856 w 10873921"/>
              <a:gd name="connsiteY63" fmla="*/ 6340934 h 6858558"/>
              <a:gd name="connsiteX64" fmla="*/ 9285436 w 10873921"/>
              <a:gd name="connsiteY64" fmla="*/ 6371842 h 6858558"/>
              <a:gd name="connsiteX65" fmla="*/ 9282564 w 10873921"/>
              <a:gd name="connsiteY65" fmla="*/ 6423490 h 6858558"/>
              <a:gd name="connsiteX66" fmla="*/ 9300077 w 10873921"/>
              <a:gd name="connsiteY66" fmla="*/ 6467496 h 6858558"/>
              <a:gd name="connsiteX67" fmla="*/ 9289886 w 10873921"/>
              <a:gd name="connsiteY67" fmla="*/ 6508540 h 6858558"/>
              <a:gd name="connsiteX68" fmla="*/ 9262092 w 10873921"/>
              <a:gd name="connsiteY68" fmla="*/ 6511084 h 6858558"/>
              <a:gd name="connsiteX69" fmla="*/ 9259443 w 10873921"/>
              <a:gd name="connsiteY69" fmla="*/ 6557257 h 6858558"/>
              <a:gd name="connsiteX70" fmla="*/ 9258214 w 10873921"/>
              <a:gd name="connsiteY70" fmla="*/ 6628065 h 6858558"/>
              <a:gd name="connsiteX71" fmla="*/ 9250938 w 10873921"/>
              <a:gd name="connsiteY71" fmla="*/ 6667101 h 6858558"/>
              <a:gd name="connsiteX72" fmla="*/ 9238195 w 10873921"/>
              <a:gd name="connsiteY72" fmla="*/ 6775682 h 6858558"/>
              <a:gd name="connsiteX73" fmla="*/ 9230652 w 10873921"/>
              <a:gd name="connsiteY73" fmla="*/ 6855909 h 6858558"/>
              <a:gd name="connsiteX74" fmla="*/ 0 w 10873921"/>
              <a:gd name="connsiteY74" fmla="*/ 6858558 h 6858558"/>
              <a:gd name="connsiteX75" fmla="*/ 0 w 10873921"/>
              <a:gd name="connsiteY75"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10097840 w 10873921"/>
              <a:gd name="connsiteY49" fmla="*/ 1993529 h 6858558"/>
              <a:gd name="connsiteX50" fmla="*/ 10028187 w 10873921"/>
              <a:gd name="connsiteY50" fmla="*/ 2082663 h 6858558"/>
              <a:gd name="connsiteX51" fmla="*/ 10011649 w 10873921"/>
              <a:gd name="connsiteY51" fmla="*/ 2117525 h 6858558"/>
              <a:gd name="connsiteX52" fmla="*/ 10011966 w 10873921"/>
              <a:gd name="connsiteY52" fmla="*/ 2123556 h 6858558"/>
              <a:gd name="connsiteX53" fmla="*/ 10169718 w 10873921"/>
              <a:gd name="connsiteY53" fmla="*/ 2123556 h 6858558"/>
              <a:gd name="connsiteX54" fmla="*/ 9644932 w 10873921"/>
              <a:gd name="connsiteY54" fmla="*/ 4090138 h 6858558"/>
              <a:gd name="connsiteX55" fmla="*/ 9476803 w 10873921"/>
              <a:gd name="connsiteY55" fmla="*/ 5871230 h 6858558"/>
              <a:gd name="connsiteX56" fmla="*/ 9482048 w 10873921"/>
              <a:gd name="connsiteY56" fmla="*/ 5875581 h 6858558"/>
              <a:gd name="connsiteX57" fmla="*/ 9482918 w 10873921"/>
              <a:gd name="connsiteY57" fmla="*/ 5942515 h 6858558"/>
              <a:gd name="connsiteX58" fmla="*/ 9471123 w 10873921"/>
              <a:gd name="connsiteY58" fmla="*/ 6028951 h 6858558"/>
              <a:gd name="connsiteX59" fmla="*/ 9421412 w 10873921"/>
              <a:gd name="connsiteY59" fmla="*/ 6080818 h 6858558"/>
              <a:gd name="connsiteX60" fmla="*/ 9427038 w 10873921"/>
              <a:gd name="connsiteY60" fmla="*/ 6088099 h 6858558"/>
              <a:gd name="connsiteX61" fmla="*/ 9412784 w 10873921"/>
              <a:gd name="connsiteY61" fmla="*/ 6129303 h 6858558"/>
              <a:gd name="connsiteX62" fmla="*/ 9313343 w 10873921"/>
              <a:gd name="connsiteY62" fmla="*/ 6260036 h 6858558"/>
              <a:gd name="connsiteX63" fmla="*/ 9286856 w 10873921"/>
              <a:gd name="connsiteY63" fmla="*/ 6340934 h 6858558"/>
              <a:gd name="connsiteX64" fmla="*/ 9285436 w 10873921"/>
              <a:gd name="connsiteY64" fmla="*/ 6371842 h 6858558"/>
              <a:gd name="connsiteX65" fmla="*/ 9282564 w 10873921"/>
              <a:gd name="connsiteY65" fmla="*/ 6423490 h 6858558"/>
              <a:gd name="connsiteX66" fmla="*/ 9300077 w 10873921"/>
              <a:gd name="connsiteY66" fmla="*/ 6467496 h 6858558"/>
              <a:gd name="connsiteX67" fmla="*/ 9289886 w 10873921"/>
              <a:gd name="connsiteY67" fmla="*/ 6508540 h 6858558"/>
              <a:gd name="connsiteX68" fmla="*/ 9262092 w 10873921"/>
              <a:gd name="connsiteY68" fmla="*/ 6511084 h 6858558"/>
              <a:gd name="connsiteX69" fmla="*/ 9259443 w 10873921"/>
              <a:gd name="connsiteY69" fmla="*/ 6557257 h 6858558"/>
              <a:gd name="connsiteX70" fmla="*/ 9258214 w 10873921"/>
              <a:gd name="connsiteY70" fmla="*/ 6628065 h 6858558"/>
              <a:gd name="connsiteX71" fmla="*/ 9250938 w 10873921"/>
              <a:gd name="connsiteY71" fmla="*/ 6667101 h 6858558"/>
              <a:gd name="connsiteX72" fmla="*/ 9238195 w 10873921"/>
              <a:gd name="connsiteY72" fmla="*/ 6775682 h 6858558"/>
              <a:gd name="connsiteX73" fmla="*/ 9230652 w 10873921"/>
              <a:gd name="connsiteY73" fmla="*/ 6855909 h 6858558"/>
              <a:gd name="connsiteX74" fmla="*/ 0 w 10873921"/>
              <a:gd name="connsiteY74" fmla="*/ 6858558 h 6858558"/>
              <a:gd name="connsiteX75" fmla="*/ 0 w 10873921"/>
              <a:gd name="connsiteY75"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10097840 w 10873921"/>
              <a:gd name="connsiteY49" fmla="*/ 1993529 h 6858558"/>
              <a:gd name="connsiteX50" fmla="*/ 10028187 w 10873921"/>
              <a:gd name="connsiteY50" fmla="*/ 2082663 h 6858558"/>
              <a:gd name="connsiteX51" fmla="*/ 10011649 w 10873921"/>
              <a:gd name="connsiteY51" fmla="*/ 2117525 h 6858558"/>
              <a:gd name="connsiteX52" fmla="*/ 10011966 w 10873921"/>
              <a:gd name="connsiteY52" fmla="*/ 2123556 h 6858558"/>
              <a:gd name="connsiteX53" fmla="*/ 9867569 w 10873921"/>
              <a:gd name="connsiteY53" fmla="*/ 2505219 h 6858558"/>
              <a:gd name="connsiteX54" fmla="*/ 9644932 w 10873921"/>
              <a:gd name="connsiteY54" fmla="*/ 4090138 h 6858558"/>
              <a:gd name="connsiteX55" fmla="*/ 9476803 w 10873921"/>
              <a:gd name="connsiteY55" fmla="*/ 5871230 h 6858558"/>
              <a:gd name="connsiteX56" fmla="*/ 9482048 w 10873921"/>
              <a:gd name="connsiteY56" fmla="*/ 5875581 h 6858558"/>
              <a:gd name="connsiteX57" fmla="*/ 9482918 w 10873921"/>
              <a:gd name="connsiteY57" fmla="*/ 5942515 h 6858558"/>
              <a:gd name="connsiteX58" fmla="*/ 9471123 w 10873921"/>
              <a:gd name="connsiteY58" fmla="*/ 6028951 h 6858558"/>
              <a:gd name="connsiteX59" fmla="*/ 9421412 w 10873921"/>
              <a:gd name="connsiteY59" fmla="*/ 6080818 h 6858558"/>
              <a:gd name="connsiteX60" fmla="*/ 9427038 w 10873921"/>
              <a:gd name="connsiteY60" fmla="*/ 6088099 h 6858558"/>
              <a:gd name="connsiteX61" fmla="*/ 9412784 w 10873921"/>
              <a:gd name="connsiteY61" fmla="*/ 6129303 h 6858558"/>
              <a:gd name="connsiteX62" fmla="*/ 9313343 w 10873921"/>
              <a:gd name="connsiteY62" fmla="*/ 6260036 h 6858558"/>
              <a:gd name="connsiteX63" fmla="*/ 9286856 w 10873921"/>
              <a:gd name="connsiteY63" fmla="*/ 6340934 h 6858558"/>
              <a:gd name="connsiteX64" fmla="*/ 9285436 w 10873921"/>
              <a:gd name="connsiteY64" fmla="*/ 6371842 h 6858558"/>
              <a:gd name="connsiteX65" fmla="*/ 9282564 w 10873921"/>
              <a:gd name="connsiteY65" fmla="*/ 6423490 h 6858558"/>
              <a:gd name="connsiteX66" fmla="*/ 9300077 w 10873921"/>
              <a:gd name="connsiteY66" fmla="*/ 6467496 h 6858558"/>
              <a:gd name="connsiteX67" fmla="*/ 9289886 w 10873921"/>
              <a:gd name="connsiteY67" fmla="*/ 6508540 h 6858558"/>
              <a:gd name="connsiteX68" fmla="*/ 9262092 w 10873921"/>
              <a:gd name="connsiteY68" fmla="*/ 6511084 h 6858558"/>
              <a:gd name="connsiteX69" fmla="*/ 9259443 w 10873921"/>
              <a:gd name="connsiteY69" fmla="*/ 6557257 h 6858558"/>
              <a:gd name="connsiteX70" fmla="*/ 9258214 w 10873921"/>
              <a:gd name="connsiteY70" fmla="*/ 6628065 h 6858558"/>
              <a:gd name="connsiteX71" fmla="*/ 9250938 w 10873921"/>
              <a:gd name="connsiteY71" fmla="*/ 6667101 h 6858558"/>
              <a:gd name="connsiteX72" fmla="*/ 9238195 w 10873921"/>
              <a:gd name="connsiteY72" fmla="*/ 6775682 h 6858558"/>
              <a:gd name="connsiteX73" fmla="*/ 9230652 w 10873921"/>
              <a:gd name="connsiteY73" fmla="*/ 6855909 h 6858558"/>
              <a:gd name="connsiteX74" fmla="*/ 0 w 10873921"/>
              <a:gd name="connsiteY74" fmla="*/ 6858558 h 6858558"/>
              <a:gd name="connsiteX75" fmla="*/ 0 w 10873921"/>
              <a:gd name="connsiteY75"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10097840 w 10873921"/>
              <a:gd name="connsiteY49" fmla="*/ 1993529 h 6858558"/>
              <a:gd name="connsiteX50" fmla="*/ 10028187 w 10873921"/>
              <a:gd name="connsiteY50" fmla="*/ 2082663 h 6858558"/>
              <a:gd name="connsiteX51" fmla="*/ 10011649 w 10873921"/>
              <a:gd name="connsiteY51" fmla="*/ 2117525 h 6858558"/>
              <a:gd name="connsiteX52" fmla="*/ 10011966 w 10873921"/>
              <a:gd name="connsiteY52" fmla="*/ 2123556 h 6858558"/>
              <a:gd name="connsiteX53" fmla="*/ 9772154 w 10873921"/>
              <a:gd name="connsiteY53" fmla="*/ 2992899 h 6858558"/>
              <a:gd name="connsiteX54" fmla="*/ 9644932 w 10873921"/>
              <a:gd name="connsiteY54" fmla="*/ 4090138 h 6858558"/>
              <a:gd name="connsiteX55" fmla="*/ 9476803 w 10873921"/>
              <a:gd name="connsiteY55" fmla="*/ 5871230 h 6858558"/>
              <a:gd name="connsiteX56" fmla="*/ 9482048 w 10873921"/>
              <a:gd name="connsiteY56" fmla="*/ 5875581 h 6858558"/>
              <a:gd name="connsiteX57" fmla="*/ 9482918 w 10873921"/>
              <a:gd name="connsiteY57" fmla="*/ 5942515 h 6858558"/>
              <a:gd name="connsiteX58" fmla="*/ 9471123 w 10873921"/>
              <a:gd name="connsiteY58" fmla="*/ 6028951 h 6858558"/>
              <a:gd name="connsiteX59" fmla="*/ 9421412 w 10873921"/>
              <a:gd name="connsiteY59" fmla="*/ 6080818 h 6858558"/>
              <a:gd name="connsiteX60" fmla="*/ 9427038 w 10873921"/>
              <a:gd name="connsiteY60" fmla="*/ 6088099 h 6858558"/>
              <a:gd name="connsiteX61" fmla="*/ 9412784 w 10873921"/>
              <a:gd name="connsiteY61" fmla="*/ 6129303 h 6858558"/>
              <a:gd name="connsiteX62" fmla="*/ 9313343 w 10873921"/>
              <a:gd name="connsiteY62" fmla="*/ 6260036 h 6858558"/>
              <a:gd name="connsiteX63" fmla="*/ 9286856 w 10873921"/>
              <a:gd name="connsiteY63" fmla="*/ 6340934 h 6858558"/>
              <a:gd name="connsiteX64" fmla="*/ 9285436 w 10873921"/>
              <a:gd name="connsiteY64" fmla="*/ 6371842 h 6858558"/>
              <a:gd name="connsiteX65" fmla="*/ 9282564 w 10873921"/>
              <a:gd name="connsiteY65" fmla="*/ 6423490 h 6858558"/>
              <a:gd name="connsiteX66" fmla="*/ 9300077 w 10873921"/>
              <a:gd name="connsiteY66" fmla="*/ 6467496 h 6858558"/>
              <a:gd name="connsiteX67" fmla="*/ 9289886 w 10873921"/>
              <a:gd name="connsiteY67" fmla="*/ 6508540 h 6858558"/>
              <a:gd name="connsiteX68" fmla="*/ 9262092 w 10873921"/>
              <a:gd name="connsiteY68" fmla="*/ 6511084 h 6858558"/>
              <a:gd name="connsiteX69" fmla="*/ 9259443 w 10873921"/>
              <a:gd name="connsiteY69" fmla="*/ 6557257 h 6858558"/>
              <a:gd name="connsiteX70" fmla="*/ 9258214 w 10873921"/>
              <a:gd name="connsiteY70" fmla="*/ 6628065 h 6858558"/>
              <a:gd name="connsiteX71" fmla="*/ 9250938 w 10873921"/>
              <a:gd name="connsiteY71" fmla="*/ 6667101 h 6858558"/>
              <a:gd name="connsiteX72" fmla="*/ 9238195 w 10873921"/>
              <a:gd name="connsiteY72" fmla="*/ 6775682 h 6858558"/>
              <a:gd name="connsiteX73" fmla="*/ 9230652 w 10873921"/>
              <a:gd name="connsiteY73" fmla="*/ 6855909 h 6858558"/>
              <a:gd name="connsiteX74" fmla="*/ 0 w 10873921"/>
              <a:gd name="connsiteY74" fmla="*/ 6858558 h 6858558"/>
              <a:gd name="connsiteX75" fmla="*/ 0 w 10873921"/>
              <a:gd name="connsiteY75"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10097840 w 10873921"/>
              <a:gd name="connsiteY49" fmla="*/ 1993529 h 6858558"/>
              <a:gd name="connsiteX50" fmla="*/ 10028187 w 10873921"/>
              <a:gd name="connsiteY50" fmla="*/ 2082663 h 6858558"/>
              <a:gd name="connsiteX51" fmla="*/ 10011649 w 10873921"/>
              <a:gd name="connsiteY51" fmla="*/ 2117525 h 6858558"/>
              <a:gd name="connsiteX52" fmla="*/ 9815833 w 10873921"/>
              <a:gd name="connsiteY52" fmla="*/ 2484015 h 6858558"/>
              <a:gd name="connsiteX53" fmla="*/ 9772154 w 10873921"/>
              <a:gd name="connsiteY53" fmla="*/ 2992899 h 6858558"/>
              <a:gd name="connsiteX54" fmla="*/ 9644932 w 10873921"/>
              <a:gd name="connsiteY54" fmla="*/ 4090138 h 6858558"/>
              <a:gd name="connsiteX55" fmla="*/ 9476803 w 10873921"/>
              <a:gd name="connsiteY55" fmla="*/ 5871230 h 6858558"/>
              <a:gd name="connsiteX56" fmla="*/ 9482048 w 10873921"/>
              <a:gd name="connsiteY56" fmla="*/ 5875581 h 6858558"/>
              <a:gd name="connsiteX57" fmla="*/ 9482918 w 10873921"/>
              <a:gd name="connsiteY57" fmla="*/ 5942515 h 6858558"/>
              <a:gd name="connsiteX58" fmla="*/ 9471123 w 10873921"/>
              <a:gd name="connsiteY58" fmla="*/ 6028951 h 6858558"/>
              <a:gd name="connsiteX59" fmla="*/ 9421412 w 10873921"/>
              <a:gd name="connsiteY59" fmla="*/ 6080818 h 6858558"/>
              <a:gd name="connsiteX60" fmla="*/ 9427038 w 10873921"/>
              <a:gd name="connsiteY60" fmla="*/ 6088099 h 6858558"/>
              <a:gd name="connsiteX61" fmla="*/ 9412784 w 10873921"/>
              <a:gd name="connsiteY61" fmla="*/ 6129303 h 6858558"/>
              <a:gd name="connsiteX62" fmla="*/ 9313343 w 10873921"/>
              <a:gd name="connsiteY62" fmla="*/ 6260036 h 6858558"/>
              <a:gd name="connsiteX63" fmla="*/ 9286856 w 10873921"/>
              <a:gd name="connsiteY63" fmla="*/ 6340934 h 6858558"/>
              <a:gd name="connsiteX64" fmla="*/ 9285436 w 10873921"/>
              <a:gd name="connsiteY64" fmla="*/ 6371842 h 6858558"/>
              <a:gd name="connsiteX65" fmla="*/ 9282564 w 10873921"/>
              <a:gd name="connsiteY65" fmla="*/ 6423490 h 6858558"/>
              <a:gd name="connsiteX66" fmla="*/ 9300077 w 10873921"/>
              <a:gd name="connsiteY66" fmla="*/ 6467496 h 6858558"/>
              <a:gd name="connsiteX67" fmla="*/ 9289886 w 10873921"/>
              <a:gd name="connsiteY67" fmla="*/ 6508540 h 6858558"/>
              <a:gd name="connsiteX68" fmla="*/ 9262092 w 10873921"/>
              <a:gd name="connsiteY68" fmla="*/ 6511084 h 6858558"/>
              <a:gd name="connsiteX69" fmla="*/ 9259443 w 10873921"/>
              <a:gd name="connsiteY69" fmla="*/ 6557257 h 6858558"/>
              <a:gd name="connsiteX70" fmla="*/ 9258214 w 10873921"/>
              <a:gd name="connsiteY70" fmla="*/ 6628065 h 6858558"/>
              <a:gd name="connsiteX71" fmla="*/ 9250938 w 10873921"/>
              <a:gd name="connsiteY71" fmla="*/ 6667101 h 6858558"/>
              <a:gd name="connsiteX72" fmla="*/ 9238195 w 10873921"/>
              <a:gd name="connsiteY72" fmla="*/ 6775682 h 6858558"/>
              <a:gd name="connsiteX73" fmla="*/ 9230652 w 10873921"/>
              <a:gd name="connsiteY73" fmla="*/ 6855909 h 6858558"/>
              <a:gd name="connsiteX74" fmla="*/ 0 w 10873921"/>
              <a:gd name="connsiteY74" fmla="*/ 6858558 h 6858558"/>
              <a:gd name="connsiteX75" fmla="*/ 0 w 10873921"/>
              <a:gd name="connsiteY75"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10097840 w 10873921"/>
              <a:gd name="connsiteY49" fmla="*/ 1993529 h 6858558"/>
              <a:gd name="connsiteX50" fmla="*/ 10028187 w 10873921"/>
              <a:gd name="connsiteY50" fmla="*/ 2082663 h 6858558"/>
              <a:gd name="connsiteX51" fmla="*/ 9863224 w 10873921"/>
              <a:gd name="connsiteY51" fmla="*/ 2350764 h 6858558"/>
              <a:gd name="connsiteX52" fmla="*/ 9815833 w 10873921"/>
              <a:gd name="connsiteY52" fmla="*/ 2484015 h 6858558"/>
              <a:gd name="connsiteX53" fmla="*/ 9772154 w 10873921"/>
              <a:gd name="connsiteY53" fmla="*/ 2992899 h 6858558"/>
              <a:gd name="connsiteX54" fmla="*/ 9644932 w 10873921"/>
              <a:gd name="connsiteY54" fmla="*/ 4090138 h 6858558"/>
              <a:gd name="connsiteX55" fmla="*/ 9476803 w 10873921"/>
              <a:gd name="connsiteY55" fmla="*/ 5871230 h 6858558"/>
              <a:gd name="connsiteX56" fmla="*/ 9482048 w 10873921"/>
              <a:gd name="connsiteY56" fmla="*/ 5875581 h 6858558"/>
              <a:gd name="connsiteX57" fmla="*/ 9482918 w 10873921"/>
              <a:gd name="connsiteY57" fmla="*/ 5942515 h 6858558"/>
              <a:gd name="connsiteX58" fmla="*/ 9471123 w 10873921"/>
              <a:gd name="connsiteY58" fmla="*/ 6028951 h 6858558"/>
              <a:gd name="connsiteX59" fmla="*/ 9421412 w 10873921"/>
              <a:gd name="connsiteY59" fmla="*/ 6080818 h 6858558"/>
              <a:gd name="connsiteX60" fmla="*/ 9427038 w 10873921"/>
              <a:gd name="connsiteY60" fmla="*/ 6088099 h 6858558"/>
              <a:gd name="connsiteX61" fmla="*/ 9412784 w 10873921"/>
              <a:gd name="connsiteY61" fmla="*/ 6129303 h 6858558"/>
              <a:gd name="connsiteX62" fmla="*/ 9313343 w 10873921"/>
              <a:gd name="connsiteY62" fmla="*/ 6260036 h 6858558"/>
              <a:gd name="connsiteX63" fmla="*/ 9286856 w 10873921"/>
              <a:gd name="connsiteY63" fmla="*/ 6340934 h 6858558"/>
              <a:gd name="connsiteX64" fmla="*/ 9285436 w 10873921"/>
              <a:gd name="connsiteY64" fmla="*/ 6371842 h 6858558"/>
              <a:gd name="connsiteX65" fmla="*/ 9282564 w 10873921"/>
              <a:gd name="connsiteY65" fmla="*/ 6423490 h 6858558"/>
              <a:gd name="connsiteX66" fmla="*/ 9300077 w 10873921"/>
              <a:gd name="connsiteY66" fmla="*/ 6467496 h 6858558"/>
              <a:gd name="connsiteX67" fmla="*/ 9289886 w 10873921"/>
              <a:gd name="connsiteY67" fmla="*/ 6508540 h 6858558"/>
              <a:gd name="connsiteX68" fmla="*/ 9262092 w 10873921"/>
              <a:gd name="connsiteY68" fmla="*/ 6511084 h 6858558"/>
              <a:gd name="connsiteX69" fmla="*/ 9259443 w 10873921"/>
              <a:gd name="connsiteY69" fmla="*/ 6557257 h 6858558"/>
              <a:gd name="connsiteX70" fmla="*/ 9258214 w 10873921"/>
              <a:gd name="connsiteY70" fmla="*/ 6628065 h 6858558"/>
              <a:gd name="connsiteX71" fmla="*/ 9250938 w 10873921"/>
              <a:gd name="connsiteY71" fmla="*/ 6667101 h 6858558"/>
              <a:gd name="connsiteX72" fmla="*/ 9238195 w 10873921"/>
              <a:gd name="connsiteY72" fmla="*/ 6775682 h 6858558"/>
              <a:gd name="connsiteX73" fmla="*/ 9230652 w 10873921"/>
              <a:gd name="connsiteY73" fmla="*/ 6855909 h 6858558"/>
              <a:gd name="connsiteX74" fmla="*/ 0 w 10873921"/>
              <a:gd name="connsiteY74" fmla="*/ 6858558 h 6858558"/>
              <a:gd name="connsiteX75" fmla="*/ 0 w 10873921"/>
              <a:gd name="connsiteY75"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10097840 w 10873921"/>
              <a:gd name="connsiteY49" fmla="*/ 1993529 h 6858558"/>
              <a:gd name="connsiteX50" fmla="*/ 9916869 w 10873921"/>
              <a:gd name="connsiteY50" fmla="*/ 2193981 h 6858558"/>
              <a:gd name="connsiteX51" fmla="*/ 9863224 w 10873921"/>
              <a:gd name="connsiteY51" fmla="*/ 2350764 h 6858558"/>
              <a:gd name="connsiteX52" fmla="*/ 9815833 w 10873921"/>
              <a:gd name="connsiteY52" fmla="*/ 2484015 h 6858558"/>
              <a:gd name="connsiteX53" fmla="*/ 9772154 w 10873921"/>
              <a:gd name="connsiteY53" fmla="*/ 2992899 h 6858558"/>
              <a:gd name="connsiteX54" fmla="*/ 9644932 w 10873921"/>
              <a:gd name="connsiteY54" fmla="*/ 4090138 h 6858558"/>
              <a:gd name="connsiteX55" fmla="*/ 9476803 w 10873921"/>
              <a:gd name="connsiteY55" fmla="*/ 5871230 h 6858558"/>
              <a:gd name="connsiteX56" fmla="*/ 9482048 w 10873921"/>
              <a:gd name="connsiteY56" fmla="*/ 5875581 h 6858558"/>
              <a:gd name="connsiteX57" fmla="*/ 9482918 w 10873921"/>
              <a:gd name="connsiteY57" fmla="*/ 5942515 h 6858558"/>
              <a:gd name="connsiteX58" fmla="*/ 9471123 w 10873921"/>
              <a:gd name="connsiteY58" fmla="*/ 6028951 h 6858558"/>
              <a:gd name="connsiteX59" fmla="*/ 9421412 w 10873921"/>
              <a:gd name="connsiteY59" fmla="*/ 6080818 h 6858558"/>
              <a:gd name="connsiteX60" fmla="*/ 9427038 w 10873921"/>
              <a:gd name="connsiteY60" fmla="*/ 6088099 h 6858558"/>
              <a:gd name="connsiteX61" fmla="*/ 9412784 w 10873921"/>
              <a:gd name="connsiteY61" fmla="*/ 6129303 h 6858558"/>
              <a:gd name="connsiteX62" fmla="*/ 9313343 w 10873921"/>
              <a:gd name="connsiteY62" fmla="*/ 6260036 h 6858558"/>
              <a:gd name="connsiteX63" fmla="*/ 9286856 w 10873921"/>
              <a:gd name="connsiteY63" fmla="*/ 6340934 h 6858558"/>
              <a:gd name="connsiteX64" fmla="*/ 9285436 w 10873921"/>
              <a:gd name="connsiteY64" fmla="*/ 6371842 h 6858558"/>
              <a:gd name="connsiteX65" fmla="*/ 9282564 w 10873921"/>
              <a:gd name="connsiteY65" fmla="*/ 6423490 h 6858558"/>
              <a:gd name="connsiteX66" fmla="*/ 9300077 w 10873921"/>
              <a:gd name="connsiteY66" fmla="*/ 6467496 h 6858558"/>
              <a:gd name="connsiteX67" fmla="*/ 9289886 w 10873921"/>
              <a:gd name="connsiteY67" fmla="*/ 6508540 h 6858558"/>
              <a:gd name="connsiteX68" fmla="*/ 9262092 w 10873921"/>
              <a:gd name="connsiteY68" fmla="*/ 6511084 h 6858558"/>
              <a:gd name="connsiteX69" fmla="*/ 9259443 w 10873921"/>
              <a:gd name="connsiteY69" fmla="*/ 6557257 h 6858558"/>
              <a:gd name="connsiteX70" fmla="*/ 9258214 w 10873921"/>
              <a:gd name="connsiteY70" fmla="*/ 6628065 h 6858558"/>
              <a:gd name="connsiteX71" fmla="*/ 9250938 w 10873921"/>
              <a:gd name="connsiteY71" fmla="*/ 6667101 h 6858558"/>
              <a:gd name="connsiteX72" fmla="*/ 9238195 w 10873921"/>
              <a:gd name="connsiteY72" fmla="*/ 6775682 h 6858558"/>
              <a:gd name="connsiteX73" fmla="*/ 9230652 w 10873921"/>
              <a:gd name="connsiteY73" fmla="*/ 6855909 h 6858558"/>
              <a:gd name="connsiteX74" fmla="*/ 0 w 10873921"/>
              <a:gd name="connsiteY74" fmla="*/ 6858558 h 6858558"/>
              <a:gd name="connsiteX75" fmla="*/ 0 w 10873921"/>
              <a:gd name="connsiteY75"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10071336 w 10873921"/>
              <a:gd name="connsiteY49" fmla="*/ 2046538 h 6858558"/>
              <a:gd name="connsiteX50" fmla="*/ 9916869 w 10873921"/>
              <a:gd name="connsiteY50" fmla="*/ 2193981 h 6858558"/>
              <a:gd name="connsiteX51" fmla="*/ 9863224 w 10873921"/>
              <a:gd name="connsiteY51" fmla="*/ 2350764 h 6858558"/>
              <a:gd name="connsiteX52" fmla="*/ 9815833 w 10873921"/>
              <a:gd name="connsiteY52" fmla="*/ 2484015 h 6858558"/>
              <a:gd name="connsiteX53" fmla="*/ 9772154 w 10873921"/>
              <a:gd name="connsiteY53" fmla="*/ 2992899 h 6858558"/>
              <a:gd name="connsiteX54" fmla="*/ 9644932 w 10873921"/>
              <a:gd name="connsiteY54" fmla="*/ 4090138 h 6858558"/>
              <a:gd name="connsiteX55" fmla="*/ 9476803 w 10873921"/>
              <a:gd name="connsiteY55" fmla="*/ 5871230 h 6858558"/>
              <a:gd name="connsiteX56" fmla="*/ 9482048 w 10873921"/>
              <a:gd name="connsiteY56" fmla="*/ 5875581 h 6858558"/>
              <a:gd name="connsiteX57" fmla="*/ 9482918 w 10873921"/>
              <a:gd name="connsiteY57" fmla="*/ 5942515 h 6858558"/>
              <a:gd name="connsiteX58" fmla="*/ 9471123 w 10873921"/>
              <a:gd name="connsiteY58" fmla="*/ 6028951 h 6858558"/>
              <a:gd name="connsiteX59" fmla="*/ 9421412 w 10873921"/>
              <a:gd name="connsiteY59" fmla="*/ 6080818 h 6858558"/>
              <a:gd name="connsiteX60" fmla="*/ 9427038 w 10873921"/>
              <a:gd name="connsiteY60" fmla="*/ 6088099 h 6858558"/>
              <a:gd name="connsiteX61" fmla="*/ 9412784 w 10873921"/>
              <a:gd name="connsiteY61" fmla="*/ 6129303 h 6858558"/>
              <a:gd name="connsiteX62" fmla="*/ 9313343 w 10873921"/>
              <a:gd name="connsiteY62" fmla="*/ 6260036 h 6858558"/>
              <a:gd name="connsiteX63" fmla="*/ 9286856 w 10873921"/>
              <a:gd name="connsiteY63" fmla="*/ 6340934 h 6858558"/>
              <a:gd name="connsiteX64" fmla="*/ 9285436 w 10873921"/>
              <a:gd name="connsiteY64" fmla="*/ 6371842 h 6858558"/>
              <a:gd name="connsiteX65" fmla="*/ 9282564 w 10873921"/>
              <a:gd name="connsiteY65" fmla="*/ 6423490 h 6858558"/>
              <a:gd name="connsiteX66" fmla="*/ 9300077 w 10873921"/>
              <a:gd name="connsiteY66" fmla="*/ 6467496 h 6858558"/>
              <a:gd name="connsiteX67" fmla="*/ 9289886 w 10873921"/>
              <a:gd name="connsiteY67" fmla="*/ 6508540 h 6858558"/>
              <a:gd name="connsiteX68" fmla="*/ 9262092 w 10873921"/>
              <a:gd name="connsiteY68" fmla="*/ 6511084 h 6858558"/>
              <a:gd name="connsiteX69" fmla="*/ 9259443 w 10873921"/>
              <a:gd name="connsiteY69" fmla="*/ 6557257 h 6858558"/>
              <a:gd name="connsiteX70" fmla="*/ 9258214 w 10873921"/>
              <a:gd name="connsiteY70" fmla="*/ 6628065 h 6858558"/>
              <a:gd name="connsiteX71" fmla="*/ 9250938 w 10873921"/>
              <a:gd name="connsiteY71" fmla="*/ 6667101 h 6858558"/>
              <a:gd name="connsiteX72" fmla="*/ 9238195 w 10873921"/>
              <a:gd name="connsiteY72" fmla="*/ 6775682 h 6858558"/>
              <a:gd name="connsiteX73" fmla="*/ 9230652 w 10873921"/>
              <a:gd name="connsiteY73" fmla="*/ 6855909 h 6858558"/>
              <a:gd name="connsiteX74" fmla="*/ 0 w 10873921"/>
              <a:gd name="connsiteY74" fmla="*/ 6858558 h 6858558"/>
              <a:gd name="connsiteX75" fmla="*/ 0 w 10873921"/>
              <a:gd name="connsiteY75"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79517 w 10873921"/>
              <a:gd name="connsiteY48" fmla="*/ 195120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10606 w 10873921"/>
              <a:gd name="connsiteY48" fmla="*/ 2110232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10010606 w 10873921"/>
              <a:gd name="connsiteY48" fmla="*/ 2110232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9925792 w 10873921"/>
              <a:gd name="connsiteY48" fmla="*/ 207842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9925792 w 10873921"/>
              <a:gd name="connsiteY48" fmla="*/ 207842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9925792 w 10873921"/>
              <a:gd name="connsiteY48" fmla="*/ 207842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8194 w 10873921"/>
              <a:gd name="connsiteY47" fmla="*/ 1868486 h 6858558"/>
              <a:gd name="connsiteX48" fmla="*/ 9925792 w 10873921"/>
              <a:gd name="connsiteY48" fmla="*/ 207842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2893 w 10873921"/>
              <a:gd name="connsiteY47" fmla="*/ 1947999 h 6858558"/>
              <a:gd name="connsiteX48" fmla="*/ 9925792 w 10873921"/>
              <a:gd name="connsiteY48" fmla="*/ 207842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45417 w 10873921"/>
              <a:gd name="connsiteY46" fmla="*/ 1768029 h 6858558"/>
              <a:gd name="connsiteX47" fmla="*/ 10112893 w 10873921"/>
              <a:gd name="connsiteY47" fmla="*/ 1947999 h 6858558"/>
              <a:gd name="connsiteX48" fmla="*/ 9925792 w 10873921"/>
              <a:gd name="connsiteY48" fmla="*/ 207842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19668 w 10873921"/>
              <a:gd name="connsiteY45" fmla="*/ 1617032 h 6858558"/>
              <a:gd name="connsiteX46" fmla="*/ 10213612 w 10873921"/>
              <a:gd name="connsiteY46" fmla="*/ 1831639 h 6858558"/>
              <a:gd name="connsiteX47" fmla="*/ 10112893 w 10873921"/>
              <a:gd name="connsiteY47" fmla="*/ 1947999 h 6858558"/>
              <a:gd name="connsiteX48" fmla="*/ 9925792 w 10873921"/>
              <a:gd name="connsiteY48" fmla="*/ 207842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11451 h 6858558"/>
              <a:gd name="connsiteX45" fmla="*/ 10303766 w 10873921"/>
              <a:gd name="connsiteY45" fmla="*/ 1728350 h 6858558"/>
              <a:gd name="connsiteX46" fmla="*/ 10213612 w 10873921"/>
              <a:gd name="connsiteY46" fmla="*/ 1831639 h 6858558"/>
              <a:gd name="connsiteX47" fmla="*/ 10112893 w 10873921"/>
              <a:gd name="connsiteY47" fmla="*/ 1947999 h 6858558"/>
              <a:gd name="connsiteX48" fmla="*/ 9925792 w 10873921"/>
              <a:gd name="connsiteY48" fmla="*/ 207842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55254 w 10873921"/>
              <a:gd name="connsiteY43" fmla="*/ 1600693 h 6858558"/>
              <a:gd name="connsiteX44" fmla="*/ 10339843 w 10873921"/>
              <a:gd name="connsiteY44" fmla="*/ 1675061 h 6858558"/>
              <a:gd name="connsiteX45" fmla="*/ 10303766 w 10873921"/>
              <a:gd name="connsiteY45" fmla="*/ 1728350 h 6858558"/>
              <a:gd name="connsiteX46" fmla="*/ 10213612 w 10873921"/>
              <a:gd name="connsiteY46" fmla="*/ 1831639 h 6858558"/>
              <a:gd name="connsiteX47" fmla="*/ 10112893 w 10873921"/>
              <a:gd name="connsiteY47" fmla="*/ 1947999 h 6858558"/>
              <a:gd name="connsiteX48" fmla="*/ 9925792 w 10873921"/>
              <a:gd name="connsiteY48" fmla="*/ 207842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65856 w 10873921"/>
              <a:gd name="connsiteY43" fmla="*/ 1627197 h 6858558"/>
              <a:gd name="connsiteX44" fmla="*/ 10339843 w 10873921"/>
              <a:gd name="connsiteY44" fmla="*/ 1675061 h 6858558"/>
              <a:gd name="connsiteX45" fmla="*/ 10303766 w 10873921"/>
              <a:gd name="connsiteY45" fmla="*/ 1728350 h 6858558"/>
              <a:gd name="connsiteX46" fmla="*/ 10213612 w 10873921"/>
              <a:gd name="connsiteY46" fmla="*/ 1831639 h 6858558"/>
              <a:gd name="connsiteX47" fmla="*/ 10112893 w 10873921"/>
              <a:gd name="connsiteY47" fmla="*/ 1947999 h 6858558"/>
              <a:gd name="connsiteX48" fmla="*/ 9925792 w 10873921"/>
              <a:gd name="connsiteY48" fmla="*/ 2078426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697 w 10873921"/>
              <a:gd name="connsiteY9" fmla="*/ 438373 h 6858558"/>
              <a:gd name="connsiteX10" fmla="*/ 10706313 w 10873921"/>
              <a:gd name="connsiteY10" fmla="*/ 486627 h 6858558"/>
              <a:gd name="connsiteX11" fmla="*/ 10711391 w 10873921"/>
              <a:gd name="connsiteY11" fmla="*/ 494282 h 6858558"/>
              <a:gd name="connsiteX12" fmla="*/ 10694154 w 10873921"/>
              <a:gd name="connsiteY12" fmla="*/ 534382 h 6858558"/>
              <a:gd name="connsiteX13" fmla="*/ 10585389 w 10873921"/>
              <a:gd name="connsiteY13" fmla="*/ 657817 h 6858558"/>
              <a:gd name="connsiteX14" fmla="*/ 10553040 w 10873921"/>
              <a:gd name="connsiteY14" fmla="*/ 736652 h 6858558"/>
              <a:gd name="connsiteX15" fmla="*/ 10549362 w 10873921"/>
              <a:gd name="connsiteY15" fmla="*/ 767381 h 6858558"/>
              <a:gd name="connsiteX16" fmla="*/ 10542712 w 10873921"/>
              <a:gd name="connsiteY16" fmla="*/ 818695 h 6858558"/>
              <a:gd name="connsiteX17" fmla="*/ 10556955 w 10873921"/>
              <a:gd name="connsiteY17" fmla="*/ 863814 h 6858558"/>
              <a:gd name="connsiteX18" fmla="*/ 10543783 w 10873921"/>
              <a:gd name="connsiteY18" fmla="*/ 904039 h 6858558"/>
              <a:gd name="connsiteX19" fmla="*/ 10515875 w 10873921"/>
              <a:gd name="connsiteY19" fmla="*/ 904631 h 6858558"/>
              <a:gd name="connsiteX20" fmla="*/ 10509848 w 10873921"/>
              <a:gd name="connsiteY20" fmla="*/ 950499 h 6858558"/>
              <a:gd name="connsiteX21" fmla="*/ 10503433 w 10873921"/>
              <a:gd name="connsiteY21" fmla="*/ 1021040 h 6858558"/>
              <a:gd name="connsiteX22" fmla="*/ 10493315 w 10873921"/>
              <a:gd name="connsiteY22" fmla="*/ 1059465 h 6858558"/>
              <a:gd name="connsiteX23" fmla="*/ 10472650 w 10873921"/>
              <a:gd name="connsiteY23" fmla="*/ 1166876 h 6858558"/>
              <a:gd name="connsiteX24" fmla="*/ 10457261 w 10873921"/>
              <a:gd name="connsiteY24" fmla="*/ 1276330 h 6858558"/>
              <a:gd name="connsiteX25" fmla="*/ 10479612 w 10873921"/>
              <a:gd name="connsiteY25" fmla="*/ 1340205 h 6858558"/>
              <a:gd name="connsiteX26" fmla="*/ 10478804 w 10873921"/>
              <a:gd name="connsiteY26" fmla="*/ 1346492 h 6858558"/>
              <a:gd name="connsiteX27" fmla="*/ 10469399 w 10873921"/>
              <a:gd name="connsiteY27" fmla="*/ 1360254 h 6858558"/>
              <a:gd name="connsiteX28" fmla="*/ 10464675 w 10873921"/>
              <a:gd name="connsiteY28" fmla="*/ 1364867 h 6858558"/>
              <a:gd name="connsiteX29" fmla="*/ 10460288 w 10873921"/>
              <a:gd name="connsiteY29" fmla="*/ 1372815 h 6858558"/>
              <a:gd name="connsiteX30" fmla="*/ 10460557 w 10873921"/>
              <a:gd name="connsiteY30" fmla="*/ 1373191 h 6858558"/>
              <a:gd name="connsiteX31" fmla="*/ 10455711 w 10873921"/>
              <a:gd name="connsiteY31" fmla="*/ 1380284 h 6858558"/>
              <a:gd name="connsiteX32" fmla="*/ 10427214 w 10873921"/>
              <a:gd name="connsiteY32" fmla="*/ 1412731 h 6858558"/>
              <a:gd name="connsiteX33" fmla="*/ 10436481 w 10873921"/>
              <a:gd name="connsiteY33" fmla="*/ 1477797 h 6858558"/>
              <a:gd name="connsiteX34" fmla="*/ 10431659 w 10873921"/>
              <a:gd name="connsiteY34" fmla="*/ 1500615 h 6858558"/>
              <a:gd name="connsiteX35" fmla="*/ 10431103 w 10873921"/>
              <a:gd name="connsiteY35" fmla="*/ 1513756 h 6858558"/>
              <a:gd name="connsiteX36" fmla="*/ 10432371 w 10873921"/>
              <a:gd name="connsiteY36" fmla="*/ 1515188 h 6858558"/>
              <a:gd name="connsiteX37" fmla="*/ 10404863 w 10873921"/>
              <a:gd name="connsiteY37" fmla="*/ 1546203 h 6858558"/>
              <a:gd name="connsiteX38" fmla="*/ 10404251 w 10873921"/>
              <a:gd name="connsiteY38" fmla="*/ 1551761 h 6858558"/>
              <a:gd name="connsiteX39" fmla="*/ 10382431 w 10873921"/>
              <a:gd name="connsiteY39" fmla="*/ 1570136 h 6858558"/>
              <a:gd name="connsiteX40" fmla="*/ 10373233 w 10873921"/>
              <a:gd name="connsiteY40" fmla="*/ 1580611 h 6858558"/>
              <a:gd name="connsiteX41" fmla="*/ 10366354 w 10873921"/>
              <a:gd name="connsiteY41" fmla="*/ 1581543 h 6858558"/>
              <a:gd name="connsiteX42" fmla="*/ 10354948 w 10873921"/>
              <a:gd name="connsiteY42" fmla="*/ 1598036 h 6858558"/>
              <a:gd name="connsiteX43" fmla="*/ 10365856 w 10873921"/>
              <a:gd name="connsiteY43" fmla="*/ 1627197 h 6858558"/>
              <a:gd name="connsiteX44" fmla="*/ 10339843 w 10873921"/>
              <a:gd name="connsiteY44" fmla="*/ 1675061 h 6858558"/>
              <a:gd name="connsiteX45" fmla="*/ 10303766 w 10873921"/>
              <a:gd name="connsiteY45" fmla="*/ 1728350 h 6858558"/>
              <a:gd name="connsiteX46" fmla="*/ 10213612 w 10873921"/>
              <a:gd name="connsiteY46" fmla="*/ 1831639 h 6858558"/>
              <a:gd name="connsiteX47" fmla="*/ 10112893 w 10873921"/>
              <a:gd name="connsiteY47" fmla="*/ 1947999 h 6858558"/>
              <a:gd name="connsiteX48" fmla="*/ 10042411 w 10873921"/>
              <a:gd name="connsiteY48" fmla="*/ 2041320 h 6858558"/>
              <a:gd name="connsiteX49" fmla="*/ 9916869 w 10873921"/>
              <a:gd name="connsiteY49" fmla="*/ 2193981 h 6858558"/>
              <a:gd name="connsiteX50" fmla="*/ 9863224 w 10873921"/>
              <a:gd name="connsiteY50" fmla="*/ 2350764 h 6858558"/>
              <a:gd name="connsiteX51" fmla="*/ 9815833 w 10873921"/>
              <a:gd name="connsiteY51" fmla="*/ 2484015 h 6858558"/>
              <a:gd name="connsiteX52" fmla="*/ 9772154 w 10873921"/>
              <a:gd name="connsiteY52" fmla="*/ 2992899 h 6858558"/>
              <a:gd name="connsiteX53" fmla="*/ 9644932 w 10873921"/>
              <a:gd name="connsiteY53" fmla="*/ 4090138 h 6858558"/>
              <a:gd name="connsiteX54" fmla="*/ 9476803 w 10873921"/>
              <a:gd name="connsiteY54" fmla="*/ 5871230 h 6858558"/>
              <a:gd name="connsiteX55" fmla="*/ 9482048 w 10873921"/>
              <a:gd name="connsiteY55" fmla="*/ 5875581 h 6858558"/>
              <a:gd name="connsiteX56" fmla="*/ 9482918 w 10873921"/>
              <a:gd name="connsiteY56" fmla="*/ 5942515 h 6858558"/>
              <a:gd name="connsiteX57" fmla="*/ 9471123 w 10873921"/>
              <a:gd name="connsiteY57" fmla="*/ 6028951 h 6858558"/>
              <a:gd name="connsiteX58" fmla="*/ 9421412 w 10873921"/>
              <a:gd name="connsiteY58" fmla="*/ 6080818 h 6858558"/>
              <a:gd name="connsiteX59" fmla="*/ 9427038 w 10873921"/>
              <a:gd name="connsiteY59" fmla="*/ 6088099 h 6858558"/>
              <a:gd name="connsiteX60" fmla="*/ 9412784 w 10873921"/>
              <a:gd name="connsiteY60" fmla="*/ 6129303 h 6858558"/>
              <a:gd name="connsiteX61" fmla="*/ 9313343 w 10873921"/>
              <a:gd name="connsiteY61" fmla="*/ 6260036 h 6858558"/>
              <a:gd name="connsiteX62" fmla="*/ 9286856 w 10873921"/>
              <a:gd name="connsiteY62" fmla="*/ 6340934 h 6858558"/>
              <a:gd name="connsiteX63" fmla="*/ 9285436 w 10873921"/>
              <a:gd name="connsiteY63" fmla="*/ 6371842 h 6858558"/>
              <a:gd name="connsiteX64" fmla="*/ 9282564 w 10873921"/>
              <a:gd name="connsiteY64" fmla="*/ 6423490 h 6858558"/>
              <a:gd name="connsiteX65" fmla="*/ 9300077 w 10873921"/>
              <a:gd name="connsiteY65" fmla="*/ 6467496 h 6858558"/>
              <a:gd name="connsiteX66" fmla="*/ 9289886 w 10873921"/>
              <a:gd name="connsiteY66" fmla="*/ 6508540 h 6858558"/>
              <a:gd name="connsiteX67" fmla="*/ 9262092 w 10873921"/>
              <a:gd name="connsiteY67" fmla="*/ 6511084 h 6858558"/>
              <a:gd name="connsiteX68" fmla="*/ 9259443 w 10873921"/>
              <a:gd name="connsiteY68" fmla="*/ 6557257 h 6858558"/>
              <a:gd name="connsiteX69" fmla="*/ 9258214 w 10873921"/>
              <a:gd name="connsiteY69" fmla="*/ 6628065 h 6858558"/>
              <a:gd name="connsiteX70" fmla="*/ 9250938 w 10873921"/>
              <a:gd name="connsiteY70" fmla="*/ 6667101 h 6858558"/>
              <a:gd name="connsiteX71" fmla="*/ 9238195 w 10873921"/>
              <a:gd name="connsiteY71" fmla="*/ 6775682 h 6858558"/>
              <a:gd name="connsiteX72" fmla="*/ 9230652 w 10873921"/>
              <a:gd name="connsiteY72" fmla="*/ 6855909 h 6858558"/>
              <a:gd name="connsiteX73" fmla="*/ 0 w 10873921"/>
              <a:gd name="connsiteY73" fmla="*/ 6858558 h 6858558"/>
              <a:gd name="connsiteX74" fmla="*/ 0 w 10873921"/>
              <a:gd name="connsiteY7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06313 w 10873921"/>
              <a:gd name="connsiteY9" fmla="*/ 486627 h 6858558"/>
              <a:gd name="connsiteX10" fmla="*/ 10711391 w 10873921"/>
              <a:gd name="connsiteY10" fmla="*/ 494282 h 6858558"/>
              <a:gd name="connsiteX11" fmla="*/ 10694154 w 10873921"/>
              <a:gd name="connsiteY11" fmla="*/ 534382 h 6858558"/>
              <a:gd name="connsiteX12" fmla="*/ 10585389 w 10873921"/>
              <a:gd name="connsiteY12" fmla="*/ 657817 h 6858558"/>
              <a:gd name="connsiteX13" fmla="*/ 10553040 w 10873921"/>
              <a:gd name="connsiteY13" fmla="*/ 736652 h 6858558"/>
              <a:gd name="connsiteX14" fmla="*/ 10549362 w 10873921"/>
              <a:gd name="connsiteY14" fmla="*/ 767381 h 6858558"/>
              <a:gd name="connsiteX15" fmla="*/ 10542712 w 10873921"/>
              <a:gd name="connsiteY15" fmla="*/ 818695 h 6858558"/>
              <a:gd name="connsiteX16" fmla="*/ 10556955 w 10873921"/>
              <a:gd name="connsiteY16" fmla="*/ 863814 h 6858558"/>
              <a:gd name="connsiteX17" fmla="*/ 10543783 w 10873921"/>
              <a:gd name="connsiteY17" fmla="*/ 904039 h 6858558"/>
              <a:gd name="connsiteX18" fmla="*/ 10515875 w 10873921"/>
              <a:gd name="connsiteY18" fmla="*/ 904631 h 6858558"/>
              <a:gd name="connsiteX19" fmla="*/ 10509848 w 10873921"/>
              <a:gd name="connsiteY19" fmla="*/ 950499 h 6858558"/>
              <a:gd name="connsiteX20" fmla="*/ 10503433 w 10873921"/>
              <a:gd name="connsiteY20" fmla="*/ 1021040 h 6858558"/>
              <a:gd name="connsiteX21" fmla="*/ 10493315 w 10873921"/>
              <a:gd name="connsiteY21" fmla="*/ 1059465 h 6858558"/>
              <a:gd name="connsiteX22" fmla="*/ 10472650 w 10873921"/>
              <a:gd name="connsiteY22" fmla="*/ 1166876 h 6858558"/>
              <a:gd name="connsiteX23" fmla="*/ 10457261 w 10873921"/>
              <a:gd name="connsiteY23" fmla="*/ 1276330 h 6858558"/>
              <a:gd name="connsiteX24" fmla="*/ 10479612 w 10873921"/>
              <a:gd name="connsiteY24" fmla="*/ 1340205 h 6858558"/>
              <a:gd name="connsiteX25" fmla="*/ 10478804 w 10873921"/>
              <a:gd name="connsiteY25" fmla="*/ 1346492 h 6858558"/>
              <a:gd name="connsiteX26" fmla="*/ 10469399 w 10873921"/>
              <a:gd name="connsiteY26" fmla="*/ 1360254 h 6858558"/>
              <a:gd name="connsiteX27" fmla="*/ 10464675 w 10873921"/>
              <a:gd name="connsiteY27" fmla="*/ 1364867 h 6858558"/>
              <a:gd name="connsiteX28" fmla="*/ 10460288 w 10873921"/>
              <a:gd name="connsiteY28" fmla="*/ 1372815 h 6858558"/>
              <a:gd name="connsiteX29" fmla="*/ 10460557 w 10873921"/>
              <a:gd name="connsiteY29" fmla="*/ 1373191 h 6858558"/>
              <a:gd name="connsiteX30" fmla="*/ 10455711 w 10873921"/>
              <a:gd name="connsiteY30" fmla="*/ 1380284 h 6858558"/>
              <a:gd name="connsiteX31" fmla="*/ 10427214 w 10873921"/>
              <a:gd name="connsiteY31" fmla="*/ 1412731 h 6858558"/>
              <a:gd name="connsiteX32" fmla="*/ 10436481 w 10873921"/>
              <a:gd name="connsiteY32" fmla="*/ 1477797 h 6858558"/>
              <a:gd name="connsiteX33" fmla="*/ 10431659 w 10873921"/>
              <a:gd name="connsiteY33" fmla="*/ 1500615 h 6858558"/>
              <a:gd name="connsiteX34" fmla="*/ 10431103 w 10873921"/>
              <a:gd name="connsiteY34" fmla="*/ 1513756 h 6858558"/>
              <a:gd name="connsiteX35" fmla="*/ 10432371 w 10873921"/>
              <a:gd name="connsiteY35" fmla="*/ 1515188 h 6858558"/>
              <a:gd name="connsiteX36" fmla="*/ 10404863 w 10873921"/>
              <a:gd name="connsiteY36" fmla="*/ 1546203 h 6858558"/>
              <a:gd name="connsiteX37" fmla="*/ 10404251 w 10873921"/>
              <a:gd name="connsiteY37" fmla="*/ 1551761 h 6858558"/>
              <a:gd name="connsiteX38" fmla="*/ 10382431 w 10873921"/>
              <a:gd name="connsiteY38" fmla="*/ 1570136 h 6858558"/>
              <a:gd name="connsiteX39" fmla="*/ 10373233 w 10873921"/>
              <a:gd name="connsiteY39" fmla="*/ 1580611 h 6858558"/>
              <a:gd name="connsiteX40" fmla="*/ 10366354 w 10873921"/>
              <a:gd name="connsiteY40" fmla="*/ 1581543 h 6858558"/>
              <a:gd name="connsiteX41" fmla="*/ 10354948 w 10873921"/>
              <a:gd name="connsiteY41" fmla="*/ 1598036 h 6858558"/>
              <a:gd name="connsiteX42" fmla="*/ 10365856 w 10873921"/>
              <a:gd name="connsiteY42" fmla="*/ 1627197 h 6858558"/>
              <a:gd name="connsiteX43" fmla="*/ 10339843 w 10873921"/>
              <a:gd name="connsiteY43" fmla="*/ 1675061 h 6858558"/>
              <a:gd name="connsiteX44" fmla="*/ 10303766 w 10873921"/>
              <a:gd name="connsiteY44" fmla="*/ 1728350 h 6858558"/>
              <a:gd name="connsiteX45" fmla="*/ 10213612 w 10873921"/>
              <a:gd name="connsiteY45" fmla="*/ 1831639 h 6858558"/>
              <a:gd name="connsiteX46" fmla="*/ 10112893 w 10873921"/>
              <a:gd name="connsiteY46" fmla="*/ 1947999 h 6858558"/>
              <a:gd name="connsiteX47" fmla="*/ 10042411 w 10873921"/>
              <a:gd name="connsiteY47" fmla="*/ 2041320 h 6858558"/>
              <a:gd name="connsiteX48" fmla="*/ 9916869 w 10873921"/>
              <a:gd name="connsiteY48" fmla="*/ 2193981 h 6858558"/>
              <a:gd name="connsiteX49" fmla="*/ 9863224 w 10873921"/>
              <a:gd name="connsiteY49" fmla="*/ 2350764 h 6858558"/>
              <a:gd name="connsiteX50" fmla="*/ 9815833 w 10873921"/>
              <a:gd name="connsiteY50" fmla="*/ 2484015 h 6858558"/>
              <a:gd name="connsiteX51" fmla="*/ 9772154 w 10873921"/>
              <a:gd name="connsiteY51" fmla="*/ 2992899 h 6858558"/>
              <a:gd name="connsiteX52" fmla="*/ 9644932 w 10873921"/>
              <a:gd name="connsiteY52" fmla="*/ 4090138 h 6858558"/>
              <a:gd name="connsiteX53" fmla="*/ 9476803 w 10873921"/>
              <a:gd name="connsiteY53" fmla="*/ 5871230 h 6858558"/>
              <a:gd name="connsiteX54" fmla="*/ 9482048 w 10873921"/>
              <a:gd name="connsiteY54" fmla="*/ 5875581 h 6858558"/>
              <a:gd name="connsiteX55" fmla="*/ 9482918 w 10873921"/>
              <a:gd name="connsiteY55" fmla="*/ 5942515 h 6858558"/>
              <a:gd name="connsiteX56" fmla="*/ 9471123 w 10873921"/>
              <a:gd name="connsiteY56" fmla="*/ 6028951 h 6858558"/>
              <a:gd name="connsiteX57" fmla="*/ 9421412 w 10873921"/>
              <a:gd name="connsiteY57" fmla="*/ 6080818 h 6858558"/>
              <a:gd name="connsiteX58" fmla="*/ 9427038 w 10873921"/>
              <a:gd name="connsiteY58" fmla="*/ 6088099 h 6858558"/>
              <a:gd name="connsiteX59" fmla="*/ 9412784 w 10873921"/>
              <a:gd name="connsiteY59" fmla="*/ 6129303 h 6858558"/>
              <a:gd name="connsiteX60" fmla="*/ 9313343 w 10873921"/>
              <a:gd name="connsiteY60" fmla="*/ 6260036 h 6858558"/>
              <a:gd name="connsiteX61" fmla="*/ 9286856 w 10873921"/>
              <a:gd name="connsiteY61" fmla="*/ 6340934 h 6858558"/>
              <a:gd name="connsiteX62" fmla="*/ 9285436 w 10873921"/>
              <a:gd name="connsiteY62" fmla="*/ 6371842 h 6858558"/>
              <a:gd name="connsiteX63" fmla="*/ 9282564 w 10873921"/>
              <a:gd name="connsiteY63" fmla="*/ 6423490 h 6858558"/>
              <a:gd name="connsiteX64" fmla="*/ 9300077 w 10873921"/>
              <a:gd name="connsiteY64" fmla="*/ 6467496 h 6858558"/>
              <a:gd name="connsiteX65" fmla="*/ 9289886 w 10873921"/>
              <a:gd name="connsiteY65" fmla="*/ 6508540 h 6858558"/>
              <a:gd name="connsiteX66" fmla="*/ 9262092 w 10873921"/>
              <a:gd name="connsiteY66" fmla="*/ 6511084 h 6858558"/>
              <a:gd name="connsiteX67" fmla="*/ 9259443 w 10873921"/>
              <a:gd name="connsiteY67" fmla="*/ 6557257 h 6858558"/>
              <a:gd name="connsiteX68" fmla="*/ 9258214 w 10873921"/>
              <a:gd name="connsiteY68" fmla="*/ 6628065 h 6858558"/>
              <a:gd name="connsiteX69" fmla="*/ 9250938 w 10873921"/>
              <a:gd name="connsiteY69" fmla="*/ 6667101 h 6858558"/>
              <a:gd name="connsiteX70" fmla="*/ 9238195 w 10873921"/>
              <a:gd name="connsiteY70" fmla="*/ 6775682 h 6858558"/>
              <a:gd name="connsiteX71" fmla="*/ 9230652 w 10873921"/>
              <a:gd name="connsiteY71" fmla="*/ 6855909 h 6858558"/>
              <a:gd name="connsiteX72" fmla="*/ 0 w 10873921"/>
              <a:gd name="connsiteY72" fmla="*/ 6858558 h 6858558"/>
              <a:gd name="connsiteX73" fmla="*/ 0 w 10873921"/>
              <a:gd name="connsiteY73"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06313 w 10873921"/>
              <a:gd name="connsiteY9" fmla="*/ 486627 h 6858558"/>
              <a:gd name="connsiteX10" fmla="*/ 10694154 w 10873921"/>
              <a:gd name="connsiteY10" fmla="*/ 534382 h 6858558"/>
              <a:gd name="connsiteX11" fmla="*/ 10585389 w 10873921"/>
              <a:gd name="connsiteY11" fmla="*/ 657817 h 6858558"/>
              <a:gd name="connsiteX12" fmla="*/ 10553040 w 10873921"/>
              <a:gd name="connsiteY12" fmla="*/ 736652 h 6858558"/>
              <a:gd name="connsiteX13" fmla="*/ 10549362 w 10873921"/>
              <a:gd name="connsiteY13" fmla="*/ 767381 h 6858558"/>
              <a:gd name="connsiteX14" fmla="*/ 10542712 w 10873921"/>
              <a:gd name="connsiteY14" fmla="*/ 818695 h 6858558"/>
              <a:gd name="connsiteX15" fmla="*/ 10556955 w 10873921"/>
              <a:gd name="connsiteY15" fmla="*/ 863814 h 6858558"/>
              <a:gd name="connsiteX16" fmla="*/ 10543783 w 10873921"/>
              <a:gd name="connsiteY16" fmla="*/ 904039 h 6858558"/>
              <a:gd name="connsiteX17" fmla="*/ 10515875 w 10873921"/>
              <a:gd name="connsiteY17" fmla="*/ 904631 h 6858558"/>
              <a:gd name="connsiteX18" fmla="*/ 10509848 w 10873921"/>
              <a:gd name="connsiteY18" fmla="*/ 950499 h 6858558"/>
              <a:gd name="connsiteX19" fmla="*/ 10503433 w 10873921"/>
              <a:gd name="connsiteY19" fmla="*/ 1021040 h 6858558"/>
              <a:gd name="connsiteX20" fmla="*/ 10493315 w 10873921"/>
              <a:gd name="connsiteY20" fmla="*/ 1059465 h 6858558"/>
              <a:gd name="connsiteX21" fmla="*/ 10472650 w 10873921"/>
              <a:gd name="connsiteY21" fmla="*/ 1166876 h 6858558"/>
              <a:gd name="connsiteX22" fmla="*/ 10457261 w 10873921"/>
              <a:gd name="connsiteY22" fmla="*/ 1276330 h 6858558"/>
              <a:gd name="connsiteX23" fmla="*/ 10479612 w 10873921"/>
              <a:gd name="connsiteY23" fmla="*/ 1340205 h 6858558"/>
              <a:gd name="connsiteX24" fmla="*/ 10478804 w 10873921"/>
              <a:gd name="connsiteY24" fmla="*/ 1346492 h 6858558"/>
              <a:gd name="connsiteX25" fmla="*/ 10469399 w 10873921"/>
              <a:gd name="connsiteY25" fmla="*/ 1360254 h 6858558"/>
              <a:gd name="connsiteX26" fmla="*/ 10464675 w 10873921"/>
              <a:gd name="connsiteY26" fmla="*/ 1364867 h 6858558"/>
              <a:gd name="connsiteX27" fmla="*/ 10460288 w 10873921"/>
              <a:gd name="connsiteY27" fmla="*/ 1372815 h 6858558"/>
              <a:gd name="connsiteX28" fmla="*/ 10460557 w 10873921"/>
              <a:gd name="connsiteY28" fmla="*/ 1373191 h 6858558"/>
              <a:gd name="connsiteX29" fmla="*/ 10455711 w 10873921"/>
              <a:gd name="connsiteY29" fmla="*/ 1380284 h 6858558"/>
              <a:gd name="connsiteX30" fmla="*/ 10427214 w 10873921"/>
              <a:gd name="connsiteY30" fmla="*/ 1412731 h 6858558"/>
              <a:gd name="connsiteX31" fmla="*/ 10436481 w 10873921"/>
              <a:gd name="connsiteY31" fmla="*/ 1477797 h 6858558"/>
              <a:gd name="connsiteX32" fmla="*/ 10431659 w 10873921"/>
              <a:gd name="connsiteY32" fmla="*/ 1500615 h 6858558"/>
              <a:gd name="connsiteX33" fmla="*/ 10431103 w 10873921"/>
              <a:gd name="connsiteY33" fmla="*/ 1513756 h 6858558"/>
              <a:gd name="connsiteX34" fmla="*/ 10432371 w 10873921"/>
              <a:gd name="connsiteY34" fmla="*/ 1515188 h 6858558"/>
              <a:gd name="connsiteX35" fmla="*/ 10404863 w 10873921"/>
              <a:gd name="connsiteY35" fmla="*/ 1546203 h 6858558"/>
              <a:gd name="connsiteX36" fmla="*/ 10404251 w 10873921"/>
              <a:gd name="connsiteY36" fmla="*/ 1551761 h 6858558"/>
              <a:gd name="connsiteX37" fmla="*/ 10382431 w 10873921"/>
              <a:gd name="connsiteY37" fmla="*/ 1570136 h 6858558"/>
              <a:gd name="connsiteX38" fmla="*/ 10373233 w 10873921"/>
              <a:gd name="connsiteY38" fmla="*/ 1580611 h 6858558"/>
              <a:gd name="connsiteX39" fmla="*/ 10366354 w 10873921"/>
              <a:gd name="connsiteY39" fmla="*/ 1581543 h 6858558"/>
              <a:gd name="connsiteX40" fmla="*/ 10354948 w 10873921"/>
              <a:gd name="connsiteY40" fmla="*/ 1598036 h 6858558"/>
              <a:gd name="connsiteX41" fmla="*/ 10365856 w 10873921"/>
              <a:gd name="connsiteY41" fmla="*/ 1627197 h 6858558"/>
              <a:gd name="connsiteX42" fmla="*/ 10339843 w 10873921"/>
              <a:gd name="connsiteY42" fmla="*/ 1675061 h 6858558"/>
              <a:gd name="connsiteX43" fmla="*/ 10303766 w 10873921"/>
              <a:gd name="connsiteY43" fmla="*/ 1728350 h 6858558"/>
              <a:gd name="connsiteX44" fmla="*/ 10213612 w 10873921"/>
              <a:gd name="connsiteY44" fmla="*/ 1831639 h 6858558"/>
              <a:gd name="connsiteX45" fmla="*/ 10112893 w 10873921"/>
              <a:gd name="connsiteY45" fmla="*/ 1947999 h 6858558"/>
              <a:gd name="connsiteX46" fmla="*/ 10042411 w 10873921"/>
              <a:gd name="connsiteY46" fmla="*/ 2041320 h 6858558"/>
              <a:gd name="connsiteX47" fmla="*/ 9916869 w 10873921"/>
              <a:gd name="connsiteY47" fmla="*/ 2193981 h 6858558"/>
              <a:gd name="connsiteX48" fmla="*/ 9863224 w 10873921"/>
              <a:gd name="connsiteY48" fmla="*/ 2350764 h 6858558"/>
              <a:gd name="connsiteX49" fmla="*/ 9815833 w 10873921"/>
              <a:gd name="connsiteY49" fmla="*/ 2484015 h 6858558"/>
              <a:gd name="connsiteX50" fmla="*/ 9772154 w 10873921"/>
              <a:gd name="connsiteY50" fmla="*/ 2992899 h 6858558"/>
              <a:gd name="connsiteX51" fmla="*/ 9644932 w 10873921"/>
              <a:gd name="connsiteY51" fmla="*/ 4090138 h 6858558"/>
              <a:gd name="connsiteX52" fmla="*/ 9476803 w 10873921"/>
              <a:gd name="connsiteY52" fmla="*/ 5871230 h 6858558"/>
              <a:gd name="connsiteX53" fmla="*/ 9482048 w 10873921"/>
              <a:gd name="connsiteY53" fmla="*/ 5875581 h 6858558"/>
              <a:gd name="connsiteX54" fmla="*/ 9482918 w 10873921"/>
              <a:gd name="connsiteY54" fmla="*/ 5942515 h 6858558"/>
              <a:gd name="connsiteX55" fmla="*/ 9471123 w 10873921"/>
              <a:gd name="connsiteY55" fmla="*/ 6028951 h 6858558"/>
              <a:gd name="connsiteX56" fmla="*/ 9421412 w 10873921"/>
              <a:gd name="connsiteY56" fmla="*/ 6080818 h 6858558"/>
              <a:gd name="connsiteX57" fmla="*/ 9427038 w 10873921"/>
              <a:gd name="connsiteY57" fmla="*/ 6088099 h 6858558"/>
              <a:gd name="connsiteX58" fmla="*/ 9412784 w 10873921"/>
              <a:gd name="connsiteY58" fmla="*/ 6129303 h 6858558"/>
              <a:gd name="connsiteX59" fmla="*/ 9313343 w 10873921"/>
              <a:gd name="connsiteY59" fmla="*/ 6260036 h 6858558"/>
              <a:gd name="connsiteX60" fmla="*/ 9286856 w 10873921"/>
              <a:gd name="connsiteY60" fmla="*/ 6340934 h 6858558"/>
              <a:gd name="connsiteX61" fmla="*/ 9285436 w 10873921"/>
              <a:gd name="connsiteY61" fmla="*/ 6371842 h 6858558"/>
              <a:gd name="connsiteX62" fmla="*/ 9282564 w 10873921"/>
              <a:gd name="connsiteY62" fmla="*/ 6423490 h 6858558"/>
              <a:gd name="connsiteX63" fmla="*/ 9300077 w 10873921"/>
              <a:gd name="connsiteY63" fmla="*/ 6467496 h 6858558"/>
              <a:gd name="connsiteX64" fmla="*/ 9289886 w 10873921"/>
              <a:gd name="connsiteY64" fmla="*/ 6508540 h 6858558"/>
              <a:gd name="connsiteX65" fmla="*/ 9262092 w 10873921"/>
              <a:gd name="connsiteY65" fmla="*/ 6511084 h 6858558"/>
              <a:gd name="connsiteX66" fmla="*/ 9259443 w 10873921"/>
              <a:gd name="connsiteY66" fmla="*/ 6557257 h 6858558"/>
              <a:gd name="connsiteX67" fmla="*/ 9258214 w 10873921"/>
              <a:gd name="connsiteY67" fmla="*/ 6628065 h 6858558"/>
              <a:gd name="connsiteX68" fmla="*/ 9250938 w 10873921"/>
              <a:gd name="connsiteY68" fmla="*/ 6667101 h 6858558"/>
              <a:gd name="connsiteX69" fmla="*/ 9238195 w 10873921"/>
              <a:gd name="connsiteY69" fmla="*/ 6775682 h 6858558"/>
              <a:gd name="connsiteX70" fmla="*/ 9230652 w 10873921"/>
              <a:gd name="connsiteY70" fmla="*/ 6855909 h 6858558"/>
              <a:gd name="connsiteX71" fmla="*/ 0 w 10873921"/>
              <a:gd name="connsiteY71" fmla="*/ 6858558 h 6858558"/>
              <a:gd name="connsiteX72" fmla="*/ 0 w 10873921"/>
              <a:gd name="connsiteY72"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322 w 10873921"/>
              <a:gd name="connsiteY9" fmla="*/ 449520 h 6858558"/>
              <a:gd name="connsiteX10" fmla="*/ 10694154 w 10873921"/>
              <a:gd name="connsiteY10" fmla="*/ 534382 h 6858558"/>
              <a:gd name="connsiteX11" fmla="*/ 10585389 w 10873921"/>
              <a:gd name="connsiteY11" fmla="*/ 657817 h 6858558"/>
              <a:gd name="connsiteX12" fmla="*/ 10553040 w 10873921"/>
              <a:gd name="connsiteY12" fmla="*/ 736652 h 6858558"/>
              <a:gd name="connsiteX13" fmla="*/ 10549362 w 10873921"/>
              <a:gd name="connsiteY13" fmla="*/ 767381 h 6858558"/>
              <a:gd name="connsiteX14" fmla="*/ 10542712 w 10873921"/>
              <a:gd name="connsiteY14" fmla="*/ 818695 h 6858558"/>
              <a:gd name="connsiteX15" fmla="*/ 10556955 w 10873921"/>
              <a:gd name="connsiteY15" fmla="*/ 863814 h 6858558"/>
              <a:gd name="connsiteX16" fmla="*/ 10543783 w 10873921"/>
              <a:gd name="connsiteY16" fmla="*/ 904039 h 6858558"/>
              <a:gd name="connsiteX17" fmla="*/ 10515875 w 10873921"/>
              <a:gd name="connsiteY17" fmla="*/ 904631 h 6858558"/>
              <a:gd name="connsiteX18" fmla="*/ 10509848 w 10873921"/>
              <a:gd name="connsiteY18" fmla="*/ 950499 h 6858558"/>
              <a:gd name="connsiteX19" fmla="*/ 10503433 w 10873921"/>
              <a:gd name="connsiteY19" fmla="*/ 1021040 h 6858558"/>
              <a:gd name="connsiteX20" fmla="*/ 10493315 w 10873921"/>
              <a:gd name="connsiteY20" fmla="*/ 1059465 h 6858558"/>
              <a:gd name="connsiteX21" fmla="*/ 10472650 w 10873921"/>
              <a:gd name="connsiteY21" fmla="*/ 1166876 h 6858558"/>
              <a:gd name="connsiteX22" fmla="*/ 10457261 w 10873921"/>
              <a:gd name="connsiteY22" fmla="*/ 1276330 h 6858558"/>
              <a:gd name="connsiteX23" fmla="*/ 10479612 w 10873921"/>
              <a:gd name="connsiteY23" fmla="*/ 1340205 h 6858558"/>
              <a:gd name="connsiteX24" fmla="*/ 10478804 w 10873921"/>
              <a:gd name="connsiteY24" fmla="*/ 1346492 h 6858558"/>
              <a:gd name="connsiteX25" fmla="*/ 10469399 w 10873921"/>
              <a:gd name="connsiteY25" fmla="*/ 1360254 h 6858558"/>
              <a:gd name="connsiteX26" fmla="*/ 10464675 w 10873921"/>
              <a:gd name="connsiteY26" fmla="*/ 1364867 h 6858558"/>
              <a:gd name="connsiteX27" fmla="*/ 10460288 w 10873921"/>
              <a:gd name="connsiteY27" fmla="*/ 1372815 h 6858558"/>
              <a:gd name="connsiteX28" fmla="*/ 10460557 w 10873921"/>
              <a:gd name="connsiteY28" fmla="*/ 1373191 h 6858558"/>
              <a:gd name="connsiteX29" fmla="*/ 10455711 w 10873921"/>
              <a:gd name="connsiteY29" fmla="*/ 1380284 h 6858558"/>
              <a:gd name="connsiteX30" fmla="*/ 10427214 w 10873921"/>
              <a:gd name="connsiteY30" fmla="*/ 1412731 h 6858558"/>
              <a:gd name="connsiteX31" fmla="*/ 10436481 w 10873921"/>
              <a:gd name="connsiteY31" fmla="*/ 1477797 h 6858558"/>
              <a:gd name="connsiteX32" fmla="*/ 10431659 w 10873921"/>
              <a:gd name="connsiteY32" fmla="*/ 1500615 h 6858558"/>
              <a:gd name="connsiteX33" fmla="*/ 10431103 w 10873921"/>
              <a:gd name="connsiteY33" fmla="*/ 1513756 h 6858558"/>
              <a:gd name="connsiteX34" fmla="*/ 10432371 w 10873921"/>
              <a:gd name="connsiteY34" fmla="*/ 1515188 h 6858558"/>
              <a:gd name="connsiteX35" fmla="*/ 10404863 w 10873921"/>
              <a:gd name="connsiteY35" fmla="*/ 1546203 h 6858558"/>
              <a:gd name="connsiteX36" fmla="*/ 10404251 w 10873921"/>
              <a:gd name="connsiteY36" fmla="*/ 1551761 h 6858558"/>
              <a:gd name="connsiteX37" fmla="*/ 10382431 w 10873921"/>
              <a:gd name="connsiteY37" fmla="*/ 1570136 h 6858558"/>
              <a:gd name="connsiteX38" fmla="*/ 10373233 w 10873921"/>
              <a:gd name="connsiteY38" fmla="*/ 1580611 h 6858558"/>
              <a:gd name="connsiteX39" fmla="*/ 10366354 w 10873921"/>
              <a:gd name="connsiteY39" fmla="*/ 1581543 h 6858558"/>
              <a:gd name="connsiteX40" fmla="*/ 10354948 w 10873921"/>
              <a:gd name="connsiteY40" fmla="*/ 1598036 h 6858558"/>
              <a:gd name="connsiteX41" fmla="*/ 10365856 w 10873921"/>
              <a:gd name="connsiteY41" fmla="*/ 1627197 h 6858558"/>
              <a:gd name="connsiteX42" fmla="*/ 10339843 w 10873921"/>
              <a:gd name="connsiteY42" fmla="*/ 1675061 h 6858558"/>
              <a:gd name="connsiteX43" fmla="*/ 10303766 w 10873921"/>
              <a:gd name="connsiteY43" fmla="*/ 1728350 h 6858558"/>
              <a:gd name="connsiteX44" fmla="*/ 10213612 w 10873921"/>
              <a:gd name="connsiteY44" fmla="*/ 1831639 h 6858558"/>
              <a:gd name="connsiteX45" fmla="*/ 10112893 w 10873921"/>
              <a:gd name="connsiteY45" fmla="*/ 1947999 h 6858558"/>
              <a:gd name="connsiteX46" fmla="*/ 10042411 w 10873921"/>
              <a:gd name="connsiteY46" fmla="*/ 2041320 h 6858558"/>
              <a:gd name="connsiteX47" fmla="*/ 9916869 w 10873921"/>
              <a:gd name="connsiteY47" fmla="*/ 2193981 h 6858558"/>
              <a:gd name="connsiteX48" fmla="*/ 9863224 w 10873921"/>
              <a:gd name="connsiteY48" fmla="*/ 2350764 h 6858558"/>
              <a:gd name="connsiteX49" fmla="*/ 9815833 w 10873921"/>
              <a:gd name="connsiteY49" fmla="*/ 2484015 h 6858558"/>
              <a:gd name="connsiteX50" fmla="*/ 9772154 w 10873921"/>
              <a:gd name="connsiteY50" fmla="*/ 2992899 h 6858558"/>
              <a:gd name="connsiteX51" fmla="*/ 9644932 w 10873921"/>
              <a:gd name="connsiteY51" fmla="*/ 4090138 h 6858558"/>
              <a:gd name="connsiteX52" fmla="*/ 9476803 w 10873921"/>
              <a:gd name="connsiteY52" fmla="*/ 5871230 h 6858558"/>
              <a:gd name="connsiteX53" fmla="*/ 9482048 w 10873921"/>
              <a:gd name="connsiteY53" fmla="*/ 5875581 h 6858558"/>
              <a:gd name="connsiteX54" fmla="*/ 9482918 w 10873921"/>
              <a:gd name="connsiteY54" fmla="*/ 5942515 h 6858558"/>
              <a:gd name="connsiteX55" fmla="*/ 9471123 w 10873921"/>
              <a:gd name="connsiteY55" fmla="*/ 6028951 h 6858558"/>
              <a:gd name="connsiteX56" fmla="*/ 9421412 w 10873921"/>
              <a:gd name="connsiteY56" fmla="*/ 6080818 h 6858558"/>
              <a:gd name="connsiteX57" fmla="*/ 9427038 w 10873921"/>
              <a:gd name="connsiteY57" fmla="*/ 6088099 h 6858558"/>
              <a:gd name="connsiteX58" fmla="*/ 9412784 w 10873921"/>
              <a:gd name="connsiteY58" fmla="*/ 6129303 h 6858558"/>
              <a:gd name="connsiteX59" fmla="*/ 9313343 w 10873921"/>
              <a:gd name="connsiteY59" fmla="*/ 6260036 h 6858558"/>
              <a:gd name="connsiteX60" fmla="*/ 9286856 w 10873921"/>
              <a:gd name="connsiteY60" fmla="*/ 6340934 h 6858558"/>
              <a:gd name="connsiteX61" fmla="*/ 9285436 w 10873921"/>
              <a:gd name="connsiteY61" fmla="*/ 6371842 h 6858558"/>
              <a:gd name="connsiteX62" fmla="*/ 9282564 w 10873921"/>
              <a:gd name="connsiteY62" fmla="*/ 6423490 h 6858558"/>
              <a:gd name="connsiteX63" fmla="*/ 9300077 w 10873921"/>
              <a:gd name="connsiteY63" fmla="*/ 6467496 h 6858558"/>
              <a:gd name="connsiteX64" fmla="*/ 9289886 w 10873921"/>
              <a:gd name="connsiteY64" fmla="*/ 6508540 h 6858558"/>
              <a:gd name="connsiteX65" fmla="*/ 9262092 w 10873921"/>
              <a:gd name="connsiteY65" fmla="*/ 6511084 h 6858558"/>
              <a:gd name="connsiteX66" fmla="*/ 9259443 w 10873921"/>
              <a:gd name="connsiteY66" fmla="*/ 6557257 h 6858558"/>
              <a:gd name="connsiteX67" fmla="*/ 9258214 w 10873921"/>
              <a:gd name="connsiteY67" fmla="*/ 6628065 h 6858558"/>
              <a:gd name="connsiteX68" fmla="*/ 9250938 w 10873921"/>
              <a:gd name="connsiteY68" fmla="*/ 6667101 h 6858558"/>
              <a:gd name="connsiteX69" fmla="*/ 9238195 w 10873921"/>
              <a:gd name="connsiteY69" fmla="*/ 6775682 h 6858558"/>
              <a:gd name="connsiteX70" fmla="*/ 9230652 w 10873921"/>
              <a:gd name="connsiteY70" fmla="*/ 6855909 h 6858558"/>
              <a:gd name="connsiteX71" fmla="*/ 0 w 10873921"/>
              <a:gd name="connsiteY71" fmla="*/ 6858558 h 6858558"/>
              <a:gd name="connsiteX72" fmla="*/ 0 w 10873921"/>
              <a:gd name="connsiteY72"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322 w 10873921"/>
              <a:gd name="connsiteY9" fmla="*/ 449520 h 6858558"/>
              <a:gd name="connsiteX10" fmla="*/ 10694154 w 10873921"/>
              <a:gd name="connsiteY10" fmla="*/ 534382 h 6858558"/>
              <a:gd name="connsiteX11" fmla="*/ 10585389 w 10873921"/>
              <a:gd name="connsiteY11" fmla="*/ 657817 h 6858558"/>
              <a:gd name="connsiteX12" fmla="*/ 10553040 w 10873921"/>
              <a:gd name="connsiteY12" fmla="*/ 736652 h 6858558"/>
              <a:gd name="connsiteX13" fmla="*/ 10549362 w 10873921"/>
              <a:gd name="connsiteY13" fmla="*/ 767381 h 6858558"/>
              <a:gd name="connsiteX14" fmla="*/ 10542712 w 10873921"/>
              <a:gd name="connsiteY14" fmla="*/ 818695 h 6858558"/>
              <a:gd name="connsiteX15" fmla="*/ 10556955 w 10873921"/>
              <a:gd name="connsiteY15" fmla="*/ 863814 h 6858558"/>
              <a:gd name="connsiteX16" fmla="*/ 10543783 w 10873921"/>
              <a:gd name="connsiteY16" fmla="*/ 904039 h 6858558"/>
              <a:gd name="connsiteX17" fmla="*/ 10515875 w 10873921"/>
              <a:gd name="connsiteY17" fmla="*/ 904631 h 6858558"/>
              <a:gd name="connsiteX18" fmla="*/ 10509848 w 10873921"/>
              <a:gd name="connsiteY18" fmla="*/ 950499 h 6858558"/>
              <a:gd name="connsiteX19" fmla="*/ 10503433 w 10873921"/>
              <a:gd name="connsiteY19" fmla="*/ 1021040 h 6858558"/>
              <a:gd name="connsiteX20" fmla="*/ 10493315 w 10873921"/>
              <a:gd name="connsiteY20" fmla="*/ 1059465 h 6858558"/>
              <a:gd name="connsiteX21" fmla="*/ 10472650 w 10873921"/>
              <a:gd name="connsiteY21" fmla="*/ 1166876 h 6858558"/>
              <a:gd name="connsiteX22" fmla="*/ 10457261 w 10873921"/>
              <a:gd name="connsiteY22" fmla="*/ 1276330 h 6858558"/>
              <a:gd name="connsiteX23" fmla="*/ 10479612 w 10873921"/>
              <a:gd name="connsiteY23" fmla="*/ 1340205 h 6858558"/>
              <a:gd name="connsiteX24" fmla="*/ 10478804 w 10873921"/>
              <a:gd name="connsiteY24" fmla="*/ 1346492 h 6858558"/>
              <a:gd name="connsiteX25" fmla="*/ 10469399 w 10873921"/>
              <a:gd name="connsiteY25" fmla="*/ 1360254 h 6858558"/>
              <a:gd name="connsiteX26" fmla="*/ 10464675 w 10873921"/>
              <a:gd name="connsiteY26" fmla="*/ 1364867 h 6858558"/>
              <a:gd name="connsiteX27" fmla="*/ 10460288 w 10873921"/>
              <a:gd name="connsiteY27" fmla="*/ 1372815 h 6858558"/>
              <a:gd name="connsiteX28" fmla="*/ 10460557 w 10873921"/>
              <a:gd name="connsiteY28" fmla="*/ 1373191 h 6858558"/>
              <a:gd name="connsiteX29" fmla="*/ 10427214 w 10873921"/>
              <a:gd name="connsiteY29" fmla="*/ 1412731 h 6858558"/>
              <a:gd name="connsiteX30" fmla="*/ 10436481 w 10873921"/>
              <a:gd name="connsiteY30" fmla="*/ 1477797 h 6858558"/>
              <a:gd name="connsiteX31" fmla="*/ 10431659 w 10873921"/>
              <a:gd name="connsiteY31" fmla="*/ 1500615 h 6858558"/>
              <a:gd name="connsiteX32" fmla="*/ 10431103 w 10873921"/>
              <a:gd name="connsiteY32" fmla="*/ 1513756 h 6858558"/>
              <a:gd name="connsiteX33" fmla="*/ 10432371 w 10873921"/>
              <a:gd name="connsiteY33" fmla="*/ 1515188 h 6858558"/>
              <a:gd name="connsiteX34" fmla="*/ 10404863 w 10873921"/>
              <a:gd name="connsiteY34" fmla="*/ 1546203 h 6858558"/>
              <a:gd name="connsiteX35" fmla="*/ 10404251 w 10873921"/>
              <a:gd name="connsiteY35" fmla="*/ 1551761 h 6858558"/>
              <a:gd name="connsiteX36" fmla="*/ 10382431 w 10873921"/>
              <a:gd name="connsiteY36" fmla="*/ 1570136 h 6858558"/>
              <a:gd name="connsiteX37" fmla="*/ 10373233 w 10873921"/>
              <a:gd name="connsiteY37" fmla="*/ 1580611 h 6858558"/>
              <a:gd name="connsiteX38" fmla="*/ 10366354 w 10873921"/>
              <a:gd name="connsiteY38" fmla="*/ 1581543 h 6858558"/>
              <a:gd name="connsiteX39" fmla="*/ 10354948 w 10873921"/>
              <a:gd name="connsiteY39" fmla="*/ 1598036 h 6858558"/>
              <a:gd name="connsiteX40" fmla="*/ 10365856 w 10873921"/>
              <a:gd name="connsiteY40" fmla="*/ 1627197 h 6858558"/>
              <a:gd name="connsiteX41" fmla="*/ 10339843 w 10873921"/>
              <a:gd name="connsiteY41" fmla="*/ 1675061 h 6858558"/>
              <a:gd name="connsiteX42" fmla="*/ 10303766 w 10873921"/>
              <a:gd name="connsiteY42" fmla="*/ 1728350 h 6858558"/>
              <a:gd name="connsiteX43" fmla="*/ 10213612 w 10873921"/>
              <a:gd name="connsiteY43" fmla="*/ 1831639 h 6858558"/>
              <a:gd name="connsiteX44" fmla="*/ 10112893 w 10873921"/>
              <a:gd name="connsiteY44" fmla="*/ 1947999 h 6858558"/>
              <a:gd name="connsiteX45" fmla="*/ 10042411 w 10873921"/>
              <a:gd name="connsiteY45" fmla="*/ 2041320 h 6858558"/>
              <a:gd name="connsiteX46" fmla="*/ 9916869 w 10873921"/>
              <a:gd name="connsiteY46" fmla="*/ 2193981 h 6858558"/>
              <a:gd name="connsiteX47" fmla="*/ 9863224 w 10873921"/>
              <a:gd name="connsiteY47" fmla="*/ 2350764 h 6858558"/>
              <a:gd name="connsiteX48" fmla="*/ 9815833 w 10873921"/>
              <a:gd name="connsiteY48" fmla="*/ 2484015 h 6858558"/>
              <a:gd name="connsiteX49" fmla="*/ 9772154 w 10873921"/>
              <a:gd name="connsiteY49" fmla="*/ 2992899 h 6858558"/>
              <a:gd name="connsiteX50" fmla="*/ 9644932 w 10873921"/>
              <a:gd name="connsiteY50" fmla="*/ 4090138 h 6858558"/>
              <a:gd name="connsiteX51" fmla="*/ 9476803 w 10873921"/>
              <a:gd name="connsiteY51" fmla="*/ 5871230 h 6858558"/>
              <a:gd name="connsiteX52" fmla="*/ 9482048 w 10873921"/>
              <a:gd name="connsiteY52" fmla="*/ 5875581 h 6858558"/>
              <a:gd name="connsiteX53" fmla="*/ 9482918 w 10873921"/>
              <a:gd name="connsiteY53" fmla="*/ 5942515 h 6858558"/>
              <a:gd name="connsiteX54" fmla="*/ 9471123 w 10873921"/>
              <a:gd name="connsiteY54" fmla="*/ 6028951 h 6858558"/>
              <a:gd name="connsiteX55" fmla="*/ 9421412 w 10873921"/>
              <a:gd name="connsiteY55" fmla="*/ 6080818 h 6858558"/>
              <a:gd name="connsiteX56" fmla="*/ 9427038 w 10873921"/>
              <a:gd name="connsiteY56" fmla="*/ 6088099 h 6858558"/>
              <a:gd name="connsiteX57" fmla="*/ 9412784 w 10873921"/>
              <a:gd name="connsiteY57" fmla="*/ 6129303 h 6858558"/>
              <a:gd name="connsiteX58" fmla="*/ 9313343 w 10873921"/>
              <a:gd name="connsiteY58" fmla="*/ 6260036 h 6858558"/>
              <a:gd name="connsiteX59" fmla="*/ 9286856 w 10873921"/>
              <a:gd name="connsiteY59" fmla="*/ 6340934 h 6858558"/>
              <a:gd name="connsiteX60" fmla="*/ 9285436 w 10873921"/>
              <a:gd name="connsiteY60" fmla="*/ 6371842 h 6858558"/>
              <a:gd name="connsiteX61" fmla="*/ 9282564 w 10873921"/>
              <a:gd name="connsiteY61" fmla="*/ 6423490 h 6858558"/>
              <a:gd name="connsiteX62" fmla="*/ 9300077 w 10873921"/>
              <a:gd name="connsiteY62" fmla="*/ 6467496 h 6858558"/>
              <a:gd name="connsiteX63" fmla="*/ 9289886 w 10873921"/>
              <a:gd name="connsiteY63" fmla="*/ 6508540 h 6858558"/>
              <a:gd name="connsiteX64" fmla="*/ 9262092 w 10873921"/>
              <a:gd name="connsiteY64" fmla="*/ 6511084 h 6858558"/>
              <a:gd name="connsiteX65" fmla="*/ 9259443 w 10873921"/>
              <a:gd name="connsiteY65" fmla="*/ 6557257 h 6858558"/>
              <a:gd name="connsiteX66" fmla="*/ 9258214 w 10873921"/>
              <a:gd name="connsiteY66" fmla="*/ 6628065 h 6858558"/>
              <a:gd name="connsiteX67" fmla="*/ 9250938 w 10873921"/>
              <a:gd name="connsiteY67" fmla="*/ 6667101 h 6858558"/>
              <a:gd name="connsiteX68" fmla="*/ 9238195 w 10873921"/>
              <a:gd name="connsiteY68" fmla="*/ 6775682 h 6858558"/>
              <a:gd name="connsiteX69" fmla="*/ 9230652 w 10873921"/>
              <a:gd name="connsiteY69" fmla="*/ 6855909 h 6858558"/>
              <a:gd name="connsiteX70" fmla="*/ 0 w 10873921"/>
              <a:gd name="connsiteY70" fmla="*/ 6858558 h 6858558"/>
              <a:gd name="connsiteX71" fmla="*/ 0 w 10873921"/>
              <a:gd name="connsiteY71"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322 w 10873921"/>
              <a:gd name="connsiteY9" fmla="*/ 449520 h 6858558"/>
              <a:gd name="connsiteX10" fmla="*/ 10694154 w 10873921"/>
              <a:gd name="connsiteY10" fmla="*/ 534382 h 6858558"/>
              <a:gd name="connsiteX11" fmla="*/ 10585389 w 10873921"/>
              <a:gd name="connsiteY11" fmla="*/ 657817 h 6858558"/>
              <a:gd name="connsiteX12" fmla="*/ 10553040 w 10873921"/>
              <a:gd name="connsiteY12" fmla="*/ 736652 h 6858558"/>
              <a:gd name="connsiteX13" fmla="*/ 10549362 w 10873921"/>
              <a:gd name="connsiteY13" fmla="*/ 767381 h 6858558"/>
              <a:gd name="connsiteX14" fmla="*/ 10542712 w 10873921"/>
              <a:gd name="connsiteY14" fmla="*/ 818695 h 6858558"/>
              <a:gd name="connsiteX15" fmla="*/ 10556955 w 10873921"/>
              <a:gd name="connsiteY15" fmla="*/ 863814 h 6858558"/>
              <a:gd name="connsiteX16" fmla="*/ 10543783 w 10873921"/>
              <a:gd name="connsiteY16" fmla="*/ 904039 h 6858558"/>
              <a:gd name="connsiteX17" fmla="*/ 10515875 w 10873921"/>
              <a:gd name="connsiteY17" fmla="*/ 904631 h 6858558"/>
              <a:gd name="connsiteX18" fmla="*/ 10509848 w 10873921"/>
              <a:gd name="connsiteY18" fmla="*/ 950499 h 6858558"/>
              <a:gd name="connsiteX19" fmla="*/ 10503433 w 10873921"/>
              <a:gd name="connsiteY19" fmla="*/ 1021040 h 6858558"/>
              <a:gd name="connsiteX20" fmla="*/ 10493315 w 10873921"/>
              <a:gd name="connsiteY20" fmla="*/ 1059465 h 6858558"/>
              <a:gd name="connsiteX21" fmla="*/ 10472650 w 10873921"/>
              <a:gd name="connsiteY21" fmla="*/ 1166876 h 6858558"/>
              <a:gd name="connsiteX22" fmla="*/ 10457261 w 10873921"/>
              <a:gd name="connsiteY22" fmla="*/ 1276330 h 6858558"/>
              <a:gd name="connsiteX23" fmla="*/ 10479612 w 10873921"/>
              <a:gd name="connsiteY23" fmla="*/ 1340205 h 6858558"/>
              <a:gd name="connsiteX24" fmla="*/ 10478804 w 10873921"/>
              <a:gd name="connsiteY24" fmla="*/ 1346492 h 6858558"/>
              <a:gd name="connsiteX25" fmla="*/ 10469399 w 10873921"/>
              <a:gd name="connsiteY25" fmla="*/ 1360254 h 6858558"/>
              <a:gd name="connsiteX26" fmla="*/ 10464675 w 10873921"/>
              <a:gd name="connsiteY26" fmla="*/ 1364867 h 6858558"/>
              <a:gd name="connsiteX27" fmla="*/ 10460288 w 10873921"/>
              <a:gd name="connsiteY27" fmla="*/ 1372815 h 6858558"/>
              <a:gd name="connsiteX28" fmla="*/ 10460557 w 10873921"/>
              <a:gd name="connsiteY28" fmla="*/ 1373191 h 6858558"/>
              <a:gd name="connsiteX29" fmla="*/ 10436481 w 10873921"/>
              <a:gd name="connsiteY29" fmla="*/ 1477797 h 6858558"/>
              <a:gd name="connsiteX30" fmla="*/ 10431659 w 10873921"/>
              <a:gd name="connsiteY30" fmla="*/ 1500615 h 6858558"/>
              <a:gd name="connsiteX31" fmla="*/ 10431103 w 10873921"/>
              <a:gd name="connsiteY31" fmla="*/ 1513756 h 6858558"/>
              <a:gd name="connsiteX32" fmla="*/ 10432371 w 10873921"/>
              <a:gd name="connsiteY32" fmla="*/ 1515188 h 6858558"/>
              <a:gd name="connsiteX33" fmla="*/ 10404863 w 10873921"/>
              <a:gd name="connsiteY33" fmla="*/ 1546203 h 6858558"/>
              <a:gd name="connsiteX34" fmla="*/ 10404251 w 10873921"/>
              <a:gd name="connsiteY34" fmla="*/ 1551761 h 6858558"/>
              <a:gd name="connsiteX35" fmla="*/ 10382431 w 10873921"/>
              <a:gd name="connsiteY35" fmla="*/ 1570136 h 6858558"/>
              <a:gd name="connsiteX36" fmla="*/ 10373233 w 10873921"/>
              <a:gd name="connsiteY36" fmla="*/ 1580611 h 6858558"/>
              <a:gd name="connsiteX37" fmla="*/ 10366354 w 10873921"/>
              <a:gd name="connsiteY37" fmla="*/ 1581543 h 6858558"/>
              <a:gd name="connsiteX38" fmla="*/ 10354948 w 10873921"/>
              <a:gd name="connsiteY38" fmla="*/ 1598036 h 6858558"/>
              <a:gd name="connsiteX39" fmla="*/ 10365856 w 10873921"/>
              <a:gd name="connsiteY39" fmla="*/ 1627197 h 6858558"/>
              <a:gd name="connsiteX40" fmla="*/ 10339843 w 10873921"/>
              <a:gd name="connsiteY40" fmla="*/ 1675061 h 6858558"/>
              <a:gd name="connsiteX41" fmla="*/ 10303766 w 10873921"/>
              <a:gd name="connsiteY41" fmla="*/ 1728350 h 6858558"/>
              <a:gd name="connsiteX42" fmla="*/ 10213612 w 10873921"/>
              <a:gd name="connsiteY42" fmla="*/ 1831639 h 6858558"/>
              <a:gd name="connsiteX43" fmla="*/ 10112893 w 10873921"/>
              <a:gd name="connsiteY43" fmla="*/ 1947999 h 6858558"/>
              <a:gd name="connsiteX44" fmla="*/ 10042411 w 10873921"/>
              <a:gd name="connsiteY44" fmla="*/ 2041320 h 6858558"/>
              <a:gd name="connsiteX45" fmla="*/ 9916869 w 10873921"/>
              <a:gd name="connsiteY45" fmla="*/ 2193981 h 6858558"/>
              <a:gd name="connsiteX46" fmla="*/ 9863224 w 10873921"/>
              <a:gd name="connsiteY46" fmla="*/ 2350764 h 6858558"/>
              <a:gd name="connsiteX47" fmla="*/ 9815833 w 10873921"/>
              <a:gd name="connsiteY47" fmla="*/ 2484015 h 6858558"/>
              <a:gd name="connsiteX48" fmla="*/ 9772154 w 10873921"/>
              <a:gd name="connsiteY48" fmla="*/ 2992899 h 6858558"/>
              <a:gd name="connsiteX49" fmla="*/ 9644932 w 10873921"/>
              <a:gd name="connsiteY49" fmla="*/ 4090138 h 6858558"/>
              <a:gd name="connsiteX50" fmla="*/ 9476803 w 10873921"/>
              <a:gd name="connsiteY50" fmla="*/ 5871230 h 6858558"/>
              <a:gd name="connsiteX51" fmla="*/ 9482048 w 10873921"/>
              <a:gd name="connsiteY51" fmla="*/ 5875581 h 6858558"/>
              <a:gd name="connsiteX52" fmla="*/ 9482918 w 10873921"/>
              <a:gd name="connsiteY52" fmla="*/ 5942515 h 6858558"/>
              <a:gd name="connsiteX53" fmla="*/ 9471123 w 10873921"/>
              <a:gd name="connsiteY53" fmla="*/ 6028951 h 6858558"/>
              <a:gd name="connsiteX54" fmla="*/ 9421412 w 10873921"/>
              <a:gd name="connsiteY54" fmla="*/ 6080818 h 6858558"/>
              <a:gd name="connsiteX55" fmla="*/ 9427038 w 10873921"/>
              <a:gd name="connsiteY55" fmla="*/ 6088099 h 6858558"/>
              <a:gd name="connsiteX56" fmla="*/ 9412784 w 10873921"/>
              <a:gd name="connsiteY56" fmla="*/ 6129303 h 6858558"/>
              <a:gd name="connsiteX57" fmla="*/ 9313343 w 10873921"/>
              <a:gd name="connsiteY57" fmla="*/ 6260036 h 6858558"/>
              <a:gd name="connsiteX58" fmla="*/ 9286856 w 10873921"/>
              <a:gd name="connsiteY58" fmla="*/ 6340934 h 6858558"/>
              <a:gd name="connsiteX59" fmla="*/ 9285436 w 10873921"/>
              <a:gd name="connsiteY59" fmla="*/ 6371842 h 6858558"/>
              <a:gd name="connsiteX60" fmla="*/ 9282564 w 10873921"/>
              <a:gd name="connsiteY60" fmla="*/ 6423490 h 6858558"/>
              <a:gd name="connsiteX61" fmla="*/ 9300077 w 10873921"/>
              <a:gd name="connsiteY61" fmla="*/ 6467496 h 6858558"/>
              <a:gd name="connsiteX62" fmla="*/ 9289886 w 10873921"/>
              <a:gd name="connsiteY62" fmla="*/ 6508540 h 6858558"/>
              <a:gd name="connsiteX63" fmla="*/ 9262092 w 10873921"/>
              <a:gd name="connsiteY63" fmla="*/ 6511084 h 6858558"/>
              <a:gd name="connsiteX64" fmla="*/ 9259443 w 10873921"/>
              <a:gd name="connsiteY64" fmla="*/ 6557257 h 6858558"/>
              <a:gd name="connsiteX65" fmla="*/ 9258214 w 10873921"/>
              <a:gd name="connsiteY65" fmla="*/ 6628065 h 6858558"/>
              <a:gd name="connsiteX66" fmla="*/ 9250938 w 10873921"/>
              <a:gd name="connsiteY66" fmla="*/ 6667101 h 6858558"/>
              <a:gd name="connsiteX67" fmla="*/ 9238195 w 10873921"/>
              <a:gd name="connsiteY67" fmla="*/ 6775682 h 6858558"/>
              <a:gd name="connsiteX68" fmla="*/ 9230652 w 10873921"/>
              <a:gd name="connsiteY68" fmla="*/ 6855909 h 6858558"/>
              <a:gd name="connsiteX69" fmla="*/ 0 w 10873921"/>
              <a:gd name="connsiteY69" fmla="*/ 6858558 h 6858558"/>
              <a:gd name="connsiteX70" fmla="*/ 0 w 10873921"/>
              <a:gd name="connsiteY7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322 w 10873921"/>
              <a:gd name="connsiteY9" fmla="*/ 449520 h 6858558"/>
              <a:gd name="connsiteX10" fmla="*/ 10694154 w 10873921"/>
              <a:gd name="connsiteY10" fmla="*/ 534382 h 6858558"/>
              <a:gd name="connsiteX11" fmla="*/ 10585389 w 10873921"/>
              <a:gd name="connsiteY11" fmla="*/ 657817 h 6858558"/>
              <a:gd name="connsiteX12" fmla="*/ 10553040 w 10873921"/>
              <a:gd name="connsiteY12" fmla="*/ 736652 h 6858558"/>
              <a:gd name="connsiteX13" fmla="*/ 10549362 w 10873921"/>
              <a:gd name="connsiteY13" fmla="*/ 767381 h 6858558"/>
              <a:gd name="connsiteX14" fmla="*/ 10542712 w 10873921"/>
              <a:gd name="connsiteY14" fmla="*/ 818695 h 6858558"/>
              <a:gd name="connsiteX15" fmla="*/ 10556955 w 10873921"/>
              <a:gd name="connsiteY15" fmla="*/ 863814 h 6858558"/>
              <a:gd name="connsiteX16" fmla="*/ 10543783 w 10873921"/>
              <a:gd name="connsiteY16" fmla="*/ 904039 h 6858558"/>
              <a:gd name="connsiteX17" fmla="*/ 10509848 w 10873921"/>
              <a:gd name="connsiteY17" fmla="*/ 950499 h 6858558"/>
              <a:gd name="connsiteX18" fmla="*/ 10503433 w 10873921"/>
              <a:gd name="connsiteY18" fmla="*/ 1021040 h 6858558"/>
              <a:gd name="connsiteX19" fmla="*/ 10493315 w 10873921"/>
              <a:gd name="connsiteY19" fmla="*/ 1059465 h 6858558"/>
              <a:gd name="connsiteX20" fmla="*/ 10472650 w 10873921"/>
              <a:gd name="connsiteY20" fmla="*/ 1166876 h 6858558"/>
              <a:gd name="connsiteX21" fmla="*/ 10457261 w 10873921"/>
              <a:gd name="connsiteY21" fmla="*/ 1276330 h 6858558"/>
              <a:gd name="connsiteX22" fmla="*/ 10479612 w 10873921"/>
              <a:gd name="connsiteY22" fmla="*/ 1340205 h 6858558"/>
              <a:gd name="connsiteX23" fmla="*/ 10478804 w 10873921"/>
              <a:gd name="connsiteY23" fmla="*/ 1346492 h 6858558"/>
              <a:gd name="connsiteX24" fmla="*/ 10469399 w 10873921"/>
              <a:gd name="connsiteY24" fmla="*/ 1360254 h 6858558"/>
              <a:gd name="connsiteX25" fmla="*/ 10464675 w 10873921"/>
              <a:gd name="connsiteY25" fmla="*/ 1364867 h 6858558"/>
              <a:gd name="connsiteX26" fmla="*/ 10460288 w 10873921"/>
              <a:gd name="connsiteY26" fmla="*/ 1372815 h 6858558"/>
              <a:gd name="connsiteX27" fmla="*/ 10460557 w 10873921"/>
              <a:gd name="connsiteY27" fmla="*/ 1373191 h 6858558"/>
              <a:gd name="connsiteX28" fmla="*/ 10436481 w 10873921"/>
              <a:gd name="connsiteY28" fmla="*/ 1477797 h 6858558"/>
              <a:gd name="connsiteX29" fmla="*/ 10431659 w 10873921"/>
              <a:gd name="connsiteY29" fmla="*/ 1500615 h 6858558"/>
              <a:gd name="connsiteX30" fmla="*/ 10431103 w 10873921"/>
              <a:gd name="connsiteY30" fmla="*/ 1513756 h 6858558"/>
              <a:gd name="connsiteX31" fmla="*/ 10432371 w 10873921"/>
              <a:gd name="connsiteY31" fmla="*/ 1515188 h 6858558"/>
              <a:gd name="connsiteX32" fmla="*/ 10404863 w 10873921"/>
              <a:gd name="connsiteY32" fmla="*/ 1546203 h 6858558"/>
              <a:gd name="connsiteX33" fmla="*/ 10404251 w 10873921"/>
              <a:gd name="connsiteY33" fmla="*/ 1551761 h 6858558"/>
              <a:gd name="connsiteX34" fmla="*/ 10382431 w 10873921"/>
              <a:gd name="connsiteY34" fmla="*/ 1570136 h 6858558"/>
              <a:gd name="connsiteX35" fmla="*/ 10373233 w 10873921"/>
              <a:gd name="connsiteY35" fmla="*/ 1580611 h 6858558"/>
              <a:gd name="connsiteX36" fmla="*/ 10366354 w 10873921"/>
              <a:gd name="connsiteY36" fmla="*/ 1581543 h 6858558"/>
              <a:gd name="connsiteX37" fmla="*/ 10354948 w 10873921"/>
              <a:gd name="connsiteY37" fmla="*/ 1598036 h 6858558"/>
              <a:gd name="connsiteX38" fmla="*/ 10365856 w 10873921"/>
              <a:gd name="connsiteY38" fmla="*/ 1627197 h 6858558"/>
              <a:gd name="connsiteX39" fmla="*/ 10339843 w 10873921"/>
              <a:gd name="connsiteY39" fmla="*/ 1675061 h 6858558"/>
              <a:gd name="connsiteX40" fmla="*/ 10303766 w 10873921"/>
              <a:gd name="connsiteY40" fmla="*/ 1728350 h 6858558"/>
              <a:gd name="connsiteX41" fmla="*/ 10213612 w 10873921"/>
              <a:gd name="connsiteY41" fmla="*/ 1831639 h 6858558"/>
              <a:gd name="connsiteX42" fmla="*/ 10112893 w 10873921"/>
              <a:gd name="connsiteY42" fmla="*/ 1947999 h 6858558"/>
              <a:gd name="connsiteX43" fmla="*/ 10042411 w 10873921"/>
              <a:gd name="connsiteY43" fmla="*/ 2041320 h 6858558"/>
              <a:gd name="connsiteX44" fmla="*/ 9916869 w 10873921"/>
              <a:gd name="connsiteY44" fmla="*/ 2193981 h 6858558"/>
              <a:gd name="connsiteX45" fmla="*/ 9863224 w 10873921"/>
              <a:gd name="connsiteY45" fmla="*/ 2350764 h 6858558"/>
              <a:gd name="connsiteX46" fmla="*/ 9815833 w 10873921"/>
              <a:gd name="connsiteY46" fmla="*/ 2484015 h 6858558"/>
              <a:gd name="connsiteX47" fmla="*/ 9772154 w 10873921"/>
              <a:gd name="connsiteY47" fmla="*/ 2992899 h 6858558"/>
              <a:gd name="connsiteX48" fmla="*/ 9644932 w 10873921"/>
              <a:gd name="connsiteY48" fmla="*/ 4090138 h 6858558"/>
              <a:gd name="connsiteX49" fmla="*/ 9476803 w 10873921"/>
              <a:gd name="connsiteY49" fmla="*/ 5871230 h 6858558"/>
              <a:gd name="connsiteX50" fmla="*/ 9482048 w 10873921"/>
              <a:gd name="connsiteY50" fmla="*/ 5875581 h 6858558"/>
              <a:gd name="connsiteX51" fmla="*/ 9482918 w 10873921"/>
              <a:gd name="connsiteY51" fmla="*/ 5942515 h 6858558"/>
              <a:gd name="connsiteX52" fmla="*/ 9471123 w 10873921"/>
              <a:gd name="connsiteY52" fmla="*/ 6028951 h 6858558"/>
              <a:gd name="connsiteX53" fmla="*/ 9421412 w 10873921"/>
              <a:gd name="connsiteY53" fmla="*/ 6080818 h 6858558"/>
              <a:gd name="connsiteX54" fmla="*/ 9427038 w 10873921"/>
              <a:gd name="connsiteY54" fmla="*/ 6088099 h 6858558"/>
              <a:gd name="connsiteX55" fmla="*/ 9412784 w 10873921"/>
              <a:gd name="connsiteY55" fmla="*/ 6129303 h 6858558"/>
              <a:gd name="connsiteX56" fmla="*/ 9313343 w 10873921"/>
              <a:gd name="connsiteY56" fmla="*/ 6260036 h 6858558"/>
              <a:gd name="connsiteX57" fmla="*/ 9286856 w 10873921"/>
              <a:gd name="connsiteY57" fmla="*/ 6340934 h 6858558"/>
              <a:gd name="connsiteX58" fmla="*/ 9285436 w 10873921"/>
              <a:gd name="connsiteY58" fmla="*/ 6371842 h 6858558"/>
              <a:gd name="connsiteX59" fmla="*/ 9282564 w 10873921"/>
              <a:gd name="connsiteY59" fmla="*/ 6423490 h 6858558"/>
              <a:gd name="connsiteX60" fmla="*/ 9300077 w 10873921"/>
              <a:gd name="connsiteY60" fmla="*/ 6467496 h 6858558"/>
              <a:gd name="connsiteX61" fmla="*/ 9289886 w 10873921"/>
              <a:gd name="connsiteY61" fmla="*/ 6508540 h 6858558"/>
              <a:gd name="connsiteX62" fmla="*/ 9262092 w 10873921"/>
              <a:gd name="connsiteY62" fmla="*/ 6511084 h 6858558"/>
              <a:gd name="connsiteX63" fmla="*/ 9259443 w 10873921"/>
              <a:gd name="connsiteY63" fmla="*/ 6557257 h 6858558"/>
              <a:gd name="connsiteX64" fmla="*/ 9258214 w 10873921"/>
              <a:gd name="connsiteY64" fmla="*/ 6628065 h 6858558"/>
              <a:gd name="connsiteX65" fmla="*/ 9250938 w 10873921"/>
              <a:gd name="connsiteY65" fmla="*/ 6667101 h 6858558"/>
              <a:gd name="connsiteX66" fmla="*/ 9238195 w 10873921"/>
              <a:gd name="connsiteY66" fmla="*/ 6775682 h 6858558"/>
              <a:gd name="connsiteX67" fmla="*/ 9230652 w 10873921"/>
              <a:gd name="connsiteY67" fmla="*/ 6855909 h 6858558"/>
              <a:gd name="connsiteX68" fmla="*/ 0 w 10873921"/>
              <a:gd name="connsiteY68" fmla="*/ 6858558 h 6858558"/>
              <a:gd name="connsiteX69" fmla="*/ 0 w 10873921"/>
              <a:gd name="connsiteY69"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322 w 10873921"/>
              <a:gd name="connsiteY9" fmla="*/ 449520 h 6858558"/>
              <a:gd name="connsiteX10" fmla="*/ 10694154 w 10873921"/>
              <a:gd name="connsiteY10" fmla="*/ 534382 h 6858558"/>
              <a:gd name="connsiteX11" fmla="*/ 10585389 w 10873921"/>
              <a:gd name="connsiteY11" fmla="*/ 657817 h 6858558"/>
              <a:gd name="connsiteX12" fmla="*/ 10553040 w 10873921"/>
              <a:gd name="connsiteY12" fmla="*/ 736652 h 6858558"/>
              <a:gd name="connsiteX13" fmla="*/ 10549362 w 10873921"/>
              <a:gd name="connsiteY13" fmla="*/ 767381 h 6858558"/>
              <a:gd name="connsiteX14" fmla="*/ 10542712 w 10873921"/>
              <a:gd name="connsiteY14" fmla="*/ 818695 h 6858558"/>
              <a:gd name="connsiteX15" fmla="*/ 10556955 w 10873921"/>
              <a:gd name="connsiteY15" fmla="*/ 863814 h 6858558"/>
              <a:gd name="connsiteX16" fmla="*/ 10543783 w 10873921"/>
              <a:gd name="connsiteY16" fmla="*/ 904039 h 6858558"/>
              <a:gd name="connsiteX17" fmla="*/ 10509848 w 10873921"/>
              <a:gd name="connsiteY17" fmla="*/ 950499 h 6858558"/>
              <a:gd name="connsiteX18" fmla="*/ 10503433 w 10873921"/>
              <a:gd name="connsiteY18" fmla="*/ 1021040 h 6858558"/>
              <a:gd name="connsiteX19" fmla="*/ 10493315 w 10873921"/>
              <a:gd name="connsiteY19" fmla="*/ 1059465 h 6858558"/>
              <a:gd name="connsiteX20" fmla="*/ 10472650 w 10873921"/>
              <a:gd name="connsiteY20" fmla="*/ 1166876 h 6858558"/>
              <a:gd name="connsiteX21" fmla="*/ 10457261 w 10873921"/>
              <a:gd name="connsiteY21" fmla="*/ 1276330 h 6858558"/>
              <a:gd name="connsiteX22" fmla="*/ 10479612 w 10873921"/>
              <a:gd name="connsiteY22" fmla="*/ 1340205 h 6858558"/>
              <a:gd name="connsiteX23" fmla="*/ 10478804 w 10873921"/>
              <a:gd name="connsiteY23" fmla="*/ 1346492 h 6858558"/>
              <a:gd name="connsiteX24" fmla="*/ 10469399 w 10873921"/>
              <a:gd name="connsiteY24" fmla="*/ 1360254 h 6858558"/>
              <a:gd name="connsiteX25" fmla="*/ 10464675 w 10873921"/>
              <a:gd name="connsiteY25" fmla="*/ 1364867 h 6858558"/>
              <a:gd name="connsiteX26" fmla="*/ 10460288 w 10873921"/>
              <a:gd name="connsiteY26" fmla="*/ 1372815 h 6858558"/>
              <a:gd name="connsiteX27" fmla="*/ 10460557 w 10873921"/>
              <a:gd name="connsiteY27" fmla="*/ 1373191 h 6858558"/>
              <a:gd name="connsiteX28" fmla="*/ 10436481 w 10873921"/>
              <a:gd name="connsiteY28" fmla="*/ 1477797 h 6858558"/>
              <a:gd name="connsiteX29" fmla="*/ 10431659 w 10873921"/>
              <a:gd name="connsiteY29" fmla="*/ 1500615 h 6858558"/>
              <a:gd name="connsiteX30" fmla="*/ 10431103 w 10873921"/>
              <a:gd name="connsiteY30" fmla="*/ 1513756 h 6858558"/>
              <a:gd name="connsiteX31" fmla="*/ 10432371 w 10873921"/>
              <a:gd name="connsiteY31" fmla="*/ 1515188 h 6858558"/>
              <a:gd name="connsiteX32" fmla="*/ 10404251 w 10873921"/>
              <a:gd name="connsiteY32" fmla="*/ 1551761 h 6858558"/>
              <a:gd name="connsiteX33" fmla="*/ 10382431 w 10873921"/>
              <a:gd name="connsiteY33" fmla="*/ 1570136 h 6858558"/>
              <a:gd name="connsiteX34" fmla="*/ 10373233 w 10873921"/>
              <a:gd name="connsiteY34" fmla="*/ 1580611 h 6858558"/>
              <a:gd name="connsiteX35" fmla="*/ 10366354 w 10873921"/>
              <a:gd name="connsiteY35" fmla="*/ 1581543 h 6858558"/>
              <a:gd name="connsiteX36" fmla="*/ 10354948 w 10873921"/>
              <a:gd name="connsiteY36" fmla="*/ 1598036 h 6858558"/>
              <a:gd name="connsiteX37" fmla="*/ 10365856 w 10873921"/>
              <a:gd name="connsiteY37" fmla="*/ 1627197 h 6858558"/>
              <a:gd name="connsiteX38" fmla="*/ 10339843 w 10873921"/>
              <a:gd name="connsiteY38" fmla="*/ 1675061 h 6858558"/>
              <a:gd name="connsiteX39" fmla="*/ 10303766 w 10873921"/>
              <a:gd name="connsiteY39" fmla="*/ 1728350 h 6858558"/>
              <a:gd name="connsiteX40" fmla="*/ 10213612 w 10873921"/>
              <a:gd name="connsiteY40" fmla="*/ 1831639 h 6858558"/>
              <a:gd name="connsiteX41" fmla="*/ 10112893 w 10873921"/>
              <a:gd name="connsiteY41" fmla="*/ 1947999 h 6858558"/>
              <a:gd name="connsiteX42" fmla="*/ 10042411 w 10873921"/>
              <a:gd name="connsiteY42" fmla="*/ 2041320 h 6858558"/>
              <a:gd name="connsiteX43" fmla="*/ 9916869 w 10873921"/>
              <a:gd name="connsiteY43" fmla="*/ 2193981 h 6858558"/>
              <a:gd name="connsiteX44" fmla="*/ 9863224 w 10873921"/>
              <a:gd name="connsiteY44" fmla="*/ 2350764 h 6858558"/>
              <a:gd name="connsiteX45" fmla="*/ 9815833 w 10873921"/>
              <a:gd name="connsiteY45" fmla="*/ 2484015 h 6858558"/>
              <a:gd name="connsiteX46" fmla="*/ 9772154 w 10873921"/>
              <a:gd name="connsiteY46" fmla="*/ 2992899 h 6858558"/>
              <a:gd name="connsiteX47" fmla="*/ 9644932 w 10873921"/>
              <a:gd name="connsiteY47" fmla="*/ 4090138 h 6858558"/>
              <a:gd name="connsiteX48" fmla="*/ 9476803 w 10873921"/>
              <a:gd name="connsiteY48" fmla="*/ 5871230 h 6858558"/>
              <a:gd name="connsiteX49" fmla="*/ 9482048 w 10873921"/>
              <a:gd name="connsiteY49" fmla="*/ 5875581 h 6858558"/>
              <a:gd name="connsiteX50" fmla="*/ 9482918 w 10873921"/>
              <a:gd name="connsiteY50" fmla="*/ 5942515 h 6858558"/>
              <a:gd name="connsiteX51" fmla="*/ 9471123 w 10873921"/>
              <a:gd name="connsiteY51" fmla="*/ 6028951 h 6858558"/>
              <a:gd name="connsiteX52" fmla="*/ 9421412 w 10873921"/>
              <a:gd name="connsiteY52" fmla="*/ 6080818 h 6858558"/>
              <a:gd name="connsiteX53" fmla="*/ 9427038 w 10873921"/>
              <a:gd name="connsiteY53" fmla="*/ 6088099 h 6858558"/>
              <a:gd name="connsiteX54" fmla="*/ 9412784 w 10873921"/>
              <a:gd name="connsiteY54" fmla="*/ 6129303 h 6858558"/>
              <a:gd name="connsiteX55" fmla="*/ 9313343 w 10873921"/>
              <a:gd name="connsiteY55" fmla="*/ 6260036 h 6858558"/>
              <a:gd name="connsiteX56" fmla="*/ 9286856 w 10873921"/>
              <a:gd name="connsiteY56" fmla="*/ 6340934 h 6858558"/>
              <a:gd name="connsiteX57" fmla="*/ 9285436 w 10873921"/>
              <a:gd name="connsiteY57" fmla="*/ 6371842 h 6858558"/>
              <a:gd name="connsiteX58" fmla="*/ 9282564 w 10873921"/>
              <a:gd name="connsiteY58" fmla="*/ 6423490 h 6858558"/>
              <a:gd name="connsiteX59" fmla="*/ 9300077 w 10873921"/>
              <a:gd name="connsiteY59" fmla="*/ 6467496 h 6858558"/>
              <a:gd name="connsiteX60" fmla="*/ 9289886 w 10873921"/>
              <a:gd name="connsiteY60" fmla="*/ 6508540 h 6858558"/>
              <a:gd name="connsiteX61" fmla="*/ 9262092 w 10873921"/>
              <a:gd name="connsiteY61" fmla="*/ 6511084 h 6858558"/>
              <a:gd name="connsiteX62" fmla="*/ 9259443 w 10873921"/>
              <a:gd name="connsiteY62" fmla="*/ 6557257 h 6858558"/>
              <a:gd name="connsiteX63" fmla="*/ 9258214 w 10873921"/>
              <a:gd name="connsiteY63" fmla="*/ 6628065 h 6858558"/>
              <a:gd name="connsiteX64" fmla="*/ 9250938 w 10873921"/>
              <a:gd name="connsiteY64" fmla="*/ 6667101 h 6858558"/>
              <a:gd name="connsiteX65" fmla="*/ 9238195 w 10873921"/>
              <a:gd name="connsiteY65" fmla="*/ 6775682 h 6858558"/>
              <a:gd name="connsiteX66" fmla="*/ 9230652 w 10873921"/>
              <a:gd name="connsiteY66" fmla="*/ 6855909 h 6858558"/>
              <a:gd name="connsiteX67" fmla="*/ 0 w 10873921"/>
              <a:gd name="connsiteY67" fmla="*/ 6858558 h 6858558"/>
              <a:gd name="connsiteX68" fmla="*/ 0 w 10873921"/>
              <a:gd name="connsiteY68"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322 w 10873921"/>
              <a:gd name="connsiteY9" fmla="*/ 449520 h 6858558"/>
              <a:gd name="connsiteX10" fmla="*/ 10694154 w 10873921"/>
              <a:gd name="connsiteY10" fmla="*/ 534382 h 6858558"/>
              <a:gd name="connsiteX11" fmla="*/ 10585389 w 10873921"/>
              <a:gd name="connsiteY11" fmla="*/ 657817 h 6858558"/>
              <a:gd name="connsiteX12" fmla="*/ 10553040 w 10873921"/>
              <a:gd name="connsiteY12" fmla="*/ 736652 h 6858558"/>
              <a:gd name="connsiteX13" fmla="*/ 10549362 w 10873921"/>
              <a:gd name="connsiteY13" fmla="*/ 767381 h 6858558"/>
              <a:gd name="connsiteX14" fmla="*/ 10542712 w 10873921"/>
              <a:gd name="connsiteY14" fmla="*/ 818695 h 6858558"/>
              <a:gd name="connsiteX15" fmla="*/ 10556955 w 10873921"/>
              <a:gd name="connsiteY15" fmla="*/ 863814 h 6858558"/>
              <a:gd name="connsiteX16" fmla="*/ 10543783 w 10873921"/>
              <a:gd name="connsiteY16" fmla="*/ 904039 h 6858558"/>
              <a:gd name="connsiteX17" fmla="*/ 10509848 w 10873921"/>
              <a:gd name="connsiteY17" fmla="*/ 950499 h 6858558"/>
              <a:gd name="connsiteX18" fmla="*/ 10503433 w 10873921"/>
              <a:gd name="connsiteY18" fmla="*/ 1021040 h 6858558"/>
              <a:gd name="connsiteX19" fmla="*/ 10493315 w 10873921"/>
              <a:gd name="connsiteY19" fmla="*/ 1059465 h 6858558"/>
              <a:gd name="connsiteX20" fmla="*/ 10472650 w 10873921"/>
              <a:gd name="connsiteY20" fmla="*/ 1166876 h 6858558"/>
              <a:gd name="connsiteX21" fmla="*/ 10457261 w 10873921"/>
              <a:gd name="connsiteY21" fmla="*/ 1276330 h 6858558"/>
              <a:gd name="connsiteX22" fmla="*/ 10479612 w 10873921"/>
              <a:gd name="connsiteY22" fmla="*/ 1340205 h 6858558"/>
              <a:gd name="connsiteX23" fmla="*/ 10478804 w 10873921"/>
              <a:gd name="connsiteY23" fmla="*/ 1346492 h 6858558"/>
              <a:gd name="connsiteX24" fmla="*/ 10469399 w 10873921"/>
              <a:gd name="connsiteY24" fmla="*/ 1360254 h 6858558"/>
              <a:gd name="connsiteX25" fmla="*/ 10464675 w 10873921"/>
              <a:gd name="connsiteY25" fmla="*/ 1364867 h 6858558"/>
              <a:gd name="connsiteX26" fmla="*/ 10460288 w 10873921"/>
              <a:gd name="connsiteY26" fmla="*/ 1372815 h 6858558"/>
              <a:gd name="connsiteX27" fmla="*/ 10460557 w 10873921"/>
              <a:gd name="connsiteY27" fmla="*/ 1373191 h 6858558"/>
              <a:gd name="connsiteX28" fmla="*/ 10436481 w 10873921"/>
              <a:gd name="connsiteY28" fmla="*/ 1477797 h 6858558"/>
              <a:gd name="connsiteX29" fmla="*/ 10431659 w 10873921"/>
              <a:gd name="connsiteY29" fmla="*/ 1500615 h 6858558"/>
              <a:gd name="connsiteX30" fmla="*/ 10431103 w 10873921"/>
              <a:gd name="connsiteY30" fmla="*/ 1513756 h 6858558"/>
              <a:gd name="connsiteX31" fmla="*/ 10404251 w 10873921"/>
              <a:gd name="connsiteY31" fmla="*/ 1551761 h 6858558"/>
              <a:gd name="connsiteX32" fmla="*/ 10382431 w 10873921"/>
              <a:gd name="connsiteY32" fmla="*/ 1570136 h 6858558"/>
              <a:gd name="connsiteX33" fmla="*/ 10373233 w 10873921"/>
              <a:gd name="connsiteY33" fmla="*/ 1580611 h 6858558"/>
              <a:gd name="connsiteX34" fmla="*/ 10366354 w 10873921"/>
              <a:gd name="connsiteY34" fmla="*/ 1581543 h 6858558"/>
              <a:gd name="connsiteX35" fmla="*/ 10354948 w 10873921"/>
              <a:gd name="connsiteY35" fmla="*/ 1598036 h 6858558"/>
              <a:gd name="connsiteX36" fmla="*/ 10365856 w 10873921"/>
              <a:gd name="connsiteY36" fmla="*/ 1627197 h 6858558"/>
              <a:gd name="connsiteX37" fmla="*/ 10339843 w 10873921"/>
              <a:gd name="connsiteY37" fmla="*/ 1675061 h 6858558"/>
              <a:gd name="connsiteX38" fmla="*/ 10303766 w 10873921"/>
              <a:gd name="connsiteY38" fmla="*/ 1728350 h 6858558"/>
              <a:gd name="connsiteX39" fmla="*/ 10213612 w 10873921"/>
              <a:gd name="connsiteY39" fmla="*/ 1831639 h 6858558"/>
              <a:gd name="connsiteX40" fmla="*/ 10112893 w 10873921"/>
              <a:gd name="connsiteY40" fmla="*/ 1947999 h 6858558"/>
              <a:gd name="connsiteX41" fmla="*/ 10042411 w 10873921"/>
              <a:gd name="connsiteY41" fmla="*/ 2041320 h 6858558"/>
              <a:gd name="connsiteX42" fmla="*/ 9916869 w 10873921"/>
              <a:gd name="connsiteY42" fmla="*/ 2193981 h 6858558"/>
              <a:gd name="connsiteX43" fmla="*/ 9863224 w 10873921"/>
              <a:gd name="connsiteY43" fmla="*/ 2350764 h 6858558"/>
              <a:gd name="connsiteX44" fmla="*/ 9815833 w 10873921"/>
              <a:gd name="connsiteY44" fmla="*/ 2484015 h 6858558"/>
              <a:gd name="connsiteX45" fmla="*/ 9772154 w 10873921"/>
              <a:gd name="connsiteY45" fmla="*/ 2992899 h 6858558"/>
              <a:gd name="connsiteX46" fmla="*/ 9644932 w 10873921"/>
              <a:gd name="connsiteY46" fmla="*/ 4090138 h 6858558"/>
              <a:gd name="connsiteX47" fmla="*/ 9476803 w 10873921"/>
              <a:gd name="connsiteY47" fmla="*/ 5871230 h 6858558"/>
              <a:gd name="connsiteX48" fmla="*/ 9482048 w 10873921"/>
              <a:gd name="connsiteY48" fmla="*/ 5875581 h 6858558"/>
              <a:gd name="connsiteX49" fmla="*/ 9482918 w 10873921"/>
              <a:gd name="connsiteY49" fmla="*/ 5942515 h 6858558"/>
              <a:gd name="connsiteX50" fmla="*/ 9471123 w 10873921"/>
              <a:gd name="connsiteY50" fmla="*/ 6028951 h 6858558"/>
              <a:gd name="connsiteX51" fmla="*/ 9421412 w 10873921"/>
              <a:gd name="connsiteY51" fmla="*/ 6080818 h 6858558"/>
              <a:gd name="connsiteX52" fmla="*/ 9427038 w 10873921"/>
              <a:gd name="connsiteY52" fmla="*/ 6088099 h 6858558"/>
              <a:gd name="connsiteX53" fmla="*/ 9412784 w 10873921"/>
              <a:gd name="connsiteY53" fmla="*/ 6129303 h 6858558"/>
              <a:gd name="connsiteX54" fmla="*/ 9313343 w 10873921"/>
              <a:gd name="connsiteY54" fmla="*/ 6260036 h 6858558"/>
              <a:gd name="connsiteX55" fmla="*/ 9286856 w 10873921"/>
              <a:gd name="connsiteY55" fmla="*/ 6340934 h 6858558"/>
              <a:gd name="connsiteX56" fmla="*/ 9285436 w 10873921"/>
              <a:gd name="connsiteY56" fmla="*/ 6371842 h 6858558"/>
              <a:gd name="connsiteX57" fmla="*/ 9282564 w 10873921"/>
              <a:gd name="connsiteY57" fmla="*/ 6423490 h 6858558"/>
              <a:gd name="connsiteX58" fmla="*/ 9300077 w 10873921"/>
              <a:gd name="connsiteY58" fmla="*/ 6467496 h 6858558"/>
              <a:gd name="connsiteX59" fmla="*/ 9289886 w 10873921"/>
              <a:gd name="connsiteY59" fmla="*/ 6508540 h 6858558"/>
              <a:gd name="connsiteX60" fmla="*/ 9262092 w 10873921"/>
              <a:gd name="connsiteY60" fmla="*/ 6511084 h 6858558"/>
              <a:gd name="connsiteX61" fmla="*/ 9259443 w 10873921"/>
              <a:gd name="connsiteY61" fmla="*/ 6557257 h 6858558"/>
              <a:gd name="connsiteX62" fmla="*/ 9258214 w 10873921"/>
              <a:gd name="connsiteY62" fmla="*/ 6628065 h 6858558"/>
              <a:gd name="connsiteX63" fmla="*/ 9250938 w 10873921"/>
              <a:gd name="connsiteY63" fmla="*/ 6667101 h 6858558"/>
              <a:gd name="connsiteX64" fmla="*/ 9238195 w 10873921"/>
              <a:gd name="connsiteY64" fmla="*/ 6775682 h 6858558"/>
              <a:gd name="connsiteX65" fmla="*/ 9230652 w 10873921"/>
              <a:gd name="connsiteY65" fmla="*/ 6855909 h 6858558"/>
              <a:gd name="connsiteX66" fmla="*/ 0 w 10873921"/>
              <a:gd name="connsiteY66" fmla="*/ 6858558 h 6858558"/>
              <a:gd name="connsiteX67" fmla="*/ 0 w 10873921"/>
              <a:gd name="connsiteY67"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312 w 10873921"/>
              <a:gd name="connsiteY5" fmla="*/ 222070 h 6858558"/>
              <a:gd name="connsiteX6" fmla="*/ 10788250 w 10873921"/>
              <a:gd name="connsiteY6" fmla="*/ 249730 h 6858558"/>
              <a:gd name="connsiteX7" fmla="*/ 10781833 w 10873921"/>
              <a:gd name="connsiteY7" fmla="*/ 286161 h 6858558"/>
              <a:gd name="connsiteX8" fmla="*/ 10777796 w 10873921"/>
              <a:gd name="connsiteY8" fmla="*/ 352984 h 6858558"/>
              <a:gd name="connsiteX9" fmla="*/ 10759322 w 10873921"/>
              <a:gd name="connsiteY9" fmla="*/ 449520 h 6858558"/>
              <a:gd name="connsiteX10" fmla="*/ 10694154 w 10873921"/>
              <a:gd name="connsiteY10" fmla="*/ 534382 h 6858558"/>
              <a:gd name="connsiteX11" fmla="*/ 10585389 w 10873921"/>
              <a:gd name="connsiteY11" fmla="*/ 657817 h 6858558"/>
              <a:gd name="connsiteX12" fmla="*/ 10553040 w 10873921"/>
              <a:gd name="connsiteY12" fmla="*/ 736652 h 6858558"/>
              <a:gd name="connsiteX13" fmla="*/ 10549362 w 10873921"/>
              <a:gd name="connsiteY13" fmla="*/ 767381 h 6858558"/>
              <a:gd name="connsiteX14" fmla="*/ 10542712 w 10873921"/>
              <a:gd name="connsiteY14" fmla="*/ 818695 h 6858558"/>
              <a:gd name="connsiteX15" fmla="*/ 10556955 w 10873921"/>
              <a:gd name="connsiteY15" fmla="*/ 863814 h 6858558"/>
              <a:gd name="connsiteX16" fmla="*/ 10543783 w 10873921"/>
              <a:gd name="connsiteY16" fmla="*/ 904039 h 6858558"/>
              <a:gd name="connsiteX17" fmla="*/ 10509848 w 10873921"/>
              <a:gd name="connsiteY17" fmla="*/ 950499 h 6858558"/>
              <a:gd name="connsiteX18" fmla="*/ 10503433 w 10873921"/>
              <a:gd name="connsiteY18" fmla="*/ 1021040 h 6858558"/>
              <a:gd name="connsiteX19" fmla="*/ 10493315 w 10873921"/>
              <a:gd name="connsiteY19" fmla="*/ 1059465 h 6858558"/>
              <a:gd name="connsiteX20" fmla="*/ 10472650 w 10873921"/>
              <a:gd name="connsiteY20" fmla="*/ 1166876 h 6858558"/>
              <a:gd name="connsiteX21" fmla="*/ 10457261 w 10873921"/>
              <a:gd name="connsiteY21" fmla="*/ 1276330 h 6858558"/>
              <a:gd name="connsiteX22" fmla="*/ 10479612 w 10873921"/>
              <a:gd name="connsiteY22" fmla="*/ 1340205 h 6858558"/>
              <a:gd name="connsiteX23" fmla="*/ 10478804 w 10873921"/>
              <a:gd name="connsiteY23" fmla="*/ 1346492 h 6858558"/>
              <a:gd name="connsiteX24" fmla="*/ 10469399 w 10873921"/>
              <a:gd name="connsiteY24" fmla="*/ 1360254 h 6858558"/>
              <a:gd name="connsiteX25" fmla="*/ 10464675 w 10873921"/>
              <a:gd name="connsiteY25" fmla="*/ 1364867 h 6858558"/>
              <a:gd name="connsiteX26" fmla="*/ 10460288 w 10873921"/>
              <a:gd name="connsiteY26" fmla="*/ 1372815 h 6858558"/>
              <a:gd name="connsiteX27" fmla="*/ 10460557 w 10873921"/>
              <a:gd name="connsiteY27" fmla="*/ 1373191 h 6858558"/>
              <a:gd name="connsiteX28" fmla="*/ 10436481 w 10873921"/>
              <a:gd name="connsiteY28" fmla="*/ 1477797 h 6858558"/>
              <a:gd name="connsiteX29" fmla="*/ 10431659 w 10873921"/>
              <a:gd name="connsiteY29" fmla="*/ 1500615 h 6858558"/>
              <a:gd name="connsiteX30" fmla="*/ 10431103 w 10873921"/>
              <a:gd name="connsiteY30" fmla="*/ 1513756 h 6858558"/>
              <a:gd name="connsiteX31" fmla="*/ 10404251 w 10873921"/>
              <a:gd name="connsiteY31" fmla="*/ 1551761 h 6858558"/>
              <a:gd name="connsiteX32" fmla="*/ 10382431 w 10873921"/>
              <a:gd name="connsiteY32" fmla="*/ 1570136 h 6858558"/>
              <a:gd name="connsiteX33" fmla="*/ 10373233 w 10873921"/>
              <a:gd name="connsiteY33" fmla="*/ 1580611 h 6858558"/>
              <a:gd name="connsiteX34" fmla="*/ 10366354 w 10873921"/>
              <a:gd name="connsiteY34" fmla="*/ 1581543 h 6858558"/>
              <a:gd name="connsiteX35" fmla="*/ 10365856 w 10873921"/>
              <a:gd name="connsiteY35" fmla="*/ 1627197 h 6858558"/>
              <a:gd name="connsiteX36" fmla="*/ 10339843 w 10873921"/>
              <a:gd name="connsiteY36" fmla="*/ 1675061 h 6858558"/>
              <a:gd name="connsiteX37" fmla="*/ 10303766 w 10873921"/>
              <a:gd name="connsiteY37" fmla="*/ 1728350 h 6858558"/>
              <a:gd name="connsiteX38" fmla="*/ 10213612 w 10873921"/>
              <a:gd name="connsiteY38" fmla="*/ 1831639 h 6858558"/>
              <a:gd name="connsiteX39" fmla="*/ 10112893 w 10873921"/>
              <a:gd name="connsiteY39" fmla="*/ 1947999 h 6858558"/>
              <a:gd name="connsiteX40" fmla="*/ 10042411 w 10873921"/>
              <a:gd name="connsiteY40" fmla="*/ 2041320 h 6858558"/>
              <a:gd name="connsiteX41" fmla="*/ 9916869 w 10873921"/>
              <a:gd name="connsiteY41" fmla="*/ 2193981 h 6858558"/>
              <a:gd name="connsiteX42" fmla="*/ 9863224 w 10873921"/>
              <a:gd name="connsiteY42" fmla="*/ 2350764 h 6858558"/>
              <a:gd name="connsiteX43" fmla="*/ 9815833 w 10873921"/>
              <a:gd name="connsiteY43" fmla="*/ 2484015 h 6858558"/>
              <a:gd name="connsiteX44" fmla="*/ 9772154 w 10873921"/>
              <a:gd name="connsiteY44" fmla="*/ 2992899 h 6858558"/>
              <a:gd name="connsiteX45" fmla="*/ 9644932 w 10873921"/>
              <a:gd name="connsiteY45" fmla="*/ 4090138 h 6858558"/>
              <a:gd name="connsiteX46" fmla="*/ 9476803 w 10873921"/>
              <a:gd name="connsiteY46" fmla="*/ 5871230 h 6858558"/>
              <a:gd name="connsiteX47" fmla="*/ 9482048 w 10873921"/>
              <a:gd name="connsiteY47" fmla="*/ 5875581 h 6858558"/>
              <a:gd name="connsiteX48" fmla="*/ 9482918 w 10873921"/>
              <a:gd name="connsiteY48" fmla="*/ 5942515 h 6858558"/>
              <a:gd name="connsiteX49" fmla="*/ 9471123 w 10873921"/>
              <a:gd name="connsiteY49" fmla="*/ 6028951 h 6858558"/>
              <a:gd name="connsiteX50" fmla="*/ 9421412 w 10873921"/>
              <a:gd name="connsiteY50" fmla="*/ 6080818 h 6858558"/>
              <a:gd name="connsiteX51" fmla="*/ 9427038 w 10873921"/>
              <a:gd name="connsiteY51" fmla="*/ 6088099 h 6858558"/>
              <a:gd name="connsiteX52" fmla="*/ 9412784 w 10873921"/>
              <a:gd name="connsiteY52" fmla="*/ 6129303 h 6858558"/>
              <a:gd name="connsiteX53" fmla="*/ 9313343 w 10873921"/>
              <a:gd name="connsiteY53" fmla="*/ 6260036 h 6858558"/>
              <a:gd name="connsiteX54" fmla="*/ 9286856 w 10873921"/>
              <a:gd name="connsiteY54" fmla="*/ 6340934 h 6858558"/>
              <a:gd name="connsiteX55" fmla="*/ 9285436 w 10873921"/>
              <a:gd name="connsiteY55" fmla="*/ 6371842 h 6858558"/>
              <a:gd name="connsiteX56" fmla="*/ 9282564 w 10873921"/>
              <a:gd name="connsiteY56" fmla="*/ 6423490 h 6858558"/>
              <a:gd name="connsiteX57" fmla="*/ 9300077 w 10873921"/>
              <a:gd name="connsiteY57" fmla="*/ 6467496 h 6858558"/>
              <a:gd name="connsiteX58" fmla="*/ 9289886 w 10873921"/>
              <a:gd name="connsiteY58" fmla="*/ 6508540 h 6858558"/>
              <a:gd name="connsiteX59" fmla="*/ 9262092 w 10873921"/>
              <a:gd name="connsiteY59" fmla="*/ 6511084 h 6858558"/>
              <a:gd name="connsiteX60" fmla="*/ 9259443 w 10873921"/>
              <a:gd name="connsiteY60" fmla="*/ 6557257 h 6858558"/>
              <a:gd name="connsiteX61" fmla="*/ 9258214 w 10873921"/>
              <a:gd name="connsiteY61" fmla="*/ 6628065 h 6858558"/>
              <a:gd name="connsiteX62" fmla="*/ 9250938 w 10873921"/>
              <a:gd name="connsiteY62" fmla="*/ 6667101 h 6858558"/>
              <a:gd name="connsiteX63" fmla="*/ 9238195 w 10873921"/>
              <a:gd name="connsiteY63" fmla="*/ 6775682 h 6858558"/>
              <a:gd name="connsiteX64" fmla="*/ 9230652 w 10873921"/>
              <a:gd name="connsiteY64" fmla="*/ 6855909 h 6858558"/>
              <a:gd name="connsiteX65" fmla="*/ 0 w 10873921"/>
              <a:gd name="connsiteY65" fmla="*/ 6858558 h 6858558"/>
              <a:gd name="connsiteX66" fmla="*/ 0 w 10873921"/>
              <a:gd name="connsiteY66"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81833 w 10873921"/>
              <a:gd name="connsiteY6" fmla="*/ 286161 h 6858558"/>
              <a:gd name="connsiteX7" fmla="*/ 10777796 w 10873921"/>
              <a:gd name="connsiteY7" fmla="*/ 352984 h 6858558"/>
              <a:gd name="connsiteX8" fmla="*/ 10759322 w 10873921"/>
              <a:gd name="connsiteY8" fmla="*/ 449520 h 6858558"/>
              <a:gd name="connsiteX9" fmla="*/ 10694154 w 10873921"/>
              <a:gd name="connsiteY9" fmla="*/ 534382 h 6858558"/>
              <a:gd name="connsiteX10" fmla="*/ 10585389 w 10873921"/>
              <a:gd name="connsiteY10" fmla="*/ 657817 h 6858558"/>
              <a:gd name="connsiteX11" fmla="*/ 10553040 w 10873921"/>
              <a:gd name="connsiteY11" fmla="*/ 736652 h 6858558"/>
              <a:gd name="connsiteX12" fmla="*/ 10549362 w 10873921"/>
              <a:gd name="connsiteY12" fmla="*/ 767381 h 6858558"/>
              <a:gd name="connsiteX13" fmla="*/ 10542712 w 10873921"/>
              <a:gd name="connsiteY13" fmla="*/ 818695 h 6858558"/>
              <a:gd name="connsiteX14" fmla="*/ 10556955 w 10873921"/>
              <a:gd name="connsiteY14" fmla="*/ 863814 h 6858558"/>
              <a:gd name="connsiteX15" fmla="*/ 10543783 w 10873921"/>
              <a:gd name="connsiteY15" fmla="*/ 904039 h 6858558"/>
              <a:gd name="connsiteX16" fmla="*/ 10509848 w 10873921"/>
              <a:gd name="connsiteY16" fmla="*/ 950499 h 6858558"/>
              <a:gd name="connsiteX17" fmla="*/ 10503433 w 10873921"/>
              <a:gd name="connsiteY17" fmla="*/ 1021040 h 6858558"/>
              <a:gd name="connsiteX18" fmla="*/ 10493315 w 10873921"/>
              <a:gd name="connsiteY18" fmla="*/ 1059465 h 6858558"/>
              <a:gd name="connsiteX19" fmla="*/ 10472650 w 10873921"/>
              <a:gd name="connsiteY19" fmla="*/ 1166876 h 6858558"/>
              <a:gd name="connsiteX20" fmla="*/ 10457261 w 10873921"/>
              <a:gd name="connsiteY20" fmla="*/ 1276330 h 6858558"/>
              <a:gd name="connsiteX21" fmla="*/ 10479612 w 10873921"/>
              <a:gd name="connsiteY21" fmla="*/ 1340205 h 6858558"/>
              <a:gd name="connsiteX22" fmla="*/ 10478804 w 10873921"/>
              <a:gd name="connsiteY22" fmla="*/ 1346492 h 6858558"/>
              <a:gd name="connsiteX23" fmla="*/ 10469399 w 10873921"/>
              <a:gd name="connsiteY23" fmla="*/ 1360254 h 6858558"/>
              <a:gd name="connsiteX24" fmla="*/ 10464675 w 10873921"/>
              <a:gd name="connsiteY24" fmla="*/ 1364867 h 6858558"/>
              <a:gd name="connsiteX25" fmla="*/ 10460288 w 10873921"/>
              <a:gd name="connsiteY25" fmla="*/ 1372815 h 6858558"/>
              <a:gd name="connsiteX26" fmla="*/ 10460557 w 10873921"/>
              <a:gd name="connsiteY26" fmla="*/ 1373191 h 6858558"/>
              <a:gd name="connsiteX27" fmla="*/ 10436481 w 10873921"/>
              <a:gd name="connsiteY27" fmla="*/ 1477797 h 6858558"/>
              <a:gd name="connsiteX28" fmla="*/ 10431659 w 10873921"/>
              <a:gd name="connsiteY28" fmla="*/ 1500615 h 6858558"/>
              <a:gd name="connsiteX29" fmla="*/ 10431103 w 10873921"/>
              <a:gd name="connsiteY29" fmla="*/ 1513756 h 6858558"/>
              <a:gd name="connsiteX30" fmla="*/ 10404251 w 10873921"/>
              <a:gd name="connsiteY30" fmla="*/ 1551761 h 6858558"/>
              <a:gd name="connsiteX31" fmla="*/ 10382431 w 10873921"/>
              <a:gd name="connsiteY31" fmla="*/ 1570136 h 6858558"/>
              <a:gd name="connsiteX32" fmla="*/ 10373233 w 10873921"/>
              <a:gd name="connsiteY32" fmla="*/ 1580611 h 6858558"/>
              <a:gd name="connsiteX33" fmla="*/ 10366354 w 10873921"/>
              <a:gd name="connsiteY33" fmla="*/ 1581543 h 6858558"/>
              <a:gd name="connsiteX34" fmla="*/ 10365856 w 10873921"/>
              <a:gd name="connsiteY34" fmla="*/ 1627197 h 6858558"/>
              <a:gd name="connsiteX35" fmla="*/ 10339843 w 10873921"/>
              <a:gd name="connsiteY35" fmla="*/ 1675061 h 6858558"/>
              <a:gd name="connsiteX36" fmla="*/ 10303766 w 10873921"/>
              <a:gd name="connsiteY36" fmla="*/ 1728350 h 6858558"/>
              <a:gd name="connsiteX37" fmla="*/ 10213612 w 10873921"/>
              <a:gd name="connsiteY37" fmla="*/ 1831639 h 6858558"/>
              <a:gd name="connsiteX38" fmla="*/ 10112893 w 10873921"/>
              <a:gd name="connsiteY38" fmla="*/ 1947999 h 6858558"/>
              <a:gd name="connsiteX39" fmla="*/ 10042411 w 10873921"/>
              <a:gd name="connsiteY39" fmla="*/ 2041320 h 6858558"/>
              <a:gd name="connsiteX40" fmla="*/ 9916869 w 10873921"/>
              <a:gd name="connsiteY40" fmla="*/ 2193981 h 6858558"/>
              <a:gd name="connsiteX41" fmla="*/ 9863224 w 10873921"/>
              <a:gd name="connsiteY41" fmla="*/ 2350764 h 6858558"/>
              <a:gd name="connsiteX42" fmla="*/ 9815833 w 10873921"/>
              <a:gd name="connsiteY42" fmla="*/ 2484015 h 6858558"/>
              <a:gd name="connsiteX43" fmla="*/ 9772154 w 10873921"/>
              <a:gd name="connsiteY43" fmla="*/ 2992899 h 6858558"/>
              <a:gd name="connsiteX44" fmla="*/ 9644932 w 10873921"/>
              <a:gd name="connsiteY44" fmla="*/ 4090138 h 6858558"/>
              <a:gd name="connsiteX45" fmla="*/ 9476803 w 10873921"/>
              <a:gd name="connsiteY45" fmla="*/ 5871230 h 6858558"/>
              <a:gd name="connsiteX46" fmla="*/ 9482048 w 10873921"/>
              <a:gd name="connsiteY46" fmla="*/ 5875581 h 6858558"/>
              <a:gd name="connsiteX47" fmla="*/ 9482918 w 10873921"/>
              <a:gd name="connsiteY47" fmla="*/ 5942515 h 6858558"/>
              <a:gd name="connsiteX48" fmla="*/ 9471123 w 10873921"/>
              <a:gd name="connsiteY48" fmla="*/ 6028951 h 6858558"/>
              <a:gd name="connsiteX49" fmla="*/ 9421412 w 10873921"/>
              <a:gd name="connsiteY49" fmla="*/ 6080818 h 6858558"/>
              <a:gd name="connsiteX50" fmla="*/ 9427038 w 10873921"/>
              <a:gd name="connsiteY50" fmla="*/ 6088099 h 6858558"/>
              <a:gd name="connsiteX51" fmla="*/ 9412784 w 10873921"/>
              <a:gd name="connsiteY51" fmla="*/ 6129303 h 6858558"/>
              <a:gd name="connsiteX52" fmla="*/ 9313343 w 10873921"/>
              <a:gd name="connsiteY52" fmla="*/ 6260036 h 6858558"/>
              <a:gd name="connsiteX53" fmla="*/ 9286856 w 10873921"/>
              <a:gd name="connsiteY53" fmla="*/ 6340934 h 6858558"/>
              <a:gd name="connsiteX54" fmla="*/ 9285436 w 10873921"/>
              <a:gd name="connsiteY54" fmla="*/ 6371842 h 6858558"/>
              <a:gd name="connsiteX55" fmla="*/ 9282564 w 10873921"/>
              <a:gd name="connsiteY55" fmla="*/ 6423490 h 6858558"/>
              <a:gd name="connsiteX56" fmla="*/ 9300077 w 10873921"/>
              <a:gd name="connsiteY56" fmla="*/ 6467496 h 6858558"/>
              <a:gd name="connsiteX57" fmla="*/ 9289886 w 10873921"/>
              <a:gd name="connsiteY57" fmla="*/ 6508540 h 6858558"/>
              <a:gd name="connsiteX58" fmla="*/ 9262092 w 10873921"/>
              <a:gd name="connsiteY58" fmla="*/ 6511084 h 6858558"/>
              <a:gd name="connsiteX59" fmla="*/ 9259443 w 10873921"/>
              <a:gd name="connsiteY59" fmla="*/ 6557257 h 6858558"/>
              <a:gd name="connsiteX60" fmla="*/ 9258214 w 10873921"/>
              <a:gd name="connsiteY60" fmla="*/ 6628065 h 6858558"/>
              <a:gd name="connsiteX61" fmla="*/ 9250938 w 10873921"/>
              <a:gd name="connsiteY61" fmla="*/ 6667101 h 6858558"/>
              <a:gd name="connsiteX62" fmla="*/ 9238195 w 10873921"/>
              <a:gd name="connsiteY62" fmla="*/ 6775682 h 6858558"/>
              <a:gd name="connsiteX63" fmla="*/ 9230652 w 10873921"/>
              <a:gd name="connsiteY63" fmla="*/ 6855909 h 6858558"/>
              <a:gd name="connsiteX64" fmla="*/ 0 w 10873921"/>
              <a:gd name="connsiteY64" fmla="*/ 6858558 h 6858558"/>
              <a:gd name="connsiteX65" fmla="*/ 0 w 10873921"/>
              <a:gd name="connsiteY65"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49520 h 6858558"/>
              <a:gd name="connsiteX8" fmla="*/ 10694154 w 10873921"/>
              <a:gd name="connsiteY8" fmla="*/ 534382 h 6858558"/>
              <a:gd name="connsiteX9" fmla="*/ 10585389 w 10873921"/>
              <a:gd name="connsiteY9" fmla="*/ 657817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56955 w 10873921"/>
              <a:gd name="connsiteY13" fmla="*/ 863814 h 6858558"/>
              <a:gd name="connsiteX14" fmla="*/ 10543783 w 10873921"/>
              <a:gd name="connsiteY14" fmla="*/ 904039 h 6858558"/>
              <a:gd name="connsiteX15" fmla="*/ 10509848 w 10873921"/>
              <a:gd name="connsiteY15" fmla="*/ 950499 h 6858558"/>
              <a:gd name="connsiteX16" fmla="*/ 10503433 w 10873921"/>
              <a:gd name="connsiteY16" fmla="*/ 1021040 h 6858558"/>
              <a:gd name="connsiteX17" fmla="*/ 10493315 w 10873921"/>
              <a:gd name="connsiteY17" fmla="*/ 1059465 h 6858558"/>
              <a:gd name="connsiteX18" fmla="*/ 10472650 w 10873921"/>
              <a:gd name="connsiteY18" fmla="*/ 1166876 h 6858558"/>
              <a:gd name="connsiteX19" fmla="*/ 10457261 w 10873921"/>
              <a:gd name="connsiteY19" fmla="*/ 1276330 h 6858558"/>
              <a:gd name="connsiteX20" fmla="*/ 10479612 w 10873921"/>
              <a:gd name="connsiteY20" fmla="*/ 1340205 h 6858558"/>
              <a:gd name="connsiteX21" fmla="*/ 10478804 w 10873921"/>
              <a:gd name="connsiteY21" fmla="*/ 1346492 h 6858558"/>
              <a:gd name="connsiteX22" fmla="*/ 10469399 w 10873921"/>
              <a:gd name="connsiteY22" fmla="*/ 1360254 h 6858558"/>
              <a:gd name="connsiteX23" fmla="*/ 10464675 w 10873921"/>
              <a:gd name="connsiteY23" fmla="*/ 1364867 h 6858558"/>
              <a:gd name="connsiteX24" fmla="*/ 10460288 w 10873921"/>
              <a:gd name="connsiteY24" fmla="*/ 1372815 h 6858558"/>
              <a:gd name="connsiteX25" fmla="*/ 10460557 w 10873921"/>
              <a:gd name="connsiteY25" fmla="*/ 1373191 h 6858558"/>
              <a:gd name="connsiteX26" fmla="*/ 10436481 w 10873921"/>
              <a:gd name="connsiteY26" fmla="*/ 1477797 h 6858558"/>
              <a:gd name="connsiteX27" fmla="*/ 10431659 w 10873921"/>
              <a:gd name="connsiteY27" fmla="*/ 1500615 h 6858558"/>
              <a:gd name="connsiteX28" fmla="*/ 10431103 w 10873921"/>
              <a:gd name="connsiteY28" fmla="*/ 1513756 h 6858558"/>
              <a:gd name="connsiteX29" fmla="*/ 10404251 w 10873921"/>
              <a:gd name="connsiteY29" fmla="*/ 1551761 h 6858558"/>
              <a:gd name="connsiteX30" fmla="*/ 10382431 w 10873921"/>
              <a:gd name="connsiteY30" fmla="*/ 1570136 h 6858558"/>
              <a:gd name="connsiteX31" fmla="*/ 10373233 w 10873921"/>
              <a:gd name="connsiteY31" fmla="*/ 1580611 h 6858558"/>
              <a:gd name="connsiteX32" fmla="*/ 10366354 w 10873921"/>
              <a:gd name="connsiteY32" fmla="*/ 1581543 h 6858558"/>
              <a:gd name="connsiteX33" fmla="*/ 10365856 w 10873921"/>
              <a:gd name="connsiteY33" fmla="*/ 1627197 h 6858558"/>
              <a:gd name="connsiteX34" fmla="*/ 10339843 w 10873921"/>
              <a:gd name="connsiteY34" fmla="*/ 1675061 h 6858558"/>
              <a:gd name="connsiteX35" fmla="*/ 10303766 w 10873921"/>
              <a:gd name="connsiteY35" fmla="*/ 1728350 h 6858558"/>
              <a:gd name="connsiteX36" fmla="*/ 10213612 w 10873921"/>
              <a:gd name="connsiteY36" fmla="*/ 1831639 h 6858558"/>
              <a:gd name="connsiteX37" fmla="*/ 10112893 w 10873921"/>
              <a:gd name="connsiteY37" fmla="*/ 1947999 h 6858558"/>
              <a:gd name="connsiteX38" fmla="*/ 10042411 w 10873921"/>
              <a:gd name="connsiteY38" fmla="*/ 2041320 h 6858558"/>
              <a:gd name="connsiteX39" fmla="*/ 9916869 w 10873921"/>
              <a:gd name="connsiteY39" fmla="*/ 2193981 h 6858558"/>
              <a:gd name="connsiteX40" fmla="*/ 9863224 w 10873921"/>
              <a:gd name="connsiteY40" fmla="*/ 2350764 h 6858558"/>
              <a:gd name="connsiteX41" fmla="*/ 9815833 w 10873921"/>
              <a:gd name="connsiteY41" fmla="*/ 2484015 h 6858558"/>
              <a:gd name="connsiteX42" fmla="*/ 9772154 w 10873921"/>
              <a:gd name="connsiteY42" fmla="*/ 2992899 h 6858558"/>
              <a:gd name="connsiteX43" fmla="*/ 9644932 w 10873921"/>
              <a:gd name="connsiteY43" fmla="*/ 4090138 h 6858558"/>
              <a:gd name="connsiteX44" fmla="*/ 9476803 w 10873921"/>
              <a:gd name="connsiteY44" fmla="*/ 5871230 h 6858558"/>
              <a:gd name="connsiteX45" fmla="*/ 9482048 w 10873921"/>
              <a:gd name="connsiteY45" fmla="*/ 5875581 h 6858558"/>
              <a:gd name="connsiteX46" fmla="*/ 9482918 w 10873921"/>
              <a:gd name="connsiteY46" fmla="*/ 5942515 h 6858558"/>
              <a:gd name="connsiteX47" fmla="*/ 9471123 w 10873921"/>
              <a:gd name="connsiteY47" fmla="*/ 6028951 h 6858558"/>
              <a:gd name="connsiteX48" fmla="*/ 9421412 w 10873921"/>
              <a:gd name="connsiteY48" fmla="*/ 6080818 h 6858558"/>
              <a:gd name="connsiteX49" fmla="*/ 9427038 w 10873921"/>
              <a:gd name="connsiteY49" fmla="*/ 6088099 h 6858558"/>
              <a:gd name="connsiteX50" fmla="*/ 9412784 w 10873921"/>
              <a:gd name="connsiteY50" fmla="*/ 6129303 h 6858558"/>
              <a:gd name="connsiteX51" fmla="*/ 9313343 w 10873921"/>
              <a:gd name="connsiteY51" fmla="*/ 6260036 h 6858558"/>
              <a:gd name="connsiteX52" fmla="*/ 9286856 w 10873921"/>
              <a:gd name="connsiteY52" fmla="*/ 6340934 h 6858558"/>
              <a:gd name="connsiteX53" fmla="*/ 9285436 w 10873921"/>
              <a:gd name="connsiteY53" fmla="*/ 6371842 h 6858558"/>
              <a:gd name="connsiteX54" fmla="*/ 9282564 w 10873921"/>
              <a:gd name="connsiteY54" fmla="*/ 6423490 h 6858558"/>
              <a:gd name="connsiteX55" fmla="*/ 9300077 w 10873921"/>
              <a:gd name="connsiteY55" fmla="*/ 6467496 h 6858558"/>
              <a:gd name="connsiteX56" fmla="*/ 9289886 w 10873921"/>
              <a:gd name="connsiteY56" fmla="*/ 6508540 h 6858558"/>
              <a:gd name="connsiteX57" fmla="*/ 9262092 w 10873921"/>
              <a:gd name="connsiteY57" fmla="*/ 6511084 h 6858558"/>
              <a:gd name="connsiteX58" fmla="*/ 9259443 w 10873921"/>
              <a:gd name="connsiteY58" fmla="*/ 6557257 h 6858558"/>
              <a:gd name="connsiteX59" fmla="*/ 9258214 w 10873921"/>
              <a:gd name="connsiteY59" fmla="*/ 6628065 h 6858558"/>
              <a:gd name="connsiteX60" fmla="*/ 9250938 w 10873921"/>
              <a:gd name="connsiteY60" fmla="*/ 6667101 h 6858558"/>
              <a:gd name="connsiteX61" fmla="*/ 9238195 w 10873921"/>
              <a:gd name="connsiteY61" fmla="*/ 6775682 h 6858558"/>
              <a:gd name="connsiteX62" fmla="*/ 9230652 w 10873921"/>
              <a:gd name="connsiteY62" fmla="*/ 6855909 h 6858558"/>
              <a:gd name="connsiteX63" fmla="*/ 0 w 10873921"/>
              <a:gd name="connsiteY63" fmla="*/ 6858558 h 6858558"/>
              <a:gd name="connsiteX64" fmla="*/ 0 w 10873921"/>
              <a:gd name="connsiteY6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49520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56955 w 10873921"/>
              <a:gd name="connsiteY13" fmla="*/ 863814 h 6858558"/>
              <a:gd name="connsiteX14" fmla="*/ 10543783 w 10873921"/>
              <a:gd name="connsiteY14" fmla="*/ 904039 h 6858558"/>
              <a:gd name="connsiteX15" fmla="*/ 10509848 w 10873921"/>
              <a:gd name="connsiteY15" fmla="*/ 950499 h 6858558"/>
              <a:gd name="connsiteX16" fmla="*/ 10503433 w 10873921"/>
              <a:gd name="connsiteY16" fmla="*/ 1021040 h 6858558"/>
              <a:gd name="connsiteX17" fmla="*/ 10493315 w 10873921"/>
              <a:gd name="connsiteY17" fmla="*/ 1059465 h 6858558"/>
              <a:gd name="connsiteX18" fmla="*/ 10472650 w 10873921"/>
              <a:gd name="connsiteY18" fmla="*/ 1166876 h 6858558"/>
              <a:gd name="connsiteX19" fmla="*/ 10457261 w 10873921"/>
              <a:gd name="connsiteY19" fmla="*/ 1276330 h 6858558"/>
              <a:gd name="connsiteX20" fmla="*/ 10479612 w 10873921"/>
              <a:gd name="connsiteY20" fmla="*/ 1340205 h 6858558"/>
              <a:gd name="connsiteX21" fmla="*/ 10478804 w 10873921"/>
              <a:gd name="connsiteY21" fmla="*/ 1346492 h 6858558"/>
              <a:gd name="connsiteX22" fmla="*/ 10469399 w 10873921"/>
              <a:gd name="connsiteY22" fmla="*/ 1360254 h 6858558"/>
              <a:gd name="connsiteX23" fmla="*/ 10464675 w 10873921"/>
              <a:gd name="connsiteY23" fmla="*/ 1364867 h 6858558"/>
              <a:gd name="connsiteX24" fmla="*/ 10460288 w 10873921"/>
              <a:gd name="connsiteY24" fmla="*/ 1372815 h 6858558"/>
              <a:gd name="connsiteX25" fmla="*/ 10460557 w 10873921"/>
              <a:gd name="connsiteY25" fmla="*/ 1373191 h 6858558"/>
              <a:gd name="connsiteX26" fmla="*/ 10436481 w 10873921"/>
              <a:gd name="connsiteY26" fmla="*/ 1477797 h 6858558"/>
              <a:gd name="connsiteX27" fmla="*/ 10431659 w 10873921"/>
              <a:gd name="connsiteY27" fmla="*/ 1500615 h 6858558"/>
              <a:gd name="connsiteX28" fmla="*/ 10431103 w 10873921"/>
              <a:gd name="connsiteY28" fmla="*/ 1513756 h 6858558"/>
              <a:gd name="connsiteX29" fmla="*/ 10404251 w 10873921"/>
              <a:gd name="connsiteY29" fmla="*/ 1551761 h 6858558"/>
              <a:gd name="connsiteX30" fmla="*/ 10382431 w 10873921"/>
              <a:gd name="connsiteY30" fmla="*/ 1570136 h 6858558"/>
              <a:gd name="connsiteX31" fmla="*/ 10373233 w 10873921"/>
              <a:gd name="connsiteY31" fmla="*/ 1580611 h 6858558"/>
              <a:gd name="connsiteX32" fmla="*/ 10366354 w 10873921"/>
              <a:gd name="connsiteY32" fmla="*/ 1581543 h 6858558"/>
              <a:gd name="connsiteX33" fmla="*/ 10365856 w 10873921"/>
              <a:gd name="connsiteY33" fmla="*/ 1627197 h 6858558"/>
              <a:gd name="connsiteX34" fmla="*/ 10339843 w 10873921"/>
              <a:gd name="connsiteY34" fmla="*/ 1675061 h 6858558"/>
              <a:gd name="connsiteX35" fmla="*/ 10303766 w 10873921"/>
              <a:gd name="connsiteY35" fmla="*/ 1728350 h 6858558"/>
              <a:gd name="connsiteX36" fmla="*/ 10213612 w 10873921"/>
              <a:gd name="connsiteY36" fmla="*/ 1831639 h 6858558"/>
              <a:gd name="connsiteX37" fmla="*/ 10112893 w 10873921"/>
              <a:gd name="connsiteY37" fmla="*/ 1947999 h 6858558"/>
              <a:gd name="connsiteX38" fmla="*/ 10042411 w 10873921"/>
              <a:gd name="connsiteY38" fmla="*/ 2041320 h 6858558"/>
              <a:gd name="connsiteX39" fmla="*/ 9916869 w 10873921"/>
              <a:gd name="connsiteY39" fmla="*/ 2193981 h 6858558"/>
              <a:gd name="connsiteX40" fmla="*/ 9863224 w 10873921"/>
              <a:gd name="connsiteY40" fmla="*/ 2350764 h 6858558"/>
              <a:gd name="connsiteX41" fmla="*/ 9815833 w 10873921"/>
              <a:gd name="connsiteY41" fmla="*/ 2484015 h 6858558"/>
              <a:gd name="connsiteX42" fmla="*/ 9772154 w 10873921"/>
              <a:gd name="connsiteY42" fmla="*/ 2992899 h 6858558"/>
              <a:gd name="connsiteX43" fmla="*/ 9644932 w 10873921"/>
              <a:gd name="connsiteY43" fmla="*/ 4090138 h 6858558"/>
              <a:gd name="connsiteX44" fmla="*/ 9476803 w 10873921"/>
              <a:gd name="connsiteY44" fmla="*/ 5871230 h 6858558"/>
              <a:gd name="connsiteX45" fmla="*/ 9482048 w 10873921"/>
              <a:gd name="connsiteY45" fmla="*/ 5875581 h 6858558"/>
              <a:gd name="connsiteX46" fmla="*/ 9482918 w 10873921"/>
              <a:gd name="connsiteY46" fmla="*/ 5942515 h 6858558"/>
              <a:gd name="connsiteX47" fmla="*/ 9471123 w 10873921"/>
              <a:gd name="connsiteY47" fmla="*/ 6028951 h 6858558"/>
              <a:gd name="connsiteX48" fmla="*/ 9421412 w 10873921"/>
              <a:gd name="connsiteY48" fmla="*/ 6080818 h 6858558"/>
              <a:gd name="connsiteX49" fmla="*/ 9427038 w 10873921"/>
              <a:gd name="connsiteY49" fmla="*/ 6088099 h 6858558"/>
              <a:gd name="connsiteX50" fmla="*/ 9412784 w 10873921"/>
              <a:gd name="connsiteY50" fmla="*/ 6129303 h 6858558"/>
              <a:gd name="connsiteX51" fmla="*/ 9313343 w 10873921"/>
              <a:gd name="connsiteY51" fmla="*/ 6260036 h 6858558"/>
              <a:gd name="connsiteX52" fmla="*/ 9286856 w 10873921"/>
              <a:gd name="connsiteY52" fmla="*/ 6340934 h 6858558"/>
              <a:gd name="connsiteX53" fmla="*/ 9285436 w 10873921"/>
              <a:gd name="connsiteY53" fmla="*/ 6371842 h 6858558"/>
              <a:gd name="connsiteX54" fmla="*/ 9282564 w 10873921"/>
              <a:gd name="connsiteY54" fmla="*/ 6423490 h 6858558"/>
              <a:gd name="connsiteX55" fmla="*/ 9300077 w 10873921"/>
              <a:gd name="connsiteY55" fmla="*/ 6467496 h 6858558"/>
              <a:gd name="connsiteX56" fmla="*/ 9289886 w 10873921"/>
              <a:gd name="connsiteY56" fmla="*/ 6508540 h 6858558"/>
              <a:gd name="connsiteX57" fmla="*/ 9262092 w 10873921"/>
              <a:gd name="connsiteY57" fmla="*/ 6511084 h 6858558"/>
              <a:gd name="connsiteX58" fmla="*/ 9259443 w 10873921"/>
              <a:gd name="connsiteY58" fmla="*/ 6557257 h 6858558"/>
              <a:gd name="connsiteX59" fmla="*/ 9258214 w 10873921"/>
              <a:gd name="connsiteY59" fmla="*/ 6628065 h 6858558"/>
              <a:gd name="connsiteX60" fmla="*/ 9250938 w 10873921"/>
              <a:gd name="connsiteY60" fmla="*/ 6667101 h 6858558"/>
              <a:gd name="connsiteX61" fmla="*/ 9238195 w 10873921"/>
              <a:gd name="connsiteY61" fmla="*/ 6775682 h 6858558"/>
              <a:gd name="connsiteX62" fmla="*/ 9230652 w 10873921"/>
              <a:gd name="connsiteY62" fmla="*/ 6855909 h 6858558"/>
              <a:gd name="connsiteX63" fmla="*/ 0 w 10873921"/>
              <a:gd name="connsiteY63" fmla="*/ 6858558 h 6858558"/>
              <a:gd name="connsiteX64" fmla="*/ 0 w 10873921"/>
              <a:gd name="connsiteY64"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49520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72650 w 10873921"/>
              <a:gd name="connsiteY17" fmla="*/ 1166876 h 6858558"/>
              <a:gd name="connsiteX18" fmla="*/ 10457261 w 10873921"/>
              <a:gd name="connsiteY18" fmla="*/ 1276330 h 6858558"/>
              <a:gd name="connsiteX19" fmla="*/ 10479612 w 10873921"/>
              <a:gd name="connsiteY19" fmla="*/ 1340205 h 6858558"/>
              <a:gd name="connsiteX20" fmla="*/ 10478804 w 10873921"/>
              <a:gd name="connsiteY20" fmla="*/ 1346492 h 6858558"/>
              <a:gd name="connsiteX21" fmla="*/ 10469399 w 10873921"/>
              <a:gd name="connsiteY21" fmla="*/ 1360254 h 6858558"/>
              <a:gd name="connsiteX22" fmla="*/ 10464675 w 10873921"/>
              <a:gd name="connsiteY22" fmla="*/ 1364867 h 6858558"/>
              <a:gd name="connsiteX23" fmla="*/ 10460288 w 10873921"/>
              <a:gd name="connsiteY23" fmla="*/ 1372815 h 6858558"/>
              <a:gd name="connsiteX24" fmla="*/ 10460557 w 10873921"/>
              <a:gd name="connsiteY24" fmla="*/ 1373191 h 6858558"/>
              <a:gd name="connsiteX25" fmla="*/ 10436481 w 10873921"/>
              <a:gd name="connsiteY25" fmla="*/ 1477797 h 6858558"/>
              <a:gd name="connsiteX26" fmla="*/ 10431659 w 10873921"/>
              <a:gd name="connsiteY26" fmla="*/ 1500615 h 6858558"/>
              <a:gd name="connsiteX27" fmla="*/ 10431103 w 10873921"/>
              <a:gd name="connsiteY27" fmla="*/ 1513756 h 6858558"/>
              <a:gd name="connsiteX28" fmla="*/ 10404251 w 10873921"/>
              <a:gd name="connsiteY28" fmla="*/ 1551761 h 6858558"/>
              <a:gd name="connsiteX29" fmla="*/ 10382431 w 10873921"/>
              <a:gd name="connsiteY29" fmla="*/ 1570136 h 6858558"/>
              <a:gd name="connsiteX30" fmla="*/ 10373233 w 10873921"/>
              <a:gd name="connsiteY30" fmla="*/ 1580611 h 6858558"/>
              <a:gd name="connsiteX31" fmla="*/ 10366354 w 10873921"/>
              <a:gd name="connsiteY31" fmla="*/ 1581543 h 6858558"/>
              <a:gd name="connsiteX32" fmla="*/ 10365856 w 10873921"/>
              <a:gd name="connsiteY32" fmla="*/ 1627197 h 6858558"/>
              <a:gd name="connsiteX33" fmla="*/ 10339843 w 10873921"/>
              <a:gd name="connsiteY33" fmla="*/ 1675061 h 6858558"/>
              <a:gd name="connsiteX34" fmla="*/ 10303766 w 10873921"/>
              <a:gd name="connsiteY34" fmla="*/ 1728350 h 6858558"/>
              <a:gd name="connsiteX35" fmla="*/ 10213612 w 10873921"/>
              <a:gd name="connsiteY35" fmla="*/ 1831639 h 6858558"/>
              <a:gd name="connsiteX36" fmla="*/ 10112893 w 10873921"/>
              <a:gd name="connsiteY36" fmla="*/ 1947999 h 6858558"/>
              <a:gd name="connsiteX37" fmla="*/ 10042411 w 10873921"/>
              <a:gd name="connsiteY37" fmla="*/ 2041320 h 6858558"/>
              <a:gd name="connsiteX38" fmla="*/ 9916869 w 10873921"/>
              <a:gd name="connsiteY38" fmla="*/ 2193981 h 6858558"/>
              <a:gd name="connsiteX39" fmla="*/ 9863224 w 10873921"/>
              <a:gd name="connsiteY39" fmla="*/ 2350764 h 6858558"/>
              <a:gd name="connsiteX40" fmla="*/ 9815833 w 10873921"/>
              <a:gd name="connsiteY40" fmla="*/ 2484015 h 6858558"/>
              <a:gd name="connsiteX41" fmla="*/ 9772154 w 10873921"/>
              <a:gd name="connsiteY41" fmla="*/ 2992899 h 6858558"/>
              <a:gd name="connsiteX42" fmla="*/ 9644932 w 10873921"/>
              <a:gd name="connsiteY42" fmla="*/ 4090138 h 6858558"/>
              <a:gd name="connsiteX43" fmla="*/ 9476803 w 10873921"/>
              <a:gd name="connsiteY43" fmla="*/ 5871230 h 6858558"/>
              <a:gd name="connsiteX44" fmla="*/ 9482048 w 10873921"/>
              <a:gd name="connsiteY44" fmla="*/ 5875581 h 6858558"/>
              <a:gd name="connsiteX45" fmla="*/ 9482918 w 10873921"/>
              <a:gd name="connsiteY45" fmla="*/ 5942515 h 6858558"/>
              <a:gd name="connsiteX46" fmla="*/ 9471123 w 10873921"/>
              <a:gd name="connsiteY46" fmla="*/ 6028951 h 6858558"/>
              <a:gd name="connsiteX47" fmla="*/ 9421412 w 10873921"/>
              <a:gd name="connsiteY47" fmla="*/ 6080818 h 6858558"/>
              <a:gd name="connsiteX48" fmla="*/ 9427038 w 10873921"/>
              <a:gd name="connsiteY48" fmla="*/ 6088099 h 6858558"/>
              <a:gd name="connsiteX49" fmla="*/ 9412784 w 10873921"/>
              <a:gd name="connsiteY49" fmla="*/ 6129303 h 6858558"/>
              <a:gd name="connsiteX50" fmla="*/ 9313343 w 10873921"/>
              <a:gd name="connsiteY50" fmla="*/ 6260036 h 6858558"/>
              <a:gd name="connsiteX51" fmla="*/ 9286856 w 10873921"/>
              <a:gd name="connsiteY51" fmla="*/ 6340934 h 6858558"/>
              <a:gd name="connsiteX52" fmla="*/ 9285436 w 10873921"/>
              <a:gd name="connsiteY52" fmla="*/ 6371842 h 6858558"/>
              <a:gd name="connsiteX53" fmla="*/ 9282564 w 10873921"/>
              <a:gd name="connsiteY53" fmla="*/ 6423490 h 6858558"/>
              <a:gd name="connsiteX54" fmla="*/ 9300077 w 10873921"/>
              <a:gd name="connsiteY54" fmla="*/ 6467496 h 6858558"/>
              <a:gd name="connsiteX55" fmla="*/ 9289886 w 10873921"/>
              <a:gd name="connsiteY55" fmla="*/ 6508540 h 6858558"/>
              <a:gd name="connsiteX56" fmla="*/ 9262092 w 10873921"/>
              <a:gd name="connsiteY56" fmla="*/ 6511084 h 6858558"/>
              <a:gd name="connsiteX57" fmla="*/ 9259443 w 10873921"/>
              <a:gd name="connsiteY57" fmla="*/ 6557257 h 6858558"/>
              <a:gd name="connsiteX58" fmla="*/ 9258214 w 10873921"/>
              <a:gd name="connsiteY58" fmla="*/ 6628065 h 6858558"/>
              <a:gd name="connsiteX59" fmla="*/ 9250938 w 10873921"/>
              <a:gd name="connsiteY59" fmla="*/ 6667101 h 6858558"/>
              <a:gd name="connsiteX60" fmla="*/ 9238195 w 10873921"/>
              <a:gd name="connsiteY60" fmla="*/ 6775682 h 6858558"/>
              <a:gd name="connsiteX61" fmla="*/ 9230652 w 10873921"/>
              <a:gd name="connsiteY61" fmla="*/ 6855909 h 6858558"/>
              <a:gd name="connsiteX62" fmla="*/ 0 w 10873921"/>
              <a:gd name="connsiteY62" fmla="*/ 6858558 h 6858558"/>
              <a:gd name="connsiteX63" fmla="*/ 0 w 10873921"/>
              <a:gd name="connsiteY63"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49520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72650 w 10873921"/>
              <a:gd name="connsiteY17" fmla="*/ 1166876 h 6858558"/>
              <a:gd name="connsiteX18" fmla="*/ 10457261 w 10873921"/>
              <a:gd name="connsiteY18" fmla="*/ 1276330 h 6858558"/>
              <a:gd name="connsiteX19" fmla="*/ 10479612 w 10873921"/>
              <a:gd name="connsiteY19" fmla="*/ 1340205 h 6858558"/>
              <a:gd name="connsiteX20" fmla="*/ 10478804 w 10873921"/>
              <a:gd name="connsiteY20" fmla="*/ 1346492 h 6858558"/>
              <a:gd name="connsiteX21" fmla="*/ 10469399 w 10873921"/>
              <a:gd name="connsiteY21" fmla="*/ 1360254 h 6858558"/>
              <a:gd name="connsiteX22" fmla="*/ 10464675 w 10873921"/>
              <a:gd name="connsiteY22" fmla="*/ 1364867 h 6858558"/>
              <a:gd name="connsiteX23" fmla="*/ 10460288 w 10873921"/>
              <a:gd name="connsiteY23" fmla="*/ 1372815 h 6858558"/>
              <a:gd name="connsiteX24" fmla="*/ 10436481 w 10873921"/>
              <a:gd name="connsiteY24" fmla="*/ 1477797 h 6858558"/>
              <a:gd name="connsiteX25" fmla="*/ 10431659 w 10873921"/>
              <a:gd name="connsiteY25" fmla="*/ 1500615 h 6858558"/>
              <a:gd name="connsiteX26" fmla="*/ 10431103 w 10873921"/>
              <a:gd name="connsiteY26" fmla="*/ 1513756 h 6858558"/>
              <a:gd name="connsiteX27" fmla="*/ 10404251 w 10873921"/>
              <a:gd name="connsiteY27" fmla="*/ 1551761 h 6858558"/>
              <a:gd name="connsiteX28" fmla="*/ 10382431 w 10873921"/>
              <a:gd name="connsiteY28" fmla="*/ 1570136 h 6858558"/>
              <a:gd name="connsiteX29" fmla="*/ 10373233 w 10873921"/>
              <a:gd name="connsiteY29" fmla="*/ 1580611 h 6858558"/>
              <a:gd name="connsiteX30" fmla="*/ 10366354 w 10873921"/>
              <a:gd name="connsiteY30" fmla="*/ 1581543 h 6858558"/>
              <a:gd name="connsiteX31" fmla="*/ 10365856 w 10873921"/>
              <a:gd name="connsiteY31" fmla="*/ 1627197 h 6858558"/>
              <a:gd name="connsiteX32" fmla="*/ 10339843 w 10873921"/>
              <a:gd name="connsiteY32" fmla="*/ 1675061 h 6858558"/>
              <a:gd name="connsiteX33" fmla="*/ 10303766 w 10873921"/>
              <a:gd name="connsiteY33" fmla="*/ 1728350 h 6858558"/>
              <a:gd name="connsiteX34" fmla="*/ 10213612 w 10873921"/>
              <a:gd name="connsiteY34" fmla="*/ 1831639 h 6858558"/>
              <a:gd name="connsiteX35" fmla="*/ 10112893 w 10873921"/>
              <a:gd name="connsiteY35" fmla="*/ 1947999 h 6858558"/>
              <a:gd name="connsiteX36" fmla="*/ 10042411 w 10873921"/>
              <a:gd name="connsiteY36" fmla="*/ 2041320 h 6858558"/>
              <a:gd name="connsiteX37" fmla="*/ 9916869 w 10873921"/>
              <a:gd name="connsiteY37" fmla="*/ 2193981 h 6858558"/>
              <a:gd name="connsiteX38" fmla="*/ 9863224 w 10873921"/>
              <a:gd name="connsiteY38" fmla="*/ 2350764 h 6858558"/>
              <a:gd name="connsiteX39" fmla="*/ 9815833 w 10873921"/>
              <a:gd name="connsiteY39" fmla="*/ 2484015 h 6858558"/>
              <a:gd name="connsiteX40" fmla="*/ 9772154 w 10873921"/>
              <a:gd name="connsiteY40" fmla="*/ 2992899 h 6858558"/>
              <a:gd name="connsiteX41" fmla="*/ 9644932 w 10873921"/>
              <a:gd name="connsiteY41" fmla="*/ 4090138 h 6858558"/>
              <a:gd name="connsiteX42" fmla="*/ 9476803 w 10873921"/>
              <a:gd name="connsiteY42" fmla="*/ 5871230 h 6858558"/>
              <a:gd name="connsiteX43" fmla="*/ 9482048 w 10873921"/>
              <a:gd name="connsiteY43" fmla="*/ 5875581 h 6858558"/>
              <a:gd name="connsiteX44" fmla="*/ 9482918 w 10873921"/>
              <a:gd name="connsiteY44" fmla="*/ 5942515 h 6858558"/>
              <a:gd name="connsiteX45" fmla="*/ 9471123 w 10873921"/>
              <a:gd name="connsiteY45" fmla="*/ 6028951 h 6858558"/>
              <a:gd name="connsiteX46" fmla="*/ 9421412 w 10873921"/>
              <a:gd name="connsiteY46" fmla="*/ 6080818 h 6858558"/>
              <a:gd name="connsiteX47" fmla="*/ 9427038 w 10873921"/>
              <a:gd name="connsiteY47" fmla="*/ 6088099 h 6858558"/>
              <a:gd name="connsiteX48" fmla="*/ 9412784 w 10873921"/>
              <a:gd name="connsiteY48" fmla="*/ 6129303 h 6858558"/>
              <a:gd name="connsiteX49" fmla="*/ 9313343 w 10873921"/>
              <a:gd name="connsiteY49" fmla="*/ 6260036 h 6858558"/>
              <a:gd name="connsiteX50" fmla="*/ 9286856 w 10873921"/>
              <a:gd name="connsiteY50" fmla="*/ 6340934 h 6858558"/>
              <a:gd name="connsiteX51" fmla="*/ 9285436 w 10873921"/>
              <a:gd name="connsiteY51" fmla="*/ 6371842 h 6858558"/>
              <a:gd name="connsiteX52" fmla="*/ 9282564 w 10873921"/>
              <a:gd name="connsiteY52" fmla="*/ 6423490 h 6858558"/>
              <a:gd name="connsiteX53" fmla="*/ 9300077 w 10873921"/>
              <a:gd name="connsiteY53" fmla="*/ 6467496 h 6858558"/>
              <a:gd name="connsiteX54" fmla="*/ 9289886 w 10873921"/>
              <a:gd name="connsiteY54" fmla="*/ 6508540 h 6858558"/>
              <a:gd name="connsiteX55" fmla="*/ 9262092 w 10873921"/>
              <a:gd name="connsiteY55" fmla="*/ 6511084 h 6858558"/>
              <a:gd name="connsiteX56" fmla="*/ 9259443 w 10873921"/>
              <a:gd name="connsiteY56" fmla="*/ 6557257 h 6858558"/>
              <a:gd name="connsiteX57" fmla="*/ 9258214 w 10873921"/>
              <a:gd name="connsiteY57" fmla="*/ 6628065 h 6858558"/>
              <a:gd name="connsiteX58" fmla="*/ 9250938 w 10873921"/>
              <a:gd name="connsiteY58" fmla="*/ 6667101 h 6858558"/>
              <a:gd name="connsiteX59" fmla="*/ 9238195 w 10873921"/>
              <a:gd name="connsiteY59" fmla="*/ 6775682 h 6858558"/>
              <a:gd name="connsiteX60" fmla="*/ 9230652 w 10873921"/>
              <a:gd name="connsiteY60" fmla="*/ 6855909 h 6858558"/>
              <a:gd name="connsiteX61" fmla="*/ 0 w 10873921"/>
              <a:gd name="connsiteY61" fmla="*/ 6858558 h 6858558"/>
              <a:gd name="connsiteX62" fmla="*/ 0 w 10873921"/>
              <a:gd name="connsiteY62"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49520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72650 w 10873921"/>
              <a:gd name="connsiteY17" fmla="*/ 1166876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60288 w 10873921"/>
              <a:gd name="connsiteY22" fmla="*/ 1372815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76803 w 10873921"/>
              <a:gd name="connsiteY41" fmla="*/ 5871230 h 6858558"/>
              <a:gd name="connsiteX42" fmla="*/ 9482048 w 10873921"/>
              <a:gd name="connsiteY42" fmla="*/ 5875581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412784 w 10873921"/>
              <a:gd name="connsiteY47" fmla="*/ 6129303 h 6858558"/>
              <a:gd name="connsiteX48" fmla="*/ 9313343 w 10873921"/>
              <a:gd name="connsiteY48" fmla="*/ 6260036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300077 w 10873921"/>
              <a:gd name="connsiteY52" fmla="*/ 6467496 h 6858558"/>
              <a:gd name="connsiteX53" fmla="*/ 9289886 w 10873921"/>
              <a:gd name="connsiteY53" fmla="*/ 6508540 h 6858558"/>
              <a:gd name="connsiteX54" fmla="*/ 9262092 w 10873921"/>
              <a:gd name="connsiteY54" fmla="*/ 6511084 h 6858558"/>
              <a:gd name="connsiteX55" fmla="*/ 9259443 w 10873921"/>
              <a:gd name="connsiteY55" fmla="*/ 6557257 h 6858558"/>
              <a:gd name="connsiteX56" fmla="*/ 9258214 w 10873921"/>
              <a:gd name="connsiteY56" fmla="*/ 6628065 h 6858558"/>
              <a:gd name="connsiteX57" fmla="*/ 9250938 w 10873921"/>
              <a:gd name="connsiteY57" fmla="*/ 6667101 h 6858558"/>
              <a:gd name="connsiteX58" fmla="*/ 9238195 w 10873921"/>
              <a:gd name="connsiteY58" fmla="*/ 6775682 h 6858558"/>
              <a:gd name="connsiteX59" fmla="*/ 9230652 w 10873921"/>
              <a:gd name="connsiteY59" fmla="*/ 6855909 h 6858558"/>
              <a:gd name="connsiteX60" fmla="*/ 0 w 10873921"/>
              <a:gd name="connsiteY60" fmla="*/ 6858558 h 6858558"/>
              <a:gd name="connsiteX61" fmla="*/ 0 w 10873921"/>
              <a:gd name="connsiteY61"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49520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72650 w 10873921"/>
              <a:gd name="connsiteY17" fmla="*/ 1166876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76190 w 10873921"/>
              <a:gd name="connsiteY22" fmla="*/ 1420523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76803 w 10873921"/>
              <a:gd name="connsiteY41" fmla="*/ 5871230 h 6858558"/>
              <a:gd name="connsiteX42" fmla="*/ 9482048 w 10873921"/>
              <a:gd name="connsiteY42" fmla="*/ 5875581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412784 w 10873921"/>
              <a:gd name="connsiteY47" fmla="*/ 6129303 h 6858558"/>
              <a:gd name="connsiteX48" fmla="*/ 9313343 w 10873921"/>
              <a:gd name="connsiteY48" fmla="*/ 6260036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300077 w 10873921"/>
              <a:gd name="connsiteY52" fmla="*/ 6467496 h 6858558"/>
              <a:gd name="connsiteX53" fmla="*/ 9289886 w 10873921"/>
              <a:gd name="connsiteY53" fmla="*/ 6508540 h 6858558"/>
              <a:gd name="connsiteX54" fmla="*/ 9262092 w 10873921"/>
              <a:gd name="connsiteY54" fmla="*/ 6511084 h 6858558"/>
              <a:gd name="connsiteX55" fmla="*/ 9259443 w 10873921"/>
              <a:gd name="connsiteY55" fmla="*/ 6557257 h 6858558"/>
              <a:gd name="connsiteX56" fmla="*/ 9258214 w 10873921"/>
              <a:gd name="connsiteY56" fmla="*/ 6628065 h 6858558"/>
              <a:gd name="connsiteX57" fmla="*/ 9250938 w 10873921"/>
              <a:gd name="connsiteY57" fmla="*/ 6667101 h 6858558"/>
              <a:gd name="connsiteX58" fmla="*/ 9238195 w 10873921"/>
              <a:gd name="connsiteY58" fmla="*/ 6775682 h 6858558"/>
              <a:gd name="connsiteX59" fmla="*/ 9230652 w 10873921"/>
              <a:gd name="connsiteY59" fmla="*/ 6855909 h 6858558"/>
              <a:gd name="connsiteX60" fmla="*/ 0 w 10873921"/>
              <a:gd name="connsiteY60" fmla="*/ 6858558 h 6858558"/>
              <a:gd name="connsiteX61" fmla="*/ 0 w 10873921"/>
              <a:gd name="connsiteY61"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49520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76190 w 10873921"/>
              <a:gd name="connsiteY22" fmla="*/ 1420523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76803 w 10873921"/>
              <a:gd name="connsiteY41" fmla="*/ 5871230 h 6858558"/>
              <a:gd name="connsiteX42" fmla="*/ 9482048 w 10873921"/>
              <a:gd name="connsiteY42" fmla="*/ 5875581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412784 w 10873921"/>
              <a:gd name="connsiteY47" fmla="*/ 6129303 h 6858558"/>
              <a:gd name="connsiteX48" fmla="*/ 9313343 w 10873921"/>
              <a:gd name="connsiteY48" fmla="*/ 6260036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300077 w 10873921"/>
              <a:gd name="connsiteY52" fmla="*/ 6467496 h 6858558"/>
              <a:gd name="connsiteX53" fmla="*/ 9289886 w 10873921"/>
              <a:gd name="connsiteY53" fmla="*/ 6508540 h 6858558"/>
              <a:gd name="connsiteX54" fmla="*/ 9262092 w 10873921"/>
              <a:gd name="connsiteY54" fmla="*/ 6511084 h 6858558"/>
              <a:gd name="connsiteX55" fmla="*/ 9259443 w 10873921"/>
              <a:gd name="connsiteY55" fmla="*/ 6557257 h 6858558"/>
              <a:gd name="connsiteX56" fmla="*/ 9258214 w 10873921"/>
              <a:gd name="connsiteY56" fmla="*/ 6628065 h 6858558"/>
              <a:gd name="connsiteX57" fmla="*/ 9250938 w 10873921"/>
              <a:gd name="connsiteY57" fmla="*/ 6667101 h 6858558"/>
              <a:gd name="connsiteX58" fmla="*/ 9238195 w 10873921"/>
              <a:gd name="connsiteY58" fmla="*/ 6775682 h 6858558"/>
              <a:gd name="connsiteX59" fmla="*/ 9230652 w 10873921"/>
              <a:gd name="connsiteY59" fmla="*/ 6855909 h 6858558"/>
              <a:gd name="connsiteX60" fmla="*/ 0 w 10873921"/>
              <a:gd name="connsiteY60" fmla="*/ 6858558 h 6858558"/>
              <a:gd name="connsiteX61" fmla="*/ 0 w 10873921"/>
              <a:gd name="connsiteY61"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49520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76803 w 10873921"/>
              <a:gd name="connsiteY41" fmla="*/ 5871230 h 6858558"/>
              <a:gd name="connsiteX42" fmla="*/ 9482048 w 10873921"/>
              <a:gd name="connsiteY42" fmla="*/ 5875581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412784 w 10873921"/>
              <a:gd name="connsiteY47" fmla="*/ 6129303 h 6858558"/>
              <a:gd name="connsiteX48" fmla="*/ 9313343 w 10873921"/>
              <a:gd name="connsiteY48" fmla="*/ 6260036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300077 w 10873921"/>
              <a:gd name="connsiteY52" fmla="*/ 6467496 h 6858558"/>
              <a:gd name="connsiteX53" fmla="*/ 9289886 w 10873921"/>
              <a:gd name="connsiteY53" fmla="*/ 6508540 h 6858558"/>
              <a:gd name="connsiteX54" fmla="*/ 9262092 w 10873921"/>
              <a:gd name="connsiteY54" fmla="*/ 6511084 h 6858558"/>
              <a:gd name="connsiteX55" fmla="*/ 9259443 w 10873921"/>
              <a:gd name="connsiteY55" fmla="*/ 6557257 h 6858558"/>
              <a:gd name="connsiteX56" fmla="*/ 9258214 w 10873921"/>
              <a:gd name="connsiteY56" fmla="*/ 6628065 h 6858558"/>
              <a:gd name="connsiteX57" fmla="*/ 9250938 w 10873921"/>
              <a:gd name="connsiteY57" fmla="*/ 6667101 h 6858558"/>
              <a:gd name="connsiteX58" fmla="*/ 9238195 w 10873921"/>
              <a:gd name="connsiteY58" fmla="*/ 6775682 h 6858558"/>
              <a:gd name="connsiteX59" fmla="*/ 9230652 w 10873921"/>
              <a:gd name="connsiteY59" fmla="*/ 6855909 h 6858558"/>
              <a:gd name="connsiteX60" fmla="*/ 0 w 10873921"/>
              <a:gd name="connsiteY60" fmla="*/ 6858558 h 6858558"/>
              <a:gd name="connsiteX61" fmla="*/ 0 w 10873921"/>
              <a:gd name="connsiteY61"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76803 w 10873921"/>
              <a:gd name="connsiteY41" fmla="*/ 5871230 h 6858558"/>
              <a:gd name="connsiteX42" fmla="*/ 9482048 w 10873921"/>
              <a:gd name="connsiteY42" fmla="*/ 5875581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412784 w 10873921"/>
              <a:gd name="connsiteY47" fmla="*/ 6129303 h 6858558"/>
              <a:gd name="connsiteX48" fmla="*/ 9313343 w 10873921"/>
              <a:gd name="connsiteY48" fmla="*/ 6260036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300077 w 10873921"/>
              <a:gd name="connsiteY52" fmla="*/ 6467496 h 6858558"/>
              <a:gd name="connsiteX53" fmla="*/ 9289886 w 10873921"/>
              <a:gd name="connsiteY53" fmla="*/ 6508540 h 6858558"/>
              <a:gd name="connsiteX54" fmla="*/ 9262092 w 10873921"/>
              <a:gd name="connsiteY54" fmla="*/ 6511084 h 6858558"/>
              <a:gd name="connsiteX55" fmla="*/ 9259443 w 10873921"/>
              <a:gd name="connsiteY55" fmla="*/ 6557257 h 6858558"/>
              <a:gd name="connsiteX56" fmla="*/ 9258214 w 10873921"/>
              <a:gd name="connsiteY56" fmla="*/ 6628065 h 6858558"/>
              <a:gd name="connsiteX57" fmla="*/ 9250938 w 10873921"/>
              <a:gd name="connsiteY57" fmla="*/ 6667101 h 6858558"/>
              <a:gd name="connsiteX58" fmla="*/ 9238195 w 10873921"/>
              <a:gd name="connsiteY58" fmla="*/ 6775682 h 6858558"/>
              <a:gd name="connsiteX59" fmla="*/ 9230652 w 10873921"/>
              <a:gd name="connsiteY59" fmla="*/ 6855909 h 6858558"/>
              <a:gd name="connsiteX60" fmla="*/ 0 w 10873921"/>
              <a:gd name="connsiteY60" fmla="*/ 6858558 h 6858558"/>
              <a:gd name="connsiteX61" fmla="*/ 0 w 10873921"/>
              <a:gd name="connsiteY61"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76803 w 10873921"/>
              <a:gd name="connsiteY41" fmla="*/ 5871230 h 6858558"/>
              <a:gd name="connsiteX42" fmla="*/ 9482048 w 10873921"/>
              <a:gd name="connsiteY42" fmla="*/ 5875581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412784 w 10873921"/>
              <a:gd name="connsiteY47" fmla="*/ 6129303 h 6858558"/>
              <a:gd name="connsiteX48" fmla="*/ 9313343 w 10873921"/>
              <a:gd name="connsiteY48" fmla="*/ 6260036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300077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76803 w 10873921"/>
              <a:gd name="connsiteY41" fmla="*/ 5871230 h 6858558"/>
              <a:gd name="connsiteX42" fmla="*/ 9482048 w 10873921"/>
              <a:gd name="connsiteY42" fmla="*/ 5875581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412784 w 10873921"/>
              <a:gd name="connsiteY47" fmla="*/ 6129303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300077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76803 w 10873921"/>
              <a:gd name="connsiteY41" fmla="*/ 5871230 h 6858558"/>
              <a:gd name="connsiteX42" fmla="*/ 9482048 w 10873921"/>
              <a:gd name="connsiteY42" fmla="*/ 5875581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300077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76803 w 10873921"/>
              <a:gd name="connsiteY41" fmla="*/ 5871230 h 6858558"/>
              <a:gd name="connsiteX42" fmla="*/ 9482048 w 10873921"/>
              <a:gd name="connsiteY42" fmla="*/ 5875581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76803 w 10873921"/>
              <a:gd name="connsiteY41" fmla="*/ 5871230 h 6858558"/>
              <a:gd name="connsiteX42" fmla="*/ 9561561 w 10873921"/>
              <a:gd name="connsiteY42" fmla="*/ 5743059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561561 w 10873921"/>
              <a:gd name="connsiteY42" fmla="*/ 5743059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303766 w 10873921"/>
              <a:gd name="connsiteY32" fmla="*/ 1728350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339843 w 10873921"/>
              <a:gd name="connsiteY31" fmla="*/ 1675061 h 6858558"/>
              <a:gd name="connsiteX32" fmla="*/ 10266443 w 10873921"/>
              <a:gd name="connsiteY32" fmla="*/ 1757378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65856 w 10873921"/>
              <a:gd name="connsiteY30" fmla="*/ 1627197 h 6858558"/>
              <a:gd name="connsiteX31" fmla="*/ 10298374 w 10873921"/>
              <a:gd name="connsiteY31" fmla="*/ 1712383 h 6858558"/>
              <a:gd name="connsiteX32" fmla="*/ 10266443 w 10873921"/>
              <a:gd name="connsiteY32" fmla="*/ 1757378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66354 w 10873921"/>
              <a:gd name="connsiteY29" fmla="*/ 1581543 h 6858558"/>
              <a:gd name="connsiteX30" fmla="*/ 10324386 w 10873921"/>
              <a:gd name="connsiteY30" fmla="*/ 1664520 h 6858558"/>
              <a:gd name="connsiteX31" fmla="*/ 10298374 w 10873921"/>
              <a:gd name="connsiteY31" fmla="*/ 1712383 h 6858558"/>
              <a:gd name="connsiteX32" fmla="*/ 10266443 w 10873921"/>
              <a:gd name="connsiteY32" fmla="*/ 1757378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73233 w 10873921"/>
              <a:gd name="connsiteY28" fmla="*/ 1580611 h 6858558"/>
              <a:gd name="connsiteX29" fmla="*/ 10329031 w 10873921"/>
              <a:gd name="connsiteY29" fmla="*/ 1627159 h 6858558"/>
              <a:gd name="connsiteX30" fmla="*/ 10324386 w 10873921"/>
              <a:gd name="connsiteY30" fmla="*/ 1664520 h 6858558"/>
              <a:gd name="connsiteX31" fmla="*/ 10298374 w 10873921"/>
              <a:gd name="connsiteY31" fmla="*/ 1712383 h 6858558"/>
              <a:gd name="connsiteX32" fmla="*/ 10266443 w 10873921"/>
              <a:gd name="connsiteY32" fmla="*/ 1757378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31103 w 10873921"/>
              <a:gd name="connsiteY25" fmla="*/ 1513756 h 6858558"/>
              <a:gd name="connsiteX26" fmla="*/ 10404251 w 10873921"/>
              <a:gd name="connsiteY26" fmla="*/ 1551761 h 6858558"/>
              <a:gd name="connsiteX27" fmla="*/ 10382431 w 10873921"/>
              <a:gd name="connsiteY27" fmla="*/ 1570136 h 6858558"/>
              <a:gd name="connsiteX28" fmla="*/ 10356645 w 10873921"/>
              <a:gd name="connsiteY28" fmla="*/ 1597199 h 6858558"/>
              <a:gd name="connsiteX29" fmla="*/ 10329031 w 10873921"/>
              <a:gd name="connsiteY29" fmla="*/ 1627159 h 6858558"/>
              <a:gd name="connsiteX30" fmla="*/ 10324386 w 10873921"/>
              <a:gd name="connsiteY30" fmla="*/ 1664520 h 6858558"/>
              <a:gd name="connsiteX31" fmla="*/ 10298374 w 10873921"/>
              <a:gd name="connsiteY31" fmla="*/ 1712383 h 6858558"/>
              <a:gd name="connsiteX32" fmla="*/ 10266443 w 10873921"/>
              <a:gd name="connsiteY32" fmla="*/ 1757378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06221 w 10873921"/>
              <a:gd name="connsiteY25" fmla="*/ 1509609 h 6858558"/>
              <a:gd name="connsiteX26" fmla="*/ 10404251 w 10873921"/>
              <a:gd name="connsiteY26" fmla="*/ 1551761 h 6858558"/>
              <a:gd name="connsiteX27" fmla="*/ 10382431 w 10873921"/>
              <a:gd name="connsiteY27" fmla="*/ 1570136 h 6858558"/>
              <a:gd name="connsiteX28" fmla="*/ 10356645 w 10873921"/>
              <a:gd name="connsiteY28" fmla="*/ 1597199 h 6858558"/>
              <a:gd name="connsiteX29" fmla="*/ 10329031 w 10873921"/>
              <a:gd name="connsiteY29" fmla="*/ 1627159 h 6858558"/>
              <a:gd name="connsiteX30" fmla="*/ 10324386 w 10873921"/>
              <a:gd name="connsiteY30" fmla="*/ 1664520 h 6858558"/>
              <a:gd name="connsiteX31" fmla="*/ 10298374 w 10873921"/>
              <a:gd name="connsiteY31" fmla="*/ 1712383 h 6858558"/>
              <a:gd name="connsiteX32" fmla="*/ 10266443 w 10873921"/>
              <a:gd name="connsiteY32" fmla="*/ 1757378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500615 h 6858558"/>
              <a:gd name="connsiteX25" fmla="*/ 10406221 w 10873921"/>
              <a:gd name="connsiteY25" fmla="*/ 1509609 h 6858558"/>
              <a:gd name="connsiteX26" fmla="*/ 10404251 w 10873921"/>
              <a:gd name="connsiteY26" fmla="*/ 1551761 h 6858558"/>
              <a:gd name="connsiteX27" fmla="*/ 10374137 w 10873921"/>
              <a:gd name="connsiteY27" fmla="*/ 1570136 h 6858558"/>
              <a:gd name="connsiteX28" fmla="*/ 10356645 w 10873921"/>
              <a:gd name="connsiteY28" fmla="*/ 1597199 h 6858558"/>
              <a:gd name="connsiteX29" fmla="*/ 10329031 w 10873921"/>
              <a:gd name="connsiteY29" fmla="*/ 1627159 h 6858558"/>
              <a:gd name="connsiteX30" fmla="*/ 10324386 w 10873921"/>
              <a:gd name="connsiteY30" fmla="*/ 1664520 h 6858558"/>
              <a:gd name="connsiteX31" fmla="*/ 10298374 w 10873921"/>
              <a:gd name="connsiteY31" fmla="*/ 1712383 h 6858558"/>
              <a:gd name="connsiteX32" fmla="*/ 10266443 w 10873921"/>
              <a:gd name="connsiteY32" fmla="*/ 1757378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78804 w 10873921"/>
              <a:gd name="connsiteY19" fmla="*/ 1346492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488174 h 6858558"/>
              <a:gd name="connsiteX25" fmla="*/ 10406221 w 10873921"/>
              <a:gd name="connsiteY25" fmla="*/ 1509609 h 6858558"/>
              <a:gd name="connsiteX26" fmla="*/ 10404251 w 10873921"/>
              <a:gd name="connsiteY26" fmla="*/ 1551761 h 6858558"/>
              <a:gd name="connsiteX27" fmla="*/ 10374137 w 10873921"/>
              <a:gd name="connsiteY27" fmla="*/ 1570136 h 6858558"/>
              <a:gd name="connsiteX28" fmla="*/ 10356645 w 10873921"/>
              <a:gd name="connsiteY28" fmla="*/ 1597199 h 6858558"/>
              <a:gd name="connsiteX29" fmla="*/ 10329031 w 10873921"/>
              <a:gd name="connsiteY29" fmla="*/ 1627159 h 6858558"/>
              <a:gd name="connsiteX30" fmla="*/ 10324386 w 10873921"/>
              <a:gd name="connsiteY30" fmla="*/ 1664520 h 6858558"/>
              <a:gd name="connsiteX31" fmla="*/ 10298374 w 10873921"/>
              <a:gd name="connsiteY31" fmla="*/ 1712383 h 6858558"/>
              <a:gd name="connsiteX32" fmla="*/ 10266443 w 10873921"/>
              <a:gd name="connsiteY32" fmla="*/ 1757378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545155 w 10873921"/>
              <a:gd name="connsiteY19" fmla="*/ 1354786 h 6858558"/>
              <a:gd name="connsiteX20" fmla="*/ 10469399 w 10873921"/>
              <a:gd name="connsiteY20" fmla="*/ 1360254 h 6858558"/>
              <a:gd name="connsiteX21" fmla="*/ 10464675 w 10873921"/>
              <a:gd name="connsiteY21" fmla="*/ 1364867 h 6858558"/>
              <a:gd name="connsiteX22" fmla="*/ 10454987 w 10873921"/>
              <a:gd name="connsiteY22" fmla="*/ 1415222 h 6858558"/>
              <a:gd name="connsiteX23" fmla="*/ 10436481 w 10873921"/>
              <a:gd name="connsiteY23" fmla="*/ 1477797 h 6858558"/>
              <a:gd name="connsiteX24" fmla="*/ 10431659 w 10873921"/>
              <a:gd name="connsiteY24" fmla="*/ 1488174 h 6858558"/>
              <a:gd name="connsiteX25" fmla="*/ 10406221 w 10873921"/>
              <a:gd name="connsiteY25" fmla="*/ 1509609 h 6858558"/>
              <a:gd name="connsiteX26" fmla="*/ 10404251 w 10873921"/>
              <a:gd name="connsiteY26" fmla="*/ 1551761 h 6858558"/>
              <a:gd name="connsiteX27" fmla="*/ 10374137 w 10873921"/>
              <a:gd name="connsiteY27" fmla="*/ 1570136 h 6858558"/>
              <a:gd name="connsiteX28" fmla="*/ 10356645 w 10873921"/>
              <a:gd name="connsiteY28" fmla="*/ 1597199 h 6858558"/>
              <a:gd name="connsiteX29" fmla="*/ 10329031 w 10873921"/>
              <a:gd name="connsiteY29" fmla="*/ 1627159 h 6858558"/>
              <a:gd name="connsiteX30" fmla="*/ 10324386 w 10873921"/>
              <a:gd name="connsiteY30" fmla="*/ 1664520 h 6858558"/>
              <a:gd name="connsiteX31" fmla="*/ 10298374 w 10873921"/>
              <a:gd name="connsiteY31" fmla="*/ 1712383 h 6858558"/>
              <a:gd name="connsiteX32" fmla="*/ 10266443 w 10873921"/>
              <a:gd name="connsiteY32" fmla="*/ 1757378 h 6858558"/>
              <a:gd name="connsiteX33" fmla="*/ 10213612 w 10873921"/>
              <a:gd name="connsiteY33" fmla="*/ 1831639 h 6858558"/>
              <a:gd name="connsiteX34" fmla="*/ 10112893 w 10873921"/>
              <a:gd name="connsiteY34" fmla="*/ 1947999 h 6858558"/>
              <a:gd name="connsiteX35" fmla="*/ 10042411 w 10873921"/>
              <a:gd name="connsiteY35" fmla="*/ 2041320 h 6858558"/>
              <a:gd name="connsiteX36" fmla="*/ 9916869 w 10873921"/>
              <a:gd name="connsiteY36" fmla="*/ 2193981 h 6858558"/>
              <a:gd name="connsiteX37" fmla="*/ 9863224 w 10873921"/>
              <a:gd name="connsiteY37" fmla="*/ 2350764 h 6858558"/>
              <a:gd name="connsiteX38" fmla="*/ 9815833 w 10873921"/>
              <a:gd name="connsiteY38" fmla="*/ 2484015 h 6858558"/>
              <a:gd name="connsiteX39" fmla="*/ 9772154 w 10873921"/>
              <a:gd name="connsiteY39" fmla="*/ 2992899 h 6858558"/>
              <a:gd name="connsiteX40" fmla="*/ 9644932 w 10873921"/>
              <a:gd name="connsiteY40" fmla="*/ 4090138 h 6858558"/>
              <a:gd name="connsiteX41" fmla="*/ 9429095 w 10873921"/>
              <a:gd name="connsiteY41" fmla="*/ 5531975 h 6858558"/>
              <a:gd name="connsiteX42" fmla="*/ 9460845 w 10873921"/>
              <a:gd name="connsiteY42" fmla="*/ 5727156 h 6858558"/>
              <a:gd name="connsiteX43" fmla="*/ 9482918 w 10873921"/>
              <a:gd name="connsiteY43" fmla="*/ 5942515 h 6858558"/>
              <a:gd name="connsiteX44" fmla="*/ 9471123 w 10873921"/>
              <a:gd name="connsiteY44" fmla="*/ 6028951 h 6858558"/>
              <a:gd name="connsiteX45" fmla="*/ 9421412 w 10873921"/>
              <a:gd name="connsiteY45" fmla="*/ 6080818 h 6858558"/>
              <a:gd name="connsiteX46" fmla="*/ 9427038 w 10873921"/>
              <a:gd name="connsiteY46" fmla="*/ 6088099 h 6858558"/>
              <a:gd name="connsiteX47" fmla="*/ 9391581 w 10873921"/>
              <a:gd name="connsiteY47" fmla="*/ 6171710 h 6858558"/>
              <a:gd name="connsiteX48" fmla="*/ 9334546 w 10873921"/>
              <a:gd name="connsiteY48" fmla="*/ 6212328 h 6858558"/>
              <a:gd name="connsiteX49" fmla="*/ 9286856 w 10873921"/>
              <a:gd name="connsiteY49" fmla="*/ 6340934 h 6858558"/>
              <a:gd name="connsiteX50" fmla="*/ 9285436 w 10873921"/>
              <a:gd name="connsiteY50" fmla="*/ 6371842 h 6858558"/>
              <a:gd name="connsiteX51" fmla="*/ 9282564 w 10873921"/>
              <a:gd name="connsiteY51" fmla="*/ 6423490 h 6858558"/>
              <a:gd name="connsiteX52" fmla="*/ 9273573 w 10873921"/>
              <a:gd name="connsiteY52" fmla="*/ 6467496 h 6858558"/>
              <a:gd name="connsiteX53" fmla="*/ 9262092 w 10873921"/>
              <a:gd name="connsiteY53" fmla="*/ 6511084 h 6858558"/>
              <a:gd name="connsiteX54" fmla="*/ 9259443 w 10873921"/>
              <a:gd name="connsiteY54" fmla="*/ 6557257 h 6858558"/>
              <a:gd name="connsiteX55" fmla="*/ 9258214 w 10873921"/>
              <a:gd name="connsiteY55" fmla="*/ 6628065 h 6858558"/>
              <a:gd name="connsiteX56" fmla="*/ 9250938 w 10873921"/>
              <a:gd name="connsiteY56" fmla="*/ 6667101 h 6858558"/>
              <a:gd name="connsiteX57" fmla="*/ 9238195 w 10873921"/>
              <a:gd name="connsiteY57" fmla="*/ 6775682 h 6858558"/>
              <a:gd name="connsiteX58" fmla="*/ 9230652 w 10873921"/>
              <a:gd name="connsiteY58" fmla="*/ 6855909 h 6858558"/>
              <a:gd name="connsiteX59" fmla="*/ 0 w 10873921"/>
              <a:gd name="connsiteY59" fmla="*/ 6858558 h 6858558"/>
              <a:gd name="connsiteX60" fmla="*/ 0 w 10873921"/>
              <a:gd name="connsiteY60"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69399 w 10873921"/>
              <a:gd name="connsiteY19" fmla="*/ 1360254 h 6858558"/>
              <a:gd name="connsiteX20" fmla="*/ 10464675 w 10873921"/>
              <a:gd name="connsiteY20" fmla="*/ 1364867 h 6858558"/>
              <a:gd name="connsiteX21" fmla="*/ 10454987 w 10873921"/>
              <a:gd name="connsiteY21" fmla="*/ 1415222 h 6858558"/>
              <a:gd name="connsiteX22" fmla="*/ 10436481 w 10873921"/>
              <a:gd name="connsiteY22" fmla="*/ 1477797 h 6858558"/>
              <a:gd name="connsiteX23" fmla="*/ 10431659 w 10873921"/>
              <a:gd name="connsiteY23" fmla="*/ 1488174 h 6858558"/>
              <a:gd name="connsiteX24" fmla="*/ 10406221 w 10873921"/>
              <a:gd name="connsiteY24" fmla="*/ 1509609 h 6858558"/>
              <a:gd name="connsiteX25" fmla="*/ 10404251 w 10873921"/>
              <a:gd name="connsiteY25" fmla="*/ 1551761 h 6858558"/>
              <a:gd name="connsiteX26" fmla="*/ 10374137 w 10873921"/>
              <a:gd name="connsiteY26" fmla="*/ 1570136 h 6858558"/>
              <a:gd name="connsiteX27" fmla="*/ 10356645 w 10873921"/>
              <a:gd name="connsiteY27" fmla="*/ 1597199 h 6858558"/>
              <a:gd name="connsiteX28" fmla="*/ 10329031 w 10873921"/>
              <a:gd name="connsiteY28" fmla="*/ 1627159 h 6858558"/>
              <a:gd name="connsiteX29" fmla="*/ 10324386 w 10873921"/>
              <a:gd name="connsiteY29" fmla="*/ 1664520 h 6858558"/>
              <a:gd name="connsiteX30" fmla="*/ 10298374 w 10873921"/>
              <a:gd name="connsiteY30" fmla="*/ 1712383 h 6858558"/>
              <a:gd name="connsiteX31" fmla="*/ 10266443 w 10873921"/>
              <a:gd name="connsiteY31" fmla="*/ 1757378 h 6858558"/>
              <a:gd name="connsiteX32" fmla="*/ 10213612 w 10873921"/>
              <a:gd name="connsiteY32" fmla="*/ 1831639 h 6858558"/>
              <a:gd name="connsiteX33" fmla="*/ 10112893 w 10873921"/>
              <a:gd name="connsiteY33" fmla="*/ 1947999 h 6858558"/>
              <a:gd name="connsiteX34" fmla="*/ 10042411 w 10873921"/>
              <a:gd name="connsiteY34" fmla="*/ 2041320 h 6858558"/>
              <a:gd name="connsiteX35" fmla="*/ 9916869 w 10873921"/>
              <a:gd name="connsiteY35" fmla="*/ 2193981 h 6858558"/>
              <a:gd name="connsiteX36" fmla="*/ 9863224 w 10873921"/>
              <a:gd name="connsiteY36" fmla="*/ 2350764 h 6858558"/>
              <a:gd name="connsiteX37" fmla="*/ 9815833 w 10873921"/>
              <a:gd name="connsiteY37" fmla="*/ 2484015 h 6858558"/>
              <a:gd name="connsiteX38" fmla="*/ 9772154 w 10873921"/>
              <a:gd name="connsiteY38" fmla="*/ 2992899 h 6858558"/>
              <a:gd name="connsiteX39" fmla="*/ 9644932 w 10873921"/>
              <a:gd name="connsiteY39" fmla="*/ 4090138 h 6858558"/>
              <a:gd name="connsiteX40" fmla="*/ 9429095 w 10873921"/>
              <a:gd name="connsiteY40" fmla="*/ 5531975 h 6858558"/>
              <a:gd name="connsiteX41" fmla="*/ 9460845 w 10873921"/>
              <a:gd name="connsiteY41" fmla="*/ 5727156 h 6858558"/>
              <a:gd name="connsiteX42" fmla="*/ 9482918 w 10873921"/>
              <a:gd name="connsiteY42" fmla="*/ 5942515 h 6858558"/>
              <a:gd name="connsiteX43" fmla="*/ 9471123 w 10873921"/>
              <a:gd name="connsiteY43" fmla="*/ 6028951 h 6858558"/>
              <a:gd name="connsiteX44" fmla="*/ 9421412 w 10873921"/>
              <a:gd name="connsiteY44" fmla="*/ 6080818 h 6858558"/>
              <a:gd name="connsiteX45" fmla="*/ 9427038 w 10873921"/>
              <a:gd name="connsiteY45" fmla="*/ 6088099 h 6858558"/>
              <a:gd name="connsiteX46" fmla="*/ 9391581 w 10873921"/>
              <a:gd name="connsiteY46" fmla="*/ 6171710 h 6858558"/>
              <a:gd name="connsiteX47" fmla="*/ 9334546 w 10873921"/>
              <a:gd name="connsiteY47" fmla="*/ 6212328 h 6858558"/>
              <a:gd name="connsiteX48" fmla="*/ 9286856 w 10873921"/>
              <a:gd name="connsiteY48" fmla="*/ 6340934 h 6858558"/>
              <a:gd name="connsiteX49" fmla="*/ 9285436 w 10873921"/>
              <a:gd name="connsiteY49" fmla="*/ 6371842 h 6858558"/>
              <a:gd name="connsiteX50" fmla="*/ 9282564 w 10873921"/>
              <a:gd name="connsiteY50" fmla="*/ 6423490 h 6858558"/>
              <a:gd name="connsiteX51" fmla="*/ 9273573 w 10873921"/>
              <a:gd name="connsiteY51" fmla="*/ 6467496 h 6858558"/>
              <a:gd name="connsiteX52" fmla="*/ 9262092 w 10873921"/>
              <a:gd name="connsiteY52" fmla="*/ 6511084 h 6858558"/>
              <a:gd name="connsiteX53" fmla="*/ 9259443 w 10873921"/>
              <a:gd name="connsiteY53" fmla="*/ 6557257 h 6858558"/>
              <a:gd name="connsiteX54" fmla="*/ 9258214 w 10873921"/>
              <a:gd name="connsiteY54" fmla="*/ 6628065 h 6858558"/>
              <a:gd name="connsiteX55" fmla="*/ 9250938 w 10873921"/>
              <a:gd name="connsiteY55" fmla="*/ 6667101 h 6858558"/>
              <a:gd name="connsiteX56" fmla="*/ 9238195 w 10873921"/>
              <a:gd name="connsiteY56" fmla="*/ 6775682 h 6858558"/>
              <a:gd name="connsiteX57" fmla="*/ 9230652 w 10873921"/>
              <a:gd name="connsiteY57" fmla="*/ 6855909 h 6858558"/>
              <a:gd name="connsiteX58" fmla="*/ 0 w 10873921"/>
              <a:gd name="connsiteY58" fmla="*/ 6858558 h 6858558"/>
              <a:gd name="connsiteX59" fmla="*/ 0 w 10873921"/>
              <a:gd name="connsiteY59" fmla="*/ 0 h 6858558"/>
              <a:gd name="connsiteX0" fmla="*/ 0 w 10873921"/>
              <a:gd name="connsiteY0" fmla="*/ 0 h 6858558"/>
              <a:gd name="connsiteX1" fmla="*/ 10869426 w 10873921"/>
              <a:gd name="connsiteY1" fmla="*/ 559 h 6858558"/>
              <a:gd name="connsiteX2" fmla="*/ 10871723 w 10873921"/>
              <a:gd name="connsiteY2" fmla="*/ 8753 h 6858558"/>
              <a:gd name="connsiteX3" fmla="*/ 10864985 w 10873921"/>
              <a:gd name="connsiteY3" fmla="*/ 53973 h 6858558"/>
              <a:gd name="connsiteX4" fmla="*/ 10813262 w 10873921"/>
              <a:gd name="connsiteY4" fmla="*/ 157844 h 6858558"/>
              <a:gd name="connsiteX5" fmla="*/ 10788250 w 10873921"/>
              <a:gd name="connsiteY5" fmla="*/ 249730 h 6858558"/>
              <a:gd name="connsiteX6" fmla="*/ 10777796 w 10873921"/>
              <a:gd name="connsiteY6" fmla="*/ 352984 h 6858558"/>
              <a:gd name="connsiteX7" fmla="*/ 10759322 w 10873921"/>
              <a:gd name="connsiteY7" fmla="*/ 407113 h 6858558"/>
              <a:gd name="connsiteX8" fmla="*/ 10694154 w 10873921"/>
              <a:gd name="connsiteY8" fmla="*/ 534382 h 6858558"/>
              <a:gd name="connsiteX9" fmla="*/ 10617194 w 10873921"/>
              <a:gd name="connsiteY9" fmla="*/ 626012 h 6858558"/>
              <a:gd name="connsiteX10" fmla="*/ 10553040 w 10873921"/>
              <a:gd name="connsiteY10" fmla="*/ 736652 h 6858558"/>
              <a:gd name="connsiteX11" fmla="*/ 10549362 w 10873921"/>
              <a:gd name="connsiteY11" fmla="*/ 767381 h 6858558"/>
              <a:gd name="connsiteX12" fmla="*/ 10542712 w 10873921"/>
              <a:gd name="connsiteY12" fmla="*/ 818695 h 6858558"/>
              <a:gd name="connsiteX13" fmla="*/ 10543783 w 10873921"/>
              <a:gd name="connsiteY13" fmla="*/ 904039 h 6858558"/>
              <a:gd name="connsiteX14" fmla="*/ 10509848 w 10873921"/>
              <a:gd name="connsiteY14" fmla="*/ 950499 h 6858558"/>
              <a:gd name="connsiteX15" fmla="*/ 10503433 w 10873921"/>
              <a:gd name="connsiteY15" fmla="*/ 1021040 h 6858558"/>
              <a:gd name="connsiteX16" fmla="*/ 10493315 w 10873921"/>
              <a:gd name="connsiteY16" fmla="*/ 1059465 h 6858558"/>
              <a:gd name="connsiteX17" fmla="*/ 10483252 w 10873921"/>
              <a:gd name="connsiteY17" fmla="*/ 1193380 h 6858558"/>
              <a:gd name="connsiteX18" fmla="*/ 10479612 w 10873921"/>
              <a:gd name="connsiteY18" fmla="*/ 1340205 h 6858558"/>
              <a:gd name="connsiteX19" fmla="*/ 10481840 w 10873921"/>
              <a:gd name="connsiteY19" fmla="*/ 1322931 h 6858558"/>
              <a:gd name="connsiteX20" fmla="*/ 10464675 w 10873921"/>
              <a:gd name="connsiteY20" fmla="*/ 1364867 h 6858558"/>
              <a:gd name="connsiteX21" fmla="*/ 10454987 w 10873921"/>
              <a:gd name="connsiteY21" fmla="*/ 1415222 h 6858558"/>
              <a:gd name="connsiteX22" fmla="*/ 10436481 w 10873921"/>
              <a:gd name="connsiteY22" fmla="*/ 1477797 h 6858558"/>
              <a:gd name="connsiteX23" fmla="*/ 10431659 w 10873921"/>
              <a:gd name="connsiteY23" fmla="*/ 1488174 h 6858558"/>
              <a:gd name="connsiteX24" fmla="*/ 10406221 w 10873921"/>
              <a:gd name="connsiteY24" fmla="*/ 1509609 h 6858558"/>
              <a:gd name="connsiteX25" fmla="*/ 10404251 w 10873921"/>
              <a:gd name="connsiteY25" fmla="*/ 1551761 h 6858558"/>
              <a:gd name="connsiteX26" fmla="*/ 10374137 w 10873921"/>
              <a:gd name="connsiteY26" fmla="*/ 1570136 h 6858558"/>
              <a:gd name="connsiteX27" fmla="*/ 10356645 w 10873921"/>
              <a:gd name="connsiteY27" fmla="*/ 1597199 h 6858558"/>
              <a:gd name="connsiteX28" fmla="*/ 10329031 w 10873921"/>
              <a:gd name="connsiteY28" fmla="*/ 1627159 h 6858558"/>
              <a:gd name="connsiteX29" fmla="*/ 10324386 w 10873921"/>
              <a:gd name="connsiteY29" fmla="*/ 1664520 h 6858558"/>
              <a:gd name="connsiteX30" fmla="*/ 10298374 w 10873921"/>
              <a:gd name="connsiteY30" fmla="*/ 1712383 h 6858558"/>
              <a:gd name="connsiteX31" fmla="*/ 10266443 w 10873921"/>
              <a:gd name="connsiteY31" fmla="*/ 1757378 h 6858558"/>
              <a:gd name="connsiteX32" fmla="*/ 10213612 w 10873921"/>
              <a:gd name="connsiteY32" fmla="*/ 1831639 h 6858558"/>
              <a:gd name="connsiteX33" fmla="*/ 10112893 w 10873921"/>
              <a:gd name="connsiteY33" fmla="*/ 1947999 h 6858558"/>
              <a:gd name="connsiteX34" fmla="*/ 10042411 w 10873921"/>
              <a:gd name="connsiteY34" fmla="*/ 2041320 h 6858558"/>
              <a:gd name="connsiteX35" fmla="*/ 9916869 w 10873921"/>
              <a:gd name="connsiteY35" fmla="*/ 2193981 h 6858558"/>
              <a:gd name="connsiteX36" fmla="*/ 9863224 w 10873921"/>
              <a:gd name="connsiteY36" fmla="*/ 2350764 h 6858558"/>
              <a:gd name="connsiteX37" fmla="*/ 9815833 w 10873921"/>
              <a:gd name="connsiteY37" fmla="*/ 2484015 h 6858558"/>
              <a:gd name="connsiteX38" fmla="*/ 9772154 w 10873921"/>
              <a:gd name="connsiteY38" fmla="*/ 2992899 h 6858558"/>
              <a:gd name="connsiteX39" fmla="*/ 9644932 w 10873921"/>
              <a:gd name="connsiteY39" fmla="*/ 4090138 h 6858558"/>
              <a:gd name="connsiteX40" fmla="*/ 9429095 w 10873921"/>
              <a:gd name="connsiteY40" fmla="*/ 5531975 h 6858558"/>
              <a:gd name="connsiteX41" fmla="*/ 9460845 w 10873921"/>
              <a:gd name="connsiteY41" fmla="*/ 5727156 h 6858558"/>
              <a:gd name="connsiteX42" fmla="*/ 9482918 w 10873921"/>
              <a:gd name="connsiteY42" fmla="*/ 5942515 h 6858558"/>
              <a:gd name="connsiteX43" fmla="*/ 9471123 w 10873921"/>
              <a:gd name="connsiteY43" fmla="*/ 6028951 h 6858558"/>
              <a:gd name="connsiteX44" fmla="*/ 9421412 w 10873921"/>
              <a:gd name="connsiteY44" fmla="*/ 6080818 h 6858558"/>
              <a:gd name="connsiteX45" fmla="*/ 9427038 w 10873921"/>
              <a:gd name="connsiteY45" fmla="*/ 6088099 h 6858558"/>
              <a:gd name="connsiteX46" fmla="*/ 9391581 w 10873921"/>
              <a:gd name="connsiteY46" fmla="*/ 6171710 h 6858558"/>
              <a:gd name="connsiteX47" fmla="*/ 9334546 w 10873921"/>
              <a:gd name="connsiteY47" fmla="*/ 6212328 h 6858558"/>
              <a:gd name="connsiteX48" fmla="*/ 9286856 w 10873921"/>
              <a:gd name="connsiteY48" fmla="*/ 6340934 h 6858558"/>
              <a:gd name="connsiteX49" fmla="*/ 9285436 w 10873921"/>
              <a:gd name="connsiteY49" fmla="*/ 6371842 h 6858558"/>
              <a:gd name="connsiteX50" fmla="*/ 9282564 w 10873921"/>
              <a:gd name="connsiteY50" fmla="*/ 6423490 h 6858558"/>
              <a:gd name="connsiteX51" fmla="*/ 9273573 w 10873921"/>
              <a:gd name="connsiteY51" fmla="*/ 6467496 h 6858558"/>
              <a:gd name="connsiteX52" fmla="*/ 9262092 w 10873921"/>
              <a:gd name="connsiteY52" fmla="*/ 6511084 h 6858558"/>
              <a:gd name="connsiteX53" fmla="*/ 9259443 w 10873921"/>
              <a:gd name="connsiteY53" fmla="*/ 6557257 h 6858558"/>
              <a:gd name="connsiteX54" fmla="*/ 9258214 w 10873921"/>
              <a:gd name="connsiteY54" fmla="*/ 6628065 h 6858558"/>
              <a:gd name="connsiteX55" fmla="*/ 9250938 w 10873921"/>
              <a:gd name="connsiteY55" fmla="*/ 6667101 h 6858558"/>
              <a:gd name="connsiteX56" fmla="*/ 9238195 w 10873921"/>
              <a:gd name="connsiteY56" fmla="*/ 6775682 h 6858558"/>
              <a:gd name="connsiteX57" fmla="*/ 9230652 w 10873921"/>
              <a:gd name="connsiteY57" fmla="*/ 6855909 h 6858558"/>
              <a:gd name="connsiteX58" fmla="*/ 0 w 10873921"/>
              <a:gd name="connsiteY58" fmla="*/ 6858558 h 6858558"/>
              <a:gd name="connsiteX59" fmla="*/ 0 w 10873921"/>
              <a:gd name="connsiteY59" fmla="*/ 0 h 685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0873921" h="6858558">
                <a:moveTo>
                  <a:pt x="0" y="0"/>
                </a:moveTo>
                <a:lnTo>
                  <a:pt x="10869426" y="559"/>
                </a:lnTo>
                <a:lnTo>
                  <a:pt x="10871723" y="8753"/>
                </a:lnTo>
                <a:cubicBezTo>
                  <a:pt x="10875142" y="23728"/>
                  <a:pt x="10875705" y="38957"/>
                  <a:pt x="10864985" y="53973"/>
                </a:cubicBezTo>
                <a:cubicBezTo>
                  <a:pt x="10830995" y="73132"/>
                  <a:pt x="10857440" y="135050"/>
                  <a:pt x="10813262" y="157844"/>
                </a:cubicBezTo>
                <a:cubicBezTo>
                  <a:pt x="10800473" y="190470"/>
                  <a:pt x="10793488" y="228344"/>
                  <a:pt x="10788250" y="249730"/>
                </a:cubicBezTo>
                <a:cubicBezTo>
                  <a:pt x="10782339" y="282253"/>
                  <a:pt x="10782617" y="319686"/>
                  <a:pt x="10777796" y="352984"/>
                </a:cubicBezTo>
                <a:cubicBezTo>
                  <a:pt x="10765209" y="386395"/>
                  <a:pt x="10770390" y="383563"/>
                  <a:pt x="10759322" y="407113"/>
                </a:cubicBezTo>
                <a:cubicBezTo>
                  <a:pt x="10745382" y="437346"/>
                  <a:pt x="10714308" y="505850"/>
                  <a:pt x="10694154" y="534382"/>
                </a:cubicBezTo>
                <a:cubicBezTo>
                  <a:pt x="10632784" y="570697"/>
                  <a:pt x="10644933" y="585617"/>
                  <a:pt x="10617194" y="626012"/>
                </a:cubicBezTo>
                <a:cubicBezTo>
                  <a:pt x="10590097" y="673298"/>
                  <a:pt x="10617417" y="688947"/>
                  <a:pt x="10553040" y="736652"/>
                </a:cubicBezTo>
                <a:cubicBezTo>
                  <a:pt x="10565420" y="748916"/>
                  <a:pt x="10562638" y="756967"/>
                  <a:pt x="10549362" y="767381"/>
                </a:cubicBezTo>
                <a:cubicBezTo>
                  <a:pt x="10537344" y="790780"/>
                  <a:pt x="10576834" y="803120"/>
                  <a:pt x="10542712" y="818695"/>
                </a:cubicBezTo>
                <a:cubicBezTo>
                  <a:pt x="10541782" y="841471"/>
                  <a:pt x="10549260" y="882072"/>
                  <a:pt x="10543783" y="904039"/>
                </a:cubicBezTo>
                <a:cubicBezTo>
                  <a:pt x="10535932" y="918486"/>
                  <a:pt x="10516573" y="930999"/>
                  <a:pt x="10509848" y="950499"/>
                </a:cubicBezTo>
                <a:cubicBezTo>
                  <a:pt x="10487263" y="970728"/>
                  <a:pt x="10507033" y="983465"/>
                  <a:pt x="10503433" y="1021040"/>
                </a:cubicBezTo>
                <a:cubicBezTo>
                  <a:pt x="10485183" y="1030687"/>
                  <a:pt x="10486288" y="1044151"/>
                  <a:pt x="10493315" y="1059465"/>
                </a:cubicBezTo>
                <a:cubicBezTo>
                  <a:pt x="10476137" y="1091092"/>
                  <a:pt x="10491813" y="1153945"/>
                  <a:pt x="10483252" y="1193380"/>
                </a:cubicBezTo>
                <a:cubicBezTo>
                  <a:pt x="10480968" y="1240170"/>
                  <a:pt x="10478586" y="1310269"/>
                  <a:pt x="10479612" y="1340205"/>
                </a:cubicBezTo>
                <a:cubicBezTo>
                  <a:pt x="10477303" y="1368017"/>
                  <a:pt x="10484330" y="1318821"/>
                  <a:pt x="10481840" y="1322931"/>
                </a:cubicBezTo>
                <a:lnTo>
                  <a:pt x="10464675" y="1364867"/>
                </a:lnTo>
                <a:cubicBezTo>
                  <a:pt x="10461863" y="1368255"/>
                  <a:pt x="10455260" y="1413184"/>
                  <a:pt x="10454987" y="1415222"/>
                </a:cubicBezTo>
                <a:lnTo>
                  <a:pt x="10436481" y="1477797"/>
                </a:lnTo>
                <a:cubicBezTo>
                  <a:pt x="10424405" y="1491881"/>
                  <a:pt x="10402576" y="1481078"/>
                  <a:pt x="10431659" y="1488174"/>
                </a:cubicBezTo>
                <a:cubicBezTo>
                  <a:pt x="10428434" y="1493161"/>
                  <a:pt x="10404006" y="1505685"/>
                  <a:pt x="10406221" y="1509609"/>
                </a:cubicBezTo>
                <a:cubicBezTo>
                  <a:pt x="10405564" y="1523660"/>
                  <a:pt x="10404908" y="1537710"/>
                  <a:pt x="10404251" y="1551761"/>
                </a:cubicBezTo>
                <a:lnTo>
                  <a:pt x="10374137" y="1570136"/>
                </a:lnTo>
                <a:lnTo>
                  <a:pt x="10356645" y="1597199"/>
                </a:lnTo>
                <a:lnTo>
                  <a:pt x="10329031" y="1627159"/>
                </a:lnTo>
                <a:cubicBezTo>
                  <a:pt x="10327802" y="1634923"/>
                  <a:pt x="10328804" y="1648934"/>
                  <a:pt x="10324386" y="1664520"/>
                </a:cubicBezTo>
                <a:lnTo>
                  <a:pt x="10298374" y="1712383"/>
                </a:lnTo>
                <a:cubicBezTo>
                  <a:pt x="10292369" y="1715353"/>
                  <a:pt x="10273961" y="1756769"/>
                  <a:pt x="10266443" y="1757378"/>
                </a:cubicBezTo>
                <a:cubicBezTo>
                  <a:pt x="10269695" y="1820361"/>
                  <a:pt x="10237778" y="1776373"/>
                  <a:pt x="10213612" y="1831639"/>
                </a:cubicBezTo>
                <a:cubicBezTo>
                  <a:pt x="10179204" y="1903298"/>
                  <a:pt x="10109728" y="1921506"/>
                  <a:pt x="10112893" y="1947999"/>
                </a:cubicBezTo>
                <a:cubicBezTo>
                  <a:pt x="10094691" y="1998361"/>
                  <a:pt x="10102389" y="1983766"/>
                  <a:pt x="10042411" y="2041320"/>
                </a:cubicBezTo>
                <a:cubicBezTo>
                  <a:pt x="10008857" y="2095569"/>
                  <a:pt x="9952918" y="2127388"/>
                  <a:pt x="9916869" y="2193981"/>
                </a:cubicBezTo>
                <a:lnTo>
                  <a:pt x="9863224" y="2350764"/>
                </a:lnTo>
                <a:cubicBezTo>
                  <a:pt x="9863330" y="2352774"/>
                  <a:pt x="9815727" y="2482005"/>
                  <a:pt x="9815833" y="2484015"/>
                </a:cubicBezTo>
                <a:lnTo>
                  <a:pt x="9772154" y="2992899"/>
                </a:lnTo>
                <a:lnTo>
                  <a:pt x="9644932" y="4090138"/>
                </a:lnTo>
                <a:cubicBezTo>
                  <a:pt x="9572986" y="4570750"/>
                  <a:pt x="9336714" y="5040761"/>
                  <a:pt x="9429095" y="5531975"/>
                </a:cubicBezTo>
                <a:lnTo>
                  <a:pt x="9460845" y="5727156"/>
                </a:lnTo>
                <a:cubicBezTo>
                  <a:pt x="9434202" y="5741673"/>
                  <a:pt x="9503485" y="5873314"/>
                  <a:pt x="9482918" y="5942515"/>
                </a:cubicBezTo>
                <a:cubicBezTo>
                  <a:pt x="9458391" y="5952520"/>
                  <a:pt x="9483913" y="5987751"/>
                  <a:pt x="9471123" y="6028951"/>
                </a:cubicBezTo>
                <a:cubicBezTo>
                  <a:pt x="9443176" y="6039559"/>
                  <a:pt x="9462784" y="6056805"/>
                  <a:pt x="9421412" y="6080818"/>
                </a:cubicBezTo>
                <a:cubicBezTo>
                  <a:pt x="9423647" y="6083002"/>
                  <a:pt x="9432010" y="6072950"/>
                  <a:pt x="9427038" y="6088099"/>
                </a:cubicBezTo>
                <a:cubicBezTo>
                  <a:pt x="9422066" y="6103248"/>
                  <a:pt x="9408141" y="6164326"/>
                  <a:pt x="9391581" y="6171710"/>
                </a:cubicBezTo>
                <a:cubicBezTo>
                  <a:pt x="9333029" y="6212229"/>
                  <a:pt x="9359251" y="6170095"/>
                  <a:pt x="9334546" y="6212328"/>
                </a:cubicBezTo>
                <a:cubicBezTo>
                  <a:pt x="9310985" y="6261390"/>
                  <a:pt x="9347570" y="6288844"/>
                  <a:pt x="9286856" y="6340934"/>
                </a:cubicBezTo>
                <a:cubicBezTo>
                  <a:pt x="9300100" y="6352300"/>
                  <a:pt x="9297914" y="6360525"/>
                  <a:pt x="9285436" y="6371842"/>
                </a:cubicBezTo>
                <a:cubicBezTo>
                  <a:pt x="9275164" y="6396022"/>
                  <a:pt x="9315456" y="6405567"/>
                  <a:pt x="9282564" y="6423490"/>
                </a:cubicBezTo>
                <a:cubicBezTo>
                  <a:pt x="9305465" y="6425186"/>
                  <a:pt x="9247312" y="6472461"/>
                  <a:pt x="9273573" y="6467496"/>
                </a:cubicBezTo>
                <a:cubicBezTo>
                  <a:pt x="9270161" y="6482095"/>
                  <a:pt x="9268864" y="6496124"/>
                  <a:pt x="9262092" y="6511084"/>
                </a:cubicBezTo>
                <a:cubicBezTo>
                  <a:pt x="9255270" y="6535696"/>
                  <a:pt x="9216266" y="6524401"/>
                  <a:pt x="9259443" y="6557257"/>
                </a:cubicBezTo>
                <a:cubicBezTo>
                  <a:pt x="9238398" y="6579015"/>
                  <a:pt x="9259051" y="6590335"/>
                  <a:pt x="9258214" y="6628065"/>
                </a:cubicBezTo>
                <a:cubicBezTo>
                  <a:pt x="9240716" y="6638965"/>
                  <a:pt x="9242806" y="6652318"/>
                  <a:pt x="9250938" y="6667101"/>
                </a:cubicBezTo>
                <a:cubicBezTo>
                  <a:pt x="9236122" y="6699849"/>
                  <a:pt x="9243844" y="6735749"/>
                  <a:pt x="9238195" y="6775682"/>
                </a:cubicBezTo>
                <a:cubicBezTo>
                  <a:pt x="9217030" y="6803360"/>
                  <a:pt x="9226967" y="6827554"/>
                  <a:pt x="9230652" y="6855909"/>
                </a:cubicBezTo>
                <a:lnTo>
                  <a:pt x="0" y="6858558"/>
                </a:lnTo>
                <a:lnTo>
                  <a:pt x="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25D004A-29D4-579D-A82D-8CCFF46EF04C}"/>
              </a:ext>
            </a:extLst>
          </p:cNvPr>
          <p:cNvSpPr>
            <a:spLocks noGrp="1"/>
          </p:cNvSpPr>
          <p:nvPr>
            <p:ph type="title"/>
          </p:nvPr>
        </p:nvSpPr>
        <p:spPr>
          <a:xfrm>
            <a:off x="1050878" y="603623"/>
            <a:ext cx="9335068" cy="1222001"/>
          </a:xfrm>
        </p:spPr>
        <p:txBody>
          <a:bodyPr>
            <a:normAutofit/>
          </a:bodyPr>
          <a:lstStyle/>
          <a:p>
            <a:r>
              <a:rPr lang="en-GB" dirty="0">
                <a:latin typeface="Calibri"/>
                <a:ea typeface="Batang"/>
                <a:cs typeface="Calibri"/>
              </a:rPr>
              <a:t>Increase/decrease of young people</a:t>
            </a:r>
            <a:endParaRPr lang="en-GB" dirty="0">
              <a:latin typeface="Calibri"/>
              <a:cs typeface="Calibri"/>
            </a:endParaRPr>
          </a:p>
        </p:txBody>
      </p:sp>
      <p:sp>
        <p:nvSpPr>
          <p:cNvPr id="3" name="Content Placeholder 2">
            <a:extLst>
              <a:ext uri="{FF2B5EF4-FFF2-40B4-BE49-F238E27FC236}">
                <a16:creationId xmlns:a16="http://schemas.microsoft.com/office/drawing/2014/main" id="{90C83054-69C6-C72D-6234-ED3B9D8169F3}"/>
              </a:ext>
            </a:extLst>
          </p:cNvPr>
          <p:cNvSpPr>
            <a:spLocks noGrp="1"/>
          </p:cNvSpPr>
          <p:nvPr>
            <p:ph idx="1"/>
          </p:nvPr>
        </p:nvSpPr>
        <p:spPr>
          <a:xfrm>
            <a:off x="1050878" y="1912032"/>
            <a:ext cx="6037130" cy="4342344"/>
          </a:xfrm>
          <a:solidFill>
            <a:schemeClr val="tx1">
              <a:lumMod val="95000"/>
              <a:lumOff val="5000"/>
            </a:schemeClr>
          </a:solidFill>
        </p:spPr>
        <p:txBody>
          <a:bodyPr vert="horz" lIns="91440" tIns="45720" rIns="91440" bIns="45720" rtlCol="0" anchor="t">
            <a:noAutofit/>
          </a:bodyPr>
          <a:lstStyle/>
          <a:p>
            <a:pPr marL="0" indent="0">
              <a:lnSpc>
                <a:spcPct val="90000"/>
              </a:lnSpc>
              <a:buNone/>
            </a:pPr>
            <a:r>
              <a:rPr lang="en-GB" sz="1800" dirty="0">
                <a:solidFill>
                  <a:srgbClr val="92D050"/>
                </a:solidFill>
                <a:latin typeface="Calibri"/>
                <a:ea typeface="+mn-lt"/>
                <a:cs typeface="+mn-lt"/>
              </a:rPr>
              <a:t>Within the 1970's whilst there was an increase in the population, the demographic tide was also running against the population which meant that in a short space of time, the number of young people dropped significantly – resulted in a significant decline of Youth organisation memberships by those over the age 11. </a:t>
            </a:r>
            <a:endParaRPr lang="en-US" sz="1800" dirty="0">
              <a:solidFill>
                <a:srgbClr val="92D050"/>
              </a:solidFill>
              <a:latin typeface="Calibri"/>
              <a:cs typeface="Calibri"/>
            </a:endParaRPr>
          </a:p>
          <a:p>
            <a:pPr marL="0" indent="0">
              <a:lnSpc>
                <a:spcPct val="90000"/>
              </a:lnSpc>
              <a:buNone/>
            </a:pPr>
            <a:r>
              <a:rPr lang="en-GB" sz="1800" dirty="0">
                <a:solidFill>
                  <a:srgbClr val="92D050"/>
                </a:solidFill>
                <a:latin typeface="Calibri"/>
                <a:ea typeface="+mn-lt"/>
                <a:cs typeface="+mn-lt"/>
              </a:rPr>
              <a:t>Further factors which made an impact on this within Youth Work included "the rise of home entertainment such as television and videos" (Infed.org: education, community-building and change, What is Youth Work? Exploring the history, theory and practice of work with young people, (22/05/2020)).</a:t>
            </a:r>
            <a:endParaRPr lang="en-US" sz="1800">
              <a:solidFill>
                <a:srgbClr val="92D050"/>
              </a:solidFill>
              <a:latin typeface="Calibri"/>
              <a:cs typeface="Calibri"/>
            </a:endParaRPr>
          </a:p>
          <a:p>
            <a:pPr marL="0" indent="0">
              <a:lnSpc>
                <a:spcPct val="90000"/>
              </a:lnSpc>
              <a:buNone/>
            </a:pPr>
            <a:r>
              <a:rPr lang="en-GB" sz="1800" dirty="0">
                <a:solidFill>
                  <a:srgbClr val="92D050"/>
                </a:solidFill>
                <a:latin typeface="Calibri"/>
                <a:ea typeface="+mn-lt"/>
                <a:cs typeface="+mn-lt"/>
              </a:rPr>
              <a:t>This resulted in larger numbers of young people having a lower chance of meeting each other outside the home to socialise, emphasising the negative effect that it had on Youth settings such as Youth clubs.</a:t>
            </a:r>
            <a:endParaRPr lang="en-US" sz="1800">
              <a:solidFill>
                <a:srgbClr val="92D050"/>
              </a:solidFill>
              <a:latin typeface="Calibri"/>
              <a:cs typeface="Calibri"/>
            </a:endParaRPr>
          </a:p>
          <a:p>
            <a:pPr>
              <a:lnSpc>
                <a:spcPct val="90000"/>
              </a:lnSpc>
            </a:pPr>
            <a:endParaRPr lang="en-GB" sz="1700">
              <a:solidFill>
                <a:srgbClr val="92D050"/>
              </a:solidFill>
            </a:endParaRPr>
          </a:p>
        </p:txBody>
      </p:sp>
      <p:sp>
        <p:nvSpPr>
          <p:cNvPr id="13" name="Freeform: Shape 12">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10024" y="2022496"/>
            <a:ext cx="3477029" cy="384817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4">
            <a:extLst>
              <a:ext uri="{FF2B5EF4-FFF2-40B4-BE49-F238E27FC236}">
                <a16:creationId xmlns:a16="http://schemas.microsoft.com/office/drawing/2014/main" id="{86E97651-F71F-EDA5-8BF2-CB53A94E0292}"/>
              </a:ext>
            </a:extLst>
          </p:cNvPr>
          <p:cNvPicPr>
            <a:picLocks noChangeAspect="1"/>
          </p:cNvPicPr>
          <p:nvPr/>
        </p:nvPicPr>
        <p:blipFill rotWithShape="1">
          <a:blip r:embed="rId2"/>
          <a:srcRect r="10033" b="-3"/>
          <a:stretch/>
        </p:blipFill>
        <p:spPr>
          <a:xfrm>
            <a:off x="7870890" y="2183363"/>
            <a:ext cx="3155297" cy="3524898"/>
          </a:xfrm>
          <a:prstGeom prst="rect">
            <a:avLst/>
          </a:prstGeom>
        </p:spPr>
      </p:pic>
    </p:spTree>
    <p:extLst>
      <p:ext uri="{BB962C8B-B14F-4D97-AF65-F5344CB8AC3E}">
        <p14:creationId xmlns:p14="http://schemas.microsoft.com/office/powerpoint/2010/main" val="3608145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0">
            <a:extLst>
              <a:ext uri="{FF2B5EF4-FFF2-40B4-BE49-F238E27FC236}">
                <a16:creationId xmlns:a16="http://schemas.microsoft.com/office/drawing/2014/main" id="{81CE2CF7-D5AA-4464-AC91-9ED1EA5D6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763CA0-04B0-0261-49DB-51C438341167}"/>
              </a:ext>
            </a:extLst>
          </p:cNvPr>
          <p:cNvSpPr>
            <a:spLocks noGrp="1"/>
          </p:cNvSpPr>
          <p:nvPr>
            <p:ph type="title"/>
          </p:nvPr>
        </p:nvSpPr>
        <p:spPr>
          <a:xfrm>
            <a:off x="5177859" y="609601"/>
            <a:ext cx="5683623" cy="1216024"/>
          </a:xfrm>
        </p:spPr>
        <p:txBody>
          <a:bodyPr>
            <a:normAutofit/>
          </a:bodyPr>
          <a:lstStyle/>
          <a:p>
            <a:r>
              <a:rPr lang="en-GB" dirty="0">
                <a:latin typeface="Calibri"/>
                <a:ea typeface="Batang"/>
                <a:cs typeface="Calibri"/>
              </a:rPr>
              <a:t>Employment (1970's)</a:t>
            </a:r>
            <a:endParaRPr lang="en-GB">
              <a:latin typeface="Calibri"/>
              <a:cs typeface="Calibri"/>
            </a:endParaRPr>
          </a:p>
        </p:txBody>
      </p:sp>
      <p:pic>
        <p:nvPicPr>
          <p:cNvPr id="4" name="Picture 4" descr="Text&#10;&#10;Description automatically generated">
            <a:extLst>
              <a:ext uri="{FF2B5EF4-FFF2-40B4-BE49-F238E27FC236}">
                <a16:creationId xmlns:a16="http://schemas.microsoft.com/office/drawing/2014/main" id="{83C3E845-AE6C-0EA4-2396-4F428E184A75}"/>
              </a:ext>
            </a:extLst>
          </p:cNvPr>
          <p:cNvPicPr>
            <a:picLocks noChangeAspect="1"/>
          </p:cNvPicPr>
          <p:nvPr/>
        </p:nvPicPr>
        <p:blipFill rotWithShape="1">
          <a:blip r:embed="rId2"/>
          <a:srcRect l="15422" r="17713"/>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3" name="Content Placeholder 2">
            <a:extLst>
              <a:ext uri="{FF2B5EF4-FFF2-40B4-BE49-F238E27FC236}">
                <a16:creationId xmlns:a16="http://schemas.microsoft.com/office/drawing/2014/main" id="{158B4163-F485-4160-E1EF-E362623B2347}"/>
              </a:ext>
            </a:extLst>
          </p:cNvPr>
          <p:cNvSpPr>
            <a:spLocks noGrp="1"/>
          </p:cNvSpPr>
          <p:nvPr>
            <p:ph idx="1"/>
          </p:nvPr>
        </p:nvSpPr>
        <p:spPr>
          <a:xfrm>
            <a:off x="4830477" y="1598268"/>
            <a:ext cx="6849035" cy="4656109"/>
          </a:xfrm>
        </p:spPr>
        <p:txBody>
          <a:bodyPr vert="horz" lIns="91440" tIns="45720" rIns="91440" bIns="45720" rtlCol="0" anchor="t">
            <a:normAutofit lnSpcReduction="10000"/>
          </a:bodyPr>
          <a:lstStyle/>
          <a:p>
            <a:pPr marL="0" indent="0">
              <a:lnSpc>
                <a:spcPct val="90000"/>
              </a:lnSpc>
              <a:buNone/>
            </a:pPr>
            <a:r>
              <a:rPr lang="en-GB">
                <a:solidFill>
                  <a:srgbClr val="0070C0"/>
                </a:solidFill>
                <a:latin typeface="Calibri"/>
                <a:ea typeface="+mn-lt"/>
                <a:cs typeface="+mn-lt"/>
              </a:rPr>
              <a:t>During this decade there was very little need for government </a:t>
            </a:r>
            <a:r>
              <a:rPr lang="en-GB" dirty="0">
                <a:solidFill>
                  <a:srgbClr val="0070C0"/>
                </a:solidFill>
                <a:latin typeface="Calibri"/>
                <a:ea typeface="+mn-lt"/>
                <a:cs typeface="+mn-lt"/>
              </a:rPr>
              <a:t>support so many young people "left education around the ages of fifteen to sixteen and were able to access employment opportunities within their local areas" (The Edge Foundation, A Brief History of Youth Employment in the UK, (2023)). </a:t>
            </a:r>
            <a:endParaRPr lang="en-GB" dirty="0">
              <a:solidFill>
                <a:srgbClr val="0070C0"/>
              </a:solidFill>
              <a:latin typeface="Calibri"/>
              <a:cs typeface="Calibri"/>
            </a:endParaRPr>
          </a:p>
          <a:p>
            <a:pPr marL="0" indent="0">
              <a:lnSpc>
                <a:spcPct val="90000"/>
              </a:lnSpc>
              <a:buNone/>
            </a:pPr>
            <a:r>
              <a:rPr lang="en-GB" dirty="0">
                <a:solidFill>
                  <a:srgbClr val="0070C0"/>
                </a:solidFill>
                <a:latin typeface="Calibri"/>
                <a:ea typeface="+mn-lt"/>
                <a:cs typeface="+mn-lt"/>
              </a:rPr>
              <a:t>What followed was a variety of policy interventions to take control of Youth unemployment and a redefinition of large sections of the education, employment and training systems for young people.</a:t>
            </a:r>
            <a:endParaRPr lang="en-GB">
              <a:solidFill>
                <a:srgbClr val="0070C0"/>
              </a:solidFill>
              <a:latin typeface="Calibri"/>
              <a:cs typeface="Calibri"/>
            </a:endParaRPr>
          </a:p>
          <a:p>
            <a:pPr marL="0" indent="0">
              <a:lnSpc>
                <a:spcPct val="90000"/>
              </a:lnSpc>
              <a:buNone/>
            </a:pPr>
            <a:r>
              <a:rPr lang="en-GB" dirty="0">
                <a:solidFill>
                  <a:srgbClr val="0070C0"/>
                </a:solidFill>
                <a:latin typeface="Calibri"/>
                <a:ea typeface="+mn-lt"/>
                <a:cs typeface="+mn-lt"/>
              </a:rPr>
              <a:t>This meant that the targeted focus included a review of:</a:t>
            </a:r>
          </a:p>
          <a:p>
            <a:pPr>
              <a:lnSpc>
                <a:spcPct val="90000"/>
              </a:lnSpc>
              <a:buFont typeface="Calibri" panose="020B0604020202020204" pitchFamily="34" charset="0"/>
              <a:buChar char="-"/>
            </a:pPr>
            <a:r>
              <a:rPr lang="en-GB" dirty="0">
                <a:solidFill>
                  <a:srgbClr val="0070C0"/>
                </a:solidFill>
                <a:latin typeface="Calibri"/>
                <a:ea typeface="+mn-lt"/>
                <a:cs typeface="+mn-lt"/>
              </a:rPr>
              <a:t>Selected training initiatives that had been introduced to replace ‘traditional’ Youth jobs.</a:t>
            </a:r>
            <a:endParaRPr lang="en-GB">
              <a:solidFill>
                <a:srgbClr val="0070C0"/>
              </a:solidFill>
              <a:latin typeface="Calibri"/>
              <a:cs typeface="+mn-lt"/>
            </a:endParaRPr>
          </a:p>
          <a:p>
            <a:pPr>
              <a:lnSpc>
                <a:spcPct val="90000"/>
              </a:lnSpc>
              <a:buFont typeface="Calibri" panose="020B0604020202020204" pitchFamily="34" charset="0"/>
              <a:buChar char="-"/>
            </a:pPr>
            <a:r>
              <a:rPr lang="en-GB" dirty="0">
                <a:solidFill>
                  <a:srgbClr val="0070C0"/>
                </a:solidFill>
                <a:latin typeface="Calibri"/>
                <a:ea typeface="+mn-lt"/>
                <a:cs typeface="+mn-lt"/>
              </a:rPr>
              <a:t>The expansion of educational opportunities for young people and the responsibility for Youth transitions outside of the government.</a:t>
            </a:r>
            <a:endParaRPr lang="en-GB" sz="1400" dirty="0">
              <a:solidFill>
                <a:srgbClr val="0070C0"/>
              </a:solidFill>
              <a:latin typeface="Calibri"/>
              <a:cs typeface="+mn-lt"/>
            </a:endParaRPr>
          </a:p>
        </p:txBody>
      </p:sp>
    </p:spTree>
    <p:extLst>
      <p:ext uri="{BB962C8B-B14F-4D97-AF65-F5344CB8AC3E}">
        <p14:creationId xmlns:p14="http://schemas.microsoft.com/office/powerpoint/2010/main" val="2285439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845BFC-AFDE-A591-BCF0-E63E93EA5D66}"/>
              </a:ext>
            </a:extLst>
          </p:cNvPr>
          <p:cNvSpPr>
            <a:spLocks noGrp="1"/>
          </p:cNvSpPr>
          <p:nvPr>
            <p:ph type="title"/>
          </p:nvPr>
        </p:nvSpPr>
        <p:spPr>
          <a:xfrm>
            <a:off x="950026" y="307042"/>
            <a:ext cx="6967181" cy="1216024"/>
          </a:xfrm>
        </p:spPr>
        <p:txBody>
          <a:bodyPr>
            <a:normAutofit/>
          </a:bodyPr>
          <a:lstStyle/>
          <a:p>
            <a:r>
              <a:rPr lang="en-GB" sz="3200" dirty="0">
                <a:latin typeface="Calibri"/>
                <a:ea typeface="Batang"/>
                <a:cs typeface="Calibri"/>
              </a:rPr>
              <a:t>The thatcher era (1979)</a:t>
            </a:r>
            <a:endParaRPr lang="en-GB" sz="3200" dirty="0">
              <a:latin typeface="Calibri"/>
              <a:cs typeface="Calibri"/>
            </a:endParaRPr>
          </a:p>
        </p:txBody>
      </p:sp>
      <p:sp>
        <p:nvSpPr>
          <p:cNvPr id="3" name="Content Placeholder 2">
            <a:extLst>
              <a:ext uri="{FF2B5EF4-FFF2-40B4-BE49-F238E27FC236}">
                <a16:creationId xmlns:a16="http://schemas.microsoft.com/office/drawing/2014/main" id="{74F68233-828A-2778-4B22-9311A3634B52}"/>
              </a:ext>
            </a:extLst>
          </p:cNvPr>
          <p:cNvSpPr>
            <a:spLocks noGrp="1"/>
          </p:cNvSpPr>
          <p:nvPr>
            <p:ph idx="1"/>
          </p:nvPr>
        </p:nvSpPr>
        <p:spPr>
          <a:xfrm>
            <a:off x="266468" y="1531034"/>
            <a:ext cx="7460240" cy="5093137"/>
          </a:xfrm>
          <a:solidFill>
            <a:schemeClr val="accent3">
              <a:lumMod val="20000"/>
              <a:lumOff val="80000"/>
            </a:schemeClr>
          </a:solidFill>
        </p:spPr>
        <p:txBody>
          <a:bodyPr vert="horz" lIns="91440" tIns="45720" rIns="91440" bIns="45720" rtlCol="0" anchor="t">
            <a:normAutofit/>
          </a:bodyPr>
          <a:lstStyle/>
          <a:p>
            <a:pPr marL="0" indent="0">
              <a:lnSpc>
                <a:spcPct val="90000"/>
              </a:lnSpc>
              <a:buNone/>
            </a:pPr>
            <a:endParaRPr lang="en-GB" dirty="0">
              <a:latin typeface="Calibri"/>
              <a:ea typeface="+mn-lt"/>
              <a:cs typeface="+mn-lt"/>
            </a:endParaRPr>
          </a:p>
          <a:p>
            <a:pPr marL="0" indent="0">
              <a:lnSpc>
                <a:spcPct val="90000"/>
              </a:lnSpc>
              <a:buNone/>
            </a:pPr>
            <a:r>
              <a:rPr lang="en-GB" dirty="0">
                <a:latin typeface="Calibri"/>
                <a:ea typeface="+mn-lt"/>
                <a:cs typeface="+mn-lt"/>
              </a:rPr>
              <a:t>Margaret Thatcher was elected as the Leader of the Conservative Party on the 4th of  May 1979.</a:t>
            </a:r>
            <a:endParaRPr lang="en-GB" dirty="0">
              <a:latin typeface="Calibri"/>
              <a:cs typeface="Calibri"/>
            </a:endParaRPr>
          </a:p>
          <a:p>
            <a:pPr marL="0" indent="0">
              <a:lnSpc>
                <a:spcPct val="90000"/>
              </a:lnSpc>
              <a:buNone/>
            </a:pPr>
            <a:r>
              <a:rPr lang="en-GB" dirty="0">
                <a:latin typeface="Calibri"/>
                <a:ea typeface="+mn-lt"/>
                <a:cs typeface="+mn-lt"/>
              </a:rPr>
              <a:t>Thatcher’s ideas were based on reducing the welfare dependency which led to financial cost losses to the public. - annual reductions became the norm. An Unemployment Unit Briefing on ‘Youth Wages and Unemployment' supports this negative impact where they concluded that "Youth unemployment was the result of narrowing youth/adult earnings" (Dan Finn, Training Without Jobs: New Deals and Broken Promises, Mrs Thatcher's U-turn? From Youth Opportunities to youth Training, pg. 8, (1983)). </a:t>
            </a:r>
            <a:endParaRPr lang="en-GB">
              <a:latin typeface="Calibri"/>
              <a:cs typeface="Calibri"/>
            </a:endParaRPr>
          </a:p>
          <a:p>
            <a:pPr marL="0" indent="0">
              <a:lnSpc>
                <a:spcPct val="90000"/>
              </a:lnSpc>
              <a:buNone/>
            </a:pPr>
            <a:r>
              <a:rPr lang="en-GB" dirty="0">
                <a:latin typeface="Calibri"/>
                <a:ea typeface="+mn-lt"/>
                <a:cs typeface="+mn-lt"/>
              </a:rPr>
              <a:t>Due to this, entrepreneurial Youth workers in Wales began to "branch out into other areas of work, funded from a wide range of sources" (Nichols, 2001). This had a negative impact on the Youth Service as it became involved in "government-preferred areas of work".  (Lecture Notes, ECWY4002, (11/01/2023)</a:t>
            </a:r>
            <a:endParaRPr lang="en-GB" dirty="0">
              <a:latin typeface="Calibri"/>
              <a:cs typeface="Calibri"/>
            </a:endParaRPr>
          </a:p>
          <a:p>
            <a:pPr marL="0" indent="0">
              <a:lnSpc>
                <a:spcPct val="90000"/>
              </a:lnSpc>
              <a:buNone/>
            </a:pPr>
            <a:endParaRPr lang="en-GB" sz="1600">
              <a:latin typeface="Calibri"/>
            </a:endParaRPr>
          </a:p>
          <a:p>
            <a:pPr marL="0" indent="0">
              <a:lnSpc>
                <a:spcPct val="90000"/>
              </a:lnSpc>
              <a:buNone/>
            </a:pPr>
            <a:endParaRPr lang="en-GB" sz="1600">
              <a:latin typeface="Bembo"/>
            </a:endParaRPr>
          </a:p>
        </p:txBody>
      </p:sp>
      <p:pic>
        <p:nvPicPr>
          <p:cNvPr id="4" name="Picture 4">
            <a:extLst>
              <a:ext uri="{FF2B5EF4-FFF2-40B4-BE49-F238E27FC236}">
                <a16:creationId xmlns:a16="http://schemas.microsoft.com/office/drawing/2014/main" id="{CE78A4A9-353A-320B-3B54-B2FD859489E3}"/>
              </a:ext>
            </a:extLst>
          </p:cNvPr>
          <p:cNvPicPr>
            <a:picLocks noChangeAspect="1"/>
          </p:cNvPicPr>
          <p:nvPr/>
        </p:nvPicPr>
        <p:blipFill rotWithShape="1">
          <a:blip r:embed="rId2"/>
          <a:srcRect l="8147" r="6412" b="1"/>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Tree>
    <p:extLst>
      <p:ext uri="{BB962C8B-B14F-4D97-AF65-F5344CB8AC3E}">
        <p14:creationId xmlns:p14="http://schemas.microsoft.com/office/powerpoint/2010/main" val="34415329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D9A4D4E-FF2A-2A07-E5F6-7FC6F436A6A9}"/>
              </a:ext>
            </a:extLst>
          </p:cNvPr>
          <p:cNvSpPr>
            <a:spLocks noGrp="1"/>
          </p:cNvSpPr>
          <p:nvPr>
            <p:ph type="title"/>
          </p:nvPr>
        </p:nvSpPr>
        <p:spPr>
          <a:xfrm>
            <a:off x="1050879" y="609601"/>
            <a:ext cx="9810604" cy="1216024"/>
          </a:xfrm>
        </p:spPr>
        <p:txBody>
          <a:bodyPr>
            <a:normAutofit/>
          </a:bodyPr>
          <a:lstStyle/>
          <a:p>
            <a:r>
              <a:rPr lang="en-GB" dirty="0">
                <a:latin typeface="Calibri"/>
                <a:ea typeface="Batang"/>
                <a:cs typeface="Calibri"/>
              </a:rPr>
              <a:t>Affects – The conservative government (1979)</a:t>
            </a:r>
            <a:endParaRPr lang="en-GB" dirty="0">
              <a:latin typeface="Calibri"/>
              <a:cs typeface="Calibri"/>
            </a:endParaRPr>
          </a:p>
        </p:txBody>
      </p:sp>
      <p:sp>
        <p:nvSpPr>
          <p:cNvPr id="3" name="Content Placeholder 2">
            <a:extLst>
              <a:ext uri="{FF2B5EF4-FFF2-40B4-BE49-F238E27FC236}">
                <a16:creationId xmlns:a16="http://schemas.microsoft.com/office/drawing/2014/main" id="{9D489225-14FB-54AA-7F92-2EECD5D5F583}"/>
              </a:ext>
            </a:extLst>
          </p:cNvPr>
          <p:cNvSpPr>
            <a:spLocks noGrp="1"/>
          </p:cNvSpPr>
          <p:nvPr>
            <p:ph idx="1"/>
          </p:nvPr>
        </p:nvSpPr>
        <p:spPr>
          <a:xfrm>
            <a:off x="322497" y="2296161"/>
            <a:ext cx="7377062" cy="3846012"/>
          </a:xfrm>
          <a:solidFill>
            <a:srgbClr val="ED686B"/>
          </a:solidFill>
        </p:spPr>
        <p:txBody>
          <a:bodyPr vert="horz" lIns="91440" tIns="45720" rIns="91440" bIns="45720" rtlCol="0" anchor="t">
            <a:noAutofit/>
          </a:bodyPr>
          <a:lstStyle/>
          <a:p>
            <a:pPr marL="0" indent="0">
              <a:lnSpc>
                <a:spcPct val="90000"/>
              </a:lnSpc>
              <a:buNone/>
            </a:pPr>
            <a:r>
              <a:rPr lang="en-GB" sz="1800" dirty="0">
                <a:latin typeface="Calibri"/>
                <a:ea typeface="+mn-lt"/>
                <a:cs typeface="+mn-lt"/>
              </a:rPr>
              <a:t>The developments of political policy, introduced by the election of the Conservative government in 1979, were explained by Davies (1981), as being focused on "rolling back the state" (John Rose, Wales Youth Agency, The Historical Development of the Youth Service, Early Developments of Youth Work, October 1997) a process which set out to challenge the relationship between the state policy resources, social policies and society. It is claimed by Davies (1986), and Jeffs and Smith (1994), that there was a growing bond between the government's policies and the power over young people during this time. </a:t>
            </a:r>
            <a:endParaRPr lang="en-GB" sz="1800">
              <a:latin typeface="Calibri"/>
              <a:cs typeface="+mn-lt"/>
            </a:endParaRPr>
          </a:p>
          <a:p>
            <a:pPr marL="0" indent="0">
              <a:lnSpc>
                <a:spcPct val="90000"/>
              </a:lnSpc>
              <a:buNone/>
            </a:pPr>
            <a:r>
              <a:rPr lang="en-GB" sz="1800" dirty="0">
                <a:latin typeface="Calibri"/>
                <a:ea typeface="+mn-lt"/>
                <a:cs typeface="+mn-lt"/>
              </a:rPr>
              <a:t>This affected young people, when it came to settings such as: </a:t>
            </a:r>
            <a:endParaRPr lang="en-GB" sz="1800">
              <a:latin typeface="Calibri"/>
              <a:cs typeface="+mn-lt"/>
            </a:endParaRPr>
          </a:p>
          <a:p>
            <a:pPr>
              <a:lnSpc>
                <a:spcPct val="90000"/>
              </a:lnSpc>
              <a:buFont typeface="Calibri"/>
              <a:buChar char="-"/>
            </a:pPr>
            <a:r>
              <a:rPr lang="en-GB" sz="1800" dirty="0">
                <a:latin typeface="Calibri"/>
                <a:ea typeface="+mn-lt"/>
                <a:cs typeface="+mn-lt"/>
              </a:rPr>
              <a:t>Schools/Colleges   - Housing   - Employment/Training </a:t>
            </a:r>
            <a:endParaRPr lang="en-GB" sz="1800">
              <a:latin typeface="Calibri"/>
              <a:cs typeface="+mn-lt"/>
            </a:endParaRPr>
          </a:p>
          <a:p>
            <a:pPr>
              <a:lnSpc>
                <a:spcPct val="90000"/>
              </a:lnSpc>
              <a:buFont typeface="Calibri" panose="020B0604020202020204" pitchFamily="34" charset="0"/>
              <a:buChar char="-"/>
            </a:pPr>
            <a:r>
              <a:rPr lang="en-GB" sz="1800" dirty="0">
                <a:latin typeface="Calibri"/>
                <a:ea typeface="+mn-lt"/>
                <a:cs typeface="+mn-lt"/>
              </a:rPr>
              <a:t>Criminal justice    - Health     - Social Security </a:t>
            </a:r>
            <a:endParaRPr lang="en-GB" sz="1800" dirty="0">
              <a:latin typeface="Calibri"/>
              <a:cs typeface="+mn-lt"/>
            </a:endParaRPr>
          </a:p>
          <a:p>
            <a:pPr>
              <a:lnSpc>
                <a:spcPct val="90000"/>
              </a:lnSpc>
              <a:buFont typeface="Calibri" panose="020B0604020202020204" pitchFamily="34" charset="0"/>
              <a:buChar char="-"/>
            </a:pPr>
            <a:endParaRPr lang="en-GB" sz="1400"/>
          </a:p>
          <a:p>
            <a:pPr marL="0" indent="0">
              <a:lnSpc>
                <a:spcPct val="90000"/>
              </a:lnSpc>
              <a:buNone/>
            </a:pPr>
            <a:endParaRPr lang="en-GB" sz="1400">
              <a:cs typeface="+mn-lt"/>
            </a:endParaRPr>
          </a:p>
          <a:p>
            <a:pPr marL="0" indent="0">
              <a:lnSpc>
                <a:spcPct val="90000"/>
              </a:lnSpc>
              <a:buNone/>
            </a:pPr>
            <a:endParaRPr lang="en-GB" sz="1400"/>
          </a:p>
          <a:p>
            <a:pPr>
              <a:lnSpc>
                <a:spcPct val="90000"/>
              </a:lnSpc>
            </a:pPr>
            <a:endParaRPr lang="en-GB" sz="1400"/>
          </a:p>
        </p:txBody>
      </p:sp>
      <p:pic>
        <p:nvPicPr>
          <p:cNvPr id="4" name="Picture 4" descr="Icon&#10;&#10;Description automatically generated">
            <a:extLst>
              <a:ext uri="{FF2B5EF4-FFF2-40B4-BE49-F238E27FC236}">
                <a16:creationId xmlns:a16="http://schemas.microsoft.com/office/drawing/2014/main" id="{FD8FB055-2848-4642-F5CF-B08081CE7C3D}"/>
              </a:ext>
            </a:extLst>
          </p:cNvPr>
          <p:cNvPicPr>
            <a:picLocks noChangeAspect="1"/>
          </p:cNvPicPr>
          <p:nvPr/>
        </p:nvPicPr>
        <p:blipFill>
          <a:blip r:embed="rId2"/>
          <a:stretch>
            <a:fillRect/>
          </a:stretch>
        </p:blipFill>
        <p:spPr>
          <a:xfrm>
            <a:off x="8199144" y="1709231"/>
            <a:ext cx="3846011" cy="3846011"/>
          </a:xfrm>
          <a:prstGeom prst="rect">
            <a:avLst/>
          </a:prstGeom>
        </p:spPr>
      </p:pic>
      <p:sp>
        <p:nvSpPr>
          <p:cNvPr id="13" name="Freeform: Shape 1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3068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66DE11-17E1-4DC7-B2B7-6DA2E6A9C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52E493E-0B27-4F3C-AA01-17F0A2564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3E3377-0168-CABE-DB29-89375B0AFD2E}"/>
              </a:ext>
            </a:extLst>
          </p:cNvPr>
          <p:cNvSpPr>
            <a:spLocks noGrp="1"/>
          </p:cNvSpPr>
          <p:nvPr>
            <p:ph type="title"/>
          </p:nvPr>
        </p:nvSpPr>
        <p:spPr>
          <a:xfrm>
            <a:off x="7166335" y="609601"/>
            <a:ext cx="3937094" cy="1216024"/>
          </a:xfrm>
        </p:spPr>
        <p:txBody>
          <a:bodyPr>
            <a:normAutofit/>
          </a:bodyPr>
          <a:lstStyle/>
          <a:p>
            <a:pPr>
              <a:lnSpc>
                <a:spcPct val="100000"/>
              </a:lnSpc>
            </a:pPr>
            <a:r>
              <a:rPr lang="en-GB" sz="2400" dirty="0">
                <a:latin typeface="Calibri"/>
                <a:ea typeface="Batang"/>
                <a:cs typeface="Calibri"/>
              </a:rPr>
              <a:t>Adaptations to the curriculum</a:t>
            </a:r>
            <a:r>
              <a:rPr lang="en-GB" sz="2400" dirty="0">
                <a:ea typeface="Batang"/>
              </a:rPr>
              <a:t> </a:t>
            </a:r>
            <a:endParaRPr lang="en-GB" sz="2400" dirty="0"/>
          </a:p>
        </p:txBody>
      </p:sp>
      <p:pic>
        <p:nvPicPr>
          <p:cNvPr id="4" name="Picture 4">
            <a:extLst>
              <a:ext uri="{FF2B5EF4-FFF2-40B4-BE49-F238E27FC236}">
                <a16:creationId xmlns:a16="http://schemas.microsoft.com/office/drawing/2014/main" id="{F5CC3E09-106D-05C6-79A3-F7C08AFEE880}"/>
              </a:ext>
            </a:extLst>
          </p:cNvPr>
          <p:cNvPicPr>
            <a:picLocks noChangeAspect="1"/>
          </p:cNvPicPr>
          <p:nvPr/>
        </p:nvPicPr>
        <p:blipFill rotWithShape="1">
          <a:blip r:embed="rId2"/>
          <a:srcRect r="1" b="2546"/>
          <a:stretch/>
        </p:blipFill>
        <p:spPr>
          <a:xfrm>
            <a:off x="4" y="1"/>
            <a:ext cx="7037119" cy="6857999"/>
          </a:xfrm>
          <a:custGeom>
            <a:avLst/>
            <a:gdLst/>
            <a:ahLst/>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pic>
      <p:sp>
        <p:nvSpPr>
          <p:cNvPr id="3" name="Content Placeholder 2">
            <a:extLst>
              <a:ext uri="{FF2B5EF4-FFF2-40B4-BE49-F238E27FC236}">
                <a16:creationId xmlns:a16="http://schemas.microsoft.com/office/drawing/2014/main" id="{1E87DF8C-F340-0D5A-F911-16D6E8670115}"/>
              </a:ext>
            </a:extLst>
          </p:cNvPr>
          <p:cNvSpPr>
            <a:spLocks noGrp="1"/>
          </p:cNvSpPr>
          <p:nvPr>
            <p:ph idx="1"/>
          </p:nvPr>
        </p:nvSpPr>
        <p:spPr>
          <a:xfrm>
            <a:off x="7162799" y="1710327"/>
            <a:ext cx="4826354" cy="4532844"/>
          </a:xfrm>
          <a:solidFill>
            <a:schemeClr val="bg1"/>
          </a:solidFill>
        </p:spPr>
        <p:txBody>
          <a:bodyPr vert="horz" lIns="91440" tIns="45720" rIns="91440" bIns="45720" rtlCol="0" anchor="t">
            <a:noAutofit/>
          </a:bodyPr>
          <a:lstStyle/>
          <a:p>
            <a:pPr marL="0" indent="0">
              <a:lnSpc>
                <a:spcPct val="90000"/>
              </a:lnSpc>
              <a:buNone/>
            </a:pPr>
            <a:r>
              <a:rPr lang="en-GB" sz="1800" dirty="0">
                <a:solidFill>
                  <a:srgbClr val="94269E"/>
                </a:solidFill>
                <a:latin typeface="Calibri"/>
                <a:ea typeface="+mn-lt"/>
                <a:cs typeface="+mn-lt"/>
              </a:rPr>
              <a:t>The term 'curriculum' was used frequently within Youth Work throughout the 70's. This meant that questions started to arise such as “What are we doing in the youth club?" This example made an appearance as the title of a 1975 booklet written by John Ewen. This booklet made an impact to later years such as in 1982 where the Thompson Report made passing references to the Youth Service’s "experiential curriculum" which was adapted through "learning by doing" (Youth Work's living history, Monitoring and commenting on the shifting landscape of Youth work, A 'curriculum' for Youth work? Why now? Why at all? (27/02/2020)).</a:t>
            </a:r>
            <a:endParaRPr lang="en-GB" sz="1800" dirty="0">
              <a:solidFill>
                <a:srgbClr val="94269E"/>
              </a:solidFill>
              <a:latin typeface="Calibri"/>
              <a:cs typeface="Calibri"/>
            </a:endParaRPr>
          </a:p>
          <a:p>
            <a:pPr marL="0" indent="0">
              <a:lnSpc>
                <a:spcPct val="90000"/>
              </a:lnSpc>
              <a:buNone/>
            </a:pPr>
            <a:endParaRPr lang="en-GB" sz="1600" dirty="0">
              <a:cs typeface="+mn-lt"/>
            </a:endParaRPr>
          </a:p>
          <a:p>
            <a:pPr>
              <a:lnSpc>
                <a:spcPct val="90000"/>
              </a:lnSpc>
            </a:pPr>
            <a:endParaRPr lang="en-GB" sz="1600"/>
          </a:p>
        </p:txBody>
      </p:sp>
    </p:spTree>
    <p:extLst>
      <p:ext uri="{BB962C8B-B14F-4D97-AF65-F5344CB8AC3E}">
        <p14:creationId xmlns:p14="http://schemas.microsoft.com/office/powerpoint/2010/main" val="1121506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45CDA2-391A-4328-15B1-E4076A560FD1}"/>
              </a:ext>
            </a:extLst>
          </p:cNvPr>
          <p:cNvSpPr>
            <a:spLocks noGrp="1"/>
          </p:cNvSpPr>
          <p:nvPr>
            <p:ph type="title"/>
          </p:nvPr>
        </p:nvSpPr>
        <p:spPr>
          <a:xfrm>
            <a:off x="4683761" y="609601"/>
            <a:ext cx="6177722" cy="1216024"/>
          </a:xfrm>
        </p:spPr>
        <p:txBody>
          <a:bodyPr>
            <a:normAutofit/>
          </a:bodyPr>
          <a:lstStyle/>
          <a:p>
            <a:pPr>
              <a:lnSpc>
                <a:spcPct val="100000"/>
              </a:lnSpc>
            </a:pPr>
            <a:r>
              <a:rPr lang="en-GB" sz="2400" dirty="0">
                <a:latin typeface="Calibri"/>
                <a:ea typeface="Batang"/>
                <a:cs typeface="Calibri"/>
              </a:rPr>
              <a:t>Non-formal education: Similarity(1970's vs 2023)</a:t>
            </a:r>
            <a:endParaRPr lang="en-GB" sz="2400" dirty="0">
              <a:latin typeface="Calibri"/>
              <a:cs typeface="Calibri"/>
            </a:endParaRPr>
          </a:p>
        </p:txBody>
      </p:sp>
      <p:sp>
        <p:nvSpPr>
          <p:cNvPr id="11" name="Freeform: Shape 10">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Graphical user interface, application&#10;&#10;Description automatically generated">
            <a:extLst>
              <a:ext uri="{FF2B5EF4-FFF2-40B4-BE49-F238E27FC236}">
                <a16:creationId xmlns:a16="http://schemas.microsoft.com/office/drawing/2014/main" id="{B533891C-627F-7840-0AB3-F6A6A1FE8A11}"/>
              </a:ext>
            </a:extLst>
          </p:cNvPr>
          <p:cNvPicPr>
            <a:picLocks noChangeAspect="1"/>
          </p:cNvPicPr>
          <p:nvPr/>
        </p:nvPicPr>
        <p:blipFill rotWithShape="1">
          <a:blip r:embed="rId2"/>
          <a:srcRect r="287" b="7600"/>
          <a:stretch/>
        </p:blipFill>
        <p:spPr>
          <a:xfrm>
            <a:off x="253253" y="1819466"/>
            <a:ext cx="4254608" cy="3029017"/>
          </a:xfrm>
          <a:prstGeom prst="rect">
            <a:avLst/>
          </a:prstGeom>
        </p:spPr>
      </p:pic>
      <p:sp>
        <p:nvSpPr>
          <p:cNvPr id="3" name="Content Placeholder 2">
            <a:extLst>
              <a:ext uri="{FF2B5EF4-FFF2-40B4-BE49-F238E27FC236}">
                <a16:creationId xmlns:a16="http://schemas.microsoft.com/office/drawing/2014/main" id="{215294C7-EFC8-F848-CA10-27BD645E8F05}"/>
              </a:ext>
            </a:extLst>
          </p:cNvPr>
          <p:cNvSpPr>
            <a:spLocks noGrp="1"/>
          </p:cNvSpPr>
          <p:nvPr>
            <p:ph idx="1"/>
          </p:nvPr>
        </p:nvSpPr>
        <p:spPr>
          <a:xfrm>
            <a:off x="4683761" y="1485451"/>
            <a:ext cx="6177722" cy="4029337"/>
          </a:xfrm>
        </p:spPr>
        <p:txBody>
          <a:bodyPr vert="horz" lIns="91440" tIns="45720" rIns="91440" bIns="45720" rtlCol="0" anchor="t">
            <a:normAutofit lnSpcReduction="10000"/>
          </a:bodyPr>
          <a:lstStyle/>
          <a:p>
            <a:pPr marL="0" indent="0">
              <a:buNone/>
            </a:pPr>
            <a:endParaRPr lang="en-GB" dirty="0">
              <a:cs typeface="+mn-lt"/>
            </a:endParaRPr>
          </a:p>
          <a:p>
            <a:pPr marL="0" indent="0">
              <a:buNone/>
            </a:pPr>
            <a:r>
              <a:rPr lang="en-GB" dirty="0">
                <a:solidFill>
                  <a:schemeClr val="accent3">
                    <a:lumMod val="50000"/>
                  </a:schemeClr>
                </a:solidFill>
                <a:latin typeface="Calibri"/>
                <a:ea typeface="+mn-lt"/>
                <a:cs typeface="+mn-lt"/>
              </a:rPr>
              <a:t>Non-formal education became popular in 1970's which is the same for present day Youth work. Today, non-formal education is seen as a form of "recurrent and lifelong learning" (</a:t>
            </a:r>
            <a:r>
              <a:rPr lang="en-GB" dirty="0" err="1">
                <a:solidFill>
                  <a:schemeClr val="accent3">
                    <a:lumMod val="50000"/>
                  </a:schemeClr>
                </a:solidFill>
                <a:latin typeface="Calibri"/>
                <a:ea typeface="+mn-lt"/>
                <a:cs typeface="+mn-lt"/>
              </a:rPr>
              <a:t>Gjoko</a:t>
            </a:r>
            <a:r>
              <a:rPr lang="en-GB" dirty="0">
                <a:solidFill>
                  <a:schemeClr val="accent3">
                    <a:lumMod val="50000"/>
                  </a:schemeClr>
                </a:solidFill>
                <a:latin typeface="Calibri"/>
                <a:ea typeface="+mn-lt"/>
                <a:cs typeface="+mn-lt"/>
              </a:rPr>
              <a:t> </a:t>
            </a:r>
            <a:r>
              <a:rPr lang="en-GB" dirty="0" err="1">
                <a:solidFill>
                  <a:schemeClr val="accent3">
                    <a:lumMod val="50000"/>
                  </a:schemeClr>
                </a:solidFill>
                <a:latin typeface="Calibri"/>
                <a:ea typeface="+mn-lt"/>
                <a:cs typeface="+mn-lt"/>
              </a:rPr>
              <a:t>Grdanovski</a:t>
            </a:r>
            <a:r>
              <a:rPr lang="en-GB" dirty="0">
                <a:solidFill>
                  <a:schemeClr val="accent3">
                    <a:lumMod val="50000"/>
                  </a:schemeClr>
                </a:solidFill>
                <a:latin typeface="Calibri"/>
                <a:ea typeface="+mn-lt"/>
                <a:cs typeface="+mn-lt"/>
              </a:rPr>
              <a:t>, Youth Workers Alliance VRANJE, importance of non-formal education in Youth work, (05/08/2020)).</a:t>
            </a:r>
            <a:endParaRPr lang="en-GB">
              <a:solidFill>
                <a:schemeClr val="accent3">
                  <a:lumMod val="50000"/>
                </a:schemeClr>
              </a:solidFill>
              <a:latin typeface="Calibri"/>
              <a:cs typeface="+mn-lt"/>
            </a:endParaRPr>
          </a:p>
          <a:p>
            <a:pPr marL="0" indent="0">
              <a:buNone/>
            </a:pPr>
            <a:r>
              <a:rPr lang="en-GB" dirty="0">
                <a:solidFill>
                  <a:schemeClr val="accent3">
                    <a:lumMod val="50000"/>
                  </a:schemeClr>
                </a:solidFill>
                <a:latin typeface="Calibri"/>
                <a:ea typeface="+mn-lt"/>
                <a:cs typeface="+mn-lt"/>
              </a:rPr>
              <a:t>Youth Work has always been non-formal as it refers to "planned, structured programmes and processes outside the formal educational system" (C.O.E, Council Of Europe, Definitions, Non-formal education, (2023)) which is used in places such as Youth organisations, Youth clubs and drama/community group sessions.</a:t>
            </a:r>
          </a:p>
          <a:p>
            <a:pPr marL="0" indent="0">
              <a:buNone/>
            </a:pPr>
            <a:endParaRPr lang="en-GB" dirty="0"/>
          </a:p>
        </p:txBody>
      </p:sp>
      <p:sp>
        <p:nvSpPr>
          <p:cNvPr id="13" name="Freeform: Shape 12">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6239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CE8BBC4-555B-4EEA-8B5C-5B44656F9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B5410C-0BD6-DF8B-57E0-A693A78DA6F0}"/>
              </a:ext>
            </a:extLst>
          </p:cNvPr>
          <p:cNvSpPr>
            <a:spLocks noGrp="1"/>
          </p:cNvSpPr>
          <p:nvPr>
            <p:ph type="title"/>
          </p:nvPr>
        </p:nvSpPr>
        <p:spPr>
          <a:xfrm>
            <a:off x="824755" y="603622"/>
            <a:ext cx="4511718" cy="2413425"/>
          </a:xfrm>
        </p:spPr>
        <p:txBody>
          <a:bodyPr>
            <a:normAutofit/>
          </a:bodyPr>
          <a:lstStyle/>
          <a:p>
            <a:pPr algn="ctr"/>
            <a:r>
              <a:rPr lang="en-GB" sz="3200" dirty="0">
                <a:latin typeface="Calibri"/>
                <a:ea typeface="Batang"/>
                <a:cs typeface="Calibri"/>
              </a:rPr>
              <a:t>Youth clubs</a:t>
            </a:r>
            <a:br>
              <a:rPr lang="en-GB" sz="3200" dirty="0">
                <a:latin typeface="Calibri"/>
                <a:ea typeface="Batang"/>
                <a:cs typeface="Calibri"/>
              </a:rPr>
            </a:br>
            <a:r>
              <a:rPr lang="en-GB" sz="3200" dirty="0">
                <a:latin typeface="Calibri"/>
                <a:ea typeface="Batang"/>
                <a:cs typeface="Calibri"/>
              </a:rPr>
              <a:t>(1970's vs 2023)</a:t>
            </a:r>
            <a:endParaRPr lang="en-GB" sz="3200" dirty="0">
              <a:latin typeface="Calibri"/>
              <a:cs typeface="Calibri"/>
            </a:endParaRPr>
          </a:p>
        </p:txBody>
      </p:sp>
      <p:sp>
        <p:nvSpPr>
          <p:cNvPr id="11" name="Freeform: Shape 10">
            <a:extLst>
              <a:ext uri="{FF2B5EF4-FFF2-40B4-BE49-F238E27FC236}">
                <a16:creationId xmlns:a16="http://schemas.microsoft.com/office/drawing/2014/main" id="{44704DC3-DE99-4AC8-9945-00EF66EBB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1447" y="0"/>
            <a:ext cx="6200553" cy="6858000"/>
          </a:xfrm>
          <a:custGeom>
            <a:avLst/>
            <a:gdLst>
              <a:gd name="connsiteX0" fmla="*/ 509785 w 6292079"/>
              <a:gd name="connsiteY0" fmla="*/ 0 h 6858000"/>
              <a:gd name="connsiteX1" fmla="*/ 4089208 w 6292079"/>
              <a:gd name="connsiteY1" fmla="*/ 0 h 6858000"/>
              <a:gd name="connsiteX2" fmla="*/ 4500513 w 6292079"/>
              <a:gd name="connsiteY2" fmla="*/ 0 h 6858000"/>
              <a:gd name="connsiteX3" fmla="*/ 4642260 w 6292079"/>
              <a:gd name="connsiteY3" fmla="*/ 0 h 6858000"/>
              <a:gd name="connsiteX4" fmla="*/ 6127274 w 6292079"/>
              <a:gd name="connsiteY4" fmla="*/ 0 h 6858000"/>
              <a:gd name="connsiteX5" fmla="*/ 6292079 w 6292079"/>
              <a:gd name="connsiteY5" fmla="*/ 0 h 6858000"/>
              <a:gd name="connsiteX6" fmla="*/ 6292079 w 6292079"/>
              <a:gd name="connsiteY6" fmla="*/ 6858000 h 6858000"/>
              <a:gd name="connsiteX7" fmla="*/ 6127274 w 6292079"/>
              <a:gd name="connsiteY7" fmla="*/ 6858000 h 6858000"/>
              <a:gd name="connsiteX8" fmla="*/ 4642260 w 6292079"/>
              <a:gd name="connsiteY8" fmla="*/ 6858000 h 6858000"/>
              <a:gd name="connsiteX9" fmla="*/ 4500513 w 6292079"/>
              <a:gd name="connsiteY9" fmla="*/ 6858000 h 6858000"/>
              <a:gd name="connsiteX10" fmla="*/ 4089208 w 6292079"/>
              <a:gd name="connsiteY10" fmla="*/ 6858000 h 6858000"/>
              <a:gd name="connsiteX11" fmla="*/ 435967 w 6292079"/>
              <a:gd name="connsiteY11" fmla="*/ 6858000 h 6858000"/>
              <a:gd name="connsiteX12" fmla="*/ 439099 w 6292079"/>
              <a:gd name="connsiteY12" fmla="*/ 6835478 h 6858000"/>
              <a:gd name="connsiteX13" fmla="*/ 443695 w 6292079"/>
              <a:gd name="connsiteY13" fmla="*/ 6725985 h 6858000"/>
              <a:gd name="connsiteX14" fmla="*/ 428041 w 6292079"/>
              <a:gd name="connsiteY14" fmla="*/ 6661430 h 6858000"/>
              <a:gd name="connsiteX15" fmla="*/ 376884 w 6292079"/>
              <a:gd name="connsiteY15" fmla="*/ 6504597 h 6858000"/>
              <a:gd name="connsiteX16" fmla="*/ 269239 w 6292079"/>
              <a:gd name="connsiteY16" fmla="*/ 6290076 h 6858000"/>
              <a:gd name="connsiteX17" fmla="*/ 219811 w 6292079"/>
              <a:gd name="connsiteY17" fmla="*/ 6127001 h 6858000"/>
              <a:gd name="connsiteX18" fmla="*/ 205094 w 6292079"/>
              <a:gd name="connsiteY18" fmla="*/ 6073766 h 6858000"/>
              <a:gd name="connsiteX19" fmla="*/ 150183 w 6292079"/>
              <a:gd name="connsiteY19" fmla="*/ 6014538 h 6858000"/>
              <a:gd name="connsiteX20" fmla="*/ 117093 w 6292079"/>
              <a:gd name="connsiteY20" fmla="*/ 5729681 h 6858000"/>
              <a:gd name="connsiteX21" fmla="*/ 46363 w 6292079"/>
              <a:gd name="connsiteY21" fmla="*/ 5613732 h 6858000"/>
              <a:gd name="connsiteX22" fmla="*/ 29717 w 6292079"/>
              <a:gd name="connsiteY22" fmla="*/ 5572630 h 6858000"/>
              <a:gd name="connsiteX23" fmla="*/ 32614 w 6292079"/>
              <a:gd name="connsiteY23" fmla="*/ 5564839 h 6858000"/>
              <a:gd name="connsiteX24" fmla="*/ 34209 w 6292079"/>
              <a:gd name="connsiteY24" fmla="*/ 5564057 h 6858000"/>
              <a:gd name="connsiteX25" fmla="*/ 17311 w 6292079"/>
              <a:gd name="connsiteY25" fmla="*/ 5442591 h 6858000"/>
              <a:gd name="connsiteX26" fmla="*/ 16750 w 6292079"/>
              <a:gd name="connsiteY26" fmla="*/ 5415829 h 6858000"/>
              <a:gd name="connsiteX27" fmla="*/ 18217 w 6292079"/>
              <a:gd name="connsiteY27" fmla="*/ 5412980 h 6858000"/>
              <a:gd name="connsiteX28" fmla="*/ 12055 w 6292079"/>
              <a:gd name="connsiteY28" fmla="*/ 5390064 h 6858000"/>
              <a:gd name="connsiteX29" fmla="*/ 0 w 6292079"/>
              <a:gd name="connsiteY29" fmla="*/ 5369830 h 6858000"/>
              <a:gd name="connsiteX30" fmla="*/ 32211 w 6292079"/>
              <a:gd name="connsiteY30" fmla="*/ 5145466 h 6858000"/>
              <a:gd name="connsiteX31" fmla="*/ 40891 w 6292079"/>
              <a:gd name="connsiteY31" fmla="*/ 4778922 h 6858000"/>
              <a:gd name="connsiteX32" fmla="*/ 16777 w 6292079"/>
              <a:gd name="connsiteY32" fmla="*/ 4554239 h 6858000"/>
              <a:gd name="connsiteX33" fmla="*/ 25115 w 6292079"/>
              <a:gd name="connsiteY33" fmla="*/ 4402702 h 6858000"/>
              <a:gd name="connsiteX34" fmla="*/ 8134 w 6292079"/>
              <a:gd name="connsiteY34" fmla="*/ 4331397 h 6858000"/>
              <a:gd name="connsiteX35" fmla="*/ 21852 w 6292079"/>
              <a:gd name="connsiteY35" fmla="*/ 4299998 h 6858000"/>
              <a:gd name="connsiteX36" fmla="*/ 24178 w 6292079"/>
              <a:gd name="connsiteY36" fmla="*/ 4280659 h 6858000"/>
              <a:gd name="connsiteX37" fmla="*/ 33357 w 6292079"/>
              <a:gd name="connsiteY37" fmla="*/ 4276475 h 6858000"/>
              <a:gd name="connsiteX38" fmla="*/ 42965 w 6292079"/>
              <a:gd name="connsiteY38" fmla="*/ 4248279 h 6858000"/>
              <a:gd name="connsiteX39" fmla="*/ 44865 w 6292079"/>
              <a:gd name="connsiteY39" fmla="*/ 4212329 h 6858000"/>
              <a:gd name="connsiteX40" fmla="*/ 44366 w 6292079"/>
              <a:gd name="connsiteY40" fmla="*/ 4040266 h 6858000"/>
              <a:gd name="connsiteX41" fmla="*/ 49504 w 6292079"/>
              <a:gd name="connsiteY41" fmla="*/ 3938016 h 6858000"/>
              <a:gd name="connsiteX42" fmla="*/ 59997 w 6292079"/>
              <a:gd name="connsiteY42" fmla="*/ 3900263 h 6858000"/>
              <a:gd name="connsiteX43" fmla="*/ 68907 w 6292079"/>
              <a:gd name="connsiteY43" fmla="*/ 3846813 h 6858000"/>
              <a:gd name="connsiteX44" fmla="*/ 75836 w 6292079"/>
              <a:gd name="connsiteY44" fmla="*/ 3715292 h 6858000"/>
              <a:gd name="connsiteX45" fmla="*/ 86775 w 6292079"/>
              <a:gd name="connsiteY45" fmla="*/ 3529044 h 6858000"/>
              <a:gd name="connsiteX46" fmla="*/ 93628 w 6292079"/>
              <a:gd name="connsiteY46" fmla="*/ 3521593 h 6858000"/>
              <a:gd name="connsiteX47" fmla="*/ 95551 w 6292079"/>
              <a:gd name="connsiteY47" fmla="*/ 3456775 h 6858000"/>
              <a:gd name="connsiteX48" fmla="*/ 58296 w 6292079"/>
              <a:gd name="connsiteY48" fmla="*/ 3224475 h 6858000"/>
              <a:gd name="connsiteX49" fmla="*/ 63270 w 6292079"/>
              <a:gd name="connsiteY49" fmla="*/ 3097947 h 6858000"/>
              <a:gd name="connsiteX50" fmla="*/ 72130 w 6292079"/>
              <a:gd name="connsiteY50" fmla="*/ 3053885 h 6858000"/>
              <a:gd name="connsiteX51" fmla="*/ 86532 w 6292079"/>
              <a:gd name="connsiteY51" fmla="*/ 2980007 h 6858000"/>
              <a:gd name="connsiteX52" fmla="*/ 111003 w 6292079"/>
              <a:gd name="connsiteY52" fmla="*/ 2914025 h 6858000"/>
              <a:gd name="connsiteX53" fmla="*/ 98482 w 6292079"/>
              <a:gd name="connsiteY53" fmla="*/ 2847042 h 6858000"/>
              <a:gd name="connsiteX54" fmla="*/ 97880 w 6292079"/>
              <a:gd name="connsiteY54" fmla="*/ 2789385 h 6858000"/>
              <a:gd name="connsiteX55" fmla="*/ 104654 w 6292079"/>
              <a:gd name="connsiteY55" fmla="*/ 2785130 h 6858000"/>
              <a:gd name="connsiteX56" fmla="*/ 105266 w 6292079"/>
              <a:gd name="connsiteY56" fmla="*/ 2777753 h 6858000"/>
              <a:gd name="connsiteX57" fmla="*/ 167835 w 6292079"/>
              <a:gd name="connsiteY57" fmla="*/ 2669363 h 6858000"/>
              <a:gd name="connsiteX58" fmla="*/ 202206 w 6292079"/>
              <a:gd name="connsiteY58" fmla="*/ 2562841 h 6858000"/>
              <a:gd name="connsiteX59" fmla="*/ 213902 w 6292079"/>
              <a:gd name="connsiteY59" fmla="*/ 2508449 h 6858000"/>
              <a:gd name="connsiteX60" fmla="*/ 233809 w 6292079"/>
              <a:gd name="connsiteY60" fmla="*/ 2449158 h 6858000"/>
              <a:gd name="connsiteX61" fmla="*/ 237400 w 6292079"/>
              <a:gd name="connsiteY61" fmla="*/ 2386081 h 6858000"/>
              <a:gd name="connsiteX62" fmla="*/ 235660 w 6292079"/>
              <a:gd name="connsiteY62" fmla="*/ 2226872 h 6858000"/>
              <a:gd name="connsiteX63" fmla="*/ 250116 w 6292079"/>
              <a:gd name="connsiteY63" fmla="*/ 2186312 h 6858000"/>
              <a:gd name="connsiteX64" fmla="*/ 285163 w 6292079"/>
              <a:gd name="connsiteY64" fmla="*/ 2054201 h 6858000"/>
              <a:gd name="connsiteX65" fmla="*/ 297869 w 6292079"/>
              <a:gd name="connsiteY65" fmla="*/ 2009411 h 6858000"/>
              <a:gd name="connsiteX66" fmla="*/ 339406 w 6292079"/>
              <a:gd name="connsiteY66" fmla="*/ 1985345 h 6858000"/>
              <a:gd name="connsiteX67" fmla="*/ 380873 w 6292079"/>
              <a:gd name="connsiteY67" fmla="*/ 1908912 h 6858000"/>
              <a:gd name="connsiteX68" fmla="*/ 399636 w 6292079"/>
              <a:gd name="connsiteY68" fmla="*/ 1815242 h 6858000"/>
              <a:gd name="connsiteX69" fmla="*/ 374372 w 6292079"/>
              <a:gd name="connsiteY69" fmla="*/ 1616165 h 6858000"/>
              <a:gd name="connsiteX70" fmla="*/ 392730 w 6292079"/>
              <a:gd name="connsiteY70" fmla="*/ 1566131 h 6858000"/>
              <a:gd name="connsiteX71" fmla="*/ 372639 w 6292079"/>
              <a:gd name="connsiteY71" fmla="*/ 1478507 h 6858000"/>
              <a:gd name="connsiteX72" fmla="*/ 401555 w 6292079"/>
              <a:gd name="connsiteY72" fmla="*/ 1428806 h 6858000"/>
              <a:gd name="connsiteX73" fmla="*/ 410243 w 6292079"/>
              <a:gd name="connsiteY73" fmla="*/ 1415134 h 6858000"/>
              <a:gd name="connsiteX74" fmla="*/ 411524 w 6292079"/>
              <a:gd name="connsiteY74" fmla="*/ 1406469 h 6858000"/>
              <a:gd name="connsiteX75" fmla="*/ 408887 w 6292079"/>
              <a:gd name="connsiteY75" fmla="*/ 1392331 h 6858000"/>
              <a:gd name="connsiteX76" fmla="*/ 414309 w 6292079"/>
              <a:gd name="connsiteY76" fmla="*/ 1387628 h 6858000"/>
              <a:gd name="connsiteX77" fmla="*/ 415362 w 6292079"/>
              <a:gd name="connsiteY77" fmla="*/ 1380497 h 6858000"/>
              <a:gd name="connsiteX78" fmla="*/ 421850 w 6292079"/>
              <a:gd name="connsiteY78" fmla="*/ 1331725 h 6858000"/>
              <a:gd name="connsiteX79" fmla="*/ 417310 w 6292079"/>
              <a:gd name="connsiteY79" fmla="*/ 1256042 h 6858000"/>
              <a:gd name="connsiteX80" fmla="*/ 415023 w 6292079"/>
              <a:gd name="connsiteY80" fmla="*/ 1150134 h 6858000"/>
              <a:gd name="connsiteX81" fmla="*/ 406174 w 6292079"/>
              <a:gd name="connsiteY81" fmla="*/ 1005645 h 6858000"/>
              <a:gd name="connsiteX82" fmla="*/ 431864 w 6292079"/>
              <a:gd name="connsiteY82" fmla="*/ 899691 h 6858000"/>
              <a:gd name="connsiteX83" fmla="*/ 462617 w 6292079"/>
              <a:gd name="connsiteY83" fmla="*/ 689088 h 6858000"/>
              <a:gd name="connsiteX84" fmla="*/ 510810 w 6292079"/>
              <a:gd name="connsiteY84" fmla="*/ 526328 h 6858000"/>
              <a:gd name="connsiteX85" fmla="*/ 542477 w 6292079"/>
              <a:gd name="connsiteY85" fmla="*/ 433873 h 6858000"/>
              <a:gd name="connsiteX86" fmla="*/ 549936 w 6292079"/>
              <a:gd name="connsiteY86" fmla="*/ 301688 h 6858000"/>
              <a:gd name="connsiteX87" fmla="*/ 554757 w 6292079"/>
              <a:gd name="connsiteY87" fmla="*/ 279945 h 6858000"/>
              <a:gd name="connsiteX88" fmla="*/ 550124 w 6292079"/>
              <a:gd name="connsiteY88" fmla="*/ 248508 h 6858000"/>
              <a:gd name="connsiteX89" fmla="*/ 530424 w 6292079"/>
              <a:gd name="connsiteY89" fmla="*/ 122373 h 6858000"/>
              <a:gd name="connsiteX90" fmla="*/ 504802 w 6292079"/>
              <a:gd name="connsiteY90" fmla="*/ 2189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6292079" h="6858000">
                <a:moveTo>
                  <a:pt x="509785" y="0"/>
                </a:moveTo>
                <a:lnTo>
                  <a:pt x="4089208" y="0"/>
                </a:lnTo>
                <a:lnTo>
                  <a:pt x="4500513" y="0"/>
                </a:lnTo>
                <a:lnTo>
                  <a:pt x="4642260" y="0"/>
                </a:lnTo>
                <a:lnTo>
                  <a:pt x="6127274" y="0"/>
                </a:lnTo>
                <a:lnTo>
                  <a:pt x="6292079" y="0"/>
                </a:lnTo>
                <a:lnTo>
                  <a:pt x="6292079" y="6858000"/>
                </a:lnTo>
                <a:lnTo>
                  <a:pt x="6127274" y="6858000"/>
                </a:lnTo>
                <a:lnTo>
                  <a:pt x="4642260" y="6858000"/>
                </a:lnTo>
                <a:lnTo>
                  <a:pt x="4500513" y="6858000"/>
                </a:lnTo>
                <a:lnTo>
                  <a:pt x="4089208" y="6858000"/>
                </a:lnTo>
                <a:lnTo>
                  <a:pt x="435967" y="6858000"/>
                </a:lnTo>
                <a:lnTo>
                  <a:pt x="439099" y="6835478"/>
                </a:lnTo>
                <a:cubicBezTo>
                  <a:pt x="443053" y="6807961"/>
                  <a:pt x="446597" y="6775838"/>
                  <a:pt x="443695" y="6725985"/>
                </a:cubicBezTo>
                <a:cubicBezTo>
                  <a:pt x="406361" y="6709462"/>
                  <a:pt x="444551" y="6685701"/>
                  <a:pt x="428041" y="6661430"/>
                </a:cubicBezTo>
                <a:cubicBezTo>
                  <a:pt x="415709" y="6603739"/>
                  <a:pt x="402107" y="6561674"/>
                  <a:pt x="376884" y="6504597"/>
                </a:cubicBezTo>
                <a:cubicBezTo>
                  <a:pt x="304684" y="6477597"/>
                  <a:pt x="338577" y="6353549"/>
                  <a:pt x="269239" y="6290076"/>
                </a:cubicBezTo>
                <a:cubicBezTo>
                  <a:pt x="241348" y="6225029"/>
                  <a:pt x="266460" y="6201087"/>
                  <a:pt x="219811" y="6127001"/>
                </a:cubicBezTo>
                <a:cubicBezTo>
                  <a:pt x="241964" y="6106503"/>
                  <a:pt x="210775" y="6088480"/>
                  <a:pt x="205094" y="6073766"/>
                </a:cubicBezTo>
                <a:cubicBezTo>
                  <a:pt x="195202" y="6057134"/>
                  <a:pt x="163788" y="6050649"/>
                  <a:pt x="150183" y="6014538"/>
                </a:cubicBezTo>
                <a:cubicBezTo>
                  <a:pt x="131236" y="5955076"/>
                  <a:pt x="160082" y="5847195"/>
                  <a:pt x="117093" y="5729681"/>
                </a:cubicBezTo>
                <a:cubicBezTo>
                  <a:pt x="106713" y="5695413"/>
                  <a:pt x="63130" y="5649897"/>
                  <a:pt x="46363" y="5613732"/>
                </a:cubicBezTo>
                <a:lnTo>
                  <a:pt x="29717" y="5572630"/>
                </a:lnTo>
                <a:lnTo>
                  <a:pt x="32614" y="5564839"/>
                </a:lnTo>
                <a:lnTo>
                  <a:pt x="34209" y="5564057"/>
                </a:lnTo>
                <a:lnTo>
                  <a:pt x="17311" y="5442591"/>
                </a:lnTo>
                <a:cubicBezTo>
                  <a:pt x="14639" y="5436675"/>
                  <a:pt x="13713" y="5428633"/>
                  <a:pt x="16750" y="5415829"/>
                </a:cubicBezTo>
                <a:lnTo>
                  <a:pt x="18217" y="5412980"/>
                </a:lnTo>
                <a:lnTo>
                  <a:pt x="12055" y="5390064"/>
                </a:lnTo>
                <a:cubicBezTo>
                  <a:pt x="9079" y="5382538"/>
                  <a:pt x="5182" y="5375682"/>
                  <a:pt x="0" y="5369830"/>
                </a:cubicBezTo>
                <a:cubicBezTo>
                  <a:pt x="31894" y="5299689"/>
                  <a:pt x="23872" y="5225525"/>
                  <a:pt x="32211" y="5145466"/>
                </a:cubicBezTo>
                <a:cubicBezTo>
                  <a:pt x="34746" y="5048037"/>
                  <a:pt x="41698" y="4890019"/>
                  <a:pt x="40891" y="4778922"/>
                </a:cubicBezTo>
                <a:cubicBezTo>
                  <a:pt x="9869" y="4689468"/>
                  <a:pt x="28501" y="4651846"/>
                  <a:pt x="16777" y="4554239"/>
                </a:cubicBezTo>
                <a:cubicBezTo>
                  <a:pt x="56871" y="4507954"/>
                  <a:pt x="15779" y="4455514"/>
                  <a:pt x="25115" y="4402702"/>
                </a:cubicBezTo>
                <a:cubicBezTo>
                  <a:pt x="-10420" y="4412229"/>
                  <a:pt x="47425" y="4340221"/>
                  <a:pt x="8134" y="4331397"/>
                </a:cubicBezTo>
                <a:lnTo>
                  <a:pt x="21852" y="4299998"/>
                </a:lnTo>
                <a:lnTo>
                  <a:pt x="24178" y="4280659"/>
                </a:lnTo>
                <a:lnTo>
                  <a:pt x="33357" y="4276475"/>
                </a:lnTo>
                <a:lnTo>
                  <a:pt x="42965" y="4248279"/>
                </a:lnTo>
                <a:cubicBezTo>
                  <a:pt x="45246" y="4237522"/>
                  <a:pt x="46159" y="4225720"/>
                  <a:pt x="44865" y="4212329"/>
                </a:cubicBezTo>
                <a:cubicBezTo>
                  <a:pt x="25826" y="4166207"/>
                  <a:pt x="69917" y="4097341"/>
                  <a:pt x="44366" y="4040266"/>
                </a:cubicBezTo>
                <a:cubicBezTo>
                  <a:pt x="38101" y="4019019"/>
                  <a:pt x="37876" y="3951695"/>
                  <a:pt x="49504" y="3938016"/>
                </a:cubicBezTo>
                <a:cubicBezTo>
                  <a:pt x="51863" y="3923784"/>
                  <a:pt x="47442" y="3907760"/>
                  <a:pt x="59997" y="3900263"/>
                </a:cubicBezTo>
                <a:cubicBezTo>
                  <a:pt x="75066" y="3888337"/>
                  <a:pt x="50846" y="3841280"/>
                  <a:pt x="68907" y="3846813"/>
                </a:cubicBezTo>
                <a:cubicBezTo>
                  <a:pt x="52296" y="3813347"/>
                  <a:pt x="68378" y="3745138"/>
                  <a:pt x="75836" y="3715292"/>
                </a:cubicBezTo>
                <a:cubicBezTo>
                  <a:pt x="78813" y="3662330"/>
                  <a:pt x="86378" y="3567665"/>
                  <a:pt x="86775" y="3529044"/>
                </a:cubicBezTo>
                <a:cubicBezTo>
                  <a:pt x="89267" y="3527082"/>
                  <a:pt x="91576" y="3524572"/>
                  <a:pt x="93628" y="3521593"/>
                </a:cubicBezTo>
                <a:cubicBezTo>
                  <a:pt x="105546" y="3504295"/>
                  <a:pt x="106408" y="3475272"/>
                  <a:pt x="95551" y="3456775"/>
                </a:cubicBezTo>
                <a:cubicBezTo>
                  <a:pt x="61828" y="3371150"/>
                  <a:pt x="64401" y="3295875"/>
                  <a:pt x="58296" y="3224475"/>
                </a:cubicBezTo>
                <a:cubicBezTo>
                  <a:pt x="55319" y="3144058"/>
                  <a:pt x="94983" y="3200876"/>
                  <a:pt x="63270" y="3097947"/>
                </a:cubicBezTo>
                <a:cubicBezTo>
                  <a:pt x="77539" y="3088512"/>
                  <a:pt x="78452" y="3075895"/>
                  <a:pt x="72130" y="3053885"/>
                </a:cubicBezTo>
                <a:cubicBezTo>
                  <a:pt x="71735" y="3014911"/>
                  <a:pt x="107041" y="3021320"/>
                  <a:pt x="86532" y="2980007"/>
                </a:cubicBezTo>
                <a:lnTo>
                  <a:pt x="111003" y="2914025"/>
                </a:lnTo>
                <a:cubicBezTo>
                  <a:pt x="105238" y="2917158"/>
                  <a:pt x="98864" y="2862805"/>
                  <a:pt x="98482" y="2847042"/>
                </a:cubicBezTo>
                <a:cubicBezTo>
                  <a:pt x="100672" y="2813890"/>
                  <a:pt x="74268" y="2807204"/>
                  <a:pt x="97880" y="2789385"/>
                </a:cubicBezTo>
                <a:lnTo>
                  <a:pt x="104654" y="2785130"/>
                </a:lnTo>
                <a:cubicBezTo>
                  <a:pt x="104858" y="2782671"/>
                  <a:pt x="105062" y="2780212"/>
                  <a:pt x="105266" y="2777753"/>
                </a:cubicBezTo>
                <a:cubicBezTo>
                  <a:pt x="106158" y="2754272"/>
                  <a:pt x="151678" y="2705182"/>
                  <a:pt x="167835" y="2669363"/>
                </a:cubicBezTo>
                <a:lnTo>
                  <a:pt x="202206" y="2562841"/>
                </a:lnTo>
                <a:lnTo>
                  <a:pt x="213902" y="2508449"/>
                </a:lnTo>
                <a:lnTo>
                  <a:pt x="233809" y="2449158"/>
                </a:lnTo>
                <a:cubicBezTo>
                  <a:pt x="251664" y="2436763"/>
                  <a:pt x="229153" y="2410096"/>
                  <a:pt x="237400" y="2386081"/>
                </a:cubicBezTo>
                <a:cubicBezTo>
                  <a:pt x="227267" y="2347359"/>
                  <a:pt x="241573" y="2261841"/>
                  <a:pt x="235660" y="2226872"/>
                </a:cubicBezTo>
                <a:cubicBezTo>
                  <a:pt x="251820" y="2220679"/>
                  <a:pt x="261258" y="2210661"/>
                  <a:pt x="250116" y="2186312"/>
                </a:cubicBezTo>
                <a:lnTo>
                  <a:pt x="285163" y="2054201"/>
                </a:lnTo>
                <a:cubicBezTo>
                  <a:pt x="307497" y="2045213"/>
                  <a:pt x="272623" y="2017046"/>
                  <a:pt x="297869" y="2009411"/>
                </a:cubicBezTo>
                <a:cubicBezTo>
                  <a:pt x="320898" y="2035913"/>
                  <a:pt x="315992" y="1967554"/>
                  <a:pt x="339406" y="1985345"/>
                </a:cubicBezTo>
                <a:cubicBezTo>
                  <a:pt x="353240" y="1968595"/>
                  <a:pt x="370836" y="1937261"/>
                  <a:pt x="380873" y="1908912"/>
                </a:cubicBezTo>
                <a:cubicBezTo>
                  <a:pt x="350104" y="1811824"/>
                  <a:pt x="395613" y="1878362"/>
                  <a:pt x="399636" y="1815242"/>
                </a:cubicBezTo>
                <a:cubicBezTo>
                  <a:pt x="398754" y="1757178"/>
                  <a:pt x="409420" y="1701224"/>
                  <a:pt x="374372" y="1616165"/>
                </a:cubicBezTo>
                <a:cubicBezTo>
                  <a:pt x="373220" y="1574646"/>
                  <a:pt x="393018" y="1589074"/>
                  <a:pt x="392730" y="1566131"/>
                </a:cubicBezTo>
                <a:cubicBezTo>
                  <a:pt x="365412" y="1510101"/>
                  <a:pt x="394197" y="1511406"/>
                  <a:pt x="372639" y="1478507"/>
                </a:cubicBezTo>
                <a:cubicBezTo>
                  <a:pt x="377761" y="1454951"/>
                  <a:pt x="391457" y="1440777"/>
                  <a:pt x="401555" y="1428806"/>
                </a:cubicBezTo>
                <a:lnTo>
                  <a:pt x="410243" y="1415134"/>
                </a:lnTo>
                <a:lnTo>
                  <a:pt x="411524" y="1406469"/>
                </a:lnTo>
                <a:lnTo>
                  <a:pt x="408887" y="1392331"/>
                </a:lnTo>
                <a:lnTo>
                  <a:pt x="414309" y="1387628"/>
                </a:lnTo>
                <a:lnTo>
                  <a:pt x="415362" y="1380497"/>
                </a:lnTo>
                <a:cubicBezTo>
                  <a:pt x="418872" y="1361702"/>
                  <a:pt x="422095" y="1344022"/>
                  <a:pt x="421850" y="1331725"/>
                </a:cubicBezTo>
                <a:cubicBezTo>
                  <a:pt x="433626" y="1321844"/>
                  <a:pt x="424854" y="1278095"/>
                  <a:pt x="417310" y="1256042"/>
                </a:cubicBezTo>
                <a:cubicBezTo>
                  <a:pt x="413501" y="1216720"/>
                  <a:pt x="436826" y="1191313"/>
                  <a:pt x="415023" y="1150134"/>
                </a:cubicBezTo>
                <a:cubicBezTo>
                  <a:pt x="409434" y="1105134"/>
                  <a:pt x="413370" y="1057259"/>
                  <a:pt x="406174" y="1005645"/>
                </a:cubicBezTo>
                <a:cubicBezTo>
                  <a:pt x="395775" y="973629"/>
                  <a:pt x="433727" y="963997"/>
                  <a:pt x="431864" y="899691"/>
                </a:cubicBezTo>
                <a:cubicBezTo>
                  <a:pt x="435076" y="846170"/>
                  <a:pt x="459107" y="752452"/>
                  <a:pt x="462617" y="689088"/>
                </a:cubicBezTo>
                <a:cubicBezTo>
                  <a:pt x="447384" y="623113"/>
                  <a:pt x="508572" y="589979"/>
                  <a:pt x="510810" y="526328"/>
                </a:cubicBezTo>
                <a:cubicBezTo>
                  <a:pt x="481634" y="460515"/>
                  <a:pt x="546528" y="487988"/>
                  <a:pt x="542477" y="433873"/>
                </a:cubicBezTo>
                <a:cubicBezTo>
                  <a:pt x="514702" y="343844"/>
                  <a:pt x="563781" y="437996"/>
                  <a:pt x="549936" y="301688"/>
                </a:cubicBezTo>
                <a:cubicBezTo>
                  <a:pt x="545577" y="293639"/>
                  <a:pt x="549120" y="277645"/>
                  <a:pt x="554757" y="279945"/>
                </a:cubicBezTo>
                <a:cubicBezTo>
                  <a:pt x="552714" y="271180"/>
                  <a:pt x="541267" y="249562"/>
                  <a:pt x="550124" y="248508"/>
                </a:cubicBezTo>
                <a:cubicBezTo>
                  <a:pt x="549604" y="205525"/>
                  <a:pt x="542818" y="162084"/>
                  <a:pt x="530424" y="122373"/>
                </a:cubicBezTo>
                <a:cubicBezTo>
                  <a:pt x="542727" y="41074"/>
                  <a:pt x="502709" y="81459"/>
                  <a:pt x="504802" y="21894"/>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F0FC92F-322D-0186-C5B6-215D131E276E}"/>
              </a:ext>
            </a:extLst>
          </p:cNvPr>
          <p:cNvSpPr>
            <a:spLocks noGrp="1"/>
          </p:cNvSpPr>
          <p:nvPr>
            <p:ph idx="1"/>
          </p:nvPr>
        </p:nvSpPr>
        <p:spPr>
          <a:xfrm>
            <a:off x="6653256" y="603624"/>
            <a:ext cx="5263412" cy="5650754"/>
          </a:xfrm>
        </p:spPr>
        <p:txBody>
          <a:bodyPr vert="horz" lIns="91440" tIns="45720" rIns="91440" bIns="45720" rtlCol="0" anchor="ctr">
            <a:noAutofit/>
          </a:bodyPr>
          <a:lstStyle/>
          <a:p>
            <a:pPr marL="0" indent="0">
              <a:buNone/>
            </a:pPr>
            <a:endParaRPr lang="en-GB" sz="2400" dirty="0">
              <a:ea typeface="+mn-lt"/>
              <a:cs typeface="+mn-lt"/>
            </a:endParaRPr>
          </a:p>
          <a:p>
            <a:pPr marL="0" indent="0">
              <a:buNone/>
            </a:pPr>
            <a:endParaRPr lang="en-GB" sz="2400" dirty="0">
              <a:ea typeface="+mn-lt"/>
              <a:cs typeface="+mn-lt"/>
            </a:endParaRPr>
          </a:p>
          <a:p>
            <a:pPr marL="0" indent="0">
              <a:buNone/>
            </a:pPr>
            <a:endParaRPr lang="en-GB" sz="2400" dirty="0">
              <a:ea typeface="+mn-lt"/>
              <a:cs typeface="+mn-lt"/>
            </a:endParaRPr>
          </a:p>
          <a:p>
            <a:pPr marL="0" indent="0">
              <a:buNone/>
            </a:pPr>
            <a:r>
              <a:rPr lang="en-GB" sz="2400" dirty="0">
                <a:latin typeface="Calibri"/>
                <a:ea typeface="+mn-lt"/>
                <a:cs typeface="+mn-lt"/>
              </a:rPr>
              <a:t>According to the TV programme 'Back in Time for the Weekend' (The 70's, episode 3, BBC 2, 10/06/2020) seven out of ten young people went to a Youth club in 1971. Compared to now, Youth workers in 2023 can only dream about working with that high percentage of young people. Not only do the majority of young people now do not have access to a weekly youth club, but the Youth services that have survived are struggling after years of money losses/cuts.</a:t>
            </a:r>
            <a:endParaRPr lang="en-US" sz="2400" dirty="0">
              <a:latin typeface="Calibri"/>
              <a:cs typeface="Calibri"/>
            </a:endParaRPr>
          </a:p>
          <a:p>
            <a:pPr marL="0" indent="0">
              <a:buNone/>
            </a:pPr>
            <a:endParaRPr lang="en-GB" sz="2400" dirty="0">
              <a:cs typeface="+mn-lt"/>
            </a:endParaRPr>
          </a:p>
          <a:p>
            <a:pPr marL="0" indent="0">
              <a:buNone/>
            </a:pPr>
            <a:endParaRPr lang="en-GB" sz="2400" dirty="0"/>
          </a:p>
          <a:p>
            <a:endParaRPr lang="en-GB"/>
          </a:p>
        </p:txBody>
      </p:sp>
      <p:pic>
        <p:nvPicPr>
          <p:cNvPr id="4" name="Picture 4" descr="Logo&#10;&#10;Description automatically generated">
            <a:extLst>
              <a:ext uri="{FF2B5EF4-FFF2-40B4-BE49-F238E27FC236}">
                <a16:creationId xmlns:a16="http://schemas.microsoft.com/office/drawing/2014/main" id="{BAA9EB6A-84F0-7D14-87CC-12641A8FA48D}"/>
              </a:ext>
            </a:extLst>
          </p:cNvPr>
          <p:cNvPicPr>
            <a:picLocks noChangeAspect="1"/>
          </p:cNvPicPr>
          <p:nvPr/>
        </p:nvPicPr>
        <p:blipFill>
          <a:blip r:embed="rId2"/>
          <a:stretch>
            <a:fillRect/>
          </a:stretch>
        </p:blipFill>
        <p:spPr>
          <a:xfrm>
            <a:off x="1233720" y="3504607"/>
            <a:ext cx="3919549" cy="2194947"/>
          </a:xfrm>
          <a:prstGeom prst="rect">
            <a:avLst/>
          </a:prstGeom>
        </p:spPr>
      </p:pic>
    </p:spTree>
    <p:extLst>
      <p:ext uri="{BB962C8B-B14F-4D97-AF65-F5344CB8AC3E}">
        <p14:creationId xmlns:p14="http://schemas.microsoft.com/office/powerpoint/2010/main" val="3620082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E08B710-1E87-3079-DD9B-A9FF3B82CC53}"/>
              </a:ext>
            </a:extLst>
          </p:cNvPr>
          <p:cNvSpPr>
            <a:spLocks noGrp="1"/>
          </p:cNvSpPr>
          <p:nvPr>
            <p:ph type="title"/>
          </p:nvPr>
        </p:nvSpPr>
        <p:spPr>
          <a:xfrm>
            <a:off x="1050879" y="609600"/>
            <a:ext cx="5562706" cy="1426234"/>
          </a:xfrm>
        </p:spPr>
        <p:txBody>
          <a:bodyPr>
            <a:normAutofit/>
          </a:bodyPr>
          <a:lstStyle/>
          <a:p>
            <a:r>
              <a:rPr lang="en-GB" dirty="0">
                <a:latin typeface="Calibri"/>
                <a:ea typeface="Batang"/>
                <a:cs typeface="Calibri"/>
              </a:rPr>
              <a:t>Youth clubs </a:t>
            </a:r>
            <a:br>
              <a:rPr lang="en-GB" dirty="0">
                <a:latin typeface="Calibri"/>
                <a:ea typeface="Batang"/>
                <a:cs typeface="Calibri"/>
              </a:rPr>
            </a:br>
            <a:r>
              <a:rPr lang="en-GB" dirty="0">
                <a:latin typeface="Calibri"/>
                <a:ea typeface="Batang"/>
                <a:cs typeface="Calibri"/>
              </a:rPr>
              <a:t>(1970's vs 2023)</a:t>
            </a:r>
            <a:endParaRPr lang="en-GB" dirty="0">
              <a:latin typeface="Calibri"/>
              <a:cs typeface="Calibri"/>
            </a:endParaRPr>
          </a:p>
        </p:txBody>
      </p:sp>
      <p:sp>
        <p:nvSpPr>
          <p:cNvPr id="3" name="Content Placeholder 2">
            <a:extLst>
              <a:ext uri="{FF2B5EF4-FFF2-40B4-BE49-F238E27FC236}">
                <a16:creationId xmlns:a16="http://schemas.microsoft.com/office/drawing/2014/main" id="{40D435BD-D8A6-5307-C656-D287BB291132}"/>
              </a:ext>
            </a:extLst>
          </p:cNvPr>
          <p:cNvSpPr>
            <a:spLocks noGrp="1"/>
          </p:cNvSpPr>
          <p:nvPr>
            <p:ph idx="1"/>
          </p:nvPr>
        </p:nvSpPr>
        <p:spPr>
          <a:xfrm>
            <a:off x="647467" y="2357567"/>
            <a:ext cx="5216426" cy="3896810"/>
          </a:xfrm>
          <a:solidFill>
            <a:srgbClr val="ED7D31"/>
          </a:solidFill>
        </p:spPr>
        <p:txBody>
          <a:bodyPr vert="horz" lIns="91440" tIns="45720" rIns="91440" bIns="45720" rtlCol="0" anchor="t">
            <a:normAutofit/>
          </a:bodyPr>
          <a:lstStyle/>
          <a:p>
            <a:pPr marL="0" indent="0">
              <a:buNone/>
            </a:pPr>
            <a:r>
              <a:rPr lang="en-GB" sz="1900" dirty="0">
                <a:solidFill>
                  <a:schemeClr val="bg1"/>
                </a:solidFill>
                <a:latin typeface="Calibri"/>
                <a:ea typeface="Batang"/>
                <a:cs typeface="Calibri"/>
              </a:rPr>
              <a:t>In addition to the last slide. </a:t>
            </a:r>
            <a:r>
              <a:rPr lang="en-GB" sz="1900" dirty="0">
                <a:solidFill>
                  <a:schemeClr val="bg1"/>
                </a:solidFill>
                <a:latin typeface="Calibri"/>
                <a:ea typeface="+mn-lt"/>
                <a:cs typeface="+mn-lt"/>
              </a:rPr>
              <a:t>One of the biggest differences between the 1970's and now is that Youth clubs were open access -  anyone could go providing that they fitted the age criteria. The development of detached Youth work enabled Youth workers to reach young people in different ways if they chose to. Compared to now, having set targets for engagement with a small percentage of young people has risk of "not getting those individuals through the door with the lack of young people accessing those services" (Vanessa Rogers, Back in time for Youth club, 2023).</a:t>
            </a:r>
            <a:endParaRPr lang="en-GB" sz="1900" dirty="0">
              <a:solidFill>
                <a:schemeClr val="bg1"/>
              </a:solidFill>
              <a:latin typeface="Calibri"/>
            </a:endParaRPr>
          </a:p>
          <a:p>
            <a:pPr marL="0" indent="0">
              <a:buNone/>
            </a:pPr>
            <a:endParaRPr lang="en-GB" sz="1900">
              <a:latin typeface="Calibri"/>
              <a:ea typeface="+mn-lt"/>
              <a:cs typeface="+mn-lt"/>
            </a:endParaRPr>
          </a:p>
          <a:p>
            <a:endParaRPr lang="en-GB" sz="1900"/>
          </a:p>
          <a:p>
            <a:endParaRPr lang="en-GB" sz="1900"/>
          </a:p>
        </p:txBody>
      </p:sp>
      <p:pic>
        <p:nvPicPr>
          <p:cNvPr id="4" name="Picture 4">
            <a:extLst>
              <a:ext uri="{FF2B5EF4-FFF2-40B4-BE49-F238E27FC236}">
                <a16:creationId xmlns:a16="http://schemas.microsoft.com/office/drawing/2014/main" id="{7F7911B4-BB2C-5798-7641-A046DFE0C045}"/>
              </a:ext>
            </a:extLst>
          </p:cNvPr>
          <p:cNvPicPr>
            <a:picLocks noChangeAspect="1"/>
          </p:cNvPicPr>
          <p:nvPr/>
        </p:nvPicPr>
        <p:blipFill>
          <a:blip r:embed="rId2"/>
          <a:stretch>
            <a:fillRect/>
          </a:stretch>
        </p:blipFill>
        <p:spPr>
          <a:xfrm>
            <a:off x="7455490" y="1673755"/>
            <a:ext cx="3951737" cy="3951737"/>
          </a:xfrm>
          <a:prstGeom prst="rect">
            <a:avLst/>
          </a:prstGeom>
        </p:spPr>
      </p:pic>
    </p:spTree>
    <p:extLst>
      <p:ext uri="{BB962C8B-B14F-4D97-AF65-F5344CB8AC3E}">
        <p14:creationId xmlns:p14="http://schemas.microsoft.com/office/powerpoint/2010/main" val="3037808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CDCDE7-A4D9-6C44-ABF1-428E7F4E026C}"/>
              </a:ext>
            </a:extLst>
          </p:cNvPr>
          <p:cNvSpPr>
            <a:spLocks noGrp="1"/>
          </p:cNvSpPr>
          <p:nvPr>
            <p:ph type="title"/>
          </p:nvPr>
        </p:nvSpPr>
        <p:spPr>
          <a:xfrm>
            <a:off x="512997" y="497542"/>
            <a:ext cx="4476464" cy="1216024"/>
          </a:xfrm>
        </p:spPr>
        <p:txBody>
          <a:bodyPr>
            <a:normAutofit/>
          </a:bodyPr>
          <a:lstStyle/>
          <a:p>
            <a:pPr algn="ctr"/>
            <a:r>
              <a:rPr lang="en-GB" dirty="0">
                <a:latin typeface="Calibri"/>
                <a:ea typeface="Batang"/>
                <a:cs typeface="Calibri"/>
              </a:rPr>
              <a:t>Feminism</a:t>
            </a:r>
            <a:r>
              <a:rPr lang="en-GB" dirty="0">
                <a:ea typeface="Batang"/>
              </a:rPr>
              <a:t> </a:t>
            </a:r>
            <a:endParaRPr lang="en-GB" dirty="0"/>
          </a:p>
        </p:txBody>
      </p:sp>
      <p:sp>
        <p:nvSpPr>
          <p:cNvPr id="3" name="Content Placeholder 2">
            <a:extLst>
              <a:ext uri="{FF2B5EF4-FFF2-40B4-BE49-F238E27FC236}">
                <a16:creationId xmlns:a16="http://schemas.microsoft.com/office/drawing/2014/main" id="{5A7348F6-B2C3-6A5A-7104-CCCEB4F43963}"/>
              </a:ext>
            </a:extLst>
          </p:cNvPr>
          <p:cNvSpPr>
            <a:spLocks noGrp="1"/>
          </p:cNvSpPr>
          <p:nvPr>
            <p:ph idx="1"/>
          </p:nvPr>
        </p:nvSpPr>
        <p:spPr>
          <a:xfrm>
            <a:off x="300085" y="1950773"/>
            <a:ext cx="4772433" cy="4219079"/>
          </a:xfrm>
          <a:solidFill>
            <a:srgbClr val="FFB8EC"/>
          </a:solidFill>
        </p:spPr>
        <p:txBody>
          <a:bodyPr vert="horz" lIns="91440" tIns="45720" rIns="91440" bIns="45720" rtlCol="0" anchor="t">
            <a:noAutofit/>
          </a:bodyPr>
          <a:lstStyle/>
          <a:p>
            <a:pPr marL="0" indent="0">
              <a:lnSpc>
                <a:spcPct val="90000"/>
              </a:lnSpc>
              <a:buNone/>
            </a:pPr>
            <a:r>
              <a:rPr lang="en-GB" sz="1800">
                <a:ea typeface="+mn-lt"/>
                <a:cs typeface="+mn-lt"/>
              </a:rPr>
              <a:t>Feminism is and always has been about raising </a:t>
            </a:r>
            <a:r>
              <a:rPr lang="en-GB" sz="1800" dirty="0">
                <a:ea typeface="+mn-lt"/>
                <a:cs typeface="+mn-lt"/>
              </a:rPr>
              <a:t>awareness, advocating for equality and improving the lives of females. This was a key moment for young girls and women in the 1970's as it marked the women's movement.</a:t>
            </a:r>
            <a:endParaRPr lang="en-GB" sz="1800" dirty="0"/>
          </a:p>
          <a:p>
            <a:pPr marL="0" indent="0">
              <a:lnSpc>
                <a:spcPct val="90000"/>
              </a:lnSpc>
              <a:buNone/>
            </a:pPr>
            <a:r>
              <a:rPr lang="en-GB" sz="1800" dirty="0">
                <a:ea typeface="+mn-lt"/>
                <a:cs typeface="+mn-lt"/>
              </a:rPr>
              <a:t>Certain Youth work practices were "adapted by </a:t>
            </a:r>
            <a:r>
              <a:rPr lang="en-GB" sz="1800">
                <a:ea typeface="+mn-lt"/>
                <a:cs typeface="+mn-lt"/>
              </a:rPr>
              <a:t>feminist Youth workers as a template for Youth </a:t>
            </a:r>
            <a:r>
              <a:rPr lang="en-GB" sz="1800" dirty="0">
                <a:ea typeface="+mn-lt"/>
                <a:cs typeface="+mn-lt"/>
              </a:rPr>
              <a:t>Work for girls which was influenced by what was happening in the 1970's women’s movement" (Youth Link Scotland, What does Youth work have to do with Feminism?, 28/01/2017).</a:t>
            </a:r>
            <a:endParaRPr lang="en-GB" sz="1800" dirty="0"/>
          </a:p>
          <a:p>
            <a:pPr marL="0" indent="0">
              <a:lnSpc>
                <a:spcPct val="90000"/>
              </a:lnSpc>
              <a:buNone/>
            </a:pPr>
            <a:r>
              <a:rPr lang="en-GB" sz="1800" dirty="0">
                <a:ea typeface="+mn-lt"/>
                <a:cs typeface="+mn-lt"/>
              </a:rPr>
              <a:t>Similar to</a:t>
            </a:r>
            <a:r>
              <a:rPr lang="en-GB" sz="1800">
                <a:ea typeface="+mn-lt"/>
                <a:cs typeface="+mn-lt"/>
              </a:rPr>
              <a:t> now. in 2023, Feminism still has these </a:t>
            </a:r>
            <a:r>
              <a:rPr lang="en-GB" sz="1800" dirty="0">
                <a:ea typeface="+mn-lt"/>
                <a:cs typeface="+mn-lt"/>
              </a:rPr>
              <a:t>aims for women and has always had a positive influence within the Youth sector for women.</a:t>
            </a:r>
          </a:p>
          <a:p>
            <a:pPr>
              <a:lnSpc>
                <a:spcPct val="90000"/>
              </a:lnSpc>
            </a:pPr>
            <a:endParaRPr lang="en-GB" sz="1800" dirty="0"/>
          </a:p>
          <a:p>
            <a:pPr>
              <a:lnSpc>
                <a:spcPct val="90000"/>
              </a:lnSpc>
            </a:pPr>
            <a:endParaRPr lang="en-GB" sz="1800" dirty="0"/>
          </a:p>
        </p:txBody>
      </p:sp>
      <p:pic>
        <p:nvPicPr>
          <p:cNvPr id="4" name="Picture 4">
            <a:extLst>
              <a:ext uri="{FF2B5EF4-FFF2-40B4-BE49-F238E27FC236}">
                <a16:creationId xmlns:a16="http://schemas.microsoft.com/office/drawing/2014/main" id="{505600DF-D0EF-2DF4-CD41-E6BC9C7D1ED1}"/>
              </a:ext>
            </a:extLst>
          </p:cNvPr>
          <p:cNvPicPr>
            <a:picLocks noChangeAspect="1"/>
          </p:cNvPicPr>
          <p:nvPr/>
        </p:nvPicPr>
        <p:blipFill rotWithShape="1">
          <a:blip r:embed="rId2"/>
          <a:srcRect r="24221" b="-1"/>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pic>
        <p:nvPicPr>
          <p:cNvPr id="5" name="Picture 5" descr="Icon&#10;&#10;Description automatically generated">
            <a:extLst>
              <a:ext uri="{FF2B5EF4-FFF2-40B4-BE49-F238E27FC236}">
                <a16:creationId xmlns:a16="http://schemas.microsoft.com/office/drawing/2014/main" id="{8FD70B6D-3F12-1785-E74F-43E87666117B}"/>
              </a:ext>
            </a:extLst>
          </p:cNvPr>
          <p:cNvPicPr>
            <a:picLocks noChangeAspect="1"/>
          </p:cNvPicPr>
          <p:nvPr/>
        </p:nvPicPr>
        <p:blipFill>
          <a:blip r:embed="rId3"/>
          <a:stretch>
            <a:fillRect/>
          </a:stretch>
        </p:blipFill>
        <p:spPr>
          <a:xfrm>
            <a:off x="415828" y="620804"/>
            <a:ext cx="647521" cy="1033183"/>
          </a:xfrm>
          <a:prstGeom prst="rect">
            <a:avLst/>
          </a:prstGeom>
        </p:spPr>
      </p:pic>
      <p:pic>
        <p:nvPicPr>
          <p:cNvPr id="6" name="Picture 6" descr="A picture containing text, clock&#10;&#10;Description automatically generated">
            <a:extLst>
              <a:ext uri="{FF2B5EF4-FFF2-40B4-BE49-F238E27FC236}">
                <a16:creationId xmlns:a16="http://schemas.microsoft.com/office/drawing/2014/main" id="{FF9179BC-B80B-974E-2C6C-734205C5D852}"/>
              </a:ext>
            </a:extLst>
          </p:cNvPr>
          <p:cNvPicPr>
            <a:picLocks noChangeAspect="1"/>
          </p:cNvPicPr>
          <p:nvPr/>
        </p:nvPicPr>
        <p:blipFill>
          <a:blip r:embed="rId4"/>
          <a:stretch>
            <a:fillRect/>
          </a:stretch>
        </p:blipFill>
        <p:spPr>
          <a:xfrm>
            <a:off x="4086718" y="620806"/>
            <a:ext cx="488714" cy="1044388"/>
          </a:xfrm>
          <a:prstGeom prst="rect">
            <a:avLst/>
          </a:prstGeom>
        </p:spPr>
      </p:pic>
    </p:spTree>
    <p:extLst>
      <p:ext uri="{BB962C8B-B14F-4D97-AF65-F5344CB8AC3E}">
        <p14:creationId xmlns:p14="http://schemas.microsoft.com/office/powerpoint/2010/main" val="9031311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CB856F3-9AD7-C27D-205E-0CB2CC37CF18}"/>
              </a:ext>
            </a:extLst>
          </p:cNvPr>
          <p:cNvSpPr>
            <a:spLocks noGrp="1"/>
          </p:cNvSpPr>
          <p:nvPr>
            <p:ph type="title"/>
          </p:nvPr>
        </p:nvSpPr>
        <p:spPr>
          <a:xfrm>
            <a:off x="1028467" y="194983"/>
            <a:ext cx="9810604" cy="1216024"/>
          </a:xfrm>
        </p:spPr>
        <p:txBody>
          <a:bodyPr>
            <a:normAutofit/>
          </a:bodyPr>
          <a:lstStyle/>
          <a:p>
            <a:r>
              <a:rPr lang="en-GB" dirty="0" err="1">
                <a:latin typeface="Calibri"/>
                <a:ea typeface="Batang"/>
                <a:cs typeface="Calibri"/>
              </a:rPr>
              <a:t>PHab</a:t>
            </a:r>
            <a:r>
              <a:rPr lang="en-GB" dirty="0">
                <a:latin typeface="Calibri"/>
                <a:ea typeface="Batang"/>
                <a:cs typeface="Calibri"/>
              </a:rPr>
              <a:t> organisation (1974)</a:t>
            </a:r>
            <a:endParaRPr lang="en-GB" dirty="0">
              <a:latin typeface="Calibri"/>
              <a:cs typeface="Calibri"/>
            </a:endParaRPr>
          </a:p>
        </p:txBody>
      </p:sp>
      <p:sp>
        <p:nvSpPr>
          <p:cNvPr id="3" name="Content Placeholder 2">
            <a:extLst>
              <a:ext uri="{FF2B5EF4-FFF2-40B4-BE49-F238E27FC236}">
                <a16:creationId xmlns:a16="http://schemas.microsoft.com/office/drawing/2014/main" id="{3E7F288A-D402-98D4-46F7-24DA4A0DC5F9}"/>
              </a:ext>
            </a:extLst>
          </p:cNvPr>
          <p:cNvSpPr>
            <a:spLocks noGrp="1"/>
          </p:cNvSpPr>
          <p:nvPr>
            <p:ph idx="1"/>
          </p:nvPr>
        </p:nvSpPr>
        <p:spPr>
          <a:xfrm>
            <a:off x="557821" y="2206515"/>
            <a:ext cx="5774622" cy="4428717"/>
          </a:xfrm>
        </p:spPr>
        <p:txBody>
          <a:bodyPr vert="horz" lIns="91440" tIns="45720" rIns="91440" bIns="45720" rtlCol="0" anchor="t">
            <a:normAutofit/>
          </a:bodyPr>
          <a:lstStyle/>
          <a:p>
            <a:pPr marL="0" indent="0">
              <a:lnSpc>
                <a:spcPct val="90000"/>
              </a:lnSpc>
              <a:buNone/>
            </a:pPr>
            <a:r>
              <a:rPr lang="en-GB" sz="1800" dirty="0">
                <a:solidFill>
                  <a:srgbClr val="00B050"/>
                </a:solidFill>
                <a:latin typeface="Calibri"/>
                <a:ea typeface="+mn-lt"/>
                <a:cs typeface="+mn-lt"/>
              </a:rPr>
              <a:t>The idea of Phab came about during a National Association of a Youth Clubs holiday conference (1957). This conference involved young people aged between fifteen and eighteen, including a severely disabled young man called Terry Rolfe who asked for “opportunity, not pity for disabled people” - explained that those who are disabled should be given a chance to experience in a Youth programme doing exciting activities on equal terms with non-disabled people. </a:t>
            </a:r>
            <a:endParaRPr lang="en-GB" sz="1800">
              <a:solidFill>
                <a:srgbClr val="00B050"/>
              </a:solidFill>
              <a:latin typeface="Calibri"/>
              <a:cs typeface="+mn-lt"/>
            </a:endParaRPr>
          </a:p>
          <a:p>
            <a:pPr marL="0" indent="0">
              <a:lnSpc>
                <a:spcPct val="90000"/>
              </a:lnSpc>
              <a:buNone/>
            </a:pPr>
            <a:r>
              <a:rPr lang="en-GB" sz="1800" dirty="0">
                <a:solidFill>
                  <a:srgbClr val="00B050"/>
                </a:solidFill>
                <a:latin typeface="Calibri"/>
                <a:ea typeface="+mn-lt"/>
                <a:cs typeface="+mn-lt"/>
              </a:rPr>
              <a:t>With a lot of support and raising awareness, PHAB became an independent Youth organisation in 1974 which marked the start for more equal rights towards disabled people.</a:t>
            </a:r>
            <a:endParaRPr lang="en-GB" sz="1800">
              <a:solidFill>
                <a:srgbClr val="00B050"/>
              </a:solidFill>
              <a:latin typeface="Calibri"/>
              <a:cs typeface="+mn-lt"/>
            </a:endParaRPr>
          </a:p>
          <a:p>
            <a:pPr marL="0" indent="0">
              <a:lnSpc>
                <a:spcPct val="90000"/>
              </a:lnSpc>
              <a:buNone/>
            </a:pPr>
            <a:endParaRPr lang="en-GB" sz="1400">
              <a:latin typeface="Calibri"/>
              <a:ea typeface="Batang"/>
            </a:endParaRPr>
          </a:p>
          <a:p>
            <a:pPr marL="0" indent="0">
              <a:lnSpc>
                <a:spcPct val="90000"/>
              </a:lnSpc>
              <a:buNone/>
            </a:pPr>
            <a:r>
              <a:rPr lang="en-GB" sz="2400" dirty="0">
                <a:latin typeface="Calibri"/>
                <a:ea typeface="Batang"/>
                <a:cs typeface="Calibri"/>
              </a:rPr>
              <a:t>The </a:t>
            </a:r>
            <a:r>
              <a:rPr lang="en-GB" sz="2400" dirty="0">
                <a:highlight>
                  <a:srgbClr val="00FF00"/>
                </a:highlight>
                <a:latin typeface="Calibri"/>
                <a:ea typeface="Batang"/>
                <a:cs typeface="Calibri"/>
              </a:rPr>
              <a:t>P</a:t>
            </a:r>
            <a:r>
              <a:rPr lang="en-GB" sz="2400" dirty="0">
                <a:latin typeface="Calibri"/>
                <a:ea typeface="Batang"/>
                <a:cs typeface="Calibri"/>
              </a:rPr>
              <a:t>ublic </a:t>
            </a:r>
            <a:r>
              <a:rPr lang="en-GB" sz="2400" dirty="0">
                <a:highlight>
                  <a:srgbClr val="00FF00"/>
                </a:highlight>
                <a:latin typeface="Calibri"/>
                <a:ea typeface="Batang"/>
                <a:cs typeface="Calibri"/>
              </a:rPr>
              <a:t>H</a:t>
            </a:r>
            <a:r>
              <a:rPr lang="en-GB" sz="2400" dirty="0">
                <a:latin typeface="Calibri"/>
                <a:ea typeface="Batang"/>
                <a:cs typeface="Calibri"/>
              </a:rPr>
              <a:t>ealth </a:t>
            </a:r>
            <a:r>
              <a:rPr lang="en-GB" sz="2400" dirty="0">
                <a:highlight>
                  <a:srgbClr val="00FF00"/>
                </a:highlight>
                <a:latin typeface="Calibri"/>
                <a:ea typeface="Batang"/>
                <a:cs typeface="Calibri"/>
              </a:rPr>
              <a:t>A</a:t>
            </a:r>
            <a:r>
              <a:rPr lang="en-GB" sz="2400" dirty="0">
                <a:latin typeface="Calibri"/>
                <a:ea typeface="Batang"/>
                <a:cs typeface="Calibri"/>
              </a:rPr>
              <a:t>ccreditation </a:t>
            </a:r>
            <a:r>
              <a:rPr lang="en-GB" sz="2400" dirty="0">
                <a:highlight>
                  <a:srgbClr val="00FF00"/>
                </a:highlight>
                <a:latin typeface="Calibri"/>
                <a:ea typeface="Batang"/>
                <a:cs typeface="Calibri"/>
              </a:rPr>
              <a:t>B</a:t>
            </a:r>
            <a:r>
              <a:rPr lang="en-GB" sz="2400" dirty="0">
                <a:latin typeface="Calibri"/>
                <a:ea typeface="Batang"/>
                <a:cs typeface="Calibri"/>
              </a:rPr>
              <a:t>oard</a:t>
            </a:r>
            <a:endParaRPr lang="en-GB" sz="2400" dirty="0">
              <a:latin typeface="Calibri"/>
              <a:cs typeface="Calibri"/>
            </a:endParaRPr>
          </a:p>
          <a:p>
            <a:pPr marL="0" indent="0">
              <a:lnSpc>
                <a:spcPct val="90000"/>
              </a:lnSpc>
              <a:buNone/>
            </a:pPr>
            <a:endParaRPr lang="en-GB" sz="1400"/>
          </a:p>
          <a:p>
            <a:pPr>
              <a:lnSpc>
                <a:spcPct val="90000"/>
              </a:lnSpc>
            </a:pPr>
            <a:endParaRPr lang="en-GB" sz="1400"/>
          </a:p>
        </p:txBody>
      </p:sp>
      <p:pic>
        <p:nvPicPr>
          <p:cNvPr id="4" name="Picture 4">
            <a:extLst>
              <a:ext uri="{FF2B5EF4-FFF2-40B4-BE49-F238E27FC236}">
                <a16:creationId xmlns:a16="http://schemas.microsoft.com/office/drawing/2014/main" id="{33472F08-957A-6F6F-2134-C11618FDD722}"/>
              </a:ext>
            </a:extLst>
          </p:cNvPr>
          <p:cNvPicPr>
            <a:picLocks noChangeAspect="1"/>
          </p:cNvPicPr>
          <p:nvPr/>
        </p:nvPicPr>
        <p:blipFill>
          <a:blip r:embed="rId2"/>
          <a:stretch>
            <a:fillRect/>
          </a:stretch>
        </p:blipFill>
        <p:spPr>
          <a:xfrm>
            <a:off x="6921673" y="1978172"/>
            <a:ext cx="3846011" cy="3846011"/>
          </a:xfrm>
          <a:prstGeom prst="rect">
            <a:avLst/>
          </a:prstGeom>
        </p:spPr>
      </p:pic>
      <p:sp>
        <p:nvSpPr>
          <p:cNvPr id="17" name="Freeform: Shape 1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430269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66DE11-17E1-4DC7-B2B7-6DA2E6A9C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52E493E-0B27-4F3C-AA01-17F0A2564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3A80A5-E7AF-F2C6-0EDD-9FFA0F2BADF4}"/>
              </a:ext>
            </a:extLst>
          </p:cNvPr>
          <p:cNvSpPr>
            <a:spLocks noGrp="1"/>
          </p:cNvSpPr>
          <p:nvPr>
            <p:ph type="title"/>
          </p:nvPr>
        </p:nvSpPr>
        <p:spPr>
          <a:xfrm>
            <a:off x="7166335" y="228601"/>
            <a:ext cx="3937094" cy="1216024"/>
          </a:xfrm>
        </p:spPr>
        <p:txBody>
          <a:bodyPr>
            <a:normAutofit/>
          </a:bodyPr>
          <a:lstStyle/>
          <a:p>
            <a:pPr algn="ctr">
              <a:lnSpc>
                <a:spcPct val="100000"/>
              </a:lnSpc>
            </a:pPr>
            <a:r>
              <a:rPr lang="en-GB" sz="2400" dirty="0">
                <a:latin typeface="Calibri"/>
                <a:ea typeface="Batang"/>
                <a:cs typeface="Calibri"/>
              </a:rPr>
              <a:t>PHAB organisation (2023)</a:t>
            </a:r>
            <a:endParaRPr lang="en-GB" sz="2400" dirty="0">
              <a:latin typeface="Calibri"/>
              <a:cs typeface="Calibri"/>
            </a:endParaRPr>
          </a:p>
        </p:txBody>
      </p:sp>
      <p:pic>
        <p:nvPicPr>
          <p:cNvPr id="4" name="Picture 4">
            <a:extLst>
              <a:ext uri="{FF2B5EF4-FFF2-40B4-BE49-F238E27FC236}">
                <a16:creationId xmlns:a16="http://schemas.microsoft.com/office/drawing/2014/main" id="{C73BF357-E102-303D-3A44-0C070C01EC8D}"/>
              </a:ext>
            </a:extLst>
          </p:cNvPr>
          <p:cNvPicPr>
            <a:picLocks noChangeAspect="1"/>
          </p:cNvPicPr>
          <p:nvPr/>
        </p:nvPicPr>
        <p:blipFill rotWithShape="1">
          <a:blip r:embed="rId2"/>
          <a:srcRect l="27621" r="22870" b="1"/>
          <a:stretch/>
        </p:blipFill>
        <p:spPr>
          <a:xfrm>
            <a:off x="4" y="1"/>
            <a:ext cx="7037119" cy="6857999"/>
          </a:xfrm>
          <a:custGeom>
            <a:avLst/>
            <a:gdLst/>
            <a:ahLst/>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pic>
      <p:sp>
        <p:nvSpPr>
          <p:cNvPr id="3" name="Content Placeholder 2">
            <a:extLst>
              <a:ext uri="{FF2B5EF4-FFF2-40B4-BE49-F238E27FC236}">
                <a16:creationId xmlns:a16="http://schemas.microsoft.com/office/drawing/2014/main" id="{A47142BF-4B8F-B110-AEA8-ED5A4C014EC8}"/>
              </a:ext>
            </a:extLst>
          </p:cNvPr>
          <p:cNvSpPr>
            <a:spLocks noGrp="1"/>
          </p:cNvSpPr>
          <p:nvPr>
            <p:ph idx="1"/>
          </p:nvPr>
        </p:nvSpPr>
        <p:spPr>
          <a:xfrm>
            <a:off x="7162800" y="1609474"/>
            <a:ext cx="4714295" cy="5025902"/>
          </a:xfrm>
        </p:spPr>
        <p:txBody>
          <a:bodyPr vert="horz" lIns="91440" tIns="45720" rIns="91440" bIns="45720" rtlCol="0" anchor="t">
            <a:noAutofit/>
          </a:bodyPr>
          <a:lstStyle/>
          <a:p>
            <a:pPr marL="0" indent="0">
              <a:buNone/>
            </a:pPr>
            <a:r>
              <a:rPr lang="en-GB" dirty="0">
                <a:solidFill>
                  <a:srgbClr val="C00000"/>
                </a:solidFill>
                <a:latin typeface="Calibri"/>
                <a:ea typeface="+mn-lt"/>
                <a:cs typeface="+mn-lt"/>
              </a:rPr>
              <a:t>Today PHAB continues to "bring people together of all abilities on equal terms to make more of life together" (Leamington, Who Are PHAB?, 02/01/2023)</a:t>
            </a:r>
            <a:endParaRPr lang="en-GB">
              <a:solidFill>
                <a:srgbClr val="C00000"/>
              </a:solidFill>
              <a:latin typeface="Calibri"/>
              <a:cs typeface="+mn-lt"/>
            </a:endParaRPr>
          </a:p>
          <a:p>
            <a:pPr marL="0" indent="0">
              <a:buNone/>
            </a:pPr>
            <a:r>
              <a:rPr lang="en-US" dirty="0">
                <a:solidFill>
                  <a:srgbClr val="C00000"/>
                </a:solidFill>
                <a:latin typeface="Calibri"/>
                <a:ea typeface="Batang"/>
                <a:cs typeface="Calibri"/>
              </a:rPr>
              <a:t>There are currently over</a:t>
            </a:r>
            <a:r>
              <a:rPr lang="en-US" dirty="0">
                <a:solidFill>
                  <a:srgbClr val="C00000"/>
                </a:solidFill>
                <a:latin typeface="Calibri"/>
                <a:ea typeface="+mn-lt"/>
                <a:cs typeface="+mn-lt"/>
              </a:rPr>
              <a:t> 150 PHAB Clubs across England and Wales, with 8,000 members to enable young people with disabilities to get together with their family and friends for various activities, social events and sharing their experiences with each other. This </a:t>
            </a:r>
            <a:r>
              <a:rPr lang="en-US" dirty="0" err="1">
                <a:solidFill>
                  <a:srgbClr val="C00000"/>
                </a:solidFill>
                <a:latin typeface="Calibri"/>
                <a:ea typeface="+mn-lt"/>
                <a:cs typeface="+mn-lt"/>
              </a:rPr>
              <a:t>emphasises</a:t>
            </a:r>
            <a:r>
              <a:rPr lang="en-US" dirty="0">
                <a:solidFill>
                  <a:srgbClr val="C00000"/>
                </a:solidFill>
                <a:latin typeface="Calibri"/>
                <a:ea typeface="+mn-lt"/>
                <a:cs typeface="+mn-lt"/>
              </a:rPr>
              <a:t> how much of an impact this </a:t>
            </a:r>
            <a:r>
              <a:rPr lang="en-US" dirty="0" err="1">
                <a:solidFill>
                  <a:srgbClr val="C00000"/>
                </a:solidFill>
                <a:latin typeface="Calibri"/>
                <a:ea typeface="+mn-lt"/>
                <a:cs typeface="+mn-lt"/>
              </a:rPr>
              <a:t>organisation</a:t>
            </a:r>
            <a:r>
              <a:rPr lang="en-US" dirty="0">
                <a:solidFill>
                  <a:srgbClr val="C00000"/>
                </a:solidFill>
                <a:latin typeface="Calibri"/>
                <a:ea typeface="+mn-lt"/>
                <a:cs typeface="+mn-lt"/>
              </a:rPr>
              <a:t> had for disabled people and how far this organisation has come since the 1970's.</a:t>
            </a:r>
            <a:endParaRPr lang="en-GB" dirty="0">
              <a:solidFill>
                <a:srgbClr val="C00000"/>
              </a:solidFill>
              <a:latin typeface="Calibri"/>
              <a:cs typeface="+mn-lt"/>
            </a:endParaRPr>
          </a:p>
          <a:p>
            <a:pPr marL="0" indent="0">
              <a:buNone/>
            </a:pPr>
            <a:endParaRPr lang="en-US" sz="1900" dirty="0">
              <a:latin typeface="Calibri"/>
              <a:cs typeface="Calibri"/>
            </a:endParaRPr>
          </a:p>
          <a:p>
            <a:pPr marL="0" indent="0">
              <a:buNone/>
            </a:pPr>
            <a:endParaRPr lang="en-US" sz="1900" dirty="0">
              <a:latin typeface="Calibri"/>
              <a:cs typeface="Calibri"/>
            </a:endParaRPr>
          </a:p>
          <a:p>
            <a:endParaRPr lang="en-US" dirty="0"/>
          </a:p>
        </p:txBody>
      </p:sp>
    </p:spTree>
    <p:extLst>
      <p:ext uri="{BB962C8B-B14F-4D97-AF65-F5344CB8AC3E}">
        <p14:creationId xmlns:p14="http://schemas.microsoft.com/office/powerpoint/2010/main" val="16081124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E07EE-33B2-7BFE-3819-F44CB7877B84}"/>
              </a:ext>
            </a:extLst>
          </p:cNvPr>
          <p:cNvSpPr>
            <a:spLocks noGrp="1"/>
          </p:cNvSpPr>
          <p:nvPr>
            <p:ph type="title"/>
          </p:nvPr>
        </p:nvSpPr>
        <p:spPr>
          <a:xfrm>
            <a:off x="277673" y="161366"/>
            <a:ext cx="4476464" cy="1216024"/>
          </a:xfrm>
        </p:spPr>
        <p:txBody>
          <a:bodyPr>
            <a:normAutofit/>
          </a:bodyPr>
          <a:lstStyle/>
          <a:p>
            <a:pPr>
              <a:lnSpc>
                <a:spcPct val="100000"/>
              </a:lnSpc>
            </a:pPr>
            <a:r>
              <a:rPr lang="en-GB" sz="1800" dirty="0">
                <a:latin typeface="Calibri"/>
                <a:ea typeface="Batang"/>
                <a:cs typeface="Calibri"/>
              </a:rPr>
              <a:t>The creation of social services departments – England and Wales (1970)</a:t>
            </a:r>
            <a:endParaRPr lang="en-GB" sz="1800" dirty="0">
              <a:latin typeface="Calibri"/>
              <a:cs typeface="Calibri"/>
            </a:endParaRPr>
          </a:p>
        </p:txBody>
      </p:sp>
      <p:sp>
        <p:nvSpPr>
          <p:cNvPr id="3" name="Content Placeholder 2">
            <a:extLst>
              <a:ext uri="{FF2B5EF4-FFF2-40B4-BE49-F238E27FC236}">
                <a16:creationId xmlns:a16="http://schemas.microsoft.com/office/drawing/2014/main" id="{248D702C-B067-B50C-4C65-CAB40AFCE44F}"/>
              </a:ext>
            </a:extLst>
          </p:cNvPr>
          <p:cNvSpPr>
            <a:spLocks noGrp="1"/>
          </p:cNvSpPr>
          <p:nvPr>
            <p:ph idx="1"/>
          </p:nvPr>
        </p:nvSpPr>
        <p:spPr>
          <a:xfrm>
            <a:off x="109585" y="1480126"/>
            <a:ext cx="4537110" cy="5205197"/>
          </a:xfrm>
        </p:spPr>
        <p:txBody>
          <a:bodyPr vert="horz" lIns="91440" tIns="45720" rIns="91440" bIns="45720" rtlCol="0" anchor="t">
            <a:noAutofit/>
          </a:bodyPr>
          <a:lstStyle/>
          <a:p>
            <a:pPr marL="0" indent="0">
              <a:lnSpc>
                <a:spcPct val="90000"/>
              </a:lnSpc>
              <a:buNone/>
            </a:pPr>
            <a:r>
              <a:rPr lang="en-GB" sz="1600" dirty="0">
                <a:latin typeface="Calibri"/>
                <a:ea typeface="+mn-lt"/>
                <a:cs typeface="+mn-lt"/>
              </a:rPr>
              <a:t>The Local Authority Social Services Act (1970), influenced by the Seebohm Report (1968) brought children’s welfare and mental health departments together into one social services department within each local authority.</a:t>
            </a:r>
            <a:endParaRPr lang="en-GB" sz="1600">
              <a:latin typeface="Calibri"/>
              <a:cs typeface="Calibri"/>
            </a:endParaRPr>
          </a:p>
          <a:p>
            <a:pPr marL="0" indent="0">
              <a:lnSpc>
                <a:spcPct val="90000"/>
              </a:lnSpc>
              <a:buNone/>
            </a:pPr>
            <a:r>
              <a:rPr lang="en-GB" sz="1600" dirty="0">
                <a:latin typeface="Calibri"/>
                <a:ea typeface="+mn-lt"/>
                <a:cs typeface="+mn-lt"/>
              </a:rPr>
              <a:t>Intentions - "Provide a community-based service which was more accessible for individuals" (Community Care, the heart of your social care career, How social work's '50th birthday' illustrates practitioners shaping the profession, 02/09/2020). </a:t>
            </a:r>
            <a:endParaRPr lang="en-GB" sz="1600">
              <a:latin typeface="Calibri"/>
              <a:cs typeface="Calibri"/>
            </a:endParaRPr>
          </a:p>
          <a:p>
            <a:pPr marL="0" indent="0">
              <a:lnSpc>
                <a:spcPct val="90000"/>
              </a:lnSpc>
              <a:buNone/>
            </a:pPr>
            <a:r>
              <a:rPr lang="en-GB" sz="1600" dirty="0">
                <a:latin typeface="Calibri"/>
                <a:ea typeface="+mn-lt"/>
                <a:cs typeface="+mn-lt"/>
              </a:rPr>
              <a:t>This service was led by Social workers who argued to have an increase in funding which then later benefited Youth workers in relation to having better services and settings put in place for the mental health of the young people that they were working with.</a:t>
            </a:r>
            <a:endParaRPr lang="en-GB" sz="1600" dirty="0">
              <a:latin typeface="Calibri"/>
              <a:cs typeface="Calibri"/>
            </a:endParaRPr>
          </a:p>
          <a:p>
            <a:pPr marL="0" indent="0">
              <a:lnSpc>
                <a:spcPct val="90000"/>
              </a:lnSpc>
              <a:buNone/>
            </a:pPr>
            <a:endParaRPr lang="en-GB" sz="1300">
              <a:latin typeface="Calibri"/>
            </a:endParaRPr>
          </a:p>
          <a:p>
            <a:pPr>
              <a:lnSpc>
                <a:spcPct val="90000"/>
              </a:lnSpc>
            </a:pPr>
            <a:endParaRPr lang="en-GB" sz="1300"/>
          </a:p>
          <a:p>
            <a:pPr>
              <a:lnSpc>
                <a:spcPct val="90000"/>
              </a:lnSpc>
            </a:pPr>
            <a:endParaRPr lang="en-GB" sz="1300"/>
          </a:p>
          <a:p>
            <a:pPr>
              <a:lnSpc>
                <a:spcPct val="90000"/>
              </a:lnSpc>
            </a:pPr>
            <a:endParaRPr lang="en-GB" sz="1300"/>
          </a:p>
        </p:txBody>
      </p:sp>
      <p:pic>
        <p:nvPicPr>
          <p:cNvPr id="4" name="Picture 4" descr="Graphical user interface, application&#10;&#10;Description automatically generated">
            <a:extLst>
              <a:ext uri="{FF2B5EF4-FFF2-40B4-BE49-F238E27FC236}">
                <a16:creationId xmlns:a16="http://schemas.microsoft.com/office/drawing/2014/main" id="{8C69B5A0-5A4A-48EE-EBCA-83F25713EE3C}"/>
              </a:ext>
            </a:extLst>
          </p:cNvPr>
          <p:cNvPicPr>
            <a:picLocks noChangeAspect="1"/>
          </p:cNvPicPr>
          <p:nvPr/>
        </p:nvPicPr>
        <p:blipFill rotWithShape="1">
          <a:blip r:embed="rId2"/>
          <a:srcRect t="8636" b="7599"/>
          <a:stretch/>
        </p:blipFill>
        <p:spPr>
          <a:xfrm>
            <a:off x="4747577" y="56040"/>
            <a:ext cx="7534013" cy="6799898"/>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312751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C80069-AF73-A470-B28D-306082B391C8}"/>
              </a:ext>
            </a:extLst>
          </p:cNvPr>
          <p:cNvSpPr>
            <a:spLocks noGrp="1"/>
          </p:cNvSpPr>
          <p:nvPr>
            <p:ph type="title"/>
          </p:nvPr>
        </p:nvSpPr>
        <p:spPr>
          <a:xfrm>
            <a:off x="3899350" y="609601"/>
            <a:ext cx="7500015" cy="1216024"/>
          </a:xfrm>
        </p:spPr>
        <p:txBody>
          <a:bodyPr>
            <a:normAutofit/>
          </a:bodyPr>
          <a:lstStyle/>
          <a:p>
            <a:r>
              <a:rPr lang="en-GB" dirty="0">
                <a:latin typeface="Calibri"/>
                <a:ea typeface="Batang"/>
                <a:cs typeface="Calibri"/>
              </a:rPr>
              <a:t>opportunities (1970's vs 2023)</a:t>
            </a:r>
            <a:endParaRPr lang="en-GB" dirty="0">
              <a:latin typeface="Calibri"/>
              <a:cs typeface="Calibri"/>
            </a:endParaRPr>
          </a:p>
        </p:txBody>
      </p:sp>
      <p:sp>
        <p:nvSpPr>
          <p:cNvPr id="26" name="Freeform: Shape 25">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A picture containing LEGO, toy&#10;&#10;Description automatically generated">
            <a:extLst>
              <a:ext uri="{FF2B5EF4-FFF2-40B4-BE49-F238E27FC236}">
                <a16:creationId xmlns:a16="http://schemas.microsoft.com/office/drawing/2014/main" id="{A23627C2-47A0-126C-DC83-11F9D735B6E0}"/>
              </a:ext>
            </a:extLst>
          </p:cNvPr>
          <p:cNvPicPr>
            <a:picLocks noChangeAspect="1"/>
          </p:cNvPicPr>
          <p:nvPr/>
        </p:nvPicPr>
        <p:blipFill rotWithShape="1">
          <a:blip r:embed="rId2"/>
          <a:srcRect t="2791" r="-452" b="6047"/>
          <a:stretch/>
        </p:blipFill>
        <p:spPr>
          <a:xfrm>
            <a:off x="723900" y="2133167"/>
            <a:ext cx="3391756" cy="2995525"/>
          </a:xfrm>
          <a:prstGeom prst="rect">
            <a:avLst/>
          </a:prstGeom>
        </p:spPr>
      </p:pic>
      <p:sp>
        <p:nvSpPr>
          <p:cNvPr id="3" name="Content Placeholder 2">
            <a:extLst>
              <a:ext uri="{FF2B5EF4-FFF2-40B4-BE49-F238E27FC236}">
                <a16:creationId xmlns:a16="http://schemas.microsoft.com/office/drawing/2014/main" id="{ECC23847-798A-FD2C-881D-F46362057063}"/>
              </a:ext>
            </a:extLst>
          </p:cNvPr>
          <p:cNvSpPr>
            <a:spLocks noGrp="1"/>
          </p:cNvSpPr>
          <p:nvPr>
            <p:ph idx="1"/>
          </p:nvPr>
        </p:nvSpPr>
        <p:spPr>
          <a:xfrm>
            <a:off x="4627732" y="1788009"/>
            <a:ext cx="6177722" cy="3816426"/>
          </a:xfrm>
          <a:solidFill>
            <a:schemeClr val="accent1">
              <a:lumMod val="20000"/>
              <a:lumOff val="80000"/>
            </a:schemeClr>
          </a:solidFill>
        </p:spPr>
        <p:txBody>
          <a:bodyPr vert="horz" lIns="91440" tIns="45720" rIns="91440" bIns="45720" rtlCol="0" anchor="t">
            <a:normAutofit lnSpcReduction="10000"/>
          </a:bodyPr>
          <a:lstStyle/>
          <a:p>
            <a:pPr marL="0" indent="0">
              <a:lnSpc>
                <a:spcPct val="90000"/>
              </a:lnSpc>
              <a:buNone/>
            </a:pPr>
            <a:r>
              <a:rPr lang="en-GB" dirty="0">
                <a:latin typeface="Calibri"/>
                <a:ea typeface="+mn-lt"/>
                <a:cs typeface="+mn-lt"/>
              </a:rPr>
              <a:t>Young people now have more personal freedom, wider opportunities and more resources than they had compared to the 1970's. However, economic, social and political changes may have created new opportunities for young people but have also led them to other risks. Young people now must become "decision makers, be able to make use of services and capitalise on resources" (Sarah Lloyd-Jones &amp; Duncan Holtan, The People and Work Unit,  Youth Work in Wales, Issues in Policy and Practice in the Future, (02/01/2023). Some flourish on these new challenges. However, others struggle with having little knowledge about opportunities outside their current environment due to a lack of support</a:t>
            </a:r>
            <a:r>
              <a:rPr lang="en-GB" sz="1700" dirty="0">
                <a:latin typeface="Calibri"/>
                <a:ea typeface="+mn-lt"/>
                <a:cs typeface="+mn-lt"/>
              </a:rPr>
              <a:t>.</a:t>
            </a:r>
            <a:r>
              <a:rPr lang="en-GB" sz="1700" dirty="0">
                <a:ea typeface="+mn-lt"/>
                <a:cs typeface="+mn-lt"/>
              </a:rPr>
              <a:t> </a:t>
            </a:r>
            <a:endParaRPr lang="en-GB" sz="1700">
              <a:cs typeface="+mn-lt"/>
            </a:endParaRPr>
          </a:p>
          <a:p>
            <a:pPr marL="0" indent="0">
              <a:lnSpc>
                <a:spcPct val="90000"/>
              </a:lnSpc>
              <a:buNone/>
            </a:pPr>
            <a:endParaRPr lang="en-GB" sz="1700"/>
          </a:p>
          <a:p>
            <a:pPr>
              <a:lnSpc>
                <a:spcPct val="90000"/>
              </a:lnSpc>
            </a:pPr>
            <a:endParaRPr lang="en-GB" sz="1700"/>
          </a:p>
        </p:txBody>
      </p:sp>
      <p:sp>
        <p:nvSpPr>
          <p:cNvPr id="28" name="Freeform: Shape 27">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501650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shape&#10;&#10;Description automatically generated">
            <a:extLst>
              <a:ext uri="{FF2B5EF4-FFF2-40B4-BE49-F238E27FC236}">
                <a16:creationId xmlns:a16="http://schemas.microsoft.com/office/drawing/2014/main" id="{A21B3110-43E7-CCB6-32FB-02F904D07DB8}"/>
              </a:ext>
            </a:extLst>
          </p:cNvPr>
          <p:cNvPicPr>
            <a:picLocks noChangeAspect="1"/>
          </p:cNvPicPr>
          <p:nvPr/>
        </p:nvPicPr>
        <p:blipFill>
          <a:blip r:embed="rId2"/>
          <a:stretch>
            <a:fillRect/>
          </a:stretch>
        </p:blipFill>
        <p:spPr>
          <a:xfrm>
            <a:off x="3278842" y="773217"/>
            <a:ext cx="5634317" cy="5300359"/>
          </a:xfrm>
          <a:prstGeom prst="rect">
            <a:avLst/>
          </a:prstGeom>
        </p:spPr>
      </p:pic>
    </p:spTree>
    <p:extLst>
      <p:ext uri="{BB962C8B-B14F-4D97-AF65-F5344CB8AC3E}">
        <p14:creationId xmlns:p14="http://schemas.microsoft.com/office/powerpoint/2010/main" val="34145537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0" name="Ink 9">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0" name="Ink 9">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2" name="Rectangle 11">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Yellow question mark">
            <a:extLst>
              <a:ext uri="{FF2B5EF4-FFF2-40B4-BE49-F238E27FC236}">
                <a16:creationId xmlns:a16="http://schemas.microsoft.com/office/drawing/2014/main" id="{B5989F36-8B61-E9A1-5B78-448B93DC0816}"/>
              </a:ext>
            </a:extLst>
          </p:cNvPr>
          <p:cNvPicPr>
            <a:picLocks noChangeAspect="1"/>
          </p:cNvPicPr>
          <p:nvPr/>
        </p:nvPicPr>
        <p:blipFill rotWithShape="1">
          <a:blip r:embed="rId5"/>
          <a:srcRect r="-2" b="6263"/>
          <a:stretch/>
        </p:blipFill>
        <p:spPr>
          <a:xfrm>
            <a:off x="20" y="10"/>
            <a:ext cx="12191979" cy="6857989"/>
          </a:xfrm>
          <a:prstGeom prst="rect">
            <a:avLst/>
          </a:prstGeom>
        </p:spPr>
      </p:pic>
      <p:sp>
        <p:nvSpPr>
          <p:cNvPr id="14" name="Rectangle 13">
            <a:extLst>
              <a:ext uri="{FF2B5EF4-FFF2-40B4-BE49-F238E27FC236}">
                <a16:creationId xmlns:a16="http://schemas.microsoft.com/office/drawing/2014/main" id="{C792EE87-4150-454F-8312-283882EFB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9932"/>
            <a:ext cx="12191999" cy="4934490"/>
          </a:xfrm>
          <a:prstGeom prst="rect">
            <a:avLst/>
          </a:prstGeom>
          <a:gradFill flip="none" rotWithShape="1">
            <a:gsLst>
              <a:gs pos="50000">
                <a:srgbClr val="000000">
                  <a:alpha val="40784"/>
                </a:srgbClr>
              </a:gs>
              <a:gs pos="80000">
                <a:srgbClr val="000000">
                  <a:alpha val="28000"/>
                </a:srgbClr>
              </a:gs>
              <a:gs pos="0">
                <a:srgbClr val="000000">
                  <a:alpha val="0"/>
                </a:srgbClr>
              </a:gs>
              <a:gs pos="20000">
                <a:srgbClr val="000000">
                  <a:alpha val="2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CA6EFB2-DC7A-AC23-9C56-958659758619}"/>
              </a:ext>
            </a:extLst>
          </p:cNvPr>
          <p:cNvSpPr txBox="1"/>
          <p:nvPr/>
        </p:nvSpPr>
        <p:spPr>
          <a:xfrm>
            <a:off x="1953069" y="-345609"/>
            <a:ext cx="8376514" cy="249429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gn="ctr">
              <a:lnSpc>
                <a:spcPct val="110000"/>
              </a:lnSpc>
              <a:spcBef>
                <a:spcPct val="0"/>
              </a:spcBef>
              <a:spcAft>
                <a:spcPts val="600"/>
              </a:spcAft>
            </a:pPr>
            <a:r>
              <a:rPr lang="en-US" sz="6000" b="1" cap="all" spc="600" dirty="0">
                <a:solidFill>
                  <a:srgbClr val="FFFFFF"/>
                </a:solidFill>
                <a:latin typeface="+mj-lt"/>
                <a:ea typeface="Batang"/>
                <a:cs typeface="+mj-cs"/>
              </a:rPr>
              <a:t>Any Questions?</a:t>
            </a:r>
          </a:p>
        </p:txBody>
      </p:sp>
      <p:sp useBgFill="1">
        <p:nvSpPr>
          <p:cNvPr id="16" name="Freeform: Shape 15">
            <a:extLst>
              <a:ext uri="{FF2B5EF4-FFF2-40B4-BE49-F238E27FC236}">
                <a16:creationId xmlns:a16="http://schemas.microsoft.com/office/drawing/2014/main" id="{EA21D066-7EC1-44B4-8CF9-85511FDFC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D6C2F2D6-F636-46AD-BCD9-994702A00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 name="Freeform: Shape 19">
            <a:extLst>
              <a:ext uri="{FF2B5EF4-FFF2-40B4-BE49-F238E27FC236}">
                <a16:creationId xmlns:a16="http://schemas.microsoft.com/office/drawing/2014/main" id="{EF693875-948C-4D9B-AE6F-8F6894277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114199"/>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8CF630E-BC57-4786-8B1F-C22C04E86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114200"/>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47423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87322-7882-A7B3-6235-85350BD3253C}"/>
              </a:ext>
            </a:extLst>
          </p:cNvPr>
          <p:cNvSpPr>
            <a:spLocks noGrp="1"/>
          </p:cNvSpPr>
          <p:nvPr>
            <p:ph type="title"/>
          </p:nvPr>
        </p:nvSpPr>
        <p:spPr/>
        <p:txBody>
          <a:bodyPr/>
          <a:lstStyle/>
          <a:p>
            <a:r>
              <a:rPr lang="en-GB" dirty="0">
                <a:latin typeface="Calibri"/>
                <a:ea typeface="Batang"/>
                <a:cs typeface="Calibri"/>
              </a:rPr>
              <a:t>referencing</a:t>
            </a:r>
            <a:endParaRPr lang="en-GB" dirty="0">
              <a:latin typeface="Calibri"/>
              <a:cs typeface="Calibri"/>
            </a:endParaRPr>
          </a:p>
        </p:txBody>
      </p:sp>
      <p:sp>
        <p:nvSpPr>
          <p:cNvPr id="3" name="Content Placeholder 2">
            <a:extLst>
              <a:ext uri="{FF2B5EF4-FFF2-40B4-BE49-F238E27FC236}">
                <a16:creationId xmlns:a16="http://schemas.microsoft.com/office/drawing/2014/main" id="{D650ECB2-AFC5-BBF9-5B72-C1A6DD3A7335}"/>
              </a:ext>
            </a:extLst>
          </p:cNvPr>
          <p:cNvSpPr>
            <a:spLocks noGrp="1"/>
          </p:cNvSpPr>
          <p:nvPr>
            <p:ph idx="1"/>
          </p:nvPr>
        </p:nvSpPr>
        <p:spPr/>
        <p:txBody>
          <a:bodyPr vert="horz" lIns="91440" tIns="45720" rIns="91440" bIns="45720" rtlCol="0" anchor="t">
            <a:normAutofit lnSpcReduction="10000"/>
          </a:bodyPr>
          <a:lstStyle/>
          <a:p>
            <a:pPr>
              <a:buNone/>
            </a:pPr>
            <a:r>
              <a:rPr lang="en-GB" u="sng" dirty="0">
                <a:solidFill>
                  <a:srgbClr val="0070C0"/>
                </a:solidFill>
                <a:latin typeface="Calibri"/>
                <a:ea typeface="+mn-lt"/>
                <a:cs typeface="+mn-lt"/>
              </a:rPr>
              <a:t>Lecture Notes, </a:t>
            </a:r>
            <a:r>
              <a:rPr lang="en-GB" u="sng" dirty="0" err="1">
                <a:solidFill>
                  <a:srgbClr val="0070C0"/>
                </a:solidFill>
                <a:latin typeface="Calibri"/>
                <a:ea typeface="+mn-lt"/>
                <a:cs typeface="+mn-lt"/>
              </a:rPr>
              <a:t>Profesional</a:t>
            </a:r>
            <a:r>
              <a:rPr lang="en-GB" u="sng" dirty="0">
                <a:solidFill>
                  <a:srgbClr val="0070C0"/>
                </a:solidFill>
                <a:latin typeface="Calibri"/>
                <a:ea typeface="+mn-lt"/>
                <a:cs typeface="+mn-lt"/>
              </a:rPr>
              <a:t> Practice: Principles and Contexts of Work with Young People, 11/01/2023</a:t>
            </a:r>
          </a:p>
          <a:p>
            <a:pPr>
              <a:buNone/>
            </a:pPr>
            <a:r>
              <a:rPr lang="en-GB" u="sng" dirty="0">
                <a:solidFill>
                  <a:srgbClr val="0070C0"/>
                </a:solidFill>
                <a:latin typeface="Calibri"/>
                <a:ea typeface="+mn-lt"/>
                <a:cs typeface="+mn-lt"/>
              </a:rPr>
              <a:t>[1]http://www.bbc.co.uk/iplayer/episode/b071c07m/back-in-time-for-the-weekend-3-the-70s</a:t>
            </a:r>
          </a:p>
          <a:p>
            <a:pPr>
              <a:buNone/>
            </a:pPr>
            <a:r>
              <a:rPr lang="en-GB" u="sng" dirty="0">
                <a:solidFill>
                  <a:srgbClr val="0070C0"/>
                </a:solidFill>
                <a:latin typeface="Calibri"/>
                <a:ea typeface="+mn-lt"/>
                <a:cs typeface="+mn-lt"/>
                <a:hlinkClick r:id="rId2">
                  <a:extLst>
                    <a:ext uri="{A12FA001-AC4F-418D-AE19-62706E023703}">
                      <ahyp:hlinkClr xmlns:ahyp="http://schemas.microsoft.com/office/drawing/2018/hyperlinkcolor" val="tx"/>
                    </a:ext>
                  </a:extLst>
                </a:hlinkClick>
              </a:rPr>
              <a:t>http://www.vanessarogers.co.uk/news-story/back-time-youth-club</a:t>
            </a:r>
          </a:p>
          <a:p>
            <a:pPr>
              <a:buNone/>
            </a:pPr>
            <a:r>
              <a:rPr lang="en-GB" u="sng" dirty="0">
                <a:solidFill>
                  <a:srgbClr val="0070C0"/>
                </a:solidFill>
                <a:latin typeface="Calibri"/>
                <a:ea typeface="+mn-lt"/>
                <a:cs typeface="+mn-lt"/>
                <a:hlinkClick r:id="rId3">
                  <a:extLst>
                    <a:ext uri="{A12FA001-AC4F-418D-AE19-62706E023703}">
                      <ahyp:hlinkClr xmlns:ahyp="http://schemas.microsoft.com/office/drawing/2018/hyperlinkcolor" val="tx"/>
                    </a:ext>
                  </a:extLst>
                </a:hlinkClick>
              </a:rPr>
              <a:t>https://creatingyouthworkers.com/conspiracies-and-cock-ups-partnerships-and-progress-the-development-of-youth-worker-education-and-training-in-wales/</a:t>
            </a:r>
          </a:p>
          <a:p>
            <a:pPr>
              <a:buNone/>
            </a:pPr>
            <a:r>
              <a:rPr lang="en-GB" u="sng" dirty="0">
                <a:solidFill>
                  <a:srgbClr val="0070C0"/>
                </a:solidFill>
                <a:latin typeface="Calibri"/>
                <a:ea typeface="+mn-lt"/>
                <a:cs typeface="+mn-lt"/>
                <a:hlinkClick r:id="rId4">
                  <a:extLst>
                    <a:ext uri="{A12FA001-AC4F-418D-AE19-62706E023703}">
                      <ahyp:hlinkClr xmlns:ahyp="http://schemas.microsoft.com/office/drawing/2018/hyperlinkcolor" val="tx"/>
                    </a:ext>
                  </a:extLst>
                </a:hlinkClick>
              </a:rPr>
              <a:t>https://infed.org/mobi/what-is-youth-work-exploring-the-history-theory-and-practice-of-work-with-young-people/</a:t>
            </a:r>
          </a:p>
          <a:p>
            <a:pPr>
              <a:buNone/>
            </a:pPr>
            <a:r>
              <a:rPr lang="en-GB" u="sng" dirty="0">
                <a:solidFill>
                  <a:srgbClr val="0070C0"/>
                </a:solidFill>
                <a:latin typeface="Calibri"/>
                <a:ea typeface="+mn-lt"/>
                <a:cs typeface="+mn-lt"/>
                <a:hlinkClick r:id="rId5">
                  <a:extLst>
                    <a:ext uri="{A12FA001-AC4F-418D-AE19-62706E023703}">
                      <ahyp:hlinkClr xmlns:ahyp="http://schemas.microsoft.com/office/drawing/2018/hyperlinkcolor" val="tx"/>
                    </a:ext>
                  </a:extLst>
                </a:hlinkClick>
              </a:rPr>
              <a:t>https://link.springer.com/chapter/10.1007/978-1-349-18631-0_6</a:t>
            </a:r>
          </a:p>
          <a:p>
            <a:pPr>
              <a:buNone/>
            </a:pPr>
            <a:r>
              <a:rPr lang="en-GB" u="sng" dirty="0">
                <a:solidFill>
                  <a:srgbClr val="0070C0"/>
                </a:solidFill>
                <a:latin typeface="Calibri"/>
                <a:ea typeface="+mn-lt"/>
                <a:cs typeface="+mn-lt"/>
                <a:hlinkClick r:id="rId6">
                  <a:extLst>
                    <a:ext uri="{A12FA001-AC4F-418D-AE19-62706E023703}">
                      <ahyp:hlinkClr xmlns:ahyp="http://schemas.microsoft.com/office/drawing/2018/hyperlinkcolor" val="tx"/>
                    </a:ext>
                  </a:extLst>
                </a:hlinkClick>
              </a:rPr>
              <a:t>https://medium.com/@YouthLinkScot/what-does-youth-work-have-to-do-with-feminism-7626c653b39b</a:t>
            </a:r>
            <a:endParaRPr lang="en-GB" u="sng">
              <a:solidFill>
                <a:srgbClr val="0070C0"/>
              </a:solidFill>
              <a:latin typeface="Calibri"/>
              <a:ea typeface="+mn-lt"/>
              <a:cs typeface="+mn-lt"/>
              <a:hlinkClick r:id="rId6">
                <a:extLst>
                  <a:ext uri="{A12FA001-AC4F-418D-AE19-62706E023703}">
                    <ahyp:hlinkClr xmlns:ahyp="http://schemas.microsoft.com/office/drawing/2018/hyperlinkcolor" val="tx"/>
                  </a:ext>
                </a:extLst>
              </a:hlinkClick>
            </a:endParaRPr>
          </a:p>
          <a:p>
            <a:pPr marL="0" indent="0">
              <a:buNone/>
            </a:pPr>
            <a:endParaRPr lang="en-GB" dirty="0"/>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19474924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1F081-72CA-3675-F28A-41ED3ED8FAD2}"/>
              </a:ext>
            </a:extLst>
          </p:cNvPr>
          <p:cNvSpPr>
            <a:spLocks noGrp="1"/>
          </p:cNvSpPr>
          <p:nvPr>
            <p:ph type="title"/>
          </p:nvPr>
        </p:nvSpPr>
        <p:spPr/>
        <p:txBody>
          <a:bodyPr/>
          <a:lstStyle/>
          <a:p>
            <a:r>
              <a:rPr lang="en-GB" dirty="0">
                <a:latin typeface="Calibri"/>
                <a:ea typeface="Batang"/>
                <a:cs typeface="Calibri"/>
              </a:rPr>
              <a:t>referencing</a:t>
            </a:r>
            <a:endParaRPr lang="en-GB" dirty="0">
              <a:latin typeface="Calibri"/>
              <a:cs typeface="Calibri"/>
            </a:endParaRPr>
          </a:p>
        </p:txBody>
      </p:sp>
      <p:sp>
        <p:nvSpPr>
          <p:cNvPr id="3" name="Content Placeholder 2">
            <a:extLst>
              <a:ext uri="{FF2B5EF4-FFF2-40B4-BE49-F238E27FC236}">
                <a16:creationId xmlns:a16="http://schemas.microsoft.com/office/drawing/2014/main" id="{1A4EB190-A6BC-D792-CC8D-CEBF03BDCA53}"/>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u="sng" dirty="0">
                <a:solidFill>
                  <a:srgbClr val="0070C0"/>
                </a:solidFill>
                <a:latin typeface="Calibri"/>
                <a:ea typeface="+mn-lt"/>
                <a:cs typeface="+mn-lt"/>
                <a:hlinkClick r:id="rId2">
                  <a:extLst>
                    <a:ext uri="{A12FA001-AC4F-418D-AE19-62706E023703}">
                      <ahyp:hlinkClr xmlns:ahyp="http://schemas.microsoft.com/office/drawing/2018/hyperlinkcolor" val="tx"/>
                    </a:ext>
                  </a:extLst>
                </a:hlinkClick>
              </a:rPr>
              <a:t>https://medium.com/@YouthLinkScot/what-does-youth-work-have-to-do-with-feminism-7626c653b39b</a:t>
            </a:r>
            <a:endParaRPr lang="en-GB" u="sng">
              <a:solidFill>
                <a:srgbClr val="0070C0"/>
              </a:solidFill>
              <a:latin typeface="Calibri"/>
              <a:ea typeface="+mn-lt"/>
              <a:cs typeface="+mn-lt"/>
            </a:endParaRPr>
          </a:p>
          <a:p>
            <a:pPr marL="0" indent="0">
              <a:buNone/>
            </a:pPr>
            <a:r>
              <a:rPr lang="en-GB" u="sng" dirty="0">
                <a:solidFill>
                  <a:srgbClr val="0070C0"/>
                </a:solidFill>
                <a:latin typeface="Calibri"/>
                <a:ea typeface="+mn-lt"/>
                <a:cs typeface="+mn-lt"/>
                <a:hlinkClick r:id="rId3">
                  <a:extLst>
                    <a:ext uri="{A12FA001-AC4F-418D-AE19-62706E023703}">
                      <ahyp:hlinkClr xmlns:ahyp="http://schemas.microsoft.com/office/drawing/2018/hyperlinkcolor" val="tx"/>
                    </a:ext>
                  </a:extLst>
                </a:hlinkClick>
              </a:rPr>
              <a:t>https://phab-leamington.co.uk/what-is-phab/</a:t>
            </a:r>
            <a:endParaRPr lang="en-GB" u="sng">
              <a:solidFill>
                <a:srgbClr val="0070C0"/>
              </a:solidFill>
              <a:latin typeface="Calibri"/>
              <a:ea typeface="+mn-lt"/>
              <a:cs typeface="+mn-lt"/>
            </a:endParaRPr>
          </a:p>
          <a:p>
            <a:pPr marL="0" indent="0">
              <a:buNone/>
            </a:pPr>
            <a:r>
              <a:rPr lang="en-GB" u="sng" dirty="0">
                <a:solidFill>
                  <a:srgbClr val="0070C0"/>
                </a:solidFill>
                <a:latin typeface="Calibri"/>
                <a:ea typeface="+mn-lt"/>
                <a:cs typeface="+mn-lt"/>
                <a:hlinkClick r:id="rId4">
                  <a:extLst>
                    <a:ext uri="{A12FA001-AC4F-418D-AE19-62706E023703}">
                      <ahyp:hlinkClr xmlns:ahyp="http://schemas.microsoft.com/office/drawing/2018/hyperlinkcolor" val="tx"/>
                    </a:ext>
                  </a:extLst>
                </a:hlinkClick>
              </a:rPr>
              <a:t>https://www.coe.int/en/web/european-youth-foundation/definitions</a:t>
            </a:r>
            <a:endParaRPr lang="en-GB" u="sng">
              <a:solidFill>
                <a:srgbClr val="0070C0"/>
              </a:solidFill>
              <a:latin typeface="Calibri"/>
              <a:ea typeface="+mn-lt"/>
              <a:cs typeface="+mn-lt"/>
            </a:endParaRPr>
          </a:p>
          <a:p>
            <a:pPr marL="0" indent="0">
              <a:buNone/>
            </a:pPr>
            <a:r>
              <a:rPr lang="en-GB" u="sng" dirty="0">
                <a:solidFill>
                  <a:srgbClr val="0070C0"/>
                </a:solidFill>
                <a:latin typeface="Calibri"/>
                <a:ea typeface="+mn-lt"/>
                <a:cs typeface="+mn-lt"/>
                <a:hlinkClick r:id="rId5">
                  <a:extLst>
                    <a:ext uri="{A12FA001-AC4F-418D-AE19-62706E023703}">
                      <ahyp:hlinkClr xmlns:ahyp="http://schemas.microsoft.com/office/drawing/2018/hyperlinkcolor" val="tx"/>
                    </a:ext>
                  </a:extLst>
                </a:hlinkClick>
              </a:rPr>
              <a:t>https://www.coe.int/en/web/european-youth-foundation/definitions#:~:text=Non%2Dformal%20education%20refers%20to,outside%20the%20formal%20educational%20curriculum</a:t>
            </a:r>
            <a:r>
              <a:rPr lang="en-GB" u="sng" dirty="0">
                <a:solidFill>
                  <a:srgbClr val="0070C0"/>
                </a:solidFill>
                <a:latin typeface="Calibri"/>
                <a:ea typeface="+mn-lt"/>
                <a:cs typeface="+mn-lt"/>
              </a:rPr>
              <a:t>.</a:t>
            </a:r>
          </a:p>
          <a:p>
            <a:pPr marL="0" indent="0">
              <a:buNone/>
            </a:pPr>
            <a:r>
              <a:rPr lang="en-GB" u="sng" dirty="0">
                <a:solidFill>
                  <a:srgbClr val="0070C0"/>
                </a:solidFill>
                <a:latin typeface="Calibri"/>
                <a:ea typeface="+mn-lt"/>
                <a:cs typeface="+mn-lt"/>
                <a:hlinkClick r:id="rId6">
                  <a:extLst>
                    <a:ext uri="{A12FA001-AC4F-418D-AE19-62706E023703}">
                      <ahyp:hlinkClr xmlns:ahyp="http://schemas.microsoft.com/office/drawing/2018/hyperlinkcolor" val="tx"/>
                    </a:ext>
                  </a:extLst>
                </a:hlinkClick>
              </a:rPr>
              <a:t>https://www.communitycare.co.uk/2020/09/02/past-50-years-shows-value-social-workers-shaping-profession/#:~:text=1970%20%E2%80%93%20the%20creation%20of%20social%20services%20departments&amp;text=The%20intention%20was%20that%20this,difficulties%20which%20might%20be%20experienced</a:t>
            </a:r>
            <a:r>
              <a:rPr lang="en-GB" u="sng" dirty="0">
                <a:solidFill>
                  <a:srgbClr val="0070C0"/>
                </a:solidFill>
                <a:latin typeface="Calibri"/>
                <a:ea typeface="+mn-lt"/>
                <a:cs typeface="+mn-lt"/>
              </a:rPr>
              <a:t>.</a:t>
            </a:r>
          </a:p>
          <a:p>
            <a:pPr marL="0" indent="0">
              <a:buNone/>
            </a:pPr>
            <a:r>
              <a:rPr lang="en-GB" u="sng" dirty="0">
                <a:solidFill>
                  <a:srgbClr val="0070C0"/>
                </a:solidFill>
                <a:latin typeface="Calibri"/>
                <a:ea typeface="+mn-lt"/>
                <a:cs typeface="+mn-lt"/>
                <a:hlinkClick r:id="rId7">
                  <a:extLst>
                    <a:ext uri="{A12FA001-AC4F-418D-AE19-62706E023703}">
                      <ahyp:hlinkClr xmlns:ahyp="http://schemas.microsoft.com/office/drawing/2018/hyperlinkcolor" val="tx"/>
                    </a:ext>
                  </a:extLst>
                </a:hlinkClick>
              </a:rPr>
              <a:t>https://www.youthworkwales.org.uk/wp-content/uploads/2017/11/History-of-Youth-Service.pdf</a:t>
            </a:r>
            <a:endParaRPr lang="en-GB" u="sng">
              <a:solidFill>
                <a:srgbClr val="0070C0"/>
              </a:solidFill>
              <a:latin typeface="Calibri"/>
              <a:ea typeface="+mn-lt"/>
              <a:cs typeface="+mn-lt"/>
              <a:hlinkClick r:id="rId7">
                <a:extLst>
                  <a:ext uri="{A12FA001-AC4F-418D-AE19-62706E023703}">
                    <ahyp:hlinkClr xmlns:ahyp="http://schemas.microsoft.com/office/drawing/2018/hyperlinkcolor" val="tx"/>
                  </a:ext>
                </a:extLst>
              </a:hlinkClick>
            </a:endParaRPr>
          </a:p>
          <a:p>
            <a:endParaRPr lang="en-GB" dirty="0"/>
          </a:p>
        </p:txBody>
      </p:sp>
    </p:spTree>
    <p:extLst>
      <p:ext uri="{BB962C8B-B14F-4D97-AF65-F5344CB8AC3E}">
        <p14:creationId xmlns:p14="http://schemas.microsoft.com/office/powerpoint/2010/main" val="775390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017CC-CBA4-6138-3ACF-9B162E033A8E}"/>
              </a:ext>
            </a:extLst>
          </p:cNvPr>
          <p:cNvSpPr>
            <a:spLocks noGrp="1"/>
          </p:cNvSpPr>
          <p:nvPr>
            <p:ph type="title"/>
          </p:nvPr>
        </p:nvSpPr>
        <p:spPr/>
        <p:txBody>
          <a:bodyPr/>
          <a:lstStyle/>
          <a:p>
            <a:r>
              <a:rPr lang="en-GB" dirty="0">
                <a:latin typeface="Calibri"/>
                <a:ea typeface="Batang"/>
                <a:cs typeface="Calibri"/>
              </a:rPr>
              <a:t>Referencing</a:t>
            </a:r>
            <a:endParaRPr lang="en-GB" dirty="0">
              <a:latin typeface="Calibri"/>
              <a:cs typeface="Calibri"/>
            </a:endParaRPr>
          </a:p>
        </p:txBody>
      </p:sp>
      <p:sp>
        <p:nvSpPr>
          <p:cNvPr id="3" name="Content Placeholder 2">
            <a:extLst>
              <a:ext uri="{FF2B5EF4-FFF2-40B4-BE49-F238E27FC236}">
                <a16:creationId xmlns:a16="http://schemas.microsoft.com/office/drawing/2014/main" id="{169C96F4-867E-A564-E2A9-82B3726C42B8}"/>
              </a:ext>
            </a:extLst>
          </p:cNvPr>
          <p:cNvSpPr>
            <a:spLocks noGrp="1"/>
          </p:cNvSpPr>
          <p:nvPr>
            <p:ph idx="1"/>
          </p:nvPr>
        </p:nvSpPr>
        <p:spPr/>
        <p:txBody>
          <a:bodyPr vert="horz" lIns="91440" tIns="45720" rIns="91440" bIns="45720" rtlCol="0" anchor="t">
            <a:normAutofit/>
          </a:bodyPr>
          <a:lstStyle/>
          <a:p>
            <a:endParaRPr lang="en-GB" dirty="0"/>
          </a:p>
          <a:p>
            <a:pPr marL="0" indent="0">
              <a:buNone/>
            </a:pPr>
            <a:endParaRPr lang="en-GB" dirty="0"/>
          </a:p>
          <a:p>
            <a:endParaRPr lang="en-GB" dirty="0"/>
          </a:p>
          <a:p>
            <a:endParaRPr lang="en-GB"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1B708B29-E99E-80CC-EFAF-706CC9ABE812}"/>
              </a:ext>
            </a:extLst>
          </p:cNvPr>
          <p:cNvSpPr txBox="1"/>
          <p:nvPr/>
        </p:nvSpPr>
        <p:spPr>
          <a:xfrm>
            <a:off x="896470" y="2003051"/>
            <a:ext cx="9791139"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u="sng" dirty="0">
                <a:solidFill>
                  <a:srgbClr val="0070C0"/>
                </a:solidFill>
                <a:latin typeface="Calibri"/>
                <a:ea typeface="+mn-lt"/>
                <a:cs typeface="+mn-lt"/>
                <a:hlinkClick r:id="rId2">
                  <a:extLst>
                    <a:ext uri="{A12FA001-AC4F-418D-AE19-62706E023703}">
                      <ahyp:hlinkClr xmlns:ahyp="http://schemas.microsoft.com/office/drawing/2018/hyperlinkcolor" val="tx"/>
                    </a:ext>
                  </a:extLst>
                </a:hlinkClick>
              </a:rPr>
              <a:t>https://www.youthworkwales.org.uk/wp-content/uploads/2017/11/Youth-Work-in-Wales---Issues-for-Policy-and-Practice-in-the-future---English.pdf</a:t>
            </a:r>
            <a:endParaRPr lang="en-GB" sz="2000" u="sng">
              <a:solidFill>
                <a:srgbClr val="0070C0"/>
              </a:solidFill>
              <a:latin typeface="Calibri"/>
              <a:ea typeface="+mn-lt"/>
              <a:cs typeface="+mn-lt"/>
            </a:endParaRPr>
          </a:p>
          <a:p>
            <a:endParaRPr lang="en-GB" sz="2000" u="sng" dirty="0">
              <a:solidFill>
                <a:srgbClr val="0070C0"/>
              </a:solidFill>
              <a:latin typeface="Calibri"/>
              <a:ea typeface="+mn-lt"/>
              <a:cs typeface="+mn-lt"/>
            </a:endParaRPr>
          </a:p>
          <a:p>
            <a:r>
              <a:rPr lang="en-GB" sz="2000" u="sng" dirty="0">
                <a:solidFill>
                  <a:srgbClr val="0070C0"/>
                </a:solidFill>
                <a:latin typeface="Calibri"/>
                <a:ea typeface="+mn-lt"/>
                <a:cs typeface="+mn-lt"/>
                <a:hlinkClick r:id="rId2">
                  <a:extLst>
                    <a:ext uri="{A12FA001-AC4F-418D-AE19-62706E023703}">
                      <ahyp:hlinkClr xmlns:ahyp="http://schemas.microsoft.com/office/drawing/2018/hyperlinkcolor" val="tx"/>
                    </a:ext>
                  </a:extLst>
                </a:hlinkClick>
              </a:rPr>
              <a:t>https://www.youthworkwales.org.uk/wp-content/uploads/2017/11/Youth-Work-in-Wales---Issues-for-Policy-and-Practice-in-the-future---English.pdf</a:t>
            </a:r>
            <a:endParaRPr lang="en-GB" sz="2000" u="sng">
              <a:solidFill>
                <a:srgbClr val="0070C0"/>
              </a:solidFill>
              <a:latin typeface="Calibri"/>
              <a:ea typeface="+mn-lt"/>
              <a:cs typeface="+mn-lt"/>
            </a:endParaRPr>
          </a:p>
          <a:p>
            <a:endParaRPr lang="en-GB" sz="2000" u="sng" dirty="0">
              <a:solidFill>
                <a:srgbClr val="0070C0"/>
              </a:solidFill>
              <a:latin typeface="Calibri"/>
              <a:ea typeface="+mn-lt"/>
              <a:cs typeface="+mn-lt"/>
            </a:endParaRPr>
          </a:p>
          <a:p>
            <a:r>
              <a:rPr lang="en-GB" sz="2000" u="sng" dirty="0">
                <a:solidFill>
                  <a:srgbClr val="0070C0"/>
                </a:solidFill>
                <a:latin typeface="Calibri"/>
                <a:ea typeface="+mn-lt"/>
                <a:cs typeface="+mn-lt"/>
                <a:hlinkClick r:id="rId3">
                  <a:extLst>
                    <a:ext uri="{A12FA001-AC4F-418D-AE19-62706E023703}">
                      <ahyp:hlinkClr xmlns:ahyp="http://schemas.microsoft.com/office/drawing/2018/hyperlinkcolor" val="tx"/>
                    </a:ext>
                  </a:extLst>
                </a:hlinkClick>
              </a:rPr>
              <a:t>https://youthworkersalliance.com/918/</a:t>
            </a:r>
            <a:endParaRPr lang="en-GB" sz="2000" u="sng">
              <a:solidFill>
                <a:srgbClr val="0070C0"/>
              </a:solidFill>
              <a:latin typeface="Calibri"/>
              <a:ea typeface="+mn-lt"/>
              <a:cs typeface="+mn-lt"/>
            </a:endParaRPr>
          </a:p>
          <a:p>
            <a:endParaRPr lang="en-GB" sz="2000" u="sng" dirty="0">
              <a:solidFill>
                <a:srgbClr val="0070C0"/>
              </a:solidFill>
              <a:latin typeface="Calibri"/>
              <a:ea typeface="+mn-lt"/>
              <a:cs typeface="+mn-lt"/>
            </a:endParaRPr>
          </a:p>
          <a:p>
            <a:r>
              <a:rPr lang="en-GB" sz="2000" u="sng" dirty="0">
                <a:solidFill>
                  <a:srgbClr val="0070C0"/>
                </a:solidFill>
                <a:latin typeface="Calibri"/>
                <a:ea typeface="+mn-lt"/>
                <a:cs typeface="+mn-lt"/>
                <a:hlinkClick r:id="rId4">
                  <a:extLst>
                    <a:ext uri="{A12FA001-AC4F-418D-AE19-62706E023703}">
                      <ahyp:hlinkClr xmlns:ahyp="http://schemas.microsoft.com/office/drawing/2018/hyperlinkcolor" val="tx"/>
                    </a:ext>
                  </a:extLst>
                </a:hlinkClick>
              </a:rPr>
              <a:t>https://youthworkslivinghistory.com/2020/02/27/a-curriculum-for-youth-work-why-now-why-at-all/comment-page-1/</a:t>
            </a:r>
            <a:endParaRPr lang="en-GB" sz="2000" u="sng" dirty="0">
              <a:solidFill>
                <a:srgbClr val="0070C0"/>
              </a:solidFill>
              <a:latin typeface="Calibri"/>
              <a:ea typeface="+mn-lt"/>
              <a:cs typeface="+mn-lt"/>
            </a:endParaRPr>
          </a:p>
          <a:p>
            <a:r>
              <a:rPr lang="en-GB" sz="2000" u="sng" dirty="0">
                <a:solidFill>
                  <a:srgbClr val="0070C0"/>
                </a:solidFill>
                <a:latin typeface="Calibri"/>
                <a:ea typeface="+mn-lt"/>
                <a:cs typeface="+mn-lt"/>
              </a:rPr>
              <a:t>ttps://www.edge.co.uk/research/Learning-from-the-past/a-brief-history-of-youth-employment-in-the-uk/</a:t>
            </a:r>
          </a:p>
          <a:p>
            <a:pPr algn="l"/>
            <a:endParaRPr lang="en-GB" dirty="0"/>
          </a:p>
        </p:txBody>
      </p:sp>
    </p:spTree>
    <p:extLst>
      <p:ext uri="{BB962C8B-B14F-4D97-AF65-F5344CB8AC3E}">
        <p14:creationId xmlns:p14="http://schemas.microsoft.com/office/powerpoint/2010/main" val="318969791"/>
      </p:ext>
    </p:extLst>
  </p:cSld>
  <p:clrMapOvr>
    <a:masterClrMapping/>
  </p:clrMapOvr>
</p:sld>
</file>

<file path=ppt/theme/theme1.xml><?xml version="1.0" encoding="utf-8"?>
<a:theme xmlns:a="http://schemas.openxmlformats.org/drawingml/2006/main" name="ArchiveVTI">
  <a:themeElements>
    <a:clrScheme name="AnalogousFromLightSeedLeftStep">
      <a:dk1>
        <a:srgbClr val="000000"/>
      </a:dk1>
      <a:lt1>
        <a:srgbClr val="FFFFFF"/>
      </a:lt1>
      <a:dk2>
        <a:srgbClr val="39213B"/>
      </a:dk2>
      <a:lt2>
        <a:srgbClr val="E4E2E8"/>
      </a:lt2>
      <a:accent1>
        <a:srgbClr val="8AAC4A"/>
      </a:accent1>
      <a:accent2>
        <a:srgbClr val="ABA439"/>
      </a:accent2>
      <a:accent3>
        <a:srgbClr val="E68927"/>
      </a:accent3>
      <a:accent4>
        <a:srgbClr val="EA5E4E"/>
      </a:accent4>
      <a:accent5>
        <a:srgbClr val="EE6E97"/>
      </a:accent5>
      <a:accent6>
        <a:srgbClr val="EA4EC1"/>
      </a:accent6>
      <a:hlink>
        <a:srgbClr val="8169AE"/>
      </a:hlink>
      <a:folHlink>
        <a:srgbClr val="7F7F7F"/>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ArchiveVTI</vt:lpstr>
      <vt:lpstr>Professional Practice: Principles and contexts of work with young people</vt:lpstr>
      <vt:lpstr>The golden age</vt:lpstr>
      <vt:lpstr>Increase/decrease of young people</vt:lpstr>
      <vt:lpstr>Employment (1970's)</vt:lpstr>
      <vt:lpstr>The thatcher era (1979)</vt:lpstr>
      <vt:lpstr>Affects – The conservative government (1979)</vt:lpstr>
      <vt:lpstr>Adaptations to the curriculum </vt:lpstr>
      <vt:lpstr>Non-formal education: Similarity(1970's vs 2023)</vt:lpstr>
      <vt:lpstr>Youth clubs (1970's vs 2023)</vt:lpstr>
      <vt:lpstr>Youth clubs  (1970's vs 2023)</vt:lpstr>
      <vt:lpstr>Feminism </vt:lpstr>
      <vt:lpstr>PHab organisation (1974)</vt:lpstr>
      <vt:lpstr>PHAB organisation (2023)</vt:lpstr>
      <vt:lpstr>The creation of social services departments – England and Wales (1970)</vt:lpstr>
      <vt:lpstr>opportunities (1970's vs 2023)</vt:lpstr>
      <vt:lpstr>PowerPoint Presentation</vt:lpstr>
      <vt:lpstr>PowerPoint Presentation</vt:lpstr>
      <vt:lpstr>referencing</vt:lpstr>
      <vt:lpstr>referencing</vt:lpstr>
      <vt:lpstr>Referencing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2153</cp:revision>
  <dcterms:created xsi:type="dcterms:W3CDTF">2023-01-02T17:57:31Z</dcterms:created>
  <dcterms:modified xsi:type="dcterms:W3CDTF">2023-01-18T17:33:19Z</dcterms:modified>
</cp:coreProperties>
</file>