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32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66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10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04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839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117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506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205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68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6742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288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2725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928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594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58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E03B9-1171-4146-8F64-2B4B986C5BB5}" type="datetimeFigureOut">
              <a:rPr lang="en-GB" smtClean="0"/>
              <a:t>12/04/2019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BC7796E-1965-4A49-890E-4515A5CB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3788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92D39-4B15-4D30-94D2-883EC36E08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3062" y="1864865"/>
            <a:ext cx="8131550" cy="2262781"/>
          </a:xfrm>
        </p:spPr>
        <p:txBody>
          <a:bodyPr>
            <a:normAutofit/>
          </a:bodyPr>
          <a:lstStyle/>
          <a:p>
            <a:r>
              <a:rPr lang="en-GB" dirty="0"/>
              <a:t>Neoliberalism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5AB5C7-103E-4834-9A16-154A16D08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3062" y="4127644"/>
            <a:ext cx="8131550" cy="1126283"/>
          </a:xfrm>
        </p:spPr>
        <p:txBody>
          <a:bodyPr>
            <a:normAutofit/>
          </a:bodyPr>
          <a:lstStyle/>
          <a:p>
            <a:r>
              <a:rPr lang="en-GB" dirty="0"/>
              <a:t>SJSI4017                                                                                                           1707811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6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784402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B1398-CAB1-44A4-B988-B3D138AB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31345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What is Neoliberalism?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E77D2-D45D-4D8B-98DA-3660F39BE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171790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/>
              <a:t>It is difficult to describe as it is inadequately defined.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Neoliberalism is the radicalized ‘Laissez-faire’ government doctrine of classical liberalism.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It is a modern take on classic liberalism but more market focused.</a:t>
            </a:r>
          </a:p>
          <a:p>
            <a:r>
              <a:rPr lang="en-GB" sz="2400" dirty="0"/>
              <a:t>It is seen to have played a major role in a variety of crisis.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Through Neoliberalism, the rich grow wealthier and the poor grow more poverty stricken.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F681E3-9562-4BDB-A242-C684AD08CDA8}"/>
              </a:ext>
            </a:extLst>
          </p:cNvPr>
          <p:cNvSpPr txBox="1"/>
          <p:nvPr/>
        </p:nvSpPr>
        <p:spPr>
          <a:xfrm>
            <a:off x="5075583" y="6488668"/>
            <a:ext cx="10177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(Thorsen and Lie, 2019; Koechlin, 2013; Hall, 2011; Yeung, 2000)</a:t>
            </a:r>
          </a:p>
        </p:txBody>
      </p:sp>
    </p:spTree>
    <p:extLst>
      <p:ext uri="{BB962C8B-B14F-4D97-AF65-F5344CB8AC3E}">
        <p14:creationId xmlns:p14="http://schemas.microsoft.com/office/powerpoint/2010/main" val="3310706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AE587-2A60-4C6A-9D3C-0DA83FBD1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97606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Origin and current Meaning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18B9C-C10B-48C6-A25C-32C01C2C4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238051"/>
            <a:ext cx="8915400" cy="5155095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Neoliberalism derived from the term Liberalism although the meaning is vastly different.</a:t>
            </a:r>
          </a:p>
          <a:p>
            <a:pPr marL="0" indent="0">
              <a:buNone/>
            </a:pPr>
            <a:endParaRPr lang="en-GB" sz="9600" dirty="0"/>
          </a:p>
          <a:p>
            <a:r>
              <a:rPr lang="en-GB" sz="9600" dirty="0"/>
              <a:t>Neoliberalism is a modern term and supports free market Capitalism.</a:t>
            </a:r>
          </a:p>
          <a:p>
            <a:endParaRPr lang="en-GB" sz="9600" dirty="0"/>
          </a:p>
          <a:p>
            <a:r>
              <a:rPr lang="en-GB" sz="9600" dirty="0"/>
              <a:t>The past 25years Neoliberalism has continued to change the world around it and affects the citizens in many different ways.</a:t>
            </a:r>
          </a:p>
          <a:p>
            <a:endParaRPr lang="en-GB" sz="9600" dirty="0"/>
          </a:p>
          <a:p>
            <a:r>
              <a:rPr lang="en-GB" sz="9600" dirty="0"/>
              <a:t>Many people believe that Neoliberalism is a key contributor to shaping our world today, we are considered the age of Neoliberalism.</a:t>
            </a:r>
          </a:p>
          <a:p>
            <a:pPr marL="0" indent="0">
              <a:buNone/>
            </a:pPr>
            <a:endParaRPr lang="en-GB" sz="96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3F00AA-E093-4512-A276-8F43B3073031}"/>
              </a:ext>
            </a:extLst>
          </p:cNvPr>
          <p:cNvSpPr txBox="1"/>
          <p:nvPr/>
        </p:nvSpPr>
        <p:spPr>
          <a:xfrm>
            <a:off x="4370808" y="6488668"/>
            <a:ext cx="8285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(Clarke, 2019; Williams and </a:t>
            </a:r>
            <a:r>
              <a:rPr lang="en-GB" dirty="0" err="1"/>
              <a:t>Srnicek</a:t>
            </a:r>
            <a:r>
              <a:rPr lang="en-GB" dirty="0"/>
              <a:t>, 2015; Boas and </a:t>
            </a:r>
            <a:r>
              <a:rPr lang="en-GB" dirty="0" err="1"/>
              <a:t>Gans</a:t>
            </a:r>
            <a:r>
              <a:rPr lang="en-GB" dirty="0"/>
              <a:t>-Morse, 2009) </a:t>
            </a:r>
          </a:p>
        </p:txBody>
      </p:sp>
    </p:spTree>
    <p:extLst>
      <p:ext uri="{BB962C8B-B14F-4D97-AF65-F5344CB8AC3E}">
        <p14:creationId xmlns:p14="http://schemas.microsoft.com/office/powerpoint/2010/main" val="1919507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3344D-C770-44DF-B906-18C63EF7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Margaret Thatcher &amp; Ronald Regan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43DEF-FB6B-4887-A169-6DE091B96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1130" y="1264555"/>
            <a:ext cx="8915400" cy="5102087"/>
          </a:xfrm>
        </p:spPr>
        <p:txBody>
          <a:bodyPr>
            <a:noAutofit/>
          </a:bodyPr>
          <a:lstStyle/>
          <a:p>
            <a:r>
              <a:rPr lang="en-GB" sz="2400" dirty="0"/>
              <a:t>Margaret Thatcher and Ronald Regan are two of Neoliberalism's most important forerunners.</a:t>
            </a:r>
          </a:p>
          <a:p>
            <a:endParaRPr lang="en-GB" sz="2400" dirty="0"/>
          </a:p>
          <a:p>
            <a:r>
              <a:rPr lang="en-GB" sz="2400" dirty="0"/>
              <a:t>In the 1980s they stood for free market capitalism. They pushed for Privatisation and Deregulation.</a:t>
            </a:r>
          </a:p>
          <a:p>
            <a:endParaRPr lang="en-GB" sz="2400" dirty="0"/>
          </a:p>
          <a:p>
            <a:r>
              <a:rPr lang="en-GB" sz="2400" dirty="0"/>
              <a:t>Inspired from the rulings of Thatcher and Regan, the rise of Donald Trump began.</a:t>
            </a:r>
          </a:p>
          <a:p>
            <a:endParaRPr lang="en-GB" sz="2400" dirty="0"/>
          </a:p>
          <a:p>
            <a:r>
              <a:rPr lang="en-GB" sz="2400" dirty="0"/>
              <a:t>Thatcher, Regan and Trump all believed that the free markets ensured that everyone gets what they deserved.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A66D2D-DD36-4DC9-B967-CFBAF4B65753}"/>
              </a:ext>
            </a:extLst>
          </p:cNvPr>
          <p:cNvSpPr txBox="1"/>
          <p:nvPr/>
        </p:nvSpPr>
        <p:spPr>
          <a:xfrm>
            <a:off x="4320208" y="6488668"/>
            <a:ext cx="8316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Hjelmgaard</a:t>
            </a:r>
            <a:r>
              <a:rPr lang="en-GB" dirty="0"/>
              <a:t> and </a:t>
            </a:r>
            <a:r>
              <a:rPr lang="en-GB" dirty="0" err="1"/>
              <a:t>Onyanga-Omara</a:t>
            </a:r>
            <a:r>
              <a:rPr lang="en-GB" dirty="0"/>
              <a:t>, 2017; Monbiot, 2016; </a:t>
            </a:r>
            <a:r>
              <a:rPr lang="en-GB" dirty="0" err="1"/>
              <a:t>Bolick</a:t>
            </a:r>
            <a:r>
              <a:rPr lang="en-GB" dirty="0"/>
              <a:t>, 1995) </a:t>
            </a:r>
          </a:p>
        </p:txBody>
      </p:sp>
    </p:spTree>
    <p:extLst>
      <p:ext uri="{BB962C8B-B14F-4D97-AF65-F5344CB8AC3E}">
        <p14:creationId xmlns:p14="http://schemas.microsoft.com/office/powerpoint/2010/main" val="3645847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FB6C-45C7-42BF-9151-F97CB5406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Exploring Neoliberalism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887A9-AD1A-49C6-9886-5BD1BB4EE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264555"/>
            <a:ext cx="8915400" cy="5181600"/>
          </a:xfrm>
        </p:spPr>
        <p:txBody>
          <a:bodyPr>
            <a:normAutofit/>
          </a:bodyPr>
          <a:lstStyle/>
          <a:p>
            <a:r>
              <a:rPr lang="en-GB" sz="2400" dirty="0"/>
              <a:t>Neoliberals are portrayed as rulers of market Capitalism and Globalisation.</a:t>
            </a:r>
          </a:p>
          <a:p>
            <a:endParaRPr lang="en-GB" sz="2400" dirty="0"/>
          </a:p>
          <a:p>
            <a:r>
              <a:rPr lang="en-GB" sz="2400" dirty="0"/>
              <a:t>Creating cuts in public expenditure for social services.</a:t>
            </a:r>
          </a:p>
          <a:p>
            <a:endParaRPr lang="en-GB" sz="2400" dirty="0"/>
          </a:p>
          <a:p>
            <a:r>
              <a:rPr lang="en-GB" sz="2400" dirty="0"/>
              <a:t>Deregulation.</a:t>
            </a:r>
          </a:p>
          <a:p>
            <a:endParaRPr lang="en-GB" sz="2400" dirty="0"/>
          </a:p>
          <a:p>
            <a:r>
              <a:rPr lang="en-GB" sz="2400" dirty="0"/>
              <a:t>Privatisation.</a:t>
            </a:r>
          </a:p>
          <a:p>
            <a:endParaRPr lang="en-GB" sz="2400" dirty="0"/>
          </a:p>
          <a:p>
            <a:r>
              <a:rPr lang="en-GB" sz="2400" dirty="0"/>
              <a:t>Eliminating the concept of public communities and replacing with individual responsibility.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5F1187-AF22-442F-83F4-4498E50C8576}"/>
              </a:ext>
            </a:extLst>
          </p:cNvPr>
          <p:cNvSpPr txBox="1"/>
          <p:nvPr/>
        </p:nvSpPr>
        <p:spPr>
          <a:xfrm>
            <a:off x="5194851" y="6446155"/>
            <a:ext cx="746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Brackmann</a:t>
            </a:r>
            <a:r>
              <a:rPr lang="en-GB" dirty="0"/>
              <a:t>, 2015; Grimshaw and Rubery, 2013; M. </a:t>
            </a:r>
            <a:r>
              <a:rPr lang="en-GB" dirty="0" err="1"/>
              <a:t>Kotz</a:t>
            </a:r>
            <a:r>
              <a:rPr lang="en-GB" dirty="0"/>
              <a:t>, 2000) </a:t>
            </a:r>
          </a:p>
        </p:txBody>
      </p:sp>
    </p:spTree>
    <p:extLst>
      <p:ext uri="{BB962C8B-B14F-4D97-AF65-F5344CB8AC3E}">
        <p14:creationId xmlns:p14="http://schemas.microsoft.com/office/powerpoint/2010/main" val="1657144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A1198-E142-4B87-83FE-56086AF29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63867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The Rich and The Poor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BD060-5DF3-476C-AC76-AC1354CE6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417981"/>
            <a:ext cx="8915400" cy="5327375"/>
          </a:xfrm>
        </p:spPr>
        <p:txBody>
          <a:bodyPr>
            <a:noAutofit/>
          </a:bodyPr>
          <a:lstStyle/>
          <a:p>
            <a:r>
              <a:rPr lang="en-GB" sz="2400" dirty="0"/>
              <a:t>Rich people believe they got their wealth through merit, overlooking the fact of prior advantages.</a:t>
            </a:r>
          </a:p>
          <a:p>
            <a:endParaRPr lang="en-GB" sz="2400" dirty="0"/>
          </a:p>
          <a:p>
            <a:r>
              <a:rPr lang="en-GB" sz="2400" dirty="0"/>
              <a:t>Poor people can not do much to change their circumstances without help and start blaming themselves.</a:t>
            </a:r>
          </a:p>
          <a:p>
            <a:endParaRPr lang="en-GB" sz="2400" dirty="0"/>
          </a:p>
          <a:p>
            <a:r>
              <a:rPr lang="en-GB" sz="2400" dirty="0"/>
              <a:t>People in poverty are not getting the help they need due to corporate globalisation and Neoliberalism.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089EDB-AC82-4164-A1D4-54D944D0048F}"/>
              </a:ext>
            </a:extLst>
          </p:cNvPr>
          <p:cNvSpPr txBox="1"/>
          <p:nvPr/>
        </p:nvSpPr>
        <p:spPr>
          <a:xfrm>
            <a:off x="6575593" y="6488668"/>
            <a:ext cx="8915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Houtart</a:t>
            </a:r>
            <a:r>
              <a:rPr lang="en-GB" dirty="0"/>
              <a:t>, 2019; Monbiot, 2016; L. Robertson, 2007)</a:t>
            </a:r>
          </a:p>
        </p:txBody>
      </p:sp>
    </p:spTree>
    <p:extLst>
      <p:ext uri="{BB962C8B-B14F-4D97-AF65-F5344CB8AC3E}">
        <p14:creationId xmlns:p14="http://schemas.microsoft.com/office/powerpoint/2010/main" val="3342016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8F1CE-1C3F-423F-BEAD-56FD8FDBA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50614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Is Neoliberalism Helping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5838-871D-4508-A6BA-7A62F5A84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364974"/>
            <a:ext cx="8915400" cy="527436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Evidence suggests that the beneficiary's of Neoliberalism are a minority of the worlds people.</a:t>
            </a:r>
          </a:p>
          <a:p>
            <a:endParaRPr lang="en-GB" sz="2400" dirty="0"/>
          </a:p>
          <a:p>
            <a:r>
              <a:rPr lang="en-GB" sz="2400" dirty="0"/>
              <a:t>It appears to be catering for large corporations and successful money makers.</a:t>
            </a:r>
          </a:p>
          <a:p>
            <a:endParaRPr lang="en-GB" sz="2400" dirty="0"/>
          </a:p>
          <a:p>
            <a:r>
              <a:rPr lang="en-GB" sz="2400" dirty="0"/>
              <a:t>The higher percentage of civilisation is inferior in decision making and to control what is happening around them.</a:t>
            </a:r>
          </a:p>
          <a:p>
            <a:endParaRPr lang="en-GB" sz="2400" dirty="0"/>
          </a:p>
          <a:p>
            <a:r>
              <a:rPr lang="en-GB" sz="2400" dirty="0"/>
              <a:t>More people are pushed into poverty without support and then perceived as weak or lazy.</a:t>
            </a:r>
          </a:p>
          <a:p>
            <a:endParaRPr lang="en-GB" sz="2400" dirty="0"/>
          </a:p>
          <a:p>
            <a:r>
              <a:rPr lang="en-GB" sz="2400" dirty="0"/>
              <a:t>Large corporations continue to grow and flourish as the wealthy become wealthier.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10E615-2070-4F4A-818E-9FA92611246A}"/>
              </a:ext>
            </a:extLst>
          </p:cNvPr>
          <p:cNvSpPr txBox="1"/>
          <p:nvPr/>
        </p:nvSpPr>
        <p:spPr>
          <a:xfrm>
            <a:off x="4904510" y="6454673"/>
            <a:ext cx="7384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(Dougherty, 2019; </a:t>
            </a:r>
            <a:r>
              <a:rPr lang="en-GB" dirty="0" err="1"/>
              <a:t>Wiegratz</a:t>
            </a:r>
            <a:r>
              <a:rPr lang="en-GB" dirty="0"/>
              <a:t> and </a:t>
            </a:r>
            <a:r>
              <a:rPr lang="en-GB" dirty="0" err="1"/>
              <a:t>Cesnulyte</a:t>
            </a:r>
            <a:r>
              <a:rPr lang="en-GB" dirty="0"/>
              <a:t>, 2015; </a:t>
            </a:r>
            <a:r>
              <a:rPr lang="en-GB" dirty="0" err="1"/>
              <a:t>Kymlicka</a:t>
            </a:r>
            <a:r>
              <a:rPr lang="en-GB" dirty="0"/>
              <a:t>, 2012)  </a:t>
            </a:r>
          </a:p>
        </p:txBody>
      </p:sp>
    </p:spTree>
    <p:extLst>
      <p:ext uri="{BB962C8B-B14F-4D97-AF65-F5344CB8AC3E}">
        <p14:creationId xmlns:p14="http://schemas.microsoft.com/office/powerpoint/2010/main" val="165666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D4308-B356-4FE7-948A-3C64534C3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764" y="658158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71D0-D37F-45F9-A1DE-50A241299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6600" y="5436450"/>
            <a:ext cx="8915400" cy="3777622"/>
          </a:xfrm>
        </p:spPr>
        <p:txBody>
          <a:bodyPr>
            <a:normAutofit/>
          </a:bodyPr>
          <a:lstStyle/>
          <a:p>
            <a:r>
              <a:rPr lang="en-GB" sz="4800" dirty="0"/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88AC0C-E83B-41F2-8050-ADB4206DF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2245" y="1725220"/>
            <a:ext cx="5167509" cy="34075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EFC767-35B6-45A5-846A-83194AB0E76E}"/>
              </a:ext>
            </a:extLst>
          </p:cNvPr>
          <p:cNvSpPr txBox="1"/>
          <p:nvPr/>
        </p:nvSpPr>
        <p:spPr>
          <a:xfrm>
            <a:off x="10392355" y="6446736"/>
            <a:ext cx="205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(DeWitt, 2019)</a:t>
            </a:r>
          </a:p>
        </p:txBody>
      </p:sp>
    </p:spTree>
    <p:extLst>
      <p:ext uri="{BB962C8B-B14F-4D97-AF65-F5344CB8AC3E}">
        <p14:creationId xmlns:p14="http://schemas.microsoft.com/office/powerpoint/2010/main" val="2791793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16C16-0F64-4D59-947F-D55DDEE21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50615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D9FD-1147-4D09-99AD-36E9109C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46" y="1291059"/>
            <a:ext cx="11391831" cy="556694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Boas, T. and </a:t>
            </a:r>
            <a:r>
              <a:rPr lang="en-GB" dirty="0" err="1"/>
              <a:t>Gans</a:t>
            </a:r>
            <a:r>
              <a:rPr lang="en-GB" dirty="0"/>
              <a:t>-Morse, J. (2009). Neoliberalism: From New Liberal Philosophy to Anti-Liberal Slogan. Studies in Comparative International Development, 44(2), pp.137-161.</a:t>
            </a:r>
          </a:p>
          <a:p>
            <a:r>
              <a:rPr lang="en-GB" dirty="0" err="1"/>
              <a:t>Bolick</a:t>
            </a:r>
            <a:r>
              <a:rPr lang="en-GB" dirty="0"/>
              <a:t>, C. (1995). Thatcher 's Revolution: Deregulation and Political Transformation. Yale Journal on Regulation, [online] 12(2), pp.1-23. Available at: https://pdfs.semanticscholar.org/f8c5/e9cbbccd7f992bd9345f19ccbab3bf50e889.pdf [Accessed 25 Apr. 2019].</a:t>
            </a:r>
          </a:p>
          <a:p>
            <a:r>
              <a:rPr lang="en-GB" dirty="0" err="1"/>
              <a:t>Brackmann</a:t>
            </a:r>
            <a:r>
              <a:rPr lang="en-GB" dirty="0"/>
              <a:t>, S. (2015). Community Engagement in a Neoliberal Paradigm. Journal of Higher Education Outreach and Engagement, [online] 19(4), pp.1-32. Available at: http://file:///C:/Users/Poppy/Downloads/1533-3407-1-SM%20(1).pdf [Accessed 25 Apr. 2019].</a:t>
            </a:r>
          </a:p>
          <a:p>
            <a:r>
              <a:rPr lang="en-GB" dirty="0"/>
              <a:t>Clarke, S. (2019). THE NEOLIBERAL THEORY OF SOCIETY. Warwick, [online] pp.1-8. Available at: http://homepages.warwick.ac.uk/~syrbe/pubs/Neoliberalism.pdf [Accessed 25 Apr. 2019].</a:t>
            </a:r>
          </a:p>
          <a:p>
            <a:r>
              <a:rPr lang="en-GB" dirty="0"/>
              <a:t>DeWitt, P. (2019). When Our Lives Are Followed by a Question Mark. [online] Education Week - Peter DeWitt's Finding Common Ground. Available at: https://blogs.edweek.org/edweek/finding_common_ground/2015/11/when_our_lives_are_followed_by_a_question_mark.html [Accessed 25 Apr. 2019].</a:t>
            </a:r>
          </a:p>
          <a:p>
            <a:r>
              <a:rPr lang="en-GB" dirty="0"/>
              <a:t>Dougherty, R. (2019). The Psychological Management of the Poor: Prescribing Psychoactive Drugs in the Age of Neoliberalism. Journal of Social Issues, 75(1), pp.217-237.</a:t>
            </a:r>
          </a:p>
          <a:p>
            <a:r>
              <a:rPr lang="en-GB" dirty="0"/>
              <a:t>Grimshaw, D. and Rubery, J. (2013). Reinforcing neoliberalism: crisis and austerity in the UK. Research Manchester, [online] pp.1-20. Available at: https://www.research.manchester.ac.uk/portal/files/30943451/FULL_TEXT.PDF [Accessed 25 Apr. 2019].</a:t>
            </a:r>
          </a:p>
          <a:p>
            <a:r>
              <a:rPr lang="en-GB" dirty="0"/>
              <a:t>Hall, S. (2011). The neoliberal revolution. Soundings, 48(48), pp.9-28.</a:t>
            </a:r>
          </a:p>
          <a:p>
            <a:r>
              <a:rPr lang="en-GB" dirty="0" err="1"/>
              <a:t>Hjelmgaard</a:t>
            </a:r>
            <a:r>
              <a:rPr lang="en-GB" dirty="0"/>
              <a:t>, K. and </a:t>
            </a:r>
            <a:r>
              <a:rPr lang="en-GB" dirty="0" err="1"/>
              <a:t>Onyanga-Omara</a:t>
            </a:r>
            <a:r>
              <a:rPr lang="en-GB" dirty="0"/>
              <a:t>, J. (2017). How Donald Trump, Theresa May are the 2017 version of '80s power couple Reagan-Thatcher. USA Today. [online] Available at: https://eu.usatoday.com/story/news/world/2017/01/25/may-and-trump-revive-signs-reagan-and-thatcher-relationship/96942376/ [Accessed 25 Apr.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67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501A0-2F91-4D44-9080-217CA3710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3304" y="132521"/>
            <a:ext cx="187255" cy="31473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2A387-59F1-4076-AC16-5C610097B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98" y="289890"/>
            <a:ext cx="11146803" cy="6496577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Houtart</a:t>
            </a:r>
            <a:r>
              <a:rPr lang="en-GB" dirty="0"/>
              <a:t>, F. (2019). Neoliberalism and Poverty. </a:t>
            </a:r>
            <a:r>
              <a:rPr lang="en-GB" dirty="0" err="1"/>
              <a:t>Spokesmanbooks</a:t>
            </a:r>
            <a:r>
              <a:rPr lang="en-GB" dirty="0"/>
              <a:t>, [online] pp.1-7. Available at: http://www.spokesmanbooks.com/Spokesman/PDF/88Houtart.pdf [Accessed 25 Apr. 2019].</a:t>
            </a:r>
          </a:p>
          <a:p>
            <a:r>
              <a:rPr lang="en-GB" dirty="0" err="1"/>
              <a:t>Kymlicka</a:t>
            </a:r>
            <a:r>
              <a:rPr lang="en-GB" dirty="0"/>
              <a:t>, W. (2012). Neoliberal Multiculturalism. Hall and Lamont, [online] pp.1-28. Available at: https://www.eui.eu/Documents/RSCAS/Research/MWG/201314/29Jan-KymlickaWill.pdf [Accessed 25 Apr. 2019].</a:t>
            </a:r>
          </a:p>
          <a:p>
            <a:r>
              <a:rPr lang="en-GB" dirty="0"/>
              <a:t>Koechlin, T. (2013). The Rich Get Richer. Challenge, 56(2), pp.5-30.</a:t>
            </a:r>
          </a:p>
          <a:p>
            <a:r>
              <a:rPr lang="en-GB" dirty="0"/>
              <a:t>L. Robertson, S. (2007). ‘Remaking the World’: Neo-liberalism and the Transformation of Education and Teachers’ Labour. New York Palgrave. [online] Available at: http://www.bris.ac.uk/education/people/academicStaff/edslr/publications/17slr [Accessed 25 Apr. 2019].</a:t>
            </a:r>
          </a:p>
          <a:p>
            <a:r>
              <a:rPr lang="en-GB" dirty="0"/>
              <a:t>M. </a:t>
            </a:r>
            <a:r>
              <a:rPr lang="en-GB" dirty="0" err="1"/>
              <a:t>Kotz</a:t>
            </a:r>
            <a:r>
              <a:rPr lang="en-GB" dirty="0"/>
              <a:t>, D. (2000). Globalization and Neoliberalism. Rethinking Marxism, [online] 12(2), pp.1-25. Available at: https://people.umass.edu/dmkotz/Glob_and_NL_02.pdf [Accessed 25 Apr. 2019].</a:t>
            </a:r>
          </a:p>
          <a:p>
            <a:r>
              <a:rPr lang="en-GB" dirty="0"/>
              <a:t>Monbiot, G. (2016). Neoliberalism – the ideology at the root of all our problems. The Guardian, [online] pp.1-11. Available at: http://www.kooriweb.org/foley/resources/history/newstuff2016/neoliberalism.pdf [Accessed 25 Apr. 2019].</a:t>
            </a:r>
          </a:p>
          <a:p>
            <a:r>
              <a:rPr lang="en-GB" dirty="0"/>
              <a:t>Thorsen, D. and Lie, A. (2019). What is Neoliberalism?. University of Oslo, [online] pp.1-21. Available at: http://folk.uio.no/daget/neoliberalism.pdf [Accessed 25 Apr. 2019].</a:t>
            </a:r>
          </a:p>
          <a:p>
            <a:r>
              <a:rPr lang="en-GB" dirty="0" err="1"/>
              <a:t>Wiegratz</a:t>
            </a:r>
            <a:r>
              <a:rPr lang="en-GB" dirty="0"/>
              <a:t>, J. and </a:t>
            </a:r>
            <a:r>
              <a:rPr lang="en-GB" dirty="0" err="1"/>
              <a:t>Cesnulyte</a:t>
            </a:r>
            <a:r>
              <a:rPr lang="en-GB" dirty="0"/>
              <a:t>, E. (2015). Money Talks: Moral Economies of Earning a Living in Neoliberal East Africa. New Political Economy, 21(1), pp.1-25.</a:t>
            </a:r>
          </a:p>
          <a:p>
            <a:r>
              <a:rPr lang="en-GB" dirty="0"/>
              <a:t>Williams, A. and </a:t>
            </a:r>
            <a:r>
              <a:rPr lang="en-GB" dirty="0" err="1"/>
              <a:t>Srnicek</a:t>
            </a:r>
            <a:r>
              <a:rPr lang="en-GB" dirty="0"/>
              <a:t>, N. (2015). INVENTING THE FUTURE </a:t>
            </a:r>
            <a:r>
              <a:rPr lang="en-GB" dirty="0" err="1"/>
              <a:t>Postcapitalism</a:t>
            </a:r>
            <a:r>
              <a:rPr lang="en-GB" dirty="0"/>
              <a:t> and a World Without Work. Verso, [online] pp.1-256. Available at: http://openaccess.city.ac.uk/16935/1/SRNICEK%20and%20Williams%20(2015)%20'Inventing%20the%20Future'.pdf [Accessed 25 Apr. 2019].</a:t>
            </a:r>
          </a:p>
          <a:p>
            <a:r>
              <a:rPr lang="en-GB" dirty="0"/>
              <a:t>Yeung, H. (2000). Neoliberalism, Laissez-Faire Capitalism and Economic Crisis: The Political Economy of Deindustrialisation in Hong Kong. Competition &amp; Change, 4(2), pp.121-169.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68001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6237</TotalTime>
  <Words>1432</Words>
  <Application>Microsoft Office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Neoliberalism</vt:lpstr>
      <vt:lpstr>What is Neoliberalism?</vt:lpstr>
      <vt:lpstr>Origin and current Meaning</vt:lpstr>
      <vt:lpstr>Margaret Thatcher &amp; Ronald Regan</vt:lpstr>
      <vt:lpstr>Exploring Neoliberalism</vt:lpstr>
      <vt:lpstr>The Rich and The Poor</vt:lpstr>
      <vt:lpstr>Is Neoliberalism Helping Society?</vt:lpstr>
      <vt:lpstr>Thank You For Listening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Neoliberalism</dc:title>
  <dc:creator>Poppy-jo Purcell (1707811)</dc:creator>
  <cp:lastModifiedBy>Poppy-jo Purcell (1707811)</cp:lastModifiedBy>
  <cp:revision>28</cp:revision>
  <dcterms:created xsi:type="dcterms:W3CDTF">2019-04-25T11:04:26Z</dcterms:created>
  <dcterms:modified xsi:type="dcterms:W3CDTF">2019-04-29T19:02:00Z</dcterms:modified>
</cp:coreProperties>
</file>