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60" r:id="rId5"/>
    <p:sldId id="259" r:id="rId6"/>
    <p:sldId id="261" r:id="rId7"/>
    <p:sldId id="262" r:id="rId8"/>
    <p:sldId id="263" r:id="rId9"/>
    <p:sldId id="264" r:id="rId10"/>
    <p:sldId id="266" r:id="rId11"/>
    <p:sldId id="265" r:id="rId12"/>
    <p:sldId id="268" r:id="rId13"/>
    <p:sldId id="267"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92"/>
  </p:normalViewPr>
  <p:slideViewPr>
    <p:cSldViewPr snapToGrid="0">
      <p:cViewPr varScale="1">
        <p:scale>
          <a:sx n="106" d="100"/>
          <a:sy n="106" d="100"/>
        </p:scale>
        <p:origin x="6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2/25/26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journals.plos.org/plosone/article?id=10.1371/journal.pone.031116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136/bjsports-2016-09681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e-lfh.org.uk/programmes/alcoho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drinkaware.co.uk/" TargetMode="External"/><Relationship Id="rId2" Type="http://schemas.openxmlformats.org/officeDocument/2006/relationships/hyperlink" Target="https://www.drinkaware.co.uk/advice-and-support/underage-drinking/teenage-drinking" TargetMode="External"/><Relationship Id="rId1" Type="http://schemas.openxmlformats.org/officeDocument/2006/relationships/slideLayout" Target="../slideLayouts/slideLayout2.xml"/><Relationship Id="rId6" Type="http://schemas.openxmlformats.org/officeDocument/2006/relationships/hyperlink" Target="https://www.drinkwiseagewell.org.uk/about/" TargetMode="External"/><Relationship Id="rId5" Type="http://schemas.openxmlformats.org/officeDocument/2006/relationships/hyperlink" Target="https://drugsandalcoholni.info/" TargetMode="External"/><Relationship Id="rId4" Type="http://schemas.openxmlformats.org/officeDocument/2006/relationships/hyperlink" Target="https://alcoholchange.org.u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B1D5B-59ED-AB3E-0DAD-D0EA141F5836}"/>
              </a:ext>
            </a:extLst>
          </p:cNvPr>
          <p:cNvSpPr>
            <a:spLocks noGrp="1"/>
          </p:cNvSpPr>
          <p:nvPr>
            <p:ph type="ctrTitle"/>
          </p:nvPr>
        </p:nvSpPr>
        <p:spPr/>
        <p:txBody>
          <a:bodyPr>
            <a:normAutofit fontScale="90000"/>
          </a:bodyPr>
          <a:lstStyle/>
          <a:p>
            <a:r>
              <a:rPr lang="en-US" b="1" dirty="0"/>
              <a:t>Alcohol Consumption, Health &amp; Exercise Interventions in the UK</a:t>
            </a:r>
            <a:endParaRPr lang="en-US" dirty="0"/>
          </a:p>
        </p:txBody>
      </p:sp>
      <p:sp>
        <p:nvSpPr>
          <p:cNvPr id="3" name="Subtitle 2">
            <a:extLst>
              <a:ext uri="{FF2B5EF4-FFF2-40B4-BE49-F238E27FC236}">
                <a16:creationId xmlns:a16="http://schemas.microsoft.com/office/drawing/2014/main" id="{CF937D72-9213-0D53-95D9-32124E4C8C2C}"/>
              </a:ext>
            </a:extLst>
          </p:cNvPr>
          <p:cNvSpPr>
            <a:spLocks noGrp="1"/>
          </p:cNvSpPr>
          <p:nvPr>
            <p:ph type="subTitle" idx="1"/>
          </p:nvPr>
        </p:nvSpPr>
        <p:spPr/>
        <p:txBody>
          <a:bodyPr/>
          <a:lstStyle/>
          <a:p>
            <a:r>
              <a:rPr lang="en-US" dirty="0"/>
              <a:t>Introduction to Health Psychology</a:t>
            </a:r>
          </a:p>
        </p:txBody>
      </p:sp>
    </p:spTree>
    <p:extLst>
      <p:ext uri="{BB962C8B-B14F-4D97-AF65-F5344CB8AC3E}">
        <p14:creationId xmlns:p14="http://schemas.microsoft.com/office/powerpoint/2010/main" val="1027624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1657-AEFF-EE11-F65B-247B65140566}"/>
              </a:ext>
            </a:extLst>
          </p:cNvPr>
          <p:cNvSpPr>
            <a:spLocks noGrp="1"/>
          </p:cNvSpPr>
          <p:nvPr>
            <p:ph type="title"/>
          </p:nvPr>
        </p:nvSpPr>
        <p:spPr/>
        <p:txBody>
          <a:bodyPr/>
          <a:lstStyle/>
          <a:p>
            <a:r>
              <a:rPr lang="en-US" b="1" dirty="0"/>
              <a:t>Learning outcomes</a:t>
            </a:r>
            <a:endParaRPr lang="en-US" dirty="0"/>
          </a:p>
        </p:txBody>
      </p:sp>
      <p:sp>
        <p:nvSpPr>
          <p:cNvPr id="3" name="Content Placeholder 2">
            <a:extLst>
              <a:ext uri="{FF2B5EF4-FFF2-40B4-BE49-F238E27FC236}">
                <a16:creationId xmlns:a16="http://schemas.microsoft.com/office/drawing/2014/main" id="{CB824271-E777-FC0D-85A7-9B9371876916}"/>
              </a:ext>
            </a:extLst>
          </p:cNvPr>
          <p:cNvSpPr>
            <a:spLocks noGrp="1"/>
          </p:cNvSpPr>
          <p:nvPr>
            <p:ph idx="1"/>
          </p:nvPr>
        </p:nvSpPr>
        <p:spPr/>
        <p:txBody>
          <a:bodyPr/>
          <a:lstStyle/>
          <a:p>
            <a:r>
              <a:rPr lang="en-US" dirty="0"/>
              <a:t>Examine UK alcohol consumption trends and health impacts.</a:t>
            </a:r>
            <a:endParaRPr lang="en-GB" dirty="0"/>
          </a:p>
          <a:p>
            <a:pPr lvl="0"/>
            <a:r>
              <a:rPr lang="en-US" dirty="0"/>
              <a:t>Describe evidence-based interventions, including to role of exercise.</a:t>
            </a:r>
          </a:p>
          <a:p>
            <a:pPr lvl="0"/>
            <a:r>
              <a:rPr lang="en-US" dirty="0"/>
              <a:t>Examine existing resources to reduce alcohol consumption.</a:t>
            </a:r>
            <a:endParaRPr lang="en-GB" dirty="0"/>
          </a:p>
          <a:p>
            <a:pPr lvl="0"/>
            <a:r>
              <a:rPr lang="en-US" dirty="0"/>
              <a:t>Design a public-health campaign incorporating brief advice and physical activity.</a:t>
            </a:r>
            <a:endParaRPr lang="en-GB" dirty="0"/>
          </a:p>
          <a:p>
            <a:endParaRPr lang="en-US" dirty="0"/>
          </a:p>
        </p:txBody>
      </p:sp>
    </p:spTree>
    <p:extLst>
      <p:ext uri="{BB962C8B-B14F-4D97-AF65-F5344CB8AC3E}">
        <p14:creationId xmlns:p14="http://schemas.microsoft.com/office/powerpoint/2010/main" val="1370497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FD153-1FF4-55A2-4CED-AD97E8D5D22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D874CB6-AEA8-0DC4-CB1C-7E3513A55B38}"/>
              </a:ext>
            </a:extLst>
          </p:cNvPr>
          <p:cNvSpPr>
            <a:spLocks noGrp="1"/>
          </p:cNvSpPr>
          <p:nvPr>
            <p:ph idx="1"/>
          </p:nvPr>
        </p:nvSpPr>
        <p:spPr/>
        <p:txBody>
          <a:bodyPr/>
          <a:lstStyle/>
          <a:p>
            <a:pPr lvl="0"/>
            <a:r>
              <a:rPr lang="en-US" dirty="0"/>
              <a:t>"% of UK adults exceeding 14 units/week?"</a:t>
            </a:r>
            <a:endParaRPr lang="en-GB" dirty="0"/>
          </a:p>
          <a:p>
            <a:pPr lvl="0"/>
            <a:r>
              <a:rPr lang="en-US" dirty="0"/>
              <a:t>"Alcohol deaths rising/falling/stable?"</a:t>
            </a:r>
            <a:endParaRPr lang="en-GB" dirty="0"/>
          </a:p>
          <a:p>
            <a:endParaRPr lang="en-US" dirty="0"/>
          </a:p>
        </p:txBody>
      </p:sp>
    </p:spTree>
    <p:extLst>
      <p:ext uri="{BB962C8B-B14F-4D97-AF65-F5344CB8AC3E}">
        <p14:creationId xmlns:p14="http://schemas.microsoft.com/office/powerpoint/2010/main" val="1012525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E6ECC-B9E4-CE05-A5AE-693E884DEFA1}"/>
              </a:ext>
            </a:extLst>
          </p:cNvPr>
          <p:cNvSpPr>
            <a:spLocks noGrp="1"/>
          </p:cNvSpPr>
          <p:nvPr>
            <p:ph type="title"/>
          </p:nvPr>
        </p:nvSpPr>
        <p:spPr/>
        <p:txBody>
          <a:bodyPr>
            <a:normAutofit fontScale="90000"/>
          </a:bodyPr>
          <a:lstStyle/>
          <a:p>
            <a:r>
              <a:rPr lang="en-GB" dirty="0"/>
              <a:t>Official Statistics</a:t>
            </a:r>
            <a:br>
              <a:rPr lang="en-GB" dirty="0"/>
            </a:br>
            <a:r>
              <a:rPr lang="en-GB" b="1" dirty="0"/>
              <a:t>Alcohol profile: short statistical commentary, December 2024</a:t>
            </a:r>
            <a:br>
              <a:rPr lang="en-GB" b="1" dirty="0"/>
            </a:br>
            <a:r>
              <a:rPr lang="en-GB" dirty="0"/>
              <a:t>Published 3 December 2024</a:t>
            </a:r>
            <a:br>
              <a:rPr lang="en-GB" dirty="0"/>
            </a:br>
            <a:br>
              <a:rPr lang="en-GB" dirty="0"/>
            </a:br>
            <a:r>
              <a:rPr lang="en-GB" sz="3100" dirty="0"/>
              <a:t>Office for Health Improvement and Disparities</a:t>
            </a:r>
            <a:endParaRPr lang="en-US" sz="3100" dirty="0"/>
          </a:p>
        </p:txBody>
      </p:sp>
      <p:sp>
        <p:nvSpPr>
          <p:cNvPr id="3" name="Content Placeholder 2">
            <a:extLst>
              <a:ext uri="{FF2B5EF4-FFF2-40B4-BE49-F238E27FC236}">
                <a16:creationId xmlns:a16="http://schemas.microsoft.com/office/drawing/2014/main" id="{A1532282-6665-441B-75EE-C1DDB6623786}"/>
              </a:ext>
            </a:extLst>
          </p:cNvPr>
          <p:cNvSpPr>
            <a:spLocks noGrp="1"/>
          </p:cNvSpPr>
          <p:nvPr>
            <p:ph idx="1"/>
          </p:nvPr>
        </p:nvSpPr>
        <p:spPr/>
        <p:txBody>
          <a:bodyPr>
            <a:normAutofit fontScale="92500" lnSpcReduction="20000"/>
          </a:bodyPr>
          <a:lstStyle/>
          <a:p>
            <a:r>
              <a:rPr lang="en-GB" dirty="0"/>
              <a:t>In 2023, there were 8,274 alcohol-specific deaths (deaths wholly due to alcohol) in England, </a:t>
            </a:r>
          </a:p>
          <a:p>
            <a:r>
              <a:rPr lang="en-GB" dirty="0"/>
              <a:t>Increase of 63.8% from 5,050 deaths in 2006 and a 4.6% increase since 2022.</a:t>
            </a:r>
          </a:p>
          <a:p>
            <a:r>
              <a:rPr lang="en-GB" dirty="0"/>
              <a:t>This equates to a rate of 15.0 per 100,000 population in 2023. This was the highest rate for alcohol-specific mortality since the start of the data series in 2006 (10.7 per 100,000).</a:t>
            </a:r>
          </a:p>
          <a:p>
            <a:r>
              <a:rPr lang="en-GB" dirty="0"/>
              <a:t>In 2023, the alcohol-specific mortality rate was highest in the North East region (25.7 per 100,000 population) and lowest in the East of England region (11.5). </a:t>
            </a:r>
          </a:p>
          <a:p>
            <a:r>
              <a:rPr lang="en-GB" dirty="0"/>
              <a:t>The mortality rate at upper tier local authority level varied from 31.4 in Sunderland to 6.7 (per 100,000 population) in Hackney.</a:t>
            </a:r>
          </a:p>
          <a:p>
            <a:r>
              <a:rPr lang="en-GB" dirty="0"/>
              <a:t>The rate of alcohol-specific mortality in the most deprived tenth of upper tier local authority areas was double the rate in the least deprived tenth (20.9 and 9.8 per 100,000 population respectively).</a:t>
            </a:r>
          </a:p>
          <a:p>
            <a:r>
              <a:rPr lang="en-GB" dirty="0"/>
              <a:t>The average (mean) age of death for alcohol-specific mortality in England in 2023 was 57.2 years. </a:t>
            </a:r>
          </a:p>
          <a:p>
            <a:r>
              <a:rPr lang="en-GB" dirty="0"/>
              <a:t>The average age of death for all causes in England in 2023 was around 20 years longer at 78.0 years.</a:t>
            </a:r>
          </a:p>
          <a:p>
            <a:endParaRPr lang="en-US" dirty="0"/>
          </a:p>
        </p:txBody>
      </p:sp>
    </p:spTree>
    <p:extLst>
      <p:ext uri="{BB962C8B-B14F-4D97-AF65-F5344CB8AC3E}">
        <p14:creationId xmlns:p14="http://schemas.microsoft.com/office/powerpoint/2010/main" val="1389930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F4CE9-966F-E693-4FBE-0DAB9A5F1DA5}"/>
              </a:ext>
            </a:extLst>
          </p:cNvPr>
          <p:cNvSpPr>
            <a:spLocks noGrp="1"/>
          </p:cNvSpPr>
          <p:nvPr>
            <p:ph type="title"/>
          </p:nvPr>
        </p:nvSpPr>
        <p:spPr/>
        <p:txBody>
          <a:bodyPr/>
          <a:lstStyle/>
          <a:p>
            <a:r>
              <a:rPr lang="en-US" dirty="0"/>
              <a:t>National Survey for Wales</a:t>
            </a:r>
          </a:p>
        </p:txBody>
      </p:sp>
      <p:sp>
        <p:nvSpPr>
          <p:cNvPr id="3" name="Content Placeholder 2">
            <a:extLst>
              <a:ext uri="{FF2B5EF4-FFF2-40B4-BE49-F238E27FC236}">
                <a16:creationId xmlns:a16="http://schemas.microsoft.com/office/drawing/2014/main" id="{28B92404-D7FA-72BD-EAFD-164A1342F0BF}"/>
              </a:ext>
            </a:extLst>
          </p:cNvPr>
          <p:cNvSpPr>
            <a:spLocks noGrp="1"/>
          </p:cNvSpPr>
          <p:nvPr>
            <p:ph idx="1"/>
          </p:nvPr>
        </p:nvSpPr>
        <p:spPr/>
        <p:txBody>
          <a:bodyPr/>
          <a:lstStyle/>
          <a:p>
            <a:r>
              <a:rPr lang="en-GB" b="1" dirty="0"/>
              <a:t>In 2022/23, 44% of adults (aged 16+) drank alcohol on at least one day each week.</a:t>
            </a:r>
            <a:endParaRPr lang="en-GB" dirty="0"/>
          </a:p>
          <a:p>
            <a:r>
              <a:rPr lang="en-GB" dirty="0"/>
              <a:t>52% of men and 36% of women drank alcohol on at least one day each week.</a:t>
            </a:r>
          </a:p>
          <a:p>
            <a:r>
              <a:rPr lang="en-GB" dirty="0"/>
              <a:t>Adults aged 45 to 64 were the most likely to drink alcohol on at least one day each week while adults aged 16 to 44 were the least likely (52% vs 33%).</a:t>
            </a:r>
          </a:p>
          <a:p>
            <a:r>
              <a:rPr lang="en-GB" dirty="0"/>
              <a:t>The proportion of adults who drink at least once a week declined from 48% to 44% between 2020/21 and 2022/23.</a:t>
            </a:r>
          </a:p>
          <a:p>
            <a:endParaRPr lang="en-US" dirty="0"/>
          </a:p>
        </p:txBody>
      </p:sp>
    </p:spTree>
    <p:extLst>
      <p:ext uri="{BB962C8B-B14F-4D97-AF65-F5344CB8AC3E}">
        <p14:creationId xmlns:p14="http://schemas.microsoft.com/office/powerpoint/2010/main" val="2890364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0E1FE-0986-0D4E-C1C0-B410E55C421D}"/>
              </a:ext>
            </a:extLst>
          </p:cNvPr>
          <p:cNvSpPr>
            <a:spLocks noGrp="1"/>
          </p:cNvSpPr>
          <p:nvPr>
            <p:ph type="title"/>
          </p:nvPr>
        </p:nvSpPr>
        <p:spPr/>
        <p:txBody>
          <a:bodyPr/>
          <a:lstStyle/>
          <a:p>
            <a:r>
              <a:rPr lang="en-US" dirty="0"/>
              <a:t>Issues with excessive alcohol consumption</a:t>
            </a:r>
            <a:br>
              <a:rPr lang="en-US" dirty="0"/>
            </a:br>
            <a:br>
              <a:rPr lang="en-US" dirty="0"/>
            </a:br>
            <a:r>
              <a:rPr lang="en-US" dirty="0"/>
              <a:t>NICE (2011)</a:t>
            </a:r>
          </a:p>
        </p:txBody>
      </p:sp>
      <p:sp>
        <p:nvSpPr>
          <p:cNvPr id="3" name="Content Placeholder 2">
            <a:extLst>
              <a:ext uri="{FF2B5EF4-FFF2-40B4-BE49-F238E27FC236}">
                <a16:creationId xmlns:a16="http://schemas.microsoft.com/office/drawing/2014/main" id="{F7D6A160-7FDC-0BA8-6B7C-67D60119E14C}"/>
              </a:ext>
            </a:extLst>
          </p:cNvPr>
          <p:cNvSpPr>
            <a:spLocks noGrp="1"/>
          </p:cNvSpPr>
          <p:nvPr>
            <p:ph idx="1"/>
          </p:nvPr>
        </p:nvSpPr>
        <p:spPr/>
        <p:txBody>
          <a:bodyPr/>
          <a:lstStyle/>
          <a:p>
            <a:r>
              <a:rPr lang="en-GB" dirty="0"/>
              <a:t>Harmful drinking is defined as a pattern of alcohol consumption causing health problems directly related to alcohol. </a:t>
            </a:r>
          </a:p>
          <a:p>
            <a:r>
              <a:rPr lang="en-GB" dirty="0"/>
              <a:t>This could include psychological problems such as depression, alcohol-related accidents or physical illness such as acute pancreatitis. </a:t>
            </a:r>
          </a:p>
          <a:p>
            <a:r>
              <a:rPr lang="en-GB" dirty="0"/>
              <a:t>In the longer term, harmful drinkers may go on to develop high blood pressure, cirrhosis, heart disease and some types of cancer, such as mouth, liver, bowel or breast cancer. </a:t>
            </a:r>
          </a:p>
          <a:p>
            <a:r>
              <a:rPr lang="en-GB" dirty="0"/>
              <a:t>Alcohol dependence is characterised by craving, tolerance, a preoccupation with alcohol and continued drinking in spite of harmful consequences (for example, liver disease or depression caused by drinking). </a:t>
            </a:r>
          </a:p>
          <a:p>
            <a:r>
              <a:rPr lang="en-GB" dirty="0"/>
              <a:t>Alcohol dependence is also associated with increased criminal activity and domestic violence, and an increased rate of significant mental and physical disorders. </a:t>
            </a:r>
            <a:endParaRPr lang="en-US" dirty="0"/>
          </a:p>
        </p:txBody>
      </p:sp>
    </p:spTree>
    <p:extLst>
      <p:ext uri="{BB962C8B-B14F-4D97-AF65-F5344CB8AC3E}">
        <p14:creationId xmlns:p14="http://schemas.microsoft.com/office/powerpoint/2010/main" val="3992661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3" name="Rectangle 1032">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035" name="Rectangle 1034">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B49253F-4CA8-E499-B3DF-D67953BD1518}"/>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4600" spc="-100" dirty="0"/>
              <a:t>Office for Health Improvement and Disparities (2022)</a:t>
            </a:r>
          </a:p>
        </p:txBody>
      </p:sp>
      <p:pic>
        <p:nvPicPr>
          <p:cNvPr id="1026" name="Picture 2">
            <a:extLst>
              <a:ext uri="{FF2B5EF4-FFF2-40B4-BE49-F238E27FC236}">
                <a16:creationId xmlns:a16="http://schemas.microsoft.com/office/drawing/2014/main" id="{BCBED3E6-D445-90AD-BB9A-ADA0643008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20270"/>
          <a:stretch>
            <a:fillRect/>
          </a:stretch>
        </p:blipFill>
        <p:spPr bwMode="auto">
          <a:xfrm>
            <a:off x="5120640" y="759599"/>
            <a:ext cx="6367271" cy="5330650"/>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672463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0D043-B814-8FCC-F147-08A9FEE7F81C}"/>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DD8D87E7-6DFA-485B-9467-D23584C1FBE0}"/>
              </a:ext>
            </a:extLst>
          </p:cNvPr>
          <p:cNvSpPr>
            <a:spLocks noGrp="1"/>
          </p:cNvSpPr>
          <p:nvPr>
            <p:ph idx="1"/>
          </p:nvPr>
        </p:nvSpPr>
        <p:spPr/>
        <p:txBody>
          <a:bodyPr>
            <a:normAutofit/>
          </a:bodyPr>
          <a:lstStyle/>
          <a:p>
            <a:r>
              <a:rPr lang="en-US" sz="4000" dirty="0"/>
              <a:t>PHE Have a Word Scratchcard….</a:t>
            </a:r>
          </a:p>
          <a:p>
            <a:r>
              <a:rPr lang="en-GB" dirty="0"/>
              <a:t>Total AUDIT-C scores were categorised such that scores of 0–4 indicated ‘low risk’, 5–7 ‘increasing risk’, 8–10 ‘higher risk’ and &gt;10 ‘possible dependence’. </a:t>
            </a:r>
          </a:p>
          <a:p>
            <a:r>
              <a:rPr lang="en-GB" dirty="0"/>
              <a:t>The AUDIT-C categories are classified as risky drinking status hereafter and were used as an indicator of possible dependence since the </a:t>
            </a:r>
            <a:r>
              <a:rPr lang="en-GB" b="1" dirty="0"/>
              <a:t>AUDIT-C is a screening tool and not a diagnostic tool</a:t>
            </a:r>
            <a:r>
              <a:rPr lang="en-GB" dirty="0"/>
              <a:t>.</a:t>
            </a:r>
            <a:endParaRPr lang="en-US" sz="4000" dirty="0"/>
          </a:p>
        </p:txBody>
      </p:sp>
      <p:pic>
        <p:nvPicPr>
          <p:cNvPr id="4" name="Picture 3">
            <a:extLst>
              <a:ext uri="{FF2B5EF4-FFF2-40B4-BE49-F238E27FC236}">
                <a16:creationId xmlns:a16="http://schemas.microsoft.com/office/drawing/2014/main" id="{311AC3FA-AD63-9304-2BED-4AAD4D93D940}"/>
              </a:ext>
            </a:extLst>
          </p:cNvPr>
          <p:cNvPicPr>
            <a:picLocks noChangeAspect="1"/>
          </p:cNvPicPr>
          <p:nvPr/>
        </p:nvPicPr>
        <p:blipFill>
          <a:blip r:embed="rId2"/>
          <a:stretch>
            <a:fillRect/>
          </a:stretch>
        </p:blipFill>
        <p:spPr>
          <a:xfrm>
            <a:off x="688840" y="1970169"/>
            <a:ext cx="2075639" cy="2024742"/>
          </a:xfrm>
          <a:prstGeom prst="rect">
            <a:avLst/>
          </a:prstGeom>
        </p:spPr>
      </p:pic>
    </p:spTree>
    <p:extLst>
      <p:ext uri="{BB962C8B-B14F-4D97-AF65-F5344CB8AC3E}">
        <p14:creationId xmlns:p14="http://schemas.microsoft.com/office/powerpoint/2010/main" val="2735040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8D015-7142-398F-52A5-7EFD1075132E}"/>
              </a:ext>
            </a:extLst>
          </p:cNvPr>
          <p:cNvSpPr>
            <a:spLocks noGrp="1"/>
          </p:cNvSpPr>
          <p:nvPr>
            <p:ph type="title"/>
          </p:nvPr>
        </p:nvSpPr>
        <p:spPr/>
        <p:txBody>
          <a:bodyPr/>
          <a:lstStyle/>
          <a:p>
            <a:r>
              <a:rPr lang="en-US" b="1" dirty="0"/>
              <a:t>Exercise &amp; Alcohol </a:t>
            </a:r>
            <a:r>
              <a:rPr lang="en-US" b="1" dirty="0" err="1"/>
              <a:t>Behaviour</a:t>
            </a:r>
            <a:r>
              <a:rPr lang="en-US" b="1" dirty="0"/>
              <a:t> </a:t>
            </a:r>
            <a:br>
              <a:rPr lang="en-US" b="1" dirty="0"/>
            </a:br>
            <a:endParaRPr lang="en-US" dirty="0"/>
          </a:p>
        </p:txBody>
      </p:sp>
      <p:sp>
        <p:nvSpPr>
          <p:cNvPr id="3" name="Content Placeholder 2">
            <a:extLst>
              <a:ext uri="{FF2B5EF4-FFF2-40B4-BE49-F238E27FC236}">
                <a16:creationId xmlns:a16="http://schemas.microsoft.com/office/drawing/2014/main" id="{5F31DC02-654E-83EC-4A6B-D25371B21453}"/>
              </a:ext>
            </a:extLst>
          </p:cNvPr>
          <p:cNvSpPr>
            <a:spLocks noGrp="1"/>
          </p:cNvSpPr>
          <p:nvPr>
            <p:ph idx="1"/>
          </p:nvPr>
        </p:nvSpPr>
        <p:spPr/>
        <p:txBody>
          <a:bodyPr/>
          <a:lstStyle/>
          <a:p>
            <a:r>
              <a:rPr lang="en-US" b="1" dirty="0"/>
              <a:t>Patterns:</a:t>
            </a:r>
            <a:r>
              <a:rPr lang="en-US" dirty="0"/>
              <a:t> Active adults often drink more (social clustering), but exercise aids recovery.</a:t>
            </a:r>
            <a:endParaRPr lang="en-GB" dirty="0"/>
          </a:p>
          <a:p>
            <a:pPr lvl="0"/>
            <a:r>
              <a:rPr lang="en-US" b="1" dirty="0"/>
              <a:t>Evidence:</a:t>
            </a:r>
            <a:r>
              <a:rPr lang="en-US" dirty="0"/>
              <a:t> RCTs show exercise reduces cravings, depression,  improved VO2max, lower anxiety.</a:t>
            </a:r>
            <a:endParaRPr lang="en-GB" dirty="0"/>
          </a:p>
          <a:p>
            <a:pPr lvl="0"/>
            <a:r>
              <a:rPr lang="en-US" b="1" dirty="0"/>
              <a:t>Mechanisms:</a:t>
            </a:r>
            <a:r>
              <a:rPr lang="en-US" dirty="0"/>
              <a:t> Boosts self-efficacy, routine, mood regulation </a:t>
            </a:r>
          </a:p>
          <a:p>
            <a:pPr lvl="0"/>
            <a:r>
              <a:rPr lang="en-US" dirty="0"/>
              <a:t>Bandura</a:t>
            </a:r>
          </a:p>
        </p:txBody>
      </p:sp>
    </p:spTree>
    <p:extLst>
      <p:ext uri="{BB962C8B-B14F-4D97-AF65-F5344CB8AC3E}">
        <p14:creationId xmlns:p14="http://schemas.microsoft.com/office/powerpoint/2010/main" val="4208908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A924E-5992-2B89-678D-EB893171E226}"/>
              </a:ext>
            </a:extLst>
          </p:cNvPr>
          <p:cNvSpPr>
            <a:spLocks noGrp="1"/>
          </p:cNvSpPr>
          <p:nvPr>
            <p:ph type="title"/>
          </p:nvPr>
        </p:nvSpPr>
        <p:spPr/>
        <p:txBody>
          <a:bodyPr>
            <a:normAutofit/>
          </a:bodyPr>
          <a:lstStyle/>
          <a:p>
            <a:r>
              <a:rPr lang="en-GB" sz="2000" b="1" dirty="0"/>
              <a:t>Effectiveness of exercise intervention in improving physical and mental status of patients with alcohol use disorders: A systematic review and meta-analysis</a:t>
            </a:r>
            <a:br>
              <a:rPr lang="en-GB" sz="2000" b="1" dirty="0"/>
            </a:br>
            <a:br>
              <a:rPr lang="en-GB" sz="2000" b="1" dirty="0"/>
            </a:br>
            <a:r>
              <a:rPr lang="en-GB" sz="2000" b="1" dirty="0"/>
              <a:t>Li et al. 2024)</a:t>
            </a:r>
            <a:endParaRPr lang="en-US" sz="2000" dirty="0"/>
          </a:p>
        </p:txBody>
      </p:sp>
      <p:sp>
        <p:nvSpPr>
          <p:cNvPr id="3" name="Content Placeholder 2">
            <a:extLst>
              <a:ext uri="{FF2B5EF4-FFF2-40B4-BE49-F238E27FC236}">
                <a16:creationId xmlns:a16="http://schemas.microsoft.com/office/drawing/2014/main" id="{DACEE920-DA99-CE94-DC9A-DE55896088C8}"/>
              </a:ext>
            </a:extLst>
          </p:cNvPr>
          <p:cNvSpPr>
            <a:spLocks noGrp="1"/>
          </p:cNvSpPr>
          <p:nvPr>
            <p:ph idx="1"/>
          </p:nvPr>
        </p:nvSpPr>
        <p:spPr>
          <a:xfrm>
            <a:off x="3869268" y="864107"/>
            <a:ext cx="7259943" cy="5801387"/>
          </a:xfrm>
        </p:spPr>
        <p:txBody>
          <a:bodyPr>
            <a:normAutofit fontScale="85000" lnSpcReduction="10000"/>
          </a:bodyPr>
          <a:lstStyle/>
          <a:p>
            <a:r>
              <a:rPr lang="en-GB" dirty="0"/>
              <a:t>Seventeen RCTs with a total of 1,905 patients with alcohol use disorders were included as subjects</a:t>
            </a:r>
          </a:p>
          <a:p>
            <a:r>
              <a:rPr lang="en-GB" dirty="0"/>
              <a:t>Results revealed that the exercise intervention had a significant effect on:</a:t>
            </a:r>
          </a:p>
          <a:p>
            <a:pPr lvl="1"/>
            <a:r>
              <a:rPr lang="en-GB" dirty="0"/>
              <a:t>alcohol dependence, </a:t>
            </a:r>
          </a:p>
          <a:p>
            <a:pPr lvl="1"/>
            <a:r>
              <a:rPr lang="en-GB" dirty="0"/>
              <a:t>the number of drinks per day</a:t>
            </a:r>
          </a:p>
          <a:p>
            <a:pPr lvl="1"/>
            <a:r>
              <a:rPr lang="en-GB" dirty="0"/>
              <a:t>AUDIT score</a:t>
            </a:r>
          </a:p>
          <a:p>
            <a:pPr lvl="1"/>
            <a:r>
              <a:rPr lang="en-GB" dirty="0"/>
              <a:t>physical and mental status </a:t>
            </a:r>
          </a:p>
          <a:p>
            <a:pPr lvl="1"/>
            <a:r>
              <a:rPr lang="en-GB" dirty="0"/>
              <a:t>VO</a:t>
            </a:r>
            <a:r>
              <a:rPr lang="en-GB" baseline="30000" dirty="0"/>
              <a:t>2</a:t>
            </a:r>
            <a:r>
              <a:rPr lang="en-GB" dirty="0"/>
              <a:t>max</a:t>
            </a:r>
          </a:p>
          <a:p>
            <a:pPr lvl="1"/>
            <a:r>
              <a:rPr lang="en-GB" dirty="0"/>
              <a:t>resting heart rate</a:t>
            </a:r>
          </a:p>
          <a:p>
            <a:pPr lvl="1"/>
            <a:r>
              <a:rPr lang="en-GB" dirty="0"/>
              <a:t>anxiety state </a:t>
            </a:r>
          </a:p>
          <a:p>
            <a:pPr lvl="1"/>
            <a:r>
              <a:rPr lang="en-GB" dirty="0"/>
              <a:t>depression state</a:t>
            </a:r>
          </a:p>
          <a:p>
            <a:pPr lvl="1"/>
            <a:r>
              <a:rPr lang="en-GB" dirty="0"/>
              <a:t>stress level</a:t>
            </a:r>
          </a:p>
          <a:p>
            <a:r>
              <a:rPr lang="en-GB" dirty="0"/>
              <a:t>Exercise intervention can effectively reduce alcohol dependence and significantly improve the physical and mental states of alcohol use disorder (AUD) patients</a:t>
            </a:r>
          </a:p>
          <a:p>
            <a:r>
              <a:rPr lang="en-GB" dirty="0"/>
              <a:t> Exercise intervention as an adjunct to the treatment of AUD patients is significantly effective.</a:t>
            </a:r>
          </a:p>
          <a:p>
            <a:endParaRPr lang="en-GB" dirty="0"/>
          </a:p>
          <a:p>
            <a:r>
              <a:rPr lang="en-GB" dirty="0"/>
              <a:t>Link:</a:t>
            </a:r>
          </a:p>
          <a:p>
            <a:r>
              <a:rPr lang="en-GB" dirty="0">
                <a:hlinkClick r:id="rId2"/>
              </a:rPr>
              <a:t>https://journals.plos.org/plosone/article?id=10.1371/journal.pone.0311166</a:t>
            </a:r>
            <a:endParaRPr lang="en-GB" dirty="0"/>
          </a:p>
          <a:p>
            <a:endParaRPr lang="en-GB" dirty="0"/>
          </a:p>
          <a:p>
            <a:endParaRPr lang="en-US" dirty="0"/>
          </a:p>
        </p:txBody>
      </p:sp>
    </p:spTree>
    <p:extLst>
      <p:ext uri="{BB962C8B-B14F-4D97-AF65-F5344CB8AC3E}">
        <p14:creationId xmlns:p14="http://schemas.microsoft.com/office/powerpoint/2010/main" val="2845921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2DDA9-449C-6E75-3CE9-896BDC9DCD7C}"/>
              </a:ext>
            </a:extLst>
          </p:cNvPr>
          <p:cNvSpPr>
            <a:spLocks noGrp="1"/>
          </p:cNvSpPr>
          <p:nvPr>
            <p:ph type="title"/>
          </p:nvPr>
        </p:nvSpPr>
        <p:spPr/>
        <p:txBody>
          <a:bodyPr>
            <a:normAutofit fontScale="90000"/>
          </a:bodyPr>
          <a:lstStyle/>
          <a:p>
            <a:r>
              <a:rPr lang="en-GB" dirty="0"/>
              <a:t>Exercise as treatment for alcohol use disorders: systematic review and meta-analysis</a:t>
            </a:r>
            <a:br>
              <a:rPr lang="en-GB" dirty="0"/>
            </a:br>
            <a:r>
              <a:rPr lang="en-GB" dirty="0"/>
              <a:t> </a:t>
            </a:r>
            <a:br>
              <a:rPr lang="en-GB" dirty="0"/>
            </a:br>
            <a:r>
              <a:rPr lang="en-GB" dirty="0"/>
              <a:t>Hallgren et al. (2017)</a:t>
            </a:r>
            <a:endParaRPr lang="en-US" dirty="0"/>
          </a:p>
        </p:txBody>
      </p:sp>
      <p:sp>
        <p:nvSpPr>
          <p:cNvPr id="3" name="Content Placeholder 2">
            <a:extLst>
              <a:ext uri="{FF2B5EF4-FFF2-40B4-BE49-F238E27FC236}">
                <a16:creationId xmlns:a16="http://schemas.microsoft.com/office/drawing/2014/main" id="{A8F9BE32-4A4B-9C48-E7D6-3580E8D81EB3}"/>
              </a:ext>
            </a:extLst>
          </p:cNvPr>
          <p:cNvSpPr>
            <a:spLocks noGrp="1"/>
          </p:cNvSpPr>
          <p:nvPr>
            <p:ph idx="1"/>
          </p:nvPr>
        </p:nvSpPr>
        <p:spPr/>
        <p:txBody>
          <a:bodyPr/>
          <a:lstStyle/>
          <a:p>
            <a:r>
              <a:rPr lang="en-GB" dirty="0"/>
              <a:t>Available evidence indicates exercise appears not to reduce alcohol consumption, but has significant improvements in other health outcomes, including depression and physical fitness.</a:t>
            </a:r>
          </a:p>
          <a:p>
            <a:r>
              <a:rPr lang="en-GB" dirty="0"/>
              <a:t> Additional long-term controlled studies of exercise for AUDs are required.</a:t>
            </a:r>
          </a:p>
          <a:p>
            <a:r>
              <a:rPr lang="en-GB" dirty="0"/>
              <a:t>Safe adjunct therapy</a:t>
            </a:r>
          </a:p>
          <a:p>
            <a:r>
              <a:rPr lang="en-GB" dirty="0"/>
              <a:t>Link: </a:t>
            </a:r>
            <a:r>
              <a:rPr lang="en-GB" dirty="0">
                <a:hlinkClick r:id="rId2"/>
              </a:rPr>
              <a:t>https://doi.org/10.1136/bjsports-2016-096814</a:t>
            </a:r>
            <a:endParaRPr lang="en-US" dirty="0"/>
          </a:p>
        </p:txBody>
      </p:sp>
    </p:spTree>
    <p:extLst>
      <p:ext uri="{BB962C8B-B14F-4D97-AF65-F5344CB8AC3E}">
        <p14:creationId xmlns:p14="http://schemas.microsoft.com/office/powerpoint/2010/main" val="557537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9325-9353-4500-BC3D-1FA3FCC20777}"/>
              </a:ext>
            </a:extLst>
          </p:cNvPr>
          <p:cNvSpPr>
            <a:spLocks noGrp="1"/>
          </p:cNvSpPr>
          <p:nvPr>
            <p:ph type="title"/>
          </p:nvPr>
        </p:nvSpPr>
        <p:spPr/>
        <p:txBody>
          <a:bodyPr/>
          <a:lstStyle/>
          <a:p>
            <a:r>
              <a:rPr lang="en-GB" dirty="0"/>
              <a:t>Alcohol Identification and Brief Advice programme</a:t>
            </a:r>
            <a:br>
              <a:rPr lang="en-GB" dirty="0"/>
            </a:br>
            <a:br>
              <a:rPr lang="en-GB" dirty="0"/>
            </a:br>
            <a:r>
              <a:rPr lang="en-GB" dirty="0"/>
              <a:t>Public Health England</a:t>
            </a:r>
            <a:endParaRPr lang="en-US" dirty="0"/>
          </a:p>
        </p:txBody>
      </p:sp>
      <p:sp>
        <p:nvSpPr>
          <p:cNvPr id="3" name="Content Placeholder 2">
            <a:extLst>
              <a:ext uri="{FF2B5EF4-FFF2-40B4-BE49-F238E27FC236}">
                <a16:creationId xmlns:a16="http://schemas.microsoft.com/office/drawing/2014/main" id="{41A9BB2C-13A0-E119-2481-D20ABE5D6BB5}"/>
              </a:ext>
            </a:extLst>
          </p:cNvPr>
          <p:cNvSpPr>
            <a:spLocks noGrp="1"/>
          </p:cNvSpPr>
          <p:nvPr>
            <p:ph idx="1"/>
          </p:nvPr>
        </p:nvSpPr>
        <p:spPr/>
        <p:txBody>
          <a:bodyPr/>
          <a:lstStyle/>
          <a:p>
            <a:r>
              <a:rPr lang="en-GB" dirty="0"/>
              <a:t>The Alcohol Identification and Brief Advice </a:t>
            </a:r>
            <a:r>
              <a:rPr lang="en-GB" dirty="0" err="1"/>
              <a:t>elearning</a:t>
            </a:r>
            <a:r>
              <a:rPr lang="en-GB" dirty="0"/>
              <a:t> project (Alcohol IBA) helps professionals to identify those individuals whose drinking might impact their health, now or in the future and to deliver simple, structured advice aimed at reducing this risk. </a:t>
            </a:r>
          </a:p>
          <a:p>
            <a:endParaRPr lang="en-GB" dirty="0"/>
          </a:p>
          <a:p>
            <a:r>
              <a:rPr lang="en-GB" dirty="0"/>
              <a:t>Have a look at the following link:</a:t>
            </a:r>
            <a:endParaRPr lang="en-US" dirty="0">
              <a:hlinkClick r:id="rId2"/>
            </a:endParaRPr>
          </a:p>
          <a:p>
            <a:r>
              <a:rPr lang="en-US" dirty="0">
                <a:hlinkClick r:id="rId2"/>
              </a:rPr>
              <a:t>https://www.e-lfh.org.uk/programmes/alcohol/</a:t>
            </a:r>
            <a:endParaRPr lang="en-US" dirty="0"/>
          </a:p>
          <a:p>
            <a:pPr marL="0" indent="0">
              <a:buNone/>
            </a:pPr>
            <a:endParaRPr lang="en-US" dirty="0"/>
          </a:p>
          <a:p>
            <a:pPr marL="0" indent="0">
              <a:buNone/>
            </a:pPr>
            <a:r>
              <a:rPr lang="en-US" dirty="0"/>
              <a:t>Train the Trainer resources….</a:t>
            </a:r>
          </a:p>
          <a:p>
            <a:endParaRPr lang="en-US" dirty="0"/>
          </a:p>
        </p:txBody>
      </p:sp>
    </p:spTree>
    <p:extLst>
      <p:ext uri="{BB962C8B-B14F-4D97-AF65-F5344CB8AC3E}">
        <p14:creationId xmlns:p14="http://schemas.microsoft.com/office/powerpoint/2010/main" val="3384654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CBE73-8D6A-12B0-7728-D62B1CCBA6CF}"/>
              </a:ext>
            </a:extLst>
          </p:cNvPr>
          <p:cNvSpPr>
            <a:spLocks noGrp="1"/>
          </p:cNvSpPr>
          <p:nvPr>
            <p:ph type="title"/>
          </p:nvPr>
        </p:nvSpPr>
        <p:spPr/>
        <p:txBody>
          <a:bodyPr/>
          <a:lstStyle/>
          <a:p>
            <a:r>
              <a:rPr lang="en-US" dirty="0"/>
              <a:t>Health Promotion Task </a:t>
            </a:r>
            <a:br>
              <a:rPr lang="en-US" dirty="0"/>
            </a:br>
            <a:r>
              <a:rPr lang="en-US" dirty="0"/>
              <a:t>(30 minutes):</a:t>
            </a:r>
            <a:br>
              <a:rPr lang="en-US" dirty="0"/>
            </a:br>
            <a:endParaRPr lang="en-US" dirty="0"/>
          </a:p>
        </p:txBody>
      </p:sp>
      <p:sp>
        <p:nvSpPr>
          <p:cNvPr id="3" name="Content Placeholder 2">
            <a:extLst>
              <a:ext uri="{FF2B5EF4-FFF2-40B4-BE49-F238E27FC236}">
                <a16:creationId xmlns:a16="http://schemas.microsoft.com/office/drawing/2014/main" id="{B7E640CC-0CD7-0A54-8D28-723CCD5A0B13}"/>
              </a:ext>
            </a:extLst>
          </p:cNvPr>
          <p:cNvSpPr>
            <a:spLocks noGrp="1"/>
          </p:cNvSpPr>
          <p:nvPr>
            <p:ph idx="1"/>
          </p:nvPr>
        </p:nvSpPr>
        <p:spPr/>
        <p:txBody>
          <a:bodyPr>
            <a:normAutofit/>
          </a:bodyPr>
          <a:lstStyle/>
          <a:p>
            <a:r>
              <a:rPr lang="en-US" b="1" dirty="0"/>
              <a:t>Public-Health Campaign Design (30 min)</a:t>
            </a:r>
            <a:endParaRPr lang="en-GB" sz="1600" dirty="0"/>
          </a:p>
          <a:p>
            <a:r>
              <a:rPr lang="en-US" b="1" dirty="0"/>
              <a:t>Instructions:</a:t>
            </a:r>
            <a:endParaRPr lang="en-GB" dirty="0"/>
          </a:p>
          <a:p>
            <a:pPr lvl="0"/>
            <a:r>
              <a:rPr lang="en-US" b="1" dirty="0"/>
              <a:t>Choose audience</a:t>
            </a:r>
            <a:r>
              <a:rPr lang="en-US" dirty="0"/>
              <a:t> (5 min planning): e.g., teenagers, university students; middle-aged home drinkers; older adults.</a:t>
            </a:r>
          </a:p>
          <a:p>
            <a:pPr lvl="0"/>
            <a:r>
              <a:rPr lang="en-GB" dirty="0"/>
              <a:t>Rationale for choice made…</a:t>
            </a:r>
          </a:p>
          <a:p>
            <a:pPr lvl="0"/>
            <a:r>
              <a:rPr lang="en-US" b="1" dirty="0"/>
              <a:t>Design a mini HP campaign</a:t>
            </a:r>
            <a:r>
              <a:rPr lang="en-US" dirty="0"/>
              <a:t> addressing alcohol consumption + including exercise:</a:t>
            </a:r>
            <a:endParaRPr lang="en-GB" dirty="0"/>
          </a:p>
          <a:p>
            <a:pPr lvl="1"/>
            <a:r>
              <a:rPr lang="en-US" b="1" dirty="0"/>
              <a:t>Key message</a:t>
            </a:r>
            <a:r>
              <a:rPr lang="en-US" dirty="0"/>
              <a:t> (e.g., Swap pints for circuits – cut units, boost mood).</a:t>
            </a:r>
            <a:endParaRPr lang="en-GB" dirty="0"/>
          </a:p>
          <a:p>
            <a:pPr lvl="1"/>
            <a:r>
              <a:rPr lang="en-US" b="1" dirty="0"/>
              <a:t>Screening tool </a:t>
            </a:r>
            <a:r>
              <a:rPr lang="en-US" dirty="0"/>
              <a:t>– establish </a:t>
            </a:r>
            <a:r>
              <a:rPr lang="en-US" dirty="0" err="1"/>
              <a:t>behaviour</a:t>
            </a:r>
            <a:endParaRPr lang="en-GB" dirty="0"/>
          </a:p>
          <a:p>
            <a:pPr lvl="1"/>
            <a:r>
              <a:rPr lang="en-US" b="1" dirty="0"/>
              <a:t>Exercise component </a:t>
            </a:r>
            <a:r>
              <a:rPr lang="en-US" dirty="0"/>
              <a:t>– tailor this to the group selected</a:t>
            </a:r>
            <a:endParaRPr lang="en-GB" dirty="0"/>
          </a:p>
          <a:p>
            <a:pPr lvl="1"/>
            <a:r>
              <a:rPr lang="en-US" b="1" dirty="0"/>
              <a:t>1 </a:t>
            </a:r>
            <a:r>
              <a:rPr lang="en-US" b="1" dirty="0" err="1"/>
              <a:t>behaviour</a:t>
            </a:r>
            <a:r>
              <a:rPr lang="en-US" b="1" dirty="0"/>
              <a:t> technique -</a:t>
            </a:r>
            <a:r>
              <a:rPr lang="en-US" dirty="0"/>
              <a:t> (e.g., goal-setting, social norms).</a:t>
            </a:r>
            <a:endParaRPr lang="en-GB" dirty="0"/>
          </a:p>
          <a:p>
            <a:pPr lvl="0"/>
            <a:r>
              <a:rPr lang="en-US" dirty="0"/>
              <a:t>Report back on your campaign…</a:t>
            </a:r>
          </a:p>
          <a:p>
            <a:endParaRPr lang="en-US" dirty="0"/>
          </a:p>
        </p:txBody>
      </p:sp>
    </p:spTree>
    <p:extLst>
      <p:ext uri="{BB962C8B-B14F-4D97-AF65-F5344CB8AC3E}">
        <p14:creationId xmlns:p14="http://schemas.microsoft.com/office/powerpoint/2010/main" val="3120752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42B5C-CAAF-215F-2504-C988D78D91CF}"/>
              </a:ext>
            </a:extLst>
          </p:cNvPr>
          <p:cNvSpPr>
            <a:spLocks noGrp="1"/>
          </p:cNvSpPr>
          <p:nvPr>
            <p:ph type="title"/>
          </p:nvPr>
        </p:nvSpPr>
        <p:spPr/>
        <p:txBody>
          <a:bodyPr/>
          <a:lstStyle/>
          <a:p>
            <a:r>
              <a:rPr lang="en-GB" b="1" dirty="0"/>
              <a:t>Task :</a:t>
            </a:r>
            <a:br>
              <a:rPr lang="en-GB" dirty="0"/>
            </a:br>
            <a:endParaRPr lang="en-US" dirty="0"/>
          </a:p>
        </p:txBody>
      </p:sp>
      <p:sp>
        <p:nvSpPr>
          <p:cNvPr id="3" name="Content Placeholder 2">
            <a:extLst>
              <a:ext uri="{FF2B5EF4-FFF2-40B4-BE49-F238E27FC236}">
                <a16:creationId xmlns:a16="http://schemas.microsoft.com/office/drawing/2014/main" id="{99F239DF-09EB-232C-37A1-5D263464FC58}"/>
              </a:ext>
            </a:extLst>
          </p:cNvPr>
          <p:cNvSpPr>
            <a:spLocks noGrp="1"/>
          </p:cNvSpPr>
          <p:nvPr>
            <p:ph idx="1"/>
          </p:nvPr>
        </p:nvSpPr>
        <p:spPr/>
        <p:txBody>
          <a:bodyPr>
            <a:normAutofit lnSpcReduction="10000"/>
          </a:bodyPr>
          <a:lstStyle/>
          <a:p>
            <a:r>
              <a:rPr lang="en-GB" dirty="0"/>
              <a:t>The following resources (links on next slide) have been provided in relation to the topic of alcohol use. Have a look through the different resources and then consider the following questions for each of those.</a:t>
            </a:r>
          </a:p>
          <a:p>
            <a:r>
              <a:rPr lang="en-GB" b="1" dirty="0"/>
              <a:t>Questions to answer for each of the following links:</a:t>
            </a:r>
            <a:endParaRPr lang="en-GB" dirty="0"/>
          </a:p>
          <a:p>
            <a:r>
              <a:rPr lang="en-GB" dirty="0"/>
              <a:t>1.        Who is the website / resource / campaign aimed at? (e.g. age)</a:t>
            </a:r>
          </a:p>
          <a:p>
            <a:r>
              <a:rPr lang="en-GB" dirty="0"/>
              <a:t>2.        What is the main focus of this campaign / strategy / resource base? (e.g. education / harm reduction / delay)</a:t>
            </a:r>
          </a:p>
          <a:p>
            <a:r>
              <a:rPr lang="en-GB" dirty="0"/>
              <a:t>3.        What do you think of the resources provided? (e.g. quality / appropriateness / relevance)</a:t>
            </a:r>
          </a:p>
          <a:p>
            <a:r>
              <a:rPr lang="en-GB" dirty="0"/>
              <a:t>4.        Would you recommend people use these resources?</a:t>
            </a:r>
          </a:p>
          <a:p>
            <a:r>
              <a:rPr lang="en-GB" dirty="0"/>
              <a:t>5.        Is there a section on the site for healthcare workers or researchers?</a:t>
            </a:r>
          </a:p>
          <a:p>
            <a:br>
              <a:rPr lang="en-GB" dirty="0"/>
            </a:br>
            <a:endParaRPr lang="en-US" dirty="0"/>
          </a:p>
        </p:txBody>
      </p:sp>
    </p:spTree>
    <p:extLst>
      <p:ext uri="{BB962C8B-B14F-4D97-AF65-F5344CB8AC3E}">
        <p14:creationId xmlns:p14="http://schemas.microsoft.com/office/powerpoint/2010/main" val="225646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A4CD-D70C-CF1E-9C46-8E028C6CA6A9}"/>
              </a:ext>
            </a:extLst>
          </p:cNvPr>
          <p:cNvSpPr>
            <a:spLocks noGrp="1"/>
          </p:cNvSpPr>
          <p:nvPr>
            <p:ph type="title"/>
          </p:nvPr>
        </p:nvSpPr>
        <p:spPr/>
        <p:txBody>
          <a:bodyPr/>
          <a:lstStyle/>
          <a:p>
            <a:r>
              <a:rPr lang="en-GB" dirty="0"/>
              <a:t>Campaigns and resources. </a:t>
            </a:r>
            <a:br>
              <a:rPr lang="en-GB" dirty="0"/>
            </a:br>
            <a:endParaRPr lang="en-US" dirty="0"/>
          </a:p>
        </p:txBody>
      </p:sp>
      <p:sp>
        <p:nvSpPr>
          <p:cNvPr id="3" name="Content Placeholder 2">
            <a:extLst>
              <a:ext uri="{FF2B5EF4-FFF2-40B4-BE49-F238E27FC236}">
                <a16:creationId xmlns:a16="http://schemas.microsoft.com/office/drawing/2014/main" id="{1DB8F7D4-2A8E-5A05-76B5-D7501471D5EC}"/>
              </a:ext>
            </a:extLst>
          </p:cNvPr>
          <p:cNvSpPr>
            <a:spLocks noGrp="1"/>
          </p:cNvSpPr>
          <p:nvPr>
            <p:ph idx="1"/>
          </p:nvPr>
        </p:nvSpPr>
        <p:spPr>
          <a:xfrm>
            <a:off x="3869268" y="324853"/>
            <a:ext cx="7315200" cy="6340641"/>
          </a:xfrm>
        </p:spPr>
        <p:txBody>
          <a:bodyPr>
            <a:normAutofit fontScale="92500" lnSpcReduction="10000"/>
          </a:bodyPr>
          <a:lstStyle/>
          <a:p>
            <a:pPr marL="0" indent="0">
              <a:buNone/>
            </a:pPr>
            <a:r>
              <a:rPr lang="en-GB" dirty="0"/>
              <a:t> 1. </a:t>
            </a:r>
            <a:r>
              <a:rPr lang="en-GB" b="1" dirty="0"/>
              <a:t>Children and Teens: </a:t>
            </a:r>
            <a:r>
              <a:rPr lang="en-GB" dirty="0"/>
              <a:t>“What’s the Harm?” is a campaign platform aimed at parents and families focusing on the risks of alcohol during childhood.</a:t>
            </a:r>
          </a:p>
          <a:p>
            <a:r>
              <a:rPr lang="en-GB" dirty="0"/>
              <a:t>https://</a:t>
            </a:r>
            <a:r>
              <a:rPr lang="en-GB" dirty="0" err="1"/>
              <a:t>whatstheharm.co.uk</a:t>
            </a:r>
            <a:r>
              <a:rPr lang="en-GB" dirty="0"/>
              <a:t>/</a:t>
            </a:r>
          </a:p>
          <a:p>
            <a:pPr marL="0" indent="0">
              <a:buNone/>
            </a:pPr>
            <a:r>
              <a:rPr lang="en-GB" dirty="0"/>
              <a:t>2. </a:t>
            </a:r>
            <a:r>
              <a:rPr lang="en-GB" b="1" dirty="0"/>
              <a:t>Teenage Drinking</a:t>
            </a:r>
          </a:p>
          <a:p>
            <a:r>
              <a:rPr lang="en-GB" dirty="0">
                <a:hlinkClick r:id="rId2"/>
              </a:rPr>
              <a:t>https://www.drinkaware.co.uk/advice-and-support/underage-drinking/teenage-drinking</a:t>
            </a:r>
            <a:endParaRPr lang="en-GB" dirty="0"/>
          </a:p>
          <a:p>
            <a:pPr marL="0" indent="0">
              <a:buNone/>
            </a:pPr>
            <a:endParaRPr lang="en-GB" b="1" dirty="0"/>
          </a:p>
          <a:p>
            <a:pPr marL="0" indent="0">
              <a:buNone/>
            </a:pPr>
            <a:r>
              <a:rPr lang="en-GB" dirty="0"/>
              <a:t>3. </a:t>
            </a:r>
            <a:r>
              <a:rPr lang="en-GB" b="1" dirty="0"/>
              <a:t>Adults: </a:t>
            </a:r>
            <a:r>
              <a:rPr lang="en-GB" dirty="0"/>
              <a:t>Understand more about your drinking</a:t>
            </a:r>
          </a:p>
          <a:p>
            <a:r>
              <a:rPr lang="en-GB" dirty="0">
                <a:hlinkClick r:id="rId3"/>
              </a:rPr>
              <a:t>https://www.drinkaware.co.uk/</a:t>
            </a:r>
            <a:endParaRPr lang="en-GB" dirty="0"/>
          </a:p>
          <a:p>
            <a:pPr marL="0" indent="0">
              <a:buNone/>
            </a:pPr>
            <a:r>
              <a:rPr lang="en-GB" dirty="0"/>
              <a:t>4. Alcohol harms. Time for Change. </a:t>
            </a:r>
          </a:p>
          <a:p>
            <a:r>
              <a:rPr lang="en-GB" dirty="0">
                <a:hlinkClick r:id="rId4"/>
              </a:rPr>
              <a:t>https://alcoholchange.org.uk/</a:t>
            </a:r>
            <a:endParaRPr lang="en-GB" dirty="0"/>
          </a:p>
          <a:p>
            <a:pPr marL="0" indent="0">
              <a:buNone/>
            </a:pPr>
            <a:r>
              <a:rPr lang="en-GB" dirty="0"/>
              <a:t>5. ‘Know Your Units’ Living Well campaign - NI</a:t>
            </a:r>
          </a:p>
          <a:p>
            <a:r>
              <a:rPr lang="en-GB" b="1" dirty="0">
                <a:hlinkClick r:id="rId5"/>
              </a:rPr>
              <a:t>https://drugsandalcoholni.info/</a:t>
            </a:r>
            <a:endParaRPr lang="en-GB" b="1" dirty="0"/>
          </a:p>
          <a:p>
            <a:endParaRPr lang="en-GB" b="1" dirty="0"/>
          </a:p>
          <a:p>
            <a:pPr marL="0" indent="0">
              <a:buNone/>
            </a:pPr>
            <a:r>
              <a:rPr lang="en-GB" dirty="0"/>
              <a:t>6. </a:t>
            </a:r>
            <a:r>
              <a:rPr lang="en-GB" b="1" dirty="0"/>
              <a:t>Older adults 50+: </a:t>
            </a:r>
            <a:r>
              <a:rPr lang="en-GB" dirty="0"/>
              <a:t>Drink wise. Age well. </a:t>
            </a:r>
          </a:p>
          <a:p>
            <a:r>
              <a:rPr lang="en-US" dirty="0">
                <a:hlinkClick r:id="rId6"/>
              </a:rPr>
              <a:t>https://www.drinkwiseagewell.org.uk/about/</a:t>
            </a:r>
            <a:endParaRPr lang="en-US" dirty="0"/>
          </a:p>
          <a:p>
            <a:endParaRPr lang="en-US" dirty="0"/>
          </a:p>
        </p:txBody>
      </p:sp>
    </p:spTree>
    <p:extLst>
      <p:ext uri="{BB962C8B-B14F-4D97-AF65-F5344CB8AC3E}">
        <p14:creationId xmlns:p14="http://schemas.microsoft.com/office/powerpoint/2010/main" val="48456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23E6-7784-1B96-3740-C27C3FB2C9D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8EF20C5-701A-2176-D4B5-2112AA600C1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17155795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68</TotalTime>
  <Words>1365</Words>
  <Application>Microsoft Macintosh PowerPoint</Application>
  <PresentationFormat>Widescreen</PresentationFormat>
  <Paragraphs>102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Corbel</vt:lpstr>
      <vt:lpstr>Wingdings 2</vt:lpstr>
      <vt:lpstr>Frame</vt:lpstr>
      <vt:lpstr>Alcohol Consumption, Health &amp; Exercise Interventions in the UK</vt:lpstr>
      <vt:lpstr>Learning outcomes</vt:lpstr>
      <vt:lpstr>PowerPoint Presentation</vt:lpstr>
      <vt:lpstr>Official Statistics Alcohol profile: short statistical commentary, December 2024 Published 3 December 2024  Office for Health Improvement and Disparities</vt:lpstr>
      <vt:lpstr>National Survey for Wales</vt:lpstr>
      <vt:lpstr>Issues with excessive alcohol consumption  NICE (2011)</vt:lpstr>
      <vt:lpstr>Office for Health Improvement and Disparities (2022)</vt:lpstr>
      <vt:lpstr>PowerPoint Presentation</vt:lpstr>
      <vt:lpstr>Exercise &amp; Alcohol Behaviour  </vt:lpstr>
      <vt:lpstr>Effectiveness of exercise intervention in improving physical and mental status of patients with alcohol use disorders: A systematic review and meta-analysis  Li et al. 2024)</vt:lpstr>
      <vt:lpstr>Exercise as treatment for alcohol use disorders: systematic review and meta-analysis   Hallgren et al. (2017)</vt:lpstr>
      <vt:lpstr>Alcohol Identification and Brief Advice programme  Public Health England</vt:lpstr>
      <vt:lpstr>Health Promotion Task  (30 minutes): </vt:lpstr>
      <vt:lpstr>Task : </vt:lpstr>
      <vt:lpstr>Campaigns and resources.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3</cp:revision>
  <dcterms:created xsi:type="dcterms:W3CDTF">2026-02-25T11:10:55Z</dcterms:created>
  <dcterms:modified xsi:type="dcterms:W3CDTF">2026-02-25T12:19:01Z</dcterms:modified>
</cp:coreProperties>
</file>