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2"/>
  </p:notesMasterIdLst>
  <p:sldIdLst>
    <p:sldId id="256" r:id="rId2"/>
    <p:sldId id="265" r:id="rId3"/>
    <p:sldId id="257" r:id="rId4"/>
    <p:sldId id="258" r:id="rId5"/>
    <p:sldId id="259" r:id="rId6"/>
    <p:sldId id="260" r:id="rId7"/>
    <p:sldId id="264"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82856-FC4C-415E-B70A-9DCDC248541A}" v="3" dt="2026-08-15T07:53:04.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5969"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 Donda" userId="2e79cd5ef47f7bfa" providerId="LiveId" clId="{461481D2-7E6A-403A-B2BC-0EB6ACACFBB5}"/>
    <pc:docChg chg="custSel addSld modSld">
      <pc:chgData name="Pe Donda" userId="2e79cd5ef47f7bfa" providerId="LiveId" clId="{461481D2-7E6A-403A-B2BC-0EB6ACACFBB5}" dt="2026-08-15T08:06:38.926" v="224" actId="20577"/>
      <pc:docMkLst>
        <pc:docMk/>
      </pc:docMkLst>
      <pc:sldChg chg="addSp delSp modSp mod">
        <pc:chgData name="Pe Donda" userId="2e79cd5ef47f7bfa" providerId="LiveId" clId="{461481D2-7E6A-403A-B2BC-0EB6ACACFBB5}" dt="2026-08-15T07:56:32.573" v="39" actId="478"/>
        <pc:sldMkLst>
          <pc:docMk/>
          <pc:sldMk cId="737587397" sldId="256"/>
        </pc:sldMkLst>
        <pc:spChg chg="add del mod">
          <ac:chgData name="Pe Donda" userId="2e79cd5ef47f7bfa" providerId="LiveId" clId="{461481D2-7E6A-403A-B2BC-0EB6ACACFBB5}" dt="2026-08-15T07:56:32.573" v="39" actId="478"/>
          <ac:spMkLst>
            <pc:docMk/>
            <pc:sldMk cId="737587397" sldId="256"/>
            <ac:spMk id="4" creationId="{406D6744-2B7E-0126-D463-EF578F25AD35}"/>
          </ac:spMkLst>
        </pc:spChg>
        <pc:spChg chg="add del mod">
          <ac:chgData name="Pe Donda" userId="2e79cd5ef47f7bfa" providerId="LiveId" clId="{461481D2-7E6A-403A-B2BC-0EB6ACACFBB5}" dt="2026-08-15T07:53:04.003" v="23"/>
          <ac:spMkLst>
            <pc:docMk/>
            <pc:sldMk cId="737587397" sldId="256"/>
            <ac:spMk id="5" creationId="{96A39405-E715-09BE-41EC-FE236CA93151}"/>
          </ac:spMkLst>
        </pc:spChg>
        <pc:spChg chg="add del mod">
          <ac:chgData name="Pe Donda" userId="2e79cd5ef47f7bfa" providerId="LiveId" clId="{461481D2-7E6A-403A-B2BC-0EB6ACACFBB5}" dt="2026-08-15T07:56:07.690" v="36"/>
          <ac:spMkLst>
            <pc:docMk/>
            <pc:sldMk cId="737587397" sldId="256"/>
            <ac:spMk id="6" creationId="{870FFE22-CF85-37CB-8FB8-C8970A4B564A}"/>
          </ac:spMkLst>
        </pc:spChg>
      </pc:sldChg>
      <pc:sldChg chg="modSp new mod">
        <pc:chgData name="Pe Donda" userId="2e79cd5ef47f7bfa" providerId="LiveId" clId="{461481D2-7E6A-403A-B2BC-0EB6ACACFBB5}" dt="2026-08-15T08:06:38.926" v="224" actId="20577"/>
        <pc:sldMkLst>
          <pc:docMk/>
          <pc:sldMk cId="2206133403" sldId="265"/>
        </pc:sldMkLst>
        <pc:spChg chg="mod">
          <ac:chgData name="Pe Donda" userId="2e79cd5ef47f7bfa" providerId="LiveId" clId="{461481D2-7E6A-403A-B2BC-0EB6ACACFBB5}" dt="2026-08-15T08:06:38.926" v="224" actId="20577"/>
          <ac:spMkLst>
            <pc:docMk/>
            <pc:sldMk cId="2206133403" sldId="265"/>
            <ac:spMk id="3" creationId="{60B73191-C8DB-79D2-F8BB-C6EB21AA0E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D11EF-0506-490C-A0E1-31CB17717F59}" type="doc">
      <dgm:prSet loTypeId="urn:microsoft.com/office/officeart/2005/8/layout/process1" loCatId="process" qsTypeId="urn:microsoft.com/office/officeart/2005/8/quickstyle/simple1" qsCatId="simple" csTypeId="urn:microsoft.com/office/officeart/2005/8/colors/accent1_1" csCatId="accent1" phldr="1"/>
      <dgm:spPr/>
      <dgm:t>
        <a:bodyPr/>
        <a:lstStyle/>
        <a:p>
          <a:endParaRPr lang="en-US"/>
        </a:p>
      </dgm:t>
    </dgm:pt>
    <dgm:pt modelId="{1CC3C49A-6B3D-4EF5-8C9B-01F16AF9F875}">
      <dgm:prSet/>
      <dgm:spPr/>
      <dgm:t>
        <a:bodyPr/>
        <a:lstStyle/>
        <a:p>
          <a:pPr algn="just"/>
          <a:r>
            <a:rPr lang="en-US" dirty="0"/>
            <a:t>Basil's Bakery is an independent artisan bakery opened in 2015 in a retail park in Coventry, United Kingdom (Basil’s Bakery, 2025). The company has gained a solid reputation for its well-sourced ingredients and fine quality organic breads, cakes and pastries. The bakery was a success in the first few years and attracted the faithful customers of the local community, retail staff and staff from the nearby industrial estate. The COVID-19 pandemic, however, severely affected the trading conditions, and although the restrictions have been removed, sales have not been able to get back to the levels seen before the pandemic. About 25% lower than in 2019. This continuous decrease is indicative that the business is facing challenges from both its internal operations and the external environment (Wu and Tham, 2023). Hence, this presentation aims to use the 5W2H model, PESTEL analysis and the Fishbone (Cause-and-Effect) Diagram to investigate the reasons for the lack of sales for Basil's Bakery. These analytical tools can be used to systematically evaluate the problem, uncover its root causes, and guide decision-making in order to enhance the bakery's long-term performance and sustainability.</a:t>
          </a:r>
        </a:p>
      </dgm:t>
    </dgm:pt>
    <dgm:pt modelId="{E38560FC-9547-4EB8-9F33-DD5A619C53F1}" type="parTrans" cxnId="{A5F72E39-5F83-4EB0-92B1-02C4E5A1AD9E}">
      <dgm:prSet/>
      <dgm:spPr/>
      <dgm:t>
        <a:bodyPr/>
        <a:lstStyle/>
        <a:p>
          <a:endParaRPr lang="en-US"/>
        </a:p>
      </dgm:t>
    </dgm:pt>
    <dgm:pt modelId="{4D38B344-0343-4C89-941A-3EBF095B314A}" type="sibTrans" cxnId="{A5F72E39-5F83-4EB0-92B1-02C4E5A1AD9E}">
      <dgm:prSet/>
      <dgm:spPr/>
      <dgm:t>
        <a:bodyPr/>
        <a:lstStyle/>
        <a:p>
          <a:endParaRPr lang="en-US"/>
        </a:p>
      </dgm:t>
    </dgm:pt>
    <dgm:pt modelId="{B0A3868D-8A90-469C-ACF7-51B0BD4B2BCF}" type="pres">
      <dgm:prSet presAssocID="{934D11EF-0506-490C-A0E1-31CB17717F59}" presName="Name0" presStyleCnt="0">
        <dgm:presLayoutVars>
          <dgm:dir/>
          <dgm:resizeHandles val="exact"/>
        </dgm:presLayoutVars>
      </dgm:prSet>
      <dgm:spPr/>
    </dgm:pt>
    <dgm:pt modelId="{8362AE4F-7BBE-41CF-85F8-0B089D2B93A7}" type="pres">
      <dgm:prSet presAssocID="{1CC3C49A-6B3D-4EF5-8C9B-01F16AF9F875}" presName="node" presStyleLbl="node1" presStyleIdx="0" presStyleCnt="1" custScaleX="100098" custScaleY="100682">
        <dgm:presLayoutVars>
          <dgm:bulletEnabled val="1"/>
        </dgm:presLayoutVars>
      </dgm:prSet>
      <dgm:spPr/>
    </dgm:pt>
  </dgm:ptLst>
  <dgm:cxnLst>
    <dgm:cxn modelId="{A5F72E39-5F83-4EB0-92B1-02C4E5A1AD9E}" srcId="{934D11EF-0506-490C-A0E1-31CB17717F59}" destId="{1CC3C49A-6B3D-4EF5-8C9B-01F16AF9F875}" srcOrd="0" destOrd="0" parTransId="{E38560FC-9547-4EB8-9F33-DD5A619C53F1}" sibTransId="{4D38B344-0343-4C89-941A-3EBF095B314A}"/>
    <dgm:cxn modelId="{030CAE47-C9C3-4008-85B7-AD516FC7047B}" type="presOf" srcId="{934D11EF-0506-490C-A0E1-31CB17717F59}" destId="{B0A3868D-8A90-469C-ACF7-51B0BD4B2BCF}" srcOrd="0" destOrd="0" presId="urn:microsoft.com/office/officeart/2005/8/layout/process1"/>
    <dgm:cxn modelId="{324421F2-3968-4A68-AC7D-8681BC5C52C6}" type="presOf" srcId="{1CC3C49A-6B3D-4EF5-8C9B-01F16AF9F875}" destId="{8362AE4F-7BBE-41CF-85F8-0B089D2B93A7}" srcOrd="0" destOrd="0" presId="urn:microsoft.com/office/officeart/2005/8/layout/process1"/>
    <dgm:cxn modelId="{C9580E60-3C4F-4F30-974E-5DA9B886A082}" type="presParOf" srcId="{B0A3868D-8A90-469C-ACF7-51B0BD4B2BCF}" destId="{8362AE4F-7BBE-41CF-85F8-0B089D2B93A7}"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A73B38-697F-4F24-A3EF-08C5863B1689}" type="doc">
      <dgm:prSet loTypeId="urn:microsoft.com/office/officeart/2005/8/layout/hProcess9" loCatId="process" qsTypeId="urn:microsoft.com/office/officeart/2005/8/quickstyle/simple4" qsCatId="simple" csTypeId="urn:microsoft.com/office/officeart/2005/8/colors/colorful1" csCatId="colorful" phldr="1"/>
      <dgm:spPr/>
      <dgm:t>
        <a:bodyPr/>
        <a:lstStyle/>
        <a:p>
          <a:endParaRPr lang="en-US"/>
        </a:p>
      </dgm:t>
    </dgm:pt>
    <dgm:pt modelId="{9D61C77F-21C2-4E43-94C5-E919A2B770E3}">
      <dgm:prSet/>
      <dgm:spPr/>
      <dgm:t>
        <a:bodyPr/>
        <a:lstStyle/>
        <a:p>
          <a:pPr algn="just"/>
          <a:r>
            <a:rPr lang="en-US" dirty="0"/>
            <a:t>Although COVID-19 restrictions have been lifted, Basil's Bakery has not been able to catch up to sales made prior to the pandemic and sales are still about 25% lower than in 2019 (Kirkland, 2025). This means that the business is facing ongoing issues that are not just a result of the pandemic. One of the key issues is the reduction of customer numbers as a result of a quieter retail park, as well as an increase in retail spaces within the park that are currently empty, and job losses of staff from </a:t>
          </a:r>
          <a:r>
            <a:rPr lang="en-US" dirty="0" err="1"/>
            <a:t>neighbouring</a:t>
          </a:r>
          <a:r>
            <a:rPr lang="en-US" dirty="0"/>
            <a:t> retailers. Additionally, the boom in hybrid and remote work has decreased the number of people that come to the area during lunchtime, meaning that there are fewer customers coming in each day. The bakery has internal limitations, such as the lack of a delivery service and the inefficient pre-order process, since Basil does both production and customer service (Basil’s Bakery, 2025). Meanwhile, the cost of rent, utilities, insurance and organic food ingredients has increased, adding strain to operational costs. All of these internal and external issues have led to losses in sales revenue, reduced profitability, limited cash flow, a less competitive situation, and uncertainty about the bakery's future growth and sustainability.</a:t>
          </a:r>
        </a:p>
      </dgm:t>
    </dgm:pt>
    <dgm:pt modelId="{675B270C-D0B9-4399-990B-A72F02708DCB}" type="parTrans" cxnId="{C32FDCA8-5668-405F-8F98-BA40DB779316}">
      <dgm:prSet/>
      <dgm:spPr/>
      <dgm:t>
        <a:bodyPr/>
        <a:lstStyle/>
        <a:p>
          <a:endParaRPr lang="en-US"/>
        </a:p>
      </dgm:t>
    </dgm:pt>
    <dgm:pt modelId="{2797DE3D-9418-4910-B14A-9DCDCB0E7FBE}" type="sibTrans" cxnId="{C32FDCA8-5668-405F-8F98-BA40DB779316}">
      <dgm:prSet/>
      <dgm:spPr/>
      <dgm:t>
        <a:bodyPr/>
        <a:lstStyle/>
        <a:p>
          <a:endParaRPr lang="en-US"/>
        </a:p>
      </dgm:t>
    </dgm:pt>
    <dgm:pt modelId="{E55880B5-04B2-45DF-9BB5-661B09F7C5EA}" type="pres">
      <dgm:prSet presAssocID="{0BA73B38-697F-4F24-A3EF-08C5863B1689}" presName="CompostProcess" presStyleCnt="0">
        <dgm:presLayoutVars>
          <dgm:dir/>
          <dgm:resizeHandles val="exact"/>
        </dgm:presLayoutVars>
      </dgm:prSet>
      <dgm:spPr/>
    </dgm:pt>
    <dgm:pt modelId="{81175FBC-1A90-475A-A09F-B8B770A7FA8B}" type="pres">
      <dgm:prSet presAssocID="{0BA73B38-697F-4F24-A3EF-08C5863B1689}" presName="arrow" presStyleLbl="bgShp" presStyleIdx="0" presStyleCnt="1" custScaleX="117647" custLinFactNeighborX="2695"/>
      <dgm:spPr/>
    </dgm:pt>
    <dgm:pt modelId="{BEE8516B-F625-46E9-94C6-0B6DD020F90E}" type="pres">
      <dgm:prSet presAssocID="{0BA73B38-697F-4F24-A3EF-08C5863B1689}" presName="linearProcess" presStyleCnt="0"/>
      <dgm:spPr/>
    </dgm:pt>
    <dgm:pt modelId="{4B81C717-398E-4743-84B5-544592C7392F}" type="pres">
      <dgm:prSet presAssocID="{9D61C77F-21C2-4E43-94C5-E919A2B770E3}" presName="textNode" presStyleLbl="node1" presStyleIdx="0" presStyleCnt="1" custScaleY="170317">
        <dgm:presLayoutVars>
          <dgm:bulletEnabled val="1"/>
        </dgm:presLayoutVars>
      </dgm:prSet>
      <dgm:spPr/>
    </dgm:pt>
  </dgm:ptLst>
  <dgm:cxnLst>
    <dgm:cxn modelId="{2EFA9001-3174-4F54-A9C5-280FD53E6F29}" type="presOf" srcId="{0BA73B38-697F-4F24-A3EF-08C5863B1689}" destId="{E55880B5-04B2-45DF-9BB5-661B09F7C5EA}" srcOrd="0" destOrd="0" presId="urn:microsoft.com/office/officeart/2005/8/layout/hProcess9"/>
    <dgm:cxn modelId="{7C37712F-D063-49BA-9A62-6B9E2B484EFB}" type="presOf" srcId="{9D61C77F-21C2-4E43-94C5-E919A2B770E3}" destId="{4B81C717-398E-4743-84B5-544592C7392F}" srcOrd="0" destOrd="0" presId="urn:microsoft.com/office/officeart/2005/8/layout/hProcess9"/>
    <dgm:cxn modelId="{C32FDCA8-5668-405F-8F98-BA40DB779316}" srcId="{0BA73B38-697F-4F24-A3EF-08C5863B1689}" destId="{9D61C77F-21C2-4E43-94C5-E919A2B770E3}" srcOrd="0" destOrd="0" parTransId="{675B270C-D0B9-4399-990B-A72F02708DCB}" sibTransId="{2797DE3D-9418-4910-B14A-9DCDCB0E7FBE}"/>
    <dgm:cxn modelId="{FE8A04C6-85FF-4FA5-91C8-5EBB3D23C1BF}" type="presParOf" srcId="{E55880B5-04B2-45DF-9BB5-661B09F7C5EA}" destId="{81175FBC-1A90-475A-A09F-B8B770A7FA8B}" srcOrd="0" destOrd="0" presId="urn:microsoft.com/office/officeart/2005/8/layout/hProcess9"/>
    <dgm:cxn modelId="{6B7DD796-5208-4398-BEB1-4E4B62F41219}" type="presParOf" srcId="{E55880B5-04B2-45DF-9BB5-661B09F7C5EA}" destId="{BEE8516B-F625-46E9-94C6-0B6DD020F90E}" srcOrd="1" destOrd="0" presId="urn:microsoft.com/office/officeart/2005/8/layout/hProcess9"/>
    <dgm:cxn modelId="{2099F353-4C1B-4CEA-9F82-485DB097EE2D}" type="presParOf" srcId="{BEE8516B-F625-46E9-94C6-0B6DD020F90E}" destId="{4B81C717-398E-4743-84B5-544592C7392F}"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6BCA13-399E-416C-B910-EF9D87B50EBD}"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6A76C453-379E-47E9-B8C3-9F13F0F70915}">
      <dgm:prSet/>
      <dgm:spPr/>
      <dgm:t>
        <a:bodyPr/>
        <a:lstStyle/>
        <a:p>
          <a:pPr algn="just"/>
          <a:r>
            <a:rPr lang="en-US" b="0" i="0" dirty="0"/>
            <a:t>The 5W2H model is a problem-solving model in which </a:t>
          </a:r>
          <a:r>
            <a:rPr lang="en-US" b="0" i="0" dirty="0" err="1"/>
            <a:t>organisations</a:t>
          </a:r>
          <a:r>
            <a:rPr lang="en-US" b="0" i="0" dirty="0"/>
            <a:t> can look at business problems in 7 structured questions (</a:t>
          </a:r>
          <a:r>
            <a:rPr lang="en-US" b="0" i="0" dirty="0" err="1"/>
            <a:t>Lahmine</a:t>
          </a:r>
          <a:r>
            <a:rPr lang="en-US" b="0" i="0" dirty="0"/>
            <a:t> and Bennouna, 2025). The model does not just assess symptomology of a problem, it also helps to determine the root cause of the problem, its scope, and impact, which aids in informed decision-making. The framework is used in the context of Basil's Bakery to systematically review and understand the causes of the persistent sales issues with the business. The results are </a:t>
          </a:r>
          <a:r>
            <a:rPr lang="en-US" b="0" i="0" dirty="0" err="1"/>
            <a:t>summarised</a:t>
          </a:r>
          <a:r>
            <a:rPr lang="en-US" b="0" i="0" dirty="0"/>
            <a:t> in table 1.</a:t>
          </a:r>
          <a:endParaRPr lang="en-US" dirty="0"/>
        </a:p>
      </dgm:t>
    </dgm:pt>
    <dgm:pt modelId="{E6949328-EA74-4FCF-A8BB-3D4ED8846F2A}" type="parTrans" cxnId="{5B8BA635-8D8A-49AE-A84C-68D2C7C81BCF}">
      <dgm:prSet/>
      <dgm:spPr/>
      <dgm:t>
        <a:bodyPr/>
        <a:lstStyle/>
        <a:p>
          <a:endParaRPr lang="en-US"/>
        </a:p>
      </dgm:t>
    </dgm:pt>
    <dgm:pt modelId="{CEBFB0EF-38AC-4734-9DE0-7B1224E2817E}" type="sibTrans" cxnId="{5B8BA635-8D8A-49AE-A84C-68D2C7C81BCF}">
      <dgm:prSet/>
      <dgm:spPr/>
      <dgm:t>
        <a:bodyPr/>
        <a:lstStyle/>
        <a:p>
          <a:endParaRPr lang="en-US"/>
        </a:p>
      </dgm:t>
    </dgm:pt>
    <dgm:pt modelId="{657B688F-207B-4A3F-9F43-DEC857075B60}">
      <dgm:prSet/>
      <dgm:spPr/>
      <dgm:t>
        <a:bodyPr/>
        <a:lstStyle/>
        <a:p>
          <a:pPr algn="just"/>
          <a:r>
            <a:rPr lang="en-US" b="0" i="0" dirty="0"/>
            <a:t>In conclusion, the 5W2H analysis gives a concise description of the issue, its cause, and the impact on Basil's Bakery, which provides a structured overview of the problem with the bakery's sales. The results of the analysis can be presented in a tabular format, which will help make the results clearer and show how the framework can help evidence-based decision making and identify business priorities for the future.</a:t>
          </a:r>
          <a:endParaRPr lang="en-US" dirty="0"/>
        </a:p>
      </dgm:t>
    </dgm:pt>
    <dgm:pt modelId="{FB448D1A-F595-41E3-B93A-4E0A66D347FE}" type="parTrans" cxnId="{9AA1B72C-F627-4EC9-AEE9-09A979BEBB3B}">
      <dgm:prSet/>
      <dgm:spPr/>
      <dgm:t>
        <a:bodyPr/>
        <a:lstStyle/>
        <a:p>
          <a:endParaRPr lang="en-US"/>
        </a:p>
      </dgm:t>
    </dgm:pt>
    <dgm:pt modelId="{1CB9B4D3-3127-4264-8E8E-BB17AAB9B7F0}" type="sibTrans" cxnId="{9AA1B72C-F627-4EC9-AEE9-09A979BEBB3B}">
      <dgm:prSet/>
      <dgm:spPr/>
      <dgm:t>
        <a:bodyPr/>
        <a:lstStyle/>
        <a:p>
          <a:endParaRPr lang="en-US"/>
        </a:p>
      </dgm:t>
    </dgm:pt>
    <dgm:pt modelId="{1E0BB5D7-C9F9-4364-A404-3672F91CDD79}" type="pres">
      <dgm:prSet presAssocID="{AD6BCA13-399E-416C-B910-EF9D87B50EBD}" presName="linear" presStyleCnt="0">
        <dgm:presLayoutVars>
          <dgm:animLvl val="lvl"/>
          <dgm:resizeHandles val="exact"/>
        </dgm:presLayoutVars>
      </dgm:prSet>
      <dgm:spPr/>
    </dgm:pt>
    <dgm:pt modelId="{39CB31DC-9030-4AAB-B500-BDAF2AF63D84}" type="pres">
      <dgm:prSet presAssocID="{6A76C453-379E-47E9-B8C3-9F13F0F70915}" presName="parentText" presStyleLbl="node1" presStyleIdx="0" presStyleCnt="2">
        <dgm:presLayoutVars>
          <dgm:chMax val="0"/>
          <dgm:bulletEnabled val="1"/>
        </dgm:presLayoutVars>
      </dgm:prSet>
      <dgm:spPr/>
    </dgm:pt>
    <dgm:pt modelId="{B9A28A20-1C65-489E-B167-16E28C384054}" type="pres">
      <dgm:prSet presAssocID="{CEBFB0EF-38AC-4734-9DE0-7B1224E2817E}" presName="spacer" presStyleCnt="0"/>
      <dgm:spPr/>
    </dgm:pt>
    <dgm:pt modelId="{15EFA34C-0D70-4CEE-BC69-A1DE7CBA9867}" type="pres">
      <dgm:prSet presAssocID="{657B688F-207B-4A3F-9F43-DEC857075B60}" presName="parentText" presStyleLbl="node1" presStyleIdx="1" presStyleCnt="2">
        <dgm:presLayoutVars>
          <dgm:chMax val="0"/>
          <dgm:bulletEnabled val="1"/>
        </dgm:presLayoutVars>
      </dgm:prSet>
      <dgm:spPr/>
    </dgm:pt>
  </dgm:ptLst>
  <dgm:cxnLst>
    <dgm:cxn modelId="{C7A6CA1D-B316-4E2A-B9B7-51AB78360A24}" type="presOf" srcId="{6A76C453-379E-47E9-B8C3-9F13F0F70915}" destId="{39CB31DC-9030-4AAB-B500-BDAF2AF63D84}" srcOrd="0" destOrd="0" presId="urn:microsoft.com/office/officeart/2005/8/layout/vList2"/>
    <dgm:cxn modelId="{9BF42427-D188-4479-8393-A67C864189AC}" type="presOf" srcId="{657B688F-207B-4A3F-9F43-DEC857075B60}" destId="{15EFA34C-0D70-4CEE-BC69-A1DE7CBA9867}" srcOrd="0" destOrd="0" presId="urn:microsoft.com/office/officeart/2005/8/layout/vList2"/>
    <dgm:cxn modelId="{9AA1B72C-F627-4EC9-AEE9-09A979BEBB3B}" srcId="{AD6BCA13-399E-416C-B910-EF9D87B50EBD}" destId="{657B688F-207B-4A3F-9F43-DEC857075B60}" srcOrd="1" destOrd="0" parTransId="{FB448D1A-F595-41E3-B93A-4E0A66D347FE}" sibTransId="{1CB9B4D3-3127-4264-8E8E-BB17AAB9B7F0}"/>
    <dgm:cxn modelId="{5B8BA635-8D8A-49AE-A84C-68D2C7C81BCF}" srcId="{AD6BCA13-399E-416C-B910-EF9D87B50EBD}" destId="{6A76C453-379E-47E9-B8C3-9F13F0F70915}" srcOrd="0" destOrd="0" parTransId="{E6949328-EA74-4FCF-A8BB-3D4ED8846F2A}" sibTransId="{CEBFB0EF-38AC-4734-9DE0-7B1224E2817E}"/>
    <dgm:cxn modelId="{A7636254-FBAB-4809-B5CE-D6107C21E08C}" type="presOf" srcId="{AD6BCA13-399E-416C-B910-EF9D87B50EBD}" destId="{1E0BB5D7-C9F9-4364-A404-3672F91CDD79}" srcOrd="0" destOrd="0" presId="urn:microsoft.com/office/officeart/2005/8/layout/vList2"/>
    <dgm:cxn modelId="{620F2146-8435-4EA1-87A2-F08FAAA3C8C1}" type="presParOf" srcId="{1E0BB5D7-C9F9-4364-A404-3672F91CDD79}" destId="{39CB31DC-9030-4AAB-B500-BDAF2AF63D84}" srcOrd="0" destOrd="0" presId="urn:microsoft.com/office/officeart/2005/8/layout/vList2"/>
    <dgm:cxn modelId="{6CED6196-B314-4344-92F3-A6722594B83F}" type="presParOf" srcId="{1E0BB5D7-C9F9-4364-A404-3672F91CDD79}" destId="{B9A28A20-1C65-489E-B167-16E28C384054}" srcOrd="1" destOrd="0" presId="urn:microsoft.com/office/officeart/2005/8/layout/vList2"/>
    <dgm:cxn modelId="{7B053A7A-96E1-46B1-B0BB-4A6369146BFA}" type="presParOf" srcId="{1E0BB5D7-C9F9-4364-A404-3672F91CDD79}" destId="{15EFA34C-0D70-4CEE-BC69-A1DE7CBA986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F02778-B1B0-452E-A6DF-D385BAD9AC8B}" type="doc">
      <dgm:prSet loTypeId="urn:microsoft.com/office/officeart/2005/8/layout/default" loCatId="list" qsTypeId="urn:microsoft.com/office/officeart/2005/8/quickstyle/simple1" qsCatId="simple" csTypeId="urn:microsoft.com/office/officeart/2005/8/colors/accent4_1" csCatId="accent4" phldr="1"/>
      <dgm:spPr/>
      <dgm:t>
        <a:bodyPr/>
        <a:lstStyle/>
        <a:p>
          <a:endParaRPr lang="en-US"/>
        </a:p>
      </dgm:t>
    </dgm:pt>
    <dgm:pt modelId="{9AE42631-AB10-425C-97A4-64BF3C77CFA8}">
      <dgm:prSet/>
      <dgm:spPr/>
      <dgm:t>
        <a:bodyPr/>
        <a:lstStyle/>
        <a:p>
          <a:pPr algn="just"/>
          <a:r>
            <a:rPr lang="en-US" b="0" i="0" dirty="0"/>
            <a:t>PESTEL analysis, as it is known, is a strategic tool for assessing the external macro-environmental factors, which impact an </a:t>
          </a:r>
          <a:r>
            <a:rPr lang="en-US" b="0" i="0" dirty="0" err="1"/>
            <a:t>organisation's</a:t>
          </a:r>
          <a:r>
            <a:rPr lang="en-US" b="0" i="0" dirty="0"/>
            <a:t> functioning and decision making (Palazzo, 2024). It helps organisations to spot opportunities and threats created by political, economic, social, technological, environmental, and legal factors that are beyond their control. Using the PESTEL analysis on Basil's Bakery gives a structured way to examine the external forces leading to the continued slow sales of the bakery. The results are </a:t>
          </a:r>
          <a:r>
            <a:rPr lang="en-US" b="0" i="0" dirty="0" err="1"/>
            <a:t>summarised</a:t>
          </a:r>
          <a:r>
            <a:rPr lang="en-US" b="0" i="0" dirty="0"/>
            <a:t> in Table 2.</a:t>
          </a:r>
          <a:endParaRPr lang="en-US" dirty="0"/>
        </a:p>
      </dgm:t>
    </dgm:pt>
    <dgm:pt modelId="{A9793A90-ECF0-4A7A-847B-3E3B43540493}" type="parTrans" cxnId="{BA309B25-80EC-4550-B6E1-604C31FB017D}">
      <dgm:prSet/>
      <dgm:spPr/>
      <dgm:t>
        <a:bodyPr/>
        <a:lstStyle/>
        <a:p>
          <a:endParaRPr lang="en-US"/>
        </a:p>
      </dgm:t>
    </dgm:pt>
    <dgm:pt modelId="{4DA3BD50-C0BD-4F42-9D15-7B0D835F822E}" type="sibTrans" cxnId="{BA309B25-80EC-4550-B6E1-604C31FB017D}">
      <dgm:prSet/>
      <dgm:spPr/>
      <dgm:t>
        <a:bodyPr/>
        <a:lstStyle/>
        <a:p>
          <a:endParaRPr lang="en-US"/>
        </a:p>
      </dgm:t>
    </dgm:pt>
    <dgm:pt modelId="{BF80F4F2-92BB-42B6-B96C-38F425B1437A}">
      <dgm:prSet/>
      <dgm:spPr/>
      <dgm:t>
        <a:bodyPr/>
        <a:lstStyle/>
        <a:p>
          <a:pPr algn="just"/>
          <a:r>
            <a:rPr lang="en-US" b="0" i="0" dirty="0"/>
            <a:t>Compared to other factors, the economic, social and technological factors seem to have the most impact on Basil's Bakery's poor sales, as they influence customer demand, costs of the business, and the business's ability to satisfy consumer expectations.</a:t>
          </a:r>
          <a:endParaRPr lang="en-US" dirty="0"/>
        </a:p>
      </dgm:t>
    </dgm:pt>
    <dgm:pt modelId="{7568B86F-EA8C-4EE1-985B-772E1D30F7C6}" type="parTrans" cxnId="{9B8C89C3-6F02-4990-9B28-7327D278A48A}">
      <dgm:prSet/>
      <dgm:spPr/>
      <dgm:t>
        <a:bodyPr/>
        <a:lstStyle/>
        <a:p>
          <a:endParaRPr lang="en-US"/>
        </a:p>
      </dgm:t>
    </dgm:pt>
    <dgm:pt modelId="{A30D46FE-20E2-47F4-8EBB-7589943A094A}" type="sibTrans" cxnId="{9B8C89C3-6F02-4990-9B28-7327D278A48A}">
      <dgm:prSet/>
      <dgm:spPr/>
      <dgm:t>
        <a:bodyPr/>
        <a:lstStyle/>
        <a:p>
          <a:endParaRPr lang="en-US"/>
        </a:p>
      </dgm:t>
    </dgm:pt>
    <dgm:pt modelId="{906EED2D-5160-4F09-92A8-77D633E4E8E5}" type="pres">
      <dgm:prSet presAssocID="{24F02778-B1B0-452E-A6DF-D385BAD9AC8B}" presName="diagram" presStyleCnt="0">
        <dgm:presLayoutVars>
          <dgm:dir/>
          <dgm:resizeHandles val="exact"/>
        </dgm:presLayoutVars>
      </dgm:prSet>
      <dgm:spPr/>
    </dgm:pt>
    <dgm:pt modelId="{07F64234-94E4-4DC5-BB41-11225AC0125D}" type="pres">
      <dgm:prSet presAssocID="{9AE42631-AB10-425C-97A4-64BF3C77CFA8}" presName="node" presStyleLbl="node1" presStyleIdx="0" presStyleCnt="2" custScaleY="166470">
        <dgm:presLayoutVars>
          <dgm:bulletEnabled val="1"/>
        </dgm:presLayoutVars>
      </dgm:prSet>
      <dgm:spPr/>
    </dgm:pt>
    <dgm:pt modelId="{744ACDF8-E406-4E4F-B175-0BD699553FC7}" type="pres">
      <dgm:prSet presAssocID="{4DA3BD50-C0BD-4F42-9D15-7B0D835F822E}" presName="sibTrans" presStyleCnt="0"/>
      <dgm:spPr/>
    </dgm:pt>
    <dgm:pt modelId="{C5627F6D-B7A6-4C15-BF85-BD6386826AEE}" type="pres">
      <dgm:prSet presAssocID="{BF80F4F2-92BB-42B6-B96C-38F425B1437A}" presName="node" presStyleLbl="node1" presStyleIdx="1" presStyleCnt="2" custScaleY="166470">
        <dgm:presLayoutVars>
          <dgm:bulletEnabled val="1"/>
        </dgm:presLayoutVars>
      </dgm:prSet>
      <dgm:spPr/>
    </dgm:pt>
  </dgm:ptLst>
  <dgm:cxnLst>
    <dgm:cxn modelId="{BA309B25-80EC-4550-B6E1-604C31FB017D}" srcId="{24F02778-B1B0-452E-A6DF-D385BAD9AC8B}" destId="{9AE42631-AB10-425C-97A4-64BF3C77CFA8}" srcOrd="0" destOrd="0" parTransId="{A9793A90-ECF0-4A7A-847B-3E3B43540493}" sibTransId="{4DA3BD50-C0BD-4F42-9D15-7B0D835F822E}"/>
    <dgm:cxn modelId="{028F0165-89E5-47F7-8893-63D6424F6A69}" type="presOf" srcId="{BF80F4F2-92BB-42B6-B96C-38F425B1437A}" destId="{C5627F6D-B7A6-4C15-BF85-BD6386826AEE}" srcOrd="0" destOrd="0" presId="urn:microsoft.com/office/officeart/2005/8/layout/default"/>
    <dgm:cxn modelId="{9B8C89C3-6F02-4990-9B28-7327D278A48A}" srcId="{24F02778-B1B0-452E-A6DF-D385BAD9AC8B}" destId="{BF80F4F2-92BB-42B6-B96C-38F425B1437A}" srcOrd="1" destOrd="0" parTransId="{7568B86F-EA8C-4EE1-985B-772E1D30F7C6}" sibTransId="{A30D46FE-20E2-47F4-8EBB-7589943A094A}"/>
    <dgm:cxn modelId="{8E08DAD7-476C-464A-B40E-F077D242DEF8}" type="presOf" srcId="{9AE42631-AB10-425C-97A4-64BF3C77CFA8}" destId="{07F64234-94E4-4DC5-BB41-11225AC0125D}" srcOrd="0" destOrd="0" presId="urn:microsoft.com/office/officeart/2005/8/layout/default"/>
    <dgm:cxn modelId="{ED76E3FB-34F6-4582-B63B-80C8AA0F7052}" type="presOf" srcId="{24F02778-B1B0-452E-A6DF-D385BAD9AC8B}" destId="{906EED2D-5160-4F09-92A8-77D633E4E8E5}" srcOrd="0" destOrd="0" presId="urn:microsoft.com/office/officeart/2005/8/layout/default"/>
    <dgm:cxn modelId="{D57F964F-88B2-4228-9095-2762A61036AC}" type="presParOf" srcId="{906EED2D-5160-4F09-92A8-77D633E4E8E5}" destId="{07F64234-94E4-4DC5-BB41-11225AC0125D}" srcOrd="0" destOrd="0" presId="urn:microsoft.com/office/officeart/2005/8/layout/default"/>
    <dgm:cxn modelId="{068BABF1-241B-49FE-B9E0-B87C9061FDFD}" type="presParOf" srcId="{906EED2D-5160-4F09-92A8-77D633E4E8E5}" destId="{744ACDF8-E406-4E4F-B175-0BD699553FC7}" srcOrd="1" destOrd="0" presId="urn:microsoft.com/office/officeart/2005/8/layout/default"/>
    <dgm:cxn modelId="{06F367B5-6930-45DA-B84A-A5F89C51CE5D}" type="presParOf" srcId="{906EED2D-5160-4F09-92A8-77D633E4E8E5}" destId="{C5627F6D-B7A6-4C15-BF85-BD6386826AE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727A0F-1526-4099-A71F-EA7E932447AD}" type="doc">
      <dgm:prSet loTypeId="urn:microsoft.com/office/officeart/2005/8/layout/vProcess5" loCatId="process" qsTypeId="urn:microsoft.com/office/officeart/2005/8/quickstyle/simple3" qsCatId="simple" csTypeId="urn:microsoft.com/office/officeart/2005/8/colors/accent0_3" csCatId="mainScheme" phldr="1"/>
      <dgm:spPr/>
      <dgm:t>
        <a:bodyPr/>
        <a:lstStyle/>
        <a:p>
          <a:endParaRPr lang="en-US"/>
        </a:p>
      </dgm:t>
    </dgm:pt>
    <dgm:pt modelId="{EB549659-04AF-42D4-B378-9C59BC506B71}">
      <dgm:prSet custT="1"/>
      <dgm:spPr/>
      <dgm:t>
        <a:bodyPr/>
        <a:lstStyle/>
        <a:p>
          <a:r>
            <a:rPr lang="en-US" sz="900" b="1" i="0" dirty="0"/>
            <a:t>Political:</a:t>
          </a:r>
          <a:r>
            <a:rPr lang="en-US" sz="900" b="0" i="0" dirty="0"/>
            <a:t> Increasing business rates and the withdrawal of government financial support introduced during the COVID-19 pandemic have raised the bakery's operating costs.</a:t>
          </a:r>
          <a:endParaRPr lang="en-US" sz="900" dirty="0"/>
        </a:p>
      </dgm:t>
    </dgm:pt>
    <dgm:pt modelId="{E16080EF-907D-43A7-BA50-7C225055F9FE}" type="parTrans" cxnId="{F16A9962-1953-46A1-83D6-7DDFFBBB2E89}">
      <dgm:prSet/>
      <dgm:spPr/>
      <dgm:t>
        <a:bodyPr/>
        <a:lstStyle/>
        <a:p>
          <a:endParaRPr lang="en-US"/>
        </a:p>
      </dgm:t>
    </dgm:pt>
    <dgm:pt modelId="{87ADF300-BD67-46F6-8AA2-E1605C4F2A6A}" type="sibTrans" cxnId="{F16A9962-1953-46A1-83D6-7DDFFBBB2E89}">
      <dgm:prSet/>
      <dgm:spPr/>
      <dgm:t>
        <a:bodyPr/>
        <a:lstStyle/>
        <a:p>
          <a:endParaRPr lang="en-US"/>
        </a:p>
      </dgm:t>
    </dgm:pt>
    <dgm:pt modelId="{9C68C43C-D75A-4E16-91FE-955DC733F980}">
      <dgm:prSet custT="1"/>
      <dgm:spPr/>
      <dgm:t>
        <a:bodyPr/>
        <a:lstStyle/>
        <a:p>
          <a:r>
            <a:rPr lang="en-US" sz="800" b="1" i="0" dirty="0"/>
            <a:t>Economic:</a:t>
          </a:r>
          <a:r>
            <a:rPr lang="en-US" sz="800" b="0" i="0" dirty="0"/>
            <a:t> Inflation has increased the prices of organic ingredients, utilities, insurance, and other overheads, while reduced consumer spending has weakened customer demand and purchasing power (Salah, 2025).</a:t>
          </a:r>
          <a:endParaRPr lang="en-US" sz="800" dirty="0"/>
        </a:p>
      </dgm:t>
    </dgm:pt>
    <dgm:pt modelId="{EA3B356C-6E84-4742-81D2-887290AF1B76}" type="parTrans" cxnId="{8AB46847-BFFE-4E54-98E7-3E99B1A18682}">
      <dgm:prSet/>
      <dgm:spPr/>
      <dgm:t>
        <a:bodyPr/>
        <a:lstStyle/>
        <a:p>
          <a:endParaRPr lang="en-US"/>
        </a:p>
      </dgm:t>
    </dgm:pt>
    <dgm:pt modelId="{5F03C015-9FA3-4FCB-B25B-5AA015A2262E}" type="sibTrans" cxnId="{8AB46847-BFFE-4E54-98E7-3E99B1A18682}">
      <dgm:prSet/>
      <dgm:spPr/>
      <dgm:t>
        <a:bodyPr/>
        <a:lstStyle/>
        <a:p>
          <a:endParaRPr lang="en-US"/>
        </a:p>
      </dgm:t>
    </dgm:pt>
    <dgm:pt modelId="{66CECD6E-5559-49DE-8154-9FBF59B1A375}">
      <dgm:prSet custT="1"/>
      <dgm:spPr/>
      <dgm:t>
        <a:bodyPr/>
        <a:lstStyle/>
        <a:p>
          <a:r>
            <a:rPr lang="en-US" sz="800" b="1" i="0" dirty="0"/>
            <a:t>Social:</a:t>
          </a:r>
          <a:r>
            <a:rPr lang="en-US" sz="800" b="0" i="0" dirty="0"/>
            <a:t> Hybrid and remote working have reduced lunchtime customer visits, while changing shopping habits and the greater use of online purchasing have decreased footfall within the retail park.</a:t>
          </a:r>
          <a:endParaRPr lang="en-US" sz="800" dirty="0"/>
        </a:p>
      </dgm:t>
    </dgm:pt>
    <dgm:pt modelId="{F46DD92D-35E5-4C84-A743-13A56656C726}" type="parTrans" cxnId="{7A8414D0-A9D5-422C-857C-B2E611C8D5E6}">
      <dgm:prSet/>
      <dgm:spPr/>
      <dgm:t>
        <a:bodyPr/>
        <a:lstStyle/>
        <a:p>
          <a:endParaRPr lang="en-US"/>
        </a:p>
      </dgm:t>
    </dgm:pt>
    <dgm:pt modelId="{877CE289-5FCB-4BF8-B459-FC63A4B5B9D8}" type="sibTrans" cxnId="{7A8414D0-A9D5-422C-857C-B2E611C8D5E6}">
      <dgm:prSet/>
      <dgm:spPr/>
      <dgm:t>
        <a:bodyPr/>
        <a:lstStyle/>
        <a:p>
          <a:endParaRPr lang="en-US"/>
        </a:p>
      </dgm:t>
    </dgm:pt>
    <dgm:pt modelId="{CED50D34-9CF1-449B-81AA-4DC6A63AFA2F}">
      <dgm:prSet custT="1"/>
      <dgm:spPr/>
      <dgm:t>
        <a:bodyPr/>
        <a:lstStyle/>
        <a:p>
          <a:r>
            <a:rPr lang="en-US" sz="800" b="1" i="0" dirty="0"/>
            <a:t>Technological:</a:t>
          </a:r>
          <a:r>
            <a:rPr lang="en-US" sz="800" b="0" i="0" dirty="0"/>
            <a:t> The bakery does not offer online ordering or a delivery platform, and its limited pre-order system reduces customer convenience and accessibility (Erola et al., 2024).</a:t>
          </a:r>
          <a:endParaRPr lang="en-US" sz="800" dirty="0"/>
        </a:p>
      </dgm:t>
    </dgm:pt>
    <dgm:pt modelId="{E3B16663-B348-48F2-B5F6-B8D4AA44A597}" type="parTrans" cxnId="{96CF18BB-4947-4CDA-84D5-EF7B86C41745}">
      <dgm:prSet/>
      <dgm:spPr/>
      <dgm:t>
        <a:bodyPr/>
        <a:lstStyle/>
        <a:p>
          <a:endParaRPr lang="en-US"/>
        </a:p>
      </dgm:t>
    </dgm:pt>
    <dgm:pt modelId="{9C2C656E-6497-48EE-A916-4CF10FF024C1}" type="sibTrans" cxnId="{96CF18BB-4947-4CDA-84D5-EF7B86C41745}">
      <dgm:prSet/>
      <dgm:spPr/>
      <dgm:t>
        <a:bodyPr/>
        <a:lstStyle/>
        <a:p>
          <a:endParaRPr lang="en-US"/>
        </a:p>
      </dgm:t>
    </dgm:pt>
    <dgm:pt modelId="{BD6BB43D-CABB-4C63-8479-CB9815926737}">
      <dgm:prSet custT="1"/>
      <dgm:spPr/>
      <dgm:t>
        <a:bodyPr/>
        <a:lstStyle/>
        <a:p>
          <a:r>
            <a:rPr lang="en-US" sz="800" b="1" i="0"/>
            <a:t>Environmental:</a:t>
          </a:r>
          <a:r>
            <a:rPr lang="en-US" sz="800" b="0" i="0"/>
            <a:t> Dependence on organic ingredients exposes the business to supply shortages and price fluctuations caused by crop failures, while growing sustainability expectations influence sourcing decisions.</a:t>
          </a:r>
          <a:endParaRPr lang="en-US" sz="800"/>
        </a:p>
      </dgm:t>
    </dgm:pt>
    <dgm:pt modelId="{CFF97B36-0B0E-4677-8B03-88676E54C5D5}" type="parTrans" cxnId="{A621E798-E128-4910-A133-F78047B886E2}">
      <dgm:prSet/>
      <dgm:spPr/>
      <dgm:t>
        <a:bodyPr/>
        <a:lstStyle/>
        <a:p>
          <a:endParaRPr lang="en-US"/>
        </a:p>
      </dgm:t>
    </dgm:pt>
    <dgm:pt modelId="{99FBB93C-34B2-4CCA-8E68-8939AD3E825E}" type="sibTrans" cxnId="{A621E798-E128-4910-A133-F78047B886E2}">
      <dgm:prSet/>
      <dgm:spPr/>
      <dgm:t>
        <a:bodyPr/>
        <a:lstStyle/>
        <a:p>
          <a:endParaRPr lang="en-US"/>
        </a:p>
      </dgm:t>
    </dgm:pt>
    <dgm:pt modelId="{07F32398-DDB0-43C3-8454-61138ECBDA73}">
      <dgm:prSet custT="1"/>
      <dgm:spPr/>
    </dgm:pt>
    <dgm:pt modelId="{D4A68392-F118-47B2-916B-E166F2235930}" type="parTrans" cxnId="{6B2DF995-612A-4560-81D1-91D1ECC32897}">
      <dgm:prSet/>
      <dgm:spPr/>
      <dgm:t>
        <a:bodyPr/>
        <a:lstStyle/>
        <a:p>
          <a:endParaRPr lang="en-US"/>
        </a:p>
      </dgm:t>
    </dgm:pt>
    <dgm:pt modelId="{A9A7C17E-1F73-4329-8AE0-080E1264A71F}" type="sibTrans" cxnId="{6B2DF995-612A-4560-81D1-91D1ECC32897}">
      <dgm:prSet/>
      <dgm:spPr/>
      <dgm:t>
        <a:bodyPr/>
        <a:lstStyle/>
        <a:p>
          <a:endParaRPr lang="en-US"/>
        </a:p>
      </dgm:t>
    </dgm:pt>
    <dgm:pt modelId="{A37318EA-8641-4FC9-87A0-3B64874D8F93}" type="pres">
      <dgm:prSet presAssocID="{10727A0F-1526-4099-A71F-EA7E932447AD}" presName="outerComposite" presStyleCnt="0">
        <dgm:presLayoutVars>
          <dgm:chMax val="5"/>
          <dgm:dir/>
          <dgm:resizeHandles val="exact"/>
        </dgm:presLayoutVars>
      </dgm:prSet>
      <dgm:spPr/>
    </dgm:pt>
    <dgm:pt modelId="{8EBB8E80-4829-4DD3-82A0-C80E38996633}" type="pres">
      <dgm:prSet presAssocID="{10727A0F-1526-4099-A71F-EA7E932447AD}" presName="dummyMaxCanvas" presStyleCnt="0">
        <dgm:presLayoutVars/>
      </dgm:prSet>
      <dgm:spPr/>
    </dgm:pt>
    <dgm:pt modelId="{5F653488-643F-4CC1-9584-4706B480FE46}" type="pres">
      <dgm:prSet presAssocID="{10727A0F-1526-4099-A71F-EA7E932447AD}" presName="FiveNodes_1" presStyleLbl="node1" presStyleIdx="0" presStyleCnt="5">
        <dgm:presLayoutVars>
          <dgm:bulletEnabled val="1"/>
        </dgm:presLayoutVars>
      </dgm:prSet>
      <dgm:spPr/>
    </dgm:pt>
    <dgm:pt modelId="{7D981D33-0CF9-46DA-9C99-897A4342E0AE}" type="pres">
      <dgm:prSet presAssocID="{10727A0F-1526-4099-A71F-EA7E932447AD}" presName="FiveNodes_2" presStyleLbl="node1" presStyleIdx="1" presStyleCnt="5">
        <dgm:presLayoutVars>
          <dgm:bulletEnabled val="1"/>
        </dgm:presLayoutVars>
      </dgm:prSet>
      <dgm:spPr/>
    </dgm:pt>
    <dgm:pt modelId="{BE3D8AE7-5A78-4F13-B108-3D6C168B39DC}" type="pres">
      <dgm:prSet presAssocID="{10727A0F-1526-4099-A71F-EA7E932447AD}" presName="FiveNodes_3" presStyleLbl="node1" presStyleIdx="2" presStyleCnt="5">
        <dgm:presLayoutVars>
          <dgm:bulletEnabled val="1"/>
        </dgm:presLayoutVars>
      </dgm:prSet>
      <dgm:spPr/>
    </dgm:pt>
    <dgm:pt modelId="{ADD4704C-882D-403D-B399-7B23191F5F63}" type="pres">
      <dgm:prSet presAssocID="{10727A0F-1526-4099-A71F-EA7E932447AD}" presName="FiveNodes_4" presStyleLbl="node1" presStyleIdx="3" presStyleCnt="5">
        <dgm:presLayoutVars>
          <dgm:bulletEnabled val="1"/>
        </dgm:presLayoutVars>
      </dgm:prSet>
      <dgm:spPr/>
    </dgm:pt>
    <dgm:pt modelId="{4E1F4B1F-AF33-4531-9A8F-E856E1D408B2}" type="pres">
      <dgm:prSet presAssocID="{10727A0F-1526-4099-A71F-EA7E932447AD}" presName="FiveNodes_5" presStyleLbl="node1" presStyleIdx="4" presStyleCnt="5">
        <dgm:presLayoutVars>
          <dgm:bulletEnabled val="1"/>
        </dgm:presLayoutVars>
      </dgm:prSet>
      <dgm:spPr/>
    </dgm:pt>
    <dgm:pt modelId="{2E98CCFA-52DE-437B-938E-7998D88F1A04}" type="pres">
      <dgm:prSet presAssocID="{10727A0F-1526-4099-A71F-EA7E932447AD}" presName="FiveConn_1-2" presStyleLbl="fgAccFollowNode1" presStyleIdx="0" presStyleCnt="4">
        <dgm:presLayoutVars>
          <dgm:bulletEnabled val="1"/>
        </dgm:presLayoutVars>
      </dgm:prSet>
      <dgm:spPr/>
    </dgm:pt>
    <dgm:pt modelId="{FD650986-8731-4CAB-80BA-0411653A9A63}" type="pres">
      <dgm:prSet presAssocID="{10727A0F-1526-4099-A71F-EA7E932447AD}" presName="FiveConn_2-3" presStyleLbl="fgAccFollowNode1" presStyleIdx="1" presStyleCnt="4">
        <dgm:presLayoutVars>
          <dgm:bulletEnabled val="1"/>
        </dgm:presLayoutVars>
      </dgm:prSet>
      <dgm:spPr/>
    </dgm:pt>
    <dgm:pt modelId="{993247C2-C2AC-4ED3-B888-C07ED2688621}" type="pres">
      <dgm:prSet presAssocID="{10727A0F-1526-4099-A71F-EA7E932447AD}" presName="FiveConn_3-4" presStyleLbl="fgAccFollowNode1" presStyleIdx="2" presStyleCnt="4">
        <dgm:presLayoutVars>
          <dgm:bulletEnabled val="1"/>
        </dgm:presLayoutVars>
      </dgm:prSet>
      <dgm:spPr/>
    </dgm:pt>
    <dgm:pt modelId="{BC8A055C-C220-455E-9A6C-14C0E9F56CB0}" type="pres">
      <dgm:prSet presAssocID="{10727A0F-1526-4099-A71F-EA7E932447AD}" presName="FiveConn_4-5" presStyleLbl="fgAccFollowNode1" presStyleIdx="3" presStyleCnt="4">
        <dgm:presLayoutVars>
          <dgm:bulletEnabled val="1"/>
        </dgm:presLayoutVars>
      </dgm:prSet>
      <dgm:spPr/>
    </dgm:pt>
    <dgm:pt modelId="{6C47860E-6FB7-48D4-87D9-41EA07B2107D}" type="pres">
      <dgm:prSet presAssocID="{10727A0F-1526-4099-A71F-EA7E932447AD}" presName="FiveNodes_1_text" presStyleLbl="node1" presStyleIdx="4" presStyleCnt="5">
        <dgm:presLayoutVars>
          <dgm:bulletEnabled val="1"/>
        </dgm:presLayoutVars>
      </dgm:prSet>
      <dgm:spPr/>
    </dgm:pt>
    <dgm:pt modelId="{BCD7B17C-9773-4EFA-9C11-8E8C8F805391}" type="pres">
      <dgm:prSet presAssocID="{10727A0F-1526-4099-A71F-EA7E932447AD}" presName="FiveNodes_2_text" presStyleLbl="node1" presStyleIdx="4" presStyleCnt="5">
        <dgm:presLayoutVars>
          <dgm:bulletEnabled val="1"/>
        </dgm:presLayoutVars>
      </dgm:prSet>
      <dgm:spPr/>
    </dgm:pt>
    <dgm:pt modelId="{00A74378-E648-4B1D-AF27-0DFC5E406C2D}" type="pres">
      <dgm:prSet presAssocID="{10727A0F-1526-4099-A71F-EA7E932447AD}" presName="FiveNodes_3_text" presStyleLbl="node1" presStyleIdx="4" presStyleCnt="5">
        <dgm:presLayoutVars>
          <dgm:bulletEnabled val="1"/>
        </dgm:presLayoutVars>
      </dgm:prSet>
      <dgm:spPr/>
    </dgm:pt>
    <dgm:pt modelId="{AB2E4367-C4D2-4B25-9F9E-9A20142AB98C}" type="pres">
      <dgm:prSet presAssocID="{10727A0F-1526-4099-A71F-EA7E932447AD}" presName="FiveNodes_4_text" presStyleLbl="node1" presStyleIdx="4" presStyleCnt="5">
        <dgm:presLayoutVars>
          <dgm:bulletEnabled val="1"/>
        </dgm:presLayoutVars>
      </dgm:prSet>
      <dgm:spPr/>
    </dgm:pt>
    <dgm:pt modelId="{6E5940D9-492C-4ADE-B81A-711EE6780891}" type="pres">
      <dgm:prSet presAssocID="{10727A0F-1526-4099-A71F-EA7E932447AD}" presName="FiveNodes_5_text" presStyleLbl="node1" presStyleIdx="4" presStyleCnt="5">
        <dgm:presLayoutVars>
          <dgm:bulletEnabled val="1"/>
        </dgm:presLayoutVars>
      </dgm:prSet>
      <dgm:spPr/>
    </dgm:pt>
  </dgm:ptLst>
  <dgm:cxnLst>
    <dgm:cxn modelId="{DB78AD0C-F7EB-4B3B-B869-97E776FB572B}" type="presOf" srcId="{EB549659-04AF-42D4-B378-9C59BC506B71}" destId="{6C47860E-6FB7-48D4-87D9-41EA07B2107D}" srcOrd="1" destOrd="0" presId="urn:microsoft.com/office/officeart/2005/8/layout/vProcess5"/>
    <dgm:cxn modelId="{00E7642B-37B6-4583-8FCD-1D18B17368C3}" type="presOf" srcId="{CED50D34-9CF1-449B-81AA-4DC6A63AFA2F}" destId="{AB2E4367-C4D2-4B25-9F9E-9A20142AB98C}" srcOrd="1" destOrd="0" presId="urn:microsoft.com/office/officeart/2005/8/layout/vProcess5"/>
    <dgm:cxn modelId="{F35C3C60-3481-462E-9327-4688732F6103}" type="presOf" srcId="{9C68C43C-D75A-4E16-91FE-955DC733F980}" destId="{7D981D33-0CF9-46DA-9C99-897A4342E0AE}" srcOrd="0" destOrd="0" presId="urn:microsoft.com/office/officeart/2005/8/layout/vProcess5"/>
    <dgm:cxn modelId="{F4921241-7526-4555-8DE1-63AF9662235C}" type="presOf" srcId="{BD6BB43D-CABB-4C63-8479-CB9815926737}" destId="{4E1F4B1F-AF33-4531-9A8F-E856E1D408B2}" srcOrd="0" destOrd="0" presId="urn:microsoft.com/office/officeart/2005/8/layout/vProcess5"/>
    <dgm:cxn modelId="{F16A9962-1953-46A1-83D6-7DDFFBBB2E89}" srcId="{10727A0F-1526-4099-A71F-EA7E932447AD}" destId="{EB549659-04AF-42D4-B378-9C59BC506B71}" srcOrd="0" destOrd="0" parTransId="{E16080EF-907D-43A7-BA50-7C225055F9FE}" sibTransId="{87ADF300-BD67-46F6-8AA2-E1605C4F2A6A}"/>
    <dgm:cxn modelId="{8AB46847-BFFE-4E54-98E7-3E99B1A18682}" srcId="{10727A0F-1526-4099-A71F-EA7E932447AD}" destId="{9C68C43C-D75A-4E16-91FE-955DC733F980}" srcOrd="1" destOrd="0" parTransId="{EA3B356C-6E84-4742-81D2-887290AF1B76}" sibTransId="{5F03C015-9FA3-4FCB-B25B-5AA015A2262E}"/>
    <dgm:cxn modelId="{349FEB70-CDE6-4483-9F2A-368F3B23472A}" type="presOf" srcId="{9C68C43C-D75A-4E16-91FE-955DC733F980}" destId="{BCD7B17C-9773-4EFA-9C11-8E8C8F805391}" srcOrd="1" destOrd="0" presId="urn:microsoft.com/office/officeart/2005/8/layout/vProcess5"/>
    <dgm:cxn modelId="{C22B5655-E164-4D13-B02A-C312D926EAAB}" type="presOf" srcId="{87ADF300-BD67-46F6-8AA2-E1605C4F2A6A}" destId="{2E98CCFA-52DE-437B-938E-7998D88F1A04}" srcOrd="0" destOrd="0" presId="urn:microsoft.com/office/officeart/2005/8/layout/vProcess5"/>
    <dgm:cxn modelId="{5101A77F-CDD4-4F29-8DBD-7595E1138339}" type="presOf" srcId="{BD6BB43D-CABB-4C63-8479-CB9815926737}" destId="{6E5940D9-492C-4ADE-B81A-711EE6780891}" srcOrd="1" destOrd="0" presId="urn:microsoft.com/office/officeart/2005/8/layout/vProcess5"/>
    <dgm:cxn modelId="{6B2DF995-612A-4560-81D1-91D1ECC32897}" srcId="{10727A0F-1526-4099-A71F-EA7E932447AD}" destId="{07F32398-DDB0-43C3-8454-61138ECBDA73}" srcOrd="5" destOrd="0" parTransId="{D4A68392-F118-47B2-916B-E166F2235930}" sibTransId="{A9A7C17E-1F73-4329-8AE0-080E1264A71F}"/>
    <dgm:cxn modelId="{A621E798-E128-4910-A133-F78047B886E2}" srcId="{10727A0F-1526-4099-A71F-EA7E932447AD}" destId="{BD6BB43D-CABB-4C63-8479-CB9815926737}" srcOrd="4" destOrd="0" parTransId="{CFF97B36-0B0E-4677-8B03-88676E54C5D5}" sibTransId="{99FBB93C-34B2-4CCA-8E68-8939AD3E825E}"/>
    <dgm:cxn modelId="{FAB7CBA1-F532-409F-8533-51405F98B3F9}" type="presOf" srcId="{877CE289-5FCB-4BF8-B459-FC63A4B5B9D8}" destId="{993247C2-C2AC-4ED3-B888-C07ED2688621}" srcOrd="0" destOrd="0" presId="urn:microsoft.com/office/officeart/2005/8/layout/vProcess5"/>
    <dgm:cxn modelId="{2A7457A5-6D1A-4B45-A282-023347E41B65}" type="presOf" srcId="{10727A0F-1526-4099-A71F-EA7E932447AD}" destId="{A37318EA-8641-4FC9-87A0-3B64874D8F93}" srcOrd="0" destOrd="0" presId="urn:microsoft.com/office/officeart/2005/8/layout/vProcess5"/>
    <dgm:cxn modelId="{BE7EACAA-FC70-4CF7-8CA2-6405D5184BF6}" type="presOf" srcId="{9C2C656E-6497-48EE-A916-4CF10FF024C1}" destId="{BC8A055C-C220-455E-9A6C-14C0E9F56CB0}" srcOrd="0" destOrd="0" presId="urn:microsoft.com/office/officeart/2005/8/layout/vProcess5"/>
    <dgm:cxn modelId="{D5AF74AB-0D8F-40D9-A4A5-13660CCCA71E}" type="presOf" srcId="{CED50D34-9CF1-449B-81AA-4DC6A63AFA2F}" destId="{ADD4704C-882D-403D-B399-7B23191F5F63}" srcOrd="0" destOrd="0" presId="urn:microsoft.com/office/officeart/2005/8/layout/vProcess5"/>
    <dgm:cxn modelId="{96CF18BB-4947-4CDA-84D5-EF7B86C41745}" srcId="{10727A0F-1526-4099-A71F-EA7E932447AD}" destId="{CED50D34-9CF1-449B-81AA-4DC6A63AFA2F}" srcOrd="3" destOrd="0" parTransId="{E3B16663-B348-48F2-B5F6-B8D4AA44A597}" sibTransId="{9C2C656E-6497-48EE-A916-4CF10FF024C1}"/>
    <dgm:cxn modelId="{7A8414D0-A9D5-422C-857C-B2E611C8D5E6}" srcId="{10727A0F-1526-4099-A71F-EA7E932447AD}" destId="{66CECD6E-5559-49DE-8154-9FBF59B1A375}" srcOrd="2" destOrd="0" parTransId="{F46DD92D-35E5-4C84-A743-13A56656C726}" sibTransId="{877CE289-5FCB-4BF8-B459-FC63A4B5B9D8}"/>
    <dgm:cxn modelId="{C2C616DA-41FF-4994-A47A-E715F3062EAF}" type="presOf" srcId="{66CECD6E-5559-49DE-8154-9FBF59B1A375}" destId="{BE3D8AE7-5A78-4F13-B108-3D6C168B39DC}" srcOrd="0" destOrd="0" presId="urn:microsoft.com/office/officeart/2005/8/layout/vProcess5"/>
    <dgm:cxn modelId="{D5822AE4-7F95-49A7-BFA1-09702B09521E}" type="presOf" srcId="{66CECD6E-5559-49DE-8154-9FBF59B1A375}" destId="{00A74378-E648-4B1D-AF27-0DFC5E406C2D}" srcOrd="1" destOrd="0" presId="urn:microsoft.com/office/officeart/2005/8/layout/vProcess5"/>
    <dgm:cxn modelId="{BBCD1DF4-26B6-46A3-9AFA-869AC9E85FDF}" type="presOf" srcId="{5F03C015-9FA3-4FCB-B25B-5AA015A2262E}" destId="{FD650986-8731-4CAB-80BA-0411653A9A63}" srcOrd="0" destOrd="0" presId="urn:microsoft.com/office/officeart/2005/8/layout/vProcess5"/>
    <dgm:cxn modelId="{E59927F4-4A73-49F1-9D0A-29631D000AA0}" type="presOf" srcId="{EB549659-04AF-42D4-B378-9C59BC506B71}" destId="{5F653488-643F-4CC1-9584-4706B480FE46}" srcOrd="0" destOrd="0" presId="urn:microsoft.com/office/officeart/2005/8/layout/vProcess5"/>
    <dgm:cxn modelId="{0AC17FE3-9012-4FBC-8B37-1A85EBCAAEF3}" type="presParOf" srcId="{A37318EA-8641-4FC9-87A0-3B64874D8F93}" destId="{8EBB8E80-4829-4DD3-82A0-C80E38996633}" srcOrd="0" destOrd="0" presId="urn:microsoft.com/office/officeart/2005/8/layout/vProcess5"/>
    <dgm:cxn modelId="{56172C72-1500-427C-8F03-B2CA5EB12952}" type="presParOf" srcId="{A37318EA-8641-4FC9-87A0-3B64874D8F93}" destId="{5F653488-643F-4CC1-9584-4706B480FE46}" srcOrd="1" destOrd="0" presId="urn:microsoft.com/office/officeart/2005/8/layout/vProcess5"/>
    <dgm:cxn modelId="{4FA55CA5-5BBB-46BC-8D6A-2508754E2ABF}" type="presParOf" srcId="{A37318EA-8641-4FC9-87A0-3B64874D8F93}" destId="{7D981D33-0CF9-46DA-9C99-897A4342E0AE}" srcOrd="2" destOrd="0" presId="urn:microsoft.com/office/officeart/2005/8/layout/vProcess5"/>
    <dgm:cxn modelId="{749E725B-2DED-4FEF-8E97-BEFDB5867236}" type="presParOf" srcId="{A37318EA-8641-4FC9-87A0-3B64874D8F93}" destId="{BE3D8AE7-5A78-4F13-B108-3D6C168B39DC}" srcOrd="3" destOrd="0" presId="urn:microsoft.com/office/officeart/2005/8/layout/vProcess5"/>
    <dgm:cxn modelId="{1E4FA233-F0B5-43B4-BC31-0CFC45871718}" type="presParOf" srcId="{A37318EA-8641-4FC9-87A0-3B64874D8F93}" destId="{ADD4704C-882D-403D-B399-7B23191F5F63}" srcOrd="4" destOrd="0" presId="urn:microsoft.com/office/officeart/2005/8/layout/vProcess5"/>
    <dgm:cxn modelId="{BD673E9E-DEB1-401D-B4CD-68EA7668F48F}" type="presParOf" srcId="{A37318EA-8641-4FC9-87A0-3B64874D8F93}" destId="{4E1F4B1F-AF33-4531-9A8F-E856E1D408B2}" srcOrd="5" destOrd="0" presId="urn:microsoft.com/office/officeart/2005/8/layout/vProcess5"/>
    <dgm:cxn modelId="{098B2B06-AB83-42EA-9807-85E2D3A65DC6}" type="presParOf" srcId="{A37318EA-8641-4FC9-87A0-3B64874D8F93}" destId="{2E98CCFA-52DE-437B-938E-7998D88F1A04}" srcOrd="6" destOrd="0" presId="urn:microsoft.com/office/officeart/2005/8/layout/vProcess5"/>
    <dgm:cxn modelId="{20522AC1-9152-4932-A497-6B40042C4925}" type="presParOf" srcId="{A37318EA-8641-4FC9-87A0-3B64874D8F93}" destId="{FD650986-8731-4CAB-80BA-0411653A9A63}" srcOrd="7" destOrd="0" presId="urn:microsoft.com/office/officeart/2005/8/layout/vProcess5"/>
    <dgm:cxn modelId="{4829935A-F6A0-4633-B9DD-B42F5300DCEF}" type="presParOf" srcId="{A37318EA-8641-4FC9-87A0-3B64874D8F93}" destId="{993247C2-C2AC-4ED3-B888-C07ED2688621}" srcOrd="8" destOrd="0" presId="urn:microsoft.com/office/officeart/2005/8/layout/vProcess5"/>
    <dgm:cxn modelId="{7FADB4BB-BA2D-4D82-9D10-9E1F8B25BDE9}" type="presParOf" srcId="{A37318EA-8641-4FC9-87A0-3B64874D8F93}" destId="{BC8A055C-C220-455E-9A6C-14C0E9F56CB0}" srcOrd="9" destOrd="0" presId="urn:microsoft.com/office/officeart/2005/8/layout/vProcess5"/>
    <dgm:cxn modelId="{3F089055-3DAB-49E7-8344-7E7FEA71E904}" type="presParOf" srcId="{A37318EA-8641-4FC9-87A0-3B64874D8F93}" destId="{6C47860E-6FB7-48D4-87D9-41EA07B2107D}" srcOrd="10" destOrd="0" presId="urn:microsoft.com/office/officeart/2005/8/layout/vProcess5"/>
    <dgm:cxn modelId="{6852C632-9747-4626-A38A-A5E4BDC6A03E}" type="presParOf" srcId="{A37318EA-8641-4FC9-87A0-3B64874D8F93}" destId="{BCD7B17C-9773-4EFA-9C11-8E8C8F805391}" srcOrd="11" destOrd="0" presId="urn:microsoft.com/office/officeart/2005/8/layout/vProcess5"/>
    <dgm:cxn modelId="{E68DD88E-9B68-4D41-9D09-EEC4D1A20EF0}" type="presParOf" srcId="{A37318EA-8641-4FC9-87A0-3B64874D8F93}" destId="{00A74378-E648-4B1D-AF27-0DFC5E406C2D}" srcOrd="12" destOrd="0" presId="urn:microsoft.com/office/officeart/2005/8/layout/vProcess5"/>
    <dgm:cxn modelId="{648311FC-C8B9-4A6C-B4B9-E3D8D46B0E99}" type="presParOf" srcId="{A37318EA-8641-4FC9-87A0-3B64874D8F93}" destId="{AB2E4367-C4D2-4B25-9F9E-9A20142AB98C}" srcOrd="13" destOrd="0" presId="urn:microsoft.com/office/officeart/2005/8/layout/vProcess5"/>
    <dgm:cxn modelId="{0F24778F-119B-4B2F-A120-0C7E324B1F15}" type="presParOf" srcId="{A37318EA-8641-4FC9-87A0-3B64874D8F93}" destId="{6E5940D9-492C-4ADE-B81A-711EE678089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42ECEF-E61C-4F7B-8B1A-5724A2F74DD6}" type="doc">
      <dgm:prSet loTypeId="urn:microsoft.com/office/officeart/2005/8/layout/hList6" loCatId="list" qsTypeId="urn:microsoft.com/office/officeart/2005/8/quickstyle/simple3" qsCatId="simple" csTypeId="urn:microsoft.com/office/officeart/2005/8/colors/accent6_1" csCatId="accent6" phldr="1"/>
      <dgm:spPr/>
      <dgm:t>
        <a:bodyPr/>
        <a:lstStyle/>
        <a:p>
          <a:endParaRPr lang="en-US"/>
        </a:p>
      </dgm:t>
    </dgm:pt>
    <dgm:pt modelId="{BFC10509-6E8F-477A-9196-8F160532E5D4}">
      <dgm:prSet custT="1"/>
      <dgm:spPr/>
      <dgm:t>
        <a:bodyPr/>
        <a:lstStyle/>
        <a:p>
          <a:pPr algn="just"/>
          <a:r>
            <a:rPr lang="en-US" sz="800" b="0" i="0" dirty="0"/>
            <a:t>The Fishbone (Cause-and-Effect) Diagram, also known as the Ishikawa Diagram, is a problem-solving tool that is used to determine and classify the causes of a particular problem in the business, not just the symptoms of the problem. The model classifies the possible causes, thus allowing business to have an understanding of how various factors are interacting to influence </a:t>
          </a:r>
          <a:r>
            <a:rPr lang="en-US" sz="800" b="0" i="0" dirty="0" err="1"/>
            <a:t>organisational</a:t>
          </a:r>
          <a:r>
            <a:rPr lang="en-US" sz="800" b="0" i="0" dirty="0"/>
            <a:t> performance (</a:t>
          </a:r>
          <a:r>
            <a:rPr lang="en-US" sz="800" b="0" i="0" dirty="0" err="1"/>
            <a:t>Moughari</a:t>
          </a:r>
          <a:r>
            <a:rPr lang="en-US" sz="800" b="0" i="0" dirty="0"/>
            <a:t> and Daim, 2023). The Fishbone Diagram can be used in Basil's Bakery to come up with a comprehensive understanding of why the sales are continuing to drop, and potential areas for improvement.</a:t>
          </a:r>
          <a:endParaRPr lang="en-US" sz="800" dirty="0"/>
        </a:p>
      </dgm:t>
    </dgm:pt>
    <dgm:pt modelId="{E7396472-207F-4AC6-A294-7F2822F1CAA4}" type="parTrans" cxnId="{FFEA3379-00E7-4B95-87AC-1191EC0633B1}">
      <dgm:prSet/>
      <dgm:spPr/>
      <dgm:t>
        <a:bodyPr/>
        <a:lstStyle/>
        <a:p>
          <a:endParaRPr lang="en-US"/>
        </a:p>
      </dgm:t>
    </dgm:pt>
    <dgm:pt modelId="{C5C2148B-6DCD-48C8-ABFE-EBB6A0542BA7}" type="sibTrans" cxnId="{FFEA3379-00E7-4B95-87AC-1191EC0633B1}">
      <dgm:prSet/>
      <dgm:spPr/>
      <dgm:t>
        <a:bodyPr/>
        <a:lstStyle/>
        <a:p>
          <a:endParaRPr lang="en-US"/>
        </a:p>
      </dgm:t>
    </dgm:pt>
    <dgm:pt modelId="{5BF111B7-CE52-44B2-8FDA-F364F6A77CE1}">
      <dgm:prSet custT="1"/>
      <dgm:spPr/>
      <dgm:t>
        <a:bodyPr/>
        <a:lstStyle/>
        <a:p>
          <a:pPr algn="just"/>
          <a:r>
            <a:rPr lang="en-US" sz="800" b="0" i="0" dirty="0"/>
            <a:t>The problem is because of various reasons concerning the customers. The bakery is less successful as the numbers of people visiting the retail park has decreased, and hybrid working has become the norm for many, forcing how customers shop to adapt (Zevi, 2025). In addition, issues with processes have impacted business performance, including no delivery service, pre-order system inefficient, waiting time during rush hours, etc., which have hindered customer convenience and satisfaction.</a:t>
          </a:r>
          <a:endParaRPr lang="en-US" sz="800" dirty="0"/>
        </a:p>
      </dgm:t>
    </dgm:pt>
    <dgm:pt modelId="{8E812295-DF47-4C7D-BB5D-F6C70DE54916}" type="parTrans" cxnId="{58627431-34DA-42FF-9024-F3DBA0DE2A29}">
      <dgm:prSet/>
      <dgm:spPr/>
      <dgm:t>
        <a:bodyPr/>
        <a:lstStyle/>
        <a:p>
          <a:endParaRPr lang="en-US"/>
        </a:p>
      </dgm:t>
    </dgm:pt>
    <dgm:pt modelId="{88B54E07-1D5C-4067-85BB-B68A183AE7B2}" type="sibTrans" cxnId="{58627431-34DA-42FF-9024-F3DBA0DE2A29}">
      <dgm:prSet/>
      <dgm:spPr/>
      <dgm:t>
        <a:bodyPr/>
        <a:lstStyle/>
        <a:p>
          <a:endParaRPr lang="en-US"/>
        </a:p>
      </dgm:t>
    </dgm:pt>
    <dgm:pt modelId="{5E7C433A-15EB-4F2C-83F4-30DB57D78170}">
      <dgm:prSet custT="1"/>
      <dgm:spPr/>
      <dgm:t>
        <a:bodyPr/>
        <a:lstStyle/>
        <a:p>
          <a:pPr algn="just"/>
          <a:r>
            <a:rPr lang="en-US" sz="800" b="0" i="0" dirty="0"/>
            <a:t>Operations are also affected by human factors, as Basil bakes and serves the customers, and has to deal with a telephone enquiry or take customer orders from one to the other; this is not easy to manage. Factors relating to the environment include the degradation of the retail park, growing number of empty retail units and decreasing jobs to reduce customers' footfall (Talen and Park, 2022). There are also material issues which can cause stress to the business as the ingredients are organic and prices can be high and crop failures and lack of material can also occur.</a:t>
          </a:r>
          <a:endParaRPr lang="en-US" sz="800" dirty="0"/>
        </a:p>
      </dgm:t>
    </dgm:pt>
    <dgm:pt modelId="{32570321-34EE-4F70-9AC0-A90F40E49D05}" type="parTrans" cxnId="{18AFDAD7-8E93-4E33-9A32-8A1B217C05E8}">
      <dgm:prSet/>
      <dgm:spPr/>
      <dgm:t>
        <a:bodyPr/>
        <a:lstStyle/>
        <a:p>
          <a:endParaRPr lang="en-US"/>
        </a:p>
      </dgm:t>
    </dgm:pt>
    <dgm:pt modelId="{B9172917-3CA7-472A-9868-F3D5BE6C6D70}" type="sibTrans" cxnId="{18AFDAD7-8E93-4E33-9A32-8A1B217C05E8}">
      <dgm:prSet/>
      <dgm:spPr/>
      <dgm:t>
        <a:bodyPr/>
        <a:lstStyle/>
        <a:p>
          <a:endParaRPr lang="en-US"/>
        </a:p>
      </dgm:t>
    </dgm:pt>
    <dgm:pt modelId="{30F9C7F1-16CA-4146-9200-8B0511D7CBF8}">
      <dgm:prSet custT="1"/>
      <dgm:spPr/>
      <dgm:t>
        <a:bodyPr/>
        <a:lstStyle/>
        <a:p>
          <a:pPr algn="just"/>
          <a:r>
            <a:rPr lang="en-US" sz="800" b="0" i="0" dirty="0"/>
            <a:t>In summary, the Fishbone analysis has identified a myriad of potential causes for Basil's Bakery's drop in sales, many of which are interrelated both internally and externally. By understanding these key drivers, practical improvements can be identified, decisions in the business can be </a:t>
          </a:r>
          <a:r>
            <a:rPr lang="en-US" sz="800" b="0" i="0" dirty="0" err="1"/>
            <a:t>prioritised</a:t>
          </a:r>
          <a:r>
            <a:rPr lang="en-US" sz="800" b="0" i="0" dirty="0"/>
            <a:t>, and the strategies that will contribute to better customer satisfaction, efficiency and sustainability of the bakery business can be formulated.</a:t>
          </a:r>
          <a:endParaRPr lang="en-US" sz="800" dirty="0"/>
        </a:p>
      </dgm:t>
    </dgm:pt>
    <dgm:pt modelId="{B70988AC-E7F2-462F-B1DB-9C53907F38CF}" type="parTrans" cxnId="{92D92907-8DF8-4F09-B2C8-2899A7B1A504}">
      <dgm:prSet/>
      <dgm:spPr/>
      <dgm:t>
        <a:bodyPr/>
        <a:lstStyle/>
        <a:p>
          <a:endParaRPr lang="en-US"/>
        </a:p>
      </dgm:t>
    </dgm:pt>
    <dgm:pt modelId="{0363D12A-1851-4308-AED0-6DCB870A1054}" type="sibTrans" cxnId="{92D92907-8DF8-4F09-B2C8-2899A7B1A504}">
      <dgm:prSet/>
      <dgm:spPr/>
      <dgm:t>
        <a:bodyPr/>
        <a:lstStyle/>
        <a:p>
          <a:endParaRPr lang="en-US"/>
        </a:p>
      </dgm:t>
    </dgm:pt>
    <dgm:pt modelId="{8EE0FB9C-9A8D-49FE-AC68-B24C5E686C25}" type="pres">
      <dgm:prSet presAssocID="{6442ECEF-E61C-4F7B-8B1A-5724A2F74DD6}" presName="Name0" presStyleCnt="0">
        <dgm:presLayoutVars>
          <dgm:dir/>
          <dgm:resizeHandles val="exact"/>
        </dgm:presLayoutVars>
      </dgm:prSet>
      <dgm:spPr/>
    </dgm:pt>
    <dgm:pt modelId="{0D4B8F82-6D81-4BA0-A930-9FAC2F6331EA}" type="pres">
      <dgm:prSet presAssocID="{BFC10509-6E8F-477A-9196-8F160532E5D4}" presName="node" presStyleLbl="node1" presStyleIdx="0" presStyleCnt="4">
        <dgm:presLayoutVars>
          <dgm:bulletEnabled val="1"/>
        </dgm:presLayoutVars>
      </dgm:prSet>
      <dgm:spPr/>
    </dgm:pt>
    <dgm:pt modelId="{EBE24528-14FC-4004-BF2C-21224668629C}" type="pres">
      <dgm:prSet presAssocID="{C5C2148B-6DCD-48C8-ABFE-EBB6A0542BA7}" presName="sibTrans" presStyleCnt="0"/>
      <dgm:spPr/>
    </dgm:pt>
    <dgm:pt modelId="{09163B67-A16C-4B31-880E-0EB71EF9649E}" type="pres">
      <dgm:prSet presAssocID="{5BF111B7-CE52-44B2-8FDA-F364F6A77CE1}" presName="node" presStyleLbl="node1" presStyleIdx="1" presStyleCnt="4">
        <dgm:presLayoutVars>
          <dgm:bulletEnabled val="1"/>
        </dgm:presLayoutVars>
      </dgm:prSet>
      <dgm:spPr/>
    </dgm:pt>
    <dgm:pt modelId="{65AE6915-1B78-46FF-BAA2-E5DBEADB0461}" type="pres">
      <dgm:prSet presAssocID="{88B54E07-1D5C-4067-85BB-B68A183AE7B2}" presName="sibTrans" presStyleCnt="0"/>
      <dgm:spPr/>
    </dgm:pt>
    <dgm:pt modelId="{E545BA11-2A95-47A3-A671-4E1C5D1D5652}" type="pres">
      <dgm:prSet presAssocID="{5E7C433A-15EB-4F2C-83F4-30DB57D78170}" presName="node" presStyleLbl="node1" presStyleIdx="2" presStyleCnt="4">
        <dgm:presLayoutVars>
          <dgm:bulletEnabled val="1"/>
        </dgm:presLayoutVars>
      </dgm:prSet>
      <dgm:spPr/>
    </dgm:pt>
    <dgm:pt modelId="{DC7BE630-409E-4B06-A2DC-5625D3DAD23D}" type="pres">
      <dgm:prSet presAssocID="{B9172917-3CA7-472A-9868-F3D5BE6C6D70}" presName="sibTrans" presStyleCnt="0"/>
      <dgm:spPr/>
    </dgm:pt>
    <dgm:pt modelId="{7820F9E0-F148-4EAA-890F-77F10BE0716B}" type="pres">
      <dgm:prSet presAssocID="{30F9C7F1-16CA-4146-9200-8B0511D7CBF8}" presName="node" presStyleLbl="node1" presStyleIdx="3" presStyleCnt="4">
        <dgm:presLayoutVars>
          <dgm:bulletEnabled val="1"/>
        </dgm:presLayoutVars>
      </dgm:prSet>
      <dgm:spPr/>
    </dgm:pt>
  </dgm:ptLst>
  <dgm:cxnLst>
    <dgm:cxn modelId="{92D92907-8DF8-4F09-B2C8-2899A7B1A504}" srcId="{6442ECEF-E61C-4F7B-8B1A-5724A2F74DD6}" destId="{30F9C7F1-16CA-4146-9200-8B0511D7CBF8}" srcOrd="3" destOrd="0" parTransId="{B70988AC-E7F2-462F-B1DB-9C53907F38CF}" sibTransId="{0363D12A-1851-4308-AED0-6DCB870A1054}"/>
    <dgm:cxn modelId="{6E64F107-2839-4B6D-94E9-0339659B03BB}" type="presOf" srcId="{30F9C7F1-16CA-4146-9200-8B0511D7CBF8}" destId="{7820F9E0-F148-4EAA-890F-77F10BE0716B}" srcOrd="0" destOrd="0" presId="urn:microsoft.com/office/officeart/2005/8/layout/hList6"/>
    <dgm:cxn modelId="{737CED2F-9F77-4397-9C4F-CA4A65E9EFE7}" type="presOf" srcId="{BFC10509-6E8F-477A-9196-8F160532E5D4}" destId="{0D4B8F82-6D81-4BA0-A930-9FAC2F6331EA}" srcOrd="0" destOrd="0" presId="urn:microsoft.com/office/officeart/2005/8/layout/hList6"/>
    <dgm:cxn modelId="{58627431-34DA-42FF-9024-F3DBA0DE2A29}" srcId="{6442ECEF-E61C-4F7B-8B1A-5724A2F74DD6}" destId="{5BF111B7-CE52-44B2-8FDA-F364F6A77CE1}" srcOrd="1" destOrd="0" parTransId="{8E812295-DF47-4C7D-BB5D-F6C70DE54916}" sibTransId="{88B54E07-1D5C-4067-85BB-B68A183AE7B2}"/>
    <dgm:cxn modelId="{FE56A451-917E-4ABF-B86F-74F1F96DF5BC}" type="presOf" srcId="{6442ECEF-E61C-4F7B-8B1A-5724A2F74DD6}" destId="{8EE0FB9C-9A8D-49FE-AC68-B24C5E686C25}" srcOrd="0" destOrd="0" presId="urn:microsoft.com/office/officeart/2005/8/layout/hList6"/>
    <dgm:cxn modelId="{FFEA3379-00E7-4B95-87AC-1191EC0633B1}" srcId="{6442ECEF-E61C-4F7B-8B1A-5724A2F74DD6}" destId="{BFC10509-6E8F-477A-9196-8F160532E5D4}" srcOrd="0" destOrd="0" parTransId="{E7396472-207F-4AC6-A294-7F2822F1CAA4}" sibTransId="{C5C2148B-6DCD-48C8-ABFE-EBB6A0542BA7}"/>
    <dgm:cxn modelId="{12A5F888-7A48-47D4-947B-4F924CA3075F}" type="presOf" srcId="{5BF111B7-CE52-44B2-8FDA-F364F6A77CE1}" destId="{09163B67-A16C-4B31-880E-0EB71EF9649E}" srcOrd="0" destOrd="0" presId="urn:microsoft.com/office/officeart/2005/8/layout/hList6"/>
    <dgm:cxn modelId="{18AFDAD7-8E93-4E33-9A32-8A1B217C05E8}" srcId="{6442ECEF-E61C-4F7B-8B1A-5724A2F74DD6}" destId="{5E7C433A-15EB-4F2C-83F4-30DB57D78170}" srcOrd="2" destOrd="0" parTransId="{32570321-34EE-4F70-9AC0-A90F40E49D05}" sibTransId="{B9172917-3CA7-472A-9868-F3D5BE6C6D70}"/>
    <dgm:cxn modelId="{B1308CE4-C6E9-4153-9C79-4506C8434912}" type="presOf" srcId="{5E7C433A-15EB-4F2C-83F4-30DB57D78170}" destId="{E545BA11-2A95-47A3-A671-4E1C5D1D5652}" srcOrd="0" destOrd="0" presId="urn:microsoft.com/office/officeart/2005/8/layout/hList6"/>
    <dgm:cxn modelId="{3CFB3B70-093D-4750-BA4B-F445302CC3EB}" type="presParOf" srcId="{8EE0FB9C-9A8D-49FE-AC68-B24C5E686C25}" destId="{0D4B8F82-6D81-4BA0-A930-9FAC2F6331EA}" srcOrd="0" destOrd="0" presId="urn:microsoft.com/office/officeart/2005/8/layout/hList6"/>
    <dgm:cxn modelId="{BEEE26EE-70B4-4EFD-80D8-9B4AC86CA55A}" type="presParOf" srcId="{8EE0FB9C-9A8D-49FE-AC68-B24C5E686C25}" destId="{EBE24528-14FC-4004-BF2C-21224668629C}" srcOrd="1" destOrd="0" presId="urn:microsoft.com/office/officeart/2005/8/layout/hList6"/>
    <dgm:cxn modelId="{022C77C6-1FF7-401E-91D6-7A4BBE869504}" type="presParOf" srcId="{8EE0FB9C-9A8D-49FE-AC68-B24C5E686C25}" destId="{09163B67-A16C-4B31-880E-0EB71EF9649E}" srcOrd="2" destOrd="0" presId="urn:microsoft.com/office/officeart/2005/8/layout/hList6"/>
    <dgm:cxn modelId="{04D0D677-5024-42DB-9780-59D1E2E8E09D}" type="presParOf" srcId="{8EE0FB9C-9A8D-49FE-AC68-B24C5E686C25}" destId="{65AE6915-1B78-46FF-BAA2-E5DBEADB0461}" srcOrd="3" destOrd="0" presId="urn:microsoft.com/office/officeart/2005/8/layout/hList6"/>
    <dgm:cxn modelId="{E6A3C3C1-89BA-493A-97EF-DB8C108A5D5E}" type="presParOf" srcId="{8EE0FB9C-9A8D-49FE-AC68-B24C5E686C25}" destId="{E545BA11-2A95-47A3-A671-4E1C5D1D5652}" srcOrd="4" destOrd="0" presId="urn:microsoft.com/office/officeart/2005/8/layout/hList6"/>
    <dgm:cxn modelId="{6BD82864-BD08-480B-8180-32AFC92BCE47}" type="presParOf" srcId="{8EE0FB9C-9A8D-49FE-AC68-B24C5E686C25}" destId="{DC7BE630-409E-4B06-A2DC-5625D3DAD23D}" srcOrd="5" destOrd="0" presId="urn:microsoft.com/office/officeart/2005/8/layout/hList6"/>
    <dgm:cxn modelId="{2062F4E4-D9D7-418B-8E82-D841ED494F43}" type="presParOf" srcId="{8EE0FB9C-9A8D-49FE-AC68-B24C5E686C25}" destId="{7820F9E0-F148-4EAA-890F-77F10BE0716B}"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30AD243-5B80-410F-9CE6-C7EE5CA8E869}"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640DE555-1A50-48B2-82AE-797AAB54DA20}">
      <dgm:prSet/>
      <dgm:spPr/>
      <dgm:t>
        <a:bodyPr/>
        <a:lstStyle/>
        <a:p>
          <a:r>
            <a:rPr lang="en-US" b="0" i="0"/>
            <a:t>Basil's Bakery has seen sales about 25% lower in 2020 compared to 2019, despite COVID-19 restrictions having ended, suggesting that the business is suffering from more enduring structural problems than temporary ones as a result of the pandemic.</a:t>
          </a:r>
          <a:endParaRPr lang="en-US"/>
        </a:p>
      </dgm:t>
    </dgm:pt>
    <dgm:pt modelId="{967A3F64-B553-424F-B5D4-BEE8567F35E0}" type="parTrans" cxnId="{C0A25172-DA20-4043-A59D-7782646E5AC2}">
      <dgm:prSet/>
      <dgm:spPr/>
      <dgm:t>
        <a:bodyPr/>
        <a:lstStyle/>
        <a:p>
          <a:endParaRPr lang="en-US"/>
        </a:p>
      </dgm:t>
    </dgm:pt>
    <dgm:pt modelId="{87FDDC9F-8AF6-4D4B-8643-3D4B409937E6}" type="sibTrans" cxnId="{C0A25172-DA20-4043-A59D-7782646E5AC2}">
      <dgm:prSet/>
      <dgm:spPr/>
      <dgm:t>
        <a:bodyPr/>
        <a:lstStyle/>
        <a:p>
          <a:endParaRPr lang="en-US"/>
        </a:p>
      </dgm:t>
    </dgm:pt>
    <dgm:pt modelId="{252D1013-2237-48F9-BE0C-97E7EFECE785}">
      <dgm:prSet/>
      <dgm:spPr/>
      <dgm:t>
        <a:bodyPr/>
        <a:lstStyle/>
        <a:p>
          <a:r>
            <a:rPr lang="en-US" b="0" i="0"/>
            <a:t>The analysis reveals that sales failures can be attributed to both internal and external issues, such as limited delivery and pre-order services, and external issues like business dynamics and customer footfall.</a:t>
          </a:r>
          <a:endParaRPr lang="en-US"/>
        </a:p>
      </dgm:t>
    </dgm:pt>
    <dgm:pt modelId="{0D025F1E-76EC-4CFB-8BAD-E65F1139FA08}" type="parTrans" cxnId="{E35FDC58-36EF-4E8E-A70D-7489044664F9}">
      <dgm:prSet/>
      <dgm:spPr/>
      <dgm:t>
        <a:bodyPr/>
        <a:lstStyle/>
        <a:p>
          <a:endParaRPr lang="en-US"/>
        </a:p>
      </dgm:t>
    </dgm:pt>
    <dgm:pt modelId="{613689C0-6BDD-4950-A0C8-21C794797BA2}" type="sibTrans" cxnId="{E35FDC58-36EF-4E8E-A70D-7489044664F9}">
      <dgm:prSet/>
      <dgm:spPr/>
      <dgm:t>
        <a:bodyPr/>
        <a:lstStyle/>
        <a:p>
          <a:endParaRPr lang="en-US"/>
        </a:p>
      </dgm:t>
    </dgm:pt>
    <dgm:pt modelId="{56FAC951-F903-4D51-B791-3C7363C76325}">
      <dgm:prSet custT="1"/>
      <dgm:spPr/>
      <dgm:t>
        <a:bodyPr/>
        <a:lstStyle/>
        <a:p>
          <a:r>
            <a:rPr lang="en-US" sz="900" b="0" i="0" dirty="0"/>
            <a:t>The effects of economic and social factors have been the most significant on performance of business (Coelho et al., 2023). The customer demand has dropped significantly because of the rising inflation, rising operational costs, hybrid working, and changing shopping patterns of consumers.</a:t>
          </a:r>
          <a:endParaRPr lang="en-US" sz="900" dirty="0"/>
        </a:p>
      </dgm:t>
    </dgm:pt>
    <dgm:pt modelId="{707C5776-7B2A-4C4D-8007-01FDA817F419}" type="parTrans" cxnId="{3BA2D2A3-A460-4C6A-BC75-502108C71983}">
      <dgm:prSet/>
      <dgm:spPr/>
      <dgm:t>
        <a:bodyPr/>
        <a:lstStyle/>
        <a:p>
          <a:endParaRPr lang="en-US"/>
        </a:p>
      </dgm:t>
    </dgm:pt>
    <dgm:pt modelId="{6984A7A7-512A-4B8F-9D65-EEB07E218CAD}" type="sibTrans" cxnId="{3BA2D2A3-A460-4C6A-BC75-502108C71983}">
      <dgm:prSet/>
      <dgm:spPr/>
      <dgm:t>
        <a:bodyPr/>
        <a:lstStyle/>
        <a:p>
          <a:endParaRPr lang="en-US"/>
        </a:p>
      </dgm:t>
    </dgm:pt>
    <dgm:pt modelId="{77EF86DF-FACB-4089-B105-874FF4C4301D}">
      <dgm:prSet/>
      <dgm:spPr/>
      <dgm:t>
        <a:bodyPr/>
        <a:lstStyle/>
        <a:p>
          <a:r>
            <a:rPr lang="en-US" b="0" i="0"/>
            <a:t>Lack of internet ordering and delivery options have resulted in less convenience for customers, and decreased competitive power for bakery (Zaitsev, 2023).</a:t>
          </a:r>
          <a:endParaRPr lang="en-US"/>
        </a:p>
      </dgm:t>
    </dgm:pt>
    <dgm:pt modelId="{F57E00AC-0E97-4BDF-B5DD-BDFCCFB836F4}" type="parTrans" cxnId="{5427FA24-EF38-4AA9-AD2F-05F55F2BAC77}">
      <dgm:prSet/>
      <dgm:spPr/>
      <dgm:t>
        <a:bodyPr/>
        <a:lstStyle/>
        <a:p>
          <a:endParaRPr lang="en-US"/>
        </a:p>
      </dgm:t>
    </dgm:pt>
    <dgm:pt modelId="{B0E06AF9-B117-406F-8D24-F96F48CF1F64}" type="sibTrans" cxnId="{5427FA24-EF38-4AA9-AD2F-05F55F2BAC77}">
      <dgm:prSet/>
      <dgm:spPr/>
      <dgm:t>
        <a:bodyPr/>
        <a:lstStyle/>
        <a:p>
          <a:endParaRPr lang="en-US"/>
        </a:p>
      </dgm:t>
    </dgm:pt>
    <dgm:pt modelId="{CFF6626B-803A-4BE7-99FB-9A21300E18C3}">
      <dgm:prSet/>
      <dgm:spPr/>
      <dgm:t>
        <a:bodyPr/>
        <a:lstStyle/>
        <a:p>
          <a:r>
            <a:rPr lang="en-US" b="0" i="0" dirty="0"/>
            <a:t>The use of 5W2H, PESTEL and Fishbone frameworks have enabled the problem to be understood in a systematic way, its causes as well as the effects on the business.</a:t>
          </a:r>
          <a:endParaRPr lang="en-US" dirty="0"/>
        </a:p>
      </dgm:t>
    </dgm:pt>
    <dgm:pt modelId="{4B1B6BE0-C204-496F-BB1D-5BBDEB6E0E7C}" type="parTrans" cxnId="{618AEB70-8F70-4F72-A063-8E3A115AD6F8}">
      <dgm:prSet/>
      <dgm:spPr/>
      <dgm:t>
        <a:bodyPr/>
        <a:lstStyle/>
        <a:p>
          <a:endParaRPr lang="en-US"/>
        </a:p>
      </dgm:t>
    </dgm:pt>
    <dgm:pt modelId="{CD838F93-4012-4920-ABAE-509F29BAA262}" type="sibTrans" cxnId="{618AEB70-8F70-4F72-A063-8E3A115AD6F8}">
      <dgm:prSet/>
      <dgm:spPr/>
      <dgm:t>
        <a:bodyPr/>
        <a:lstStyle/>
        <a:p>
          <a:endParaRPr lang="en-US"/>
        </a:p>
      </dgm:t>
    </dgm:pt>
    <dgm:pt modelId="{9F536C7F-36DC-4F72-B8C3-46759D497FD0}">
      <dgm:prSet/>
      <dgm:spPr/>
      <dgm:t>
        <a:bodyPr/>
        <a:lstStyle/>
        <a:p>
          <a:r>
            <a:rPr lang="en-US" b="0" i="0"/>
            <a:t>In conclusion, the results offer a solid foundation for strategic planning, guiding Basil in making informed decisions for future growth and development to ensure long-term sustainability and maintain competitiveness.</a:t>
          </a:r>
          <a:endParaRPr lang="en-US"/>
        </a:p>
      </dgm:t>
    </dgm:pt>
    <dgm:pt modelId="{A33EE175-49AE-4C33-AE3D-786EEA242E1F}" type="parTrans" cxnId="{A1152B68-4D1A-4672-A9F9-8BDFC6902344}">
      <dgm:prSet/>
      <dgm:spPr/>
      <dgm:t>
        <a:bodyPr/>
        <a:lstStyle/>
        <a:p>
          <a:endParaRPr lang="en-US"/>
        </a:p>
      </dgm:t>
    </dgm:pt>
    <dgm:pt modelId="{08B1FA49-AEA8-44D9-ACDA-83211A208B62}" type="sibTrans" cxnId="{A1152B68-4D1A-4672-A9F9-8BDFC6902344}">
      <dgm:prSet/>
      <dgm:spPr/>
      <dgm:t>
        <a:bodyPr/>
        <a:lstStyle/>
        <a:p>
          <a:endParaRPr lang="en-US"/>
        </a:p>
      </dgm:t>
    </dgm:pt>
    <dgm:pt modelId="{0632A50D-AF30-45F7-BA42-D192F629AE01}" type="pres">
      <dgm:prSet presAssocID="{F30AD243-5B80-410F-9CE6-C7EE5CA8E869}" presName="Name0" presStyleCnt="0">
        <dgm:presLayoutVars>
          <dgm:dir/>
          <dgm:resizeHandles val="exact"/>
        </dgm:presLayoutVars>
      </dgm:prSet>
      <dgm:spPr/>
    </dgm:pt>
    <dgm:pt modelId="{C2735F3C-382B-44C8-88CB-B2EC22B0E2E7}" type="pres">
      <dgm:prSet presAssocID="{F30AD243-5B80-410F-9CE6-C7EE5CA8E869}" presName="arrow" presStyleLbl="bgShp" presStyleIdx="0" presStyleCnt="1"/>
      <dgm:spPr/>
    </dgm:pt>
    <dgm:pt modelId="{E0158346-73D1-427E-B5D5-F2F4DAD277A3}" type="pres">
      <dgm:prSet presAssocID="{F30AD243-5B80-410F-9CE6-C7EE5CA8E869}" presName="points" presStyleCnt="0"/>
      <dgm:spPr/>
    </dgm:pt>
    <dgm:pt modelId="{DD99B466-A170-4C31-8E38-444C13F9F830}" type="pres">
      <dgm:prSet presAssocID="{640DE555-1A50-48B2-82AE-797AAB54DA20}" presName="compositeA" presStyleCnt="0"/>
      <dgm:spPr/>
    </dgm:pt>
    <dgm:pt modelId="{BF0F02CB-91A0-4B65-A8C2-3EBC0C917FE4}" type="pres">
      <dgm:prSet presAssocID="{640DE555-1A50-48B2-82AE-797AAB54DA20}" presName="textA" presStyleLbl="revTx" presStyleIdx="0" presStyleCnt="6">
        <dgm:presLayoutVars>
          <dgm:bulletEnabled val="1"/>
        </dgm:presLayoutVars>
      </dgm:prSet>
      <dgm:spPr/>
    </dgm:pt>
    <dgm:pt modelId="{E6553F90-796E-439B-B4DD-118A4D8D5D91}" type="pres">
      <dgm:prSet presAssocID="{640DE555-1A50-48B2-82AE-797AAB54DA20}" presName="circleA" presStyleLbl="node1" presStyleIdx="0" presStyleCnt="6"/>
      <dgm:spPr/>
    </dgm:pt>
    <dgm:pt modelId="{C93586F5-D06B-4098-9F7E-99E5B9861656}" type="pres">
      <dgm:prSet presAssocID="{640DE555-1A50-48B2-82AE-797AAB54DA20}" presName="spaceA" presStyleCnt="0"/>
      <dgm:spPr/>
    </dgm:pt>
    <dgm:pt modelId="{83A7668E-53A9-49B9-B8AC-B29913780120}" type="pres">
      <dgm:prSet presAssocID="{87FDDC9F-8AF6-4D4B-8643-3D4B409937E6}" presName="space" presStyleCnt="0"/>
      <dgm:spPr/>
    </dgm:pt>
    <dgm:pt modelId="{BFE7052E-3402-4ABC-B26B-08953CADA390}" type="pres">
      <dgm:prSet presAssocID="{252D1013-2237-48F9-BE0C-97E7EFECE785}" presName="compositeB" presStyleCnt="0"/>
      <dgm:spPr/>
    </dgm:pt>
    <dgm:pt modelId="{B5CBAAC1-9912-40CF-9AB5-E95D91E46D36}" type="pres">
      <dgm:prSet presAssocID="{252D1013-2237-48F9-BE0C-97E7EFECE785}" presName="textB" presStyleLbl="revTx" presStyleIdx="1" presStyleCnt="6">
        <dgm:presLayoutVars>
          <dgm:bulletEnabled val="1"/>
        </dgm:presLayoutVars>
      </dgm:prSet>
      <dgm:spPr/>
    </dgm:pt>
    <dgm:pt modelId="{2F678C77-CFCD-42E4-AD5C-63679699B25F}" type="pres">
      <dgm:prSet presAssocID="{252D1013-2237-48F9-BE0C-97E7EFECE785}" presName="circleB" presStyleLbl="node1" presStyleIdx="1" presStyleCnt="6"/>
      <dgm:spPr/>
    </dgm:pt>
    <dgm:pt modelId="{A0A63A49-CB2D-49DE-87CE-7CE32B2DA44A}" type="pres">
      <dgm:prSet presAssocID="{252D1013-2237-48F9-BE0C-97E7EFECE785}" presName="spaceB" presStyleCnt="0"/>
      <dgm:spPr/>
    </dgm:pt>
    <dgm:pt modelId="{A6F50097-B5C4-451C-95FD-DA1848274EAD}" type="pres">
      <dgm:prSet presAssocID="{613689C0-6BDD-4950-A0C8-21C794797BA2}" presName="space" presStyleCnt="0"/>
      <dgm:spPr/>
    </dgm:pt>
    <dgm:pt modelId="{BE508C16-D907-4147-BAF1-C85BB11D78E1}" type="pres">
      <dgm:prSet presAssocID="{56FAC951-F903-4D51-B791-3C7363C76325}" presName="compositeA" presStyleCnt="0"/>
      <dgm:spPr/>
    </dgm:pt>
    <dgm:pt modelId="{36E94831-C626-4358-8908-A24A4438BFF8}" type="pres">
      <dgm:prSet presAssocID="{56FAC951-F903-4D51-B791-3C7363C76325}" presName="textA" presStyleLbl="revTx" presStyleIdx="2" presStyleCnt="6">
        <dgm:presLayoutVars>
          <dgm:bulletEnabled val="1"/>
        </dgm:presLayoutVars>
      </dgm:prSet>
      <dgm:spPr/>
    </dgm:pt>
    <dgm:pt modelId="{5F226E3E-F573-46C0-99E7-4009433D1130}" type="pres">
      <dgm:prSet presAssocID="{56FAC951-F903-4D51-B791-3C7363C76325}" presName="circleA" presStyleLbl="node1" presStyleIdx="2" presStyleCnt="6"/>
      <dgm:spPr/>
    </dgm:pt>
    <dgm:pt modelId="{2061DA91-4C91-4507-83D9-3E5B19A78362}" type="pres">
      <dgm:prSet presAssocID="{56FAC951-F903-4D51-B791-3C7363C76325}" presName="spaceA" presStyleCnt="0"/>
      <dgm:spPr/>
    </dgm:pt>
    <dgm:pt modelId="{14A1FDE5-5324-4FE4-8B4A-F179FF505E64}" type="pres">
      <dgm:prSet presAssocID="{6984A7A7-512A-4B8F-9D65-EEB07E218CAD}" presName="space" presStyleCnt="0"/>
      <dgm:spPr/>
    </dgm:pt>
    <dgm:pt modelId="{6B1B9CED-F6FF-492A-9FF4-F455BC78C1B4}" type="pres">
      <dgm:prSet presAssocID="{77EF86DF-FACB-4089-B105-874FF4C4301D}" presName="compositeB" presStyleCnt="0"/>
      <dgm:spPr/>
    </dgm:pt>
    <dgm:pt modelId="{BCB143C4-31D7-445D-A52D-B8AB9C7D54D2}" type="pres">
      <dgm:prSet presAssocID="{77EF86DF-FACB-4089-B105-874FF4C4301D}" presName="textB" presStyleLbl="revTx" presStyleIdx="3" presStyleCnt="6">
        <dgm:presLayoutVars>
          <dgm:bulletEnabled val="1"/>
        </dgm:presLayoutVars>
      </dgm:prSet>
      <dgm:spPr/>
    </dgm:pt>
    <dgm:pt modelId="{86BCA4EA-E83B-470B-8D7C-23E040B21FDB}" type="pres">
      <dgm:prSet presAssocID="{77EF86DF-FACB-4089-B105-874FF4C4301D}" presName="circleB" presStyleLbl="node1" presStyleIdx="3" presStyleCnt="6"/>
      <dgm:spPr/>
    </dgm:pt>
    <dgm:pt modelId="{A4525E19-66D5-45B9-B482-14B2F367210E}" type="pres">
      <dgm:prSet presAssocID="{77EF86DF-FACB-4089-B105-874FF4C4301D}" presName="spaceB" presStyleCnt="0"/>
      <dgm:spPr/>
    </dgm:pt>
    <dgm:pt modelId="{7CD4ECFA-5A33-471B-8EAD-C9AAFF5877AB}" type="pres">
      <dgm:prSet presAssocID="{B0E06AF9-B117-406F-8D24-F96F48CF1F64}" presName="space" presStyleCnt="0"/>
      <dgm:spPr/>
    </dgm:pt>
    <dgm:pt modelId="{7C967089-3F9E-4FF3-9F91-4A307FD1FCD5}" type="pres">
      <dgm:prSet presAssocID="{CFF6626B-803A-4BE7-99FB-9A21300E18C3}" presName="compositeA" presStyleCnt="0"/>
      <dgm:spPr/>
    </dgm:pt>
    <dgm:pt modelId="{8AF10CBE-AC2A-4799-BB5B-D2310A1DED5E}" type="pres">
      <dgm:prSet presAssocID="{CFF6626B-803A-4BE7-99FB-9A21300E18C3}" presName="textA" presStyleLbl="revTx" presStyleIdx="4" presStyleCnt="6">
        <dgm:presLayoutVars>
          <dgm:bulletEnabled val="1"/>
        </dgm:presLayoutVars>
      </dgm:prSet>
      <dgm:spPr/>
    </dgm:pt>
    <dgm:pt modelId="{3E94C64E-B2B8-4656-BD5B-B5D69861558D}" type="pres">
      <dgm:prSet presAssocID="{CFF6626B-803A-4BE7-99FB-9A21300E18C3}" presName="circleA" presStyleLbl="node1" presStyleIdx="4" presStyleCnt="6"/>
      <dgm:spPr/>
    </dgm:pt>
    <dgm:pt modelId="{52539116-0E4D-4171-95B8-E4B9E878BC89}" type="pres">
      <dgm:prSet presAssocID="{CFF6626B-803A-4BE7-99FB-9A21300E18C3}" presName="spaceA" presStyleCnt="0"/>
      <dgm:spPr/>
    </dgm:pt>
    <dgm:pt modelId="{37ECC073-2F35-4981-99C2-0237029401F5}" type="pres">
      <dgm:prSet presAssocID="{CD838F93-4012-4920-ABAE-509F29BAA262}" presName="space" presStyleCnt="0"/>
      <dgm:spPr/>
    </dgm:pt>
    <dgm:pt modelId="{13D08368-CCD7-4A04-B01A-C699D0AB9AC5}" type="pres">
      <dgm:prSet presAssocID="{9F536C7F-36DC-4F72-B8C3-46759D497FD0}" presName="compositeB" presStyleCnt="0"/>
      <dgm:spPr/>
    </dgm:pt>
    <dgm:pt modelId="{AE9C3281-2BA6-465E-9CC4-A1A129DD2AC5}" type="pres">
      <dgm:prSet presAssocID="{9F536C7F-36DC-4F72-B8C3-46759D497FD0}" presName="textB" presStyleLbl="revTx" presStyleIdx="5" presStyleCnt="6">
        <dgm:presLayoutVars>
          <dgm:bulletEnabled val="1"/>
        </dgm:presLayoutVars>
      </dgm:prSet>
      <dgm:spPr/>
    </dgm:pt>
    <dgm:pt modelId="{01CAD08C-041A-4FD4-9CA2-FCA24209769F}" type="pres">
      <dgm:prSet presAssocID="{9F536C7F-36DC-4F72-B8C3-46759D497FD0}" presName="circleB" presStyleLbl="node1" presStyleIdx="5" presStyleCnt="6"/>
      <dgm:spPr/>
    </dgm:pt>
    <dgm:pt modelId="{A3833BA4-9147-47BD-9A42-1DA84ABA20F5}" type="pres">
      <dgm:prSet presAssocID="{9F536C7F-36DC-4F72-B8C3-46759D497FD0}" presName="spaceB" presStyleCnt="0"/>
      <dgm:spPr/>
    </dgm:pt>
  </dgm:ptLst>
  <dgm:cxnLst>
    <dgm:cxn modelId="{1E301B13-7196-45AA-AD56-578F89574905}" type="presOf" srcId="{CFF6626B-803A-4BE7-99FB-9A21300E18C3}" destId="{8AF10CBE-AC2A-4799-BB5B-D2310A1DED5E}" srcOrd="0" destOrd="0" presId="urn:microsoft.com/office/officeart/2005/8/layout/hProcess11"/>
    <dgm:cxn modelId="{5427FA24-EF38-4AA9-AD2F-05F55F2BAC77}" srcId="{F30AD243-5B80-410F-9CE6-C7EE5CA8E869}" destId="{77EF86DF-FACB-4089-B105-874FF4C4301D}" srcOrd="3" destOrd="0" parTransId="{F57E00AC-0E97-4BDF-B5DD-BDFCCFB836F4}" sibTransId="{B0E06AF9-B117-406F-8D24-F96F48CF1F64}"/>
    <dgm:cxn modelId="{043E3A2C-62CD-426E-AD41-8FAFBFE7214C}" type="presOf" srcId="{252D1013-2237-48F9-BE0C-97E7EFECE785}" destId="{B5CBAAC1-9912-40CF-9AB5-E95D91E46D36}" srcOrd="0" destOrd="0" presId="urn:microsoft.com/office/officeart/2005/8/layout/hProcess11"/>
    <dgm:cxn modelId="{A1152B68-4D1A-4672-A9F9-8BDFC6902344}" srcId="{F30AD243-5B80-410F-9CE6-C7EE5CA8E869}" destId="{9F536C7F-36DC-4F72-B8C3-46759D497FD0}" srcOrd="5" destOrd="0" parTransId="{A33EE175-49AE-4C33-AE3D-786EEA242E1F}" sibTransId="{08B1FA49-AEA8-44D9-ACDA-83211A208B62}"/>
    <dgm:cxn modelId="{8872466E-29DD-41BD-8EC2-702D3B579EAE}" type="presOf" srcId="{640DE555-1A50-48B2-82AE-797AAB54DA20}" destId="{BF0F02CB-91A0-4B65-A8C2-3EBC0C917FE4}" srcOrd="0" destOrd="0" presId="urn:microsoft.com/office/officeart/2005/8/layout/hProcess11"/>
    <dgm:cxn modelId="{618AEB70-8F70-4F72-A063-8E3A115AD6F8}" srcId="{F30AD243-5B80-410F-9CE6-C7EE5CA8E869}" destId="{CFF6626B-803A-4BE7-99FB-9A21300E18C3}" srcOrd="4" destOrd="0" parTransId="{4B1B6BE0-C204-496F-BB1D-5BBDEB6E0E7C}" sibTransId="{CD838F93-4012-4920-ABAE-509F29BAA262}"/>
    <dgm:cxn modelId="{C0A25172-DA20-4043-A59D-7782646E5AC2}" srcId="{F30AD243-5B80-410F-9CE6-C7EE5CA8E869}" destId="{640DE555-1A50-48B2-82AE-797AAB54DA20}" srcOrd="0" destOrd="0" parTransId="{967A3F64-B553-424F-B5D4-BEE8567F35E0}" sibTransId="{87FDDC9F-8AF6-4D4B-8643-3D4B409937E6}"/>
    <dgm:cxn modelId="{85B60677-27CF-41A1-842A-FCF36734B785}" type="presOf" srcId="{F30AD243-5B80-410F-9CE6-C7EE5CA8E869}" destId="{0632A50D-AF30-45F7-BA42-D192F629AE01}" srcOrd="0" destOrd="0" presId="urn:microsoft.com/office/officeart/2005/8/layout/hProcess11"/>
    <dgm:cxn modelId="{E35FDC58-36EF-4E8E-A70D-7489044664F9}" srcId="{F30AD243-5B80-410F-9CE6-C7EE5CA8E869}" destId="{252D1013-2237-48F9-BE0C-97E7EFECE785}" srcOrd="1" destOrd="0" parTransId="{0D025F1E-76EC-4CFB-8BAD-E65F1139FA08}" sibTransId="{613689C0-6BDD-4950-A0C8-21C794797BA2}"/>
    <dgm:cxn modelId="{8AD40380-3C2C-4735-AACC-88E70C64CE24}" type="presOf" srcId="{56FAC951-F903-4D51-B791-3C7363C76325}" destId="{36E94831-C626-4358-8908-A24A4438BFF8}" srcOrd="0" destOrd="0" presId="urn:microsoft.com/office/officeart/2005/8/layout/hProcess11"/>
    <dgm:cxn modelId="{6D99EA80-2C46-42E3-AA0A-F4B0264B61E0}" type="presOf" srcId="{9F536C7F-36DC-4F72-B8C3-46759D497FD0}" destId="{AE9C3281-2BA6-465E-9CC4-A1A129DD2AC5}" srcOrd="0" destOrd="0" presId="urn:microsoft.com/office/officeart/2005/8/layout/hProcess11"/>
    <dgm:cxn modelId="{3BA2D2A3-A460-4C6A-BC75-502108C71983}" srcId="{F30AD243-5B80-410F-9CE6-C7EE5CA8E869}" destId="{56FAC951-F903-4D51-B791-3C7363C76325}" srcOrd="2" destOrd="0" parTransId="{707C5776-7B2A-4C4D-8007-01FDA817F419}" sibTransId="{6984A7A7-512A-4B8F-9D65-EEB07E218CAD}"/>
    <dgm:cxn modelId="{CA65C1DA-D471-4842-A0D7-2E2BD4AEE4B1}" type="presOf" srcId="{77EF86DF-FACB-4089-B105-874FF4C4301D}" destId="{BCB143C4-31D7-445D-A52D-B8AB9C7D54D2}" srcOrd="0" destOrd="0" presId="urn:microsoft.com/office/officeart/2005/8/layout/hProcess11"/>
    <dgm:cxn modelId="{2B15E8BA-A86A-4CCE-B53E-D3FABADEBD12}" type="presParOf" srcId="{0632A50D-AF30-45F7-BA42-D192F629AE01}" destId="{C2735F3C-382B-44C8-88CB-B2EC22B0E2E7}" srcOrd="0" destOrd="0" presId="urn:microsoft.com/office/officeart/2005/8/layout/hProcess11"/>
    <dgm:cxn modelId="{B03BEF05-3752-48EA-ADD1-66DFC7AFFCFE}" type="presParOf" srcId="{0632A50D-AF30-45F7-BA42-D192F629AE01}" destId="{E0158346-73D1-427E-B5D5-F2F4DAD277A3}" srcOrd="1" destOrd="0" presId="urn:microsoft.com/office/officeart/2005/8/layout/hProcess11"/>
    <dgm:cxn modelId="{D63F0D2F-20E1-4B64-9376-3E2851B56B81}" type="presParOf" srcId="{E0158346-73D1-427E-B5D5-F2F4DAD277A3}" destId="{DD99B466-A170-4C31-8E38-444C13F9F830}" srcOrd="0" destOrd="0" presId="urn:microsoft.com/office/officeart/2005/8/layout/hProcess11"/>
    <dgm:cxn modelId="{B2A9165B-C016-40A8-BDF7-123678C7C668}" type="presParOf" srcId="{DD99B466-A170-4C31-8E38-444C13F9F830}" destId="{BF0F02CB-91A0-4B65-A8C2-3EBC0C917FE4}" srcOrd="0" destOrd="0" presId="urn:microsoft.com/office/officeart/2005/8/layout/hProcess11"/>
    <dgm:cxn modelId="{4D47965C-CE5F-46CF-9860-36CF247941EC}" type="presParOf" srcId="{DD99B466-A170-4C31-8E38-444C13F9F830}" destId="{E6553F90-796E-439B-B4DD-118A4D8D5D91}" srcOrd="1" destOrd="0" presId="urn:microsoft.com/office/officeart/2005/8/layout/hProcess11"/>
    <dgm:cxn modelId="{0D1F7F8C-77B1-4E7C-B224-B6F633E20002}" type="presParOf" srcId="{DD99B466-A170-4C31-8E38-444C13F9F830}" destId="{C93586F5-D06B-4098-9F7E-99E5B9861656}" srcOrd="2" destOrd="0" presId="urn:microsoft.com/office/officeart/2005/8/layout/hProcess11"/>
    <dgm:cxn modelId="{CE2046DA-68A0-4FD3-B8F5-C724F11B4C52}" type="presParOf" srcId="{E0158346-73D1-427E-B5D5-F2F4DAD277A3}" destId="{83A7668E-53A9-49B9-B8AC-B29913780120}" srcOrd="1" destOrd="0" presId="urn:microsoft.com/office/officeart/2005/8/layout/hProcess11"/>
    <dgm:cxn modelId="{67CEEB8E-8B99-4ADF-BDB9-CC4BE7BE8E30}" type="presParOf" srcId="{E0158346-73D1-427E-B5D5-F2F4DAD277A3}" destId="{BFE7052E-3402-4ABC-B26B-08953CADA390}" srcOrd="2" destOrd="0" presId="urn:microsoft.com/office/officeart/2005/8/layout/hProcess11"/>
    <dgm:cxn modelId="{504ADE3A-472B-4988-8AA1-8DE0545CC5FE}" type="presParOf" srcId="{BFE7052E-3402-4ABC-B26B-08953CADA390}" destId="{B5CBAAC1-9912-40CF-9AB5-E95D91E46D36}" srcOrd="0" destOrd="0" presId="urn:microsoft.com/office/officeart/2005/8/layout/hProcess11"/>
    <dgm:cxn modelId="{821C9DEA-71A7-414D-AB15-B4A97109EB8C}" type="presParOf" srcId="{BFE7052E-3402-4ABC-B26B-08953CADA390}" destId="{2F678C77-CFCD-42E4-AD5C-63679699B25F}" srcOrd="1" destOrd="0" presId="urn:microsoft.com/office/officeart/2005/8/layout/hProcess11"/>
    <dgm:cxn modelId="{10A9E6F5-E4FC-4517-8307-F226BBCCDA53}" type="presParOf" srcId="{BFE7052E-3402-4ABC-B26B-08953CADA390}" destId="{A0A63A49-CB2D-49DE-87CE-7CE32B2DA44A}" srcOrd="2" destOrd="0" presId="urn:microsoft.com/office/officeart/2005/8/layout/hProcess11"/>
    <dgm:cxn modelId="{3B3CCAA3-B7CA-4F5C-BBDA-0A9458F62705}" type="presParOf" srcId="{E0158346-73D1-427E-B5D5-F2F4DAD277A3}" destId="{A6F50097-B5C4-451C-95FD-DA1848274EAD}" srcOrd="3" destOrd="0" presId="urn:microsoft.com/office/officeart/2005/8/layout/hProcess11"/>
    <dgm:cxn modelId="{0B71B09C-B156-4CB2-9FAE-2BD10BB2A698}" type="presParOf" srcId="{E0158346-73D1-427E-B5D5-F2F4DAD277A3}" destId="{BE508C16-D907-4147-BAF1-C85BB11D78E1}" srcOrd="4" destOrd="0" presId="urn:microsoft.com/office/officeart/2005/8/layout/hProcess11"/>
    <dgm:cxn modelId="{C44CA304-5352-464D-BF6F-569175E561E6}" type="presParOf" srcId="{BE508C16-D907-4147-BAF1-C85BB11D78E1}" destId="{36E94831-C626-4358-8908-A24A4438BFF8}" srcOrd="0" destOrd="0" presId="urn:microsoft.com/office/officeart/2005/8/layout/hProcess11"/>
    <dgm:cxn modelId="{345B0941-C479-4D3C-AC80-EB5B4355755E}" type="presParOf" srcId="{BE508C16-D907-4147-BAF1-C85BB11D78E1}" destId="{5F226E3E-F573-46C0-99E7-4009433D1130}" srcOrd="1" destOrd="0" presId="urn:microsoft.com/office/officeart/2005/8/layout/hProcess11"/>
    <dgm:cxn modelId="{5758FD4E-79DD-4B81-8A18-6A469599C8F5}" type="presParOf" srcId="{BE508C16-D907-4147-BAF1-C85BB11D78E1}" destId="{2061DA91-4C91-4507-83D9-3E5B19A78362}" srcOrd="2" destOrd="0" presId="urn:microsoft.com/office/officeart/2005/8/layout/hProcess11"/>
    <dgm:cxn modelId="{D61F359B-E6B2-4510-BFFA-AB2E05C39F37}" type="presParOf" srcId="{E0158346-73D1-427E-B5D5-F2F4DAD277A3}" destId="{14A1FDE5-5324-4FE4-8B4A-F179FF505E64}" srcOrd="5" destOrd="0" presId="urn:microsoft.com/office/officeart/2005/8/layout/hProcess11"/>
    <dgm:cxn modelId="{5A6B2651-AC43-415F-912D-32829033C63D}" type="presParOf" srcId="{E0158346-73D1-427E-B5D5-F2F4DAD277A3}" destId="{6B1B9CED-F6FF-492A-9FF4-F455BC78C1B4}" srcOrd="6" destOrd="0" presId="urn:microsoft.com/office/officeart/2005/8/layout/hProcess11"/>
    <dgm:cxn modelId="{1837ED60-54BC-49F4-8828-1791708B7671}" type="presParOf" srcId="{6B1B9CED-F6FF-492A-9FF4-F455BC78C1B4}" destId="{BCB143C4-31D7-445D-A52D-B8AB9C7D54D2}" srcOrd="0" destOrd="0" presId="urn:microsoft.com/office/officeart/2005/8/layout/hProcess11"/>
    <dgm:cxn modelId="{15407A22-C858-43C2-AF2C-4B5D9112C4B8}" type="presParOf" srcId="{6B1B9CED-F6FF-492A-9FF4-F455BC78C1B4}" destId="{86BCA4EA-E83B-470B-8D7C-23E040B21FDB}" srcOrd="1" destOrd="0" presId="urn:microsoft.com/office/officeart/2005/8/layout/hProcess11"/>
    <dgm:cxn modelId="{DC5569E9-987B-4643-B7C4-05D3F1E2111C}" type="presParOf" srcId="{6B1B9CED-F6FF-492A-9FF4-F455BC78C1B4}" destId="{A4525E19-66D5-45B9-B482-14B2F367210E}" srcOrd="2" destOrd="0" presId="urn:microsoft.com/office/officeart/2005/8/layout/hProcess11"/>
    <dgm:cxn modelId="{82AA2A91-6B2D-4B25-936F-25037CCA0004}" type="presParOf" srcId="{E0158346-73D1-427E-B5D5-F2F4DAD277A3}" destId="{7CD4ECFA-5A33-471B-8EAD-C9AAFF5877AB}" srcOrd="7" destOrd="0" presId="urn:microsoft.com/office/officeart/2005/8/layout/hProcess11"/>
    <dgm:cxn modelId="{BE27A264-D842-4D6A-B5E0-F05331A66359}" type="presParOf" srcId="{E0158346-73D1-427E-B5D5-F2F4DAD277A3}" destId="{7C967089-3F9E-4FF3-9F91-4A307FD1FCD5}" srcOrd="8" destOrd="0" presId="urn:microsoft.com/office/officeart/2005/8/layout/hProcess11"/>
    <dgm:cxn modelId="{9E89FDB5-1830-464D-BC10-0A346083B4AD}" type="presParOf" srcId="{7C967089-3F9E-4FF3-9F91-4A307FD1FCD5}" destId="{8AF10CBE-AC2A-4799-BB5B-D2310A1DED5E}" srcOrd="0" destOrd="0" presId="urn:microsoft.com/office/officeart/2005/8/layout/hProcess11"/>
    <dgm:cxn modelId="{520B40F6-5BEA-408F-85C6-8998CBDB1B7E}" type="presParOf" srcId="{7C967089-3F9E-4FF3-9F91-4A307FD1FCD5}" destId="{3E94C64E-B2B8-4656-BD5B-B5D69861558D}" srcOrd="1" destOrd="0" presId="urn:microsoft.com/office/officeart/2005/8/layout/hProcess11"/>
    <dgm:cxn modelId="{B57C590C-7FD2-4EC7-B1A4-06F7026FC1B7}" type="presParOf" srcId="{7C967089-3F9E-4FF3-9F91-4A307FD1FCD5}" destId="{52539116-0E4D-4171-95B8-E4B9E878BC89}" srcOrd="2" destOrd="0" presId="urn:microsoft.com/office/officeart/2005/8/layout/hProcess11"/>
    <dgm:cxn modelId="{71B87ABC-A104-4E2F-92B3-27487B5D7159}" type="presParOf" srcId="{E0158346-73D1-427E-B5D5-F2F4DAD277A3}" destId="{37ECC073-2F35-4981-99C2-0237029401F5}" srcOrd="9" destOrd="0" presId="urn:microsoft.com/office/officeart/2005/8/layout/hProcess11"/>
    <dgm:cxn modelId="{FBCC9071-4A9C-4AE4-BD5E-D9560D6862CA}" type="presParOf" srcId="{E0158346-73D1-427E-B5D5-F2F4DAD277A3}" destId="{13D08368-CCD7-4A04-B01A-C699D0AB9AC5}" srcOrd="10" destOrd="0" presId="urn:microsoft.com/office/officeart/2005/8/layout/hProcess11"/>
    <dgm:cxn modelId="{71F15089-3AF9-4E51-B0B8-937B89CD3D23}" type="presParOf" srcId="{13D08368-CCD7-4A04-B01A-C699D0AB9AC5}" destId="{AE9C3281-2BA6-465E-9CC4-A1A129DD2AC5}" srcOrd="0" destOrd="0" presId="urn:microsoft.com/office/officeart/2005/8/layout/hProcess11"/>
    <dgm:cxn modelId="{46F948E4-BF76-4856-B08A-384D96F2525F}" type="presParOf" srcId="{13D08368-CCD7-4A04-B01A-C699D0AB9AC5}" destId="{01CAD08C-041A-4FD4-9CA2-FCA24209769F}" srcOrd="1" destOrd="0" presId="urn:microsoft.com/office/officeart/2005/8/layout/hProcess11"/>
    <dgm:cxn modelId="{1E3CD2AC-E6A7-49BD-9717-7ED3C50D43CA}" type="presParOf" srcId="{13D08368-CCD7-4A04-B01A-C699D0AB9AC5}" destId="{A3833BA4-9147-47BD-9A42-1DA84ABA20F5}"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87E13A3-DD7F-492F-9AF8-83C99AA7DB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4C37DE3-E3BC-458B-8912-8E2693E4E80C}">
      <dgm:prSet/>
      <dgm:spPr/>
      <dgm:t>
        <a:bodyPr/>
        <a:lstStyle/>
        <a:p>
          <a:r>
            <a:rPr lang="en-US" b="0" i="0"/>
            <a:t>Basil’s Bakery. (2025). </a:t>
          </a:r>
          <a:r>
            <a:rPr lang="en-US" b="0" i="1"/>
            <a:t>Basil’s Bakery</a:t>
          </a:r>
          <a:r>
            <a:rPr lang="en-US" b="0" i="0"/>
            <a:t>. [online] Available at: https://www.basilsbakery.co.uk/ [Accessed 18 July 2026].</a:t>
          </a:r>
          <a:endParaRPr lang="en-US"/>
        </a:p>
      </dgm:t>
    </dgm:pt>
    <dgm:pt modelId="{64E03AA5-76DD-4C5E-84E7-70DB589C2272}" type="parTrans" cxnId="{824F2724-E2FE-4C40-B64E-020A2DDEAE9E}">
      <dgm:prSet/>
      <dgm:spPr/>
      <dgm:t>
        <a:bodyPr/>
        <a:lstStyle/>
        <a:p>
          <a:endParaRPr lang="en-US"/>
        </a:p>
      </dgm:t>
    </dgm:pt>
    <dgm:pt modelId="{C752C8D7-B158-4D6B-BCB5-DBBE2BEEAF57}" type="sibTrans" cxnId="{824F2724-E2FE-4C40-B64E-020A2DDEAE9E}">
      <dgm:prSet/>
      <dgm:spPr/>
      <dgm:t>
        <a:bodyPr/>
        <a:lstStyle/>
        <a:p>
          <a:endParaRPr lang="en-US"/>
        </a:p>
      </dgm:t>
    </dgm:pt>
    <dgm:pt modelId="{1D7BBE92-CEDF-4470-A08B-53698B2F0C52}">
      <dgm:prSet/>
      <dgm:spPr/>
      <dgm:t>
        <a:bodyPr/>
        <a:lstStyle/>
        <a:p>
          <a:r>
            <a:rPr lang="en-US" b="0" i="0"/>
            <a:t>Bremner, J., Dovi, V., Fallon, S., Hussain, T., Wong, J. and Wressell, T., 2025. </a:t>
          </a:r>
          <a:r>
            <a:rPr lang="en-US" b="0" i="1"/>
            <a:t>Lonely Planet London</a:t>
          </a:r>
          <a:r>
            <a:rPr lang="en-US" b="0" i="0"/>
            <a:t>. Lonely Planet.</a:t>
          </a:r>
          <a:endParaRPr lang="en-US"/>
        </a:p>
      </dgm:t>
    </dgm:pt>
    <dgm:pt modelId="{37E3979C-7B84-4A82-9402-3962F03B7F32}" type="parTrans" cxnId="{B875BD06-C35F-4969-961D-7DEC8CE3E73F}">
      <dgm:prSet/>
      <dgm:spPr/>
      <dgm:t>
        <a:bodyPr/>
        <a:lstStyle/>
        <a:p>
          <a:endParaRPr lang="en-US"/>
        </a:p>
      </dgm:t>
    </dgm:pt>
    <dgm:pt modelId="{A7A91DA6-DD18-44F3-8A26-E0A9D693D40B}" type="sibTrans" cxnId="{B875BD06-C35F-4969-961D-7DEC8CE3E73F}">
      <dgm:prSet/>
      <dgm:spPr/>
      <dgm:t>
        <a:bodyPr/>
        <a:lstStyle/>
        <a:p>
          <a:endParaRPr lang="en-US"/>
        </a:p>
      </dgm:t>
    </dgm:pt>
    <dgm:pt modelId="{7C5BEEF1-3696-467B-A98E-AA6A5D837F6C}">
      <dgm:prSet/>
      <dgm:spPr/>
      <dgm:t>
        <a:bodyPr/>
        <a:lstStyle/>
        <a:p>
          <a:r>
            <a:rPr lang="en-US" b="0" i="0"/>
            <a:t>Coelho, R., Jayantilal, S. and Ferreira, J.J., 2023. The impact of social responsibility on corporate financial performance: A systematic literature review. </a:t>
          </a:r>
          <a:r>
            <a:rPr lang="en-US" b="0" i="1"/>
            <a:t>Corporate Social Responsibility and Environmental Management</a:t>
          </a:r>
          <a:r>
            <a:rPr lang="en-US" b="0" i="0"/>
            <a:t>, </a:t>
          </a:r>
          <a:r>
            <a:rPr lang="en-US" b="0" i="1"/>
            <a:t>30</a:t>
          </a:r>
          <a:r>
            <a:rPr lang="en-US" b="0" i="0"/>
            <a:t>(4), pp.1535-1560.</a:t>
          </a:r>
          <a:endParaRPr lang="en-US"/>
        </a:p>
      </dgm:t>
    </dgm:pt>
    <dgm:pt modelId="{D1F06796-4AB6-416E-BBE6-B1EBB79847DD}" type="parTrans" cxnId="{193C2B84-4C1A-485E-B124-0B81B2A7D56D}">
      <dgm:prSet/>
      <dgm:spPr/>
      <dgm:t>
        <a:bodyPr/>
        <a:lstStyle/>
        <a:p>
          <a:endParaRPr lang="en-US"/>
        </a:p>
      </dgm:t>
    </dgm:pt>
    <dgm:pt modelId="{98E4A807-C3AC-4469-B574-47EBDAE7D5E0}" type="sibTrans" cxnId="{193C2B84-4C1A-485E-B124-0B81B2A7D56D}">
      <dgm:prSet/>
      <dgm:spPr/>
      <dgm:t>
        <a:bodyPr/>
        <a:lstStyle/>
        <a:p>
          <a:endParaRPr lang="en-US"/>
        </a:p>
      </dgm:t>
    </dgm:pt>
    <dgm:pt modelId="{4A39650B-D612-41FC-A671-FB75453F4B94}">
      <dgm:prSet/>
      <dgm:spPr/>
      <dgm:t>
        <a:bodyPr/>
        <a:lstStyle/>
        <a:p>
          <a:r>
            <a:rPr lang="en-US" b="0" i="0"/>
            <a:t>Erola, C., Irawan, B. and Meisak, D., 2024, November. Design of an Online Sales Information System using a Pre-order System for Mochicrush ID in Jambi City Based on Web. In </a:t>
          </a:r>
          <a:r>
            <a:rPr lang="en-US" b="0" i="1"/>
            <a:t>International Conference on Business Management and Accounting</a:t>
          </a:r>
          <a:r>
            <a:rPr lang="en-US" b="0" i="0"/>
            <a:t> (Vol. 3, No. 1, pp. 99-107).</a:t>
          </a:r>
          <a:endParaRPr lang="en-US"/>
        </a:p>
      </dgm:t>
    </dgm:pt>
    <dgm:pt modelId="{DDF67642-F4AF-4DB7-8402-9EB1FC967D59}" type="parTrans" cxnId="{8512016F-0DCC-4222-B388-FAB7DD3313AF}">
      <dgm:prSet/>
      <dgm:spPr/>
      <dgm:t>
        <a:bodyPr/>
        <a:lstStyle/>
        <a:p>
          <a:endParaRPr lang="en-US"/>
        </a:p>
      </dgm:t>
    </dgm:pt>
    <dgm:pt modelId="{6ACD5AE1-1716-4BAB-B4CE-78030486D1DE}" type="sibTrans" cxnId="{8512016F-0DCC-4222-B388-FAB7DD3313AF}">
      <dgm:prSet/>
      <dgm:spPr/>
      <dgm:t>
        <a:bodyPr/>
        <a:lstStyle/>
        <a:p>
          <a:endParaRPr lang="en-US"/>
        </a:p>
      </dgm:t>
    </dgm:pt>
    <dgm:pt modelId="{EC11186B-6EA0-4AF4-8B97-24CA84F7AC1A}">
      <dgm:prSet/>
      <dgm:spPr/>
      <dgm:t>
        <a:bodyPr/>
        <a:lstStyle/>
        <a:p>
          <a:r>
            <a:rPr lang="en-US" b="0" i="0"/>
            <a:t>Kirkland, C., 2025. COVID-19. In </a:t>
          </a:r>
          <a:r>
            <a:rPr lang="en-US" b="0" i="1"/>
            <a:t>A History of Modern Britain in 12 Crises</a:t>
          </a:r>
          <a:r>
            <a:rPr lang="en-US" b="0" i="0"/>
            <a:t> (pp. 184-197). Bristol University Press.</a:t>
          </a:r>
          <a:endParaRPr lang="en-US"/>
        </a:p>
      </dgm:t>
    </dgm:pt>
    <dgm:pt modelId="{54AFF194-7AAF-4080-9F76-2177A1212CBB}" type="parTrans" cxnId="{6D12701E-1897-4BE9-AC86-ADBE0D08DCA4}">
      <dgm:prSet/>
      <dgm:spPr/>
      <dgm:t>
        <a:bodyPr/>
        <a:lstStyle/>
        <a:p>
          <a:endParaRPr lang="en-US"/>
        </a:p>
      </dgm:t>
    </dgm:pt>
    <dgm:pt modelId="{627EB1CF-5E34-4161-81C4-DFCBF0AA45A9}" type="sibTrans" cxnId="{6D12701E-1897-4BE9-AC86-ADBE0D08DCA4}">
      <dgm:prSet/>
      <dgm:spPr/>
      <dgm:t>
        <a:bodyPr/>
        <a:lstStyle/>
        <a:p>
          <a:endParaRPr lang="en-US"/>
        </a:p>
      </dgm:t>
    </dgm:pt>
    <dgm:pt modelId="{EE40F812-C144-464A-B2C5-02E9ED7992D7}">
      <dgm:prSet/>
      <dgm:spPr/>
      <dgm:t>
        <a:bodyPr/>
        <a:lstStyle/>
        <a:p>
          <a:r>
            <a:rPr lang="en-US" b="0" i="0"/>
            <a:t>Lahmine, S. and Bennouna, F., 2025. Treatment of an Unconfirmed Quality According to 8D Using the Problem-Solving Tool System a Case Study in an International Company. </a:t>
          </a:r>
          <a:r>
            <a:rPr lang="en-US" b="0" i="1"/>
            <a:t>Journal of Machine Engineering</a:t>
          </a:r>
          <a:r>
            <a:rPr lang="en-US" b="0" i="0"/>
            <a:t>, </a:t>
          </a:r>
          <a:r>
            <a:rPr lang="en-US" b="0" i="1"/>
            <a:t>25</a:t>
          </a:r>
          <a:r>
            <a:rPr lang="en-US" b="0" i="0"/>
            <a:t>(1), pp.113-131.</a:t>
          </a:r>
          <a:endParaRPr lang="en-US"/>
        </a:p>
      </dgm:t>
    </dgm:pt>
    <dgm:pt modelId="{D9FC139B-F786-4D0C-90C5-D8D8B946228D}" type="parTrans" cxnId="{2F5B8F3D-B4DC-46F6-82C6-0D583832989F}">
      <dgm:prSet/>
      <dgm:spPr/>
      <dgm:t>
        <a:bodyPr/>
        <a:lstStyle/>
        <a:p>
          <a:endParaRPr lang="en-US"/>
        </a:p>
      </dgm:t>
    </dgm:pt>
    <dgm:pt modelId="{1F366B01-6E18-480A-BFAC-E2238980396C}" type="sibTrans" cxnId="{2F5B8F3D-B4DC-46F6-82C6-0D583832989F}">
      <dgm:prSet/>
      <dgm:spPr/>
      <dgm:t>
        <a:bodyPr/>
        <a:lstStyle/>
        <a:p>
          <a:endParaRPr lang="en-US"/>
        </a:p>
      </dgm:t>
    </dgm:pt>
    <dgm:pt modelId="{3B2E5431-7FE1-4827-BFA0-A085A505C3A5}">
      <dgm:prSet/>
      <dgm:spPr/>
      <dgm:t>
        <a:bodyPr/>
        <a:lstStyle/>
        <a:p>
          <a:r>
            <a:rPr lang="en-US" b="0" i="0"/>
            <a:t>Mattila, M., 2022. Supporting Consumer Purchasing Power Under High Inflation: Competition and Product Market Deregulation.</a:t>
          </a:r>
          <a:endParaRPr lang="en-US"/>
        </a:p>
      </dgm:t>
    </dgm:pt>
    <dgm:pt modelId="{F36EB5EC-C684-4F49-8F1A-D37236E05D15}" type="parTrans" cxnId="{4541B498-8C28-4A50-A1D2-2426CCB8082C}">
      <dgm:prSet/>
      <dgm:spPr/>
      <dgm:t>
        <a:bodyPr/>
        <a:lstStyle/>
        <a:p>
          <a:endParaRPr lang="en-US"/>
        </a:p>
      </dgm:t>
    </dgm:pt>
    <dgm:pt modelId="{3AA6436A-9F45-4FAC-AA9F-89F3262472CC}" type="sibTrans" cxnId="{4541B498-8C28-4A50-A1D2-2426CCB8082C}">
      <dgm:prSet/>
      <dgm:spPr/>
      <dgm:t>
        <a:bodyPr/>
        <a:lstStyle/>
        <a:p>
          <a:endParaRPr lang="en-US"/>
        </a:p>
      </dgm:t>
    </dgm:pt>
    <dgm:pt modelId="{72C4E8CD-3F5C-4F83-B5DB-456335CCA558}">
      <dgm:prSet/>
      <dgm:spPr/>
      <dgm:t>
        <a:bodyPr/>
        <a:lstStyle/>
        <a:p>
          <a:r>
            <a:rPr lang="en-US" b="0" i="0"/>
            <a:t>Mbogo, D.O., 2025. </a:t>
          </a:r>
          <a:r>
            <a:rPr lang="en-US" b="0" i="1"/>
            <a:t>Growth Strategies and Performance of Bakeries in Nairobi City County, Kenya</a:t>
          </a:r>
          <a:r>
            <a:rPr lang="en-US" b="0" i="0"/>
            <a:t> (Doctoral dissertation, Kenyatta University).</a:t>
          </a:r>
          <a:endParaRPr lang="en-US"/>
        </a:p>
      </dgm:t>
    </dgm:pt>
    <dgm:pt modelId="{B334F822-D14E-45BC-AB49-A704BE313E85}" type="parTrans" cxnId="{29A6F345-771B-45D4-AFE4-0CEAD9B2EAD0}">
      <dgm:prSet/>
      <dgm:spPr/>
      <dgm:t>
        <a:bodyPr/>
        <a:lstStyle/>
        <a:p>
          <a:endParaRPr lang="en-US"/>
        </a:p>
      </dgm:t>
    </dgm:pt>
    <dgm:pt modelId="{7F587F1D-9F83-4803-957B-E2A1E0F5B8ED}" type="sibTrans" cxnId="{29A6F345-771B-45D4-AFE4-0CEAD9B2EAD0}">
      <dgm:prSet/>
      <dgm:spPr/>
      <dgm:t>
        <a:bodyPr/>
        <a:lstStyle/>
        <a:p>
          <a:endParaRPr lang="en-US"/>
        </a:p>
      </dgm:t>
    </dgm:pt>
    <dgm:pt modelId="{84AE5F1F-E02C-4AFD-AD20-5868700A1DEB}">
      <dgm:prSet/>
      <dgm:spPr/>
      <dgm:t>
        <a:bodyPr/>
        <a:lstStyle/>
        <a:p>
          <a:r>
            <a:rPr lang="en-US" b="0" i="0"/>
            <a:t>Moughari, M.M. and Daim, T.U., 2023. Developing a model of technological innovation for export development in developing countries. </a:t>
          </a:r>
          <a:r>
            <a:rPr lang="en-US" b="0" i="1"/>
            <a:t>Technology in Society</a:t>
          </a:r>
          <a:r>
            <a:rPr lang="en-US" b="0" i="0"/>
            <a:t>, </a:t>
          </a:r>
          <a:r>
            <a:rPr lang="en-US" b="0" i="1"/>
            <a:t>75</a:t>
          </a:r>
          <a:r>
            <a:rPr lang="en-US" b="0" i="0"/>
            <a:t>, p.102338.</a:t>
          </a:r>
          <a:endParaRPr lang="en-US"/>
        </a:p>
      </dgm:t>
    </dgm:pt>
    <dgm:pt modelId="{6FF5A542-5EE1-4B02-9571-B18688657B43}" type="parTrans" cxnId="{5F9C32EC-E862-4DB3-960A-858FEA3F1A58}">
      <dgm:prSet/>
      <dgm:spPr/>
      <dgm:t>
        <a:bodyPr/>
        <a:lstStyle/>
        <a:p>
          <a:endParaRPr lang="en-US"/>
        </a:p>
      </dgm:t>
    </dgm:pt>
    <dgm:pt modelId="{2D461275-6DE7-4331-9B03-62BDB20E1580}" type="sibTrans" cxnId="{5F9C32EC-E862-4DB3-960A-858FEA3F1A58}">
      <dgm:prSet/>
      <dgm:spPr/>
      <dgm:t>
        <a:bodyPr/>
        <a:lstStyle/>
        <a:p>
          <a:endParaRPr lang="en-US"/>
        </a:p>
      </dgm:t>
    </dgm:pt>
    <dgm:pt modelId="{CCE266ED-BEF0-44EF-80FE-CE41589A84A3}">
      <dgm:prSet/>
      <dgm:spPr/>
      <dgm:t>
        <a:bodyPr/>
        <a:lstStyle/>
        <a:p>
          <a:r>
            <a:rPr lang="en-US" b="0" i="0"/>
            <a:t>Palazzo, M., 2024. Decision-making strategies and tools: state-of-the-art and advancement. In </a:t>
          </a:r>
          <a:r>
            <a:rPr lang="en-US" b="0" i="1"/>
            <a:t>Rethinking decision-making strategies and tools: Emerging research and opportunities</a:t>
          </a:r>
          <a:r>
            <a:rPr lang="en-US" b="0" i="0"/>
            <a:t> (pp. 11-32). Emerald Publishing Limited.</a:t>
          </a:r>
          <a:endParaRPr lang="en-US"/>
        </a:p>
      </dgm:t>
    </dgm:pt>
    <dgm:pt modelId="{6725F420-4491-4FBA-84CF-63767DF94A8A}" type="parTrans" cxnId="{A3DB6282-4D91-4E60-AE4E-75A8E5F49224}">
      <dgm:prSet/>
      <dgm:spPr/>
      <dgm:t>
        <a:bodyPr/>
        <a:lstStyle/>
        <a:p>
          <a:endParaRPr lang="en-US"/>
        </a:p>
      </dgm:t>
    </dgm:pt>
    <dgm:pt modelId="{8AB4C811-713D-46DA-8D12-C52BDCC91123}" type="sibTrans" cxnId="{A3DB6282-4D91-4E60-AE4E-75A8E5F49224}">
      <dgm:prSet/>
      <dgm:spPr/>
      <dgm:t>
        <a:bodyPr/>
        <a:lstStyle/>
        <a:p>
          <a:endParaRPr lang="en-US"/>
        </a:p>
      </dgm:t>
    </dgm:pt>
    <dgm:pt modelId="{C61C45F4-DC3F-4425-A3DC-E2376F5E5B95}">
      <dgm:prSet/>
      <dgm:spPr/>
      <dgm:t>
        <a:bodyPr/>
        <a:lstStyle/>
        <a:p>
          <a:r>
            <a:rPr lang="en-US" b="0" i="0"/>
            <a:t>Perkin, R., 2022. Matthew Barsalou1. </a:t>
          </a:r>
          <a:r>
            <a:rPr lang="en-US" b="0" i="1"/>
            <a:t>Proceedings on Engineering</a:t>
          </a:r>
          <a:r>
            <a:rPr lang="en-US" b="0" i="0"/>
            <a:t>, </a:t>
          </a:r>
          <a:r>
            <a:rPr lang="en-US" b="0" i="1"/>
            <a:t>4</a:t>
          </a:r>
          <a:r>
            <a:rPr lang="en-US" b="0" i="0"/>
            <a:t>(4), pp.407-416.</a:t>
          </a:r>
          <a:endParaRPr lang="en-US"/>
        </a:p>
      </dgm:t>
    </dgm:pt>
    <dgm:pt modelId="{14B56C9A-A816-4D2E-8A48-E4EACADEE322}" type="parTrans" cxnId="{4E6F9225-820A-4000-95C1-362F5A6E73DB}">
      <dgm:prSet/>
      <dgm:spPr/>
      <dgm:t>
        <a:bodyPr/>
        <a:lstStyle/>
        <a:p>
          <a:endParaRPr lang="en-US"/>
        </a:p>
      </dgm:t>
    </dgm:pt>
    <dgm:pt modelId="{E6D75535-993F-43AB-B92D-A9F1625E55F4}" type="sibTrans" cxnId="{4E6F9225-820A-4000-95C1-362F5A6E73DB}">
      <dgm:prSet/>
      <dgm:spPr/>
      <dgm:t>
        <a:bodyPr/>
        <a:lstStyle/>
        <a:p>
          <a:endParaRPr lang="en-US"/>
        </a:p>
      </dgm:t>
    </dgm:pt>
    <dgm:pt modelId="{B305537A-EA76-4955-AFE2-2C212ADF0177}">
      <dgm:prSet/>
      <dgm:spPr/>
      <dgm:t>
        <a:bodyPr/>
        <a:lstStyle/>
        <a:p>
          <a:r>
            <a:rPr lang="en-US" b="0" i="0"/>
            <a:t>Sansom, B., 2024. Traditional economic systems. In </a:t>
          </a:r>
          <a:r>
            <a:rPr lang="en-US" b="0" i="1"/>
            <a:t>The Bantu-speaking peoples of southern Africa</a:t>
          </a:r>
          <a:r>
            <a:rPr lang="en-US" b="0" i="0"/>
            <a:t> (pp. 135-176). Routledge.</a:t>
          </a:r>
          <a:endParaRPr lang="en-US"/>
        </a:p>
      </dgm:t>
    </dgm:pt>
    <dgm:pt modelId="{A58C9C8F-8087-4233-8F75-216D1FAE8147}" type="parTrans" cxnId="{EA55F657-6148-47BC-B610-B75382DE17BA}">
      <dgm:prSet/>
      <dgm:spPr/>
      <dgm:t>
        <a:bodyPr/>
        <a:lstStyle/>
        <a:p>
          <a:endParaRPr lang="en-US"/>
        </a:p>
      </dgm:t>
    </dgm:pt>
    <dgm:pt modelId="{5F640E4E-11DD-4313-8930-E625D38E54D5}" type="sibTrans" cxnId="{EA55F657-6148-47BC-B610-B75382DE17BA}">
      <dgm:prSet/>
      <dgm:spPr/>
      <dgm:t>
        <a:bodyPr/>
        <a:lstStyle/>
        <a:p>
          <a:endParaRPr lang="en-US"/>
        </a:p>
      </dgm:t>
    </dgm:pt>
    <dgm:pt modelId="{8A199C30-1D0F-4CEF-A61D-F8AB779B44AB}">
      <dgm:prSet/>
      <dgm:spPr/>
      <dgm:t>
        <a:bodyPr/>
        <a:lstStyle/>
        <a:p>
          <a:r>
            <a:rPr lang="en-US" b="0" i="0"/>
            <a:t>Talen, E. and Park, J., 2022. Understanding urban retail vacancy. </a:t>
          </a:r>
          <a:r>
            <a:rPr lang="en-US" b="0" i="1"/>
            <a:t>Urban Affairs Review</a:t>
          </a:r>
          <a:r>
            <a:rPr lang="en-US" b="0" i="0"/>
            <a:t>, </a:t>
          </a:r>
          <a:r>
            <a:rPr lang="en-US" b="0" i="1"/>
            <a:t>58</a:t>
          </a:r>
          <a:r>
            <a:rPr lang="en-US" b="0" i="0"/>
            <a:t>(5), pp.1411-1437.</a:t>
          </a:r>
          <a:endParaRPr lang="en-US"/>
        </a:p>
      </dgm:t>
    </dgm:pt>
    <dgm:pt modelId="{BAAC0C51-3F44-45DD-B231-FAD5973D6C55}" type="parTrans" cxnId="{2E8A3263-98DB-4A22-9932-FE3EA605DFC0}">
      <dgm:prSet/>
      <dgm:spPr/>
      <dgm:t>
        <a:bodyPr/>
        <a:lstStyle/>
        <a:p>
          <a:endParaRPr lang="en-US"/>
        </a:p>
      </dgm:t>
    </dgm:pt>
    <dgm:pt modelId="{A9FBFA8E-148A-430C-8ED6-DE1CE49F0C5C}" type="sibTrans" cxnId="{2E8A3263-98DB-4A22-9932-FE3EA605DFC0}">
      <dgm:prSet/>
      <dgm:spPr/>
      <dgm:t>
        <a:bodyPr/>
        <a:lstStyle/>
        <a:p>
          <a:endParaRPr lang="en-US"/>
        </a:p>
      </dgm:t>
    </dgm:pt>
    <dgm:pt modelId="{C70A1BE6-7114-4DFF-9B60-89B70F51D7F2}">
      <dgm:prSet/>
      <dgm:spPr/>
      <dgm:t>
        <a:bodyPr/>
        <a:lstStyle/>
        <a:p>
          <a:r>
            <a:rPr lang="en-US" b="0" i="0"/>
            <a:t>Wu, Y. and Tham, J., 2023. The impact of environmental regulation, Environment, Social and Government Performance, and technological innovation on enterprise resilience under a green recovery. </a:t>
          </a:r>
          <a:r>
            <a:rPr lang="en-US" b="0" i="1"/>
            <a:t>Heliyon</a:t>
          </a:r>
          <a:r>
            <a:rPr lang="en-US" b="0" i="0"/>
            <a:t>, </a:t>
          </a:r>
          <a:r>
            <a:rPr lang="en-US" b="0" i="1"/>
            <a:t>9</a:t>
          </a:r>
          <a:r>
            <a:rPr lang="en-US" b="0" i="0"/>
            <a:t>(10).</a:t>
          </a:r>
          <a:endParaRPr lang="en-US"/>
        </a:p>
      </dgm:t>
    </dgm:pt>
    <dgm:pt modelId="{945C227B-99B0-4099-9049-215A843876EE}" type="parTrans" cxnId="{A0FC1928-14A8-4CE0-B607-DEFF602FC009}">
      <dgm:prSet/>
      <dgm:spPr/>
      <dgm:t>
        <a:bodyPr/>
        <a:lstStyle/>
        <a:p>
          <a:endParaRPr lang="en-US"/>
        </a:p>
      </dgm:t>
    </dgm:pt>
    <dgm:pt modelId="{4A3737CC-C160-4CDF-9121-EEB8B44A4BB9}" type="sibTrans" cxnId="{A0FC1928-14A8-4CE0-B607-DEFF602FC009}">
      <dgm:prSet/>
      <dgm:spPr/>
      <dgm:t>
        <a:bodyPr/>
        <a:lstStyle/>
        <a:p>
          <a:endParaRPr lang="en-US"/>
        </a:p>
      </dgm:t>
    </dgm:pt>
    <dgm:pt modelId="{276D1271-4D58-49BF-8989-D4DDF21FC380}">
      <dgm:prSet/>
      <dgm:spPr/>
      <dgm:t>
        <a:bodyPr/>
        <a:lstStyle/>
        <a:p>
          <a:r>
            <a:rPr lang="en-US" b="0" i="0"/>
            <a:t>Zaitsev, S., 2023. Using digital tools to increase the competitiveness of small businesses (experience of full-service bakeries). </a:t>
          </a:r>
          <a:r>
            <a:rPr lang="en-US" b="0" i="1"/>
            <a:t>Futurity of Social Sciences</a:t>
          </a:r>
          <a:r>
            <a:rPr lang="en-US" b="0" i="0"/>
            <a:t>, </a:t>
          </a:r>
          <a:r>
            <a:rPr lang="en-US" b="0" i="1"/>
            <a:t>1</a:t>
          </a:r>
          <a:r>
            <a:rPr lang="en-US" b="0" i="0"/>
            <a:t>(4), pp.75-90.</a:t>
          </a:r>
          <a:endParaRPr lang="en-US"/>
        </a:p>
      </dgm:t>
    </dgm:pt>
    <dgm:pt modelId="{AF1999DD-C530-42AD-B583-34DDD653B891}" type="parTrans" cxnId="{DBC22D98-B529-4FEC-90FB-B00E502CF219}">
      <dgm:prSet/>
      <dgm:spPr/>
      <dgm:t>
        <a:bodyPr/>
        <a:lstStyle/>
        <a:p>
          <a:endParaRPr lang="en-US"/>
        </a:p>
      </dgm:t>
    </dgm:pt>
    <dgm:pt modelId="{1EE9D8D6-70A4-4B72-9B3E-B3303172E09A}" type="sibTrans" cxnId="{DBC22D98-B529-4FEC-90FB-B00E502CF219}">
      <dgm:prSet/>
      <dgm:spPr/>
      <dgm:t>
        <a:bodyPr/>
        <a:lstStyle/>
        <a:p>
          <a:endParaRPr lang="en-US"/>
        </a:p>
      </dgm:t>
    </dgm:pt>
    <dgm:pt modelId="{6B16F871-E9B3-4149-9DD5-CE765F197508}">
      <dgm:prSet/>
      <dgm:spPr/>
      <dgm:t>
        <a:bodyPr/>
        <a:lstStyle/>
        <a:p>
          <a:r>
            <a:rPr lang="en-US" b="0" i="0"/>
            <a:t>Zevi, T., 2025. Lonely in the crowd: plugged or remote?: global cities and the challenge of hybrid work.</a:t>
          </a:r>
          <a:endParaRPr lang="en-US"/>
        </a:p>
      </dgm:t>
    </dgm:pt>
    <dgm:pt modelId="{F4D63786-59F9-4C57-AD68-0AE250DF5B8F}" type="parTrans" cxnId="{F165C6D7-4F42-4F2B-AF5D-F8D6D3B24F8B}">
      <dgm:prSet/>
      <dgm:spPr/>
      <dgm:t>
        <a:bodyPr/>
        <a:lstStyle/>
        <a:p>
          <a:endParaRPr lang="en-US"/>
        </a:p>
      </dgm:t>
    </dgm:pt>
    <dgm:pt modelId="{949AC5D4-85D8-465C-85B8-E0D3F6E4F80D}" type="sibTrans" cxnId="{F165C6D7-4F42-4F2B-AF5D-F8D6D3B24F8B}">
      <dgm:prSet/>
      <dgm:spPr/>
      <dgm:t>
        <a:bodyPr/>
        <a:lstStyle/>
        <a:p>
          <a:endParaRPr lang="en-US"/>
        </a:p>
      </dgm:t>
    </dgm:pt>
    <dgm:pt modelId="{C11B0B94-D847-4993-9108-0F0F13E4A285}" type="pres">
      <dgm:prSet presAssocID="{B87E13A3-DD7F-492F-9AF8-83C99AA7DB53}" presName="vert0" presStyleCnt="0">
        <dgm:presLayoutVars>
          <dgm:dir/>
          <dgm:animOne val="branch"/>
          <dgm:animLvl val="lvl"/>
        </dgm:presLayoutVars>
      </dgm:prSet>
      <dgm:spPr/>
    </dgm:pt>
    <dgm:pt modelId="{7DFE2E64-B0FB-4EAA-8D29-DA5F2EE7643D}" type="pres">
      <dgm:prSet presAssocID="{04C37DE3-E3BC-458B-8912-8E2693E4E80C}" presName="thickLine" presStyleLbl="alignNode1" presStyleIdx="0" presStyleCnt="16"/>
      <dgm:spPr/>
    </dgm:pt>
    <dgm:pt modelId="{F74533A9-8A8D-45EE-884D-C9A5B94F1431}" type="pres">
      <dgm:prSet presAssocID="{04C37DE3-E3BC-458B-8912-8E2693E4E80C}" presName="horz1" presStyleCnt="0"/>
      <dgm:spPr/>
    </dgm:pt>
    <dgm:pt modelId="{D1CD04FC-0A0E-47B1-B256-B884435DFADA}" type="pres">
      <dgm:prSet presAssocID="{04C37DE3-E3BC-458B-8912-8E2693E4E80C}" presName="tx1" presStyleLbl="revTx" presStyleIdx="0" presStyleCnt="16"/>
      <dgm:spPr/>
    </dgm:pt>
    <dgm:pt modelId="{E1E9BB20-DF68-4A55-AA01-FE8F11CEDD31}" type="pres">
      <dgm:prSet presAssocID="{04C37DE3-E3BC-458B-8912-8E2693E4E80C}" presName="vert1" presStyleCnt="0"/>
      <dgm:spPr/>
    </dgm:pt>
    <dgm:pt modelId="{72B62B79-F7A9-4DE4-820D-D09473B46D2C}" type="pres">
      <dgm:prSet presAssocID="{1D7BBE92-CEDF-4470-A08B-53698B2F0C52}" presName="thickLine" presStyleLbl="alignNode1" presStyleIdx="1" presStyleCnt="16"/>
      <dgm:spPr/>
    </dgm:pt>
    <dgm:pt modelId="{05F10E8B-A3A2-4F05-A394-95C89A26BEAD}" type="pres">
      <dgm:prSet presAssocID="{1D7BBE92-CEDF-4470-A08B-53698B2F0C52}" presName="horz1" presStyleCnt="0"/>
      <dgm:spPr/>
    </dgm:pt>
    <dgm:pt modelId="{F868659C-D99E-477A-B98A-9E9A564B8C18}" type="pres">
      <dgm:prSet presAssocID="{1D7BBE92-CEDF-4470-A08B-53698B2F0C52}" presName="tx1" presStyleLbl="revTx" presStyleIdx="1" presStyleCnt="16"/>
      <dgm:spPr/>
    </dgm:pt>
    <dgm:pt modelId="{9F661218-C046-463F-A4FC-5FEF5B058D24}" type="pres">
      <dgm:prSet presAssocID="{1D7BBE92-CEDF-4470-A08B-53698B2F0C52}" presName="vert1" presStyleCnt="0"/>
      <dgm:spPr/>
    </dgm:pt>
    <dgm:pt modelId="{EFEC4F73-36BF-488C-BEFA-BE06EE83DD65}" type="pres">
      <dgm:prSet presAssocID="{7C5BEEF1-3696-467B-A98E-AA6A5D837F6C}" presName="thickLine" presStyleLbl="alignNode1" presStyleIdx="2" presStyleCnt="16"/>
      <dgm:spPr/>
    </dgm:pt>
    <dgm:pt modelId="{D6B55C2D-B4E4-4D6F-9811-2F9C9CC14FB2}" type="pres">
      <dgm:prSet presAssocID="{7C5BEEF1-3696-467B-A98E-AA6A5D837F6C}" presName="horz1" presStyleCnt="0"/>
      <dgm:spPr/>
    </dgm:pt>
    <dgm:pt modelId="{904AB4AD-4E18-4B81-B0E7-9C3E49693874}" type="pres">
      <dgm:prSet presAssocID="{7C5BEEF1-3696-467B-A98E-AA6A5D837F6C}" presName="tx1" presStyleLbl="revTx" presStyleIdx="2" presStyleCnt="16"/>
      <dgm:spPr/>
    </dgm:pt>
    <dgm:pt modelId="{B9CFA7D3-F761-4CD8-88A7-12B19F99132E}" type="pres">
      <dgm:prSet presAssocID="{7C5BEEF1-3696-467B-A98E-AA6A5D837F6C}" presName="vert1" presStyleCnt="0"/>
      <dgm:spPr/>
    </dgm:pt>
    <dgm:pt modelId="{F4617B04-3BF1-4637-94E4-925CDC7DD83F}" type="pres">
      <dgm:prSet presAssocID="{4A39650B-D612-41FC-A671-FB75453F4B94}" presName="thickLine" presStyleLbl="alignNode1" presStyleIdx="3" presStyleCnt="16"/>
      <dgm:spPr/>
    </dgm:pt>
    <dgm:pt modelId="{21036634-D178-4D7A-9A36-3E602739EC9B}" type="pres">
      <dgm:prSet presAssocID="{4A39650B-D612-41FC-A671-FB75453F4B94}" presName="horz1" presStyleCnt="0"/>
      <dgm:spPr/>
    </dgm:pt>
    <dgm:pt modelId="{76D82F2B-2094-4DE2-BD41-7F7F069463CF}" type="pres">
      <dgm:prSet presAssocID="{4A39650B-D612-41FC-A671-FB75453F4B94}" presName="tx1" presStyleLbl="revTx" presStyleIdx="3" presStyleCnt="16"/>
      <dgm:spPr/>
    </dgm:pt>
    <dgm:pt modelId="{1DE5ECD5-CCE7-4B77-B235-954040CCAC80}" type="pres">
      <dgm:prSet presAssocID="{4A39650B-D612-41FC-A671-FB75453F4B94}" presName="vert1" presStyleCnt="0"/>
      <dgm:spPr/>
    </dgm:pt>
    <dgm:pt modelId="{A1CE205D-AE30-487C-AE59-5681570F98EE}" type="pres">
      <dgm:prSet presAssocID="{EC11186B-6EA0-4AF4-8B97-24CA84F7AC1A}" presName="thickLine" presStyleLbl="alignNode1" presStyleIdx="4" presStyleCnt="16"/>
      <dgm:spPr/>
    </dgm:pt>
    <dgm:pt modelId="{BF060B7D-765C-46AE-8EBB-5D40FB7AF83A}" type="pres">
      <dgm:prSet presAssocID="{EC11186B-6EA0-4AF4-8B97-24CA84F7AC1A}" presName="horz1" presStyleCnt="0"/>
      <dgm:spPr/>
    </dgm:pt>
    <dgm:pt modelId="{F705A431-BC78-4DD9-A0D9-6082BB8C2E60}" type="pres">
      <dgm:prSet presAssocID="{EC11186B-6EA0-4AF4-8B97-24CA84F7AC1A}" presName="tx1" presStyleLbl="revTx" presStyleIdx="4" presStyleCnt="16"/>
      <dgm:spPr/>
    </dgm:pt>
    <dgm:pt modelId="{FDCBEE42-FABB-4C72-B079-D73B04662107}" type="pres">
      <dgm:prSet presAssocID="{EC11186B-6EA0-4AF4-8B97-24CA84F7AC1A}" presName="vert1" presStyleCnt="0"/>
      <dgm:spPr/>
    </dgm:pt>
    <dgm:pt modelId="{56F2D786-68CA-4BA3-9E68-026B4445EC5D}" type="pres">
      <dgm:prSet presAssocID="{EE40F812-C144-464A-B2C5-02E9ED7992D7}" presName="thickLine" presStyleLbl="alignNode1" presStyleIdx="5" presStyleCnt="16"/>
      <dgm:spPr/>
    </dgm:pt>
    <dgm:pt modelId="{CF4B7FA2-F234-4AB4-AB5A-A5AF53014F8C}" type="pres">
      <dgm:prSet presAssocID="{EE40F812-C144-464A-B2C5-02E9ED7992D7}" presName="horz1" presStyleCnt="0"/>
      <dgm:spPr/>
    </dgm:pt>
    <dgm:pt modelId="{A60820B8-8639-4D5D-A3BC-8C3A19D802D1}" type="pres">
      <dgm:prSet presAssocID="{EE40F812-C144-464A-B2C5-02E9ED7992D7}" presName="tx1" presStyleLbl="revTx" presStyleIdx="5" presStyleCnt="16"/>
      <dgm:spPr/>
    </dgm:pt>
    <dgm:pt modelId="{F8ACC45C-EF79-468A-8306-A09780967300}" type="pres">
      <dgm:prSet presAssocID="{EE40F812-C144-464A-B2C5-02E9ED7992D7}" presName="vert1" presStyleCnt="0"/>
      <dgm:spPr/>
    </dgm:pt>
    <dgm:pt modelId="{034703D5-BD68-4326-A6CE-8BB1FBB61BA8}" type="pres">
      <dgm:prSet presAssocID="{3B2E5431-7FE1-4827-BFA0-A085A505C3A5}" presName="thickLine" presStyleLbl="alignNode1" presStyleIdx="6" presStyleCnt="16"/>
      <dgm:spPr/>
    </dgm:pt>
    <dgm:pt modelId="{4494347B-89B6-48AD-940E-8B67248D8C68}" type="pres">
      <dgm:prSet presAssocID="{3B2E5431-7FE1-4827-BFA0-A085A505C3A5}" presName="horz1" presStyleCnt="0"/>
      <dgm:spPr/>
    </dgm:pt>
    <dgm:pt modelId="{D4F7A4B4-35C6-4C51-AB99-B7CDA17F449E}" type="pres">
      <dgm:prSet presAssocID="{3B2E5431-7FE1-4827-BFA0-A085A505C3A5}" presName="tx1" presStyleLbl="revTx" presStyleIdx="6" presStyleCnt="16"/>
      <dgm:spPr/>
    </dgm:pt>
    <dgm:pt modelId="{B175F522-5FF2-4B92-BB7B-CC3EAF343EF8}" type="pres">
      <dgm:prSet presAssocID="{3B2E5431-7FE1-4827-BFA0-A085A505C3A5}" presName="vert1" presStyleCnt="0"/>
      <dgm:spPr/>
    </dgm:pt>
    <dgm:pt modelId="{C3CF73E5-38C0-424A-883C-4697DA455147}" type="pres">
      <dgm:prSet presAssocID="{72C4E8CD-3F5C-4F83-B5DB-456335CCA558}" presName="thickLine" presStyleLbl="alignNode1" presStyleIdx="7" presStyleCnt="16"/>
      <dgm:spPr/>
    </dgm:pt>
    <dgm:pt modelId="{247A2BB3-8D08-4FB4-84CB-AFE0C8E078FB}" type="pres">
      <dgm:prSet presAssocID="{72C4E8CD-3F5C-4F83-B5DB-456335CCA558}" presName="horz1" presStyleCnt="0"/>
      <dgm:spPr/>
    </dgm:pt>
    <dgm:pt modelId="{76D897FC-0D7B-428C-A668-CE9356721C0F}" type="pres">
      <dgm:prSet presAssocID="{72C4E8CD-3F5C-4F83-B5DB-456335CCA558}" presName="tx1" presStyleLbl="revTx" presStyleIdx="7" presStyleCnt="16"/>
      <dgm:spPr/>
    </dgm:pt>
    <dgm:pt modelId="{338A72D3-8D06-4075-898E-64B97C08250D}" type="pres">
      <dgm:prSet presAssocID="{72C4E8CD-3F5C-4F83-B5DB-456335CCA558}" presName="vert1" presStyleCnt="0"/>
      <dgm:spPr/>
    </dgm:pt>
    <dgm:pt modelId="{D5527ACA-26A2-44E0-B40F-1421E5C25C56}" type="pres">
      <dgm:prSet presAssocID="{84AE5F1F-E02C-4AFD-AD20-5868700A1DEB}" presName="thickLine" presStyleLbl="alignNode1" presStyleIdx="8" presStyleCnt="16"/>
      <dgm:spPr/>
    </dgm:pt>
    <dgm:pt modelId="{FCE6C697-8E51-41E4-9668-F7C969F37E1D}" type="pres">
      <dgm:prSet presAssocID="{84AE5F1F-E02C-4AFD-AD20-5868700A1DEB}" presName="horz1" presStyleCnt="0"/>
      <dgm:spPr/>
    </dgm:pt>
    <dgm:pt modelId="{9CAD8F0C-E808-42AC-8713-BB7EB6593840}" type="pres">
      <dgm:prSet presAssocID="{84AE5F1F-E02C-4AFD-AD20-5868700A1DEB}" presName="tx1" presStyleLbl="revTx" presStyleIdx="8" presStyleCnt="16"/>
      <dgm:spPr/>
    </dgm:pt>
    <dgm:pt modelId="{B69D8EBE-0B2E-4900-9491-9B5AD755B742}" type="pres">
      <dgm:prSet presAssocID="{84AE5F1F-E02C-4AFD-AD20-5868700A1DEB}" presName="vert1" presStyleCnt="0"/>
      <dgm:spPr/>
    </dgm:pt>
    <dgm:pt modelId="{8A871CD1-2AC9-422D-81A1-3E382847B4ED}" type="pres">
      <dgm:prSet presAssocID="{CCE266ED-BEF0-44EF-80FE-CE41589A84A3}" presName="thickLine" presStyleLbl="alignNode1" presStyleIdx="9" presStyleCnt="16"/>
      <dgm:spPr/>
    </dgm:pt>
    <dgm:pt modelId="{C6BEF72E-42B2-4892-9901-62DFA18F6171}" type="pres">
      <dgm:prSet presAssocID="{CCE266ED-BEF0-44EF-80FE-CE41589A84A3}" presName="horz1" presStyleCnt="0"/>
      <dgm:spPr/>
    </dgm:pt>
    <dgm:pt modelId="{A669AC67-BDD6-4D6E-B630-7EAE06F02297}" type="pres">
      <dgm:prSet presAssocID="{CCE266ED-BEF0-44EF-80FE-CE41589A84A3}" presName="tx1" presStyleLbl="revTx" presStyleIdx="9" presStyleCnt="16"/>
      <dgm:spPr/>
    </dgm:pt>
    <dgm:pt modelId="{C0EDAFB4-C2BB-49DD-9F40-DCC2E617F3C7}" type="pres">
      <dgm:prSet presAssocID="{CCE266ED-BEF0-44EF-80FE-CE41589A84A3}" presName="vert1" presStyleCnt="0"/>
      <dgm:spPr/>
    </dgm:pt>
    <dgm:pt modelId="{2E7D6095-AA57-468B-9211-6E3AB4D8CE6F}" type="pres">
      <dgm:prSet presAssocID="{C61C45F4-DC3F-4425-A3DC-E2376F5E5B95}" presName="thickLine" presStyleLbl="alignNode1" presStyleIdx="10" presStyleCnt="16"/>
      <dgm:spPr/>
    </dgm:pt>
    <dgm:pt modelId="{1F5D4587-250C-48FC-AF28-75C6AF4DAC41}" type="pres">
      <dgm:prSet presAssocID="{C61C45F4-DC3F-4425-A3DC-E2376F5E5B95}" presName="horz1" presStyleCnt="0"/>
      <dgm:spPr/>
    </dgm:pt>
    <dgm:pt modelId="{F11E8B0D-7CC6-490E-BD1F-C79350E61E62}" type="pres">
      <dgm:prSet presAssocID="{C61C45F4-DC3F-4425-A3DC-E2376F5E5B95}" presName="tx1" presStyleLbl="revTx" presStyleIdx="10" presStyleCnt="16"/>
      <dgm:spPr/>
    </dgm:pt>
    <dgm:pt modelId="{46542B50-31C8-459D-9C29-670FE6548BFA}" type="pres">
      <dgm:prSet presAssocID="{C61C45F4-DC3F-4425-A3DC-E2376F5E5B95}" presName="vert1" presStyleCnt="0"/>
      <dgm:spPr/>
    </dgm:pt>
    <dgm:pt modelId="{1F555774-B36F-4C64-8D37-B488A74335B3}" type="pres">
      <dgm:prSet presAssocID="{B305537A-EA76-4955-AFE2-2C212ADF0177}" presName="thickLine" presStyleLbl="alignNode1" presStyleIdx="11" presStyleCnt="16"/>
      <dgm:spPr/>
    </dgm:pt>
    <dgm:pt modelId="{3C2A0D56-53F3-4CD7-92B8-AEF64E8E49F1}" type="pres">
      <dgm:prSet presAssocID="{B305537A-EA76-4955-AFE2-2C212ADF0177}" presName="horz1" presStyleCnt="0"/>
      <dgm:spPr/>
    </dgm:pt>
    <dgm:pt modelId="{3EB4F00E-5C7F-4B45-8E5C-4AD201C19BA5}" type="pres">
      <dgm:prSet presAssocID="{B305537A-EA76-4955-AFE2-2C212ADF0177}" presName="tx1" presStyleLbl="revTx" presStyleIdx="11" presStyleCnt="16"/>
      <dgm:spPr/>
    </dgm:pt>
    <dgm:pt modelId="{AB093BD6-7519-47A2-A64A-85C6E45A2C12}" type="pres">
      <dgm:prSet presAssocID="{B305537A-EA76-4955-AFE2-2C212ADF0177}" presName="vert1" presStyleCnt="0"/>
      <dgm:spPr/>
    </dgm:pt>
    <dgm:pt modelId="{62691EA4-6A40-46A1-B912-05E2421742D5}" type="pres">
      <dgm:prSet presAssocID="{8A199C30-1D0F-4CEF-A61D-F8AB779B44AB}" presName="thickLine" presStyleLbl="alignNode1" presStyleIdx="12" presStyleCnt="16"/>
      <dgm:spPr/>
    </dgm:pt>
    <dgm:pt modelId="{A78AD18A-BA58-4024-AECF-966E7C8B9698}" type="pres">
      <dgm:prSet presAssocID="{8A199C30-1D0F-4CEF-A61D-F8AB779B44AB}" presName="horz1" presStyleCnt="0"/>
      <dgm:spPr/>
    </dgm:pt>
    <dgm:pt modelId="{1C069049-C8A0-4DBC-8F83-1E035B7B4A93}" type="pres">
      <dgm:prSet presAssocID="{8A199C30-1D0F-4CEF-A61D-F8AB779B44AB}" presName="tx1" presStyleLbl="revTx" presStyleIdx="12" presStyleCnt="16"/>
      <dgm:spPr/>
    </dgm:pt>
    <dgm:pt modelId="{E05C30E4-7586-450F-91A1-7920F3E052A7}" type="pres">
      <dgm:prSet presAssocID="{8A199C30-1D0F-4CEF-A61D-F8AB779B44AB}" presName="vert1" presStyleCnt="0"/>
      <dgm:spPr/>
    </dgm:pt>
    <dgm:pt modelId="{40CC7941-D266-4F0C-A8DA-27752C9EF10C}" type="pres">
      <dgm:prSet presAssocID="{C70A1BE6-7114-4DFF-9B60-89B70F51D7F2}" presName="thickLine" presStyleLbl="alignNode1" presStyleIdx="13" presStyleCnt="16"/>
      <dgm:spPr/>
    </dgm:pt>
    <dgm:pt modelId="{8BD815D9-52BF-4D5F-9754-BB504AAE5CEE}" type="pres">
      <dgm:prSet presAssocID="{C70A1BE6-7114-4DFF-9B60-89B70F51D7F2}" presName="horz1" presStyleCnt="0"/>
      <dgm:spPr/>
    </dgm:pt>
    <dgm:pt modelId="{54103EFA-852C-40BA-8169-A4C6F76DE9FC}" type="pres">
      <dgm:prSet presAssocID="{C70A1BE6-7114-4DFF-9B60-89B70F51D7F2}" presName="tx1" presStyleLbl="revTx" presStyleIdx="13" presStyleCnt="16"/>
      <dgm:spPr/>
    </dgm:pt>
    <dgm:pt modelId="{9A42B419-6316-4DB5-ACEB-9827F4AA4307}" type="pres">
      <dgm:prSet presAssocID="{C70A1BE6-7114-4DFF-9B60-89B70F51D7F2}" presName="vert1" presStyleCnt="0"/>
      <dgm:spPr/>
    </dgm:pt>
    <dgm:pt modelId="{33D62365-BD41-4F8B-AA9D-8D6FE8AB5B63}" type="pres">
      <dgm:prSet presAssocID="{276D1271-4D58-49BF-8989-D4DDF21FC380}" presName="thickLine" presStyleLbl="alignNode1" presStyleIdx="14" presStyleCnt="16"/>
      <dgm:spPr/>
    </dgm:pt>
    <dgm:pt modelId="{017E184F-19E9-4269-9548-6934DA49E33F}" type="pres">
      <dgm:prSet presAssocID="{276D1271-4D58-49BF-8989-D4DDF21FC380}" presName="horz1" presStyleCnt="0"/>
      <dgm:spPr/>
    </dgm:pt>
    <dgm:pt modelId="{7E142B38-8D06-4728-95A5-633986217D6F}" type="pres">
      <dgm:prSet presAssocID="{276D1271-4D58-49BF-8989-D4DDF21FC380}" presName="tx1" presStyleLbl="revTx" presStyleIdx="14" presStyleCnt="16"/>
      <dgm:spPr/>
    </dgm:pt>
    <dgm:pt modelId="{17A303BC-D8B0-4182-922A-4F17B69865C6}" type="pres">
      <dgm:prSet presAssocID="{276D1271-4D58-49BF-8989-D4DDF21FC380}" presName="vert1" presStyleCnt="0"/>
      <dgm:spPr/>
    </dgm:pt>
    <dgm:pt modelId="{D6AA58B7-D926-415C-BE23-6ECA7E9CFC1B}" type="pres">
      <dgm:prSet presAssocID="{6B16F871-E9B3-4149-9DD5-CE765F197508}" presName="thickLine" presStyleLbl="alignNode1" presStyleIdx="15" presStyleCnt="16"/>
      <dgm:spPr/>
    </dgm:pt>
    <dgm:pt modelId="{67AA5E23-A654-4D37-97C5-B288E4E4EF32}" type="pres">
      <dgm:prSet presAssocID="{6B16F871-E9B3-4149-9DD5-CE765F197508}" presName="horz1" presStyleCnt="0"/>
      <dgm:spPr/>
    </dgm:pt>
    <dgm:pt modelId="{719FAACA-AE3F-49A0-97E9-885CD1E9D035}" type="pres">
      <dgm:prSet presAssocID="{6B16F871-E9B3-4149-9DD5-CE765F197508}" presName="tx1" presStyleLbl="revTx" presStyleIdx="15" presStyleCnt="16"/>
      <dgm:spPr/>
    </dgm:pt>
    <dgm:pt modelId="{F43D24F0-99FB-49EE-98F9-6B8940D95FA9}" type="pres">
      <dgm:prSet presAssocID="{6B16F871-E9B3-4149-9DD5-CE765F197508}" presName="vert1" presStyleCnt="0"/>
      <dgm:spPr/>
    </dgm:pt>
  </dgm:ptLst>
  <dgm:cxnLst>
    <dgm:cxn modelId="{B875BD06-C35F-4969-961D-7DEC8CE3E73F}" srcId="{B87E13A3-DD7F-492F-9AF8-83C99AA7DB53}" destId="{1D7BBE92-CEDF-4470-A08B-53698B2F0C52}" srcOrd="1" destOrd="0" parTransId="{37E3979C-7B84-4A82-9402-3962F03B7F32}" sibTransId="{A7A91DA6-DD18-44F3-8A26-E0A9D693D40B}"/>
    <dgm:cxn modelId="{1A308B0C-54B8-42D6-A992-952726C27605}" type="presOf" srcId="{7C5BEEF1-3696-467B-A98E-AA6A5D837F6C}" destId="{904AB4AD-4E18-4B81-B0E7-9C3E49693874}" srcOrd="0" destOrd="0" presId="urn:microsoft.com/office/officeart/2008/layout/LinedList"/>
    <dgm:cxn modelId="{3C2BF213-C138-4F83-A96B-D97F825D8298}" type="presOf" srcId="{EC11186B-6EA0-4AF4-8B97-24CA84F7AC1A}" destId="{F705A431-BC78-4DD9-A0D9-6082BB8C2E60}" srcOrd="0" destOrd="0" presId="urn:microsoft.com/office/officeart/2008/layout/LinedList"/>
    <dgm:cxn modelId="{6D12701E-1897-4BE9-AC86-ADBE0D08DCA4}" srcId="{B87E13A3-DD7F-492F-9AF8-83C99AA7DB53}" destId="{EC11186B-6EA0-4AF4-8B97-24CA84F7AC1A}" srcOrd="4" destOrd="0" parTransId="{54AFF194-7AAF-4080-9F76-2177A1212CBB}" sibTransId="{627EB1CF-5E34-4161-81C4-DFCBF0AA45A9}"/>
    <dgm:cxn modelId="{33C89C1E-60D3-45E0-A1F2-31526BADE61D}" type="presOf" srcId="{C70A1BE6-7114-4DFF-9B60-89B70F51D7F2}" destId="{54103EFA-852C-40BA-8169-A4C6F76DE9FC}" srcOrd="0" destOrd="0" presId="urn:microsoft.com/office/officeart/2008/layout/LinedList"/>
    <dgm:cxn modelId="{824F2724-E2FE-4C40-B64E-020A2DDEAE9E}" srcId="{B87E13A3-DD7F-492F-9AF8-83C99AA7DB53}" destId="{04C37DE3-E3BC-458B-8912-8E2693E4E80C}" srcOrd="0" destOrd="0" parTransId="{64E03AA5-76DD-4C5E-84E7-70DB589C2272}" sibTransId="{C752C8D7-B158-4D6B-BCB5-DBBE2BEEAF57}"/>
    <dgm:cxn modelId="{4E6F9225-820A-4000-95C1-362F5A6E73DB}" srcId="{B87E13A3-DD7F-492F-9AF8-83C99AA7DB53}" destId="{C61C45F4-DC3F-4425-A3DC-E2376F5E5B95}" srcOrd="10" destOrd="0" parTransId="{14B56C9A-A816-4D2E-8A48-E4EACADEE322}" sibTransId="{E6D75535-993F-43AB-B92D-A9F1625E55F4}"/>
    <dgm:cxn modelId="{A0FC1928-14A8-4CE0-B607-DEFF602FC009}" srcId="{B87E13A3-DD7F-492F-9AF8-83C99AA7DB53}" destId="{C70A1BE6-7114-4DFF-9B60-89B70F51D7F2}" srcOrd="13" destOrd="0" parTransId="{945C227B-99B0-4099-9049-215A843876EE}" sibTransId="{4A3737CC-C160-4CDF-9121-EEB8B44A4BB9}"/>
    <dgm:cxn modelId="{D664F736-A930-4C00-A5F7-503124CF1D38}" type="presOf" srcId="{C61C45F4-DC3F-4425-A3DC-E2376F5E5B95}" destId="{F11E8B0D-7CC6-490E-BD1F-C79350E61E62}" srcOrd="0" destOrd="0" presId="urn:microsoft.com/office/officeart/2008/layout/LinedList"/>
    <dgm:cxn modelId="{2F5B8F3D-B4DC-46F6-82C6-0D583832989F}" srcId="{B87E13A3-DD7F-492F-9AF8-83C99AA7DB53}" destId="{EE40F812-C144-464A-B2C5-02E9ED7992D7}" srcOrd="5" destOrd="0" parTransId="{D9FC139B-F786-4D0C-90C5-D8D8B946228D}" sibTransId="{1F366B01-6E18-480A-BFAC-E2238980396C}"/>
    <dgm:cxn modelId="{32A64142-1093-4766-81C5-02E9DFE58525}" type="presOf" srcId="{B305537A-EA76-4955-AFE2-2C212ADF0177}" destId="{3EB4F00E-5C7F-4B45-8E5C-4AD201C19BA5}" srcOrd="0" destOrd="0" presId="urn:microsoft.com/office/officeart/2008/layout/LinedList"/>
    <dgm:cxn modelId="{514F7D62-1DD4-4393-8BC0-CF23CE9E765A}" type="presOf" srcId="{EE40F812-C144-464A-B2C5-02E9ED7992D7}" destId="{A60820B8-8639-4D5D-A3BC-8C3A19D802D1}" srcOrd="0" destOrd="0" presId="urn:microsoft.com/office/officeart/2008/layout/LinedList"/>
    <dgm:cxn modelId="{2E8A3263-98DB-4A22-9932-FE3EA605DFC0}" srcId="{B87E13A3-DD7F-492F-9AF8-83C99AA7DB53}" destId="{8A199C30-1D0F-4CEF-A61D-F8AB779B44AB}" srcOrd="12" destOrd="0" parTransId="{BAAC0C51-3F44-45DD-B231-FAD5973D6C55}" sibTransId="{A9FBFA8E-148A-430C-8ED6-DE1CE49F0C5C}"/>
    <dgm:cxn modelId="{29A6F345-771B-45D4-AFE4-0CEAD9B2EAD0}" srcId="{B87E13A3-DD7F-492F-9AF8-83C99AA7DB53}" destId="{72C4E8CD-3F5C-4F83-B5DB-456335CCA558}" srcOrd="7" destOrd="0" parTransId="{B334F822-D14E-45BC-AB49-A704BE313E85}" sibTransId="{7F587F1D-9F83-4803-957B-E2A1E0F5B8ED}"/>
    <dgm:cxn modelId="{548A1E47-5F7A-4D48-B47D-E3DC99431C96}" type="presOf" srcId="{CCE266ED-BEF0-44EF-80FE-CE41589A84A3}" destId="{A669AC67-BDD6-4D6E-B630-7EAE06F02297}" srcOrd="0" destOrd="0" presId="urn:microsoft.com/office/officeart/2008/layout/LinedList"/>
    <dgm:cxn modelId="{2827164D-208E-4357-B6B2-B57282DB4312}" type="presOf" srcId="{8A199C30-1D0F-4CEF-A61D-F8AB779B44AB}" destId="{1C069049-C8A0-4DBC-8F83-1E035B7B4A93}" srcOrd="0" destOrd="0" presId="urn:microsoft.com/office/officeart/2008/layout/LinedList"/>
    <dgm:cxn modelId="{391B274E-0443-4917-9803-86B8B2D7E388}" type="presOf" srcId="{4A39650B-D612-41FC-A671-FB75453F4B94}" destId="{76D82F2B-2094-4DE2-BD41-7F7F069463CF}" srcOrd="0" destOrd="0" presId="urn:microsoft.com/office/officeart/2008/layout/LinedList"/>
    <dgm:cxn modelId="{F1DF6E4E-6CE6-4949-ACD9-630247D70C45}" type="presOf" srcId="{276D1271-4D58-49BF-8989-D4DDF21FC380}" destId="{7E142B38-8D06-4728-95A5-633986217D6F}" srcOrd="0" destOrd="0" presId="urn:microsoft.com/office/officeart/2008/layout/LinedList"/>
    <dgm:cxn modelId="{8512016F-0DCC-4222-B388-FAB7DD3313AF}" srcId="{B87E13A3-DD7F-492F-9AF8-83C99AA7DB53}" destId="{4A39650B-D612-41FC-A671-FB75453F4B94}" srcOrd="3" destOrd="0" parTransId="{DDF67642-F4AF-4DB7-8402-9EB1FC967D59}" sibTransId="{6ACD5AE1-1716-4BAB-B4CE-78030486D1DE}"/>
    <dgm:cxn modelId="{67493A74-C119-47EC-8170-4ADB34C8A155}" type="presOf" srcId="{B87E13A3-DD7F-492F-9AF8-83C99AA7DB53}" destId="{C11B0B94-D847-4993-9108-0F0F13E4A285}" srcOrd="0" destOrd="0" presId="urn:microsoft.com/office/officeart/2008/layout/LinedList"/>
    <dgm:cxn modelId="{EA55F657-6148-47BC-B610-B75382DE17BA}" srcId="{B87E13A3-DD7F-492F-9AF8-83C99AA7DB53}" destId="{B305537A-EA76-4955-AFE2-2C212ADF0177}" srcOrd="11" destOrd="0" parTransId="{A58C9C8F-8087-4233-8F75-216D1FAE8147}" sibTransId="{5F640E4E-11DD-4313-8930-E625D38E54D5}"/>
    <dgm:cxn modelId="{A3DB6282-4D91-4E60-AE4E-75A8E5F49224}" srcId="{B87E13A3-DD7F-492F-9AF8-83C99AA7DB53}" destId="{CCE266ED-BEF0-44EF-80FE-CE41589A84A3}" srcOrd="9" destOrd="0" parTransId="{6725F420-4491-4FBA-84CF-63767DF94A8A}" sibTransId="{8AB4C811-713D-46DA-8D12-C52BDCC91123}"/>
    <dgm:cxn modelId="{193C2B84-4C1A-485E-B124-0B81B2A7D56D}" srcId="{B87E13A3-DD7F-492F-9AF8-83C99AA7DB53}" destId="{7C5BEEF1-3696-467B-A98E-AA6A5D837F6C}" srcOrd="2" destOrd="0" parTransId="{D1F06796-4AB6-416E-BBE6-B1EBB79847DD}" sibTransId="{98E4A807-C3AC-4469-B574-47EBDAE7D5E0}"/>
    <dgm:cxn modelId="{79297D8A-8BB4-4EBB-9BB0-120CC2CAFA38}" type="presOf" srcId="{84AE5F1F-E02C-4AFD-AD20-5868700A1DEB}" destId="{9CAD8F0C-E808-42AC-8713-BB7EB6593840}" srcOrd="0" destOrd="0" presId="urn:microsoft.com/office/officeart/2008/layout/LinedList"/>
    <dgm:cxn modelId="{7B48C38F-8BE8-4866-8C83-189DE05A3BF0}" type="presOf" srcId="{72C4E8CD-3F5C-4F83-B5DB-456335CCA558}" destId="{76D897FC-0D7B-428C-A668-CE9356721C0F}" srcOrd="0" destOrd="0" presId="urn:microsoft.com/office/officeart/2008/layout/LinedList"/>
    <dgm:cxn modelId="{DBC22D98-B529-4FEC-90FB-B00E502CF219}" srcId="{B87E13A3-DD7F-492F-9AF8-83C99AA7DB53}" destId="{276D1271-4D58-49BF-8989-D4DDF21FC380}" srcOrd="14" destOrd="0" parTransId="{AF1999DD-C530-42AD-B583-34DDD653B891}" sibTransId="{1EE9D8D6-70A4-4B72-9B3E-B3303172E09A}"/>
    <dgm:cxn modelId="{4541B498-8C28-4A50-A1D2-2426CCB8082C}" srcId="{B87E13A3-DD7F-492F-9AF8-83C99AA7DB53}" destId="{3B2E5431-7FE1-4827-BFA0-A085A505C3A5}" srcOrd="6" destOrd="0" parTransId="{F36EB5EC-C684-4F49-8F1A-D37236E05D15}" sibTransId="{3AA6436A-9F45-4FAC-AA9F-89F3262472CC}"/>
    <dgm:cxn modelId="{85D76B9E-C184-4488-A14A-F9CBC8EF51E1}" type="presOf" srcId="{3B2E5431-7FE1-4827-BFA0-A085A505C3A5}" destId="{D4F7A4B4-35C6-4C51-AB99-B7CDA17F449E}" srcOrd="0" destOrd="0" presId="urn:microsoft.com/office/officeart/2008/layout/LinedList"/>
    <dgm:cxn modelId="{AED20DAA-1123-48AC-B427-7EABDDFD9FE0}" type="presOf" srcId="{04C37DE3-E3BC-458B-8912-8E2693E4E80C}" destId="{D1CD04FC-0A0E-47B1-B256-B884435DFADA}" srcOrd="0" destOrd="0" presId="urn:microsoft.com/office/officeart/2008/layout/LinedList"/>
    <dgm:cxn modelId="{F9A82BCB-5809-454D-9ED1-42879DFCB01A}" type="presOf" srcId="{1D7BBE92-CEDF-4470-A08B-53698B2F0C52}" destId="{F868659C-D99E-477A-B98A-9E9A564B8C18}" srcOrd="0" destOrd="0" presId="urn:microsoft.com/office/officeart/2008/layout/LinedList"/>
    <dgm:cxn modelId="{F165C6D7-4F42-4F2B-AF5D-F8D6D3B24F8B}" srcId="{B87E13A3-DD7F-492F-9AF8-83C99AA7DB53}" destId="{6B16F871-E9B3-4149-9DD5-CE765F197508}" srcOrd="15" destOrd="0" parTransId="{F4D63786-59F9-4C57-AD68-0AE250DF5B8F}" sibTransId="{949AC5D4-85D8-465C-85B8-E0D3F6E4F80D}"/>
    <dgm:cxn modelId="{5F9C32EC-E862-4DB3-960A-858FEA3F1A58}" srcId="{B87E13A3-DD7F-492F-9AF8-83C99AA7DB53}" destId="{84AE5F1F-E02C-4AFD-AD20-5868700A1DEB}" srcOrd="8" destOrd="0" parTransId="{6FF5A542-5EE1-4B02-9571-B18688657B43}" sibTransId="{2D461275-6DE7-4331-9B03-62BDB20E1580}"/>
    <dgm:cxn modelId="{084803F1-59BA-4B1E-8B7E-49530A436D0C}" type="presOf" srcId="{6B16F871-E9B3-4149-9DD5-CE765F197508}" destId="{719FAACA-AE3F-49A0-97E9-885CD1E9D035}" srcOrd="0" destOrd="0" presId="urn:microsoft.com/office/officeart/2008/layout/LinedList"/>
    <dgm:cxn modelId="{0E1BDDAF-D5C5-4D00-9C1E-B7763C450B44}" type="presParOf" srcId="{C11B0B94-D847-4993-9108-0F0F13E4A285}" destId="{7DFE2E64-B0FB-4EAA-8D29-DA5F2EE7643D}" srcOrd="0" destOrd="0" presId="urn:microsoft.com/office/officeart/2008/layout/LinedList"/>
    <dgm:cxn modelId="{5E4AB868-A738-4A79-8C08-F7E807592501}" type="presParOf" srcId="{C11B0B94-D847-4993-9108-0F0F13E4A285}" destId="{F74533A9-8A8D-45EE-884D-C9A5B94F1431}" srcOrd="1" destOrd="0" presId="urn:microsoft.com/office/officeart/2008/layout/LinedList"/>
    <dgm:cxn modelId="{1CB045A2-42DC-49B3-A0B8-87133C570B1A}" type="presParOf" srcId="{F74533A9-8A8D-45EE-884D-C9A5B94F1431}" destId="{D1CD04FC-0A0E-47B1-B256-B884435DFADA}" srcOrd="0" destOrd="0" presId="urn:microsoft.com/office/officeart/2008/layout/LinedList"/>
    <dgm:cxn modelId="{1886570D-C422-45DE-892B-5E6F4A9962C3}" type="presParOf" srcId="{F74533A9-8A8D-45EE-884D-C9A5B94F1431}" destId="{E1E9BB20-DF68-4A55-AA01-FE8F11CEDD31}" srcOrd="1" destOrd="0" presId="urn:microsoft.com/office/officeart/2008/layout/LinedList"/>
    <dgm:cxn modelId="{B0C46614-D6E0-4307-A8F6-58327BCC3FD6}" type="presParOf" srcId="{C11B0B94-D847-4993-9108-0F0F13E4A285}" destId="{72B62B79-F7A9-4DE4-820D-D09473B46D2C}" srcOrd="2" destOrd="0" presId="urn:microsoft.com/office/officeart/2008/layout/LinedList"/>
    <dgm:cxn modelId="{AA233BB3-B650-4F32-9885-4E6C8ACA1991}" type="presParOf" srcId="{C11B0B94-D847-4993-9108-0F0F13E4A285}" destId="{05F10E8B-A3A2-4F05-A394-95C89A26BEAD}" srcOrd="3" destOrd="0" presId="urn:microsoft.com/office/officeart/2008/layout/LinedList"/>
    <dgm:cxn modelId="{B9376DEE-E4D0-401C-96EA-B3D2D37FEA76}" type="presParOf" srcId="{05F10E8B-A3A2-4F05-A394-95C89A26BEAD}" destId="{F868659C-D99E-477A-B98A-9E9A564B8C18}" srcOrd="0" destOrd="0" presId="urn:microsoft.com/office/officeart/2008/layout/LinedList"/>
    <dgm:cxn modelId="{9232C571-FF48-46B2-B137-40E1ADA7E78B}" type="presParOf" srcId="{05F10E8B-A3A2-4F05-A394-95C89A26BEAD}" destId="{9F661218-C046-463F-A4FC-5FEF5B058D24}" srcOrd="1" destOrd="0" presId="urn:microsoft.com/office/officeart/2008/layout/LinedList"/>
    <dgm:cxn modelId="{CFFE9906-A891-44B8-B4CD-C3F25088308F}" type="presParOf" srcId="{C11B0B94-D847-4993-9108-0F0F13E4A285}" destId="{EFEC4F73-36BF-488C-BEFA-BE06EE83DD65}" srcOrd="4" destOrd="0" presId="urn:microsoft.com/office/officeart/2008/layout/LinedList"/>
    <dgm:cxn modelId="{D8537587-DD7E-4679-AB32-353D4212F0E9}" type="presParOf" srcId="{C11B0B94-D847-4993-9108-0F0F13E4A285}" destId="{D6B55C2D-B4E4-4D6F-9811-2F9C9CC14FB2}" srcOrd="5" destOrd="0" presId="urn:microsoft.com/office/officeart/2008/layout/LinedList"/>
    <dgm:cxn modelId="{64DA9874-48EB-4662-B042-B5C7916871DC}" type="presParOf" srcId="{D6B55C2D-B4E4-4D6F-9811-2F9C9CC14FB2}" destId="{904AB4AD-4E18-4B81-B0E7-9C3E49693874}" srcOrd="0" destOrd="0" presId="urn:microsoft.com/office/officeart/2008/layout/LinedList"/>
    <dgm:cxn modelId="{CCC2864C-74C0-4FF2-9F0D-89AF3D54B145}" type="presParOf" srcId="{D6B55C2D-B4E4-4D6F-9811-2F9C9CC14FB2}" destId="{B9CFA7D3-F761-4CD8-88A7-12B19F99132E}" srcOrd="1" destOrd="0" presId="urn:microsoft.com/office/officeart/2008/layout/LinedList"/>
    <dgm:cxn modelId="{36035848-1E99-4F23-B03A-E52A75326DC9}" type="presParOf" srcId="{C11B0B94-D847-4993-9108-0F0F13E4A285}" destId="{F4617B04-3BF1-4637-94E4-925CDC7DD83F}" srcOrd="6" destOrd="0" presId="urn:microsoft.com/office/officeart/2008/layout/LinedList"/>
    <dgm:cxn modelId="{B757DD18-86BA-485C-B0F5-C0FADAA0B7BF}" type="presParOf" srcId="{C11B0B94-D847-4993-9108-0F0F13E4A285}" destId="{21036634-D178-4D7A-9A36-3E602739EC9B}" srcOrd="7" destOrd="0" presId="urn:microsoft.com/office/officeart/2008/layout/LinedList"/>
    <dgm:cxn modelId="{AEA485BA-7954-4A3E-8BD4-4D26E23323D8}" type="presParOf" srcId="{21036634-D178-4D7A-9A36-3E602739EC9B}" destId="{76D82F2B-2094-4DE2-BD41-7F7F069463CF}" srcOrd="0" destOrd="0" presId="urn:microsoft.com/office/officeart/2008/layout/LinedList"/>
    <dgm:cxn modelId="{34EBB3E1-0C7C-40BE-B508-1DC28F11E793}" type="presParOf" srcId="{21036634-D178-4D7A-9A36-3E602739EC9B}" destId="{1DE5ECD5-CCE7-4B77-B235-954040CCAC80}" srcOrd="1" destOrd="0" presId="urn:microsoft.com/office/officeart/2008/layout/LinedList"/>
    <dgm:cxn modelId="{A7F6C082-3204-4E85-A0E5-C610168B99A1}" type="presParOf" srcId="{C11B0B94-D847-4993-9108-0F0F13E4A285}" destId="{A1CE205D-AE30-487C-AE59-5681570F98EE}" srcOrd="8" destOrd="0" presId="urn:microsoft.com/office/officeart/2008/layout/LinedList"/>
    <dgm:cxn modelId="{E8D0A38D-E7B5-4F06-9B2B-FB66B65514D8}" type="presParOf" srcId="{C11B0B94-D847-4993-9108-0F0F13E4A285}" destId="{BF060B7D-765C-46AE-8EBB-5D40FB7AF83A}" srcOrd="9" destOrd="0" presId="urn:microsoft.com/office/officeart/2008/layout/LinedList"/>
    <dgm:cxn modelId="{63938C29-65BD-4457-B038-4F18676E4534}" type="presParOf" srcId="{BF060B7D-765C-46AE-8EBB-5D40FB7AF83A}" destId="{F705A431-BC78-4DD9-A0D9-6082BB8C2E60}" srcOrd="0" destOrd="0" presId="urn:microsoft.com/office/officeart/2008/layout/LinedList"/>
    <dgm:cxn modelId="{EB979D53-561D-4782-AC3C-89FBA2BCCF58}" type="presParOf" srcId="{BF060B7D-765C-46AE-8EBB-5D40FB7AF83A}" destId="{FDCBEE42-FABB-4C72-B079-D73B04662107}" srcOrd="1" destOrd="0" presId="urn:microsoft.com/office/officeart/2008/layout/LinedList"/>
    <dgm:cxn modelId="{35877190-CD6F-405B-BD82-95D037E7822E}" type="presParOf" srcId="{C11B0B94-D847-4993-9108-0F0F13E4A285}" destId="{56F2D786-68CA-4BA3-9E68-026B4445EC5D}" srcOrd="10" destOrd="0" presId="urn:microsoft.com/office/officeart/2008/layout/LinedList"/>
    <dgm:cxn modelId="{20DC254E-1F76-4DEC-82E2-B91F8E9F613F}" type="presParOf" srcId="{C11B0B94-D847-4993-9108-0F0F13E4A285}" destId="{CF4B7FA2-F234-4AB4-AB5A-A5AF53014F8C}" srcOrd="11" destOrd="0" presId="urn:microsoft.com/office/officeart/2008/layout/LinedList"/>
    <dgm:cxn modelId="{B08D4F0C-08BA-4EA7-88A5-32C520164E90}" type="presParOf" srcId="{CF4B7FA2-F234-4AB4-AB5A-A5AF53014F8C}" destId="{A60820B8-8639-4D5D-A3BC-8C3A19D802D1}" srcOrd="0" destOrd="0" presId="urn:microsoft.com/office/officeart/2008/layout/LinedList"/>
    <dgm:cxn modelId="{3F6B1E2E-B6DB-412E-A556-C3457ED9577C}" type="presParOf" srcId="{CF4B7FA2-F234-4AB4-AB5A-A5AF53014F8C}" destId="{F8ACC45C-EF79-468A-8306-A09780967300}" srcOrd="1" destOrd="0" presId="urn:microsoft.com/office/officeart/2008/layout/LinedList"/>
    <dgm:cxn modelId="{FF41FF41-7AE8-4479-871B-7D7EDF4A63A8}" type="presParOf" srcId="{C11B0B94-D847-4993-9108-0F0F13E4A285}" destId="{034703D5-BD68-4326-A6CE-8BB1FBB61BA8}" srcOrd="12" destOrd="0" presId="urn:microsoft.com/office/officeart/2008/layout/LinedList"/>
    <dgm:cxn modelId="{AD558E31-BAD8-4934-AFDD-1D7A12C6E22E}" type="presParOf" srcId="{C11B0B94-D847-4993-9108-0F0F13E4A285}" destId="{4494347B-89B6-48AD-940E-8B67248D8C68}" srcOrd="13" destOrd="0" presId="urn:microsoft.com/office/officeart/2008/layout/LinedList"/>
    <dgm:cxn modelId="{C90524B8-11D3-4A50-9550-71B24B4FECD3}" type="presParOf" srcId="{4494347B-89B6-48AD-940E-8B67248D8C68}" destId="{D4F7A4B4-35C6-4C51-AB99-B7CDA17F449E}" srcOrd="0" destOrd="0" presId="urn:microsoft.com/office/officeart/2008/layout/LinedList"/>
    <dgm:cxn modelId="{2689538E-E734-4E8C-9C66-9C6D91920F0C}" type="presParOf" srcId="{4494347B-89B6-48AD-940E-8B67248D8C68}" destId="{B175F522-5FF2-4B92-BB7B-CC3EAF343EF8}" srcOrd="1" destOrd="0" presId="urn:microsoft.com/office/officeart/2008/layout/LinedList"/>
    <dgm:cxn modelId="{1CAF651A-C3A4-41E2-BAF4-A64ACD07223A}" type="presParOf" srcId="{C11B0B94-D847-4993-9108-0F0F13E4A285}" destId="{C3CF73E5-38C0-424A-883C-4697DA455147}" srcOrd="14" destOrd="0" presId="urn:microsoft.com/office/officeart/2008/layout/LinedList"/>
    <dgm:cxn modelId="{140846FE-33CC-45D8-A65B-29CAA4275EC6}" type="presParOf" srcId="{C11B0B94-D847-4993-9108-0F0F13E4A285}" destId="{247A2BB3-8D08-4FB4-84CB-AFE0C8E078FB}" srcOrd="15" destOrd="0" presId="urn:microsoft.com/office/officeart/2008/layout/LinedList"/>
    <dgm:cxn modelId="{1DDFC1F0-CC3F-472C-A73A-80F247F74858}" type="presParOf" srcId="{247A2BB3-8D08-4FB4-84CB-AFE0C8E078FB}" destId="{76D897FC-0D7B-428C-A668-CE9356721C0F}" srcOrd="0" destOrd="0" presId="urn:microsoft.com/office/officeart/2008/layout/LinedList"/>
    <dgm:cxn modelId="{D8ADE062-9F12-4C74-9753-B382F2FBE94D}" type="presParOf" srcId="{247A2BB3-8D08-4FB4-84CB-AFE0C8E078FB}" destId="{338A72D3-8D06-4075-898E-64B97C08250D}" srcOrd="1" destOrd="0" presId="urn:microsoft.com/office/officeart/2008/layout/LinedList"/>
    <dgm:cxn modelId="{D8C6601E-3D3C-4EA9-8454-A928580BBE81}" type="presParOf" srcId="{C11B0B94-D847-4993-9108-0F0F13E4A285}" destId="{D5527ACA-26A2-44E0-B40F-1421E5C25C56}" srcOrd="16" destOrd="0" presId="urn:microsoft.com/office/officeart/2008/layout/LinedList"/>
    <dgm:cxn modelId="{B31C9683-3328-495A-A07C-98BD3CF49B3F}" type="presParOf" srcId="{C11B0B94-D847-4993-9108-0F0F13E4A285}" destId="{FCE6C697-8E51-41E4-9668-F7C969F37E1D}" srcOrd="17" destOrd="0" presId="urn:microsoft.com/office/officeart/2008/layout/LinedList"/>
    <dgm:cxn modelId="{A27D779E-2BD8-4A7A-8F66-E0D3015A12A7}" type="presParOf" srcId="{FCE6C697-8E51-41E4-9668-F7C969F37E1D}" destId="{9CAD8F0C-E808-42AC-8713-BB7EB6593840}" srcOrd="0" destOrd="0" presId="urn:microsoft.com/office/officeart/2008/layout/LinedList"/>
    <dgm:cxn modelId="{D6F16F3A-5222-49F7-8F79-13F7A0DC383A}" type="presParOf" srcId="{FCE6C697-8E51-41E4-9668-F7C969F37E1D}" destId="{B69D8EBE-0B2E-4900-9491-9B5AD755B742}" srcOrd="1" destOrd="0" presId="urn:microsoft.com/office/officeart/2008/layout/LinedList"/>
    <dgm:cxn modelId="{D1D8CAA4-A0C4-4A8D-8075-5AE5D1DD1316}" type="presParOf" srcId="{C11B0B94-D847-4993-9108-0F0F13E4A285}" destId="{8A871CD1-2AC9-422D-81A1-3E382847B4ED}" srcOrd="18" destOrd="0" presId="urn:microsoft.com/office/officeart/2008/layout/LinedList"/>
    <dgm:cxn modelId="{730B7F01-A3AB-4374-AD53-87826C70C954}" type="presParOf" srcId="{C11B0B94-D847-4993-9108-0F0F13E4A285}" destId="{C6BEF72E-42B2-4892-9901-62DFA18F6171}" srcOrd="19" destOrd="0" presId="urn:microsoft.com/office/officeart/2008/layout/LinedList"/>
    <dgm:cxn modelId="{D169C921-894E-4401-BC6D-EE4DE6A2256B}" type="presParOf" srcId="{C6BEF72E-42B2-4892-9901-62DFA18F6171}" destId="{A669AC67-BDD6-4D6E-B630-7EAE06F02297}" srcOrd="0" destOrd="0" presId="urn:microsoft.com/office/officeart/2008/layout/LinedList"/>
    <dgm:cxn modelId="{C89EAC12-1F5C-4223-BA18-219933E3C896}" type="presParOf" srcId="{C6BEF72E-42B2-4892-9901-62DFA18F6171}" destId="{C0EDAFB4-C2BB-49DD-9F40-DCC2E617F3C7}" srcOrd="1" destOrd="0" presId="urn:microsoft.com/office/officeart/2008/layout/LinedList"/>
    <dgm:cxn modelId="{BB1728A4-F7F6-4F1C-AF25-201A52CDF910}" type="presParOf" srcId="{C11B0B94-D847-4993-9108-0F0F13E4A285}" destId="{2E7D6095-AA57-468B-9211-6E3AB4D8CE6F}" srcOrd="20" destOrd="0" presId="urn:microsoft.com/office/officeart/2008/layout/LinedList"/>
    <dgm:cxn modelId="{8AA6B40E-7FE3-46BC-85D3-45EEA42F6CFF}" type="presParOf" srcId="{C11B0B94-D847-4993-9108-0F0F13E4A285}" destId="{1F5D4587-250C-48FC-AF28-75C6AF4DAC41}" srcOrd="21" destOrd="0" presId="urn:microsoft.com/office/officeart/2008/layout/LinedList"/>
    <dgm:cxn modelId="{C1C3B9DB-757A-444B-A694-69F906203DBF}" type="presParOf" srcId="{1F5D4587-250C-48FC-AF28-75C6AF4DAC41}" destId="{F11E8B0D-7CC6-490E-BD1F-C79350E61E62}" srcOrd="0" destOrd="0" presId="urn:microsoft.com/office/officeart/2008/layout/LinedList"/>
    <dgm:cxn modelId="{27459860-227D-4751-83E3-9C61B7B1D797}" type="presParOf" srcId="{1F5D4587-250C-48FC-AF28-75C6AF4DAC41}" destId="{46542B50-31C8-459D-9C29-670FE6548BFA}" srcOrd="1" destOrd="0" presId="urn:microsoft.com/office/officeart/2008/layout/LinedList"/>
    <dgm:cxn modelId="{31695855-EC10-4E8F-A31E-39A9F3B4B688}" type="presParOf" srcId="{C11B0B94-D847-4993-9108-0F0F13E4A285}" destId="{1F555774-B36F-4C64-8D37-B488A74335B3}" srcOrd="22" destOrd="0" presId="urn:microsoft.com/office/officeart/2008/layout/LinedList"/>
    <dgm:cxn modelId="{F61335C3-F21D-42D3-B70B-556B26A71DA6}" type="presParOf" srcId="{C11B0B94-D847-4993-9108-0F0F13E4A285}" destId="{3C2A0D56-53F3-4CD7-92B8-AEF64E8E49F1}" srcOrd="23" destOrd="0" presId="urn:microsoft.com/office/officeart/2008/layout/LinedList"/>
    <dgm:cxn modelId="{BCE2326B-1219-4153-B509-DE7F8BD7C8CC}" type="presParOf" srcId="{3C2A0D56-53F3-4CD7-92B8-AEF64E8E49F1}" destId="{3EB4F00E-5C7F-4B45-8E5C-4AD201C19BA5}" srcOrd="0" destOrd="0" presId="urn:microsoft.com/office/officeart/2008/layout/LinedList"/>
    <dgm:cxn modelId="{B45B7D88-0DB6-4BA3-A8E1-DAC9D5EE0D3E}" type="presParOf" srcId="{3C2A0D56-53F3-4CD7-92B8-AEF64E8E49F1}" destId="{AB093BD6-7519-47A2-A64A-85C6E45A2C12}" srcOrd="1" destOrd="0" presId="urn:microsoft.com/office/officeart/2008/layout/LinedList"/>
    <dgm:cxn modelId="{5768EB21-11E1-4B3D-B9CB-3BE7FB6F2B0F}" type="presParOf" srcId="{C11B0B94-D847-4993-9108-0F0F13E4A285}" destId="{62691EA4-6A40-46A1-B912-05E2421742D5}" srcOrd="24" destOrd="0" presId="urn:microsoft.com/office/officeart/2008/layout/LinedList"/>
    <dgm:cxn modelId="{653E925A-78EA-4C26-98F0-C647C1468210}" type="presParOf" srcId="{C11B0B94-D847-4993-9108-0F0F13E4A285}" destId="{A78AD18A-BA58-4024-AECF-966E7C8B9698}" srcOrd="25" destOrd="0" presId="urn:microsoft.com/office/officeart/2008/layout/LinedList"/>
    <dgm:cxn modelId="{7CE4C6DC-CFEB-409D-B054-0BE7DB6A498C}" type="presParOf" srcId="{A78AD18A-BA58-4024-AECF-966E7C8B9698}" destId="{1C069049-C8A0-4DBC-8F83-1E035B7B4A93}" srcOrd="0" destOrd="0" presId="urn:microsoft.com/office/officeart/2008/layout/LinedList"/>
    <dgm:cxn modelId="{4710DB56-6504-4A1E-BFCB-DCAD46343F9D}" type="presParOf" srcId="{A78AD18A-BA58-4024-AECF-966E7C8B9698}" destId="{E05C30E4-7586-450F-91A1-7920F3E052A7}" srcOrd="1" destOrd="0" presId="urn:microsoft.com/office/officeart/2008/layout/LinedList"/>
    <dgm:cxn modelId="{9F458B68-0285-47F2-862C-7FCCA90E44E5}" type="presParOf" srcId="{C11B0B94-D847-4993-9108-0F0F13E4A285}" destId="{40CC7941-D266-4F0C-A8DA-27752C9EF10C}" srcOrd="26" destOrd="0" presId="urn:microsoft.com/office/officeart/2008/layout/LinedList"/>
    <dgm:cxn modelId="{8CA2C6D9-4519-43F8-9DE6-BD632B235D29}" type="presParOf" srcId="{C11B0B94-D847-4993-9108-0F0F13E4A285}" destId="{8BD815D9-52BF-4D5F-9754-BB504AAE5CEE}" srcOrd="27" destOrd="0" presId="urn:microsoft.com/office/officeart/2008/layout/LinedList"/>
    <dgm:cxn modelId="{D2C0651E-2961-43C1-8025-CF01FA840022}" type="presParOf" srcId="{8BD815D9-52BF-4D5F-9754-BB504AAE5CEE}" destId="{54103EFA-852C-40BA-8169-A4C6F76DE9FC}" srcOrd="0" destOrd="0" presId="urn:microsoft.com/office/officeart/2008/layout/LinedList"/>
    <dgm:cxn modelId="{1D418575-42DD-4D8E-B349-665E70AD59CE}" type="presParOf" srcId="{8BD815D9-52BF-4D5F-9754-BB504AAE5CEE}" destId="{9A42B419-6316-4DB5-ACEB-9827F4AA4307}" srcOrd="1" destOrd="0" presId="urn:microsoft.com/office/officeart/2008/layout/LinedList"/>
    <dgm:cxn modelId="{2614AE33-4767-4582-82D8-0D9D5D98ED38}" type="presParOf" srcId="{C11B0B94-D847-4993-9108-0F0F13E4A285}" destId="{33D62365-BD41-4F8B-AA9D-8D6FE8AB5B63}" srcOrd="28" destOrd="0" presId="urn:microsoft.com/office/officeart/2008/layout/LinedList"/>
    <dgm:cxn modelId="{A99BED0C-7E01-4980-A88E-1E8C46314B20}" type="presParOf" srcId="{C11B0B94-D847-4993-9108-0F0F13E4A285}" destId="{017E184F-19E9-4269-9548-6934DA49E33F}" srcOrd="29" destOrd="0" presId="urn:microsoft.com/office/officeart/2008/layout/LinedList"/>
    <dgm:cxn modelId="{80EBDE31-CEE5-4605-B946-648915705F59}" type="presParOf" srcId="{017E184F-19E9-4269-9548-6934DA49E33F}" destId="{7E142B38-8D06-4728-95A5-633986217D6F}" srcOrd="0" destOrd="0" presId="urn:microsoft.com/office/officeart/2008/layout/LinedList"/>
    <dgm:cxn modelId="{03A37A25-F8EA-453E-BC7D-22F7FB05CDF4}" type="presParOf" srcId="{017E184F-19E9-4269-9548-6934DA49E33F}" destId="{17A303BC-D8B0-4182-922A-4F17B69865C6}" srcOrd="1" destOrd="0" presId="urn:microsoft.com/office/officeart/2008/layout/LinedList"/>
    <dgm:cxn modelId="{FCB01B5B-0653-4542-A2F2-FD8B4627A1E8}" type="presParOf" srcId="{C11B0B94-D847-4993-9108-0F0F13E4A285}" destId="{D6AA58B7-D926-415C-BE23-6ECA7E9CFC1B}" srcOrd="30" destOrd="0" presId="urn:microsoft.com/office/officeart/2008/layout/LinedList"/>
    <dgm:cxn modelId="{12A61B3E-7D56-4667-9BE7-D89605F6AFA8}" type="presParOf" srcId="{C11B0B94-D847-4993-9108-0F0F13E4A285}" destId="{67AA5E23-A654-4D37-97C5-B288E4E4EF32}" srcOrd="31" destOrd="0" presId="urn:microsoft.com/office/officeart/2008/layout/LinedList"/>
    <dgm:cxn modelId="{D89D1B53-9522-480F-A740-B2E170B74D7B}" type="presParOf" srcId="{67AA5E23-A654-4D37-97C5-B288E4E4EF32}" destId="{719FAACA-AE3F-49A0-97E9-885CD1E9D035}" srcOrd="0" destOrd="0" presId="urn:microsoft.com/office/officeart/2008/layout/LinedList"/>
    <dgm:cxn modelId="{3116C571-2F67-4BFD-846C-34CB07A2C1C1}" type="presParOf" srcId="{67AA5E23-A654-4D37-97C5-B288E4E4EF32}" destId="{F43D24F0-99FB-49EE-98F9-6B8940D95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2AE4F-7BBE-41CF-85F8-0B089D2B93A7}">
      <dsp:nvSpPr>
        <dsp:cNvPr id="0" name=""/>
        <dsp:cNvSpPr/>
      </dsp:nvSpPr>
      <dsp:spPr>
        <a:xfrm>
          <a:off x="3058" y="1852"/>
          <a:ext cx="6266787" cy="378200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Basil's Bakery is an independent artisan bakery opened in 2015 in a retail park in Coventry, United Kingdom (Basil’s Bakery, 2025). The company has gained a solid reputation for its well-sourced ingredients and fine quality organic breads, cakes and pastries. The bakery was a success in the first few years and attracted the faithful customers of the local community, retail staff and staff from the nearby industrial estate. The COVID-19 pandemic, however, severely affected the trading conditions, and although the restrictions have been removed, sales have not been able to get back to the levels seen before the pandemic. About 25% lower than in 2019. This continuous decrease is indicative that the business is facing challenges from both its internal operations and the external environment (Wu and Tham, 2023). Hence, this presentation aims to use the 5W2H model, PESTEL analysis and the Fishbone (Cause-and-Effect) Diagram to investigate the reasons for the lack of sales for Basil's Bakery. These analytical tools can be used to systematically evaluate the problem, uncover its root causes, and guide decision-making in order to enhance the bakery's long-term performance and sustainability.</a:t>
          </a:r>
        </a:p>
      </dsp:txBody>
      <dsp:txXfrm>
        <a:off x="113829" y="112623"/>
        <a:ext cx="6045245" cy="3560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175FBC-1A90-475A-A09F-B8B770A7FA8B}">
      <dsp:nvSpPr>
        <dsp:cNvPr id="0" name=""/>
        <dsp:cNvSpPr/>
      </dsp:nvSpPr>
      <dsp:spPr>
        <a:xfrm>
          <a:off x="4" y="0"/>
          <a:ext cx="9447818" cy="3902808"/>
        </a:xfrm>
        <a:prstGeom prst="rightArrow">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4B81C717-398E-4743-84B5-544592C7392F}">
      <dsp:nvSpPr>
        <dsp:cNvPr id="0" name=""/>
        <dsp:cNvSpPr/>
      </dsp:nvSpPr>
      <dsp:spPr>
        <a:xfrm>
          <a:off x="413342" y="621974"/>
          <a:ext cx="8621138" cy="2658858"/>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Although COVID-19 restrictions have been lifted, Basil's Bakery has not been able to catch up to sales made prior to the pandemic and sales are still about 25% lower than in 2019 (Kirkland, 2025). This means that the business is facing ongoing issues that are not just a result of the pandemic. One of the key issues is the reduction of customer numbers as a result of a quieter retail park, as well as an increase in retail spaces within the park that are currently empty, and job losses of staff from </a:t>
          </a:r>
          <a:r>
            <a:rPr lang="en-US" sz="1300" kern="1200" dirty="0" err="1"/>
            <a:t>neighbouring</a:t>
          </a:r>
          <a:r>
            <a:rPr lang="en-US" sz="1300" kern="1200" dirty="0"/>
            <a:t> retailers. Additionally, the boom in hybrid and remote work has decreased the number of people that come to the area during lunchtime, meaning that there are fewer customers coming in each day. The bakery has internal limitations, such as the lack of a delivery service and the inefficient pre-order process, since Basil does both production and customer service (Basil’s Bakery, 2025). Meanwhile, the cost of rent, utilities, insurance and organic food ingredients has increased, adding strain to operational costs. All of these internal and external issues have led to losses in sales revenue, reduced profitability, limited cash flow, a less competitive situation, and uncertainty about the bakery's future growth and sustainability.</a:t>
          </a:r>
        </a:p>
      </dsp:txBody>
      <dsp:txXfrm>
        <a:off x="543137" y="751769"/>
        <a:ext cx="8361548" cy="23992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B31DC-9030-4AAB-B500-BDAF2AF63D84}">
      <dsp:nvSpPr>
        <dsp:cNvPr id="0" name=""/>
        <dsp:cNvSpPr/>
      </dsp:nvSpPr>
      <dsp:spPr>
        <a:xfrm>
          <a:off x="0" y="122753"/>
          <a:ext cx="5728445" cy="160055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t>The 5W2H model is a problem-solving model in which </a:t>
          </a:r>
          <a:r>
            <a:rPr lang="en-US" sz="1200" b="0" i="0" kern="1200" dirty="0" err="1"/>
            <a:t>organisations</a:t>
          </a:r>
          <a:r>
            <a:rPr lang="en-US" sz="1200" b="0" i="0" kern="1200" dirty="0"/>
            <a:t> can look at business problems in 7 structured questions (</a:t>
          </a:r>
          <a:r>
            <a:rPr lang="en-US" sz="1200" b="0" i="0" kern="1200" dirty="0" err="1"/>
            <a:t>Lahmine</a:t>
          </a:r>
          <a:r>
            <a:rPr lang="en-US" sz="1200" b="0" i="0" kern="1200" dirty="0"/>
            <a:t> and Bennouna, 2025). The model does not just assess symptomology of a problem, it also helps to determine the root cause of the problem, its scope, and impact, which aids in informed decision-making. The framework is used in the context of Basil's Bakery to systematically review and understand the causes of the persistent sales issues with the business. The results are </a:t>
          </a:r>
          <a:r>
            <a:rPr lang="en-US" sz="1200" b="0" i="0" kern="1200" dirty="0" err="1"/>
            <a:t>summarised</a:t>
          </a:r>
          <a:r>
            <a:rPr lang="en-US" sz="1200" b="0" i="0" kern="1200" dirty="0"/>
            <a:t> in table 1.</a:t>
          </a:r>
          <a:endParaRPr lang="en-US" sz="1200" kern="1200" dirty="0"/>
        </a:p>
      </dsp:txBody>
      <dsp:txXfrm>
        <a:off x="78133" y="200886"/>
        <a:ext cx="5572179" cy="1444293"/>
      </dsp:txXfrm>
    </dsp:sp>
    <dsp:sp modelId="{15EFA34C-0D70-4CEE-BC69-A1DE7CBA9867}">
      <dsp:nvSpPr>
        <dsp:cNvPr id="0" name=""/>
        <dsp:cNvSpPr/>
      </dsp:nvSpPr>
      <dsp:spPr>
        <a:xfrm>
          <a:off x="0" y="1757873"/>
          <a:ext cx="5728445" cy="1600559"/>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t>In conclusion, the 5W2H analysis gives a concise description of the issue, its cause, and the impact on Basil's Bakery, which provides a structured overview of the problem with the bakery's sales. The results of the analysis can be presented in a tabular format, which will help make the results clearer and show how the framework can help evidence-based decision making and identify business priorities for the future.</a:t>
          </a:r>
          <a:endParaRPr lang="en-US" sz="1200" kern="1200" dirty="0"/>
        </a:p>
      </dsp:txBody>
      <dsp:txXfrm>
        <a:off x="78133" y="1836006"/>
        <a:ext cx="5572179" cy="1444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64234-94E4-4DC5-BB41-11225AC0125D}">
      <dsp:nvSpPr>
        <dsp:cNvPr id="0" name=""/>
        <dsp:cNvSpPr/>
      </dsp:nvSpPr>
      <dsp:spPr>
        <a:xfrm>
          <a:off x="871" y="326825"/>
          <a:ext cx="3398287" cy="3394277"/>
        </a:xfrm>
        <a:prstGeom prst="rect">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b="0" i="0" kern="1200" dirty="0"/>
            <a:t>PESTEL analysis, as it is known, is a strategic tool for assessing the external macro-environmental factors, which impact an </a:t>
          </a:r>
          <a:r>
            <a:rPr lang="en-US" sz="1300" b="0" i="0" kern="1200" dirty="0" err="1"/>
            <a:t>organisation's</a:t>
          </a:r>
          <a:r>
            <a:rPr lang="en-US" sz="1300" b="0" i="0" kern="1200" dirty="0"/>
            <a:t> functioning and decision making (Palazzo, 2024). It helps organisations to spot opportunities and threats created by political, economic, social, technological, environmental, and legal factors that are beyond their control. Using the PESTEL analysis on Basil's Bakery gives a structured way to examine the external forces leading to the continued slow sales of the bakery. The results are </a:t>
          </a:r>
          <a:r>
            <a:rPr lang="en-US" sz="1300" b="0" i="0" kern="1200" dirty="0" err="1"/>
            <a:t>summarised</a:t>
          </a:r>
          <a:r>
            <a:rPr lang="en-US" sz="1300" b="0" i="0" kern="1200" dirty="0"/>
            <a:t> in Table 2.</a:t>
          </a:r>
          <a:endParaRPr lang="en-US" sz="1300" kern="1200" dirty="0"/>
        </a:p>
      </dsp:txBody>
      <dsp:txXfrm>
        <a:off x="871" y="326825"/>
        <a:ext cx="3398287" cy="3394277"/>
      </dsp:txXfrm>
    </dsp:sp>
    <dsp:sp modelId="{C5627F6D-B7A6-4C15-BF85-BD6386826AEE}">
      <dsp:nvSpPr>
        <dsp:cNvPr id="0" name=""/>
        <dsp:cNvSpPr/>
      </dsp:nvSpPr>
      <dsp:spPr>
        <a:xfrm>
          <a:off x="3738987" y="326825"/>
          <a:ext cx="3398287" cy="3394277"/>
        </a:xfrm>
        <a:prstGeom prst="rect">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b="0" i="0" kern="1200" dirty="0"/>
            <a:t>Compared to other factors, the economic, social and technological factors seem to have the most impact on Basil's Bakery's poor sales, as they influence customer demand, costs of the business, and the business's ability to satisfy consumer expectations.</a:t>
          </a:r>
          <a:endParaRPr lang="en-US" sz="1300" kern="1200" dirty="0"/>
        </a:p>
      </dsp:txBody>
      <dsp:txXfrm>
        <a:off x="3738987" y="326825"/>
        <a:ext cx="3398287" cy="33942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53488-643F-4CC1-9584-4706B480FE46}">
      <dsp:nvSpPr>
        <dsp:cNvPr id="0" name=""/>
        <dsp:cNvSpPr/>
      </dsp:nvSpPr>
      <dsp:spPr>
        <a:xfrm>
          <a:off x="0" y="0"/>
          <a:ext cx="5879592" cy="788670"/>
        </a:xfrm>
        <a:prstGeom prst="roundRect">
          <a:avLst>
            <a:gd name="adj" fmla="val 10000"/>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1" i="0" kern="1200" dirty="0"/>
            <a:t>Political:</a:t>
          </a:r>
          <a:r>
            <a:rPr lang="en-US" sz="900" b="0" i="0" kern="1200" dirty="0"/>
            <a:t> Increasing business rates and the withdrawal of government financial support introduced during the COVID-19 pandemic have raised the bakery's operating costs.</a:t>
          </a:r>
          <a:endParaRPr lang="en-US" sz="900" kern="1200" dirty="0"/>
        </a:p>
      </dsp:txBody>
      <dsp:txXfrm>
        <a:off x="23099" y="23099"/>
        <a:ext cx="4936282" cy="742472"/>
      </dsp:txXfrm>
    </dsp:sp>
    <dsp:sp modelId="{7D981D33-0CF9-46DA-9C99-897A4342E0AE}">
      <dsp:nvSpPr>
        <dsp:cNvPr id="0" name=""/>
        <dsp:cNvSpPr/>
      </dsp:nvSpPr>
      <dsp:spPr>
        <a:xfrm>
          <a:off x="439060" y="898207"/>
          <a:ext cx="5879592" cy="788670"/>
        </a:xfrm>
        <a:prstGeom prst="roundRect">
          <a:avLst>
            <a:gd name="adj" fmla="val 10000"/>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i="0" kern="1200" dirty="0"/>
            <a:t>Economic:</a:t>
          </a:r>
          <a:r>
            <a:rPr lang="en-US" sz="800" b="0" i="0" kern="1200" dirty="0"/>
            <a:t> Inflation has increased the prices of organic ingredients, utilities, insurance, and other overheads, while reduced consumer spending has weakened customer demand and purchasing power (Salah, 2025).</a:t>
          </a:r>
          <a:endParaRPr lang="en-US" sz="800" kern="1200" dirty="0"/>
        </a:p>
      </dsp:txBody>
      <dsp:txXfrm>
        <a:off x="462159" y="921306"/>
        <a:ext cx="4881698" cy="742472"/>
      </dsp:txXfrm>
    </dsp:sp>
    <dsp:sp modelId="{BE3D8AE7-5A78-4F13-B108-3D6C168B39DC}">
      <dsp:nvSpPr>
        <dsp:cNvPr id="0" name=""/>
        <dsp:cNvSpPr/>
      </dsp:nvSpPr>
      <dsp:spPr>
        <a:xfrm>
          <a:off x="878120" y="1796415"/>
          <a:ext cx="5879592" cy="788670"/>
        </a:xfrm>
        <a:prstGeom prst="roundRect">
          <a:avLst>
            <a:gd name="adj" fmla="val 10000"/>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i="0" kern="1200" dirty="0"/>
            <a:t>Social:</a:t>
          </a:r>
          <a:r>
            <a:rPr lang="en-US" sz="800" b="0" i="0" kern="1200" dirty="0"/>
            <a:t> Hybrid and remote working have reduced lunchtime customer visits, while changing shopping habits and the greater use of online purchasing have decreased footfall within the retail park.</a:t>
          </a:r>
          <a:endParaRPr lang="en-US" sz="800" kern="1200" dirty="0"/>
        </a:p>
      </dsp:txBody>
      <dsp:txXfrm>
        <a:off x="901219" y="1819514"/>
        <a:ext cx="4881698" cy="742472"/>
      </dsp:txXfrm>
    </dsp:sp>
    <dsp:sp modelId="{ADD4704C-882D-403D-B399-7B23191F5F63}">
      <dsp:nvSpPr>
        <dsp:cNvPr id="0" name=""/>
        <dsp:cNvSpPr/>
      </dsp:nvSpPr>
      <dsp:spPr>
        <a:xfrm>
          <a:off x="1317181" y="2694622"/>
          <a:ext cx="5879592" cy="788670"/>
        </a:xfrm>
        <a:prstGeom prst="roundRect">
          <a:avLst>
            <a:gd name="adj" fmla="val 10000"/>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i="0" kern="1200" dirty="0"/>
            <a:t>Technological:</a:t>
          </a:r>
          <a:r>
            <a:rPr lang="en-US" sz="800" b="0" i="0" kern="1200" dirty="0"/>
            <a:t> The bakery does not offer online ordering or a delivery platform, and its limited pre-order system reduces customer convenience and accessibility (Erola et al., 2024).</a:t>
          </a:r>
          <a:endParaRPr lang="en-US" sz="800" kern="1200" dirty="0"/>
        </a:p>
      </dsp:txBody>
      <dsp:txXfrm>
        <a:off x="1340280" y="2717721"/>
        <a:ext cx="4881698" cy="742472"/>
      </dsp:txXfrm>
    </dsp:sp>
    <dsp:sp modelId="{4E1F4B1F-AF33-4531-9A8F-E856E1D408B2}">
      <dsp:nvSpPr>
        <dsp:cNvPr id="0" name=""/>
        <dsp:cNvSpPr/>
      </dsp:nvSpPr>
      <dsp:spPr>
        <a:xfrm>
          <a:off x="1756241" y="3592830"/>
          <a:ext cx="5879592" cy="788670"/>
        </a:xfrm>
        <a:prstGeom prst="roundRect">
          <a:avLst>
            <a:gd name="adj" fmla="val 10000"/>
          </a:avLst>
        </a:prstGeom>
        <a:gradFill rotWithShape="0">
          <a:gsLst>
            <a:gs pos="0">
              <a:schemeClr val="dk2">
                <a:hueOff val="0"/>
                <a:satOff val="0"/>
                <a:lumOff val="0"/>
                <a:alphaOff val="0"/>
                <a:tint val="64000"/>
                <a:lumMod val="118000"/>
              </a:schemeClr>
            </a:gs>
            <a:gs pos="100000">
              <a:schemeClr val="dk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i="0" kern="1200"/>
            <a:t>Environmental:</a:t>
          </a:r>
          <a:r>
            <a:rPr lang="en-US" sz="800" b="0" i="0" kern="1200"/>
            <a:t> Dependence on organic ingredients exposes the business to supply shortages and price fluctuations caused by crop failures, while growing sustainability expectations influence sourcing decisions.</a:t>
          </a:r>
          <a:endParaRPr lang="en-US" sz="800" kern="1200"/>
        </a:p>
      </dsp:txBody>
      <dsp:txXfrm>
        <a:off x="1779340" y="3615929"/>
        <a:ext cx="4881698" cy="742472"/>
      </dsp:txXfrm>
    </dsp:sp>
    <dsp:sp modelId="{2E98CCFA-52DE-437B-938E-7998D88F1A04}">
      <dsp:nvSpPr>
        <dsp:cNvPr id="0" name=""/>
        <dsp:cNvSpPr/>
      </dsp:nvSpPr>
      <dsp:spPr>
        <a:xfrm>
          <a:off x="5366956" y="576167"/>
          <a:ext cx="512635" cy="512635"/>
        </a:xfrm>
        <a:prstGeom prst="downArrow">
          <a:avLst>
            <a:gd name="adj1" fmla="val 55000"/>
            <a:gd name="adj2" fmla="val 45000"/>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82299" y="576167"/>
        <a:ext cx="281949" cy="385758"/>
      </dsp:txXfrm>
    </dsp:sp>
    <dsp:sp modelId="{FD650986-8731-4CAB-80BA-0411653A9A63}">
      <dsp:nvSpPr>
        <dsp:cNvPr id="0" name=""/>
        <dsp:cNvSpPr/>
      </dsp:nvSpPr>
      <dsp:spPr>
        <a:xfrm>
          <a:off x="5806017" y="1474374"/>
          <a:ext cx="512635" cy="512635"/>
        </a:xfrm>
        <a:prstGeom prst="downArrow">
          <a:avLst>
            <a:gd name="adj1" fmla="val 55000"/>
            <a:gd name="adj2" fmla="val 45000"/>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921360" y="1474374"/>
        <a:ext cx="281949" cy="385758"/>
      </dsp:txXfrm>
    </dsp:sp>
    <dsp:sp modelId="{993247C2-C2AC-4ED3-B888-C07ED2688621}">
      <dsp:nvSpPr>
        <dsp:cNvPr id="0" name=""/>
        <dsp:cNvSpPr/>
      </dsp:nvSpPr>
      <dsp:spPr>
        <a:xfrm>
          <a:off x="6245077" y="2359437"/>
          <a:ext cx="512635" cy="512635"/>
        </a:xfrm>
        <a:prstGeom prst="downArrow">
          <a:avLst>
            <a:gd name="adj1" fmla="val 55000"/>
            <a:gd name="adj2" fmla="val 45000"/>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360420" y="2359437"/>
        <a:ext cx="281949" cy="385758"/>
      </dsp:txXfrm>
    </dsp:sp>
    <dsp:sp modelId="{BC8A055C-C220-455E-9A6C-14C0E9F56CB0}">
      <dsp:nvSpPr>
        <dsp:cNvPr id="0" name=""/>
        <dsp:cNvSpPr/>
      </dsp:nvSpPr>
      <dsp:spPr>
        <a:xfrm>
          <a:off x="6684138" y="3266408"/>
          <a:ext cx="512635" cy="512635"/>
        </a:xfrm>
        <a:prstGeom prst="downArrow">
          <a:avLst>
            <a:gd name="adj1" fmla="val 55000"/>
            <a:gd name="adj2" fmla="val 45000"/>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799481" y="3266408"/>
        <a:ext cx="281949" cy="385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B8F82-6D81-4BA0-A930-9FAC2F6331EA}">
      <dsp:nvSpPr>
        <dsp:cNvPr id="0" name=""/>
        <dsp:cNvSpPr/>
      </dsp:nvSpPr>
      <dsp:spPr>
        <a:xfrm rot="16200000">
          <a:off x="-1281379" y="1283072"/>
          <a:ext cx="4227616" cy="1661470"/>
        </a:xfrm>
        <a:prstGeom prst="flowChartManualOperation">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0800" tIns="0" rIns="50800" bIns="0" numCol="1" spcCol="1270" anchor="ctr" anchorCtr="0">
          <a:noAutofit/>
        </a:bodyPr>
        <a:lstStyle/>
        <a:p>
          <a:pPr marL="0" lvl="0" indent="0" algn="just" defTabSz="355600">
            <a:lnSpc>
              <a:spcPct val="90000"/>
            </a:lnSpc>
            <a:spcBef>
              <a:spcPct val="0"/>
            </a:spcBef>
            <a:spcAft>
              <a:spcPct val="35000"/>
            </a:spcAft>
            <a:buNone/>
          </a:pPr>
          <a:r>
            <a:rPr lang="en-US" sz="800" b="0" i="0" kern="1200" dirty="0"/>
            <a:t>The Fishbone (Cause-and-Effect) Diagram, also known as the Ishikawa Diagram, is a problem-solving tool that is used to determine and classify the causes of a particular problem in the business, not just the symptoms of the problem. The model classifies the possible causes, thus allowing business to have an understanding of how various factors are interacting to influence </a:t>
          </a:r>
          <a:r>
            <a:rPr lang="en-US" sz="800" b="0" i="0" kern="1200" dirty="0" err="1"/>
            <a:t>organisational</a:t>
          </a:r>
          <a:r>
            <a:rPr lang="en-US" sz="800" b="0" i="0" kern="1200" dirty="0"/>
            <a:t> performance (</a:t>
          </a:r>
          <a:r>
            <a:rPr lang="en-US" sz="800" b="0" i="0" kern="1200" dirty="0" err="1"/>
            <a:t>Moughari</a:t>
          </a:r>
          <a:r>
            <a:rPr lang="en-US" sz="800" b="0" i="0" kern="1200" dirty="0"/>
            <a:t> and Daim, 2023). The Fishbone Diagram can be used in Basil's Bakery to come up with a comprehensive understanding of why the sales are continuing to drop, and potential areas for improvement.</a:t>
          </a:r>
          <a:endParaRPr lang="en-US" sz="800" kern="1200" dirty="0"/>
        </a:p>
      </dsp:txBody>
      <dsp:txXfrm rot="5400000">
        <a:off x="1694" y="845522"/>
        <a:ext cx="1661470" cy="2536570"/>
      </dsp:txXfrm>
    </dsp:sp>
    <dsp:sp modelId="{09163B67-A16C-4B31-880E-0EB71EF9649E}">
      <dsp:nvSpPr>
        <dsp:cNvPr id="0" name=""/>
        <dsp:cNvSpPr/>
      </dsp:nvSpPr>
      <dsp:spPr>
        <a:xfrm rot="16200000">
          <a:off x="504701" y="1283072"/>
          <a:ext cx="4227616" cy="1661470"/>
        </a:xfrm>
        <a:prstGeom prst="flowChartManualOperation">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0800" tIns="0" rIns="50800" bIns="0" numCol="1" spcCol="1270" anchor="ctr" anchorCtr="0">
          <a:noAutofit/>
        </a:bodyPr>
        <a:lstStyle/>
        <a:p>
          <a:pPr marL="0" lvl="0" indent="0" algn="just" defTabSz="355600">
            <a:lnSpc>
              <a:spcPct val="90000"/>
            </a:lnSpc>
            <a:spcBef>
              <a:spcPct val="0"/>
            </a:spcBef>
            <a:spcAft>
              <a:spcPct val="35000"/>
            </a:spcAft>
            <a:buNone/>
          </a:pPr>
          <a:r>
            <a:rPr lang="en-US" sz="800" b="0" i="0" kern="1200" dirty="0"/>
            <a:t>The problem is because of various reasons concerning the customers. The bakery is less successful as the numbers of people visiting the retail park has decreased, and hybrid working has become the norm for many, forcing how customers shop to adapt (Zevi, 2025). In addition, issues with processes have impacted business performance, including no delivery service, pre-order system inefficient, waiting time during rush hours, etc., which have hindered customer convenience and satisfaction.</a:t>
          </a:r>
          <a:endParaRPr lang="en-US" sz="800" kern="1200" dirty="0"/>
        </a:p>
      </dsp:txBody>
      <dsp:txXfrm rot="5400000">
        <a:off x="1787774" y="845522"/>
        <a:ext cx="1661470" cy="2536570"/>
      </dsp:txXfrm>
    </dsp:sp>
    <dsp:sp modelId="{E545BA11-2A95-47A3-A671-4E1C5D1D5652}">
      <dsp:nvSpPr>
        <dsp:cNvPr id="0" name=""/>
        <dsp:cNvSpPr/>
      </dsp:nvSpPr>
      <dsp:spPr>
        <a:xfrm rot="16200000">
          <a:off x="2290782" y="1283072"/>
          <a:ext cx="4227616" cy="1661470"/>
        </a:xfrm>
        <a:prstGeom prst="flowChartManualOperation">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0800" tIns="0" rIns="50800" bIns="0" numCol="1" spcCol="1270" anchor="ctr" anchorCtr="0">
          <a:noAutofit/>
        </a:bodyPr>
        <a:lstStyle/>
        <a:p>
          <a:pPr marL="0" lvl="0" indent="0" algn="just" defTabSz="355600">
            <a:lnSpc>
              <a:spcPct val="90000"/>
            </a:lnSpc>
            <a:spcBef>
              <a:spcPct val="0"/>
            </a:spcBef>
            <a:spcAft>
              <a:spcPct val="35000"/>
            </a:spcAft>
            <a:buNone/>
          </a:pPr>
          <a:r>
            <a:rPr lang="en-US" sz="800" b="0" i="0" kern="1200" dirty="0"/>
            <a:t>Operations are also affected by human factors, as Basil bakes and serves the customers, and has to deal with a telephone enquiry or take customer orders from one to the other; this is not easy to manage. Factors relating to the environment include the degradation of the retail park, growing number of empty retail units and decreasing jobs to reduce customers' footfall (Talen and Park, 2022). There are also material issues which can cause stress to the business as the ingredients are organic and prices can be high and crop failures and lack of material can also occur.</a:t>
          </a:r>
          <a:endParaRPr lang="en-US" sz="800" kern="1200" dirty="0"/>
        </a:p>
      </dsp:txBody>
      <dsp:txXfrm rot="5400000">
        <a:off x="3573855" y="845522"/>
        <a:ext cx="1661470" cy="2536570"/>
      </dsp:txXfrm>
    </dsp:sp>
    <dsp:sp modelId="{7820F9E0-F148-4EAA-890F-77F10BE0716B}">
      <dsp:nvSpPr>
        <dsp:cNvPr id="0" name=""/>
        <dsp:cNvSpPr/>
      </dsp:nvSpPr>
      <dsp:spPr>
        <a:xfrm rot="16200000">
          <a:off x="4076863" y="1283072"/>
          <a:ext cx="4227616" cy="1661470"/>
        </a:xfrm>
        <a:prstGeom prst="flowChartManualOperation">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0800" tIns="0" rIns="50800" bIns="0" numCol="1" spcCol="1270" anchor="ctr" anchorCtr="0">
          <a:noAutofit/>
        </a:bodyPr>
        <a:lstStyle/>
        <a:p>
          <a:pPr marL="0" lvl="0" indent="0" algn="just" defTabSz="355600">
            <a:lnSpc>
              <a:spcPct val="90000"/>
            </a:lnSpc>
            <a:spcBef>
              <a:spcPct val="0"/>
            </a:spcBef>
            <a:spcAft>
              <a:spcPct val="35000"/>
            </a:spcAft>
            <a:buNone/>
          </a:pPr>
          <a:r>
            <a:rPr lang="en-US" sz="800" b="0" i="0" kern="1200" dirty="0"/>
            <a:t>In summary, the Fishbone analysis has identified a myriad of potential causes for Basil's Bakery's drop in sales, many of which are interrelated both internally and externally. By understanding these key drivers, practical improvements can be identified, decisions in the business can be </a:t>
          </a:r>
          <a:r>
            <a:rPr lang="en-US" sz="800" b="0" i="0" kern="1200" dirty="0" err="1"/>
            <a:t>prioritised</a:t>
          </a:r>
          <a:r>
            <a:rPr lang="en-US" sz="800" b="0" i="0" kern="1200" dirty="0"/>
            <a:t>, and the strategies that will contribute to better customer satisfaction, efficiency and sustainability of the bakery business can be formulated.</a:t>
          </a:r>
          <a:endParaRPr lang="en-US" sz="800" kern="1200" dirty="0"/>
        </a:p>
      </dsp:txBody>
      <dsp:txXfrm rot="5400000">
        <a:off x="5359936" y="845522"/>
        <a:ext cx="1661470" cy="25365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35F3C-382B-44C8-88CB-B2EC22B0E2E7}">
      <dsp:nvSpPr>
        <dsp:cNvPr id="0" name=""/>
        <dsp:cNvSpPr/>
      </dsp:nvSpPr>
      <dsp:spPr>
        <a:xfrm>
          <a:off x="0" y="1213045"/>
          <a:ext cx="10872922" cy="1617393"/>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F02CB-91A0-4B65-A8C2-3EBC0C917FE4}">
      <dsp:nvSpPr>
        <dsp:cNvPr id="0" name=""/>
        <dsp:cNvSpPr/>
      </dsp:nvSpPr>
      <dsp:spPr>
        <a:xfrm>
          <a:off x="2687" y="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b" anchorCtr="0">
          <a:noAutofit/>
        </a:bodyPr>
        <a:lstStyle/>
        <a:p>
          <a:pPr marL="0" lvl="0" indent="0" algn="ctr" defTabSz="400050">
            <a:lnSpc>
              <a:spcPct val="90000"/>
            </a:lnSpc>
            <a:spcBef>
              <a:spcPct val="0"/>
            </a:spcBef>
            <a:spcAft>
              <a:spcPct val="35000"/>
            </a:spcAft>
            <a:buNone/>
          </a:pPr>
          <a:r>
            <a:rPr lang="en-US" sz="900" b="0" i="0" kern="1200"/>
            <a:t>Basil's Bakery has seen sales about 25% lower in 2020 compared to 2019, despite COVID-19 restrictions having ended, suggesting that the business is suffering from more enduring structural problems than temporary ones as a result of the pandemic.</a:t>
          </a:r>
          <a:endParaRPr lang="en-US" sz="900" kern="1200"/>
        </a:p>
      </dsp:txBody>
      <dsp:txXfrm>
        <a:off x="2687" y="0"/>
        <a:ext cx="1564840" cy="1617393"/>
      </dsp:txXfrm>
    </dsp:sp>
    <dsp:sp modelId="{E6553F90-796E-439B-B4DD-118A4D8D5D91}">
      <dsp:nvSpPr>
        <dsp:cNvPr id="0" name=""/>
        <dsp:cNvSpPr/>
      </dsp:nvSpPr>
      <dsp:spPr>
        <a:xfrm>
          <a:off x="582933"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CBAAC1-9912-40CF-9AB5-E95D91E46D36}">
      <dsp:nvSpPr>
        <dsp:cNvPr id="0" name=""/>
        <dsp:cNvSpPr/>
      </dsp:nvSpPr>
      <dsp:spPr>
        <a:xfrm>
          <a:off x="1645770" y="242609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t" anchorCtr="0">
          <a:noAutofit/>
        </a:bodyPr>
        <a:lstStyle/>
        <a:p>
          <a:pPr marL="0" lvl="0" indent="0" algn="ctr" defTabSz="400050">
            <a:lnSpc>
              <a:spcPct val="90000"/>
            </a:lnSpc>
            <a:spcBef>
              <a:spcPct val="0"/>
            </a:spcBef>
            <a:spcAft>
              <a:spcPct val="35000"/>
            </a:spcAft>
            <a:buNone/>
          </a:pPr>
          <a:r>
            <a:rPr lang="en-US" sz="900" b="0" i="0" kern="1200"/>
            <a:t>The analysis reveals that sales failures can be attributed to both internal and external issues, such as limited delivery and pre-order services, and external issues like business dynamics and customer footfall.</a:t>
          </a:r>
          <a:endParaRPr lang="en-US" sz="900" kern="1200"/>
        </a:p>
      </dsp:txBody>
      <dsp:txXfrm>
        <a:off x="1645770" y="2426090"/>
        <a:ext cx="1564840" cy="1617393"/>
      </dsp:txXfrm>
    </dsp:sp>
    <dsp:sp modelId="{2F678C77-CFCD-42E4-AD5C-63679699B25F}">
      <dsp:nvSpPr>
        <dsp:cNvPr id="0" name=""/>
        <dsp:cNvSpPr/>
      </dsp:nvSpPr>
      <dsp:spPr>
        <a:xfrm>
          <a:off x="2226016"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E94831-C626-4358-8908-A24A4438BFF8}">
      <dsp:nvSpPr>
        <dsp:cNvPr id="0" name=""/>
        <dsp:cNvSpPr/>
      </dsp:nvSpPr>
      <dsp:spPr>
        <a:xfrm>
          <a:off x="3288853" y="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b" anchorCtr="0">
          <a:noAutofit/>
        </a:bodyPr>
        <a:lstStyle/>
        <a:p>
          <a:pPr marL="0" lvl="0" indent="0" algn="ctr" defTabSz="400050">
            <a:lnSpc>
              <a:spcPct val="90000"/>
            </a:lnSpc>
            <a:spcBef>
              <a:spcPct val="0"/>
            </a:spcBef>
            <a:spcAft>
              <a:spcPct val="35000"/>
            </a:spcAft>
            <a:buNone/>
          </a:pPr>
          <a:r>
            <a:rPr lang="en-US" sz="900" b="0" i="0" kern="1200" dirty="0"/>
            <a:t>The effects of economic and social factors have been the most significant on performance of business (Coelho et al., 2023). The customer demand has dropped significantly because of the rising inflation, rising operational costs, hybrid working, and changing shopping patterns of consumers.</a:t>
          </a:r>
          <a:endParaRPr lang="en-US" sz="900" kern="1200" dirty="0"/>
        </a:p>
      </dsp:txBody>
      <dsp:txXfrm>
        <a:off x="3288853" y="0"/>
        <a:ext cx="1564840" cy="1617393"/>
      </dsp:txXfrm>
    </dsp:sp>
    <dsp:sp modelId="{5F226E3E-F573-46C0-99E7-4009433D1130}">
      <dsp:nvSpPr>
        <dsp:cNvPr id="0" name=""/>
        <dsp:cNvSpPr/>
      </dsp:nvSpPr>
      <dsp:spPr>
        <a:xfrm>
          <a:off x="3869099"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B143C4-31D7-445D-A52D-B8AB9C7D54D2}">
      <dsp:nvSpPr>
        <dsp:cNvPr id="0" name=""/>
        <dsp:cNvSpPr/>
      </dsp:nvSpPr>
      <dsp:spPr>
        <a:xfrm>
          <a:off x="4931936" y="242609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t" anchorCtr="0">
          <a:noAutofit/>
        </a:bodyPr>
        <a:lstStyle/>
        <a:p>
          <a:pPr marL="0" lvl="0" indent="0" algn="ctr" defTabSz="400050">
            <a:lnSpc>
              <a:spcPct val="90000"/>
            </a:lnSpc>
            <a:spcBef>
              <a:spcPct val="0"/>
            </a:spcBef>
            <a:spcAft>
              <a:spcPct val="35000"/>
            </a:spcAft>
            <a:buNone/>
          </a:pPr>
          <a:r>
            <a:rPr lang="en-US" sz="900" b="0" i="0" kern="1200"/>
            <a:t>Lack of internet ordering and delivery options have resulted in less convenience for customers, and decreased competitive power for bakery (Zaitsev, 2023).</a:t>
          </a:r>
          <a:endParaRPr lang="en-US" sz="900" kern="1200"/>
        </a:p>
      </dsp:txBody>
      <dsp:txXfrm>
        <a:off x="4931936" y="2426090"/>
        <a:ext cx="1564840" cy="1617393"/>
      </dsp:txXfrm>
    </dsp:sp>
    <dsp:sp modelId="{86BCA4EA-E83B-470B-8D7C-23E040B21FDB}">
      <dsp:nvSpPr>
        <dsp:cNvPr id="0" name=""/>
        <dsp:cNvSpPr/>
      </dsp:nvSpPr>
      <dsp:spPr>
        <a:xfrm>
          <a:off x="5512182"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F10CBE-AC2A-4799-BB5B-D2310A1DED5E}">
      <dsp:nvSpPr>
        <dsp:cNvPr id="0" name=""/>
        <dsp:cNvSpPr/>
      </dsp:nvSpPr>
      <dsp:spPr>
        <a:xfrm>
          <a:off x="6575019" y="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b" anchorCtr="0">
          <a:noAutofit/>
        </a:bodyPr>
        <a:lstStyle/>
        <a:p>
          <a:pPr marL="0" lvl="0" indent="0" algn="ctr" defTabSz="400050">
            <a:lnSpc>
              <a:spcPct val="90000"/>
            </a:lnSpc>
            <a:spcBef>
              <a:spcPct val="0"/>
            </a:spcBef>
            <a:spcAft>
              <a:spcPct val="35000"/>
            </a:spcAft>
            <a:buNone/>
          </a:pPr>
          <a:r>
            <a:rPr lang="en-US" sz="900" b="0" i="0" kern="1200" dirty="0"/>
            <a:t>The use of 5W2H, PESTEL and Fishbone frameworks have enabled the problem to be understood in a systematic way, its causes as well as the effects on the business.</a:t>
          </a:r>
          <a:endParaRPr lang="en-US" sz="900" kern="1200" dirty="0"/>
        </a:p>
      </dsp:txBody>
      <dsp:txXfrm>
        <a:off x="6575019" y="0"/>
        <a:ext cx="1564840" cy="1617393"/>
      </dsp:txXfrm>
    </dsp:sp>
    <dsp:sp modelId="{3E94C64E-B2B8-4656-BD5B-B5D69861558D}">
      <dsp:nvSpPr>
        <dsp:cNvPr id="0" name=""/>
        <dsp:cNvSpPr/>
      </dsp:nvSpPr>
      <dsp:spPr>
        <a:xfrm>
          <a:off x="7155265"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C3281-2BA6-465E-9CC4-A1A129DD2AC5}">
      <dsp:nvSpPr>
        <dsp:cNvPr id="0" name=""/>
        <dsp:cNvSpPr/>
      </dsp:nvSpPr>
      <dsp:spPr>
        <a:xfrm>
          <a:off x="8218102" y="2426090"/>
          <a:ext cx="1564840" cy="1617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64008" rIns="64008" bIns="64008" numCol="1" spcCol="1270" anchor="t" anchorCtr="0">
          <a:noAutofit/>
        </a:bodyPr>
        <a:lstStyle/>
        <a:p>
          <a:pPr marL="0" lvl="0" indent="0" algn="ctr" defTabSz="400050">
            <a:lnSpc>
              <a:spcPct val="90000"/>
            </a:lnSpc>
            <a:spcBef>
              <a:spcPct val="0"/>
            </a:spcBef>
            <a:spcAft>
              <a:spcPct val="35000"/>
            </a:spcAft>
            <a:buNone/>
          </a:pPr>
          <a:r>
            <a:rPr lang="en-US" sz="900" b="0" i="0" kern="1200"/>
            <a:t>In conclusion, the results offer a solid foundation for strategic planning, guiding Basil in making informed decisions for future growth and development to ensure long-term sustainability and maintain competitiveness.</a:t>
          </a:r>
          <a:endParaRPr lang="en-US" sz="900" kern="1200"/>
        </a:p>
      </dsp:txBody>
      <dsp:txXfrm>
        <a:off x="8218102" y="2426090"/>
        <a:ext cx="1564840" cy="1617393"/>
      </dsp:txXfrm>
    </dsp:sp>
    <dsp:sp modelId="{01CAD08C-041A-4FD4-9CA2-FCA24209769F}">
      <dsp:nvSpPr>
        <dsp:cNvPr id="0" name=""/>
        <dsp:cNvSpPr/>
      </dsp:nvSpPr>
      <dsp:spPr>
        <a:xfrm>
          <a:off x="8798348" y="1819567"/>
          <a:ext cx="404348" cy="40434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E2E64-B0FB-4EAA-8D29-DA5F2EE7643D}">
      <dsp:nvSpPr>
        <dsp:cNvPr id="0" name=""/>
        <dsp:cNvSpPr/>
      </dsp:nvSpPr>
      <dsp:spPr>
        <a:xfrm>
          <a:off x="0" y="0"/>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CD04FC-0A0E-47B1-B256-B884435DFADA}">
      <dsp:nvSpPr>
        <dsp:cNvPr id="0" name=""/>
        <dsp:cNvSpPr/>
      </dsp:nvSpPr>
      <dsp:spPr>
        <a:xfrm>
          <a:off x="0" y="0"/>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Basil’s Bakery. (2025). </a:t>
          </a:r>
          <a:r>
            <a:rPr lang="en-US" sz="700" b="0" i="1" kern="1200"/>
            <a:t>Basil’s Bakery</a:t>
          </a:r>
          <a:r>
            <a:rPr lang="en-US" sz="700" b="0" i="0" kern="1200"/>
            <a:t>. [online] Available at: https://www.basilsbakery.co.uk/ [Accessed 18 July 2026].</a:t>
          </a:r>
          <a:endParaRPr lang="en-US" sz="700" kern="1200"/>
        </a:p>
      </dsp:txBody>
      <dsp:txXfrm>
        <a:off x="0" y="0"/>
        <a:ext cx="9601196" cy="252331"/>
      </dsp:txXfrm>
    </dsp:sp>
    <dsp:sp modelId="{72B62B79-F7A9-4DE4-820D-D09473B46D2C}">
      <dsp:nvSpPr>
        <dsp:cNvPr id="0" name=""/>
        <dsp:cNvSpPr/>
      </dsp:nvSpPr>
      <dsp:spPr>
        <a:xfrm>
          <a:off x="0" y="252331"/>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68659C-D99E-477A-B98A-9E9A564B8C18}">
      <dsp:nvSpPr>
        <dsp:cNvPr id="0" name=""/>
        <dsp:cNvSpPr/>
      </dsp:nvSpPr>
      <dsp:spPr>
        <a:xfrm>
          <a:off x="0" y="252331"/>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Bremner, J., Dovi, V., Fallon, S., Hussain, T., Wong, J. and Wressell, T., 2025. </a:t>
          </a:r>
          <a:r>
            <a:rPr lang="en-US" sz="700" b="0" i="1" kern="1200"/>
            <a:t>Lonely Planet London</a:t>
          </a:r>
          <a:r>
            <a:rPr lang="en-US" sz="700" b="0" i="0" kern="1200"/>
            <a:t>. Lonely Planet.</a:t>
          </a:r>
          <a:endParaRPr lang="en-US" sz="700" kern="1200"/>
        </a:p>
      </dsp:txBody>
      <dsp:txXfrm>
        <a:off x="0" y="252331"/>
        <a:ext cx="9601196" cy="252331"/>
      </dsp:txXfrm>
    </dsp:sp>
    <dsp:sp modelId="{EFEC4F73-36BF-488C-BEFA-BE06EE83DD65}">
      <dsp:nvSpPr>
        <dsp:cNvPr id="0" name=""/>
        <dsp:cNvSpPr/>
      </dsp:nvSpPr>
      <dsp:spPr>
        <a:xfrm>
          <a:off x="0" y="504662"/>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4AB4AD-4E18-4B81-B0E7-9C3E49693874}">
      <dsp:nvSpPr>
        <dsp:cNvPr id="0" name=""/>
        <dsp:cNvSpPr/>
      </dsp:nvSpPr>
      <dsp:spPr>
        <a:xfrm>
          <a:off x="0" y="504662"/>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Coelho, R., Jayantilal, S. and Ferreira, J.J., 2023. The impact of social responsibility on corporate financial performance: A systematic literature review. </a:t>
          </a:r>
          <a:r>
            <a:rPr lang="en-US" sz="700" b="0" i="1" kern="1200"/>
            <a:t>Corporate Social Responsibility and Environmental Management</a:t>
          </a:r>
          <a:r>
            <a:rPr lang="en-US" sz="700" b="0" i="0" kern="1200"/>
            <a:t>, </a:t>
          </a:r>
          <a:r>
            <a:rPr lang="en-US" sz="700" b="0" i="1" kern="1200"/>
            <a:t>30</a:t>
          </a:r>
          <a:r>
            <a:rPr lang="en-US" sz="700" b="0" i="0" kern="1200"/>
            <a:t>(4), pp.1535-1560.</a:t>
          </a:r>
          <a:endParaRPr lang="en-US" sz="700" kern="1200"/>
        </a:p>
      </dsp:txBody>
      <dsp:txXfrm>
        <a:off x="0" y="504662"/>
        <a:ext cx="9601196" cy="252331"/>
      </dsp:txXfrm>
    </dsp:sp>
    <dsp:sp modelId="{F4617B04-3BF1-4637-94E4-925CDC7DD83F}">
      <dsp:nvSpPr>
        <dsp:cNvPr id="0" name=""/>
        <dsp:cNvSpPr/>
      </dsp:nvSpPr>
      <dsp:spPr>
        <a:xfrm>
          <a:off x="0" y="756993"/>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D82F2B-2094-4DE2-BD41-7F7F069463CF}">
      <dsp:nvSpPr>
        <dsp:cNvPr id="0" name=""/>
        <dsp:cNvSpPr/>
      </dsp:nvSpPr>
      <dsp:spPr>
        <a:xfrm>
          <a:off x="0" y="756993"/>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Erola, C., Irawan, B. and Meisak, D., 2024, November. Design of an Online Sales Information System using a Pre-order System for Mochicrush ID in Jambi City Based on Web. In </a:t>
          </a:r>
          <a:r>
            <a:rPr lang="en-US" sz="700" b="0" i="1" kern="1200"/>
            <a:t>International Conference on Business Management and Accounting</a:t>
          </a:r>
          <a:r>
            <a:rPr lang="en-US" sz="700" b="0" i="0" kern="1200"/>
            <a:t> (Vol. 3, No. 1, pp. 99-107).</a:t>
          </a:r>
          <a:endParaRPr lang="en-US" sz="700" kern="1200"/>
        </a:p>
      </dsp:txBody>
      <dsp:txXfrm>
        <a:off x="0" y="756993"/>
        <a:ext cx="9601196" cy="252331"/>
      </dsp:txXfrm>
    </dsp:sp>
    <dsp:sp modelId="{A1CE205D-AE30-487C-AE59-5681570F98EE}">
      <dsp:nvSpPr>
        <dsp:cNvPr id="0" name=""/>
        <dsp:cNvSpPr/>
      </dsp:nvSpPr>
      <dsp:spPr>
        <a:xfrm>
          <a:off x="0" y="1009324"/>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05A431-BC78-4DD9-A0D9-6082BB8C2E60}">
      <dsp:nvSpPr>
        <dsp:cNvPr id="0" name=""/>
        <dsp:cNvSpPr/>
      </dsp:nvSpPr>
      <dsp:spPr>
        <a:xfrm>
          <a:off x="0" y="1009325"/>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Kirkland, C., 2025. COVID-19. In </a:t>
          </a:r>
          <a:r>
            <a:rPr lang="en-US" sz="700" b="0" i="1" kern="1200"/>
            <a:t>A History of Modern Britain in 12 Crises</a:t>
          </a:r>
          <a:r>
            <a:rPr lang="en-US" sz="700" b="0" i="0" kern="1200"/>
            <a:t> (pp. 184-197). Bristol University Press.</a:t>
          </a:r>
          <a:endParaRPr lang="en-US" sz="700" kern="1200"/>
        </a:p>
      </dsp:txBody>
      <dsp:txXfrm>
        <a:off x="0" y="1009325"/>
        <a:ext cx="9601196" cy="252331"/>
      </dsp:txXfrm>
    </dsp:sp>
    <dsp:sp modelId="{56F2D786-68CA-4BA3-9E68-026B4445EC5D}">
      <dsp:nvSpPr>
        <dsp:cNvPr id="0" name=""/>
        <dsp:cNvSpPr/>
      </dsp:nvSpPr>
      <dsp:spPr>
        <a:xfrm>
          <a:off x="0" y="1261656"/>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820B8-8639-4D5D-A3BC-8C3A19D802D1}">
      <dsp:nvSpPr>
        <dsp:cNvPr id="0" name=""/>
        <dsp:cNvSpPr/>
      </dsp:nvSpPr>
      <dsp:spPr>
        <a:xfrm>
          <a:off x="0" y="1261656"/>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Lahmine, S. and Bennouna, F., 2025. Treatment of an Unconfirmed Quality According to 8D Using the Problem-Solving Tool System a Case Study in an International Company. </a:t>
          </a:r>
          <a:r>
            <a:rPr lang="en-US" sz="700" b="0" i="1" kern="1200"/>
            <a:t>Journal of Machine Engineering</a:t>
          </a:r>
          <a:r>
            <a:rPr lang="en-US" sz="700" b="0" i="0" kern="1200"/>
            <a:t>, </a:t>
          </a:r>
          <a:r>
            <a:rPr lang="en-US" sz="700" b="0" i="1" kern="1200"/>
            <a:t>25</a:t>
          </a:r>
          <a:r>
            <a:rPr lang="en-US" sz="700" b="0" i="0" kern="1200"/>
            <a:t>(1), pp.113-131.</a:t>
          </a:r>
          <a:endParaRPr lang="en-US" sz="700" kern="1200"/>
        </a:p>
      </dsp:txBody>
      <dsp:txXfrm>
        <a:off x="0" y="1261656"/>
        <a:ext cx="9601196" cy="252331"/>
      </dsp:txXfrm>
    </dsp:sp>
    <dsp:sp modelId="{034703D5-BD68-4326-A6CE-8BB1FBB61BA8}">
      <dsp:nvSpPr>
        <dsp:cNvPr id="0" name=""/>
        <dsp:cNvSpPr/>
      </dsp:nvSpPr>
      <dsp:spPr>
        <a:xfrm>
          <a:off x="0" y="1513987"/>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F7A4B4-35C6-4C51-AB99-B7CDA17F449E}">
      <dsp:nvSpPr>
        <dsp:cNvPr id="0" name=""/>
        <dsp:cNvSpPr/>
      </dsp:nvSpPr>
      <dsp:spPr>
        <a:xfrm>
          <a:off x="0" y="1513987"/>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Mattila, M., 2022. Supporting Consumer Purchasing Power Under High Inflation: Competition and Product Market Deregulation.</a:t>
          </a:r>
          <a:endParaRPr lang="en-US" sz="700" kern="1200"/>
        </a:p>
      </dsp:txBody>
      <dsp:txXfrm>
        <a:off x="0" y="1513987"/>
        <a:ext cx="9601196" cy="252331"/>
      </dsp:txXfrm>
    </dsp:sp>
    <dsp:sp modelId="{C3CF73E5-38C0-424A-883C-4697DA455147}">
      <dsp:nvSpPr>
        <dsp:cNvPr id="0" name=""/>
        <dsp:cNvSpPr/>
      </dsp:nvSpPr>
      <dsp:spPr>
        <a:xfrm>
          <a:off x="0" y="1766318"/>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D897FC-0D7B-428C-A668-CE9356721C0F}">
      <dsp:nvSpPr>
        <dsp:cNvPr id="0" name=""/>
        <dsp:cNvSpPr/>
      </dsp:nvSpPr>
      <dsp:spPr>
        <a:xfrm>
          <a:off x="0" y="1766318"/>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Mbogo, D.O., 2025. </a:t>
          </a:r>
          <a:r>
            <a:rPr lang="en-US" sz="700" b="0" i="1" kern="1200"/>
            <a:t>Growth Strategies and Performance of Bakeries in Nairobi City County, Kenya</a:t>
          </a:r>
          <a:r>
            <a:rPr lang="en-US" sz="700" b="0" i="0" kern="1200"/>
            <a:t> (Doctoral dissertation, Kenyatta University).</a:t>
          </a:r>
          <a:endParaRPr lang="en-US" sz="700" kern="1200"/>
        </a:p>
      </dsp:txBody>
      <dsp:txXfrm>
        <a:off x="0" y="1766318"/>
        <a:ext cx="9601196" cy="252331"/>
      </dsp:txXfrm>
    </dsp:sp>
    <dsp:sp modelId="{D5527ACA-26A2-44E0-B40F-1421E5C25C56}">
      <dsp:nvSpPr>
        <dsp:cNvPr id="0" name=""/>
        <dsp:cNvSpPr/>
      </dsp:nvSpPr>
      <dsp:spPr>
        <a:xfrm>
          <a:off x="0" y="2018649"/>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AD8F0C-E808-42AC-8713-BB7EB6593840}">
      <dsp:nvSpPr>
        <dsp:cNvPr id="0" name=""/>
        <dsp:cNvSpPr/>
      </dsp:nvSpPr>
      <dsp:spPr>
        <a:xfrm>
          <a:off x="0" y="2018650"/>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Moughari, M.M. and Daim, T.U., 2023. Developing a model of technological innovation for export development in developing countries. </a:t>
          </a:r>
          <a:r>
            <a:rPr lang="en-US" sz="700" b="0" i="1" kern="1200"/>
            <a:t>Technology in Society</a:t>
          </a:r>
          <a:r>
            <a:rPr lang="en-US" sz="700" b="0" i="0" kern="1200"/>
            <a:t>, </a:t>
          </a:r>
          <a:r>
            <a:rPr lang="en-US" sz="700" b="0" i="1" kern="1200"/>
            <a:t>75</a:t>
          </a:r>
          <a:r>
            <a:rPr lang="en-US" sz="700" b="0" i="0" kern="1200"/>
            <a:t>, p.102338.</a:t>
          </a:r>
          <a:endParaRPr lang="en-US" sz="700" kern="1200"/>
        </a:p>
      </dsp:txBody>
      <dsp:txXfrm>
        <a:off x="0" y="2018650"/>
        <a:ext cx="9601196" cy="252331"/>
      </dsp:txXfrm>
    </dsp:sp>
    <dsp:sp modelId="{8A871CD1-2AC9-422D-81A1-3E382847B4ED}">
      <dsp:nvSpPr>
        <dsp:cNvPr id="0" name=""/>
        <dsp:cNvSpPr/>
      </dsp:nvSpPr>
      <dsp:spPr>
        <a:xfrm>
          <a:off x="0" y="2270981"/>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9AC67-BDD6-4D6E-B630-7EAE06F02297}">
      <dsp:nvSpPr>
        <dsp:cNvPr id="0" name=""/>
        <dsp:cNvSpPr/>
      </dsp:nvSpPr>
      <dsp:spPr>
        <a:xfrm>
          <a:off x="0" y="2270981"/>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Palazzo, M., 2024. Decision-making strategies and tools: state-of-the-art and advancement. In </a:t>
          </a:r>
          <a:r>
            <a:rPr lang="en-US" sz="700" b="0" i="1" kern="1200"/>
            <a:t>Rethinking decision-making strategies and tools: Emerging research and opportunities</a:t>
          </a:r>
          <a:r>
            <a:rPr lang="en-US" sz="700" b="0" i="0" kern="1200"/>
            <a:t> (pp. 11-32). Emerald Publishing Limited.</a:t>
          </a:r>
          <a:endParaRPr lang="en-US" sz="700" kern="1200"/>
        </a:p>
      </dsp:txBody>
      <dsp:txXfrm>
        <a:off x="0" y="2270981"/>
        <a:ext cx="9601196" cy="252331"/>
      </dsp:txXfrm>
    </dsp:sp>
    <dsp:sp modelId="{2E7D6095-AA57-468B-9211-6E3AB4D8CE6F}">
      <dsp:nvSpPr>
        <dsp:cNvPr id="0" name=""/>
        <dsp:cNvSpPr/>
      </dsp:nvSpPr>
      <dsp:spPr>
        <a:xfrm>
          <a:off x="0" y="2523312"/>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1E8B0D-7CC6-490E-BD1F-C79350E61E62}">
      <dsp:nvSpPr>
        <dsp:cNvPr id="0" name=""/>
        <dsp:cNvSpPr/>
      </dsp:nvSpPr>
      <dsp:spPr>
        <a:xfrm>
          <a:off x="0" y="2523312"/>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Perkin, R., 2022. Matthew Barsalou1. </a:t>
          </a:r>
          <a:r>
            <a:rPr lang="en-US" sz="700" b="0" i="1" kern="1200"/>
            <a:t>Proceedings on Engineering</a:t>
          </a:r>
          <a:r>
            <a:rPr lang="en-US" sz="700" b="0" i="0" kern="1200"/>
            <a:t>, </a:t>
          </a:r>
          <a:r>
            <a:rPr lang="en-US" sz="700" b="0" i="1" kern="1200"/>
            <a:t>4</a:t>
          </a:r>
          <a:r>
            <a:rPr lang="en-US" sz="700" b="0" i="0" kern="1200"/>
            <a:t>(4), pp.407-416.</a:t>
          </a:r>
          <a:endParaRPr lang="en-US" sz="700" kern="1200"/>
        </a:p>
      </dsp:txBody>
      <dsp:txXfrm>
        <a:off x="0" y="2523312"/>
        <a:ext cx="9601196" cy="252331"/>
      </dsp:txXfrm>
    </dsp:sp>
    <dsp:sp modelId="{1F555774-B36F-4C64-8D37-B488A74335B3}">
      <dsp:nvSpPr>
        <dsp:cNvPr id="0" name=""/>
        <dsp:cNvSpPr/>
      </dsp:nvSpPr>
      <dsp:spPr>
        <a:xfrm>
          <a:off x="0" y="2775643"/>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B4F00E-5C7F-4B45-8E5C-4AD201C19BA5}">
      <dsp:nvSpPr>
        <dsp:cNvPr id="0" name=""/>
        <dsp:cNvSpPr/>
      </dsp:nvSpPr>
      <dsp:spPr>
        <a:xfrm>
          <a:off x="0" y="2775643"/>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Sansom, B., 2024. Traditional economic systems. In </a:t>
          </a:r>
          <a:r>
            <a:rPr lang="en-US" sz="700" b="0" i="1" kern="1200"/>
            <a:t>The Bantu-speaking peoples of southern Africa</a:t>
          </a:r>
          <a:r>
            <a:rPr lang="en-US" sz="700" b="0" i="0" kern="1200"/>
            <a:t> (pp. 135-176). Routledge.</a:t>
          </a:r>
          <a:endParaRPr lang="en-US" sz="700" kern="1200"/>
        </a:p>
      </dsp:txBody>
      <dsp:txXfrm>
        <a:off x="0" y="2775643"/>
        <a:ext cx="9601196" cy="252331"/>
      </dsp:txXfrm>
    </dsp:sp>
    <dsp:sp modelId="{62691EA4-6A40-46A1-B912-05E2421742D5}">
      <dsp:nvSpPr>
        <dsp:cNvPr id="0" name=""/>
        <dsp:cNvSpPr/>
      </dsp:nvSpPr>
      <dsp:spPr>
        <a:xfrm>
          <a:off x="0" y="3027974"/>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069049-C8A0-4DBC-8F83-1E035B7B4A93}">
      <dsp:nvSpPr>
        <dsp:cNvPr id="0" name=""/>
        <dsp:cNvSpPr/>
      </dsp:nvSpPr>
      <dsp:spPr>
        <a:xfrm>
          <a:off x="0" y="3027974"/>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Talen, E. and Park, J., 2022. Understanding urban retail vacancy. </a:t>
          </a:r>
          <a:r>
            <a:rPr lang="en-US" sz="700" b="0" i="1" kern="1200"/>
            <a:t>Urban Affairs Review</a:t>
          </a:r>
          <a:r>
            <a:rPr lang="en-US" sz="700" b="0" i="0" kern="1200"/>
            <a:t>, </a:t>
          </a:r>
          <a:r>
            <a:rPr lang="en-US" sz="700" b="0" i="1" kern="1200"/>
            <a:t>58</a:t>
          </a:r>
          <a:r>
            <a:rPr lang="en-US" sz="700" b="0" i="0" kern="1200"/>
            <a:t>(5), pp.1411-1437.</a:t>
          </a:r>
          <a:endParaRPr lang="en-US" sz="700" kern="1200"/>
        </a:p>
      </dsp:txBody>
      <dsp:txXfrm>
        <a:off x="0" y="3027974"/>
        <a:ext cx="9601196" cy="252331"/>
      </dsp:txXfrm>
    </dsp:sp>
    <dsp:sp modelId="{40CC7941-D266-4F0C-A8DA-27752C9EF10C}">
      <dsp:nvSpPr>
        <dsp:cNvPr id="0" name=""/>
        <dsp:cNvSpPr/>
      </dsp:nvSpPr>
      <dsp:spPr>
        <a:xfrm>
          <a:off x="0" y="3280306"/>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103EFA-852C-40BA-8169-A4C6F76DE9FC}">
      <dsp:nvSpPr>
        <dsp:cNvPr id="0" name=""/>
        <dsp:cNvSpPr/>
      </dsp:nvSpPr>
      <dsp:spPr>
        <a:xfrm>
          <a:off x="0" y="3280306"/>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Wu, Y. and Tham, J., 2023. The impact of environmental regulation, Environment, Social and Government Performance, and technological innovation on enterprise resilience under a green recovery. </a:t>
          </a:r>
          <a:r>
            <a:rPr lang="en-US" sz="700" b="0" i="1" kern="1200"/>
            <a:t>Heliyon</a:t>
          </a:r>
          <a:r>
            <a:rPr lang="en-US" sz="700" b="0" i="0" kern="1200"/>
            <a:t>, </a:t>
          </a:r>
          <a:r>
            <a:rPr lang="en-US" sz="700" b="0" i="1" kern="1200"/>
            <a:t>9</a:t>
          </a:r>
          <a:r>
            <a:rPr lang="en-US" sz="700" b="0" i="0" kern="1200"/>
            <a:t>(10).</a:t>
          </a:r>
          <a:endParaRPr lang="en-US" sz="700" kern="1200"/>
        </a:p>
      </dsp:txBody>
      <dsp:txXfrm>
        <a:off x="0" y="3280306"/>
        <a:ext cx="9601196" cy="252331"/>
      </dsp:txXfrm>
    </dsp:sp>
    <dsp:sp modelId="{33D62365-BD41-4F8B-AA9D-8D6FE8AB5B63}">
      <dsp:nvSpPr>
        <dsp:cNvPr id="0" name=""/>
        <dsp:cNvSpPr/>
      </dsp:nvSpPr>
      <dsp:spPr>
        <a:xfrm>
          <a:off x="0" y="3532637"/>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142B38-8D06-4728-95A5-633986217D6F}">
      <dsp:nvSpPr>
        <dsp:cNvPr id="0" name=""/>
        <dsp:cNvSpPr/>
      </dsp:nvSpPr>
      <dsp:spPr>
        <a:xfrm>
          <a:off x="0" y="3532637"/>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Zaitsev, S., 2023. Using digital tools to increase the competitiveness of small businesses (experience of full-service bakeries). </a:t>
          </a:r>
          <a:r>
            <a:rPr lang="en-US" sz="700" b="0" i="1" kern="1200"/>
            <a:t>Futurity of Social Sciences</a:t>
          </a:r>
          <a:r>
            <a:rPr lang="en-US" sz="700" b="0" i="0" kern="1200"/>
            <a:t>, </a:t>
          </a:r>
          <a:r>
            <a:rPr lang="en-US" sz="700" b="0" i="1" kern="1200"/>
            <a:t>1</a:t>
          </a:r>
          <a:r>
            <a:rPr lang="en-US" sz="700" b="0" i="0" kern="1200"/>
            <a:t>(4), pp.75-90.</a:t>
          </a:r>
          <a:endParaRPr lang="en-US" sz="700" kern="1200"/>
        </a:p>
      </dsp:txBody>
      <dsp:txXfrm>
        <a:off x="0" y="3532637"/>
        <a:ext cx="9601196" cy="252331"/>
      </dsp:txXfrm>
    </dsp:sp>
    <dsp:sp modelId="{D6AA58B7-D926-415C-BE23-6ECA7E9CFC1B}">
      <dsp:nvSpPr>
        <dsp:cNvPr id="0" name=""/>
        <dsp:cNvSpPr/>
      </dsp:nvSpPr>
      <dsp:spPr>
        <a:xfrm>
          <a:off x="0" y="3784968"/>
          <a:ext cx="96011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FAACA-AE3F-49A0-97E9-885CD1E9D035}">
      <dsp:nvSpPr>
        <dsp:cNvPr id="0" name=""/>
        <dsp:cNvSpPr/>
      </dsp:nvSpPr>
      <dsp:spPr>
        <a:xfrm>
          <a:off x="0" y="3784968"/>
          <a:ext cx="9601196" cy="252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0" i="0" kern="1200"/>
            <a:t>Zevi, T., 2025. Lonely in the crowd: plugged or remote?: global cities and the challenge of hybrid work.</a:t>
          </a:r>
          <a:endParaRPr lang="en-US" sz="700" kern="1200"/>
        </a:p>
      </dsp:txBody>
      <dsp:txXfrm>
        <a:off x="0" y="3784968"/>
        <a:ext cx="9601196" cy="25233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13848-71DE-4B17-8F01-E23014F1FBC5}" type="datetimeFigureOut">
              <a:rPr lang="en-US" smtClean="0"/>
              <a:t>8/15/2026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7EF317-BFEC-4910-A3FA-6E9EB3FB474A}" type="slidenum">
              <a:rPr lang="en-US" smtClean="0"/>
              <a:t>‹#›</a:t>
            </a:fld>
            <a:endParaRPr lang="en-US"/>
          </a:p>
        </p:txBody>
      </p:sp>
    </p:spTree>
    <p:extLst>
      <p:ext uri="{BB962C8B-B14F-4D97-AF65-F5344CB8AC3E}">
        <p14:creationId xmlns:p14="http://schemas.microsoft.com/office/powerpoint/2010/main" val="394689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7EF317-BFEC-4910-A3FA-6E9EB3FB474A}" type="slidenum">
              <a:rPr lang="en-US" smtClean="0"/>
              <a:t>1</a:t>
            </a:fld>
            <a:endParaRPr lang="en-US"/>
          </a:p>
        </p:txBody>
      </p:sp>
    </p:spTree>
    <p:extLst>
      <p:ext uri="{BB962C8B-B14F-4D97-AF65-F5344CB8AC3E}">
        <p14:creationId xmlns:p14="http://schemas.microsoft.com/office/powerpoint/2010/main" val="1627696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Basil's Bakery is an independent artisan bakery opened in 2015 in a retail park in Coventry, United Kingdom (Basil’s Bakery, 2025). The company has gained a solid reputation for its well-sourced ingredients and fine quality organic breads, cakes and pastries. The bakery was a success in the first few years and attracted the faithful customers of the local community, retail staff and staff from the nearby industrial estate. The COVID-19 pandemic, however, severely affected the trading conditions, and although the restrictions have been removed, sales have not been able to get back to the levels seen before the pandemic. About 25% lower than in 2019. This continuous decrease is indicative that the business is facing challenges from both its internal operations and the external environment (Wu and Tham, 2023). Hence, this presentation aims to use the 5W2H model, PESTEL analysis and the Fishbone (Cause-and-Effect) Diagram to investigate the reasons for the lack of sales for Basil's Bakery. These analytical tools can be used to systematically evaluate the problem, uncover its root causes, and guide decision-making in order to enhance the bakery's long-term performance and sustainability.</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3</a:t>
            </a:fld>
            <a:endParaRPr lang="en-US"/>
          </a:p>
        </p:txBody>
      </p:sp>
    </p:spTree>
    <p:extLst>
      <p:ext uri="{BB962C8B-B14F-4D97-AF65-F5344CB8AC3E}">
        <p14:creationId xmlns:p14="http://schemas.microsoft.com/office/powerpoint/2010/main" val="3854014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Although COVID-19 restrictions have been lifted, Basil's Bakery has not been able to catch up to sales made prior to the pandemic and sales are still about 25% lower than in 2019 (Kirkland, 2025). This means that the business is facing ongoing issues that are not just a result of the pandemic. One of the key issues is the reduction of customer numbers as a result of a quieter retail park, as well as an increase in retail spaces within the park that are currently empty, and job losses of staff from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retailers. Additionally, the boom in hybrid and remote work has decreased the number of people that come to the area during lunchtime, meaning that there are fewer customers coming in each day. The bakery has internal limitations, such as the lack of a delivery service and the inefficient pre-order process, since Basil does both production and customer service (Basil’s Bakery, 2025). Meanwhile, the cost of rent, utilities, insurance and organic food ingredients has increased, adding strain to operational costs. All of these internal and external issues have led to losses in sales revenue, reduced profitability, limited cash flow, a less competitive situation, and uncertainty about the bakery's future growth and sustainability.</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4</a:t>
            </a:fld>
            <a:endParaRPr lang="en-US"/>
          </a:p>
        </p:txBody>
      </p:sp>
    </p:spTree>
    <p:extLst>
      <p:ext uri="{BB962C8B-B14F-4D97-AF65-F5344CB8AC3E}">
        <p14:creationId xmlns:p14="http://schemas.microsoft.com/office/powerpoint/2010/main" val="3984353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5W2H model is a problem-solving model in which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can look at business problems in 7 structured questions (</a:t>
            </a:r>
            <a:r>
              <a:rPr lang="en-US" sz="1200" kern="1200" dirty="0" err="1">
                <a:solidFill>
                  <a:schemeClr val="tx1"/>
                </a:solidFill>
                <a:effectLst/>
                <a:latin typeface="+mn-lt"/>
                <a:ea typeface="+mn-ea"/>
                <a:cs typeface="+mn-cs"/>
              </a:rPr>
              <a:t>Lahmine</a:t>
            </a:r>
            <a:r>
              <a:rPr lang="en-US" sz="1200" kern="1200" dirty="0">
                <a:solidFill>
                  <a:schemeClr val="tx1"/>
                </a:solidFill>
                <a:effectLst/>
                <a:latin typeface="+mn-lt"/>
                <a:ea typeface="+mn-ea"/>
                <a:cs typeface="+mn-cs"/>
              </a:rPr>
              <a:t> and Bennouna, 2025). The model does not just assess symptomology of a problem, it also helps to determine the root cause of the problem, its scope, and impact, which aids in informed decision-making. The framework is used in the context of Basil's Bakery to systematically review and understand the causes of the persistent sales issues with the business. The results are </a:t>
            </a:r>
            <a:r>
              <a:rPr lang="en-US" sz="1200" kern="1200" dirty="0" err="1">
                <a:solidFill>
                  <a:schemeClr val="tx1"/>
                </a:solidFill>
                <a:effectLst/>
                <a:latin typeface="+mn-lt"/>
                <a:ea typeface="+mn-ea"/>
                <a:cs typeface="+mn-cs"/>
              </a:rPr>
              <a:t>summarised</a:t>
            </a:r>
            <a:r>
              <a:rPr lang="en-US" sz="1200" kern="1200" dirty="0">
                <a:solidFill>
                  <a:schemeClr val="tx1"/>
                </a:solidFill>
                <a:effectLst/>
                <a:latin typeface="+mn-lt"/>
                <a:ea typeface="+mn-ea"/>
                <a:cs typeface="+mn-cs"/>
              </a:rPr>
              <a:t> in table 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the 5W2H analysis gives a concise description of the issue, its cause, and the impact on Basil's Bakery, which provides a structured overview of the problem with the bakery's sales. The results of the analysis can be presented in a tabular format, which will help make the results clearer and show how the framework can help evidence-based decision making and identify business priorities for the future.</a:t>
            </a:r>
          </a:p>
          <a:p>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5</a:t>
            </a:fld>
            <a:endParaRPr lang="en-US"/>
          </a:p>
        </p:txBody>
      </p:sp>
    </p:spTree>
    <p:extLst>
      <p:ext uri="{BB962C8B-B14F-4D97-AF65-F5344CB8AC3E}">
        <p14:creationId xmlns:p14="http://schemas.microsoft.com/office/powerpoint/2010/main" val="1283725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PESTEL analysis, as it is known, is a strategic tool for assessing the external macro-environmental factors, which impact 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functioning and decision making (Palazzo, 2024). It helps organisations to spot opportunities and threats created by political, economic, social, technological, environmental, and legal factors that are beyond their control. Using the PESTEL analysis on Basil's Bakery gives a structured way to examine the external forces leading to the continued slow sales of the bakery. The results are </a:t>
            </a:r>
            <a:r>
              <a:rPr lang="en-US" sz="1200" kern="1200" dirty="0" err="1">
                <a:solidFill>
                  <a:schemeClr val="tx1"/>
                </a:solidFill>
                <a:effectLst/>
                <a:latin typeface="+mn-lt"/>
                <a:ea typeface="+mn-ea"/>
                <a:cs typeface="+mn-cs"/>
              </a:rPr>
              <a:t>summarised</a:t>
            </a:r>
            <a:r>
              <a:rPr lang="en-US" sz="1200" kern="1200" dirty="0">
                <a:solidFill>
                  <a:schemeClr val="tx1"/>
                </a:solidFill>
                <a:effectLst/>
                <a:latin typeface="+mn-lt"/>
                <a:ea typeface="+mn-ea"/>
                <a:cs typeface="+mn-cs"/>
              </a:rPr>
              <a:t> in Table 2.</a:t>
            </a:r>
          </a:p>
          <a:p>
            <a:r>
              <a:rPr lang="en-US" sz="1200" kern="1200" dirty="0">
                <a:solidFill>
                  <a:schemeClr val="tx1"/>
                </a:solidFill>
                <a:effectLst/>
                <a:latin typeface="+mn-lt"/>
                <a:ea typeface="+mn-ea"/>
                <a:cs typeface="+mn-cs"/>
              </a:rPr>
              <a:t>Compared to other factors, the economic, social and technological factors seem to have the most impact on Basil's Bakery's poor sales, as they influence customer demand, costs of the business, and the business's ability to satisfy consumer expectations.</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6</a:t>
            </a:fld>
            <a:endParaRPr lang="en-US"/>
          </a:p>
        </p:txBody>
      </p:sp>
    </p:spTree>
    <p:extLst>
      <p:ext uri="{BB962C8B-B14F-4D97-AF65-F5344CB8AC3E}">
        <p14:creationId xmlns:p14="http://schemas.microsoft.com/office/powerpoint/2010/main" val="2697231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Political:</a:t>
            </a:r>
            <a:r>
              <a:rPr lang="en-US" dirty="0"/>
              <a:t> Increasing business rates and the withdrawal of government financial support introduced during the COVID-19 pandemic have raised the bakery's operating costs. </a:t>
            </a:r>
            <a:r>
              <a:rPr lang="en-US" b="1" dirty="0"/>
              <a:t>Economic:</a:t>
            </a:r>
            <a:r>
              <a:rPr lang="en-US" dirty="0"/>
              <a:t> Inflation has increased the prices of organic ingredients, utilities, insurance, and other overheads, while reduced consumer spending has weakened customer demand and purchasing power (Salah, 2025). </a:t>
            </a:r>
            <a:r>
              <a:rPr lang="en-US" b="1" dirty="0"/>
              <a:t>Social:</a:t>
            </a:r>
            <a:r>
              <a:rPr lang="en-US" dirty="0"/>
              <a:t> Hybrid and remote working have reduced lunchtime customer visits, while changing shopping habits and the greater use of online purchasing have decreased footfall within the retail park. </a:t>
            </a:r>
            <a:r>
              <a:rPr lang="en-US" b="1" dirty="0"/>
              <a:t>Technological:</a:t>
            </a:r>
            <a:r>
              <a:rPr lang="en-US" dirty="0"/>
              <a:t> The bakery does not offer online ordering or a delivery platform, and its limited pre-order system reduces customer convenience and accessibility (Erola et al., 2024). </a:t>
            </a:r>
            <a:r>
              <a:rPr lang="en-US" b="1" dirty="0"/>
              <a:t>Environmental:</a:t>
            </a:r>
            <a:r>
              <a:rPr lang="en-US" dirty="0"/>
              <a:t> Dependence on organic ingredients exposes the business to supply shortages and price fluctuations caused by crop failures, while growing sustainability expectations influence sourcing decisions. </a:t>
            </a:r>
            <a:r>
              <a:rPr lang="en-US" b="1"/>
              <a:t>Legal:</a:t>
            </a:r>
            <a:r>
              <a:rPr lang="en-US"/>
              <a:t> Compliance with employment legislation, food safety requirements, and health and safety regulations remains essential but increases operating and administrative costs.</a:t>
            </a:r>
          </a:p>
        </p:txBody>
      </p:sp>
      <p:sp>
        <p:nvSpPr>
          <p:cNvPr id="4" name="Slide Number Placeholder 3"/>
          <p:cNvSpPr>
            <a:spLocks noGrp="1"/>
          </p:cNvSpPr>
          <p:nvPr>
            <p:ph type="sldNum" sz="quarter" idx="5"/>
          </p:nvPr>
        </p:nvSpPr>
        <p:spPr/>
        <p:txBody>
          <a:bodyPr/>
          <a:lstStyle/>
          <a:p>
            <a:fld id="{A17EF317-BFEC-4910-A3FA-6E9EB3FB474A}" type="slidenum">
              <a:rPr lang="en-US" smtClean="0"/>
              <a:t>7</a:t>
            </a:fld>
            <a:endParaRPr lang="en-US"/>
          </a:p>
        </p:txBody>
      </p:sp>
    </p:spTree>
    <p:extLst>
      <p:ext uri="{BB962C8B-B14F-4D97-AF65-F5344CB8AC3E}">
        <p14:creationId xmlns:p14="http://schemas.microsoft.com/office/powerpoint/2010/main" val="886059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Fishbone (Cause-and-Effect) Diagram, also known as the Ishikawa Diagram, is a problem-solving tool that is used to determine and classify the causes of a particular problem in the business, not just the symptoms of the problem. The model classifies the possible causes, thus allowing business to have an understanding of how various factors are interacting to influence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a:t>
            </a:r>
            <a:r>
              <a:rPr lang="en-US" sz="1200" kern="1200" dirty="0" err="1">
                <a:solidFill>
                  <a:schemeClr val="tx1"/>
                </a:solidFill>
                <a:effectLst/>
                <a:latin typeface="+mn-lt"/>
                <a:ea typeface="+mn-ea"/>
                <a:cs typeface="+mn-cs"/>
              </a:rPr>
              <a:t>Moughari</a:t>
            </a:r>
            <a:r>
              <a:rPr lang="en-US" sz="1200" kern="1200" dirty="0">
                <a:solidFill>
                  <a:schemeClr val="tx1"/>
                </a:solidFill>
                <a:effectLst/>
                <a:latin typeface="+mn-lt"/>
                <a:ea typeface="+mn-ea"/>
                <a:cs typeface="+mn-cs"/>
              </a:rPr>
              <a:t> and Daim, 2023). The Fishbone Diagram can be used in Basil's Bakery to come up with a comprehensive understanding of why the sales are continuing to drop, and potential areas for improvement.</a:t>
            </a:r>
          </a:p>
          <a:p>
            <a:r>
              <a:rPr lang="en-US" sz="1200" kern="1200" dirty="0">
                <a:solidFill>
                  <a:schemeClr val="tx1"/>
                </a:solidFill>
                <a:effectLst/>
                <a:latin typeface="+mn-lt"/>
                <a:ea typeface="+mn-ea"/>
                <a:cs typeface="+mn-cs"/>
              </a:rPr>
              <a:t>The problem is because of various reasons concerning the customers. The bakery is less successful as the numbers of people visiting the retail park has decreased, and hybrid working has become the norm for many, forcing how customers shop to adapt (Zevi, 2025). In addition, issues with processes have impacted business performance, including no delivery service, pre-order system inefficient, waiting time during rush hours, etc., which have hindered customer convenience and satisfaction.</a:t>
            </a:r>
          </a:p>
          <a:p>
            <a:r>
              <a:rPr lang="en-US" sz="1200" kern="1200" dirty="0">
                <a:solidFill>
                  <a:schemeClr val="tx1"/>
                </a:solidFill>
                <a:effectLst/>
                <a:latin typeface="+mn-lt"/>
                <a:ea typeface="+mn-ea"/>
                <a:cs typeface="+mn-cs"/>
              </a:rPr>
              <a:t>Operations are also affected by human factors, as Basil bakes and serves the customers, and has to deal with a telephone enquiry or take customer orders from one to the other; this is not easy to manage. Factors relating to the environment include the degradation of the retail park, growing number of empty retail units and decreasing jobs to reduce customers' footfall (Talen and Park, 2022). There are also material issues which can cause stress to the business as the ingredients are organic and prices can be high and crop failures and lack of material can also occur.</a:t>
            </a:r>
          </a:p>
          <a:p>
            <a:r>
              <a:rPr lang="en-US" sz="1200" kern="1200" dirty="0">
                <a:solidFill>
                  <a:schemeClr val="tx1"/>
                </a:solidFill>
                <a:effectLst/>
                <a:latin typeface="+mn-lt"/>
                <a:ea typeface="+mn-ea"/>
                <a:cs typeface="+mn-cs"/>
              </a:rPr>
              <a:t>In summary, the Fishbone analysis has identified a myriad of potential causes for Basil's Bakery's drop in sales, many of which are interrelated both internally and externally. By understanding these key drivers, practical improvements can be identified, decisions in the business can be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and the strategies that will contribute to better customer satisfaction, efficiency and sustainability of the bakery business can be formulated.</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8</a:t>
            </a:fld>
            <a:endParaRPr lang="en-US"/>
          </a:p>
        </p:txBody>
      </p:sp>
    </p:spTree>
    <p:extLst>
      <p:ext uri="{BB962C8B-B14F-4D97-AF65-F5344CB8AC3E}">
        <p14:creationId xmlns:p14="http://schemas.microsoft.com/office/powerpoint/2010/main" val="160257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Basil's Bakery has seen sales about 25% lower in 2020 compared to 2019, despite COVID-19 restrictions having ended, suggesting that the business is suffering from more enduring structural problems than temporary ones as a result of the pandemic.</a:t>
            </a:r>
          </a:p>
          <a:p>
            <a:pPr lvl="0"/>
            <a:r>
              <a:rPr lang="en-US" sz="1200" kern="1200" dirty="0">
                <a:solidFill>
                  <a:schemeClr val="tx1"/>
                </a:solidFill>
                <a:effectLst/>
                <a:latin typeface="+mn-lt"/>
                <a:ea typeface="+mn-ea"/>
                <a:cs typeface="+mn-cs"/>
              </a:rPr>
              <a:t>The analysis reveals that sales failures can be attributed to both internal and external issues, such as limited delivery and pre-order services, and external issues like business dynamics and customer footfall.</a:t>
            </a:r>
          </a:p>
          <a:p>
            <a:pPr lvl="0"/>
            <a:r>
              <a:rPr lang="en-US" sz="1200" kern="1200" dirty="0">
                <a:solidFill>
                  <a:schemeClr val="tx1"/>
                </a:solidFill>
                <a:effectLst/>
                <a:latin typeface="+mn-lt"/>
                <a:ea typeface="+mn-ea"/>
                <a:cs typeface="+mn-cs"/>
              </a:rPr>
              <a:t>The effects of economic and social factors have been the most significant on performance of business (Coelho et al., 2023). The customer demand has dropped significantly because of the rising inflation, rising operational costs, hybrid working, and changing shopping patterns of consumers.</a:t>
            </a:r>
          </a:p>
          <a:p>
            <a:pPr lvl="0"/>
            <a:r>
              <a:rPr lang="en-US" sz="1200" kern="1200" dirty="0">
                <a:solidFill>
                  <a:schemeClr val="tx1"/>
                </a:solidFill>
                <a:effectLst/>
                <a:latin typeface="+mn-lt"/>
                <a:ea typeface="+mn-ea"/>
                <a:cs typeface="+mn-cs"/>
              </a:rPr>
              <a:t>Lack of internet ordering and delivery options have resulted in less convenience for customers, and decreased competitive power for bakery (Zaitsev, 2023).</a:t>
            </a:r>
          </a:p>
          <a:p>
            <a:pPr lvl="0"/>
            <a:r>
              <a:rPr lang="en-US" sz="1200" kern="1200" dirty="0">
                <a:solidFill>
                  <a:schemeClr val="tx1"/>
                </a:solidFill>
                <a:effectLst/>
                <a:latin typeface="+mn-lt"/>
                <a:ea typeface="+mn-ea"/>
                <a:cs typeface="+mn-cs"/>
              </a:rPr>
              <a:t>The use of 5W2H, PESTEL and Fishbone frameworks have enabled the problem to be understood in a systematic way, its causes as well as the effects on the business.</a:t>
            </a:r>
          </a:p>
          <a:p>
            <a:r>
              <a:rPr lang="en-US" sz="1200" kern="1200" dirty="0">
                <a:solidFill>
                  <a:schemeClr val="tx1"/>
                </a:solidFill>
                <a:effectLst/>
                <a:latin typeface="+mn-lt"/>
                <a:ea typeface="+mn-ea"/>
                <a:cs typeface="+mn-cs"/>
              </a:rPr>
              <a:t>In conclusion, the results offer a solid foundation for strategic planning, guiding Basil in making informed decisions for future growth and development to ensure long-term sustainability and maintain competitiveness.</a:t>
            </a:r>
            <a:endParaRPr lang="en-US" dirty="0"/>
          </a:p>
        </p:txBody>
      </p:sp>
      <p:sp>
        <p:nvSpPr>
          <p:cNvPr id="4" name="Slide Number Placeholder 3"/>
          <p:cNvSpPr>
            <a:spLocks noGrp="1"/>
          </p:cNvSpPr>
          <p:nvPr>
            <p:ph type="sldNum" sz="quarter" idx="5"/>
          </p:nvPr>
        </p:nvSpPr>
        <p:spPr/>
        <p:txBody>
          <a:bodyPr/>
          <a:lstStyle/>
          <a:p>
            <a:fld id="{A17EF317-BFEC-4910-A3FA-6E9EB3FB474A}" type="slidenum">
              <a:rPr lang="en-US" smtClean="0"/>
              <a:t>9</a:t>
            </a:fld>
            <a:endParaRPr lang="en-US"/>
          </a:p>
        </p:txBody>
      </p:sp>
    </p:spTree>
    <p:extLst>
      <p:ext uri="{BB962C8B-B14F-4D97-AF65-F5344CB8AC3E}">
        <p14:creationId xmlns:p14="http://schemas.microsoft.com/office/powerpoint/2010/main" val="7362358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334625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1640698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4068546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C61C8C-D9A7-4A1E-BBC7-7288E5D87043}"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4050250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C61C8C-D9A7-4A1E-BBC7-7288E5D87043}" type="datetimeFigureOut">
              <a:rPr lang="en-US" smtClean="0"/>
              <a:t>8/15/2026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927369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C61C8C-D9A7-4A1E-BBC7-7288E5D87043}" type="datetimeFigureOut">
              <a:rPr lang="en-US" smtClean="0"/>
              <a:t>8/15/2026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792161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C61C8C-D9A7-4A1E-BBC7-7288E5D87043}" type="datetimeFigureOut">
              <a:rPr lang="en-US" smtClean="0"/>
              <a:t>8/15/2026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279977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C61C8C-D9A7-4A1E-BBC7-7288E5D87043}"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540628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C61C8C-D9A7-4A1E-BBC7-7288E5D87043}"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734538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C61C8C-D9A7-4A1E-BBC7-7288E5D87043}" type="datetimeFigureOut">
              <a:rPr lang="en-US" smtClean="0"/>
              <a:t>8/15/2026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309262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23279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1230222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2016855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BC61C8C-D9A7-4A1E-BBC7-7288E5D87043}" type="datetimeFigureOut">
              <a:rPr lang="en-US" smtClean="0"/>
              <a:t>8/15/2026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4044678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BC61C8C-D9A7-4A1E-BBC7-7288E5D87043}" type="datetimeFigureOut">
              <a:rPr lang="en-US" smtClean="0"/>
              <a:t>8/15/2026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3958297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7126085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BC61C8C-D9A7-4A1E-BBC7-7288E5D87043}" type="datetimeFigureOut">
              <a:rPr lang="en-US" smtClean="0"/>
              <a:t>8/15/2026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5F0878-5829-464E-94EA-FDBAB888551B}" type="slidenum">
              <a:rPr lang="en-US" smtClean="0"/>
              <a:t>‹#›</a:t>
            </a:fld>
            <a:endParaRPr lang="en-US"/>
          </a:p>
        </p:txBody>
      </p:sp>
    </p:spTree>
    <p:extLst>
      <p:ext uri="{BB962C8B-B14F-4D97-AF65-F5344CB8AC3E}">
        <p14:creationId xmlns:p14="http://schemas.microsoft.com/office/powerpoint/2010/main" val="1882864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BC61C8C-D9A7-4A1E-BBC7-7288E5D87043}" type="datetimeFigureOut">
              <a:rPr lang="en-US" smtClean="0"/>
              <a:t>8/15/2026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15F0878-5829-464E-94EA-FDBAB888551B}" type="slidenum">
              <a:rPr lang="en-US" smtClean="0"/>
              <a:t>‹#›</a:t>
            </a:fld>
            <a:endParaRPr lang="en-US"/>
          </a:p>
        </p:txBody>
      </p:sp>
    </p:spTree>
    <p:extLst>
      <p:ext uri="{BB962C8B-B14F-4D97-AF65-F5344CB8AC3E}">
        <p14:creationId xmlns:p14="http://schemas.microsoft.com/office/powerpoint/2010/main" val="311589967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5B239-E62C-4D55-828E-E2C0E5C509CA}"/>
              </a:ext>
            </a:extLst>
          </p:cNvPr>
          <p:cNvSpPr>
            <a:spLocks noGrp="1"/>
          </p:cNvSpPr>
          <p:nvPr>
            <p:ph type="ctrTitle"/>
          </p:nvPr>
        </p:nvSpPr>
        <p:spPr>
          <a:xfrm>
            <a:off x="1154956" y="1871131"/>
            <a:ext cx="9677168" cy="2384346"/>
          </a:xfrm>
        </p:spPr>
        <p:txBody>
          <a:bodyPr/>
          <a:lstStyle/>
          <a:p>
            <a:r>
              <a:rPr lang="en-US" sz="6600" b="1" dirty="0"/>
              <a:t>Basil's Bakery: Sales Stagnation Analysis</a:t>
            </a:r>
          </a:p>
        </p:txBody>
      </p:sp>
      <p:sp>
        <p:nvSpPr>
          <p:cNvPr id="3" name="Subtitle 2">
            <a:extLst>
              <a:ext uri="{FF2B5EF4-FFF2-40B4-BE49-F238E27FC236}">
                <a16:creationId xmlns:a16="http://schemas.microsoft.com/office/drawing/2014/main" id="{D4F3502B-6885-C304-1AB1-2F4FFE373AFD}"/>
              </a:ext>
            </a:extLst>
          </p:cNvPr>
          <p:cNvSpPr>
            <a:spLocks noGrp="1"/>
          </p:cNvSpPr>
          <p:nvPr>
            <p:ph type="subTitle" idx="1"/>
          </p:nvPr>
        </p:nvSpPr>
        <p:spPr>
          <a:xfrm>
            <a:off x="1207710" y="4390514"/>
            <a:ext cx="8825658" cy="861420"/>
          </a:xfrm>
        </p:spPr>
        <p:txBody>
          <a:bodyPr>
            <a:normAutofit/>
          </a:bodyPr>
          <a:lstStyle/>
          <a:p>
            <a:r>
              <a:rPr lang="en-US" sz="2800" dirty="0"/>
              <a:t>PRESENTATION</a:t>
            </a:r>
            <a:endParaRPr lang="en-US" sz="3200" dirty="0"/>
          </a:p>
        </p:txBody>
      </p:sp>
    </p:spTree>
    <p:extLst>
      <p:ext uri="{BB962C8B-B14F-4D97-AF65-F5344CB8AC3E}">
        <p14:creationId xmlns:p14="http://schemas.microsoft.com/office/powerpoint/2010/main" val="737587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76B15-E6AF-7969-3E2E-4F4DD0A7A6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B73191-C8DB-79D2-F8BB-C6EB21AA0E56}"/>
              </a:ext>
            </a:extLst>
          </p:cNvPr>
          <p:cNvSpPr>
            <a:spLocks noGrp="1"/>
          </p:cNvSpPr>
          <p:nvPr>
            <p:ph idx="1"/>
          </p:nvPr>
        </p:nvSpPr>
        <p:spPr/>
        <p:txBody>
          <a:bodyPr/>
          <a:lstStyle/>
          <a:p>
            <a:r>
              <a:rPr lang="en-GB" dirty="0"/>
              <a:t>Problem solving and decision making</a:t>
            </a:r>
          </a:p>
          <a:p>
            <a:r>
              <a:rPr lang="en-GB" dirty="0"/>
              <a:t>Component, 1 Basil’s Bakery.</a:t>
            </a:r>
          </a:p>
          <a:p>
            <a:r>
              <a:rPr lang="en-GB" dirty="0"/>
              <a:t>Pedro Donda</a:t>
            </a:r>
          </a:p>
          <a:p>
            <a:r>
              <a:rPr lang="en-GB" dirty="0"/>
              <a:t>Student number: 2528094</a:t>
            </a:r>
          </a:p>
          <a:p>
            <a:r>
              <a:rPr lang="en-GB" dirty="0"/>
              <a:t>LCLM4004</a:t>
            </a:r>
          </a:p>
          <a:p>
            <a:r>
              <a:rPr lang="en-GB" dirty="0"/>
              <a:t>Tutor: Usaid Usman.</a:t>
            </a:r>
          </a:p>
        </p:txBody>
      </p:sp>
    </p:spTree>
    <p:extLst>
      <p:ext uri="{BB962C8B-B14F-4D97-AF65-F5344CB8AC3E}">
        <p14:creationId xmlns:p14="http://schemas.microsoft.com/office/powerpoint/2010/main" val="2206133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6F6DE-93FD-CD70-FC42-567C37EA01D6}"/>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INTRODUCTION</a:t>
            </a:r>
          </a:p>
        </p:txBody>
      </p:sp>
      <p:graphicFrame>
        <p:nvGraphicFramePr>
          <p:cNvPr id="6" name="Content Placeholder 5">
            <a:extLst>
              <a:ext uri="{FF2B5EF4-FFF2-40B4-BE49-F238E27FC236}">
                <a16:creationId xmlns:a16="http://schemas.microsoft.com/office/drawing/2014/main" id="{92C22EF1-9696-915F-EC29-F37CA298321E}"/>
              </a:ext>
            </a:extLst>
          </p:cNvPr>
          <p:cNvGraphicFramePr>
            <a:graphicFrameLocks noGrp="1"/>
          </p:cNvGraphicFramePr>
          <p:nvPr>
            <p:ph idx="1"/>
            <p:extLst>
              <p:ext uri="{D42A27DB-BD31-4B8C-83A1-F6EECF244321}">
                <p14:modId xmlns:p14="http://schemas.microsoft.com/office/powerpoint/2010/main" val="2641912411"/>
              </p:ext>
            </p:extLst>
          </p:nvPr>
        </p:nvGraphicFramePr>
        <p:xfrm>
          <a:off x="549927" y="2615084"/>
          <a:ext cx="6272904" cy="37857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Photo">
            <a:extLst>
              <a:ext uri="{FF2B5EF4-FFF2-40B4-BE49-F238E27FC236}">
                <a16:creationId xmlns:a16="http://schemas.microsoft.com/office/drawing/2014/main" id="{F650AAD4-CE0B-BEFE-4156-275711537BC3}"/>
              </a:ext>
            </a:extLst>
          </p:cNvPr>
          <p:cNvPicPr>
            <a:picLocks noChangeAspect="1"/>
          </p:cNvPicPr>
          <p:nvPr/>
        </p:nvPicPr>
        <p:blipFill>
          <a:blip r:embed="rId8"/>
          <a:stretch>
            <a:fillRect/>
          </a:stretch>
        </p:blipFill>
        <p:spPr>
          <a:xfrm>
            <a:off x="7100133" y="2615084"/>
            <a:ext cx="4691318" cy="3785715"/>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411571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40BC5-1EB4-136E-672D-3F308CFAC32A}"/>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ANALYSIS OF THE BUSINESS PROBLEM</a:t>
            </a:r>
          </a:p>
        </p:txBody>
      </p:sp>
      <p:graphicFrame>
        <p:nvGraphicFramePr>
          <p:cNvPr id="4" name="Content Placeholder 3">
            <a:extLst>
              <a:ext uri="{FF2B5EF4-FFF2-40B4-BE49-F238E27FC236}">
                <a16:creationId xmlns:a16="http://schemas.microsoft.com/office/drawing/2014/main" id="{ECB617D2-CB5E-B299-7CC3-AF4D1A87A8FC}"/>
              </a:ext>
            </a:extLst>
          </p:cNvPr>
          <p:cNvGraphicFramePr>
            <a:graphicFrameLocks noGrp="1"/>
          </p:cNvGraphicFramePr>
          <p:nvPr>
            <p:ph idx="1"/>
            <p:extLst>
              <p:ext uri="{D42A27DB-BD31-4B8C-83A1-F6EECF244321}">
                <p14:modId xmlns:p14="http://schemas.microsoft.com/office/powerpoint/2010/main" val="1736162202"/>
              </p:ext>
            </p:extLst>
          </p:nvPr>
        </p:nvGraphicFramePr>
        <p:xfrm>
          <a:off x="1155700" y="2603500"/>
          <a:ext cx="9447823" cy="3902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013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705C-A41D-9B26-BDEE-9C8E6E0E81DD}"/>
              </a:ext>
            </a:extLst>
          </p:cNvPr>
          <p:cNvSpPr>
            <a:spLocks noGrp="1"/>
          </p:cNvSpPr>
          <p:nvPr>
            <p:ph type="title"/>
          </p:nvPr>
        </p:nvSpPr>
        <p:spPr/>
        <p:txBody>
          <a:bodyPr/>
          <a:lstStyle/>
          <a:p>
            <a:pPr algn="ctr">
              <a:lnSpc>
                <a:spcPct val="100000"/>
              </a:lnSpc>
            </a:pPr>
            <a:r>
              <a:rPr lang="en-US" sz="3200" b="1" dirty="0">
                <a:latin typeface="Times New Roman" panose="02020603050405020304" pitchFamily="18" charset="0"/>
                <a:cs typeface="Times New Roman" panose="02020603050405020304" pitchFamily="18" charset="0"/>
              </a:rPr>
              <a:t>EVALUATION FOR 5W2H</a:t>
            </a:r>
          </a:p>
        </p:txBody>
      </p:sp>
      <p:graphicFrame>
        <p:nvGraphicFramePr>
          <p:cNvPr id="3" name="Table 2">
            <a:extLst>
              <a:ext uri="{FF2B5EF4-FFF2-40B4-BE49-F238E27FC236}">
                <a16:creationId xmlns:a16="http://schemas.microsoft.com/office/drawing/2014/main" id="{3452D448-7A55-B7E0-1D5E-0AAB9DA89CAB}"/>
              </a:ext>
            </a:extLst>
          </p:cNvPr>
          <p:cNvGraphicFramePr>
            <a:graphicFrameLocks noGrp="1"/>
          </p:cNvGraphicFramePr>
          <p:nvPr>
            <p:extLst>
              <p:ext uri="{D42A27DB-BD31-4B8C-83A1-F6EECF244321}">
                <p14:modId xmlns:p14="http://schemas.microsoft.com/office/powerpoint/2010/main" val="763668296"/>
              </p:ext>
            </p:extLst>
          </p:nvPr>
        </p:nvGraphicFramePr>
        <p:xfrm>
          <a:off x="7505205" y="2779346"/>
          <a:ext cx="4373216" cy="3648476"/>
        </p:xfrm>
        <a:graphic>
          <a:graphicData uri="http://schemas.openxmlformats.org/drawingml/2006/table">
            <a:tbl>
              <a:tblPr firstRow="1" firstCol="1" bandRow="1">
                <a:tableStyleId>{E8B1032C-EA38-4F05-BA0D-38AFFFC7BED3}</a:tableStyleId>
              </a:tblPr>
              <a:tblGrid>
                <a:gridCol w="1028621">
                  <a:extLst>
                    <a:ext uri="{9D8B030D-6E8A-4147-A177-3AD203B41FA5}">
                      <a16:colId xmlns:a16="http://schemas.microsoft.com/office/drawing/2014/main" val="2702941429"/>
                    </a:ext>
                  </a:extLst>
                </a:gridCol>
                <a:gridCol w="3344595">
                  <a:extLst>
                    <a:ext uri="{9D8B030D-6E8A-4147-A177-3AD203B41FA5}">
                      <a16:colId xmlns:a16="http://schemas.microsoft.com/office/drawing/2014/main" val="1555073809"/>
                    </a:ext>
                  </a:extLst>
                </a:gridCol>
              </a:tblGrid>
              <a:tr h="337234">
                <a:tc>
                  <a:txBody>
                    <a:bodyPr/>
                    <a:lstStyle/>
                    <a:p>
                      <a:pPr marL="0" marR="0" algn="ctr">
                        <a:lnSpc>
                          <a:spcPct val="200000"/>
                        </a:lnSpc>
                        <a:spcAft>
                          <a:spcPts val="800"/>
                        </a:spcAft>
                        <a:buNone/>
                      </a:pPr>
                      <a:r>
                        <a:rPr lang="en-US" sz="1000" kern="100" dirty="0">
                          <a:effectLst/>
                        </a:rPr>
                        <a:t>Question</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1000" kern="100" dirty="0">
                          <a:effectLst/>
                        </a:rPr>
                        <a:t>Application to Basil's Bakery</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1210294694"/>
                  </a:ext>
                </a:extLst>
              </a:tr>
              <a:tr h="467992">
                <a:tc>
                  <a:txBody>
                    <a:bodyPr/>
                    <a:lstStyle/>
                    <a:p>
                      <a:pPr marL="0" marR="0" algn="ctr">
                        <a:lnSpc>
                          <a:spcPct val="200000"/>
                        </a:lnSpc>
                        <a:spcAft>
                          <a:spcPts val="800"/>
                        </a:spcAft>
                        <a:buNone/>
                      </a:pPr>
                      <a:r>
                        <a:rPr lang="en-US" sz="1000" kern="100" dirty="0">
                          <a:effectLst/>
                        </a:rPr>
                        <a:t>What?</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700" kern="100" dirty="0">
                          <a:effectLst/>
                        </a:rPr>
                        <a:t>Sales remain approximately 25% below the 2019 level, despite the lifting of COVID-19 restrictions and the recovery of economic activity.</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1680393131"/>
                  </a:ext>
                </a:extLst>
              </a:tr>
              <a:tr h="631811">
                <a:tc>
                  <a:txBody>
                    <a:bodyPr/>
                    <a:lstStyle/>
                    <a:p>
                      <a:pPr marL="0" marR="0" algn="ctr">
                        <a:lnSpc>
                          <a:spcPct val="200000"/>
                        </a:lnSpc>
                        <a:spcAft>
                          <a:spcPts val="800"/>
                        </a:spcAft>
                        <a:buNone/>
                      </a:pPr>
                      <a:r>
                        <a:rPr lang="en-US" sz="1000" kern="100" dirty="0">
                          <a:effectLst/>
                        </a:rPr>
                        <a:t>Why?</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Reduced customer footfall, hybrid and remote working, rising operating costs, limited delivery and pre-order services, and changing consumer purchasing </a:t>
                      </a:r>
                      <a:r>
                        <a:rPr lang="en-US" sz="600" kern="100" dirty="0" err="1">
                          <a:effectLst/>
                        </a:rPr>
                        <a:t>behaviour</a:t>
                      </a:r>
                      <a:r>
                        <a:rPr lang="en-US" sz="600" kern="100" dirty="0">
                          <a:effectLst/>
                        </a:rPr>
                        <a:t> have contributed to declining sales.</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4024547995"/>
                  </a:ext>
                </a:extLst>
              </a:tr>
              <a:tr h="467992">
                <a:tc>
                  <a:txBody>
                    <a:bodyPr/>
                    <a:lstStyle/>
                    <a:p>
                      <a:pPr marL="0" marR="0" algn="ctr">
                        <a:lnSpc>
                          <a:spcPct val="200000"/>
                        </a:lnSpc>
                        <a:spcAft>
                          <a:spcPts val="800"/>
                        </a:spcAft>
                        <a:buNone/>
                      </a:pPr>
                      <a:r>
                        <a:rPr lang="en-US" sz="1000" kern="100" dirty="0">
                          <a:effectLst/>
                        </a:rPr>
                        <a:t>Where?</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The issue affects Basil's Bakery, located in a retail park in Coventry, where fewer visitors have reduced customer demand (Bremner et al., 2025).</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765430414"/>
                  </a:ext>
                </a:extLst>
              </a:tr>
              <a:tr h="304174">
                <a:tc>
                  <a:txBody>
                    <a:bodyPr/>
                    <a:lstStyle/>
                    <a:p>
                      <a:pPr marL="0" marR="0" algn="ctr">
                        <a:lnSpc>
                          <a:spcPct val="200000"/>
                        </a:lnSpc>
                        <a:spcAft>
                          <a:spcPts val="800"/>
                        </a:spcAft>
                        <a:buNone/>
                      </a:pPr>
                      <a:r>
                        <a:rPr lang="en-US" sz="1000" kern="100" dirty="0">
                          <a:effectLst/>
                        </a:rPr>
                        <a:t>When?</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Sales began to decline during the COVID-19 pandemic in 2020 and have continued to remain below pre-pandemic levels.</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2949060220"/>
                  </a:ext>
                </a:extLst>
              </a:tr>
              <a:tr h="467992">
                <a:tc>
                  <a:txBody>
                    <a:bodyPr/>
                    <a:lstStyle/>
                    <a:p>
                      <a:pPr marL="0" marR="0" algn="ctr">
                        <a:lnSpc>
                          <a:spcPct val="200000"/>
                        </a:lnSpc>
                        <a:spcAft>
                          <a:spcPts val="800"/>
                        </a:spcAft>
                        <a:buNone/>
                      </a:pPr>
                      <a:r>
                        <a:rPr lang="en-US" sz="1000" kern="100" dirty="0">
                          <a:effectLst/>
                        </a:rPr>
                        <a:t>Who?</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The problem impacts Basil as the business owner, existing and potential customers, and the long-term performance of the bakery (Mbogo, 2025).</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125006933"/>
                  </a:ext>
                </a:extLst>
              </a:tr>
              <a:tr h="467992">
                <a:tc>
                  <a:txBody>
                    <a:bodyPr/>
                    <a:lstStyle/>
                    <a:p>
                      <a:pPr marL="0" marR="0" algn="ctr">
                        <a:lnSpc>
                          <a:spcPct val="200000"/>
                        </a:lnSpc>
                        <a:spcAft>
                          <a:spcPts val="800"/>
                        </a:spcAft>
                        <a:buNone/>
                      </a:pPr>
                      <a:r>
                        <a:rPr lang="en-US" sz="1000" kern="100" dirty="0">
                          <a:effectLst/>
                        </a:rPr>
                        <a:t>How?</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The decline has reduced revenue and profitability, increased financial pressure, and weakened the bakery's competitive position.</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2790993774"/>
                  </a:ext>
                </a:extLst>
              </a:tr>
              <a:tr h="467992">
                <a:tc>
                  <a:txBody>
                    <a:bodyPr/>
                    <a:lstStyle/>
                    <a:p>
                      <a:pPr marL="0" marR="0" algn="ctr">
                        <a:lnSpc>
                          <a:spcPct val="200000"/>
                        </a:lnSpc>
                        <a:spcAft>
                          <a:spcPts val="800"/>
                        </a:spcAft>
                        <a:buNone/>
                      </a:pPr>
                      <a:r>
                        <a:rPr lang="en-US" sz="1000" kern="100" dirty="0">
                          <a:effectLst/>
                        </a:rPr>
                        <a:t>How Much?</a:t>
                      </a: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tc>
                  <a:txBody>
                    <a:bodyPr/>
                    <a:lstStyle/>
                    <a:p>
                      <a:pPr marL="0" marR="0" algn="ctr">
                        <a:lnSpc>
                          <a:spcPct val="200000"/>
                        </a:lnSpc>
                        <a:spcAft>
                          <a:spcPts val="800"/>
                        </a:spcAft>
                        <a:buNone/>
                      </a:pPr>
                      <a:r>
                        <a:rPr lang="en-US" sz="600" kern="100" dirty="0">
                          <a:effectLst/>
                        </a:rPr>
                        <a:t>The bakery continues to experience an estimated 25% reduction in annual sales compared with its 2019 performance.</a:t>
                      </a:r>
                      <a:endParaRPr lang="en-US" sz="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716" marR="30716" marT="0" marB="0"/>
                </a:tc>
                <a:extLst>
                  <a:ext uri="{0D108BD9-81ED-4DB2-BD59-A6C34878D82A}">
                    <a16:rowId xmlns:a16="http://schemas.microsoft.com/office/drawing/2014/main" val="3711009353"/>
                  </a:ext>
                </a:extLst>
              </a:tr>
            </a:tbl>
          </a:graphicData>
        </a:graphic>
      </p:graphicFrame>
      <p:graphicFrame>
        <p:nvGraphicFramePr>
          <p:cNvPr id="7" name="Content Placeholder 6">
            <a:extLst>
              <a:ext uri="{FF2B5EF4-FFF2-40B4-BE49-F238E27FC236}">
                <a16:creationId xmlns:a16="http://schemas.microsoft.com/office/drawing/2014/main" id="{DDE55A8A-126F-E8D4-6A22-C1B6A922549D}"/>
              </a:ext>
            </a:extLst>
          </p:cNvPr>
          <p:cNvGraphicFramePr>
            <a:graphicFrameLocks noGrp="1"/>
          </p:cNvGraphicFramePr>
          <p:nvPr>
            <p:ph idx="1"/>
            <p:extLst>
              <p:ext uri="{D42A27DB-BD31-4B8C-83A1-F6EECF244321}">
                <p14:modId xmlns:p14="http://schemas.microsoft.com/office/powerpoint/2010/main" val="2713198747"/>
              </p:ext>
            </p:extLst>
          </p:nvPr>
        </p:nvGraphicFramePr>
        <p:xfrm>
          <a:off x="1154954" y="2959100"/>
          <a:ext cx="5728445" cy="3481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995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310A-E7CD-28EE-E3BC-CCB16E934DD0}"/>
              </a:ext>
            </a:extLst>
          </p:cNvPr>
          <p:cNvSpPr>
            <a:spLocks noGrp="1"/>
          </p:cNvSpPr>
          <p:nvPr>
            <p:ph type="title"/>
          </p:nvPr>
        </p:nvSpPr>
        <p:spPr/>
        <p:txBody>
          <a:bodyPr/>
          <a:lstStyle/>
          <a:p>
            <a:pPr algn="ctr">
              <a:lnSpc>
                <a:spcPct val="100000"/>
              </a:lnSpc>
            </a:pPr>
            <a:r>
              <a:rPr lang="en-US" sz="3200" b="1" dirty="0">
                <a:latin typeface="Times New Roman" panose="02020603050405020304" pitchFamily="18" charset="0"/>
                <a:cs typeface="Times New Roman" panose="02020603050405020304" pitchFamily="18" charset="0"/>
              </a:rPr>
              <a:t>PESTEL ANALYSIS</a:t>
            </a:r>
          </a:p>
        </p:txBody>
      </p:sp>
      <p:graphicFrame>
        <p:nvGraphicFramePr>
          <p:cNvPr id="7" name="Content Placeholder 6">
            <a:extLst>
              <a:ext uri="{FF2B5EF4-FFF2-40B4-BE49-F238E27FC236}">
                <a16:creationId xmlns:a16="http://schemas.microsoft.com/office/drawing/2014/main" id="{C96FCC15-DF1D-27FD-B26B-F9586FB83AC4}"/>
              </a:ext>
            </a:extLst>
          </p:cNvPr>
          <p:cNvGraphicFramePr>
            <a:graphicFrameLocks noGrp="1"/>
          </p:cNvGraphicFramePr>
          <p:nvPr>
            <p:ph idx="1"/>
            <p:extLst>
              <p:ext uri="{D42A27DB-BD31-4B8C-83A1-F6EECF244321}">
                <p14:modId xmlns:p14="http://schemas.microsoft.com/office/powerpoint/2010/main" val="2664952619"/>
              </p:ext>
            </p:extLst>
          </p:nvPr>
        </p:nvGraphicFramePr>
        <p:xfrm>
          <a:off x="380254" y="2603500"/>
          <a:ext cx="7138146" cy="4047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Table 3">
            <a:extLst>
              <a:ext uri="{FF2B5EF4-FFF2-40B4-BE49-F238E27FC236}">
                <a16:creationId xmlns:a16="http://schemas.microsoft.com/office/drawing/2014/main" id="{88F5F59E-960D-E3C1-1186-1F057FEB9428}"/>
              </a:ext>
            </a:extLst>
          </p:cNvPr>
          <p:cNvGraphicFramePr>
            <a:graphicFrameLocks noGrp="1"/>
          </p:cNvGraphicFramePr>
          <p:nvPr>
            <p:extLst>
              <p:ext uri="{D42A27DB-BD31-4B8C-83A1-F6EECF244321}">
                <p14:modId xmlns:p14="http://schemas.microsoft.com/office/powerpoint/2010/main" val="2191577751"/>
              </p:ext>
            </p:extLst>
          </p:nvPr>
        </p:nvGraphicFramePr>
        <p:xfrm>
          <a:off x="7870251" y="2456543"/>
          <a:ext cx="4092232" cy="4194885"/>
        </p:xfrm>
        <a:graphic>
          <a:graphicData uri="http://schemas.openxmlformats.org/drawingml/2006/table">
            <a:tbl>
              <a:tblPr firstRow="1" firstCol="1" bandRow="1">
                <a:tableStyleId>{00A15C55-8517-42AA-B614-E9B94910E393}</a:tableStyleId>
              </a:tblPr>
              <a:tblGrid>
                <a:gridCol w="727649">
                  <a:extLst>
                    <a:ext uri="{9D8B030D-6E8A-4147-A177-3AD203B41FA5}">
                      <a16:colId xmlns:a16="http://schemas.microsoft.com/office/drawing/2014/main" val="2944552486"/>
                    </a:ext>
                  </a:extLst>
                </a:gridCol>
                <a:gridCol w="3364583">
                  <a:extLst>
                    <a:ext uri="{9D8B030D-6E8A-4147-A177-3AD203B41FA5}">
                      <a16:colId xmlns:a16="http://schemas.microsoft.com/office/drawing/2014/main" val="2924130521"/>
                    </a:ext>
                  </a:extLst>
                </a:gridCol>
              </a:tblGrid>
              <a:tr h="439485">
                <a:tc>
                  <a:txBody>
                    <a:bodyPr/>
                    <a:lstStyle/>
                    <a:p>
                      <a:pPr marL="0" marR="0" algn="just">
                        <a:lnSpc>
                          <a:spcPct val="200000"/>
                        </a:lnSpc>
                        <a:spcAft>
                          <a:spcPts val="800"/>
                        </a:spcAft>
                        <a:buNone/>
                      </a:pPr>
                      <a:r>
                        <a:rPr lang="en-US" sz="700" kern="100" dirty="0">
                          <a:effectLst/>
                        </a:rPr>
                        <a:t>PESTEL Factor</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Application to Basil's Bakery</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3638166070"/>
                  </a:ext>
                </a:extLst>
              </a:tr>
              <a:tr h="488043">
                <a:tc>
                  <a:txBody>
                    <a:bodyPr/>
                    <a:lstStyle/>
                    <a:p>
                      <a:pPr marL="0" marR="0" algn="just">
                        <a:lnSpc>
                          <a:spcPct val="200000"/>
                        </a:lnSpc>
                        <a:spcAft>
                          <a:spcPts val="800"/>
                        </a:spcAft>
                        <a:buNone/>
                      </a:pPr>
                      <a:r>
                        <a:rPr lang="en-US" sz="700" kern="100" dirty="0">
                          <a:effectLst/>
                        </a:rPr>
                        <a:t>Political</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Increasing business rates and the withdrawal of government financial support introduced during the COVID-19 pandemic have raised the bakery's operating costs.</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3458345975"/>
                  </a:ext>
                </a:extLst>
              </a:tr>
              <a:tr h="658880">
                <a:tc>
                  <a:txBody>
                    <a:bodyPr/>
                    <a:lstStyle/>
                    <a:p>
                      <a:pPr marL="0" marR="0" algn="just">
                        <a:lnSpc>
                          <a:spcPct val="200000"/>
                        </a:lnSpc>
                        <a:spcAft>
                          <a:spcPts val="800"/>
                        </a:spcAft>
                        <a:buNone/>
                      </a:pPr>
                      <a:r>
                        <a:rPr lang="en-US" sz="700" kern="100" dirty="0">
                          <a:effectLst/>
                        </a:rPr>
                        <a:t>Economic</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Inflation has increased the prices of organic ingredients, utilities, insurance, and other overheads, while reduced consumer spending has weakened customer demand and purchasing power (Mattila, 2022).</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516395867"/>
                  </a:ext>
                </a:extLst>
              </a:tr>
              <a:tr h="488043">
                <a:tc>
                  <a:txBody>
                    <a:bodyPr/>
                    <a:lstStyle/>
                    <a:p>
                      <a:pPr marL="0" marR="0" algn="just">
                        <a:lnSpc>
                          <a:spcPct val="200000"/>
                        </a:lnSpc>
                        <a:spcAft>
                          <a:spcPts val="800"/>
                        </a:spcAft>
                        <a:buNone/>
                      </a:pPr>
                      <a:r>
                        <a:rPr lang="en-US" sz="700" kern="100" dirty="0">
                          <a:effectLst/>
                        </a:rPr>
                        <a:t>Social</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Hybrid and remote working have reduced lunchtime customer visits, while changing shopping habits and greater use of online purchasing have decreased footfall within the retail park.</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2683978031"/>
                  </a:ext>
                </a:extLst>
              </a:tr>
              <a:tr h="488043">
                <a:tc>
                  <a:txBody>
                    <a:bodyPr/>
                    <a:lstStyle/>
                    <a:p>
                      <a:pPr marL="0" marR="0" algn="just">
                        <a:lnSpc>
                          <a:spcPct val="200000"/>
                        </a:lnSpc>
                        <a:spcAft>
                          <a:spcPts val="800"/>
                        </a:spcAft>
                        <a:buNone/>
                      </a:pPr>
                      <a:r>
                        <a:rPr lang="en-US" sz="700" kern="100" dirty="0">
                          <a:effectLst/>
                        </a:rPr>
                        <a:t>Technological</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The bakery does not offer online ordering or a delivery platform, and its limited pre-order system reduces customer convenience and accessibility (Erola et al., 2024).</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3205603615"/>
                  </a:ext>
                </a:extLst>
              </a:tr>
              <a:tr h="658880">
                <a:tc>
                  <a:txBody>
                    <a:bodyPr/>
                    <a:lstStyle/>
                    <a:p>
                      <a:pPr marL="0" marR="0" algn="just">
                        <a:lnSpc>
                          <a:spcPct val="200000"/>
                        </a:lnSpc>
                        <a:spcAft>
                          <a:spcPts val="800"/>
                        </a:spcAft>
                        <a:buNone/>
                      </a:pPr>
                      <a:r>
                        <a:rPr lang="en-US" sz="700" kern="100" dirty="0">
                          <a:effectLst/>
                        </a:rPr>
                        <a:t>Environmental</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Dependence on organic ingredients exposes the business to supply shortages and price fluctuations caused by crop failures, while growing sustainability expectations influence sourcing decisions.</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2422939961"/>
                  </a:ext>
                </a:extLst>
              </a:tr>
              <a:tr h="488043">
                <a:tc>
                  <a:txBody>
                    <a:bodyPr/>
                    <a:lstStyle/>
                    <a:p>
                      <a:pPr marL="0" marR="0" algn="just">
                        <a:lnSpc>
                          <a:spcPct val="200000"/>
                        </a:lnSpc>
                        <a:spcAft>
                          <a:spcPts val="800"/>
                        </a:spcAft>
                        <a:buNone/>
                      </a:pPr>
                      <a:r>
                        <a:rPr lang="en-US" sz="700" kern="100" dirty="0">
                          <a:effectLst/>
                        </a:rPr>
                        <a:t>Legal</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tc>
                  <a:txBody>
                    <a:bodyPr/>
                    <a:lstStyle/>
                    <a:p>
                      <a:pPr marL="0" marR="0" algn="just">
                        <a:lnSpc>
                          <a:spcPct val="200000"/>
                        </a:lnSpc>
                        <a:spcAft>
                          <a:spcPts val="800"/>
                        </a:spcAft>
                        <a:buNone/>
                      </a:pPr>
                      <a:r>
                        <a:rPr lang="en-US" sz="700" kern="100" dirty="0">
                          <a:effectLst/>
                        </a:rPr>
                        <a:t>Compliance with employment legislation, food safety requirements, and health and safety regulations remains essential but increases operating and administrative costs.</a:t>
                      </a:r>
                      <a:endParaRPr lang="en-US"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2032" marR="32032" marT="0" marB="0"/>
                </a:tc>
                <a:extLst>
                  <a:ext uri="{0D108BD9-81ED-4DB2-BD59-A6C34878D82A}">
                    <a16:rowId xmlns:a16="http://schemas.microsoft.com/office/drawing/2014/main" val="623047928"/>
                  </a:ext>
                </a:extLst>
              </a:tr>
            </a:tbl>
          </a:graphicData>
        </a:graphic>
      </p:graphicFrame>
    </p:spTree>
    <p:extLst>
      <p:ext uri="{BB962C8B-B14F-4D97-AF65-F5344CB8AC3E}">
        <p14:creationId xmlns:p14="http://schemas.microsoft.com/office/powerpoint/2010/main" val="2518897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6A42B-BB44-F555-FF3C-D0BEA8328A9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ANALYSIS</a:t>
            </a:r>
            <a:endParaRPr lang="en-US" dirty="0"/>
          </a:p>
        </p:txBody>
      </p:sp>
      <p:graphicFrame>
        <p:nvGraphicFramePr>
          <p:cNvPr id="4" name="Content Placeholder 3">
            <a:extLst>
              <a:ext uri="{FF2B5EF4-FFF2-40B4-BE49-F238E27FC236}">
                <a16:creationId xmlns:a16="http://schemas.microsoft.com/office/drawing/2014/main" id="{B023FB4C-F868-57CC-B76B-66DA3D367501}"/>
              </a:ext>
            </a:extLst>
          </p:cNvPr>
          <p:cNvGraphicFramePr>
            <a:graphicFrameLocks noGrp="1"/>
          </p:cNvGraphicFramePr>
          <p:nvPr>
            <p:ph idx="1"/>
            <p:extLst>
              <p:ext uri="{D42A27DB-BD31-4B8C-83A1-F6EECF244321}">
                <p14:modId xmlns:p14="http://schemas.microsoft.com/office/powerpoint/2010/main" val="3175811419"/>
              </p:ext>
            </p:extLst>
          </p:nvPr>
        </p:nvGraphicFramePr>
        <p:xfrm>
          <a:off x="118753" y="2303527"/>
          <a:ext cx="7635834" cy="4381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PESTEL analysis. Source: the authors. | Download Scientific Diagram">
            <a:extLst>
              <a:ext uri="{FF2B5EF4-FFF2-40B4-BE49-F238E27FC236}">
                <a16:creationId xmlns:a16="http://schemas.microsoft.com/office/drawing/2014/main" id="{D023A585-2117-B73B-B969-E0BABA91690B}"/>
              </a:ext>
            </a:extLst>
          </p:cNvPr>
          <p:cNvPicPr>
            <a:picLocks noChangeAspect="1"/>
          </p:cNvPicPr>
          <p:nvPr/>
        </p:nvPicPr>
        <p:blipFill>
          <a:blip r:embed="rId8"/>
          <a:stretch>
            <a:fillRect/>
          </a:stretch>
        </p:blipFill>
        <p:spPr>
          <a:xfrm>
            <a:off x="7908406" y="2459182"/>
            <a:ext cx="4015921" cy="407019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153124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2DD2-30EF-D0B7-3DA8-DCE54937049E}"/>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FISHBONE ANALYSIS: CAUSE-AND-EFFECT</a:t>
            </a:r>
          </a:p>
        </p:txBody>
      </p:sp>
      <p:graphicFrame>
        <p:nvGraphicFramePr>
          <p:cNvPr id="4" name="Content Placeholder 3">
            <a:extLst>
              <a:ext uri="{FF2B5EF4-FFF2-40B4-BE49-F238E27FC236}">
                <a16:creationId xmlns:a16="http://schemas.microsoft.com/office/drawing/2014/main" id="{A378C98B-C7BB-385B-7F06-36EAB812F99A}"/>
              </a:ext>
            </a:extLst>
          </p:cNvPr>
          <p:cNvGraphicFramePr>
            <a:graphicFrameLocks noGrp="1"/>
          </p:cNvGraphicFramePr>
          <p:nvPr>
            <p:ph idx="1"/>
            <p:extLst>
              <p:ext uri="{D42A27DB-BD31-4B8C-83A1-F6EECF244321}">
                <p14:modId xmlns:p14="http://schemas.microsoft.com/office/powerpoint/2010/main" val="3732537998"/>
              </p:ext>
            </p:extLst>
          </p:nvPr>
        </p:nvGraphicFramePr>
        <p:xfrm>
          <a:off x="596900" y="2422566"/>
          <a:ext cx="7023100" cy="4227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Fishbone Diagram Cause and Effect - GeeksforGeeks">
            <a:extLst>
              <a:ext uri="{FF2B5EF4-FFF2-40B4-BE49-F238E27FC236}">
                <a16:creationId xmlns:a16="http://schemas.microsoft.com/office/drawing/2014/main" id="{5453ECF9-4A30-03D6-DB6D-9B9B10CEBF80}"/>
              </a:ext>
            </a:extLst>
          </p:cNvPr>
          <p:cNvPicPr>
            <a:picLocks noChangeAspect="1"/>
          </p:cNvPicPr>
          <p:nvPr/>
        </p:nvPicPr>
        <p:blipFill>
          <a:blip r:embed="rId8"/>
          <a:srcRect t="20548" b="14634"/>
          <a:stretch>
            <a:fillRect/>
          </a:stretch>
        </p:blipFill>
        <p:spPr>
          <a:xfrm>
            <a:off x="7967196" y="3022600"/>
            <a:ext cx="4138042" cy="2861732"/>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92713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7BE4-92E6-0B5B-04DE-ACDAD80E6AED}"/>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KEY FINDINGS</a:t>
            </a:r>
          </a:p>
        </p:txBody>
      </p:sp>
      <p:graphicFrame>
        <p:nvGraphicFramePr>
          <p:cNvPr id="5" name="Content Placeholder 4">
            <a:extLst>
              <a:ext uri="{FF2B5EF4-FFF2-40B4-BE49-F238E27FC236}">
                <a16:creationId xmlns:a16="http://schemas.microsoft.com/office/drawing/2014/main" id="{8C83AAB0-AD56-E4E5-8652-0D3A469423BC}"/>
              </a:ext>
            </a:extLst>
          </p:cNvPr>
          <p:cNvGraphicFramePr>
            <a:graphicFrameLocks noGrp="1"/>
          </p:cNvGraphicFramePr>
          <p:nvPr>
            <p:ph idx="1"/>
            <p:extLst>
              <p:ext uri="{D42A27DB-BD31-4B8C-83A1-F6EECF244321}">
                <p14:modId xmlns:p14="http://schemas.microsoft.com/office/powerpoint/2010/main" val="3051471830"/>
              </p:ext>
            </p:extLst>
          </p:nvPr>
        </p:nvGraphicFramePr>
        <p:xfrm>
          <a:off x="768091" y="2621085"/>
          <a:ext cx="10872923" cy="4043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9948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A71A-C430-58EA-EFD1-0A98A58961C6}"/>
              </a:ext>
            </a:extLst>
          </p:cNvPr>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REFERENCES</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8B87466-6E8E-5F1B-10F3-FCD3B14E1927}"/>
              </a:ext>
            </a:extLst>
          </p:cNvPr>
          <p:cNvGraphicFramePr>
            <a:graphicFrameLocks noGrp="1"/>
          </p:cNvGraphicFramePr>
          <p:nvPr>
            <p:ph idx="1"/>
            <p:extLst>
              <p:ext uri="{D42A27DB-BD31-4B8C-83A1-F6EECF244321}">
                <p14:modId xmlns:p14="http://schemas.microsoft.com/office/powerpoint/2010/main" val="1698102317"/>
              </p:ext>
            </p:extLst>
          </p:nvPr>
        </p:nvGraphicFramePr>
        <p:xfrm>
          <a:off x="1295401" y="2556931"/>
          <a:ext cx="9601196" cy="4037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11134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3933</Words>
  <Application>Microsoft Office PowerPoint</Application>
  <PresentationFormat>Widescreen</PresentationFormat>
  <Paragraphs>108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Basil's Bakery: Sales Stagnation Analysis</vt:lpstr>
      <vt:lpstr>PowerPoint Presentation</vt:lpstr>
      <vt:lpstr>INTRODUCTION</vt:lpstr>
      <vt:lpstr>ANALYSIS OF THE BUSINESS PROBLEM</vt:lpstr>
      <vt:lpstr>EVALUATION FOR 5W2H</vt:lpstr>
      <vt:lpstr>PESTEL ANALYSIS</vt:lpstr>
      <vt:lpstr>PESTEL ANALYSIS</vt:lpstr>
      <vt:lpstr>FISHBONE ANALYSIS: CAUSE-AND-EFFECT</vt:lpstr>
      <vt:lpstr>KEY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Pe Donda</cp:lastModifiedBy>
  <cp:revision>12</cp:revision>
  <dcterms:created xsi:type="dcterms:W3CDTF">2026-07-09T12:43:15Z</dcterms:created>
  <dcterms:modified xsi:type="dcterms:W3CDTF">2026-08-15T08:06:49Z</dcterms:modified>
</cp:coreProperties>
</file>