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6" r:id="rId2"/>
    <p:sldId id="267" r:id="rId3"/>
    <p:sldId id="281" r:id="rId4"/>
    <p:sldId id="275" r:id="rId5"/>
    <p:sldId id="269" r:id="rId6"/>
    <p:sldId id="282" r:id="rId7"/>
    <p:sldId id="270" r:id="rId8"/>
    <p:sldId id="283" r:id="rId9"/>
    <p:sldId id="271" r:id="rId10"/>
    <p:sldId id="272" r:id="rId11"/>
    <p:sldId id="259" r:id="rId12"/>
    <p:sldId id="258" r:id="rId13"/>
    <p:sldId id="262" r:id="rId14"/>
    <p:sldId id="279" r:id="rId15"/>
    <p:sldId id="274" r:id="rId16"/>
    <p:sldId id="284" r:id="rId17"/>
    <p:sldId id="263" r:id="rId18"/>
    <p:sldId id="273" r:id="rId19"/>
    <p:sldId id="27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91" d="100"/>
          <a:sy n="91" d="100"/>
        </p:scale>
        <p:origin x="56" y="2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y Williams" userId="65ac5bae-1706-4707-a5be-9d6b4304e4f0" providerId="ADAL" clId="{27201878-BE57-4CAF-8590-B29A76E8F7D5}"/>
    <pc:docChg chg="custSel addSld delSld modSld">
      <pc:chgData name="Andy Williams" userId="65ac5bae-1706-4707-a5be-9d6b4304e4f0" providerId="ADAL" clId="{27201878-BE57-4CAF-8590-B29A76E8F7D5}" dt="2023-03-08T21:03:59.234" v="696" actId="20577"/>
      <pc:docMkLst>
        <pc:docMk/>
      </pc:docMkLst>
      <pc:sldChg chg="modSp mod">
        <pc:chgData name="Andy Williams" userId="65ac5bae-1706-4707-a5be-9d6b4304e4f0" providerId="ADAL" clId="{27201878-BE57-4CAF-8590-B29A76E8F7D5}" dt="2023-03-08T20:49:53.188" v="379" actId="207"/>
        <pc:sldMkLst>
          <pc:docMk/>
          <pc:sldMk cId="2985689129" sldId="258"/>
        </pc:sldMkLst>
        <pc:spChg chg="mod">
          <ac:chgData name="Andy Williams" userId="65ac5bae-1706-4707-a5be-9d6b4304e4f0" providerId="ADAL" clId="{27201878-BE57-4CAF-8590-B29A76E8F7D5}" dt="2023-03-08T20:49:53.188" v="379" actId="207"/>
          <ac:spMkLst>
            <pc:docMk/>
            <pc:sldMk cId="2985689129" sldId="258"/>
            <ac:spMk id="3" creationId="{00000000-0000-0000-0000-000000000000}"/>
          </ac:spMkLst>
        </pc:spChg>
      </pc:sldChg>
      <pc:sldChg chg="modSp mod">
        <pc:chgData name="Andy Williams" userId="65ac5bae-1706-4707-a5be-9d6b4304e4f0" providerId="ADAL" clId="{27201878-BE57-4CAF-8590-B29A76E8F7D5}" dt="2023-03-08T20:48:19.269" v="376" actId="115"/>
        <pc:sldMkLst>
          <pc:docMk/>
          <pc:sldMk cId="345670309" sldId="259"/>
        </pc:sldMkLst>
        <pc:spChg chg="mod">
          <ac:chgData name="Andy Williams" userId="65ac5bae-1706-4707-a5be-9d6b4304e4f0" providerId="ADAL" clId="{27201878-BE57-4CAF-8590-B29A76E8F7D5}" dt="2023-03-08T20:48:19.269" v="376" actId="115"/>
          <ac:spMkLst>
            <pc:docMk/>
            <pc:sldMk cId="345670309" sldId="259"/>
            <ac:spMk id="3" creationId="{00000000-0000-0000-0000-000000000000}"/>
          </ac:spMkLst>
        </pc:spChg>
      </pc:sldChg>
      <pc:sldChg chg="modSp mod">
        <pc:chgData name="Andy Williams" userId="65ac5bae-1706-4707-a5be-9d6b4304e4f0" providerId="ADAL" clId="{27201878-BE57-4CAF-8590-B29A76E8F7D5}" dt="2023-03-08T20:51:21.984" v="381" actId="122"/>
        <pc:sldMkLst>
          <pc:docMk/>
          <pc:sldMk cId="528063076" sldId="262"/>
        </pc:sldMkLst>
        <pc:spChg chg="mod">
          <ac:chgData name="Andy Williams" userId="65ac5bae-1706-4707-a5be-9d6b4304e4f0" providerId="ADAL" clId="{27201878-BE57-4CAF-8590-B29A76E8F7D5}" dt="2023-03-08T20:51:21.984" v="381" actId="122"/>
          <ac:spMkLst>
            <pc:docMk/>
            <pc:sldMk cId="528063076" sldId="262"/>
            <ac:spMk id="3" creationId="{00000000-0000-0000-0000-000000000000}"/>
          </ac:spMkLst>
        </pc:spChg>
      </pc:sldChg>
      <pc:sldChg chg="modSp mod">
        <pc:chgData name="Andy Williams" userId="65ac5bae-1706-4707-a5be-9d6b4304e4f0" providerId="ADAL" clId="{27201878-BE57-4CAF-8590-B29A76E8F7D5}" dt="2023-03-08T21:03:59.234" v="696" actId="20577"/>
        <pc:sldMkLst>
          <pc:docMk/>
          <pc:sldMk cId="1105082704" sldId="263"/>
        </pc:sldMkLst>
        <pc:spChg chg="mod">
          <ac:chgData name="Andy Williams" userId="65ac5bae-1706-4707-a5be-9d6b4304e4f0" providerId="ADAL" clId="{27201878-BE57-4CAF-8590-B29A76E8F7D5}" dt="2023-03-08T21:03:59.234" v="696" actId="20577"/>
          <ac:spMkLst>
            <pc:docMk/>
            <pc:sldMk cId="1105082704" sldId="263"/>
            <ac:spMk id="2" creationId="{00000000-0000-0000-0000-000000000000}"/>
          </ac:spMkLst>
        </pc:spChg>
        <pc:spChg chg="mod">
          <ac:chgData name="Andy Williams" userId="65ac5bae-1706-4707-a5be-9d6b4304e4f0" providerId="ADAL" clId="{27201878-BE57-4CAF-8590-B29A76E8F7D5}" dt="2023-03-08T21:03:52.140" v="695" actId="27636"/>
          <ac:spMkLst>
            <pc:docMk/>
            <pc:sldMk cId="1105082704" sldId="263"/>
            <ac:spMk id="3" creationId="{00000000-0000-0000-0000-000000000000}"/>
          </ac:spMkLst>
        </pc:spChg>
      </pc:sldChg>
      <pc:sldChg chg="modSp del mod">
        <pc:chgData name="Andy Williams" userId="65ac5bae-1706-4707-a5be-9d6b4304e4f0" providerId="ADAL" clId="{27201878-BE57-4CAF-8590-B29A76E8F7D5}" dt="2023-03-08T20:31:47.451" v="184" actId="2696"/>
        <pc:sldMkLst>
          <pc:docMk/>
          <pc:sldMk cId="628336948" sldId="268"/>
        </pc:sldMkLst>
        <pc:spChg chg="mod">
          <ac:chgData name="Andy Williams" userId="65ac5bae-1706-4707-a5be-9d6b4304e4f0" providerId="ADAL" clId="{27201878-BE57-4CAF-8590-B29A76E8F7D5}" dt="2023-03-08T20:20:31.404" v="10" actId="113"/>
          <ac:spMkLst>
            <pc:docMk/>
            <pc:sldMk cId="628336948" sldId="268"/>
            <ac:spMk id="2" creationId="{EB361887-4982-46C9-B5A1-81B3F978E9DA}"/>
          </ac:spMkLst>
        </pc:spChg>
        <pc:spChg chg="mod">
          <ac:chgData name="Andy Williams" userId="65ac5bae-1706-4707-a5be-9d6b4304e4f0" providerId="ADAL" clId="{27201878-BE57-4CAF-8590-B29A76E8F7D5}" dt="2023-03-08T20:26:44.999" v="161" actId="5793"/>
          <ac:spMkLst>
            <pc:docMk/>
            <pc:sldMk cId="628336948" sldId="268"/>
            <ac:spMk id="3" creationId="{0EF3F899-CFA3-4F3F-9431-33308801B84C}"/>
          </ac:spMkLst>
        </pc:spChg>
      </pc:sldChg>
      <pc:sldChg chg="modSp mod">
        <pc:chgData name="Andy Williams" userId="65ac5bae-1706-4707-a5be-9d6b4304e4f0" providerId="ADAL" clId="{27201878-BE57-4CAF-8590-B29A76E8F7D5}" dt="2023-03-08T20:39:49.539" v="242" actId="20577"/>
        <pc:sldMkLst>
          <pc:docMk/>
          <pc:sldMk cId="3555391280" sldId="269"/>
        </pc:sldMkLst>
        <pc:spChg chg="mod">
          <ac:chgData name="Andy Williams" userId="65ac5bae-1706-4707-a5be-9d6b4304e4f0" providerId="ADAL" clId="{27201878-BE57-4CAF-8590-B29A76E8F7D5}" dt="2023-03-08T20:34:16.566" v="188" actId="14100"/>
          <ac:spMkLst>
            <pc:docMk/>
            <pc:sldMk cId="3555391280" sldId="269"/>
            <ac:spMk id="2" creationId="{3CAE50E0-EC78-48E4-BF5A-358C4B268346}"/>
          </ac:spMkLst>
        </pc:spChg>
        <pc:spChg chg="mod">
          <ac:chgData name="Andy Williams" userId="65ac5bae-1706-4707-a5be-9d6b4304e4f0" providerId="ADAL" clId="{27201878-BE57-4CAF-8590-B29A76E8F7D5}" dt="2023-03-08T20:39:49.539" v="242" actId="20577"/>
          <ac:spMkLst>
            <pc:docMk/>
            <pc:sldMk cId="3555391280" sldId="269"/>
            <ac:spMk id="3" creationId="{5941C519-3667-4FC3-B002-F90E652B4DB1}"/>
          </ac:spMkLst>
        </pc:spChg>
      </pc:sldChg>
      <pc:sldChg chg="modSp mod">
        <pc:chgData name="Andy Williams" userId="65ac5bae-1706-4707-a5be-9d6b4304e4f0" providerId="ADAL" clId="{27201878-BE57-4CAF-8590-B29A76E8F7D5}" dt="2023-03-08T20:39:35.449" v="236" actId="20577"/>
        <pc:sldMkLst>
          <pc:docMk/>
          <pc:sldMk cId="2179443396" sldId="270"/>
        </pc:sldMkLst>
        <pc:spChg chg="mod">
          <ac:chgData name="Andy Williams" userId="65ac5bae-1706-4707-a5be-9d6b4304e4f0" providerId="ADAL" clId="{27201878-BE57-4CAF-8590-B29A76E8F7D5}" dt="2023-03-08T20:37:52.457" v="220" actId="255"/>
          <ac:spMkLst>
            <pc:docMk/>
            <pc:sldMk cId="2179443396" sldId="270"/>
            <ac:spMk id="2" creationId="{24383EBB-BCA6-47E2-820E-1FAA6A922299}"/>
          </ac:spMkLst>
        </pc:spChg>
        <pc:spChg chg="mod">
          <ac:chgData name="Andy Williams" userId="65ac5bae-1706-4707-a5be-9d6b4304e4f0" providerId="ADAL" clId="{27201878-BE57-4CAF-8590-B29A76E8F7D5}" dt="2023-03-08T20:39:35.449" v="236" actId="20577"/>
          <ac:spMkLst>
            <pc:docMk/>
            <pc:sldMk cId="2179443396" sldId="270"/>
            <ac:spMk id="3" creationId="{1BB29CFF-5E29-4220-978E-EC0D71B76F0F}"/>
          </ac:spMkLst>
        </pc:spChg>
      </pc:sldChg>
      <pc:sldChg chg="modSp mod">
        <pc:chgData name="Andy Williams" userId="65ac5bae-1706-4707-a5be-9d6b4304e4f0" providerId="ADAL" clId="{27201878-BE57-4CAF-8590-B29A76E8F7D5}" dt="2023-03-08T20:42:14.979" v="296" actId="20577"/>
        <pc:sldMkLst>
          <pc:docMk/>
          <pc:sldMk cId="4090473424" sldId="271"/>
        </pc:sldMkLst>
        <pc:spChg chg="mod">
          <ac:chgData name="Andy Williams" userId="65ac5bae-1706-4707-a5be-9d6b4304e4f0" providerId="ADAL" clId="{27201878-BE57-4CAF-8590-B29A76E8F7D5}" dt="2023-03-08T20:40:43.270" v="263" actId="14100"/>
          <ac:spMkLst>
            <pc:docMk/>
            <pc:sldMk cId="4090473424" sldId="271"/>
            <ac:spMk id="2" creationId="{8B79B0F9-59A6-42CB-A9A3-3E971A43C7F5}"/>
          </ac:spMkLst>
        </pc:spChg>
        <pc:spChg chg="mod">
          <ac:chgData name="Andy Williams" userId="65ac5bae-1706-4707-a5be-9d6b4304e4f0" providerId="ADAL" clId="{27201878-BE57-4CAF-8590-B29A76E8F7D5}" dt="2023-03-08T20:42:14.979" v="296" actId="20577"/>
          <ac:spMkLst>
            <pc:docMk/>
            <pc:sldMk cId="4090473424" sldId="271"/>
            <ac:spMk id="3" creationId="{E28AD9CD-D97B-4000-A70F-7EFD23DB6ECE}"/>
          </ac:spMkLst>
        </pc:spChg>
      </pc:sldChg>
      <pc:sldChg chg="modSp mod">
        <pc:chgData name="Andy Williams" userId="65ac5bae-1706-4707-a5be-9d6b4304e4f0" providerId="ADAL" clId="{27201878-BE57-4CAF-8590-B29A76E8F7D5}" dt="2023-03-08T20:45:09.321" v="358" actId="20577"/>
        <pc:sldMkLst>
          <pc:docMk/>
          <pc:sldMk cId="2723711788" sldId="272"/>
        </pc:sldMkLst>
        <pc:spChg chg="mod">
          <ac:chgData name="Andy Williams" userId="65ac5bae-1706-4707-a5be-9d6b4304e4f0" providerId="ADAL" clId="{27201878-BE57-4CAF-8590-B29A76E8F7D5}" dt="2023-03-08T20:42:49.581" v="297" actId="255"/>
          <ac:spMkLst>
            <pc:docMk/>
            <pc:sldMk cId="2723711788" sldId="272"/>
            <ac:spMk id="2" creationId="{5D0D58B1-AA10-46C9-A928-B4B115BCBF71}"/>
          </ac:spMkLst>
        </pc:spChg>
        <pc:spChg chg="mod">
          <ac:chgData name="Andy Williams" userId="65ac5bae-1706-4707-a5be-9d6b4304e4f0" providerId="ADAL" clId="{27201878-BE57-4CAF-8590-B29A76E8F7D5}" dt="2023-03-08T20:45:09.321" v="358" actId="20577"/>
          <ac:spMkLst>
            <pc:docMk/>
            <pc:sldMk cId="2723711788" sldId="272"/>
            <ac:spMk id="3" creationId="{E0364667-087E-49C4-BD07-8A2740335773}"/>
          </ac:spMkLst>
        </pc:spChg>
      </pc:sldChg>
      <pc:sldChg chg="modSp mod">
        <pc:chgData name="Andy Williams" userId="65ac5bae-1706-4707-a5be-9d6b4304e4f0" providerId="ADAL" clId="{27201878-BE57-4CAF-8590-B29A76E8F7D5}" dt="2023-03-08T21:00:43.828" v="562" actId="20577"/>
        <pc:sldMkLst>
          <pc:docMk/>
          <pc:sldMk cId="2059877653" sldId="274"/>
        </pc:sldMkLst>
        <pc:spChg chg="mod">
          <ac:chgData name="Andy Williams" userId="65ac5bae-1706-4707-a5be-9d6b4304e4f0" providerId="ADAL" clId="{27201878-BE57-4CAF-8590-B29A76E8F7D5}" dt="2023-03-08T21:00:43.828" v="562" actId="20577"/>
          <ac:spMkLst>
            <pc:docMk/>
            <pc:sldMk cId="2059877653" sldId="274"/>
            <ac:spMk id="3" creationId="{D9EB9B91-18C4-4FDB-9F02-BCB0F01FC48D}"/>
          </ac:spMkLst>
        </pc:spChg>
      </pc:sldChg>
      <pc:sldChg chg="modSp mod">
        <pc:chgData name="Andy Williams" userId="65ac5bae-1706-4707-a5be-9d6b4304e4f0" providerId="ADAL" clId="{27201878-BE57-4CAF-8590-B29A76E8F7D5}" dt="2023-03-08T20:32:07.273" v="185" actId="20577"/>
        <pc:sldMkLst>
          <pc:docMk/>
          <pc:sldMk cId="2114330677" sldId="275"/>
        </pc:sldMkLst>
        <pc:spChg chg="mod">
          <ac:chgData name="Andy Williams" userId="65ac5bae-1706-4707-a5be-9d6b4304e4f0" providerId="ADAL" clId="{27201878-BE57-4CAF-8590-B29A76E8F7D5}" dt="2023-03-08T20:32:07.273" v="185" actId="20577"/>
          <ac:spMkLst>
            <pc:docMk/>
            <pc:sldMk cId="2114330677" sldId="275"/>
            <ac:spMk id="3" creationId="{72C14454-F16C-4820-BA68-8288D85D7DC8}"/>
          </ac:spMkLst>
        </pc:spChg>
      </pc:sldChg>
      <pc:sldChg chg="modSp mod">
        <pc:chgData name="Andy Williams" userId="65ac5bae-1706-4707-a5be-9d6b4304e4f0" providerId="ADAL" clId="{27201878-BE57-4CAF-8590-B29A76E8F7D5}" dt="2023-03-08T20:52:26.193" v="390" actId="14100"/>
        <pc:sldMkLst>
          <pc:docMk/>
          <pc:sldMk cId="1453412053" sldId="279"/>
        </pc:sldMkLst>
        <pc:spChg chg="mod">
          <ac:chgData name="Andy Williams" userId="65ac5bae-1706-4707-a5be-9d6b4304e4f0" providerId="ADAL" clId="{27201878-BE57-4CAF-8590-B29A76E8F7D5}" dt="2023-03-08T20:52:09.707" v="387" actId="14100"/>
          <ac:spMkLst>
            <pc:docMk/>
            <pc:sldMk cId="1453412053" sldId="279"/>
            <ac:spMk id="2" creationId="{CFA5DB0E-16CF-47BA-8D6B-E27C8B1AA98A}"/>
          </ac:spMkLst>
        </pc:spChg>
        <pc:spChg chg="mod">
          <ac:chgData name="Andy Williams" userId="65ac5bae-1706-4707-a5be-9d6b4304e4f0" providerId="ADAL" clId="{27201878-BE57-4CAF-8590-B29A76E8F7D5}" dt="2023-03-08T20:52:26.193" v="390" actId="14100"/>
          <ac:spMkLst>
            <pc:docMk/>
            <pc:sldMk cId="1453412053" sldId="279"/>
            <ac:spMk id="3" creationId="{AD839E10-1C33-48F0-83F6-BDFFEB0C4D4E}"/>
          </ac:spMkLst>
        </pc:spChg>
      </pc:sldChg>
      <pc:sldChg chg="modSp new del mod">
        <pc:chgData name="Andy Williams" userId="65ac5bae-1706-4707-a5be-9d6b4304e4f0" providerId="ADAL" clId="{27201878-BE57-4CAF-8590-B29A76E8F7D5}" dt="2023-03-08T20:31:12.468" v="183" actId="2696"/>
        <pc:sldMkLst>
          <pc:docMk/>
          <pc:sldMk cId="4242404684" sldId="280"/>
        </pc:sldMkLst>
        <pc:spChg chg="mod">
          <ac:chgData name="Andy Williams" userId="65ac5bae-1706-4707-a5be-9d6b4304e4f0" providerId="ADAL" clId="{27201878-BE57-4CAF-8590-B29A76E8F7D5}" dt="2023-03-08T20:29:53.416" v="173" actId="27636"/>
          <ac:spMkLst>
            <pc:docMk/>
            <pc:sldMk cId="4242404684" sldId="280"/>
            <ac:spMk id="2" creationId="{E52FA2F9-E6FC-A65E-02B9-E14243231730}"/>
          </ac:spMkLst>
        </pc:spChg>
        <pc:spChg chg="mod">
          <ac:chgData name="Andy Williams" userId="65ac5bae-1706-4707-a5be-9d6b4304e4f0" providerId="ADAL" clId="{27201878-BE57-4CAF-8590-B29A76E8F7D5}" dt="2023-03-08T20:29:20.975" v="170" actId="20577"/>
          <ac:spMkLst>
            <pc:docMk/>
            <pc:sldMk cId="4242404684" sldId="280"/>
            <ac:spMk id="3" creationId="{2951AE91-9DD3-2FA1-D9F9-1F9B0C0AC7D1}"/>
          </ac:spMkLst>
        </pc:spChg>
      </pc:sldChg>
      <pc:sldChg chg="modSp new mod">
        <pc:chgData name="Andy Williams" userId="65ac5bae-1706-4707-a5be-9d6b4304e4f0" providerId="ADAL" clId="{27201878-BE57-4CAF-8590-B29A76E8F7D5}" dt="2023-03-08T20:31:04.822" v="182" actId="255"/>
        <pc:sldMkLst>
          <pc:docMk/>
          <pc:sldMk cId="662246268" sldId="281"/>
        </pc:sldMkLst>
        <pc:spChg chg="mod">
          <ac:chgData name="Andy Williams" userId="65ac5bae-1706-4707-a5be-9d6b4304e4f0" providerId="ADAL" clId="{27201878-BE57-4CAF-8590-B29A76E8F7D5}" dt="2023-03-08T20:30:04.018" v="176" actId="27636"/>
          <ac:spMkLst>
            <pc:docMk/>
            <pc:sldMk cId="662246268" sldId="281"/>
            <ac:spMk id="2" creationId="{EFE49A44-C567-5B50-03EE-669C18276B8D}"/>
          </ac:spMkLst>
        </pc:spChg>
        <pc:spChg chg="mod">
          <ac:chgData name="Andy Williams" userId="65ac5bae-1706-4707-a5be-9d6b4304e4f0" providerId="ADAL" clId="{27201878-BE57-4CAF-8590-B29A76E8F7D5}" dt="2023-03-08T20:31:04.822" v="182" actId="255"/>
          <ac:spMkLst>
            <pc:docMk/>
            <pc:sldMk cId="662246268" sldId="281"/>
            <ac:spMk id="3" creationId="{D597F0F4-7028-5421-90A1-3B4E4A2BDC6A}"/>
          </ac:spMkLst>
        </pc:spChg>
      </pc:sldChg>
      <pc:sldChg chg="modSp new mod">
        <pc:chgData name="Andy Williams" userId="65ac5bae-1706-4707-a5be-9d6b4304e4f0" providerId="ADAL" clId="{27201878-BE57-4CAF-8590-B29A76E8F7D5}" dt="2023-03-08T20:37:11.894" v="219" actId="20577"/>
        <pc:sldMkLst>
          <pc:docMk/>
          <pc:sldMk cId="2961394506" sldId="282"/>
        </pc:sldMkLst>
        <pc:spChg chg="mod">
          <ac:chgData name="Andy Williams" userId="65ac5bae-1706-4707-a5be-9d6b4304e4f0" providerId="ADAL" clId="{27201878-BE57-4CAF-8590-B29A76E8F7D5}" dt="2023-03-08T20:37:11.894" v="219" actId="20577"/>
          <ac:spMkLst>
            <pc:docMk/>
            <pc:sldMk cId="2961394506" sldId="282"/>
            <ac:spMk id="3" creationId="{FDB8BE88-BB0C-DE0D-004A-CDB017EA8CF1}"/>
          </ac:spMkLst>
        </pc:spChg>
      </pc:sldChg>
      <pc:sldChg chg="modSp new mod">
        <pc:chgData name="Andy Williams" userId="65ac5bae-1706-4707-a5be-9d6b4304e4f0" providerId="ADAL" clId="{27201878-BE57-4CAF-8590-B29A76E8F7D5}" dt="2023-03-08T20:39:11.513" v="230" actId="122"/>
        <pc:sldMkLst>
          <pc:docMk/>
          <pc:sldMk cId="3459538003" sldId="283"/>
        </pc:sldMkLst>
        <pc:spChg chg="mod">
          <ac:chgData name="Andy Williams" userId="65ac5bae-1706-4707-a5be-9d6b4304e4f0" providerId="ADAL" clId="{27201878-BE57-4CAF-8590-B29A76E8F7D5}" dt="2023-03-08T20:39:11.513" v="230" actId="122"/>
          <ac:spMkLst>
            <pc:docMk/>
            <pc:sldMk cId="3459538003" sldId="283"/>
            <ac:spMk id="3" creationId="{2A2F973A-584C-423E-3A0E-82438842F3B2}"/>
          </ac:spMkLst>
        </pc:spChg>
      </pc:sldChg>
      <pc:sldChg chg="modSp new mod">
        <pc:chgData name="Andy Williams" userId="65ac5bae-1706-4707-a5be-9d6b4304e4f0" providerId="ADAL" clId="{27201878-BE57-4CAF-8590-B29A76E8F7D5}" dt="2023-03-08T21:02:14.666" v="667" actId="14100"/>
        <pc:sldMkLst>
          <pc:docMk/>
          <pc:sldMk cId="2671451163" sldId="284"/>
        </pc:sldMkLst>
        <pc:spChg chg="mod">
          <ac:chgData name="Andy Williams" userId="65ac5bae-1706-4707-a5be-9d6b4304e4f0" providerId="ADAL" clId="{27201878-BE57-4CAF-8590-B29A76E8F7D5}" dt="2023-03-08T21:02:12.093" v="666" actId="27636"/>
          <ac:spMkLst>
            <pc:docMk/>
            <pc:sldMk cId="2671451163" sldId="284"/>
            <ac:spMk id="2" creationId="{9028D5B1-D98B-D30A-0046-A035BFE4757E}"/>
          </ac:spMkLst>
        </pc:spChg>
        <pc:spChg chg="mod">
          <ac:chgData name="Andy Williams" userId="65ac5bae-1706-4707-a5be-9d6b4304e4f0" providerId="ADAL" clId="{27201878-BE57-4CAF-8590-B29A76E8F7D5}" dt="2023-03-08T21:02:14.666" v="667" actId="14100"/>
          <ac:spMkLst>
            <pc:docMk/>
            <pc:sldMk cId="2671451163" sldId="284"/>
            <ac:spMk id="3" creationId="{E90328A0-8452-B136-70F6-24BF76AC723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3184855-6458-4E37-BA2A-4CAA9EFF581E}" type="datetimeFigureOut">
              <a:rPr lang="en-GB" smtClean="0"/>
              <a:t>08/03/2023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614E28-88BC-4354-827F-B11FBAFE745D}" type="slidenum">
              <a:rPr lang="en-GB" smtClean="0"/>
              <a:t>‹#›</a:t>
            </a:fld>
            <a:endParaRPr lang="en-GB"/>
          </a:p>
        </p:txBody>
      </p:sp>
    </p:spTree>
    <p:extLst>
      <p:ext uri="{BB962C8B-B14F-4D97-AF65-F5344CB8AC3E}">
        <p14:creationId xmlns:p14="http://schemas.microsoft.com/office/powerpoint/2010/main" val="858279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3184855-6458-4E37-BA2A-4CAA9EFF581E}" type="datetimeFigureOut">
              <a:rPr lang="en-GB" smtClean="0"/>
              <a:t>08/03/2023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614E28-88BC-4354-827F-B11FBAFE745D}" type="slidenum">
              <a:rPr lang="en-GB" smtClean="0"/>
              <a:t>‹#›</a:t>
            </a:fld>
            <a:endParaRPr lang="en-GB"/>
          </a:p>
        </p:txBody>
      </p:sp>
    </p:spTree>
    <p:extLst>
      <p:ext uri="{BB962C8B-B14F-4D97-AF65-F5344CB8AC3E}">
        <p14:creationId xmlns:p14="http://schemas.microsoft.com/office/powerpoint/2010/main" val="3487426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184855-6458-4E37-BA2A-4CAA9EFF581E}" type="datetimeFigureOut">
              <a:rPr lang="en-GB" smtClean="0"/>
              <a:t>08/03/2023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614E28-88BC-4354-827F-B11FBAFE745D}" type="slidenum">
              <a:rPr lang="en-GB" smtClean="0"/>
              <a:t>‹#›</a:t>
            </a:fld>
            <a:endParaRPr lang="en-GB"/>
          </a:p>
        </p:txBody>
      </p:sp>
    </p:spTree>
    <p:extLst>
      <p:ext uri="{BB962C8B-B14F-4D97-AF65-F5344CB8AC3E}">
        <p14:creationId xmlns:p14="http://schemas.microsoft.com/office/powerpoint/2010/main" val="1194552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3184855-6458-4E37-BA2A-4CAA9EFF581E}" type="datetimeFigureOut">
              <a:rPr lang="en-GB" smtClean="0"/>
              <a:t>08/03/2023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614E28-88BC-4354-827F-B11FBAFE745D}" type="slidenum">
              <a:rPr lang="en-GB" smtClean="0"/>
              <a:t>‹#›</a:t>
            </a:fld>
            <a:endParaRPr lang="en-GB"/>
          </a:p>
        </p:txBody>
      </p:sp>
    </p:spTree>
    <p:extLst>
      <p:ext uri="{BB962C8B-B14F-4D97-AF65-F5344CB8AC3E}">
        <p14:creationId xmlns:p14="http://schemas.microsoft.com/office/powerpoint/2010/main" val="34344682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3184855-6458-4E37-BA2A-4CAA9EFF581E}" type="datetimeFigureOut">
              <a:rPr lang="en-GB" smtClean="0"/>
              <a:t>08/03/2023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614E28-88BC-4354-827F-B11FBAFE745D}" type="slidenum">
              <a:rPr lang="en-GB" smtClean="0"/>
              <a:t>‹#›</a:t>
            </a:fld>
            <a:endParaRPr lang="en-GB"/>
          </a:p>
        </p:txBody>
      </p:sp>
    </p:spTree>
    <p:extLst>
      <p:ext uri="{BB962C8B-B14F-4D97-AF65-F5344CB8AC3E}">
        <p14:creationId xmlns:p14="http://schemas.microsoft.com/office/powerpoint/2010/main" val="994829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3184855-6458-4E37-BA2A-4CAA9EFF581E}" type="datetimeFigureOut">
              <a:rPr lang="en-GB" smtClean="0"/>
              <a:t>08/03/2023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614E28-88BC-4354-827F-B11FBAFE745D}" type="slidenum">
              <a:rPr lang="en-GB" smtClean="0"/>
              <a:t>‹#›</a:t>
            </a:fld>
            <a:endParaRPr lang="en-GB"/>
          </a:p>
        </p:txBody>
      </p:sp>
    </p:spTree>
    <p:extLst>
      <p:ext uri="{BB962C8B-B14F-4D97-AF65-F5344CB8AC3E}">
        <p14:creationId xmlns:p14="http://schemas.microsoft.com/office/powerpoint/2010/main" val="3638089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184855-6458-4E37-BA2A-4CAA9EFF581E}" type="datetimeFigureOut">
              <a:rPr lang="en-GB" smtClean="0"/>
              <a:t>08/03/2023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614E28-88BC-4354-827F-B11FBAFE745D}" type="slidenum">
              <a:rPr lang="en-GB" smtClean="0"/>
              <a:t>‹#›</a:t>
            </a:fld>
            <a:endParaRPr lang="en-GB"/>
          </a:p>
        </p:txBody>
      </p:sp>
    </p:spTree>
    <p:extLst>
      <p:ext uri="{BB962C8B-B14F-4D97-AF65-F5344CB8AC3E}">
        <p14:creationId xmlns:p14="http://schemas.microsoft.com/office/powerpoint/2010/main" val="37631580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184855-6458-4E37-BA2A-4CAA9EFF581E}" type="datetimeFigureOut">
              <a:rPr lang="en-GB" smtClean="0"/>
              <a:t>08/03/2023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614E28-88BC-4354-827F-B11FBAFE745D}" type="slidenum">
              <a:rPr lang="en-GB" smtClean="0"/>
              <a:t>‹#›</a:t>
            </a:fld>
            <a:endParaRPr lang="en-GB"/>
          </a:p>
        </p:txBody>
      </p:sp>
    </p:spTree>
    <p:extLst>
      <p:ext uri="{BB962C8B-B14F-4D97-AF65-F5344CB8AC3E}">
        <p14:creationId xmlns:p14="http://schemas.microsoft.com/office/powerpoint/2010/main" val="3567529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184855-6458-4E37-BA2A-4CAA9EFF581E}" type="datetimeFigureOut">
              <a:rPr lang="en-GB" smtClean="0"/>
              <a:t>08/03/2023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614E28-88BC-4354-827F-B11FBAFE745D}" type="slidenum">
              <a:rPr lang="en-GB" smtClean="0"/>
              <a:t>‹#›</a:t>
            </a:fld>
            <a:endParaRPr lang="en-GB"/>
          </a:p>
        </p:txBody>
      </p:sp>
    </p:spTree>
    <p:extLst>
      <p:ext uri="{BB962C8B-B14F-4D97-AF65-F5344CB8AC3E}">
        <p14:creationId xmlns:p14="http://schemas.microsoft.com/office/powerpoint/2010/main" val="41171729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3184855-6458-4E37-BA2A-4CAA9EFF581E}" type="datetimeFigureOut">
              <a:rPr lang="en-GB" smtClean="0"/>
              <a:t>08/03/2023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614E28-88BC-4354-827F-B11FBAFE745D}" type="slidenum">
              <a:rPr lang="en-GB" smtClean="0"/>
              <a:t>‹#›</a:t>
            </a:fld>
            <a:endParaRPr lang="en-GB"/>
          </a:p>
        </p:txBody>
      </p:sp>
    </p:spTree>
    <p:extLst>
      <p:ext uri="{BB962C8B-B14F-4D97-AF65-F5344CB8AC3E}">
        <p14:creationId xmlns:p14="http://schemas.microsoft.com/office/powerpoint/2010/main" val="217607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3184855-6458-4E37-BA2A-4CAA9EFF581E}" type="datetimeFigureOut">
              <a:rPr lang="en-GB" smtClean="0"/>
              <a:t>08/03/2023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614E28-88BC-4354-827F-B11FBAFE745D}" type="slidenum">
              <a:rPr lang="en-GB" smtClean="0"/>
              <a:t>‹#›</a:t>
            </a:fld>
            <a:endParaRPr lang="en-GB"/>
          </a:p>
        </p:txBody>
      </p:sp>
    </p:spTree>
    <p:extLst>
      <p:ext uri="{BB962C8B-B14F-4D97-AF65-F5344CB8AC3E}">
        <p14:creationId xmlns:p14="http://schemas.microsoft.com/office/powerpoint/2010/main" val="41664545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184855-6458-4E37-BA2A-4CAA9EFF581E}" type="datetimeFigureOut">
              <a:rPr lang="en-GB" smtClean="0"/>
              <a:t>08/03/2023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614E28-88BC-4354-827F-B11FBAFE745D}" type="slidenum">
              <a:rPr lang="en-GB" smtClean="0"/>
              <a:t>‹#›</a:t>
            </a:fld>
            <a:endParaRPr lang="en-GB"/>
          </a:p>
        </p:txBody>
      </p:sp>
    </p:spTree>
    <p:extLst>
      <p:ext uri="{BB962C8B-B14F-4D97-AF65-F5344CB8AC3E}">
        <p14:creationId xmlns:p14="http://schemas.microsoft.com/office/powerpoint/2010/main" val="23655784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byQ86TjwCEQ" TargetMode="Externa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bing.com/videos/search?q=chris+packham+7.7+billion+people+and+counting&amp;docid=608029338225673120&amp;mid=12A00523EFF8131BDB3D12A00523EFF8131BDB3D&amp;view=detail&amp;FORM=VIRE" TargetMode="Externa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1D42B-B66C-4B86-83C6-8745ECD5AF32}"/>
              </a:ext>
            </a:extLst>
          </p:cNvPr>
          <p:cNvSpPr>
            <a:spLocks noGrp="1"/>
          </p:cNvSpPr>
          <p:nvPr>
            <p:ph type="ctrTitle"/>
          </p:nvPr>
        </p:nvSpPr>
        <p:spPr>
          <a:xfrm>
            <a:off x="1524000" y="1122363"/>
            <a:ext cx="9144000" cy="1435307"/>
          </a:xfrm>
        </p:spPr>
        <p:txBody>
          <a:bodyPr>
            <a:normAutofit/>
          </a:bodyPr>
          <a:lstStyle/>
          <a:p>
            <a:r>
              <a:rPr lang="en-GB" sz="3200" dirty="0"/>
              <a:t>Outdoor Education and </a:t>
            </a:r>
            <a:r>
              <a:rPr lang="en-GB" sz="3200"/>
              <a:t>Environmental learning</a:t>
            </a:r>
            <a:endParaRPr lang="en-GB" sz="3200" dirty="0"/>
          </a:p>
        </p:txBody>
      </p:sp>
      <p:sp>
        <p:nvSpPr>
          <p:cNvPr id="3" name="Subtitle 2">
            <a:extLst>
              <a:ext uri="{FF2B5EF4-FFF2-40B4-BE49-F238E27FC236}">
                <a16:creationId xmlns:a16="http://schemas.microsoft.com/office/drawing/2014/main" id="{BCFACB05-263A-465D-8625-4623D18A0852}"/>
              </a:ext>
            </a:extLst>
          </p:cNvPr>
          <p:cNvSpPr>
            <a:spLocks noGrp="1"/>
          </p:cNvSpPr>
          <p:nvPr>
            <p:ph type="subTitle" idx="1"/>
          </p:nvPr>
        </p:nvSpPr>
        <p:spPr>
          <a:xfrm>
            <a:off x="1524000" y="2888974"/>
            <a:ext cx="9144000" cy="2368826"/>
          </a:xfrm>
        </p:spPr>
        <p:txBody>
          <a:bodyPr/>
          <a:lstStyle/>
          <a:p>
            <a:r>
              <a:rPr lang="en-GB" dirty="0"/>
              <a:t>What is the relationship?</a:t>
            </a:r>
          </a:p>
          <a:p>
            <a:r>
              <a:rPr lang="en-GB" dirty="0"/>
              <a:t>What is the evidence?</a:t>
            </a:r>
          </a:p>
          <a:p>
            <a:r>
              <a:rPr lang="en-GB" dirty="0"/>
              <a:t>What does our practice suggest?</a:t>
            </a:r>
          </a:p>
        </p:txBody>
      </p:sp>
    </p:spTree>
    <p:extLst>
      <p:ext uri="{BB962C8B-B14F-4D97-AF65-F5344CB8AC3E}">
        <p14:creationId xmlns:p14="http://schemas.microsoft.com/office/powerpoint/2010/main" val="16269481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213FB-AC0B-48E1-BE0B-6BA694520B07}"/>
              </a:ext>
            </a:extLst>
          </p:cNvPr>
          <p:cNvSpPr>
            <a:spLocks noGrp="1"/>
          </p:cNvSpPr>
          <p:nvPr>
            <p:ph type="ctrTitle"/>
          </p:nvPr>
        </p:nvSpPr>
        <p:spPr>
          <a:xfrm>
            <a:off x="1524000" y="331304"/>
            <a:ext cx="9144000" cy="543339"/>
          </a:xfrm>
        </p:spPr>
        <p:txBody>
          <a:bodyPr>
            <a:normAutofit fontScale="90000"/>
          </a:bodyPr>
          <a:lstStyle/>
          <a:p>
            <a:r>
              <a:rPr lang="en-GB" sz="3600" dirty="0"/>
              <a:t>Models for Outdoor Education</a:t>
            </a:r>
          </a:p>
        </p:txBody>
      </p:sp>
      <p:sp>
        <p:nvSpPr>
          <p:cNvPr id="3" name="Subtitle 2">
            <a:extLst>
              <a:ext uri="{FF2B5EF4-FFF2-40B4-BE49-F238E27FC236}">
                <a16:creationId xmlns:a16="http://schemas.microsoft.com/office/drawing/2014/main" id="{C393F71D-5C9E-4AB6-828E-EFAE22C3549F}"/>
              </a:ext>
            </a:extLst>
          </p:cNvPr>
          <p:cNvSpPr>
            <a:spLocks noGrp="1"/>
          </p:cNvSpPr>
          <p:nvPr>
            <p:ph type="subTitle" idx="1"/>
          </p:nvPr>
        </p:nvSpPr>
        <p:spPr>
          <a:xfrm>
            <a:off x="1524000" y="1046923"/>
            <a:ext cx="9144000" cy="5811078"/>
          </a:xfrm>
        </p:spPr>
        <p:txBody>
          <a:bodyPr>
            <a:normAutofit/>
          </a:bodyPr>
          <a:lstStyle/>
          <a:p>
            <a:pPr algn="l"/>
            <a:r>
              <a:rPr lang="en-GB" dirty="0"/>
              <a:t>UK Model (</a:t>
            </a:r>
            <a:r>
              <a:rPr lang="en-GB" dirty="0" err="1"/>
              <a:t>Dartington</a:t>
            </a:r>
            <a:r>
              <a:rPr lang="en-GB" dirty="0"/>
              <a:t> Conf.1975) –   </a:t>
            </a:r>
            <a:r>
              <a:rPr lang="en-GB" dirty="0" err="1"/>
              <a:t>OAct</a:t>
            </a:r>
            <a:r>
              <a:rPr lang="en-GB" dirty="0"/>
              <a:t> / </a:t>
            </a:r>
            <a:r>
              <a:rPr lang="en-GB" dirty="0" err="1"/>
              <a:t>P&amp;Soc</a:t>
            </a:r>
            <a:r>
              <a:rPr lang="en-GB" dirty="0"/>
              <a:t> Ed / Environmental 					Education</a:t>
            </a:r>
          </a:p>
          <a:p>
            <a:pPr algn="l"/>
            <a:r>
              <a:rPr lang="en-GB" dirty="0"/>
              <a:t>Generative Model (Loynes, 2002) – 	Ecology, Morality, Political 						Consciousness</a:t>
            </a:r>
          </a:p>
          <a:p>
            <a:pPr algn="l"/>
            <a:r>
              <a:rPr lang="en-GB" dirty="0"/>
              <a:t>Relationships Model (Priest ?) –          Adventure Ed (Intra / Inter  						Personal Relationships </a:t>
            </a:r>
          </a:p>
          <a:p>
            <a:pPr algn="l"/>
            <a:r>
              <a:rPr lang="en-GB" dirty="0"/>
              <a:t>					Environmental Ed (</a:t>
            </a:r>
            <a:r>
              <a:rPr lang="en-GB" dirty="0" err="1"/>
              <a:t>Ekistic</a:t>
            </a:r>
            <a:r>
              <a:rPr lang="en-GB" dirty="0"/>
              <a:t> and 					</a:t>
            </a:r>
            <a:r>
              <a:rPr lang="en-GB" dirty="0" err="1"/>
              <a:t>Ecosystemic</a:t>
            </a:r>
            <a:r>
              <a:rPr lang="en-GB" dirty="0"/>
              <a:t> Relationships)</a:t>
            </a:r>
          </a:p>
          <a:p>
            <a:pPr algn="l"/>
            <a:r>
              <a:rPr lang="en-GB" dirty="0"/>
              <a:t>Australian Model (Martin, 2000) – 	Outdoor Ed / Outdoor Rec / 						Corporate </a:t>
            </a:r>
            <a:r>
              <a:rPr lang="en-GB" dirty="0" err="1"/>
              <a:t>Trg</a:t>
            </a:r>
            <a:r>
              <a:rPr lang="en-GB" dirty="0"/>
              <a:t> / Adv Therapy</a:t>
            </a:r>
          </a:p>
          <a:p>
            <a:pPr algn="l"/>
            <a:r>
              <a:rPr lang="en-GB" dirty="0" err="1"/>
              <a:t>Friluftsliv</a:t>
            </a:r>
            <a:r>
              <a:rPr lang="en-GB" dirty="0"/>
              <a:t> Model (Horgen, 2010)  - 	Physical, Nature Connected, Social </a:t>
            </a:r>
          </a:p>
          <a:p>
            <a:pPr algn="l"/>
            <a:endParaRPr lang="en-GB" dirty="0">
              <a:solidFill>
                <a:srgbClr val="FF0000"/>
              </a:solidFill>
            </a:endParaRPr>
          </a:p>
          <a:p>
            <a:pPr algn="l"/>
            <a:endParaRPr lang="en-GB" dirty="0"/>
          </a:p>
        </p:txBody>
      </p:sp>
    </p:spTree>
    <p:extLst>
      <p:ext uri="{BB962C8B-B14F-4D97-AF65-F5344CB8AC3E}">
        <p14:creationId xmlns:p14="http://schemas.microsoft.com/office/powerpoint/2010/main" val="29926898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49A44-C567-5B50-03EE-669C18276B8D}"/>
              </a:ext>
            </a:extLst>
          </p:cNvPr>
          <p:cNvSpPr>
            <a:spLocks noGrp="1"/>
          </p:cNvSpPr>
          <p:nvPr>
            <p:ph type="ctrTitle"/>
          </p:nvPr>
        </p:nvSpPr>
        <p:spPr>
          <a:xfrm>
            <a:off x="1524000" y="1122363"/>
            <a:ext cx="9144000" cy="545893"/>
          </a:xfrm>
        </p:spPr>
        <p:txBody>
          <a:bodyPr>
            <a:normAutofit fontScale="90000"/>
          </a:bodyPr>
          <a:lstStyle/>
          <a:p>
            <a:endParaRPr lang="en-GB" dirty="0"/>
          </a:p>
        </p:txBody>
      </p:sp>
      <p:sp>
        <p:nvSpPr>
          <p:cNvPr id="3" name="Subtitle 2">
            <a:extLst>
              <a:ext uri="{FF2B5EF4-FFF2-40B4-BE49-F238E27FC236}">
                <a16:creationId xmlns:a16="http://schemas.microsoft.com/office/drawing/2014/main" id="{D597F0F4-7028-5421-90A1-3B4E4A2BDC6A}"/>
              </a:ext>
            </a:extLst>
          </p:cNvPr>
          <p:cNvSpPr>
            <a:spLocks noGrp="1"/>
          </p:cNvSpPr>
          <p:nvPr>
            <p:ph type="subTitle" idx="1"/>
          </p:nvPr>
        </p:nvSpPr>
        <p:spPr>
          <a:xfrm>
            <a:off x="1524000" y="1996324"/>
            <a:ext cx="9144000" cy="3261476"/>
          </a:xfrm>
        </p:spPr>
        <p:txBody>
          <a:bodyPr>
            <a:normAutofit/>
          </a:bodyPr>
          <a:lstStyle/>
          <a:p>
            <a:r>
              <a:rPr lang="en-GB" sz="4800" dirty="0">
                <a:solidFill>
                  <a:srgbClr val="FF0000"/>
                </a:solidFill>
              </a:rPr>
              <a:t>How many of the </a:t>
            </a:r>
            <a:r>
              <a:rPr lang="en-GB" sz="4800" dirty="0" err="1">
                <a:solidFill>
                  <a:srgbClr val="FF0000"/>
                </a:solidFill>
              </a:rPr>
              <a:t>OEd</a:t>
            </a:r>
            <a:r>
              <a:rPr lang="en-GB" sz="4800" dirty="0">
                <a:solidFill>
                  <a:srgbClr val="FF0000"/>
                </a:solidFill>
              </a:rPr>
              <a:t> models reflect an environmental focus on ecological </a:t>
            </a:r>
            <a:r>
              <a:rPr lang="en-GB" sz="4800" dirty="0" err="1">
                <a:solidFill>
                  <a:srgbClr val="FF0000"/>
                </a:solidFill>
              </a:rPr>
              <a:t>realtionships</a:t>
            </a:r>
            <a:r>
              <a:rPr lang="en-GB" sz="4800" dirty="0">
                <a:solidFill>
                  <a:srgbClr val="FF0000"/>
                </a:solidFill>
              </a:rPr>
              <a:t>/processes?</a:t>
            </a:r>
            <a:endParaRPr lang="en-GB" sz="4800" dirty="0"/>
          </a:p>
        </p:txBody>
      </p:sp>
    </p:spTree>
    <p:extLst>
      <p:ext uri="{BB962C8B-B14F-4D97-AF65-F5344CB8AC3E}">
        <p14:creationId xmlns:p14="http://schemas.microsoft.com/office/powerpoint/2010/main" val="662246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72FDF-C7C1-4208-A660-6B806C6AEF44}"/>
              </a:ext>
            </a:extLst>
          </p:cNvPr>
          <p:cNvSpPr>
            <a:spLocks noGrp="1"/>
          </p:cNvSpPr>
          <p:nvPr>
            <p:ph type="ctrTitle"/>
          </p:nvPr>
        </p:nvSpPr>
        <p:spPr>
          <a:xfrm>
            <a:off x="1524000" y="397565"/>
            <a:ext cx="9144000" cy="874645"/>
          </a:xfrm>
        </p:spPr>
        <p:txBody>
          <a:bodyPr>
            <a:noAutofit/>
          </a:bodyPr>
          <a:lstStyle/>
          <a:p>
            <a:pPr marL="0" indent="0"/>
            <a:r>
              <a:rPr lang="en-GB" sz="4000" dirty="0">
                <a:latin typeface="+mn-lt"/>
              </a:rPr>
              <a:t>Something missing?</a:t>
            </a:r>
          </a:p>
        </p:txBody>
      </p:sp>
      <p:sp>
        <p:nvSpPr>
          <p:cNvPr id="3" name="Subtitle 2">
            <a:extLst>
              <a:ext uri="{FF2B5EF4-FFF2-40B4-BE49-F238E27FC236}">
                <a16:creationId xmlns:a16="http://schemas.microsoft.com/office/drawing/2014/main" id="{72C14454-F16C-4820-BA68-8288D85D7DC8}"/>
              </a:ext>
            </a:extLst>
          </p:cNvPr>
          <p:cNvSpPr>
            <a:spLocks noGrp="1"/>
          </p:cNvSpPr>
          <p:nvPr>
            <p:ph type="subTitle" idx="1"/>
          </p:nvPr>
        </p:nvSpPr>
        <p:spPr>
          <a:xfrm>
            <a:off x="1524000" y="1601856"/>
            <a:ext cx="9144000" cy="4639918"/>
          </a:xfrm>
        </p:spPr>
        <p:txBody>
          <a:bodyPr>
            <a:noAutofit/>
          </a:bodyPr>
          <a:lstStyle/>
          <a:p>
            <a:pPr algn="l"/>
            <a:r>
              <a:rPr lang="en-GB" sz="3200" dirty="0"/>
              <a:t>Environment is the place where living and non-living things interact with each other. Living (biotic) elements include humans, animals, plants, etc. Non living (abiotic) elements include air, water, sunlight, soil, rocks etc. Studying in/through/for the environment means studying the </a:t>
            </a:r>
            <a:r>
              <a:rPr lang="en-GB" sz="3200" u="sng" dirty="0"/>
              <a:t>relationships </a:t>
            </a:r>
            <a:r>
              <a:rPr lang="en-GB" sz="3200" dirty="0"/>
              <a:t>among these various things.</a:t>
            </a:r>
          </a:p>
          <a:p>
            <a:pPr algn="l"/>
            <a:r>
              <a:rPr lang="en-GB" sz="3200" dirty="0"/>
              <a:t>						</a:t>
            </a:r>
            <a:r>
              <a:rPr lang="en-GB" dirty="0"/>
              <a:t>(Sutton, 2007)</a:t>
            </a:r>
          </a:p>
        </p:txBody>
      </p:sp>
    </p:spTree>
    <p:extLst>
      <p:ext uri="{BB962C8B-B14F-4D97-AF65-F5344CB8AC3E}">
        <p14:creationId xmlns:p14="http://schemas.microsoft.com/office/powerpoint/2010/main" val="2114330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E50E0-EC78-48E4-BF5A-358C4B268346}"/>
              </a:ext>
            </a:extLst>
          </p:cNvPr>
          <p:cNvSpPr>
            <a:spLocks noGrp="1"/>
          </p:cNvSpPr>
          <p:nvPr>
            <p:ph type="ctrTitle"/>
          </p:nvPr>
        </p:nvSpPr>
        <p:spPr>
          <a:xfrm>
            <a:off x="1524000" y="879499"/>
            <a:ext cx="9144000" cy="975805"/>
          </a:xfrm>
        </p:spPr>
        <p:txBody>
          <a:bodyPr>
            <a:noAutofit/>
          </a:bodyPr>
          <a:lstStyle/>
          <a:p>
            <a:r>
              <a:rPr lang="en-GB" sz="3200" dirty="0">
                <a:latin typeface="+mn-lt"/>
              </a:rPr>
              <a:t>What </a:t>
            </a:r>
            <a:r>
              <a:rPr lang="en-GB" sz="3200" b="1" u="sng" dirty="0">
                <a:latin typeface="+mn-lt"/>
              </a:rPr>
              <a:t>SHOULD</a:t>
            </a:r>
            <a:r>
              <a:rPr lang="en-GB" sz="3200" dirty="0">
                <a:latin typeface="+mn-lt"/>
              </a:rPr>
              <a:t> environmental learning look like in these models</a:t>
            </a:r>
            <a:r>
              <a:rPr lang="en-GB" sz="3200" dirty="0"/>
              <a:t>?</a:t>
            </a:r>
          </a:p>
        </p:txBody>
      </p:sp>
      <p:sp>
        <p:nvSpPr>
          <p:cNvPr id="3" name="Subtitle 2">
            <a:extLst>
              <a:ext uri="{FF2B5EF4-FFF2-40B4-BE49-F238E27FC236}">
                <a16:creationId xmlns:a16="http://schemas.microsoft.com/office/drawing/2014/main" id="{5941C519-3667-4FC3-B002-F90E652B4DB1}"/>
              </a:ext>
            </a:extLst>
          </p:cNvPr>
          <p:cNvSpPr>
            <a:spLocks noGrp="1"/>
          </p:cNvSpPr>
          <p:nvPr>
            <p:ph type="subTitle" idx="1"/>
          </p:nvPr>
        </p:nvSpPr>
        <p:spPr>
          <a:xfrm>
            <a:off x="1524000" y="2398643"/>
            <a:ext cx="9144000" cy="2859157"/>
          </a:xfrm>
        </p:spPr>
        <p:txBody>
          <a:bodyPr>
            <a:normAutofit fontScale="92500" lnSpcReduction="20000"/>
          </a:bodyPr>
          <a:lstStyle/>
          <a:p>
            <a:pPr algn="l"/>
            <a:r>
              <a:rPr lang="en-GB" sz="3200" dirty="0"/>
              <a:t>It should raise understanding of:</a:t>
            </a:r>
          </a:p>
          <a:p>
            <a:pPr marL="457200" indent="-457200" algn="l">
              <a:buAutoNum type="arabicPeriod"/>
            </a:pPr>
            <a:r>
              <a:rPr lang="en-GB" sz="3200" dirty="0"/>
              <a:t>How ecological systems function?</a:t>
            </a:r>
          </a:p>
          <a:p>
            <a:pPr marL="457200" indent="-457200" algn="l">
              <a:buAutoNum type="arabicPeriod"/>
            </a:pPr>
            <a:r>
              <a:rPr lang="en-GB" sz="3200" dirty="0"/>
              <a:t>How we / humans are inter-connected to ecological systems.</a:t>
            </a:r>
          </a:p>
          <a:p>
            <a:pPr marL="457200" indent="-457200" algn="l">
              <a:buAutoNum type="arabicPeriod"/>
            </a:pPr>
            <a:r>
              <a:rPr lang="en-GB" sz="3200" dirty="0"/>
              <a:t>How we can make changes to lessen our impact upon these systems?</a:t>
            </a:r>
          </a:p>
          <a:p>
            <a:pPr lvl="2" algn="l"/>
            <a:r>
              <a:rPr lang="en-GB" dirty="0"/>
              <a:t>					(van </a:t>
            </a:r>
            <a:r>
              <a:rPr lang="en-GB" dirty="0" err="1"/>
              <a:t>Matre</a:t>
            </a:r>
            <a:r>
              <a:rPr lang="en-GB" dirty="0"/>
              <a:t>, 1990, 2012, Sutton, 2007)</a:t>
            </a:r>
          </a:p>
          <a:p>
            <a:pPr algn="l"/>
            <a:endParaRPr lang="en-GB" dirty="0"/>
          </a:p>
        </p:txBody>
      </p:sp>
    </p:spTree>
    <p:extLst>
      <p:ext uri="{BB962C8B-B14F-4D97-AF65-F5344CB8AC3E}">
        <p14:creationId xmlns:p14="http://schemas.microsoft.com/office/powerpoint/2010/main" val="35553912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39A41-8227-0912-1187-7447818EECD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FDB8BE88-BB0C-DE0D-004A-CDB017EA8CF1}"/>
              </a:ext>
            </a:extLst>
          </p:cNvPr>
          <p:cNvSpPr>
            <a:spLocks noGrp="1"/>
          </p:cNvSpPr>
          <p:nvPr>
            <p:ph idx="1"/>
          </p:nvPr>
        </p:nvSpPr>
        <p:spPr/>
        <p:txBody>
          <a:bodyPr/>
          <a:lstStyle/>
          <a:p>
            <a:pPr marL="0" indent="0">
              <a:buNone/>
            </a:pPr>
            <a:r>
              <a:rPr lang="en-GB" sz="2800" dirty="0"/>
              <a:t>		</a:t>
            </a:r>
          </a:p>
          <a:p>
            <a:pPr marL="0" indent="0">
              <a:buNone/>
            </a:pPr>
            <a:endParaRPr lang="en-GB" dirty="0"/>
          </a:p>
          <a:p>
            <a:pPr marL="0" indent="0" algn="ctr">
              <a:buNone/>
            </a:pPr>
            <a:r>
              <a:rPr lang="en-GB" sz="4400" dirty="0"/>
              <a:t>	</a:t>
            </a:r>
            <a:r>
              <a:rPr lang="en-GB" sz="6600" dirty="0"/>
              <a:t>Q1:How do ecological 	systems function?</a:t>
            </a:r>
          </a:p>
          <a:p>
            <a:endParaRPr lang="en-GB" dirty="0"/>
          </a:p>
        </p:txBody>
      </p:sp>
    </p:spTree>
    <p:extLst>
      <p:ext uri="{BB962C8B-B14F-4D97-AF65-F5344CB8AC3E}">
        <p14:creationId xmlns:p14="http://schemas.microsoft.com/office/powerpoint/2010/main" val="2961394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83EBB-BCA6-47E2-820E-1FAA6A922299}"/>
              </a:ext>
            </a:extLst>
          </p:cNvPr>
          <p:cNvSpPr>
            <a:spLocks noGrp="1"/>
          </p:cNvSpPr>
          <p:nvPr>
            <p:ph type="ctrTitle"/>
          </p:nvPr>
        </p:nvSpPr>
        <p:spPr>
          <a:xfrm>
            <a:off x="1524000" y="530088"/>
            <a:ext cx="9144000" cy="443947"/>
          </a:xfrm>
        </p:spPr>
        <p:txBody>
          <a:bodyPr>
            <a:noAutofit/>
          </a:bodyPr>
          <a:lstStyle/>
          <a:p>
            <a:pPr algn="l"/>
            <a:r>
              <a:rPr lang="en-GB" sz="3600" dirty="0">
                <a:latin typeface="+mn-lt"/>
              </a:rPr>
              <a:t>1. How ecological systems function?</a:t>
            </a:r>
          </a:p>
        </p:txBody>
      </p:sp>
      <p:sp>
        <p:nvSpPr>
          <p:cNvPr id="3" name="Subtitle 2">
            <a:extLst>
              <a:ext uri="{FF2B5EF4-FFF2-40B4-BE49-F238E27FC236}">
                <a16:creationId xmlns:a16="http://schemas.microsoft.com/office/drawing/2014/main" id="{1BB29CFF-5E29-4220-978E-EC0D71B76F0F}"/>
              </a:ext>
            </a:extLst>
          </p:cNvPr>
          <p:cNvSpPr>
            <a:spLocks noGrp="1"/>
          </p:cNvSpPr>
          <p:nvPr>
            <p:ph type="subTitle" idx="1"/>
          </p:nvPr>
        </p:nvSpPr>
        <p:spPr>
          <a:xfrm>
            <a:off x="1524000" y="1113185"/>
            <a:ext cx="9144000" cy="4770780"/>
          </a:xfrm>
        </p:spPr>
        <p:txBody>
          <a:bodyPr>
            <a:normAutofit fontScale="40000" lnSpcReduction="20000"/>
          </a:bodyPr>
          <a:lstStyle/>
          <a:p>
            <a:pPr algn="l"/>
            <a:r>
              <a:rPr lang="en-GB" sz="5100" dirty="0"/>
              <a:t>Ecological processes/systems that underpin ALL life on planet earth are based on an </a:t>
            </a:r>
            <a:r>
              <a:rPr lang="en-GB" sz="5100" u="sng" dirty="0"/>
              <a:t>understanding of 4 systems</a:t>
            </a:r>
            <a:r>
              <a:rPr lang="en-GB" sz="5100" dirty="0"/>
              <a:t>:</a:t>
            </a:r>
          </a:p>
          <a:p>
            <a:pPr algn="l"/>
            <a:endParaRPr lang="en-GB" sz="5100" dirty="0"/>
          </a:p>
          <a:p>
            <a:pPr marL="457200" indent="-457200" algn="l">
              <a:buFont typeface="+mj-lt"/>
              <a:buAutoNum type="arabicPeriod"/>
            </a:pPr>
            <a:r>
              <a:rPr lang="en-GB" sz="5100" dirty="0"/>
              <a:t>Sunlight as energy (photosynthesis, food chains)</a:t>
            </a:r>
          </a:p>
          <a:p>
            <a:pPr algn="l"/>
            <a:endParaRPr lang="en-GB" sz="5100" dirty="0"/>
          </a:p>
          <a:p>
            <a:pPr algn="l"/>
            <a:r>
              <a:rPr lang="en-GB" sz="5100" dirty="0"/>
              <a:t>2.     Recycling of matter (life, death, bacteria, recycling – soil, air &amp; water)</a:t>
            </a:r>
          </a:p>
          <a:p>
            <a:pPr algn="l"/>
            <a:endParaRPr lang="en-GB" sz="5100" dirty="0"/>
          </a:p>
          <a:p>
            <a:pPr marL="457200" indent="-457200" algn="l">
              <a:buAutoNum type="arabicPeriod" startAt="3"/>
            </a:pPr>
            <a:r>
              <a:rPr lang="en-GB" sz="5100" dirty="0"/>
              <a:t>Interdependence of life forms (diversity, community, habitat, competition &amp;  </a:t>
            </a:r>
          </a:p>
          <a:p>
            <a:pPr algn="l"/>
            <a:r>
              <a:rPr lang="en-GB" sz="5100" dirty="0"/>
              <a:t>        co-operation.</a:t>
            </a:r>
          </a:p>
          <a:p>
            <a:pPr algn="l"/>
            <a:endParaRPr lang="en-GB" sz="5100" dirty="0"/>
          </a:p>
          <a:p>
            <a:pPr marL="457200" indent="-457200" algn="l">
              <a:buAutoNum type="arabicPeriod" startAt="4"/>
            </a:pPr>
            <a:r>
              <a:rPr lang="en-GB" sz="5100" dirty="0"/>
              <a:t>Changing of life forms (adaptations, evolution, change)</a:t>
            </a:r>
          </a:p>
          <a:p>
            <a:pPr algn="l"/>
            <a:r>
              <a:rPr lang="en-GB" sz="5100" dirty="0"/>
              <a:t>						(van </a:t>
            </a:r>
            <a:r>
              <a:rPr lang="en-GB" sz="5100" dirty="0" err="1"/>
              <a:t>Matre</a:t>
            </a:r>
            <a:r>
              <a:rPr lang="en-GB" sz="5100" dirty="0"/>
              <a:t>, 1990, 2012)</a:t>
            </a:r>
          </a:p>
          <a:p>
            <a:pPr algn="l"/>
            <a:endParaRPr lang="en-GB" sz="3200" dirty="0"/>
          </a:p>
        </p:txBody>
      </p:sp>
    </p:spTree>
    <p:extLst>
      <p:ext uri="{BB962C8B-B14F-4D97-AF65-F5344CB8AC3E}">
        <p14:creationId xmlns:p14="http://schemas.microsoft.com/office/powerpoint/2010/main" val="2179443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5AF8F-5668-B85D-44F6-786DE3DB8C5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A2F973A-584C-423E-3A0E-82438842F3B2}"/>
              </a:ext>
            </a:extLst>
          </p:cNvPr>
          <p:cNvSpPr>
            <a:spLocks noGrp="1"/>
          </p:cNvSpPr>
          <p:nvPr>
            <p:ph idx="1"/>
          </p:nvPr>
        </p:nvSpPr>
        <p:spPr/>
        <p:txBody>
          <a:bodyPr/>
          <a:lstStyle/>
          <a:p>
            <a:pPr marL="0" indent="0" algn="ctr">
              <a:buNone/>
            </a:pPr>
            <a:r>
              <a:rPr lang="en-GB" sz="2800" dirty="0">
                <a:solidFill>
                  <a:srgbClr val="FF0000"/>
                </a:solidFill>
              </a:rPr>
              <a:t>	</a:t>
            </a:r>
            <a:r>
              <a:rPr lang="en-GB" sz="6600" dirty="0">
                <a:solidFill>
                  <a:srgbClr val="FF0000"/>
                </a:solidFill>
              </a:rPr>
              <a:t>Q. Should </a:t>
            </a:r>
            <a:r>
              <a:rPr lang="en-GB" sz="6600" dirty="0" err="1">
                <a:solidFill>
                  <a:srgbClr val="FF0000"/>
                </a:solidFill>
              </a:rPr>
              <a:t>OEd</a:t>
            </a:r>
            <a:r>
              <a:rPr lang="en-GB" sz="6600" dirty="0">
                <a:solidFill>
                  <a:srgbClr val="FF0000"/>
                </a:solidFill>
              </a:rPr>
              <a:t> address understanding of ecological processes?</a:t>
            </a:r>
          </a:p>
          <a:p>
            <a:endParaRPr lang="en-GB" dirty="0"/>
          </a:p>
        </p:txBody>
      </p:sp>
    </p:spTree>
    <p:extLst>
      <p:ext uri="{BB962C8B-B14F-4D97-AF65-F5344CB8AC3E}">
        <p14:creationId xmlns:p14="http://schemas.microsoft.com/office/powerpoint/2010/main" val="34595380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9B0F9-59A6-42CB-A9A3-3E971A43C7F5}"/>
              </a:ext>
            </a:extLst>
          </p:cNvPr>
          <p:cNvSpPr>
            <a:spLocks noGrp="1"/>
          </p:cNvSpPr>
          <p:nvPr>
            <p:ph type="ctrTitle"/>
          </p:nvPr>
        </p:nvSpPr>
        <p:spPr>
          <a:xfrm>
            <a:off x="1524000" y="663116"/>
            <a:ext cx="9144000" cy="914400"/>
          </a:xfrm>
        </p:spPr>
        <p:txBody>
          <a:bodyPr>
            <a:normAutofit fontScale="90000"/>
          </a:bodyPr>
          <a:lstStyle/>
          <a:p>
            <a:pPr algn="l"/>
            <a:r>
              <a:rPr lang="en-GB" sz="3600" dirty="0">
                <a:latin typeface="+mn-lt"/>
              </a:rPr>
              <a:t>2. How are we / humans inter-connected to ecological systems.</a:t>
            </a:r>
            <a:br>
              <a:rPr lang="en-GB" sz="2400" dirty="0"/>
            </a:br>
            <a:endParaRPr lang="en-GB" sz="2400" dirty="0"/>
          </a:p>
        </p:txBody>
      </p:sp>
      <p:sp>
        <p:nvSpPr>
          <p:cNvPr id="3" name="Subtitle 2">
            <a:extLst>
              <a:ext uri="{FF2B5EF4-FFF2-40B4-BE49-F238E27FC236}">
                <a16:creationId xmlns:a16="http://schemas.microsoft.com/office/drawing/2014/main" id="{E28AD9CD-D97B-4000-A70F-7EFD23DB6ECE}"/>
              </a:ext>
            </a:extLst>
          </p:cNvPr>
          <p:cNvSpPr>
            <a:spLocks noGrp="1"/>
          </p:cNvSpPr>
          <p:nvPr>
            <p:ph type="subTitle" idx="1"/>
          </p:nvPr>
        </p:nvSpPr>
        <p:spPr>
          <a:xfrm>
            <a:off x="1524000" y="1710137"/>
            <a:ext cx="9144000" cy="4083389"/>
          </a:xfrm>
        </p:spPr>
        <p:txBody>
          <a:bodyPr>
            <a:normAutofit fontScale="92500" lnSpcReduction="20000"/>
          </a:bodyPr>
          <a:lstStyle/>
          <a:p>
            <a:pPr marL="342900" indent="-342900" algn="l">
              <a:buFont typeface="Arial" panose="020B0604020202020204" pitchFamily="34" charset="0"/>
              <a:buChar char="•"/>
            </a:pPr>
            <a:r>
              <a:rPr lang="en-GB" sz="3000" dirty="0"/>
              <a:t>Top of the food chain – (Sutton, 2007)</a:t>
            </a:r>
          </a:p>
          <a:p>
            <a:pPr marL="342900" indent="-342900" algn="l">
              <a:buFont typeface="Arial" panose="020B0604020202020204" pitchFamily="34" charset="0"/>
              <a:buChar char="•"/>
            </a:pPr>
            <a:r>
              <a:rPr lang="en-GB" sz="3000" dirty="0"/>
              <a:t>Increasing in number - 7.7 billion people (Packham, 2020)</a:t>
            </a:r>
          </a:p>
          <a:p>
            <a:pPr marL="342900" indent="-342900" algn="l">
              <a:buFont typeface="Arial" panose="020B0604020202020204" pitchFamily="34" charset="0"/>
              <a:buChar char="•"/>
            </a:pPr>
            <a:r>
              <a:rPr lang="en-GB" sz="3000" dirty="0"/>
              <a:t>Disproportionate impact of capitalist economies (IPCC, 2019)</a:t>
            </a:r>
          </a:p>
          <a:p>
            <a:pPr marL="342900" indent="-342900" algn="l">
              <a:buFont typeface="Arial" panose="020B0604020202020204" pitchFamily="34" charset="0"/>
              <a:buChar char="•"/>
            </a:pPr>
            <a:r>
              <a:rPr lang="en-GB" sz="3000" dirty="0"/>
              <a:t>Increasingly materialist / consumerist / exploitative lifestyles (Orr, 2005, Dasgupta, 2021)</a:t>
            </a:r>
          </a:p>
          <a:p>
            <a:pPr marL="342900" indent="-342900" algn="l">
              <a:buFont typeface="Arial" panose="020B0604020202020204" pitchFamily="34" charset="0"/>
              <a:buChar char="•"/>
            </a:pPr>
            <a:r>
              <a:rPr lang="en-GB" sz="3000" dirty="0"/>
              <a:t>Exhausting earths ability to support human life (IPCC, 2019)</a:t>
            </a:r>
          </a:p>
          <a:p>
            <a:pPr marL="342900" indent="-342900" algn="l">
              <a:buFont typeface="Arial" panose="020B0604020202020204" pitchFamily="34" charset="0"/>
              <a:buChar char="•"/>
            </a:pPr>
            <a:endParaRPr lang="en-GB" dirty="0"/>
          </a:p>
          <a:p>
            <a:pPr algn="l"/>
            <a:r>
              <a:rPr lang="en-GB" dirty="0"/>
              <a:t>		</a:t>
            </a:r>
            <a:r>
              <a:rPr lang="en-GB" sz="3000" i="1" dirty="0"/>
              <a:t>We are nature not separate from it</a:t>
            </a:r>
          </a:p>
          <a:p>
            <a:pPr lvl="8" algn="l"/>
            <a:r>
              <a:rPr lang="en-GB" sz="3000" dirty="0"/>
              <a:t>(</a:t>
            </a:r>
            <a:r>
              <a:rPr lang="en-GB" sz="3000" dirty="0" err="1"/>
              <a:t>Mortlock</a:t>
            </a:r>
            <a:r>
              <a:rPr lang="en-GB" sz="3000" dirty="0"/>
              <a:t>, 2009, 2012)</a:t>
            </a:r>
          </a:p>
          <a:p>
            <a:pPr marL="342900" indent="-342900" algn="l">
              <a:buFont typeface="Arial" panose="020B0604020202020204" pitchFamily="34" charset="0"/>
              <a:buChar char="•"/>
            </a:pPr>
            <a:endParaRPr lang="en-GB" dirty="0"/>
          </a:p>
          <a:p>
            <a:pPr marL="342900" indent="-342900" algn="l">
              <a:buFont typeface="Arial" panose="020B0604020202020204" pitchFamily="34" charset="0"/>
              <a:buChar char="•"/>
            </a:pPr>
            <a:endParaRPr lang="en-GB" dirty="0"/>
          </a:p>
          <a:p>
            <a:pPr marL="342900" indent="-342900" algn="l">
              <a:buFont typeface="Arial" panose="020B0604020202020204" pitchFamily="34" charset="0"/>
              <a:buChar char="•"/>
            </a:pPr>
            <a:endParaRPr lang="en-GB" dirty="0"/>
          </a:p>
        </p:txBody>
      </p:sp>
    </p:spTree>
    <p:extLst>
      <p:ext uri="{BB962C8B-B14F-4D97-AF65-F5344CB8AC3E}">
        <p14:creationId xmlns:p14="http://schemas.microsoft.com/office/powerpoint/2010/main" val="40904734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D58B1-AA10-46C9-A928-B4B115BCBF71}"/>
              </a:ext>
            </a:extLst>
          </p:cNvPr>
          <p:cNvSpPr>
            <a:spLocks noGrp="1"/>
          </p:cNvSpPr>
          <p:nvPr>
            <p:ph type="ctrTitle"/>
          </p:nvPr>
        </p:nvSpPr>
        <p:spPr>
          <a:xfrm>
            <a:off x="1524000" y="1122364"/>
            <a:ext cx="9144000" cy="640176"/>
          </a:xfrm>
        </p:spPr>
        <p:txBody>
          <a:bodyPr>
            <a:normAutofit fontScale="90000"/>
          </a:bodyPr>
          <a:lstStyle/>
          <a:p>
            <a:pPr algn="l"/>
            <a:r>
              <a:rPr lang="en-GB" sz="4000" dirty="0">
                <a:latin typeface="+mn-lt"/>
              </a:rPr>
              <a:t>3. How can we make changes to lessen our impact upon these systems?</a:t>
            </a:r>
            <a:br>
              <a:rPr lang="en-GB" sz="2400" dirty="0"/>
            </a:br>
            <a:endParaRPr lang="en-GB" sz="2400" dirty="0"/>
          </a:p>
        </p:txBody>
      </p:sp>
      <p:sp>
        <p:nvSpPr>
          <p:cNvPr id="3" name="Subtitle 2">
            <a:extLst>
              <a:ext uri="{FF2B5EF4-FFF2-40B4-BE49-F238E27FC236}">
                <a16:creationId xmlns:a16="http://schemas.microsoft.com/office/drawing/2014/main" id="{E0364667-087E-49C4-BD07-8A2740335773}"/>
              </a:ext>
            </a:extLst>
          </p:cNvPr>
          <p:cNvSpPr>
            <a:spLocks noGrp="1"/>
          </p:cNvSpPr>
          <p:nvPr>
            <p:ph type="subTitle" idx="1"/>
          </p:nvPr>
        </p:nvSpPr>
        <p:spPr>
          <a:xfrm>
            <a:off x="1524000" y="1762540"/>
            <a:ext cx="9144000" cy="3495260"/>
          </a:xfrm>
        </p:spPr>
        <p:txBody>
          <a:bodyPr>
            <a:normAutofit/>
          </a:bodyPr>
          <a:lstStyle/>
          <a:p>
            <a:pPr marL="342900" indent="-342900" algn="l">
              <a:buFont typeface="Arial" panose="020B0604020202020204" pitchFamily="34" charset="0"/>
              <a:buChar char="•"/>
            </a:pPr>
            <a:r>
              <a:rPr lang="en-GB" dirty="0"/>
              <a:t>Develop and connect with an ECOLOGICAL SELF   </a:t>
            </a:r>
          </a:p>
          <a:p>
            <a:pPr algn="l"/>
            <a:r>
              <a:rPr lang="en-GB" dirty="0"/>
              <a:t>    ‘ .…developing new self-identities that are individual, social</a:t>
            </a:r>
            <a:r>
              <a:rPr lang="en-GB" i="1" dirty="0"/>
              <a:t> and </a:t>
            </a:r>
            <a:r>
              <a:rPr lang="en-GB" u="sng" dirty="0"/>
              <a:t>ecological</a:t>
            </a:r>
            <a:r>
              <a:rPr lang="en-GB" dirty="0"/>
              <a:t>’ (Sutton, 2007, 46)</a:t>
            </a:r>
          </a:p>
          <a:p>
            <a:pPr algn="l"/>
            <a:r>
              <a:rPr lang="en-GB" dirty="0"/>
              <a:t>       ….An ecological approach to life respects the rights of all life forms and reduces humanities impact upon the environment (</a:t>
            </a:r>
            <a:r>
              <a:rPr lang="en-GB" dirty="0" err="1"/>
              <a:t>Mortlock</a:t>
            </a:r>
            <a:r>
              <a:rPr lang="en-GB" dirty="0"/>
              <a:t>, 2009)</a:t>
            </a:r>
          </a:p>
          <a:p>
            <a:pPr algn="l"/>
            <a:r>
              <a:rPr lang="en-GB" dirty="0"/>
              <a:t>       ….An ecological self recognises the differences between Deep and Shallow Ecology</a:t>
            </a:r>
          </a:p>
          <a:p>
            <a:pPr algn="l"/>
            <a:r>
              <a:rPr lang="en-GB" dirty="0">
                <a:hlinkClick r:id="rId2"/>
              </a:rPr>
              <a:t>https://www.youtube.com/watch?v=byQ86TjwCEQ</a:t>
            </a:r>
            <a:endParaRPr lang="en-GB" dirty="0"/>
          </a:p>
        </p:txBody>
      </p:sp>
    </p:spTree>
    <p:extLst>
      <p:ext uri="{BB962C8B-B14F-4D97-AF65-F5344CB8AC3E}">
        <p14:creationId xmlns:p14="http://schemas.microsoft.com/office/powerpoint/2010/main" val="27237117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533401"/>
            <a:ext cx="9144000" cy="659295"/>
          </a:xfrm>
        </p:spPr>
        <p:txBody>
          <a:bodyPr>
            <a:normAutofit fontScale="90000"/>
          </a:bodyPr>
          <a:lstStyle/>
          <a:p>
            <a:pPr algn="l"/>
            <a:r>
              <a:rPr lang="en-GB" dirty="0"/>
              <a:t>		     </a:t>
            </a:r>
            <a:r>
              <a:rPr lang="en-GB" sz="4000" dirty="0"/>
              <a:t>Deep Ecology (</a:t>
            </a:r>
            <a:r>
              <a:rPr lang="en-GB" sz="4000" dirty="0" err="1"/>
              <a:t>Naess</a:t>
            </a:r>
            <a:r>
              <a:rPr lang="en-GB" sz="4000" dirty="0"/>
              <a:t>, 2001)</a:t>
            </a:r>
          </a:p>
        </p:txBody>
      </p:sp>
      <p:sp>
        <p:nvSpPr>
          <p:cNvPr id="3" name="Subtitle 2"/>
          <p:cNvSpPr>
            <a:spLocks noGrp="1"/>
          </p:cNvSpPr>
          <p:nvPr>
            <p:ph type="subTitle" idx="1"/>
          </p:nvPr>
        </p:nvSpPr>
        <p:spPr>
          <a:xfrm>
            <a:off x="1524000" y="1311965"/>
            <a:ext cx="9144000" cy="5314121"/>
          </a:xfrm>
        </p:spPr>
        <p:txBody>
          <a:bodyPr>
            <a:normAutofit fontScale="85000" lnSpcReduction="20000"/>
          </a:bodyPr>
          <a:lstStyle/>
          <a:p>
            <a:pPr algn="l"/>
            <a:r>
              <a:rPr lang="en-GB" dirty="0"/>
              <a:t>- </a:t>
            </a:r>
            <a:r>
              <a:rPr lang="en-GB" sz="2800" dirty="0" err="1"/>
              <a:t>Ecocentric</a:t>
            </a:r>
            <a:r>
              <a:rPr lang="en-GB" sz="2800" dirty="0"/>
              <a:t> </a:t>
            </a:r>
            <a:r>
              <a:rPr lang="en-GB" sz="2800" dirty="0">
                <a:solidFill>
                  <a:srgbClr val="FF0000"/>
                </a:solidFill>
              </a:rPr>
              <a:t>Ontology</a:t>
            </a:r>
            <a:r>
              <a:rPr lang="en-GB" sz="2800" dirty="0"/>
              <a:t>* – assumptions are grounded in the environment and humanity having </a:t>
            </a:r>
            <a:r>
              <a:rPr lang="en-GB" sz="2800" u="sng" dirty="0"/>
              <a:t>a shared participation in the world </a:t>
            </a:r>
            <a:r>
              <a:rPr lang="en-GB" sz="2800" dirty="0"/>
              <a:t>(philosophical / ideological / cultural assumptions) </a:t>
            </a:r>
          </a:p>
          <a:p>
            <a:pPr algn="l"/>
            <a:r>
              <a:rPr lang="en-GB" sz="2800" dirty="0"/>
              <a:t>- Understanding of the complex interactions between humans and the environment.</a:t>
            </a:r>
          </a:p>
          <a:p>
            <a:pPr algn="l"/>
            <a:r>
              <a:rPr lang="en-GB" sz="2800" dirty="0"/>
              <a:t>- Focus on self realisation and the human–nature connections (our Eco-self).</a:t>
            </a:r>
          </a:p>
          <a:p>
            <a:pPr algn="l"/>
            <a:r>
              <a:rPr lang="en-GB" sz="2800" dirty="0"/>
              <a:t>- Concern to change future interactions between humans and the environment </a:t>
            </a:r>
            <a:r>
              <a:rPr lang="en-GB" sz="2800" u="sng" dirty="0"/>
              <a:t>for the equal good of both</a:t>
            </a:r>
            <a:r>
              <a:rPr lang="en-GB" sz="2800" dirty="0"/>
              <a:t>.</a:t>
            </a:r>
          </a:p>
          <a:p>
            <a:pPr algn="l"/>
            <a:r>
              <a:rPr lang="en-GB" sz="2800" dirty="0"/>
              <a:t>- </a:t>
            </a:r>
            <a:r>
              <a:rPr lang="en-GB" sz="2800" dirty="0" err="1"/>
              <a:t>Ecocentric</a:t>
            </a:r>
            <a:r>
              <a:rPr lang="en-GB" sz="2800" dirty="0"/>
              <a:t> behaviour</a:t>
            </a:r>
          </a:p>
          <a:p>
            <a:pPr algn="l"/>
            <a:endParaRPr lang="en-GB" sz="2800" dirty="0"/>
          </a:p>
          <a:p>
            <a:r>
              <a:rPr lang="en-GB" sz="2800" i="1" dirty="0"/>
              <a:t>Why would we harm nature when we harm ourselves? </a:t>
            </a:r>
          </a:p>
          <a:p>
            <a:pPr algn="l"/>
            <a:r>
              <a:rPr lang="en-GB" sz="2200" dirty="0"/>
              <a:t>							(Naess,2001)</a:t>
            </a:r>
          </a:p>
          <a:p>
            <a:pPr algn="l"/>
            <a:endParaRPr lang="en-GB" sz="2800" dirty="0"/>
          </a:p>
          <a:p>
            <a:pPr algn="l"/>
            <a:r>
              <a:rPr lang="en-GB" sz="2800" dirty="0"/>
              <a:t>*</a:t>
            </a:r>
            <a:r>
              <a:rPr lang="en-GB" sz="1800" dirty="0"/>
              <a:t> </a:t>
            </a:r>
            <a:r>
              <a:rPr lang="en-GB" sz="2100" dirty="0">
                <a:solidFill>
                  <a:srgbClr val="FF0000"/>
                </a:solidFill>
              </a:rPr>
              <a:t>The way humans view and make sense of the world and how this influences behaviour.</a:t>
            </a:r>
          </a:p>
          <a:p>
            <a:pPr marL="457200" indent="-457200" algn="l">
              <a:buFontTx/>
              <a:buChar char="-"/>
            </a:pPr>
            <a:endParaRPr lang="en-GB" sz="2800" dirty="0"/>
          </a:p>
          <a:p>
            <a:pPr marL="457200" indent="-457200" algn="l">
              <a:buFontTx/>
              <a:buChar char="-"/>
            </a:pPr>
            <a:endParaRPr lang="en-GB" sz="2800" dirty="0"/>
          </a:p>
          <a:p>
            <a:pPr marL="457200" indent="-457200" algn="l">
              <a:buFontTx/>
              <a:buChar char="-"/>
            </a:pPr>
            <a:endParaRPr lang="en-GB" sz="2800" dirty="0"/>
          </a:p>
          <a:p>
            <a:pPr marL="457200" indent="-457200" algn="l">
              <a:buFontTx/>
              <a:buChar char="-"/>
            </a:pPr>
            <a:endParaRPr lang="en-GB" sz="2800" dirty="0"/>
          </a:p>
        </p:txBody>
      </p:sp>
    </p:spTree>
    <p:extLst>
      <p:ext uri="{BB962C8B-B14F-4D97-AF65-F5344CB8AC3E}">
        <p14:creationId xmlns:p14="http://schemas.microsoft.com/office/powerpoint/2010/main" val="3456703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558801"/>
            <a:ext cx="9144000" cy="806173"/>
          </a:xfrm>
        </p:spPr>
        <p:txBody>
          <a:bodyPr>
            <a:normAutofit fontScale="90000"/>
          </a:bodyPr>
          <a:lstStyle/>
          <a:p>
            <a:r>
              <a:rPr lang="en-GB" dirty="0"/>
              <a:t>Shallow Ecology (</a:t>
            </a:r>
            <a:r>
              <a:rPr lang="en-GB" dirty="0" err="1"/>
              <a:t>Naess</a:t>
            </a:r>
            <a:r>
              <a:rPr lang="en-GB" dirty="0"/>
              <a:t>, 2001)</a:t>
            </a:r>
          </a:p>
        </p:txBody>
      </p:sp>
      <p:sp>
        <p:nvSpPr>
          <p:cNvPr id="3" name="Subtitle 2"/>
          <p:cNvSpPr>
            <a:spLocks noGrp="1"/>
          </p:cNvSpPr>
          <p:nvPr>
            <p:ph type="subTitle" idx="1"/>
          </p:nvPr>
        </p:nvSpPr>
        <p:spPr>
          <a:xfrm>
            <a:off x="1905000" y="1562101"/>
            <a:ext cx="9144000" cy="4149586"/>
          </a:xfrm>
        </p:spPr>
        <p:txBody>
          <a:bodyPr>
            <a:normAutofit fontScale="85000" lnSpcReduction="20000"/>
          </a:bodyPr>
          <a:lstStyle/>
          <a:p>
            <a:pPr algn="l"/>
            <a:r>
              <a:rPr lang="en-GB" sz="3000" dirty="0"/>
              <a:t>- Anthropocentric Ontology – Assumptions** are grounded in the </a:t>
            </a:r>
            <a:r>
              <a:rPr lang="en-GB" sz="3000" u="sng" dirty="0"/>
              <a:t>supremacy of humankind over the environment </a:t>
            </a:r>
            <a:r>
              <a:rPr lang="en-GB" sz="3000" dirty="0"/>
              <a:t>with a basis in what is important for humans.</a:t>
            </a:r>
          </a:p>
          <a:p>
            <a:pPr algn="l"/>
            <a:r>
              <a:rPr lang="en-GB" sz="3000" dirty="0"/>
              <a:t>- Superficial engagement with the impact /consequences of human action </a:t>
            </a:r>
            <a:r>
              <a:rPr lang="en-GB" sz="3000" dirty="0" err="1"/>
              <a:t>eg</a:t>
            </a:r>
            <a:r>
              <a:rPr lang="en-GB" sz="3000" dirty="0"/>
              <a:t>. pollution, resource use, species loss, ozone layer, earth warming?</a:t>
            </a:r>
          </a:p>
          <a:p>
            <a:pPr algn="l"/>
            <a:r>
              <a:rPr lang="en-GB" sz="3000" dirty="0"/>
              <a:t>- Sustainability is the driving force </a:t>
            </a:r>
            <a:r>
              <a:rPr lang="en-GB" sz="3000" dirty="0" err="1"/>
              <a:t>eg.</a:t>
            </a:r>
            <a:r>
              <a:rPr lang="en-GB" sz="3000" dirty="0"/>
              <a:t> green </a:t>
            </a:r>
            <a:r>
              <a:rPr lang="en-GB" sz="3000" dirty="0" err="1"/>
              <a:t>technolgies</a:t>
            </a:r>
            <a:r>
              <a:rPr lang="en-GB" sz="3000" dirty="0"/>
              <a:t>, recycling.</a:t>
            </a:r>
          </a:p>
          <a:p>
            <a:pPr algn="l"/>
            <a:r>
              <a:rPr lang="en-GB" sz="3000" dirty="0"/>
              <a:t>- </a:t>
            </a:r>
            <a:r>
              <a:rPr lang="en-GB" sz="3000" dirty="0">
                <a:solidFill>
                  <a:srgbClr val="FF0000"/>
                </a:solidFill>
              </a:rPr>
              <a:t>No ontological shift in humanities approach to the planet/earth</a:t>
            </a:r>
            <a:r>
              <a:rPr lang="en-GB" sz="3000" dirty="0"/>
              <a:t>.</a:t>
            </a:r>
          </a:p>
          <a:p>
            <a:pPr algn="l"/>
            <a:r>
              <a:rPr lang="en-GB" sz="3000" dirty="0"/>
              <a:t>- </a:t>
            </a:r>
            <a:r>
              <a:rPr lang="en-GB" sz="3000" u="sng" dirty="0"/>
              <a:t>Anthropocentric behaviour</a:t>
            </a:r>
            <a:r>
              <a:rPr lang="en-GB" sz="3000" dirty="0"/>
              <a:t>.</a:t>
            </a:r>
          </a:p>
          <a:p>
            <a:pPr marL="457200" indent="-457200" algn="l">
              <a:buFontTx/>
              <a:buChar char="-"/>
            </a:pPr>
            <a:endParaRPr lang="en-GB" sz="3000" dirty="0"/>
          </a:p>
          <a:p>
            <a:pPr algn="l"/>
            <a:r>
              <a:rPr lang="en-GB" sz="3000" dirty="0"/>
              <a:t>**</a:t>
            </a:r>
            <a:r>
              <a:rPr lang="en-GB" sz="2800" dirty="0"/>
              <a:t> (philosophical / ideological / cultural assumptions) </a:t>
            </a:r>
            <a:endParaRPr lang="en-GB" sz="3000" dirty="0"/>
          </a:p>
          <a:p>
            <a:endParaRPr lang="en-GB" dirty="0"/>
          </a:p>
        </p:txBody>
      </p:sp>
    </p:spTree>
    <p:extLst>
      <p:ext uri="{BB962C8B-B14F-4D97-AF65-F5344CB8AC3E}">
        <p14:creationId xmlns:p14="http://schemas.microsoft.com/office/powerpoint/2010/main" val="29856891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91466"/>
          </a:xfrm>
        </p:spPr>
        <p:txBody>
          <a:bodyPr>
            <a:normAutofit fontScale="90000"/>
          </a:bodyPr>
          <a:lstStyle/>
          <a:p>
            <a:endParaRPr lang="en-GB" dirty="0"/>
          </a:p>
        </p:txBody>
      </p:sp>
      <p:sp>
        <p:nvSpPr>
          <p:cNvPr id="3" name="Content Placeholder 2"/>
          <p:cNvSpPr>
            <a:spLocks noGrp="1"/>
          </p:cNvSpPr>
          <p:nvPr>
            <p:ph idx="1"/>
          </p:nvPr>
        </p:nvSpPr>
        <p:spPr>
          <a:xfrm>
            <a:off x="838200" y="1060174"/>
            <a:ext cx="10515600" cy="5116789"/>
          </a:xfrm>
        </p:spPr>
        <p:txBody>
          <a:bodyPr>
            <a:normAutofit/>
          </a:bodyPr>
          <a:lstStyle/>
          <a:p>
            <a:pPr marL="0" indent="0">
              <a:buNone/>
            </a:pPr>
            <a:endParaRPr lang="en-GB" sz="3600" dirty="0">
              <a:solidFill>
                <a:srgbClr val="FF0000"/>
              </a:solidFill>
            </a:endParaRPr>
          </a:p>
          <a:p>
            <a:pPr marL="0" indent="0" algn="ctr">
              <a:buNone/>
            </a:pPr>
            <a:r>
              <a:rPr lang="en-GB" sz="6600" dirty="0">
                <a:solidFill>
                  <a:srgbClr val="FF0000"/>
                </a:solidFill>
              </a:rPr>
              <a:t>Q. Does Outdoor Education promote deep or shallow approaches to environmental learning?</a:t>
            </a:r>
          </a:p>
        </p:txBody>
      </p:sp>
    </p:spTree>
    <p:extLst>
      <p:ext uri="{BB962C8B-B14F-4D97-AF65-F5344CB8AC3E}">
        <p14:creationId xmlns:p14="http://schemas.microsoft.com/office/powerpoint/2010/main" val="5280630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5DB0E-16CF-47BA-8D6B-E27C8B1AA98A}"/>
              </a:ext>
            </a:extLst>
          </p:cNvPr>
          <p:cNvSpPr>
            <a:spLocks noGrp="1"/>
          </p:cNvSpPr>
          <p:nvPr>
            <p:ph type="ctrTitle"/>
          </p:nvPr>
        </p:nvSpPr>
        <p:spPr>
          <a:xfrm>
            <a:off x="1524000" y="460691"/>
            <a:ext cx="9144000" cy="551431"/>
          </a:xfrm>
        </p:spPr>
        <p:txBody>
          <a:bodyPr>
            <a:noAutofit/>
          </a:bodyPr>
          <a:lstStyle/>
          <a:p>
            <a:pPr algn="l"/>
            <a:endParaRPr lang="en-GB" sz="4400" dirty="0">
              <a:solidFill>
                <a:srgbClr val="FF0000"/>
              </a:solidFill>
            </a:endParaRPr>
          </a:p>
        </p:txBody>
      </p:sp>
      <p:sp>
        <p:nvSpPr>
          <p:cNvPr id="3" name="Subtitle 2">
            <a:extLst>
              <a:ext uri="{FF2B5EF4-FFF2-40B4-BE49-F238E27FC236}">
                <a16:creationId xmlns:a16="http://schemas.microsoft.com/office/drawing/2014/main" id="{AD839E10-1C33-48F0-83F6-BDFFEB0C4D4E}"/>
              </a:ext>
            </a:extLst>
          </p:cNvPr>
          <p:cNvSpPr>
            <a:spLocks noGrp="1"/>
          </p:cNvSpPr>
          <p:nvPr>
            <p:ph type="subTitle" idx="1"/>
          </p:nvPr>
        </p:nvSpPr>
        <p:spPr>
          <a:xfrm>
            <a:off x="1524000" y="837618"/>
            <a:ext cx="9144000" cy="4420182"/>
          </a:xfrm>
        </p:spPr>
        <p:txBody>
          <a:bodyPr>
            <a:noAutofit/>
          </a:bodyPr>
          <a:lstStyle/>
          <a:p>
            <a:r>
              <a:rPr lang="en-GB" sz="6600" dirty="0">
                <a:solidFill>
                  <a:srgbClr val="FF0000"/>
                </a:solidFill>
              </a:rPr>
              <a:t>Q. How might we promote environmental awareness amongst the groups we work with in Outdoor Education?</a:t>
            </a:r>
            <a:endParaRPr lang="en-GB" sz="6600" dirty="0"/>
          </a:p>
        </p:txBody>
      </p:sp>
    </p:spTree>
    <p:extLst>
      <p:ext uri="{BB962C8B-B14F-4D97-AF65-F5344CB8AC3E}">
        <p14:creationId xmlns:p14="http://schemas.microsoft.com/office/powerpoint/2010/main" val="14534120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B7A86-8B3E-44DE-9D18-ACC2C08049CE}"/>
              </a:ext>
            </a:extLst>
          </p:cNvPr>
          <p:cNvSpPr>
            <a:spLocks noGrp="1"/>
          </p:cNvSpPr>
          <p:nvPr>
            <p:ph type="title"/>
          </p:nvPr>
        </p:nvSpPr>
        <p:spPr/>
        <p:txBody>
          <a:bodyPr>
            <a:normAutofit/>
          </a:bodyPr>
          <a:lstStyle/>
          <a:p>
            <a:r>
              <a:rPr lang="en-GB" sz="3200" dirty="0">
                <a:latin typeface="+mn-lt"/>
              </a:rPr>
              <a:t>Q. How might we promote environmental awareness amongst the groups we work with in Outdoor Education?</a:t>
            </a:r>
          </a:p>
        </p:txBody>
      </p:sp>
      <p:sp>
        <p:nvSpPr>
          <p:cNvPr id="3" name="Content Placeholder 2">
            <a:extLst>
              <a:ext uri="{FF2B5EF4-FFF2-40B4-BE49-F238E27FC236}">
                <a16:creationId xmlns:a16="http://schemas.microsoft.com/office/drawing/2014/main" id="{D9EB9B91-18C4-4FDB-9F02-BCB0F01FC48D}"/>
              </a:ext>
            </a:extLst>
          </p:cNvPr>
          <p:cNvSpPr>
            <a:spLocks noGrp="1"/>
          </p:cNvSpPr>
          <p:nvPr>
            <p:ph idx="1"/>
          </p:nvPr>
        </p:nvSpPr>
        <p:spPr>
          <a:xfrm>
            <a:off x="838200" y="2186609"/>
            <a:ext cx="10515600" cy="3990354"/>
          </a:xfrm>
        </p:spPr>
        <p:txBody>
          <a:bodyPr/>
          <a:lstStyle/>
          <a:p>
            <a:r>
              <a:rPr lang="en-GB" dirty="0"/>
              <a:t>Calculate our carbon footprint (Panorama </a:t>
            </a:r>
            <a:r>
              <a:rPr lang="en-GB" i="1" dirty="0"/>
              <a:t>Go Green or Else</a:t>
            </a:r>
            <a:r>
              <a:rPr lang="en-GB" dirty="0"/>
              <a:t>, 2007)</a:t>
            </a:r>
          </a:p>
          <a:p>
            <a:r>
              <a:rPr lang="en-GB" dirty="0"/>
              <a:t>Reduce our resource intensive practices that rely on material consumption</a:t>
            </a:r>
          </a:p>
          <a:p>
            <a:r>
              <a:rPr lang="en-GB" dirty="0"/>
              <a:t>Recognise the connections, complexities and relationships between practice and Deep Ecology outcomes </a:t>
            </a:r>
            <a:r>
              <a:rPr lang="en-GB" i="1" dirty="0"/>
              <a:t>(Dasgupta Review, 2021)</a:t>
            </a:r>
          </a:p>
          <a:p>
            <a:r>
              <a:rPr lang="en-GB" dirty="0"/>
              <a:t>Promote </a:t>
            </a:r>
            <a:r>
              <a:rPr lang="en-GB" u="sng" dirty="0"/>
              <a:t>Critical Pedagogy </a:t>
            </a:r>
            <a:r>
              <a:rPr lang="en-GB" dirty="0"/>
              <a:t>approaches to highlight top environmental crises – </a:t>
            </a:r>
            <a:r>
              <a:rPr lang="en-GB" i="1" dirty="0"/>
              <a:t>Big Picture/Little Picture</a:t>
            </a:r>
          </a:p>
          <a:p>
            <a:endParaRPr lang="en-GB" i="1" dirty="0"/>
          </a:p>
        </p:txBody>
      </p:sp>
    </p:spTree>
    <p:extLst>
      <p:ext uri="{BB962C8B-B14F-4D97-AF65-F5344CB8AC3E}">
        <p14:creationId xmlns:p14="http://schemas.microsoft.com/office/powerpoint/2010/main" val="20598776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8D5B1-D98B-D30A-0046-A035BFE4757E}"/>
              </a:ext>
            </a:extLst>
          </p:cNvPr>
          <p:cNvSpPr>
            <a:spLocks noGrp="1"/>
          </p:cNvSpPr>
          <p:nvPr>
            <p:ph type="title"/>
          </p:nvPr>
        </p:nvSpPr>
        <p:spPr>
          <a:xfrm>
            <a:off x="838200" y="365126"/>
            <a:ext cx="10515600" cy="667938"/>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E90328A0-8452-B136-70F6-24BF76AC723C}"/>
              </a:ext>
            </a:extLst>
          </p:cNvPr>
          <p:cNvSpPr>
            <a:spLocks noGrp="1"/>
          </p:cNvSpPr>
          <p:nvPr>
            <p:ph idx="1"/>
          </p:nvPr>
        </p:nvSpPr>
        <p:spPr>
          <a:xfrm>
            <a:off x="838200" y="1333209"/>
            <a:ext cx="10515600" cy="4843754"/>
          </a:xfrm>
        </p:spPr>
        <p:txBody>
          <a:bodyPr/>
          <a:lstStyle/>
          <a:p>
            <a:pPr marL="0" indent="0">
              <a:buNone/>
            </a:pPr>
            <a:endParaRPr lang="en-GB" dirty="0"/>
          </a:p>
          <a:p>
            <a:pPr marL="0" indent="0" algn="ctr">
              <a:buNone/>
            </a:pPr>
            <a:r>
              <a:rPr lang="en-GB" sz="6600" dirty="0">
                <a:solidFill>
                  <a:srgbClr val="FF0000"/>
                </a:solidFill>
              </a:rPr>
              <a:t>Q. What are the top 5 environmental crises facing planet Earth / humanity today?</a:t>
            </a:r>
          </a:p>
        </p:txBody>
      </p:sp>
    </p:spTree>
    <p:extLst>
      <p:ext uri="{BB962C8B-B14F-4D97-AF65-F5344CB8AC3E}">
        <p14:creationId xmlns:p14="http://schemas.microsoft.com/office/powerpoint/2010/main" val="26714511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Top </a:t>
            </a:r>
            <a:r>
              <a:rPr lang="en-GB" dirty="0"/>
              <a:t>Environmental Crises </a:t>
            </a:r>
            <a:r>
              <a:rPr lang="en-GB"/>
              <a:t>facing humankind?</a:t>
            </a:r>
            <a:endParaRPr lang="en-GB" dirty="0"/>
          </a:p>
        </p:txBody>
      </p:sp>
      <p:sp>
        <p:nvSpPr>
          <p:cNvPr id="3" name="Content Placeholder 2"/>
          <p:cNvSpPr>
            <a:spLocks noGrp="1"/>
          </p:cNvSpPr>
          <p:nvPr>
            <p:ph idx="1"/>
          </p:nvPr>
        </p:nvSpPr>
        <p:spPr>
          <a:xfrm>
            <a:off x="838200" y="1430931"/>
            <a:ext cx="10515600" cy="4746032"/>
          </a:xfrm>
        </p:spPr>
        <p:txBody>
          <a:bodyPr>
            <a:normAutofit fontScale="85000" lnSpcReduction="20000"/>
          </a:bodyPr>
          <a:lstStyle/>
          <a:p>
            <a:endParaRPr lang="en-GB" dirty="0"/>
          </a:p>
          <a:p>
            <a:r>
              <a:rPr lang="en-GB" sz="3800" dirty="0"/>
              <a:t>Global Warming – sea level rises/forest fires/flooding</a:t>
            </a:r>
          </a:p>
          <a:p>
            <a:r>
              <a:rPr lang="en-GB" sz="3800" dirty="0"/>
              <a:t>Habitat Loss</a:t>
            </a:r>
          </a:p>
          <a:p>
            <a:r>
              <a:rPr lang="en-GB" sz="3800" dirty="0"/>
              <a:t>Species Extinction (Biodiversity)</a:t>
            </a:r>
          </a:p>
          <a:p>
            <a:r>
              <a:rPr lang="en-GB" sz="3800" dirty="0"/>
              <a:t>Water pollution / scarcity</a:t>
            </a:r>
          </a:p>
          <a:p>
            <a:r>
              <a:rPr lang="en-GB" sz="3800" dirty="0"/>
              <a:t>Deforestation / Desertification</a:t>
            </a:r>
          </a:p>
          <a:p>
            <a:pPr marL="0" indent="0">
              <a:buNone/>
            </a:pPr>
            <a:endParaRPr lang="en-GB" sz="3800" dirty="0"/>
          </a:p>
          <a:p>
            <a:r>
              <a:rPr lang="en-GB" sz="3800" dirty="0"/>
              <a:t>Overpopulation?</a:t>
            </a:r>
          </a:p>
          <a:p>
            <a:r>
              <a:rPr lang="en-GB" sz="3800" dirty="0"/>
              <a:t>Forced migration?</a:t>
            </a:r>
          </a:p>
          <a:p>
            <a:r>
              <a:rPr lang="en-GB" sz="3800" dirty="0"/>
              <a:t>Obesity?</a:t>
            </a:r>
          </a:p>
        </p:txBody>
      </p:sp>
    </p:spTree>
    <p:extLst>
      <p:ext uri="{BB962C8B-B14F-4D97-AF65-F5344CB8AC3E}">
        <p14:creationId xmlns:p14="http://schemas.microsoft.com/office/powerpoint/2010/main" val="11050827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E0F31-99CF-4399-B675-7BCAE00DB5CF}"/>
              </a:ext>
            </a:extLst>
          </p:cNvPr>
          <p:cNvSpPr>
            <a:spLocks noGrp="1"/>
          </p:cNvSpPr>
          <p:nvPr>
            <p:ph type="ctrTitle"/>
          </p:nvPr>
        </p:nvSpPr>
        <p:spPr>
          <a:xfrm>
            <a:off x="1524000" y="1122363"/>
            <a:ext cx="9144000" cy="759446"/>
          </a:xfrm>
        </p:spPr>
        <p:txBody>
          <a:bodyPr>
            <a:normAutofit fontScale="90000"/>
          </a:bodyPr>
          <a:lstStyle/>
          <a:p>
            <a:r>
              <a:rPr lang="en-GB" dirty="0"/>
              <a:t>References</a:t>
            </a:r>
          </a:p>
        </p:txBody>
      </p:sp>
      <p:sp>
        <p:nvSpPr>
          <p:cNvPr id="3" name="Subtitle 2">
            <a:extLst>
              <a:ext uri="{FF2B5EF4-FFF2-40B4-BE49-F238E27FC236}">
                <a16:creationId xmlns:a16="http://schemas.microsoft.com/office/drawing/2014/main" id="{1644CA94-7448-41F3-8E16-BFB8B3C56493}"/>
              </a:ext>
            </a:extLst>
          </p:cNvPr>
          <p:cNvSpPr>
            <a:spLocks noGrp="1"/>
          </p:cNvSpPr>
          <p:nvPr>
            <p:ph type="subTitle" idx="1"/>
          </p:nvPr>
        </p:nvSpPr>
        <p:spPr>
          <a:xfrm>
            <a:off x="1524000" y="2120348"/>
            <a:ext cx="9144000" cy="3137452"/>
          </a:xfrm>
        </p:spPr>
        <p:txBody>
          <a:bodyPr>
            <a:normAutofit fontScale="55000" lnSpcReduction="20000"/>
          </a:bodyPr>
          <a:lstStyle/>
          <a:p>
            <a:pPr algn="l"/>
            <a:r>
              <a:rPr lang="en-GB" dirty="0" err="1"/>
              <a:t>Naess</a:t>
            </a:r>
            <a:r>
              <a:rPr lang="en-GB" dirty="0"/>
              <a:t>, A. (2001) </a:t>
            </a:r>
            <a:r>
              <a:rPr lang="en-GB" i="1" dirty="0"/>
              <a:t>Ecology, Community &amp; Lifestyle. </a:t>
            </a:r>
            <a:r>
              <a:rPr lang="en-GB" dirty="0"/>
              <a:t>Cambridge: Cambridge university Press.</a:t>
            </a:r>
          </a:p>
          <a:p>
            <a:pPr algn="l"/>
            <a:r>
              <a:rPr lang="en-GB" dirty="0" err="1"/>
              <a:t>Mortlock</a:t>
            </a:r>
            <a:r>
              <a:rPr lang="en-GB" dirty="0"/>
              <a:t>, C. (1984) </a:t>
            </a:r>
            <a:r>
              <a:rPr lang="en-GB" i="1" dirty="0"/>
              <a:t>The Adventure alternative</a:t>
            </a:r>
            <a:r>
              <a:rPr lang="en-GB" dirty="0"/>
              <a:t>. Penrith: Cicerone Press. </a:t>
            </a:r>
          </a:p>
          <a:p>
            <a:pPr algn="l"/>
            <a:r>
              <a:rPr lang="en-GB" dirty="0" err="1"/>
              <a:t>Mortlock</a:t>
            </a:r>
            <a:r>
              <a:rPr lang="en-GB" dirty="0"/>
              <a:t>, C. (2009) The Spirit of Adventure. Outdoor Integrity Pub.</a:t>
            </a:r>
          </a:p>
          <a:p>
            <a:pPr algn="l"/>
            <a:r>
              <a:rPr lang="en-GB" dirty="0"/>
              <a:t>Packham, C. (2020) 7.7 Billion People and Counting </a:t>
            </a:r>
            <a:r>
              <a:rPr lang="en-GB" dirty="0">
                <a:hlinkClick r:id="rId2"/>
              </a:rPr>
              <a:t>https://www.bing.com/videos/search?q=chris+packham+7.7+billion+people+and+counting&amp;docid=608029338225673120&amp;mid=12A00523EFF8131BDB3D12A00523EFF8131BDB3D&amp;view=detail&amp;FORM=VIRE</a:t>
            </a:r>
            <a:endParaRPr lang="en-GB" dirty="0"/>
          </a:p>
          <a:p>
            <a:pPr algn="l"/>
            <a:r>
              <a:rPr lang="en-GB" dirty="0"/>
              <a:t>Van </a:t>
            </a:r>
            <a:r>
              <a:rPr lang="en-GB" dirty="0" err="1"/>
              <a:t>Matre</a:t>
            </a:r>
            <a:r>
              <a:rPr lang="en-GB" dirty="0"/>
              <a:t>, S. (1990) </a:t>
            </a:r>
            <a:r>
              <a:rPr lang="en-GB" i="1" dirty="0"/>
              <a:t>Earth Education: a new beginning. West Virginia: Earth Ed Press.</a:t>
            </a:r>
          </a:p>
          <a:p>
            <a:pPr algn="l"/>
            <a:r>
              <a:rPr lang="en-GB" dirty="0"/>
              <a:t>Sutton, P. (2007</a:t>
            </a:r>
            <a:r>
              <a:rPr lang="en-GB" i="1" dirty="0"/>
              <a:t>) The Environment: a sociological introduction</a:t>
            </a:r>
            <a:r>
              <a:rPr lang="en-GB" dirty="0"/>
              <a:t>. Cambridge: Polity Press.</a:t>
            </a:r>
          </a:p>
          <a:p>
            <a:pPr algn="l"/>
            <a:r>
              <a:rPr lang="en-GB" dirty="0"/>
              <a:t>Orr, D. (2005)</a:t>
            </a:r>
            <a:r>
              <a:rPr lang="en-GB" i="1" dirty="0"/>
              <a:t> Earth in Mind</a:t>
            </a:r>
            <a:r>
              <a:rPr lang="en-GB" dirty="0"/>
              <a:t>. Island Press.</a:t>
            </a:r>
          </a:p>
          <a:p>
            <a:pPr algn="l"/>
            <a:r>
              <a:rPr lang="en-GB" dirty="0"/>
              <a:t>PCC (2019) Intergovernmental Panel on Climate Change Report</a:t>
            </a:r>
          </a:p>
          <a:p>
            <a:pPr algn="l"/>
            <a:r>
              <a:rPr lang="en-GB" dirty="0"/>
              <a:t>Dasgupta Review (2021) </a:t>
            </a:r>
            <a:r>
              <a:rPr lang="en-GB" i="1" dirty="0"/>
              <a:t>The Economics of Biodiversity. </a:t>
            </a:r>
            <a:r>
              <a:rPr lang="en-GB" dirty="0"/>
              <a:t>London: HM Pub.</a:t>
            </a:r>
          </a:p>
          <a:p>
            <a:pPr algn="l"/>
            <a:r>
              <a:rPr lang="en-GB" dirty="0"/>
              <a:t>Panorama (2007) </a:t>
            </a:r>
            <a:r>
              <a:rPr lang="en-GB" i="1" dirty="0"/>
              <a:t>Go Green or Else, </a:t>
            </a:r>
            <a:r>
              <a:rPr lang="en-GB" dirty="0"/>
              <a:t>BBC.</a:t>
            </a:r>
          </a:p>
        </p:txBody>
      </p:sp>
    </p:spTree>
    <p:extLst>
      <p:ext uri="{BB962C8B-B14F-4D97-AF65-F5344CB8AC3E}">
        <p14:creationId xmlns:p14="http://schemas.microsoft.com/office/powerpoint/2010/main" val="24603665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16442-316A-4229-A8C8-B37E09291049}"/>
              </a:ext>
            </a:extLst>
          </p:cNvPr>
          <p:cNvSpPr>
            <a:spLocks noGrp="1"/>
          </p:cNvSpPr>
          <p:nvPr>
            <p:ph type="ctrTitle"/>
          </p:nvPr>
        </p:nvSpPr>
        <p:spPr>
          <a:xfrm>
            <a:off x="1524000" y="516835"/>
            <a:ext cx="9144000" cy="689113"/>
          </a:xfrm>
        </p:spPr>
        <p:txBody>
          <a:bodyPr>
            <a:noAutofit/>
          </a:bodyPr>
          <a:lstStyle/>
          <a:p>
            <a:r>
              <a:rPr lang="en-GB" sz="2800" dirty="0"/>
              <a:t>Dasgupta Review – The Economics of Biodiversity (2021)</a:t>
            </a:r>
          </a:p>
        </p:txBody>
      </p:sp>
      <p:sp>
        <p:nvSpPr>
          <p:cNvPr id="3" name="Subtitle 2">
            <a:extLst>
              <a:ext uri="{FF2B5EF4-FFF2-40B4-BE49-F238E27FC236}">
                <a16:creationId xmlns:a16="http://schemas.microsoft.com/office/drawing/2014/main" id="{8A4F6701-6D76-40E8-AAE7-A95E55488C25}"/>
              </a:ext>
            </a:extLst>
          </p:cNvPr>
          <p:cNvSpPr>
            <a:spLocks noGrp="1"/>
          </p:cNvSpPr>
          <p:nvPr>
            <p:ph type="subTitle" idx="1"/>
          </p:nvPr>
        </p:nvSpPr>
        <p:spPr>
          <a:xfrm>
            <a:off x="1524000" y="1510749"/>
            <a:ext cx="9144000" cy="4399722"/>
          </a:xfrm>
        </p:spPr>
        <p:txBody>
          <a:bodyPr>
            <a:normAutofit fontScale="47500" lnSpcReduction="20000"/>
          </a:bodyPr>
          <a:lstStyle/>
          <a:p>
            <a:pPr algn="l"/>
            <a:r>
              <a:rPr lang="en-GB" sz="5100" dirty="0"/>
              <a:t>However, relying on institutions alone to curb our excesses will not be enough. The discipline to draw on Nature sustainably must, ultimately, be provided by us as individuals. But societal change – particularly growing urbanisation – has meant that many people have grown distant from Nature. Interventions to enable people to understand and connect with Nature would not only improve our health and well-being, but also help empower citizens to make informed choices and demand the change that is needed; for example by insisting that financiers invest our money sustainably and that firms disclose environmental conditions along their supply chains, and even boycotting products that do not meet certain standards. </a:t>
            </a:r>
            <a:r>
              <a:rPr lang="en-GB" sz="5100" b="1" dirty="0"/>
              <a:t>Establishing the natural world in education policy is therefore essential. The development and design of environmental education programmes can help to achieve tangible impact, for example by focusing on local issues, and collaborating with scientists and community organisations</a:t>
            </a:r>
          </a:p>
          <a:p>
            <a:pPr algn="l"/>
            <a:r>
              <a:rPr lang="en-GB" sz="5100" dirty="0"/>
              <a:t>						(Headline Messages, p.5)</a:t>
            </a:r>
          </a:p>
          <a:p>
            <a:endParaRPr lang="en-GB" dirty="0"/>
          </a:p>
        </p:txBody>
      </p:sp>
    </p:spTree>
    <p:extLst>
      <p:ext uri="{BB962C8B-B14F-4D97-AF65-F5344CB8AC3E}">
        <p14:creationId xmlns:p14="http://schemas.microsoft.com/office/powerpoint/2010/main" val="9216648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1376</Words>
  <Application>Microsoft Office PowerPoint</Application>
  <PresentationFormat>Widescreen</PresentationFormat>
  <Paragraphs>109</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Outdoor Education and Environmental learning</vt:lpstr>
      <vt:lpstr>Models for Outdoor Education</vt:lpstr>
      <vt:lpstr>PowerPoint Presentation</vt:lpstr>
      <vt:lpstr>Something missing?</vt:lpstr>
      <vt:lpstr>What SHOULD environmental learning look like in these models?</vt:lpstr>
      <vt:lpstr>PowerPoint Presentation</vt:lpstr>
      <vt:lpstr>1. How ecological systems function?</vt:lpstr>
      <vt:lpstr>PowerPoint Presentation</vt:lpstr>
      <vt:lpstr>2. How are we / humans inter-connected to ecological systems. </vt:lpstr>
      <vt:lpstr>3. How can we make changes to lessen our impact upon these systems? </vt:lpstr>
      <vt:lpstr>       Deep Ecology (Naess, 2001)</vt:lpstr>
      <vt:lpstr>Shallow Ecology (Naess, 2001)</vt:lpstr>
      <vt:lpstr>PowerPoint Presentation</vt:lpstr>
      <vt:lpstr>PowerPoint Presentation</vt:lpstr>
      <vt:lpstr>Q. How might we promote environmental awareness amongst the groups we work with in Outdoor Education?</vt:lpstr>
      <vt:lpstr>PowerPoint Presentation</vt:lpstr>
      <vt:lpstr>Top Environmental Crises facing humankind?</vt:lpstr>
      <vt:lpstr>References</vt:lpstr>
      <vt:lpstr>Dasgupta Review – The Economics of Biodiversity (2021)</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Deep v Shallow Ecology</dc:title>
  <dc:creator>Andy Williams</dc:creator>
  <cp:lastModifiedBy>Andy Williams</cp:lastModifiedBy>
  <cp:revision>56</cp:revision>
  <dcterms:created xsi:type="dcterms:W3CDTF">2020-03-04T12:36:39Z</dcterms:created>
  <dcterms:modified xsi:type="dcterms:W3CDTF">2023-03-08T21:03:59Z</dcterms:modified>
</cp:coreProperties>
</file>