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4"/>
  </p:sldMasterIdLst>
  <p:notesMasterIdLst>
    <p:notesMasterId r:id="rId17"/>
  </p:notesMasterIdLst>
  <p:sldIdLst>
    <p:sldId id="256" r:id="rId5"/>
    <p:sldId id="272" r:id="rId6"/>
    <p:sldId id="267" r:id="rId7"/>
    <p:sldId id="268" r:id="rId8"/>
    <p:sldId id="277" r:id="rId9"/>
    <p:sldId id="278" r:id="rId10"/>
    <p:sldId id="279" r:id="rId11"/>
    <p:sldId id="280" r:id="rId12"/>
    <p:sldId id="261" r:id="rId13"/>
    <p:sldId id="296" r:id="rId14"/>
    <p:sldId id="282" r:id="rId15"/>
    <p:sldId id="28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rtney Curtis-Collins (2204829)" userId="a43987bb-d9be-4be6-a3cd-927cf370d5a3" providerId="ADAL" clId="{FCEE1047-03CD-4BE2-998E-A7F534B1A436}"/>
    <pc:docChg chg="delSld">
      <pc:chgData name="Courtney Curtis-Collins (2204829)" userId="a43987bb-d9be-4be6-a3cd-927cf370d5a3" providerId="ADAL" clId="{FCEE1047-03CD-4BE2-998E-A7F534B1A436}" dt="2025-01-20T16:43:08.578" v="24" actId="47"/>
      <pc:docMkLst>
        <pc:docMk/>
      </pc:docMkLst>
      <pc:sldChg chg="del">
        <pc:chgData name="Courtney Curtis-Collins (2204829)" userId="a43987bb-d9be-4be6-a3cd-927cf370d5a3" providerId="ADAL" clId="{FCEE1047-03CD-4BE2-998E-A7F534B1A436}" dt="2025-01-20T16:43:07.938" v="23" actId="47"/>
        <pc:sldMkLst>
          <pc:docMk/>
          <pc:sldMk cId="2603113614" sldId="258"/>
        </pc:sldMkLst>
      </pc:sldChg>
      <pc:sldChg chg="del">
        <pc:chgData name="Courtney Curtis-Collins (2204829)" userId="a43987bb-d9be-4be6-a3cd-927cf370d5a3" providerId="ADAL" clId="{FCEE1047-03CD-4BE2-998E-A7F534B1A436}" dt="2025-01-20T16:43:06.077" v="20" actId="47"/>
        <pc:sldMkLst>
          <pc:docMk/>
          <pc:sldMk cId="4285922391" sldId="259"/>
        </pc:sldMkLst>
      </pc:sldChg>
      <pc:sldChg chg="del">
        <pc:chgData name="Courtney Curtis-Collins (2204829)" userId="a43987bb-d9be-4be6-a3cd-927cf370d5a3" providerId="ADAL" clId="{FCEE1047-03CD-4BE2-998E-A7F534B1A436}" dt="2025-01-20T16:43:06.687" v="21" actId="47"/>
        <pc:sldMkLst>
          <pc:docMk/>
          <pc:sldMk cId="340147665" sldId="260"/>
        </pc:sldMkLst>
      </pc:sldChg>
      <pc:sldChg chg="del">
        <pc:chgData name="Courtney Curtis-Collins (2204829)" userId="a43987bb-d9be-4be6-a3cd-927cf370d5a3" providerId="ADAL" clId="{FCEE1047-03CD-4BE2-998E-A7F534B1A436}" dt="2025-01-20T16:42:54.410" v="15" actId="47"/>
        <pc:sldMkLst>
          <pc:docMk/>
          <pc:sldMk cId="3514175716" sldId="269"/>
        </pc:sldMkLst>
      </pc:sldChg>
      <pc:sldChg chg="del">
        <pc:chgData name="Courtney Curtis-Collins (2204829)" userId="a43987bb-d9be-4be6-a3cd-927cf370d5a3" providerId="ADAL" clId="{FCEE1047-03CD-4BE2-998E-A7F534B1A436}" dt="2025-01-20T16:42:37.804" v="0" actId="47"/>
        <pc:sldMkLst>
          <pc:docMk/>
          <pc:sldMk cId="2655020097" sldId="270"/>
        </pc:sldMkLst>
      </pc:sldChg>
      <pc:sldChg chg="del">
        <pc:chgData name="Courtney Curtis-Collins (2204829)" userId="a43987bb-d9be-4be6-a3cd-927cf370d5a3" providerId="ADAL" clId="{FCEE1047-03CD-4BE2-998E-A7F534B1A436}" dt="2025-01-20T16:42:42.605" v="5" actId="47"/>
        <pc:sldMkLst>
          <pc:docMk/>
          <pc:sldMk cId="3170491770" sldId="271"/>
        </pc:sldMkLst>
      </pc:sldChg>
      <pc:sldChg chg="del">
        <pc:chgData name="Courtney Curtis-Collins (2204829)" userId="a43987bb-d9be-4be6-a3cd-927cf370d5a3" providerId="ADAL" clId="{FCEE1047-03CD-4BE2-998E-A7F534B1A436}" dt="2025-01-20T16:42:39.054" v="1" actId="47"/>
        <pc:sldMkLst>
          <pc:docMk/>
          <pc:sldMk cId="3507246390" sldId="273"/>
        </pc:sldMkLst>
      </pc:sldChg>
      <pc:sldChg chg="del">
        <pc:chgData name="Courtney Curtis-Collins (2204829)" userId="a43987bb-d9be-4be6-a3cd-927cf370d5a3" providerId="ADAL" clId="{FCEE1047-03CD-4BE2-998E-A7F534B1A436}" dt="2025-01-20T16:42:40.165" v="2" actId="47"/>
        <pc:sldMkLst>
          <pc:docMk/>
          <pc:sldMk cId="1972187839" sldId="274"/>
        </pc:sldMkLst>
      </pc:sldChg>
      <pc:sldChg chg="del">
        <pc:chgData name="Courtney Curtis-Collins (2204829)" userId="a43987bb-d9be-4be6-a3cd-927cf370d5a3" providerId="ADAL" clId="{FCEE1047-03CD-4BE2-998E-A7F534B1A436}" dt="2025-01-20T16:42:41.056" v="3" actId="47"/>
        <pc:sldMkLst>
          <pc:docMk/>
          <pc:sldMk cId="2029233330" sldId="275"/>
        </pc:sldMkLst>
      </pc:sldChg>
      <pc:sldChg chg="del">
        <pc:chgData name="Courtney Curtis-Collins (2204829)" userId="a43987bb-d9be-4be6-a3cd-927cf370d5a3" providerId="ADAL" clId="{FCEE1047-03CD-4BE2-998E-A7F534B1A436}" dt="2025-01-20T16:42:41.744" v="4" actId="47"/>
        <pc:sldMkLst>
          <pc:docMk/>
          <pc:sldMk cId="3130910713" sldId="276"/>
        </pc:sldMkLst>
      </pc:sldChg>
      <pc:sldChg chg="del">
        <pc:chgData name="Courtney Curtis-Collins (2204829)" userId="a43987bb-d9be-4be6-a3cd-927cf370d5a3" providerId="ADAL" clId="{FCEE1047-03CD-4BE2-998E-A7F534B1A436}" dt="2025-01-20T16:42:57.350" v="18" actId="47"/>
        <pc:sldMkLst>
          <pc:docMk/>
          <pc:sldMk cId="1790416611" sldId="284"/>
        </pc:sldMkLst>
      </pc:sldChg>
      <pc:sldChg chg="del">
        <pc:chgData name="Courtney Curtis-Collins (2204829)" userId="a43987bb-d9be-4be6-a3cd-927cf370d5a3" providerId="ADAL" clId="{FCEE1047-03CD-4BE2-998E-A7F534B1A436}" dt="2025-01-20T16:42:56.037" v="17" actId="47"/>
        <pc:sldMkLst>
          <pc:docMk/>
          <pc:sldMk cId="3596544043" sldId="285"/>
        </pc:sldMkLst>
      </pc:sldChg>
      <pc:sldChg chg="del">
        <pc:chgData name="Courtney Curtis-Collins (2204829)" userId="a43987bb-d9be-4be6-a3cd-927cf370d5a3" providerId="ADAL" clId="{FCEE1047-03CD-4BE2-998E-A7F534B1A436}" dt="2025-01-20T16:42:54.849" v="16" actId="47"/>
        <pc:sldMkLst>
          <pc:docMk/>
          <pc:sldMk cId="1868957095" sldId="286"/>
        </pc:sldMkLst>
      </pc:sldChg>
      <pc:sldChg chg="del">
        <pc:chgData name="Courtney Curtis-Collins (2204829)" userId="a43987bb-d9be-4be6-a3cd-927cf370d5a3" providerId="ADAL" clId="{FCEE1047-03CD-4BE2-998E-A7F534B1A436}" dt="2025-01-20T16:42:58.212" v="19" actId="47"/>
        <pc:sldMkLst>
          <pc:docMk/>
          <pc:sldMk cId="3573069642" sldId="287"/>
        </pc:sldMkLst>
      </pc:sldChg>
      <pc:sldChg chg="del">
        <pc:chgData name="Courtney Curtis-Collins (2204829)" userId="a43987bb-d9be-4be6-a3cd-927cf370d5a3" providerId="ADAL" clId="{FCEE1047-03CD-4BE2-998E-A7F534B1A436}" dt="2025-01-20T16:42:43.168" v="6" actId="47"/>
        <pc:sldMkLst>
          <pc:docMk/>
          <pc:sldMk cId="876423138" sldId="290"/>
        </pc:sldMkLst>
      </pc:sldChg>
      <pc:sldChg chg="del">
        <pc:chgData name="Courtney Curtis-Collins (2204829)" userId="a43987bb-d9be-4be6-a3cd-927cf370d5a3" providerId="ADAL" clId="{FCEE1047-03CD-4BE2-998E-A7F534B1A436}" dt="2025-01-20T16:42:43.543" v="7" actId="47"/>
        <pc:sldMkLst>
          <pc:docMk/>
          <pc:sldMk cId="1428919474" sldId="291"/>
        </pc:sldMkLst>
      </pc:sldChg>
      <pc:sldChg chg="del">
        <pc:chgData name="Courtney Curtis-Collins (2204829)" userId="a43987bb-d9be-4be6-a3cd-927cf370d5a3" providerId="ADAL" clId="{FCEE1047-03CD-4BE2-998E-A7F534B1A436}" dt="2025-01-20T16:42:47.392" v="8" actId="47"/>
        <pc:sldMkLst>
          <pc:docMk/>
          <pc:sldMk cId="1720250386" sldId="295"/>
        </pc:sldMkLst>
      </pc:sldChg>
      <pc:sldChg chg="del">
        <pc:chgData name="Courtney Curtis-Collins (2204829)" userId="a43987bb-d9be-4be6-a3cd-927cf370d5a3" providerId="ADAL" clId="{FCEE1047-03CD-4BE2-998E-A7F534B1A436}" dt="2025-01-20T16:43:08.578" v="24" actId="47"/>
        <pc:sldMkLst>
          <pc:docMk/>
          <pc:sldMk cId="3452186288" sldId="297"/>
        </pc:sldMkLst>
      </pc:sldChg>
      <pc:sldChg chg="del">
        <pc:chgData name="Courtney Curtis-Collins (2204829)" userId="a43987bb-d9be-4be6-a3cd-927cf370d5a3" providerId="ADAL" clId="{FCEE1047-03CD-4BE2-998E-A7F534B1A436}" dt="2025-01-20T16:42:48.987" v="9" actId="47"/>
        <pc:sldMkLst>
          <pc:docMk/>
          <pc:sldMk cId="3795133172" sldId="298"/>
        </pc:sldMkLst>
      </pc:sldChg>
      <pc:sldChg chg="del">
        <pc:chgData name="Courtney Curtis-Collins (2204829)" userId="a43987bb-d9be-4be6-a3cd-927cf370d5a3" providerId="ADAL" clId="{FCEE1047-03CD-4BE2-998E-A7F534B1A436}" dt="2025-01-20T16:42:50.393" v="10" actId="47"/>
        <pc:sldMkLst>
          <pc:docMk/>
          <pc:sldMk cId="544444185" sldId="299"/>
        </pc:sldMkLst>
      </pc:sldChg>
      <pc:sldChg chg="del">
        <pc:chgData name="Courtney Curtis-Collins (2204829)" userId="a43987bb-d9be-4be6-a3cd-927cf370d5a3" providerId="ADAL" clId="{FCEE1047-03CD-4BE2-998E-A7F534B1A436}" dt="2025-01-20T16:42:51.191" v="11" actId="47"/>
        <pc:sldMkLst>
          <pc:docMk/>
          <pc:sldMk cId="2407006593" sldId="300"/>
        </pc:sldMkLst>
      </pc:sldChg>
      <pc:sldChg chg="del">
        <pc:chgData name="Courtney Curtis-Collins (2204829)" userId="a43987bb-d9be-4be6-a3cd-927cf370d5a3" providerId="ADAL" clId="{FCEE1047-03CD-4BE2-998E-A7F534B1A436}" dt="2025-01-20T16:43:07.250" v="22" actId="47"/>
        <pc:sldMkLst>
          <pc:docMk/>
          <pc:sldMk cId="460030602" sldId="301"/>
        </pc:sldMkLst>
      </pc:sldChg>
      <pc:sldChg chg="del">
        <pc:chgData name="Courtney Curtis-Collins (2204829)" userId="a43987bb-d9be-4be6-a3cd-927cf370d5a3" providerId="ADAL" clId="{FCEE1047-03CD-4BE2-998E-A7F534B1A436}" dt="2025-01-20T16:42:52.098" v="12" actId="47"/>
        <pc:sldMkLst>
          <pc:docMk/>
          <pc:sldMk cId="3232004039" sldId="302"/>
        </pc:sldMkLst>
      </pc:sldChg>
      <pc:sldChg chg="del">
        <pc:chgData name="Courtney Curtis-Collins (2204829)" userId="a43987bb-d9be-4be6-a3cd-927cf370d5a3" providerId="ADAL" clId="{FCEE1047-03CD-4BE2-998E-A7F534B1A436}" dt="2025-01-20T16:42:52.895" v="13" actId="47"/>
        <pc:sldMkLst>
          <pc:docMk/>
          <pc:sldMk cId="3021225844" sldId="304"/>
        </pc:sldMkLst>
      </pc:sldChg>
      <pc:sldChg chg="del">
        <pc:chgData name="Courtney Curtis-Collins (2204829)" userId="a43987bb-d9be-4be6-a3cd-927cf370d5a3" providerId="ADAL" clId="{FCEE1047-03CD-4BE2-998E-A7F534B1A436}" dt="2025-01-20T16:42:53.395" v="14" actId="47"/>
        <pc:sldMkLst>
          <pc:docMk/>
          <pc:sldMk cId="2170283032" sldId="30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287068-84EC-4A54-B938-7E61D7168376}"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B5BB8D04-F338-4917-B6EA-0C00E5D7C9DC}">
      <dgm:prSet phldrT="[Text]" phldr="0"/>
      <dgm:spPr/>
      <dgm:t>
        <a:bodyPr/>
        <a:lstStyle/>
        <a:p>
          <a:pPr>
            <a:defRPr b="1"/>
          </a:pPr>
          <a:r>
            <a:rPr lang="en-US" b="0">
              <a:solidFill>
                <a:schemeClr val="tx1"/>
              </a:solidFill>
              <a:latin typeface="Impact"/>
            </a:rPr>
            <a:t>March 2006</a:t>
          </a:r>
          <a:endParaRPr lang="en-US" b="0">
            <a:solidFill>
              <a:schemeClr val="tx1"/>
            </a:solidFill>
          </a:endParaRPr>
        </a:p>
      </dgm:t>
    </dgm:pt>
    <dgm:pt modelId="{3C6900D6-8812-4037-B91B-E4E8E25BD902}" type="parTrans" cxnId="{F88EE692-356D-49F4-8F8A-B76A998476FA}">
      <dgm:prSet/>
      <dgm:spPr/>
      <dgm:t>
        <a:bodyPr/>
        <a:lstStyle/>
        <a:p>
          <a:endParaRPr lang="en-US"/>
        </a:p>
      </dgm:t>
    </dgm:pt>
    <dgm:pt modelId="{39050201-9414-42B1-A3C0-0B6CE4B16DE7}" type="sibTrans" cxnId="{F88EE692-356D-49F4-8F8A-B76A998476FA}">
      <dgm:prSet/>
      <dgm:spPr/>
      <dgm:t>
        <a:bodyPr/>
        <a:lstStyle/>
        <a:p>
          <a:endParaRPr lang="en-US"/>
        </a:p>
      </dgm:t>
    </dgm:pt>
    <dgm:pt modelId="{6C7B8ACD-5895-412D-BB57-93D6060A94D3}">
      <dgm:prSet phldrT="[Text]" phldr="0"/>
      <dgm:spPr/>
      <dgm:t>
        <a:bodyPr/>
        <a:lstStyle/>
        <a:p>
          <a:r>
            <a:rPr lang="en-US" b="0">
              <a:solidFill>
                <a:schemeClr val="bg1"/>
              </a:solidFill>
              <a:latin typeface="Impact"/>
            </a:rPr>
            <a:t>Baby Peter is Born</a:t>
          </a:r>
          <a:endParaRPr lang="en-US" b="0">
            <a:solidFill>
              <a:schemeClr val="bg1"/>
            </a:solidFill>
          </a:endParaRPr>
        </a:p>
      </dgm:t>
    </dgm:pt>
    <dgm:pt modelId="{263018A0-52D0-4548-BEB8-F5A77A685728}" type="parTrans" cxnId="{E35583C0-8C74-4A99-B99A-9A595D52D966}">
      <dgm:prSet/>
      <dgm:spPr/>
      <dgm:t>
        <a:bodyPr/>
        <a:lstStyle/>
        <a:p>
          <a:endParaRPr lang="en-US"/>
        </a:p>
      </dgm:t>
    </dgm:pt>
    <dgm:pt modelId="{343F9EBB-1791-4BD1-973C-B9F4BC35DB2B}" type="sibTrans" cxnId="{E35583C0-8C74-4A99-B99A-9A595D52D966}">
      <dgm:prSet/>
      <dgm:spPr/>
      <dgm:t>
        <a:bodyPr/>
        <a:lstStyle/>
        <a:p>
          <a:endParaRPr lang="en-US"/>
        </a:p>
      </dgm:t>
    </dgm:pt>
    <dgm:pt modelId="{0A538177-2110-4A46-9FC0-28CA1AEE8636}">
      <dgm:prSet phldrT="[Text]" phldr="0"/>
      <dgm:spPr/>
      <dgm:t>
        <a:bodyPr/>
        <a:lstStyle/>
        <a:p>
          <a:pPr>
            <a:defRPr b="1"/>
          </a:pPr>
          <a:r>
            <a:rPr lang="en-US" b="0">
              <a:solidFill>
                <a:schemeClr val="tx1"/>
              </a:solidFill>
              <a:latin typeface="Impact"/>
            </a:rPr>
            <a:t>November 2006</a:t>
          </a:r>
          <a:endParaRPr lang="en-US" b="0">
            <a:solidFill>
              <a:schemeClr val="tx1"/>
            </a:solidFill>
          </a:endParaRPr>
        </a:p>
      </dgm:t>
    </dgm:pt>
    <dgm:pt modelId="{E64CD384-35ED-4560-AC87-74F0C95074B7}" type="parTrans" cxnId="{002C9CCF-15C1-48CE-B954-423D68C84C03}">
      <dgm:prSet/>
      <dgm:spPr/>
      <dgm:t>
        <a:bodyPr/>
        <a:lstStyle/>
        <a:p>
          <a:endParaRPr lang="en-US"/>
        </a:p>
      </dgm:t>
    </dgm:pt>
    <dgm:pt modelId="{5697780B-6BD8-4114-9B10-1D407366B0E0}" type="sibTrans" cxnId="{002C9CCF-15C1-48CE-B954-423D68C84C03}">
      <dgm:prSet/>
      <dgm:spPr/>
      <dgm:t>
        <a:bodyPr/>
        <a:lstStyle/>
        <a:p>
          <a:endParaRPr lang="en-US"/>
        </a:p>
      </dgm:t>
    </dgm:pt>
    <dgm:pt modelId="{0A1A387A-E5B2-4EA4-B815-566C8A70BAD4}">
      <dgm:prSet phldrT="[Text]" phldr="0"/>
      <dgm:spPr/>
      <dgm:t>
        <a:bodyPr/>
        <a:lstStyle/>
        <a:p>
          <a:r>
            <a:rPr lang="en-US" b="0">
              <a:solidFill>
                <a:schemeClr val="bg1"/>
              </a:solidFill>
              <a:latin typeface="Impact"/>
            </a:rPr>
            <a:t> Steven Barker Moves In</a:t>
          </a:r>
          <a:endParaRPr lang="en-US" b="0">
            <a:solidFill>
              <a:schemeClr val="bg1"/>
            </a:solidFill>
          </a:endParaRPr>
        </a:p>
      </dgm:t>
    </dgm:pt>
    <dgm:pt modelId="{DA633861-E759-4850-8F4B-89C99E3077E1}" type="parTrans" cxnId="{624B6FE9-0915-4F38-BAEF-B275FAE19C54}">
      <dgm:prSet/>
      <dgm:spPr/>
      <dgm:t>
        <a:bodyPr/>
        <a:lstStyle/>
        <a:p>
          <a:endParaRPr lang="en-US"/>
        </a:p>
      </dgm:t>
    </dgm:pt>
    <dgm:pt modelId="{C9EEF302-9BAC-41D5-920D-179E010A6B98}" type="sibTrans" cxnId="{624B6FE9-0915-4F38-BAEF-B275FAE19C54}">
      <dgm:prSet/>
      <dgm:spPr/>
      <dgm:t>
        <a:bodyPr/>
        <a:lstStyle/>
        <a:p>
          <a:endParaRPr lang="en-US"/>
        </a:p>
      </dgm:t>
    </dgm:pt>
    <dgm:pt modelId="{C9E16E04-B53A-4C0B-A0C4-A88005E7840E}">
      <dgm:prSet phldrT="[Text]" phldr="0"/>
      <dgm:spPr/>
      <dgm:t>
        <a:bodyPr/>
        <a:lstStyle/>
        <a:p>
          <a:pPr>
            <a:defRPr b="1"/>
          </a:pPr>
          <a:r>
            <a:rPr lang="en-US" b="0">
              <a:solidFill>
                <a:schemeClr val="tx1"/>
              </a:solidFill>
              <a:latin typeface="Impact"/>
            </a:rPr>
            <a:t>August 2007</a:t>
          </a:r>
          <a:endParaRPr lang="en-US" b="0">
            <a:solidFill>
              <a:schemeClr val="tx1"/>
            </a:solidFill>
          </a:endParaRPr>
        </a:p>
      </dgm:t>
    </dgm:pt>
    <dgm:pt modelId="{00BF26AD-AC47-4D98-A970-A5ED570A94F0}" type="parTrans" cxnId="{79161EA8-42B7-47FA-B622-314447257D9F}">
      <dgm:prSet/>
      <dgm:spPr/>
      <dgm:t>
        <a:bodyPr/>
        <a:lstStyle/>
        <a:p>
          <a:endParaRPr lang="en-US"/>
        </a:p>
      </dgm:t>
    </dgm:pt>
    <dgm:pt modelId="{65CFC60B-A98D-44AC-AA09-90D15712B5A4}" type="sibTrans" cxnId="{79161EA8-42B7-47FA-B622-314447257D9F}">
      <dgm:prSet/>
      <dgm:spPr/>
      <dgm:t>
        <a:bodyPr/>
        <a:lstStyle/>
        <a:p>
          <a:endParaRPr lang="en-US"/>
        </a:p>
      </dgm:t>
    </dgm:pt>
    <dgm:pt modelId="{E239A88C-379B-4335-B2CF-7FFD017A74DA}">
      <dgm:prSet phldrT="[Text]" phldr="0"/>
      <dgm:spPr/>
      <dgm:t>
        <a:bodyPr/>
        <a:lstStyle/>
        <a:p>
          <a:r>
            <a:rPr lang="en-US" b="0">
              <a:solidFill>
                <a:schemeClr val="bg1"/>
              </a:solidFill>
              <a:latin typeface="Impact"/>
            </a:rPr>
            <a:t>Baby P Found Dead </a:t>
          </a:r>
          <a:endParaRPr lang="en-US" b="0">
            <a:solidFill>
              <a:schemeClr val="bg1"/>
            </a:solidFill>
          </a:endParaRPr>
        </a:p>
      </dgm:t>
    </dgm:pt>
    <dgm:pt modelId="{C69B730B-76B6-4960-8228-58ABDFA3FFF8}" type="parTrans" cxnId="{2375B9E9-7441-41B4-AB3B-9A64C0178F05}">
      <dgm:prSet/>
      <dgm:spPr/>
      <dgm:t>
        <a:bodyPr/>
        <a:lstStyle/>
        <a:p>
          <a:endParaRPr lang="en-US"/>
        </a:p>
      </dgm:t>
    </dgm:pt>
    <dgm:pt modelId="{7F7D1F41-8B38-4AEB-9738-8607DBB72A39}" type="sibTrans" cxnId="{2375B9E9-7441-41B4-AB3B-9A64C0178F05}">
      <dgm:prSet/>
      <dgm:spPr/>
      <dgm:t>
        <a:bodyPr/>
        <a:lstStyle/>
        <a:p>
          <a:endParaRPr lang="en-US"/>
        </a:p>
      </dgm:t>
    </dgm:pt>
    <dgm:pt modelId="{4EF1AEBE-7B85-4B2F-96E4-D29E0A800393}">
      <dgm:prSet phldr="0"/>
      <dgm:spPr/>
      <dgm:t>
        <a:bodyPr/>
        <a:lstStyle/>
        <a:p>
          <a:pPr>
            <a:defRPr b="1"/>
          </a:pPr>
          <a:r>
            <a:rPr lang="en-US" b="0">
              <a:solidFill>
                <a:schemeClr val="tx1"/>
              </a:solidFill>
              <a:latin typeface="Impact"/>
            </a:rPr>
            <a:t>November 2008</a:t>
          </a:r>
        </a:p>
      </dgm:t>
    </dgm:pt>
    <dgm:pt modelId="{936EBDB0-B91F-4380-84E0-D5A1492C1B4D}" type="parTrans" cxnId="{CD0D13C1-567F-46DD-96C3-51D816FA3A55}">
      <dgm:prSet/>
      <dgm:spPr/>
      <dgm:t>
        <a:bodyPr/>
        <a:lstStyle/>
        <a:p>
          <a:endParaRPr lang="en-GB"/>
        </a:p>
      </dgm:t>
    </dgm:pt>
    <dgm:pt modelId="{956F1DB9-EF3D-44C5-AEB3-CEE0717FB5BB}" type="sibTrans" cxnId="{CD0D13C1-567F-46DD-96C3-51D816FA3A55}">
      <dgm:prSet/>
      <dgm:spPr/>
      <dgm:t>
        <a:bodyPr/>
        <a:lstStyle/>
        <a:p>
          <a:endParaRPr lang="en-GB"/>
        </a:p>
      </dgm:t>
    </dgm:pt>
    <dgm:pt modelId="{36B6E486-3DD5-4E39-92E3-C63007349321}">
      <dgm:prSet phldr="0"/>
      <dgm:spPr/>
      <dgm:t>
        <a:bodyPr/>
        <a:lstStyle/>
        <a:p>
          <a:r>
            <a:rPr lang="en-US" b="0">
              <a:solidFill>
                <a:schemeClr val="bg1"/>
              </a:solidFill>
              <a:latin typeface="Impact"/>
            </a:rPr>
            <a:t>2 Men Found Guilty of Murder</a:t>
          </a:r>
        </a:p>
      </dgm:t>
    </dgm:pt>
    <dgm:pt modelId="{522A341C-8E92-4EC4-861A-52D7AB8B5386}" type="parTrans" cxnId="{FF8E8F20-1638-42E1-95AA-F32004B87D59}">
      <dgm:prSet/>
      <dgm:spPr/>
      <dgm:t>
        <a:bodyPr/>
        <a:lstStyle/>
        <a:p>
          <a:endParaRPr lang="en-GB"/>
        </a:p>
      </dgm:t>
    </dgm:pt>
    <dgm:pt modelId="{9264948F-4807-48DF-9B3B-8E27075DA293}" type="sibTrans" cxnId="{FF8E8F20-1638-42E1-95AA-F32004B87D59}">
      <dgm:prSet/>
      <dgm:spPr/>
      <dgm:t>
        <a:bodyPr/>
        <a:lstStyle/>
        <a:p>
          <a:endParaRPr lang="en-GB"/>
        </a:p>
      </dgm:t>
    </dgm:pt>
    <dgm:pt modelId="{D9CD096C-9327-4404-90E9-6425D9EA2586}" type="pres">
      <dgm:prSet presAssocID="{97287068-84EC-4A54-B938-7E61D7168376}" presName="root" presStyleCnt="0">
        <dgm:presLayoutVars>
          <dgm:chMax/>
          <dgm:chPref/>
          <dgm:animLvl val="lvl"/>
        </dgm:presLayoutVars>
      </dgm:prSet>
      <dgm:spPr/>
    </dgm:pt>
    <dgm:pt modelId="{3E55D5A1-528E-4D4A-9757-D90CBFA552BC}" type="pres">
      <dgm:prSet presAssocID="{97287068-84EC-4A54-B938-7E61D7168376}" presName="divider" presStyleLbl="fgAccFollowNode1" presStyleIdx="0" presStyleCnt="1"/>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gm:spPr>
    </dgm:pt>
    <dgm:pt modelId="{95BBFCB5-2E18-48F6-9CDD-5FA57A1E500F}" type="pres">
      <dgm:prSet presAssocID="{97287068-84EC-4A54-B938-7E61D7168376}" presName="nodes" presStyleCnt="0">
        <dgm:presLayoutVars>
          <dgm:chMax/>
          <dgm:chPref/>
          <dgm:animLvl val="lvl"/>
        </dgm:presLayoutVars>
      </dgm:prSet>
      <dgm:spPr/>
    </dgm:pt>
    <dgm:pt modelId="{F07048E8-07DF-47C9-9C3D-379FA8E16D64}" type="pres">
      <dgm:prSet presAssocID="{B5BB8D04-F338-4917-B6EA-0C00E5D7C9DC}" presName="composite" presStyleCnt="0"/>
      <dgm:spPr/>
    </dgm:pt>
    <dgm:pt modelId="{625C9D88-D422-42D6-BD66-2BD99EDD46D9}" type="pres">
      <dgm:prSet presAssocID="{B5BB8D04-F338-4917-B6EA-0C00E5D7C9DC}" presName="L1TextContainer" presStyleLbl="revTx" presStyleIdx="0" presStyleCnt="4">
        <dgm:presLayoutVars>
          <dgm:chMax val="1"/>
          <dgm:chPref val="1"/>
          <dgm:bulletEnabled val="1"/>
        </dgm:presLayoutVars>
      </dgm:prSet>
      <dgm:spPr/>
    </dgm:pt>
    <dgm:pt modelId="{1CA042DA-F8DB-41FA-940F-5A90A5697B7D}" type="pres">
      <dgm:prSet presAssocID="{B5BB8D04-F338-4917-B6EA-0C00E5D7C9DC}" presName="L2TextContainerWrapper" presStyleCnt="0">
        <dgm:presLayoutVars>
          <dgm:chMax val="0"/>
          <dgm:chPref val="0"/>
          <dgm:bulletEnabled val="1"/>
        </dgm:presLayoutVars>
      </dgm:prSet>
      <dgm:spPr/>
    </dgm:pt>
    <dgm:pt modelId="{6BED2B98-D286-4185-8D10-BD13B315CBE1}" type="pres">
      <dgm:prSet presAssocID="{B5BB8D04-F338-4917-B6EA-0C00E5D7C9DC}" presName="L2TextContainer" presStyleLbl="bgAcc1" presStyleIdx="0" presStyleCnt="4"/>
      <dgm:spPr/>
    </dgm:pt>
    <dgm:pt modelId="{F024E57B-3DBA-40F2-926F-DA48BB4FAEF0}" type="pres">
      <dgm:prSet presAssocID="{B5BB8D04-F338-4917-B6EA-0C00E5D7C9DC}" presName="FlexibleEmptyPlaceHolder" presStyleCnt="0"/>
      <dgm:spPr/>
    </dgm:pt>
    <dgm:pt modelId="{85FC4054-DF3C-4683-BD98-5CDEF52E82EC}" type="pres">
      <dgm:prSet presAssocID="{B5BB8D04-F338-4917-B6EA-0C00E5D7C9DC}" presName="ConnectLine" presStyleLbl="sibTrans1D1" presStyleIdx="0" presStyleCnt="4"/>
      <dgm:spPr>
        <a:noFill/>
        <a:ln w="6350" cap="flat" cmpd="sng" algn="ctr">
          <a:solidFill>
            <a:schemeClr val="accent1">
              <a:hueOff val="0"/>
              <a:satOff val="0"/>
              <a:lumOff val="0"/>
              <a:alphaOff val="0"/>
            </a:schemeClr>
          </a:solidFill>
          <a:prstDash val="dash"/>
          <a:miter lim="800000"/>
        </a:ln>
        <a:effectLst/>
      </dgm:spPr>
    </dgm:pt>
    <dgm:pt modelId="{E65FF520-D0FC-4CBE-9C68-06A7962EBC59}" type="pres">
      <dgm:prSet presAssocID="{B5BB8D04-F338-4917-B6EA-0C00E5D7C9DC}" presName="ConnectorPoint" presStyleLbl="alignNode1" presStyleIdx="0" presStyleCnt="4"/>
      <dgm:spPr/>
    </dgm:pt>
    <dgm:pt modelId="{40CFFE8D-FDC0-4A19-9589-E36658D1128A}" type="pres">
      <dgm:prSet presAssocID="{B5BB8D04-F338-4917-B6EA-0C00E5D7C9DC}" presName="EmptyPlaceHolder" presStyleCnt="0"/>
      <dgm:spPr/>
    </dgm:pt>
    <dgm:pt modelId="{07E7875A-A02E-42DE-B0F1-211E8297D33A}" type="pres">
      <dgm:prSet presAssocID="{39050201-9414-42B1-A3C0-0B6CE4B16DE7}" presName="spaceBetweenRectangles" presStyleCnt="0"/>
      <dgm:spPr/>
    </dgm:pt>
    <dgm:pt modelId="{8DF23D3C-6893-4695-A8EC-5A2C6B7D3209}" type="pres">
      <dgm:prSet presAssocID="{0A538177-2110-4A46-9FC0-28CA1AEE8636}" presName="composite" presStyleCnt="0"/>
      <dgm:spPr/>
    </dgm:pt>
    <dgm:pt modelId="{CCEB1CE7-75FE-4740-9CFA-F540BED70D11}" type="pres">
      <dgm:prSet presAssocID="{0A538177-2110-4A46-9FC0-28CA1AEE8636}" presName="L1TextContainer" presStyleLbl="revTx" presStyleIdx="1" presStyleCnt="4">
        <dgm:presLayoutVars>
          <dgm:chMax val="1"/>
          <dgm:chPref val="1"/>
          <dgm:bulletEnabled val="1"/>
        </dgm:presLayoutVars>
      </dgm:prSet>
      <dgm:spPr/>
    </dgm:pt>
    <dgm:pt modelId="{3ED4139A-D709-4258-8F5E-04A6C3A16A2D}" type="pres">
      <dgm:prSet presAssocID="{0A538177-2110-4A46-9FC0-28CA1AEE8636}" presName="L2TextContainerWrapper" presStyleCnt="0">
        <dgm:presLayoutVars>
          <dgm:chMax val="0"/>
          <dgm:chPref val="0"/>
          <dgm:bulletEnabled val="1"/>
        </dgm:presLayoutVars>
      </dgm:prSet>
      <dgm:spPr/>
    </dgm:pt>
    <dgm:pt modelId="{57A75918-5043-43D3-B62E-200ACA9F20DA}" type="pres">
      <dgm:prSet presAssocID="{0A538177-2110-4A46-9FC0-28CA1AEE8636}" presName="L2TextContainer" presStyleLbl="bgAcc1" presStyleIdx="1" presStyleCnt="4"/>
      <dgm:spPr/>
    </dgm:pt>
    <dgm:pt modelId="{BAA958DB-0A79-4B38-B515-FF03132453AD}" type="pres">
      <dgm:prSet presAssocID="{0A538177-2110-4A46-9FC0-28CA1AEE8636}" presName="FlexibleEmptyPlaceHolder" presStyleCnt="0"/>
      <dgm:spPr/>
    </dgm:pt>
    <dgm:pt modelId="{24085F8C-BAFA-4312-9B4F-91CAC4C72B38}" type="pres">
      <dgm:prSet presAssocID="{0A538177-2110-4A46-9FC0-28CA1AEE8636}" presName="ConnectLine" presStyleLbl="sibTrans1D1" presStyleIdx="1" presStyleCnt="4"/>
      <dgm:spPr>
        <a:noFill/>
        <a:ln w="6350" cap="flat" cmpd="sng" algn="ctr">
          <a:solidFill>
            <a:schemeClr val="accent1">
              <a:hueOff val="0"/>
              <a:satOff val="0"/>
              <a:lumOff val="0"/>
              <a:alphaOff val="0"/>
            </a:schemeClr>
          </a:solidFill>
          <a:prstDash val="dash"/>
          <a:miter lim="800000"/>
        </a:ln>
        <a:effectLst/>
      </dgm:spPr>
    </dgm:pt>
    <dgm:pt modelId="{FF1AF881-80BA-4964-B483-0F6D526597D5}" type="pres">
      <dgm:prSet presAssocID="{0A538177-2110-4A46-9FC0-28CA1AEE8636}" presName="ConnectorPoint" presStyleLbl="alignNode1" presStyleIdx="1" presStyleCnt="4"/>
      <dgm:spPr/>
    </dgm:pt>
    <dgm:pt modelId="{FBB7F71B-2A92-41FC-AFCD-4BB66CCE48CF}" type="pres">
      <dgm:prSet presAssocID="{0A538177-2110-4A46-9FC0-28CA1AEE8636}" presName="EmptyPlaceHolder" presStyleCnt="0"/>
      <dgm:spPr/>
    </dgm:pt>
    <dgm:pt modelId="{2DCF3A93-EE39-455B-A665-650AC17A267A}" type="pres">
      <dgm:prSet presAssocID="{5697780B-6BD8-4114-9B10-1D407366B0E0}" presName="spaceBetweenRectangles" presStyleCnt="0"/>
      <dgm:spPr/>
    </dgm:pt>
    <dgm:pt modelId="{CADEC51F-7C40-4BB9-A9FC-ED36FF5F1200}" type="pres">
      <dgm:prSet presAssocID="{C9E16E04-B53A-4C0B-A0C4-A88005E7840E}" presName="composite" presStyleCnt="0"/>
      <dgm:spPr/>
    </dgm:pt>
    <dgm:pt modelId="{0D20FA98-357F-43B4-B44D-15B676D5C49B}" type="pres">
      <dgm:prSet presAssocID="{C9E16E04-B53A-4C0B-A0C4-A88005E7840E}" presName="L1TextContainer" presStyleLbl="revTx" presStyleIdx="2" presStyleCnt="4">
        <dgm:presLayoutVars>
          <dgm:chMax val="1"/>
          <dgm:chPref val="1"/>
          <dgm:bulletEnabled val="1"/>
        </dgm:presLayoutVars>
      </dgm:prSet>
      <dgm:spPr/>
    </dgm:pt>
    <dgm:pt modelId="{4C36C84F-B11E-497C-8ABF-FC0CAA0D07F3}" type="pres">
      <dgm:prSet presAssocID="{C9E16E04-B53A-4C0B-A0C4-A88005E7840E}" presName="L2TextContainerWrapper" presStyleCnt="0">
        <dgm:presLayoutVars>
          <dgm:chMax val="0"/>
          <dgm:chPref val="0"/>
          <dgm:bulletEnabled val="1"/>
        </dgm:presLayoutVars>
      </dgm:prSet>
      <dgm:spPr/>
    </dgm:pt>
    <dgm:pt modelId="{B8A6FDF5-7728-44E3-9034-3744E0C13360}" type="pres">
      <dgm:prSet presAssocID="{C9E16E04-B53A-4C0B-A0C4-A88005E7840E}" presName="L2TextContainer" presStyleLbl="bgAcc1" presStyleIdx="2" presStyleCnt="4"/>
      <dgm:spPr/>
    </dgm:pt>
    <dgm:pt modelId="{3E475453-CC23-4AF2-A636-32456956B044}" type="pres">
      <dgm:prSet presAssocID="{C9E16E04-B53A-4C0B-A0C4-A88005E7840E}" presName="FlexibleEmptyPlaceHolder" presStyleCnt="0"/>
      <dgm:spPr/>
    </dgm:pt>
    <dgm:pt modelId="{D0455AE0-2BF9-463F-B48A-C42003310BA4}" type="pres">
      <dgm:prSet presAssocID="{C9E16E04-B53A-4C0B-A0C4-A88005E7840E}" presName="ConnectLine" presStyleLbl="sibTrans1D1" presStyleIdx="2" presStyleCnt="4"/>
      <dgm:spPr>
        <a:noFill/>
        <a:ln w="6350" cap="flat" cmpd="sng" algn="ctr">
          <a:solidFill>
            <a:schemeClr val="accent1">
              <a:hueOff val="0"/>
              <a:satOff val="0"/>
              <a:lumOff val="0"/>
              <a:alphaOff val="0"/>
            </a:schemeClr>
          </a:solidFill>
          <a:prstDash val="dash"/>
          <a:miter lim="800000"/>
        </a:ln>
        <a:effectLst/>
      </dgm:spPr>
    </dgm:pt>
    <dgm:pt modelId="{851DCAB7-5B24-4784-BCA7-B5695AD41CE5}" type="pres">
      <dgm:prSet presAssocID="{C9E16E04-B53A-4C0B-A0C4-A88005E7840E}" presName="ConnectorPoint" presStyleLbl="alignNode1" presStyleIdx="2" presStyleCnt="4"/>
      <dgm:spPr/>
    </dgm:pt>
    <dgm:pt modelId="{AC8A95DE-DA80-4E5C-BAFC-8B9DF530C42C}" type="pres">
      <dgm:prSet presAssocID="{C9E16E04-B53A-4C0B-A0C4-A88005E7840E}" presName="EmptyPlaceHolder" presStyleCnt="0"/>
      <dgm:spPr/>
    </dgm:pt>
    <dgm:pt modelId="{D57BFFD6-7730-4463-BD0D-98A7A98E94AA}" type="pres">
      <dgm:prSet presAssocID="{65CFC60B-A98D-44AC-AA09-90D15712B5A4}" presName="spaceBetweenRectangles" presStyleCnt="0"/>
      <dgm:spPr/>
    </dgm:pt>
    <dgm:pt modelId="{A3D9657C-E3C8-4173-A778-21DE8FD8C5B3}" type="pres">
      <dgm:prSet presAssocID="{4EF1AEBE-7B85-4B2F-96E4-D29E0A800393}" presName="composite" presStyleCnt="0"/>
      <dgm:spPr/>
    </dgm:pt>
    <dgm:pt modelId="{1B368B65-0742-4F91-8DC9-A75357C94E55}" type="pres">
      <dgm:prSet presAssocID="{4EF1AEBE-7B85-4B2F-96E4-D29E0A800393}" presName="L1TextContainer" presStyleLbl="revTx" presStyleIdx="3" presStyleCnt="4">
        <dgm:presLayoutVars>
          <dgm:chMax val="1"/>
          <dgm:chPref val="1"/>
          <dgm:bulletEnabled val="1"/>
        </dgm:presLayoutVars>
      </dgm:prSet>
      <dgm:spPr/>
    </dgm:pt>
    <dgm:pt modelId="{85AE8775-13FF-4D6B-BC05-96BD77D4358A}" type="pres">
      <dgm:prSet presAssocID="{4EF1AEBE-7B85-4B2F-96E4-D29E0A800393}" presName="L2TextContainerWrapper" presStyleCnt="0">
        <dgm:presLayoutVars>
          <dgm:chMax val="0"/>
          <dgm:chPref val="0"/>
          <dgm:bulletEnabled val="1"/>
        </dgm:presLayoutVars>
      </dgm:prSet>
      <dgm:spPr/>
    </dgm:pt>
    <dgm:pt modelId="{D5697680-14E4-41A3-BC76-5B1ABFEEA3E5}" type="pres">
      <dgm:prSet presAssocID="{4EF1AEBE-7B85-4B2F-96E4-D29E0A800393}" presName="L2TextContainer" presStyleLbl="bgAcc1" presStyleIdx="3" presStyleCnt="4"/>
      <dgm:spPr/>
    </dgm:pt>
    <dgm:pt modelId="{074B217A-DD55-45FE-96CD-DE5820E91FF5}" type="pres">
      <dgm:prSet presAssocID="{4EF1AEBE-7B85-4B2F-96E4-D29E0A800393}" presName="FlexibleEmptyPlaceHolder" presStyleCnt="0"/>
      <dgm:spPr/>
    </dgm:pt>
    <dgm:pt modelId="{252002C8-476D-4485-9264-9E3C3BA69113}" type="pres">
      <dgm:prSet presAssocID="{4EF1AEBE-7B85-4B2F-96E4-D29E0A800393}" presName="ConnectLine" presStyleLbl="sibTrans1D1" presStyleIdx="3" presStyleCnt="4"/>
      <dgm:spPr>
        <a:noFill/>
        <a:ln w="6350" cap="flat" cmpd="sng" algn="ctr">
          <a:solidFill>
            <a:schemeClr val="accent1">
              <a:hueOff val="0"/>
              <a:satOff val="0"/>
              <a:lumOff val="0"/>
              <a:alphaOff val="0"/>
            </a:schemeClr>
          </a:solidFill>
          <a:prstDash val="dash"/>
          <a:miter lim="800000"/>
        </a:ln>
        <a:effectLst/>
      </dgm:spPr>
    </dgm:pt>
    <dgm:pt modelId="{73D0A363-385C-455E-9162-EC3E651336CE}" type="pres">
      <dgm:prSet presAssocID="{4EF1AEBE-7B85-4B2F-96E4-D29E0A800393}" presName="ConnectorPoint" presStyleLbl="alignNode1" presStyleIdx="3" presStyleCnt="4"/>
      <dgm:spPr/>
    </dgm:pt>
    <dgm:pt modelId="{4EB15AB0-4E52-43FD-A9B8-8E33A6C008D7}" type="pres">
      <dgm:prSet presAssocID="{4EF1AEBE-7B85-4B2F-96E4-D29E0A800393}" presName="EmptyPlaceHolder" presStyleCnt="0"/>
      <dgm:spPr/>
    </dgm:pt>
  </dgm:ptLst>
  <dgm:cxnLst>
    <dgm:cxn modelId="{AFA55A01-560F-49B4-ABF3-7F2D9B966F3B}" type="presOf" srcId="{6C7B8ACD-5895-412D-BB57-93D6060A94D3}" destId="{6BED2B98-D286-4185-8D10-BD13B315CBE1}" srcOrd="0" destOrd="0" presId="urn:microsoft.com/office/officeart/2016/7/layout/BasicTimeline"/>
    <dgm:cxn modelId="{FF8E8F20-1638-42E1-95AA-F32004B87D59}" srcId="{4EF1AEBE-7B85-4B2F-96E4-D29E0A800393}" destId="{36B6E486-3DD5-4E39-92E3-C63007349321}" srcOrd="0" destOrd="0" parTransId="{522A341C-8E92-4EC4-861A-52D7AB8B5386}" sibTransId="{9264948F-4807-48DF-9B3B-8E27075DA293}"/>
    <dgm:cxn modelId="{E5D73688-256C-419C-AD33-ADBE8CE6E989}" type="presOf" srcId="{E239A88C-379B-4335-B2CF-7FFD017A74DA}" destId="{B8A6FDF5-7728-44E3-9034-3744E0C13360}" srcOrd="0" destOrd="0" presId="urn:microsoft.com/office/officeart/2016/7/layout/BasicTimeline"/>
    <dgm:cxn modelId="{D8D10289-60D9-4B11-A273-F8E22128FBB0}" type="presOf" srcId="{4EF1AEBE-7B85-4B2F-96E4-D29E0A800393}" destId="{1B368B65-0742-4F91-8DC9-A75357C94E55}" srcOrd="0" destOrd="0" presId="urn:microsoft.com/office/officeart/2016/7/layout/BasicTimeline"/>
    <dgm:cxn modelId="{AAF5D98B-E477-4645-9FC8-F12D0FFE5B30}" type="presOf" srcId="{97287068-84EC-4A54-B938-7E61D7168376}" destId="{D9CD096C-9327-4404-90E9-6425D9EA2586}" srcOrd="0" destOrd="0" presId="urn:microsoft.com/office/officeart/2016/7/layout/BasicTimeline"/>
    <dgm:cxn modelId="{F88EE692-356D-49F4-8F8A-B76A998476FA}" srcId="{97287068-84EC-4A54-B938-7E61D7168376}" destId="{B5BB8D04-F338-4917-B6EA-0C00E5D7C9DC}" srcOrd="0" destOrd="0" parTransId="{3C6900D6-8812-4037-B91B-E4E8E25BD902}" sibTransId="{39050201-9414-42B1-A3C0-0B6CE4B16DE7}"/>
    <dgm:cxn modelId="{DCE48A9F-4D8F-4A79-BC57-D7160009B297}" type="presOf" srcId="{B5BB8D04-F338-4917-B6EA-0C00E5D7C9DC}" destId="{625C9D88-D422-42D6-BD66-2BD99EDD46D9}" srcOrd="0" destOrd="0" presId="urn:microsoft.com/office/officeart/2016/7/layout/BasicTimeline"/>
    <dgm:cxn modelId="{79161EA8-42B7-47FA-B622-314447257D9F}" srcId="{97287068-84EC-4A54-B938-7E61D7168376}" destId="{C9E16E04-B53A-4C0B-A0C4-A88005E7840E}" srcOrd="2" destOrd="0" parTransId="{00BF26AD-AC47-4D98-A970-A5ED570A94F0}" sibTransId="{65CFC60B-A98D-44AC-AA09-90D15712B5A4}"/>
    <dgm:cxn modelId="{967C35AC-4332-4EF4-B550-5D3D66C417A2}" type="presOf" srcId="{0A1A387A-E5B2-4EA4-B815-566C8A70BAD4}" destId="{57A75918-5043-43D3-B62E-200ACA9F20DA}" srcOrd="0" destOrd="0" presId="urn:microsoft.com/office/officeart/2016/7/layout/BasicTimeline"/>
    <dgm:cxn modelId="{E35583C0-8C74-4A99-B99A-9A595D52D966}" srcId="{B5BB8D04-F338-4917-B6EA-0C00E5D7C9DC}" destId="{6C7B8ACD-5895-412D-BB57-93D6060A94D3}" srcOrd="0" destOrd="0" parTransId="{263018A0-52D0-4548-BEB8-F5A77A685728}" sibTransId="{343F9EBB-1791-4BD1-973C-B9F4BC35DB2B}"/>
    <dgm:cxn modelId="{CD0D13C1-567F-46DD-96C3-51D816FA3A55}" srcId="{97287068-84EC-4A54-B938-7E61D7168376}" destId="{4EF1AEBE-7B85-4B2F-96E4-D29E0A800393}" srcOrd="3" destOrd="0" parTransId="{936EBDB0-B91F-4380-84E0-D5A1492C1B4D}" sibTransId="{956F1DB9-EF3D-44C5-AEB3-CEE0717FB5BB}"/>
    <dgm:cxn modelId="{002C9CCF-15C1-48CE-B954-423D68C84C03}" srcId="{97287068-84EC-4A54-B938-7E61D7168376}" destId="{0A538177-2110-4A46-9FC0-28CA1AEE8636}" srcOrd="1" destOrd="0" parTransId="{E64CD384-35ED-4560-AC87-74F0C95074B7}" sibTransId="{5697780B-6BD8-4114-9B10-1D407366B0E0}"/>
    <dgm:cxn modelId="{455074DF-9B10-4E52-B17A-AF71FE793E85}" type="presOf" srcId="{C9E16E04-B53A-4C0B-A0C4-A88005E7840E}" destId="{0D20FA98-357F-43B4-B44D-15B676D5C49B}" srcOrd="0" destOrd="0" presId="urn:microsoft.com/office/officeart/2016/7/layout/BasicTimeline"/>
    <dgm:cxn modelId="{624B6FE9-0915-4F38-BAEF-B275FAE19C54}" srcId="{0A538177-2110-4A46-9FC0-28CA1AEE8636}" destId="{0A1A387A-E5B2-4EA4-B815-566C8A70BAD4}" srcOrd="0" destOrd="0" parTransId="{DA633861-E759-4850-8F4B-89C99E3077E1}" sibTransId="{C9EEF302-9BAC-41D5-920D-179E010A6B98}"/>
    <dgm:cxn modelId="{2375B9E9-7441-41B4-AB3B-9A64C0178F05}" srcId="{C9E16E04-B53A-4C0B-A0C4-A88005E7840E}" destId="{E239A88C-379B-4335-B2CF-7FFD017A74DA}" srcOrd="0" destOrd="0" parTransId="{C69B730B-76B6-4960-8228-58ABDFA3FFF8}" sibTransId="{7F7D1F41-8B38-4AEB-9738-8607DBB72A39}"/>
    <dgm:cxn modelId="{81807EEB-6F15-4040-B960-C8A3E50E84E0}" type="presOf" srcId="{36B6E486-3DD5-4E39-92E3-C63007349321}" destId="{D5697680-14E4-41A3-BC76-5B1ABFEEA3E5}" srcOrd="0" destOrd="0" presId="urn:microsoft.com/office/officeart/2016/7/layout/BasicTimeline"/>
    <dgm:cxn modelId="{3F6BA1F6-3049-48A7-AF3F-33C3B3C37199}" type="presOf" srcId="{0A538177-2110-4A46-9FC0-28CA1AEE8636}" destId="{CCEB1CE7-75FE-4740-9CFA-F540BED70D11}" srcOrd="0" destOrd="0" presId="urn:microsoft.com/office/officeart/2016/7/layout/BasicTimeline"/>
    <dgm:cxn modelId="{FA82A0A3-046D-4B7D-8D45-5A4FFF668E36}" type="presParOf" srcId="{D9CD096C-9327-4404-90E9-6425D9EA2586}" destId="{3E55D5A1-528E-4D4A-9757-D90CBFA552BC}" srcOrd="0" destOrd="0" presId="urn:microsoft.com/office/officeart/2016/7/layout/BasicTimeline"/>
    <dgm:cxn modelId="{00981F15-7515-430C-AFDE-3E60911AB65B}" type="presParOf" srcId="{D9CD096C-9327-4404-90E9-6425D9EA2586}" destId="{95BBFCB5-2E18-48F6-9CDD-5FA57A1E500F}" srcOrd="1" destOrd="0" presId="urn:microsoft.com/office/officeart/2016/7/layout/BasicTimeline"/>
    <dgm:cxn modelId="{3BB26393-11FC-45B3-B62F-98228DFE7C24}" type="presParOf" srcId="{95BBFCB5-2E18-48F6-9CDD-5FA57A1E500F}" destId="{F07048E8-07DF-47C9-9C3D-379FA8E16D64}" srcOrd="0" destOrd="0" presId="urn:microsoft.com/office/officeart/2016/7/layout/BasicTimeline"/>
    <dgm:cxn modelId="{678DA28B-1CFB-47F5-8065-EE8419FEA6B9}" type="presParOf" srcId="{F07048E8-07DF-47C9-9C3D-379FA8E16D64}" destId="{625C9D88-D422-42D6-BD66-2BD99EDD46D9}" srcOrd="0" destOrd="0" presId="urn:microsoft.com/office/officeart/2016/7/layout/BasicTimeline"/>
    <dgm:cxn modelId="{CA680BD4-FCA4-471E-815D-B02B646CC97E}" type="presParOf" srcId="{F07048E8-07DF-47C9-9C3D-379FA8E16D64}" destId="{1CA042DA-F8DB-41FA-940F-5A90A5697B7D}" srcOrd="1" destOrd="0" presId="urn:microsoft.com/office/officeart/2016/7/layout/BasicTimeline"/>
    <dgm:cxn modelId="{10437E7B-B4CD-4AF1-BF3A-8147CBD5CE77}" type="presParOf" srcId="{1CA042DA-F8DB-41FA-940F-5A90A5697B7D}" destId="{6BED2B98-D286-4185-8D10-BD13B315CBE1}" srcOrd="0" destOrd="0" presId="urn:microsoft.com/office/officeart/2016/7/layout/BasicTimeline"/>
    <dgm:cxn modelId="{DA702E4C-A614-4BDF-9142-D5ADCB66DAE7}" type="presParOf" srcId="{1CA042DA-F8DB-41FA-940F-5A90A5697B7D}" destId="{F024E57B-3DBA-40F2-926F-DA48BB4FAEF0}" srcOrd="1" destOrd="0" presId="urn:microsoft.com/office/officeart/2016/7/layout/BasicTimeline"/>
    <dgm:cxn modelId="{F8E408E9-2502-4334-B936-7225D94E8D5D}" type="presParOf" srcId="{F07048E8-07DF-47C9-9C3D-379FA8E16D64}" destId="{85FC4054-DF3C-4683-BD98-5CDEF52E82EC}" srcOrd="2" destOrd="0" presId="urn:microsoft.com/office/officeart/2016/7/layout/BasicTimeline"/>
    <dgm:cxn modelId="{36897B28-8E41-4665-899D-756CCE7CAECC}" type="presParOf" srcId="{F07048E8-07DF-47C9-9C3D-379FA8E16D64}" destId="{E65FF520-D0FC-4CBE-9C68-06A7962EBC59}" srcOrd="3" destOrd="0" presId="urn:microsoft.com/office/officeart/2016/7/layout/BasicTimeline"/>
    <dgm:cxn modelId="{B171BFAE-0E5A-481C-963B-18FF1DF854FB}" type="presParOf" srcId="{F07048E8-07DF-47C9-9C3D-379FA8E16D64}" destId="{40CFFE8D-FDC0-4A19-9589-E36658D1128A}" srcOrd="4" destOrd="0" presId="urn:microsoft.com/office/officeart/2016/7/layout/BasicTimeline"/>
    <dgm:cxn modelId="{9B714A23-AE4D-4D72-8D36-D30E1A08AD57}" type="presParOf" srcId="{95BBFCB5-2E18-48F6-9CDD-5FA57A1E500F}" destId="{07E7875A-A02E-42DE-B0F1-211E8297D33A}" srcOrd="1" destOrd="0" presId="urn:microsoft.com/office/officeart/2016/7/layout/BasicTimeline"/>
    <dgm:cxn modelId="{33297824-EC34-43A7-97EA-947188539B22}" type="presParOf" srcId="{95BBFCB5-2E18-48F6-9CDD-5FA57A1E500F}" destId="{8DF23D3C-6893-4695-A8EC-5A2C6B7D3209}" srcOrd="2" destOrd="0" presId="urn:microsoft.com/office/officeart/2016/7/layout/BasicTimeline"/>
    <dgm:cxn modelId="{151ADB9E-7960-4A2F-B1ED-221F6121D954}" type="presParOf" srcId="{8DF23D3C-6893-4695-A8EC-5A2C6B7D3209}" destId="{CCEB1CE7-75FE-4740-9CFA-F540BED70D11}" srcOrd="0" destOrd="0" presId="urn:microsoft.com/office/officeart/2016/7/layout/BasicTimeline"/>
    <dgm:cxn modelId="{5A7CB8A9-177A-4317-AFC2-7750A2029A52}" type="presParOf" srcId="{8DF23D3C-6893-4695-A8EC-5A2C6B7D3209}" destId="{3ED4139A-D709-4258-8F5E-04A6C3A16A2D}" srcOrd="1" destOrd="0" presId="urn:microsoft.com/office/officeart/2016/7/layout/BasicTimeline"/>
    <dgm:cxn modelId="{6D7A88B2-19B7-476A-ABB3-9DB099117CAA}" type="presParOf" srcId="{3ED4139A-D709-4258-8F5E-04A6C3A16A2D}" destId="{57A75918-5043-43D3-B62E-200ACA9F20DA}" srcOrd="0" destOrd="0" presId="urn:microsoft.com/office/officeart/2016/7/layout/BasicTimeline"/>
    <dgm:cxn modelId="{BB3D9AB3-9DC8-499A-A6FE-AFB0B4DF82D3}" type="presParOf" srcId="{3ED4139A-D709-4258-8F5E-04A6C3A16A2D}" destId="{BAA958DB-0A79-4B38-B515-FF03132453AD}" srcOrd="1" destOrd="0" presId="urn:microsoft.com/office/officeart/2016/7/layout/BasicTimeline"/>
    <dgm:cxn modelId="{1961C648-E053-4B76-AF53-AE500CE3D3A4}" type="presParOf" srcId="{8DF23D3C-6893-4695-A8EC-5A2C6B7D3209}" destId="{24085F8C-BAFA-4312-9B4F-91CAC4C72B38}" srcOrd="2" destOrd="0" presId="urn:microsoft.com/office/officeart/2016/7/layout/BasicTimeline"/>
    <dgm:cxn modelId="{3F992D1C-8ABF-4696-8D81-A65E09215521}" type="presParOf" srcId="{8DF23D3C-6893-4695-A8EC-5A2C6B7D3209}" destId="{FF1AF881-80BA-4964-B483-0F6D526597D5}" srcOrd="3" destOrd="0" presId="urn:microsoft.com/office/officeart/2016/7/layout/BasicTimeline"/>
    <dgm:cxn modelId="{CAB5192D-BD31-4722-A199-A23462EF333A}" type="presParOf" srcId="{8DF23D3C-6893-4695-A8EC-5A2C6B7D3209}" destId="{FBB7F71B-2A92-41FC-AFCD-4BB66CCE48CF}" srcOrd="4" destOrd="0" presId="urn:microsoft.com/office/officeart/2016/7/layout/BasicTimeline"/>
    <dgm:cxn modelId="{E3C33019-C241-4970-A20B-FB24FD07B9D0}" type="presParOf" srcId="{95BBFCB5-2E18-48F6-9CDD-5FA57A1E500F}" destId="{2DCF3A93-EE39-455B-A665-650AC17A267A}" srcOrd="3" destOrd="0" presId="urn:microsoft.com/office/officeart/2016/7/layout/BasicTimeline"/>
    <dgm:cxn modelId="{116E0944-9C88-451B-9F82-37436206404C}" type="presParOf" srcId="{95BBFCB5-2E18-48F6-9CDD-5FA57A1E500F}" destId="{CADEC51F-7C40-4BB9-A9FC-ED36FF5F1200}" srcOrd="4" destOrd="0" presId="urn:microsoft.com/office/officeart/2016/7/layout/BasicTimeline"/>
    <dgm:cxn modelId="{B39E04E3-ABEF-4D0D-A41B-6673883391E4}" type="presParOf" srcId="{CADEC51F-7C40-4BB9-A9FC-ED36FF5F1200}" destId="{0D20FA98-357F-43B4-B44D-15B676D5C49B}" srcOrd="0" destOrd="0" presId="urn:microsoft.com/office/officeart/2016/7/layout/BasicTimeline"/>
    <dgm:cxn modelId="{B869FBB2-0D06-4EA0-A634-85B349A7961D}" type="presParOf" srcId="{CADEC51F-7C40-4BB9-A9FC-ED36FF5F1200}" destId="{4C36C84F-B11E-497C-8ABF-FC0CAA0D07F3}" srcOrd="1" destOrd="0" presId="urn:microsoft.com/office/officeart/2016/7/layout/BasicTimeline"/>
    <dgm:cxn modelId="{B3DA79C8-121D-4A31-BB8B-3CF99F34C2A2}" type="presParOf" srcId="{4C36C84F-B11E-497C-8ABF-FC0CAA0D07F3}" destId="{B8A6FDF5-7728-44E3-9034-3744E0C13360}" srcOrd="0" destOrd="0" presId="urn:microsoft.com/office/officeart/2016/7/layout/BasicTimeline"/>
    <dgm:cxn modelId="{CA97E6E8-1EB8-4730-9BFF-DB863E6449C4}" type="presParOf" srcId="{4C36C84F-B11E-497C-8ABF-FC0CAA0D07F3}" destId="{3E475453-CC23-4AF2-A636-32456956B044}" srcOrd="1" destOrd="0" presId="urn:microsoft.com/office/officeart/2016/7/layout/BasicTimeline"/>
    <dgm:cxn modelId="{1C49BDE5-0E9E-403C-BF98-8EA27A4C0CE1}" type="presParOf" srcId="{CADEC51F-7C40-4BB9-A9FC-ED36FF5F1200}" destId="{D0455AE0-2BF9-463F-B48A-C42003310BA4}" srcOrd="2" destOrd="0" presId="urn:microsoft.com/office/officeart/2016/7/layout/BasicTimeline"/>
    <dgm:cxn modelId="{E6A8B4E4-7F4B-4D72-B4E0-0FE05D1E3FF0}" type="presParOf" srcId="{CADEC51F-7C40-4BB9-A9FC-ED36FF5F1200}" destId="{851DCAB7-5B24-4784-BCA7-B5695AD41CE5}" srcOrd="3" destOrd="0" presId="urn:microsoft.com/office/officeart/2016/7/layout/BasicTimeline"/>
    <dgm:cxn modelId="{CA5C9BB3-0E85-4EA2-BBE3-D1C7022E4395}" type="presParOf" srcId="{CADEC51F-7C40-4BB9-A9FC-ED36FF5F1200}" destId="{AC8A95DE-DA80-4E5C-BAFC-8B9DF530C42C}" srcOrd="4" destOrd="0" presId="urn:microsoft.com/office/officeart/2016/7/layout/BasicTimeline"/>
    <dgm:cxn modelId="{519300AD-205B-43A5-AA34-0C919ABFA43F}" type="presParOf" srcId="{95BBFCB5-2E18-48F6-9CDD-5FA57A1E500F}" destId="{D57BFFD6-7730-4463-BD0D-98A7A98E94AA}" srcOrd="5" destOrd="0" presId="urn:microsoft.com/office/officeart/2016/7/layout/BasicTimeline"/>
    <dgm:cxn modelId="{53AAB043-F9FB-4DDA-A231-31D4E54A81E0}" type="presParOf" srcId="{95BBFCB5-2E18-48F6-9CDD-5FA57A1E500F}" destId="{A3D9657C-E3C8-4173-A778-21DE8FD8C5B3}" srcOrd="6" destOrd="0" presId="urn:microsoft.com/office/officeart/2016/7/layout/BasicTimeline"/>
    <dgm:cxn modelId="{B6FD2750-F875-458B-8D75-9A14143904B3}" type="presParOf" srcId="{A3D9657C-E3C8-4173-A778-21DE8FD8C5B3}" destId="{1B368B65-0742-4F91-8DC9-A75357C94E55}" srcOrd="0" destOrd="0" presId="urn:microsoft.com/office/officeart/2016/7/layout/BasicTimeline"/>
    <dgm:cxn modelId="{3D7C8832-CAC1-421B-91CE-A5385FF07E0E}" type="presParOf" srcId="{A3D9657C-E3C8-4173-A778-21DE8FD8C5B3}" destId="{85AE8775-13FF-4D6B-BC05-96BD77D4358A}" srcOrd="1" destOrd="0" presId="urn:microsoft.com/office/officeart/2016/7/layout/BasicTimeline"/>
    <dgm:cxn modelId="{E23A2623-3162-404C-9176-58FB5CF6AE4B}" type="presParOf" srcId="{85AE8775-13FF-4D6B-BC05-96BD77D4358A}" destId="{D5697680-14E4-41A3-BC76-5B1ABFEEA3E5}" srcOrd="0" destOrd="0" presId="urn:microsoft.com/office/officeart/2016/7/layout/BasicTimeline"/>
    <dgm:cxn modelId="{0004C2DC-79B1-4DCA-97F5-DAFECFAA1489}" type="presParOf" srcId="{85AE8775-13FF-4D6B-BC05-96BD77D4358A}" destId="{074B217A-DD55-45FE-96CD-DE5820E91FF5}" srcOrd="1" destOrd="0" presId="urn:microsoft.com/office/officeart/2016/7/layout/BasicTimeline"/>
    <dgm:cxn modelId="{C830861B-4EED-4447-83FD-67A6925E1E64}" type="presParOf" srcId="{A3D9657C-E3C8-4173-A778-21DE8FD8C5B3}" destId="{252002C8-476D-4485-9264-9E3C3BA69113}" srcOrd="2" destOrd="0" presId="urn:microsoft.com/office/officeart/2016/7/layout/BasicTimeline"/>
    <dgm:cxn modelId="{1309D6FE-0FBC-461C-BEFF-133CDCACB532}" type="presParOf" srcId="{A3D9657C-E3C8-4173-A778-21DE8FD8C5B3}" destId="{73D0A363-385C-455E-9162-EC3E651336CE}" srcOrd="3" destOrd="0" presId="urn:microsoft.com/office/officeart/2016/7/layout/BasicTimeline"/>
    <dgm:cxn modelId="{D05451AF-452E-488A-975C-1D5B7CA8036B}" type="presParOf" srcId="{A3D9657C-E3C8-4173-A778-21DE8FD8C5B3}" destId="{4EB15AB0-4E52-43FD-A9B8-8E33A6C008D7}"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5D5A1-528E-4D4A-9757-D90CBFA552BC}">
      <dsp:nvSpPr>
        <dsp:cNvPr id="0" name=""/>
        <dsp:cNvSpPr/>
      </dsp:nvSpPr>
      <dsp:spPr>
        <a:xfrm>
          <a:off x="0" y="2565055"/>
          <a:ext cx="10915134" cy="0"/>
        </a:xfrm>
        <a:prstGeom prst="lin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625C9D88-D422-42D6-BD66-2BD99EDD46D9}">
      <dsp:nvSpPr>
        <dsp:cNvPr id="0" name=""/>
        <dsp:cNvSpPr/>
      </dsp:nvSpPr>
      <dsp:spPr>
        <a:xfrm>
          <a:off x="242126" y="2754869"/>
          <a:ext cx="3503502" cy="57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b="0" kern="1200">
              <a:solidFill>
                <a:schemeClr val="tx1"/>
              </a:solidFill>
              <a:latin typeface="Impact"/>
            </a:rPr>
            <a:t>March 2006</a:t>
          </a:r>
          <a:endParaRPr lang="en-US" sz="2000" b="0" kern="1200">
            <a:solidFill>
              <a:schemeClr val="tx1"/>
            </a:solidFill>
          </a:endParaRPr>
        </a:p>
      </dsp:txBody>
      <dsp:txXfrm>
        <a:off x="242126" y="2754869"/>
        <a:ext cx="3503502" cy="579702"/>
      </dsp:txXfrm>
    </dsp:sp>
    <dsp:sp modelId="{6BED2B98-D286-4185-8D10-BD13B315CBE1}">
      <dsp:nvSpPr>
        <dsp:cNvPr id="0" name=""/>
        <dsp:cNvSpPr/>
      </dsp:nvSpPr>
      <dsp:spPr>
        <a:xfrm>
          <a:off x="3251" y="715650"/>
          <a:ext cx="3981252" cy="874683"/>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b="0" kern="1200">
              <a:solidFill>
                <a:schemeClr val="bg1"/>
              </a:solidFill>
              <a:latin typeface="Impact"/>
            </a:rPr>
            <a:t>Baby Peter is Born</a:t>
          </a:r>
          <a:endParaRPr lang="en-US" sz="1700" b="0" kern="1200">
            <a:solidFill>
              <a:schemeClr val="bg1"/>
            </a:solidFill>
          </a:endParaRPr>
        </a:p>
      </dsp:txBody>
      <dsp:txXfrm>
        <a:off x="45950" y="758349"/>
        <a:ext cx="3895854" cy="789285"/>
      </dsp:txXfrm>
    </dsp:sp>
    <dsp:sp modelId="{85FC4054-DF3C-4683-BD98-5CDEF52E82EC}">
      <dsp:nvSpPr>
        <dsp:cNvPr id="0" name=""/>
        <dsp:cNvSpPr/>
      </dsp:nvSpPr>
      <dsp:spPr>
        <a:xfrm>
          <a:off x="1993877" y="1590334"/>
          <a:ext cx="0" cy="974721"/>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CEB1CE7-75FE-4740-9CFA-F540BED70D11}">
      <dsp:nvSpPr>
        <dsp:cNvPr id="0" name=""/>
        <dsp:cNvSpPr/>
      </dsp:nvSpPr>
      <dsp:spPr>
        <a:xfrm>
          <a:off x="2551252" y="1795538"/>
          <a:ext cx="3503502" cy="57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b="0" kern="1200">
              <a:solidFill>
                <a:schemeClr val="tx1"/>
              </a:solidFill>
              <a:latin typeface="Impact"/>
            </a:rPr>
            <a:t>November 2006</a:t>
          </a:r>
          <a:endParaRPr lang="en-US" sz="2000" b="0" kern="1200">
            <a:solidFill>
              <a:schemeClr val="tx1"/>
            </a:solidFill>
          </a:endParaRPr>
        </a:p>
      </dsp:txBody>
      <dsp:txXfrm>
        <a:off x="2551252" y="1795538"/>
        <a:ext cx="3503502" cy="579702"/>
      </dsp:txXfrm>
    </dsp:sp>
    <dsp:sp modelId="{E65FF520-D0FC-4CBE-9C68-06A7962EBC59}">
      <dsp:nvSpPr>
        <dsp:cNvPr id="0" name=""/>
        <dsp:cNvSpPr/>
      </dsp:nvSpPr>
      <dsp:spPr>
        <a:xfrm>
          <a:off x="1955401" y="2526579"/>
          <a:ext cx="76951" cy="769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A75918-5043-43D3-B62E-200ACA9F20DA}">
      <dsp:nvSpPr>
        <dsp:cNvPr id="0" name=""/>
        <dsp:cNvSpPr/>
      </dsp:nvSpPr>
      <dsp:spPr>
        <a:xfrm>
          <a:off x="2312377" y="3539776"/>
          <a:ext cx="3981252" cy="874683"/>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b="0" kern="1200">
              <a:solidFill>
                <a:schemeClr val="bg1"/>
              </a:solidFill>
              <a:latin typeface="Impact"/>
            </a:rPr>
            <a:t> Steven Barker Moves In</a:t>
          </a:r>
          <a:endParaRPr lang="en-US" sz="1700" b="0" kern="1200">
            <a:solidFill>
              <a:schemeClr val="bg1"/>
            </a:solidFill>
          </a:endParaRPr>
        </a:p>
      </dsp:txBody>
      <dsp:txXfrm>
        <a:off x="2355076" y="3582475"/>
        <a:ext cx="3895854" cy="789285"/>
      </dsp:txXfrm>
    </dsp:sp>
    <dsp:sp modelId="{24085F8C-BAFA-4312-9B4F-91CAC4C72B38}">
      <dsp:nvSpPr>
        <dsp:cNvPr id="0" name=""/>
        <dsp:cNvSpPr/>
      </dsp:nvSpPr>
      <dsp:spPr>
        <a:xfrm>
          <a:off x="4303003" y="2565055"/>
          <a:ext cx="0" cy="974721"/>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D20FA98-357F-43B4-B44D-15B676D5C49B}">
      <dsp:nvSpPr>
        <dsp:cNvPr id="0" name=""/>
        <dsp:cNvSpPr/>
      </dsp:nvSpPr>
      <dsp:spPr>
        <a:xfrm>
          <a:off x="4860379" y="2754869"/>
          <a:ext cx="3503502" cy="57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b="0" kern="1200">
              <a:solidFill>
                <a:schemeClr val="tx1"/>
              </a:solidFill>
              <a:latin typeface="Impact"/>
            </a:rPr>
            <a:t>August 2007</a:t>
          </a:r>
          <a:endParaRPr lang="en-US" sz="2000" b="0" kern="1200">
            <a:solidFill>
              <a:schemeClr val="tx1"/>
            </a:solidFill>
          </a:endParaRPr>
        </a:p>
      </dsp:txBody>
      <dsp:txXfrm>
        <a:off x="4860379" y="2754869"/>
        <a:ext cx="3503502" cy="579702"/>
      </dsp:txXfrm>
    </dsp:sp>
    <dsp:sp modelId="{FF1AF881-80BA-4964-B483-0F6D526597D5}">
      <dsp:nvSpPr>
        <dsp:cNvPr id="0" name=""/>
        <dsp:cNvSpPr/>
      </dsp:nvSpPr>
      <dsp:spPr>
        <a:xfrm>
          <a:off x="4264527" y="2526579"/>
          <a:ext cx="76951" cy="769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A6FDF5-7728-44E3-9034-3744E0C13360}">
      <dsp:nvSpPr>
        <dsp:cNvPr id="0" name=""/>
        <dsp:cNvSpPr/>
      </dsp:nvSpPr>
      <dsp:spPr>
        <a:xfrm>
          <a:off x="4621503" y="715650"/>
          <a:ext cx="3981252" cy="874683"/>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b="0" kern="1200">
              <a:solidFill>
                <a:schemeClr val="bg1"/>
              </a:solidFill>
              <a:latin typeface="Impact"/>
            </a:rPr>
            <a:t>Baby P Found Dead </a:t>
          </a:r>
          <a:endParaRPr lang="en-US" sz="1700" b="0" kern="1200">
            <a:solidFill>
              <a:schemeClr val="bg1"/>
            </a:solidFill>
          </a:endParaRPr>
        </a:p>
      </dsp:txBody>
      <dsp:txXfrm>
        <a:off x="4664202" y="758349"/>
        <a:ext cx="3895854" cy="789285"/>
      </dsp:txXfrm>
    </dsp:sp>
    <dsp:sp modelId="{D0455AE0-2BF9-463F-B48A-C42003310BA4}">
      <dsp:nvSpPr>
        <dsp:cNvPr id="0" name=""/>
        <dsp:cNvSpPr/>
      </dsp:nvSpPr>
      <dsp:spPr>
        <a:xfrm>
          <a:off x="6612130" y="1590334"/>
          <a:ext cx="0" cy="974721"/>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B368B65-0742-4F91-8DC9-A75357C94E55}">
      <dsp:nvSpPr>
        <dsp:cNvPr id="0" name=""/>
        <dsp:cNvSpPr/>
      </dsp:nvSpPr>
      <dsp:spPr>
        <a:xfrm>
          <a:off x="7169505" y="1795538"/>
          <a:ext cx="3503502" cy="57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b="0" kern="1200">
              <a:solidFill>
                <a:schemeClr val="tx1"/>
              </a:solidFill>
              <a:latin typeface="Impact"/>
            </a:rPr>
            <a:t>November 2008</a:t>
          </a:r>
        </a:p>
      </dsp:txBody>
      <dsp:txXfrm>
        <a:off x="7169505" y="1795538"/>
        <a:ext cx="3503502" cy="579702"/>
      </dsp:txXfrm>
    </dsp:sp>
    <dsp:sp modelId="{851DCAB7-5B24-4784-BCA7-B5695AD41CE5}">
      <dsp:nvSpPr>
        <dsp:cNvPr id="0" name=""/>
        <dsp:cNvSpPr/>
      </dsp:nvSpPr>
      <dsp:spPr>
        <a:xfrm>
          <a:off x="6573654" y="2526579"/>
          <a:ext cx="76951" cy="769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697680-14E4-41A3-BC76-5B1ABFEEA3E5}">
      <dsp:nvSpPr>
        <dsp:cNvPr id="0" name=""/>
        <dsp:cNvSpPr/>
      </dsp:nvSpPr>
      <dsp:spPr>
        <a:xfrm>
          <a:off x="6930630" y="3539776"/>
          <a:ext cx="3981252" cy="874683"/>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b="0" kern="1200">
              <a:solidFill>
                <a:schemeClr val="bg1"/>
              </a:solidFill>
              <a:latin typeface="Impact"/>
            </a:rPr>
            <a:t>2 Men Found Guilty of Murder</a:t>
          </a:r>
        </a:p>
      </dsp:txBody>
      <dsp:txXfrm>
        <a:off x="6973329" y="3582475"/>
        <a:ext cx="3895854" cy="789285"/>
      </dsp:txXfrm>
    </dsp:sp>
    <dsp:sp modelId="{252002C8-476D-4485-9264-9E3C3BA69113}">
      <dsp:nvSpPr>
        <dsp:cNvPr id="0" name=""/>
        <dsp:cNvSpPr/>
      </dsp:nvSpPr>
      <dsp:spPr>
        <a:xfrm>
          <a:off x="8921256" y="2565055"/>
          <a:ext cx="0" cy="974721"/>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3D0A363-385C-455E-9162-EC3E651336CE}">
      <dsp:nvSpPr>
        <dsp:cNvPr id="0" name=""/>
        <dsp:cNvSpPr/>
      </dsp:nvSpPr>
      <dsp:spPr>
        <a:xfrm>
          <a:off x="8882780" y="2526579"/>
          <a:ext cx="76951" cy="769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6950F4-1E81-4413-B36E-978103D5E48E}" type="datetimeFigureOut">
              <a:rPr lang="en-GB" smtClean="0"/>
              <a:t>20/01/2025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58CE10-D498-4265-8B29-1462007EB352}" type="slidenum">
              <a:rPr lang="en-GB" smtClean="0"/>
              <a:t>‹#›</a:t>
            </a:fld>
            <a:endParaRPr lang="en-GB"/>
          </a:p>
        </p:txBody>
      </p:sp>
    </p:spTree>
    <p:extLst>
      <p:ext uri="{BB962C8B-B14F-4D97-AF65-F5344CB8AC3E}">
        <p14:creationId xmlns:p14="http://schemas.microsoft.com/office/powerpoint/2010/main" val="964400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This presentation is going to cover the following:</a:t>
            </a:r>
          </a:p>
          <a:p>
            <a:r>
              <a:rPr lang="en-US">
                <a:latin typeface="Calibri"/>
                <a:ea typeface="Calibri"/>
                <a:cs typeface="Calibri"/>
              </a:rPr>
              <a:t>Ed – </a:t>
            </a:r>
            <a:r>
              <a:rPr lang="en-US"/>
              <a:t>This presentation will start of with a brief history of Baby P.</a:t>
            </a:r>
          </a:p>
          <a:p>
            <a:r>
              <a:rPr lang="en-US">
                <a:latin typeface="Calibri"/>
                <a:ea typeface="Calibri"/>
                <a:cs typeface="Calibri"/>
              </a:rPr>
              <a:t>Courtney – The background and involvement of the parents. </a:t>
            </a:r>
          </a:p>
          <a:p>
            <a:r>
              <a:rPr lang="en-US">
                <a:latin typeface="Calibri"/>
                <a:ea typeface="Calibri"/>
                <a:cs typeface="Calibri"/>
              </a:rPr>
              <a:t>Ed – How social services were involved with Baby P and his family. </a:t>
            </a:r>
          </a:p>
          <a:p>
            <a:r>
              <a:rPr lang="en-US">
                <a:latin typeface="Calibri"/>
                <a:ea typeface="Calibri"/>
                <a:cs typeface="Calibri"/>
              </a:rPr>
              <a:t>Hannah – How the police were involved.</a:t>
            </a:r>
          </a:p>
          <a:p>
            <a:r>
              <a:rPr lang="en-US">
                <a:latin typeface="Calibri"/>
                <a:ea typeface="Calibri"/>
                <a:cs typeface="Calibri"/>
              </a:rPr>
              <a:t>Matt – Laws and policies surrounding the case and what has changed. </a:t>
            </a:r>
          </a:p>
        </p:txBody>
      </p:sp>
      <p:sp>
        <p:nvSpPr>
          <p:cNvPr id="4" name="Slide Number Placeholder 3"/>
          <p:cNvSpPr>
            <a:spLocks noGrp="1"/>
          </p:cNvSpPr>
          <p:nvPr>
            <p:ph type="sldNum" sz="quarter" idx="5"/>
          </p:nvPr>
        </p:nvSpPr>
        <p:spPr/>
        <p:txBody>
          <a:bodyPr/>
          <a:lstStyle/>
          <a:p>
            <a:fld id="{0858CE10-D498-4265-8B29-1462007EB352}" type="slidenum">
              <a:rPr lang="en-GB" smtClean="0"/>
              <a:t>2</a:t>
            </a:fld>
            <a:endParaRPr lang="en-GB"/>
          </a:p>
        </p:txBody>
      </p:sp>
    </p:spTree>
    <p:extLst>
      <p:ext uri="{BB962C8B-B14F-4D97-AF65-F5344CB8AC3E}">
        <p14:creationId xmlns:p14="http://schemas.microsoft.com/office/powerpoint/2010/main" val="2429530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Ed – Baby Peter was born to Tracy Connelly on 1st March 2006.</a:t>
            </a:r>
          </a:p>
          <a:p>
            <a:r>
              <a:rPr lang="en-US">
                <a:latin typeface="Calibri"/>
                <a:ea typeface="Calibri"/>
                <a:cs typeface="Calibri"/>
              </a:rPr>
              <a:t>Courtney – Steven Barker moved in with Baby P and his mother in November 2006.</a:t>
            </a:r>
          </a:p>
          <a:p>
            <a:r>
              <a:rPr lang="en-US">
                <a:latin typeface="Calibri"/>
                <a:ea typeface="Calibri"/>
                <a:cs typeface="Calibri"/>
              </a:rPr>
              <a:t>Hannah – Baby P was found dead in August 2007.</a:t>
            </a:r>
          </a:p>
          <a:p>
            <a:r>
              <a:rPr lang="en-US">
                <a:latin typeface="Calibri"/>
                <a:ea typeface="Calibri"/>
                <a:cs typeface="Calibri"/>
              </a:rPr>
              <a:t>Matt – 2 Men found guilty for the death of Baby P in November 2008.</a:t>
            </a:r>
          </a:p>
        </p:txBody>
      </p:sp>
      <p:sp>
        <p:nvSpPr>
          <p:cNvPr id="4" name="Slide Number Placeholder 3"/>
          <p:cNvSpPr>
            <a:spLocks noGrp="1"/>
          </p:cNvSpPr>
          <p:nvPr>
            <p:ph type="sldNum" sz="quarter" idx="5"/>
          </p:nvPr>
        </p:nvSpPr>
        <p:spPr/>
        <p:txBody>
          <a:bodyPr/>
          <a:lstStyle/>
          <a:p>
            <a:fld id="{0858CE10-D498-4265-8B29-1462007EB352}" type="slidenum">
              <a:rPr lang="en-GB" smtClean="0"/>
              <a:t>3</a:t>
            </a:fld>
            <a:endParaRPr lang="en-GB"/>
          </a:p>
        </p:txBody>
      </p:sp>
    </p:spTree>
    <p:extLst>
      <p:ext uri="{BB962C8B-B14F-4D97-AF65-F5344CB8AC3E}">
        <p14:creationId xmlns:p14="http://schemas.microsoft.com/office/powerpoint/2010/main" val="192417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58CE10-D498-4265-8B29-1462007EB352}" type="slidenum">
              <a:rPr lang="en-GB" smtClean="0"/>
              <a:t>7</a:t>
            </a:fld>
            <a:endParaRPr lang="en-GB"/>
          </a:p>
        </p:txBody>
      </p:sp>
    </p:spTree>
    <p:extLst>
      <p:ext uri="{BB962C8B-B14F-4D97-AF65-F5344CB8AC3E}">
        <p14:creationId xmlns:p14="http://schemas.microsoft.com/office/powerpoint/2010/main" val="4073746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Ed –</a:t>
            </a:r>
          </a:p>
          <a:p>
            <a:r>
              <a:rPr lang="en-US">
                <a:latin typeface="Calibri"/>
                <a:ea typeface="Calibri"/>
                <a:cs typeface="Calibri"/>
              </a:rPr>
              <a:t>Courtney –</a:t>
            </a:r>
          </a:p>
          <a:p>
            <a:r>
              <a:rPr lang="en-US">
                <a:latin typeface="Calibri"/>
                <a:ea typeface="Calibri"/>
                <a:cs typeface="Calibri"/>
              </a:rPr>
              <a:t>Hannah –</a:t>
            </a:r>
          </a:p>
          <a:p>
            <a:r>
              <a:rPr lang="en-US">
                <a:latin typeface="Calibri"/>
                <a:ea typeface="Calibri"/>
                <a:cs typeface="Calibri"/>
              </a:rPr>
              <a:t>Matt –</a:t>
            </a:r>
            <a:endParaRPr lang="en-GB"/>
          </a:p>
        </p:txBody>
      </p:sp>
      <p:sp>
        <p:nvSpPr>
          <p:cNvPr id="4" name="Slide Number Placeholder 3"/>
          <p:cNvSpPr>
            <a:spLocks noGrp="1"/>
          </p:cNvSpPr>
          <p:nvPr>
            <p:ph type="sldNum" sz="quarter" idx="5"/>
          </p:nvPr>
        </p:nvSpPr>
        <p:spPr/>
        <p:txBody>
          <a:bodyPr/>
          <a:lstStyle/>
          <a:p>
            <a:fld id="{0858CE10-D498-4265-8B29-1462007EB352}" type="slidenum">
              <a:rPr lang="en-GB" smtClean="0"/>
              <a:t>9</a:t>
            </a:fld>
            <a:endParaRPr lang="en-GB"/>
          </a:p>
        </p:txBody>
      </p:sp>
    </p:spTree>
    <p:extLst>
      <p:ext uri="{BB962C8B-B14F-4D97-AF65-F5344CB8AC3E}">
        <p14:creationId xmlns:p14="http://schemas.microsoft.com/office/powerpoint/2010/main" val="109538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GB"/>
              <a:t>Click to edit Master title style</a:t>
            </a:r>
            <a:endParaRPr lang="en-US"/>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4D57BDD-E64A-4D27-8978-82FFCA18A12C}" type="datetimeFigureOut">
              <a:rPr lang="en-US" smtClean="0"/>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892105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4D57BDD-E64A-4D27-8978-82FFCA18A12C}" type="datetimeFigureOut">
              <a:rPr lang="en-US" smtClean="0"/>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563078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GB"/>
              <a:t>Click to edit Master title style</a:t>
            </a:r>
            <a:endParaRPr lang="en-US"/>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D57BDD-E64A-4D27-8978-82FFCA18A12C}" type="datetimeFigureOut">
              <a:rPr lang="en-US" smtClean="0"/>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701251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GB"/>
              <a:t>Click to edit Master title style</a:t>
            </a:r>
            <a:endParaRPr lang="en-US"/>
          </a:p>
        </p:txBody>
      </p:sp>
      <p:sp>
        <p:nvSpPr>
          <p:cNvPr id="3" name="Content Placeholder 2"/>
          <p:cNvSpPr>
            <a:spLocks noGrp="1"/>
          </p:cNvSpPr>
          <p:nvPr>
            <p:ph sz="half" idx="1"/>
          </p:nvPr>
        </p:nvSpPr>
        <p:spPr>
          <a:xfrm>
            <a:off x="913795" y="2088319"/>
            <a:ext cx="510600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3403" y="2088319"/>
            <a:ext cx="509415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F4D57BDD-E64A-4D27-8978-82FFCA18A12C}" type="datetimeFigureOut">
              <a:rPr lang="en-US" smtClean="0"/>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824453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4D57BDD-E64A-4D27-8978-82FFCA18A12C}" type="datetimeFigureOut">
              <a:rPr lang="en-US" smtClean="0"/>
              <a:t>1/20/2025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257882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F4D57BDD-E64A-4D27-8978-82FFCA18A12C}" type="datetimeFigureOut">
              <a:rPr lang="en-US" smtClean="0"/>
              <a:t>1/20/2025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739502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D57BDD-E64A-4D27-8978-82FFCA18A12C}" type="datetimeFigureOut">
              <a:rPr lang="en-US" smtClean="0"/>
              <a:t>1/20/2025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462274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GB"/>
              <a:t>Click to edit Master title style</a:t>
            </a:r>
            <a:endParaRPr lang="en-US"/>
          </a:p>
        </p:txBody>
      </p:sp>
      <p:sp>
        <p:nvSpPr>
          <p:cNvPr id="3" name="Content Placeholder 2"/>
          <p:cNvSpPr>
            <a:spLocks noGrp="1"/>
          </p:cNvSpPr>
          <p:nvPr>
            <p:ph idx="1"/>
          </p:nvPr>
        </p:nvSpPr>
        <p:spPr>
          <a:xfrm>
            <a:off x="5078064" y="609600"/>
            <a:ext cx="6189492"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89792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293579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GB"/>
              <a:t>Click to edit Master title style</a:t>
            </a:r>
            <a:endParaRPr lang="en-US"/>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pPr/>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a:p>
        </p:txBody>
      </p:sp>
    </p:spTree>
    <p:extLst>
      <p:ext uri="{BB962C8B-B14F-4D97-AF65-F5344CB8AC3E}">
        <p14:creationId xmlns:p14="http://schemas.microsoft.com/office/powerpoint/2010/main" val="4166171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pPr/>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a:p>
        </p:txBody>
      </p:sp>
    </p:spTree>
    <p:extLst>
      <p:ext uri="{BB962C8B-B14F-4D97-AF65-F5344CB8AC3E}">
        <p14:creationId xmlns:p14="http://schemas.microsoft.com/office/powerpoint/2010/main" val="30986057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pPr/>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2464853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pPr/>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a:p>
        </p:txBody>
      </p:sp>
    </p:spTree>
    <p:extLst>
      <p:ext uri="{BB962C8B-B14F-4D97-AF65-F5344CB8AC3E}">
        <p14:creationId xmlns:p14="http://schemas.microsoft.com/office/powerpoint/2010/main" val="29731134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GB"/>
              <a:t>Click to edit Master title style</a:t>
            </a:r>
            <a:endParaRPr lang="en-US"/>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4D57BDD-E64A-4D27-8978-82FFCA18A12C}" type="datetimeFigureOut">
              <a:rPr lang="en-US" smtClean="0"/>
              <a:pPr/>
              <a:t>1/20/2025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43A852-0206-46AC-B0EB-645612933129}" type="slidenum">
              <a:rPr lang="en-US" smtClean="0"/>
              <a:pPr/>
              <a:t>‹#›</a:t>
            </a:fld>
            <a:endParaRPr lang="en-US"/>
          </a:p>
        </p:txBody>
      </p:sp>
    </p:spTree>
    <p:extLst>
      <p:ext uri="{BB962C8B-B14F-4D97-AF65-F5344CB8AC3E}">
        <p14:creationId xmlns:p14="http://schemas.microsoft.com/office/powerpoint/2010/main" val="34047629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GB"/>
              <a:t>Click to edit Master title style</a:t>
            </a:r>
            <a:endParaRPr lang="en-US"/>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4D57BDD-E64A-4D27-8978-82FFCA18A12C}" type="datetimeFigureOut">
              <a:rPr lang="en-US" smtClean="0"/>
              <a:pPr/>
              <a:t>1/20/2025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43A852-0206-46AC-B0EB-645612933129}" type="slidenum">
              <a:rPr lang="en-US" smtClean="0"/>
              <a:pPr/>
              <a:t>‹#›</a:t>
            </a:fld>
            <a:endParaRPr lang="en-US"/>
          </a:p>
        </p:txBody>
      </p:sp>
    </p:spTree>
    <p:extLst>
      <p:ext uri="{BB962C8B-B14F-4D97-AF65-F5344CB8AC3E}">
        <p14:creationId xmlns:p14="http://schemas.microsoft.com/office/powerpoint/2010/main" val="39076734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4D57BDD-E64A-4D27-8978-82FFCA18A12C}" type="datetimeFigureOut">
              <a:rPr lang="en-US" smtClean="0"/>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7544741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4D57BDD-E64A-4D27-8978-82FFCA18A12C}" type="datetimeFigureOut">
              <a:rPr lang="en-US" smtClean="0"/>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992689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F4D57BDD-E64A-4D27-8978-82FFCA18A12C}" type="datetimeFigureOut">
              <a:rPr lang="en-US" smtClean="0"/>
              <a:pPr/>
              <a:t>1/20/2025</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D643A852-0206-46AC-B0EB-645612933129}" type="slidenum">
              <a:rPr lang="en-US" smtClean="0"/>
              <a:pPr/>
              <a:t>‹#›</a:t>
            </a:fld>
            <a:endParaRPr lang="en-US"/>
          </a:p>
        </p:txBody>
      </p:sp>
    </p:spTree>
    <p:extLst>
      <p:ext uri="{BB962C8B-B14F-4D97-AF65-F5344CB8AC3E}">
        <p14:creationId xmlns:p14="http://schemas.microsoft.com/office/powerpoint/2010/main" val="898249876"/>
      </p:ext>
    </p:extLst>
  </p:cSld>
  <p:clrMap bg1="dk1" tx1="lt1" bg2="dk2" tx2="lt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 id="2147483788" r:id="rId13"/>
    <p:sldLayoutId id="2147483789" r:id="rId14"/>
    <p:sldLayoutId id="2147483790" r:id="rId15"/>
    <p:sldLayoutId id="2147483791" r:id="rId16"/>
    <p:sldLayoutId id="2147483792"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actionagainstabuse.wordpress.com/baby-peter-connelly-01032006-17082007/peters-life-timeline/" TargetMode="External"/><Relationship Id="rId7" Type="http://schemas.openxmlformats.org/officeDocument/2006/relationships/hyperlink" Target="https://www.communitycare.co.uk/2010/10/26/baby-ps-father-says-he-was-never-considered-as-carer/" TargetMode="External"/><Relationship Id="rId2" Type="http://schemas.openxmlformats.org/officeDocument/2006/relationships/hyperlink" Target="https://advancedcca.co.uk/baby-p-moving-on/" TargetMode="External"/><Relationship Id="rId1" Type="http://schemas.openxmlformats.org/officeDocument/2006/relationships/slideLayout" Target="../slideLayouts/slideLayout2.xml"/><Relationship Id="rId6" Type="http://schemas.openxmlformats.org/officeDocument/2006/relationships/hyperlink" Target="https://actionagainstabuse.wordpress.com/baby-peter-connelly-01032006-17082007/peter-injuries/" TargetMode="External"/><Relationship Id="rId5" Type="http://schemas.openxmlformats.org/officeDocument/2006/relationships/hyperlink" Target="https://www.theguardian.com/society/2009/aug/16/baby-p-family" TargetMode="External"/><Relationship Id="rId4" Type="http://schemas.openxmlformats.org/officeDocument/2006/relationships/hyperlink" Target="https://actionagainstabuse.wordpress.com/baby-peter-connelly-01032006-17082007/baby-peter-background/"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liverpoolecho.co.uk/news/uk-world-news/parole-boards-decision-evil-stepdad-30046453?int_source=amp_continue_reading&amp;int_medium=amp&amp;int_campaign=continue_reading_button#amp-readmore-target" TargetMode="External"/><Relationship Id="rId7" Type="http://schemas.openxmlformats.org/officeDocument/2006/relationships/hyperlink" Target="https://www.virtual-college.co.uk/resources/serious-case-review-baby-p-(2009)" TargetMode="External"/><Relationship Id="rId2" Type="http://schemas.openxmlformats.org/officeDocument/2006/relationships/hyperlink" Target="https://.theguardian.com/society/2009/aug/11/tracey-connelly-baby-p-mother" TargetMode="External"/><Relationship Id="rId1" Type="http://schemas.openxmlformats.org/officeDocument/2006/relationships/slideLayout" Target="../slideLayouts/slideLayout2.xml"/><Relationship Id="rId6" Type="http://schemas.openxmlformats.org/officeDocument/2006/relationships/hyperlink" Target="https://radical.org.uk/barefoot/babyp.htm" TargetMode="External"/><Relationship Id="rId5" Type="http://schemas.openxmlformats.org/officeDocument/2006/relationships/hyperlink" Target="https://www.ngtc.co.uk/baby-p-report/" TargetMode="External"/><Relationship Id="rId4" Type="http://schemas.openxmlformats.org/officeDocument/2006/relationships/hyperlink" Target="https://www.dailymail.co.uk/news/article-13808975/where-baby-p-killers-steven-barker-tracey-connelly-jason-owe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BB866-CA21-3482-8989-A3ECD350EF69}"/>
              </a:ext>
            </a:extLst>
          </p:cNvPr>
          <p:cNvSpPr>
            <a:spLocks noGrp="1"/>
          </p:cNvSpPr>
          <p:nvPr>
            <p:ph type="ctrTitle"/>
          </p:nvPr>
        </p:nvSpPr>
        <p:spPr>
          <a:xfrm>
            <a:off x="7872575" y="628651"/>
            <a:ext cx="3643150" cy="3495674"/>
          </a:xfrm>
        </p:spPr>
        <p:txBody>
          <a:bodyPr>
            <a:normAutofit/>
          </a:bodyPr>
          <a:lstStyle/>
          <a:p>
            <a:pPr algn="l"/>
            <a:r>
              <a:rPr lang="en-GB" sz="2200"/>
              <a:t>Investigate comprehensively a real-life case of abuse and analyse the victim’s journey, the support they received or not and the outcomes of the case</a:t>
            </a:r>
          </a:p>
        </p:txBody>
      </p:sp>
      <p:sp>
        <p:nvSpPr>
          <p:cNvPr id="3" name="Subtitle 2">
            <a:extLst>
              <a:ext uri="{FF2B5EF4-FFF2-40B4-BE49-F238E27FC236}">
                <a16:creationId xmlns:a16="http://schemas.microsoft.com/office/drawing/2014/main" id="{DC5EBCAC-F0CD-472B-7587-6E3EED6965AD}"/>
              </a:ext>
            </a:extLst>
          </p:cNvPr>
          <p:cNvSpPr>
            <a:spLocks noGrp="1"/>
          </p:cNvSpPr>
          <p:nvPr>
            <p:ph type="subTitle" idx="1"/>
          </p:nvPr>
        </p:nvSpPr>
        <p:spPr>
          <a:xfrm>
            <a:off x="7872575" y="4286250"/>
            <a:ext cx="3709824" cy="1809750"/>
          </a:xfrm>
        </p:spPr>
        <p:txBody>
          <a:bodyPr>
            <a:normAutofit/>
          </a:bodyPr>
          <a:lstStyle/>
          <a:p>
            <a:pPr algn="l"/>
            <a:r>
              <a:rPr lang="en-GB" sz="2000"/>
              <a:t>Matthew Rees, Edward Stannard, Hannah Jones and Courtney Curtis-Collins</a:t>
            </a:r>
          </a:p>
        </p:txBody>
      </p:sp>
      <p:sp>
        <p:nvSpPr>
          <p:cNvPr id="11" name="Rectangle 10">
            <a:extLst>
              <a:ext uri="{FF2B5EF4-FFF2-40B4-BE49-F238E27FC236}">
                <a16:creationId xmlns:a16="http://schemas.microsoft.com/office/drawing/2014/main" id="{5BC51F77-AE74-4F38-B1DC-29475E38CA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6696075" cy="5391150"/>
          </a:xfrm>
          <a:prstGeom prst="rect">
            <a:avLst/>
          </a:prstGeom>
          <a:solidFill>
            <a:schemeClr val="tx1"/>
          </a:solid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young child looking up&#10;&#10;Description automatically generated">
            <a:extLst>
              <a:ext uri="{FF2B5EF4-FFF2-40B4-BE49-F238E27FC236}">
                <a16:creationId xmlns:a16="http://schemas.microsoft.com/office/drawing/2014/main" id="{AA11710D-C72F-ECDA-2E97-8B6CE2AB6FA5}"/>
              </a:ext>
            </a:extLst>
          </p:cNvPr>
          <p:cNvPicPr>
            <a:picLocks noChangeAspect="1"/>
          </p:cNvPicPr>
          <p:nvPr/>
        </p:nvPicPr>
        <p:blipFill>
          <a:blip r:embed="rId3">
            <a:extLst>
              <a:ext uri="{28A0092B-C50C-407E-A947-70E740481C1C}">
                <a14:useLocalDpi xmlns:a14="http://schemas.microsoft.com/office/drawing/2010/main" val="0"/>
              </a:ext>
            </a:extLst>
          </a:blip>
          <a:srcRect l="19975"/>
          <a:stretch/>
        </p:blipFill>
        <p:spPr>
          <a:xfrm>
            <a:off x="1137490" y="1114868"/>
            <a:ext cx="5926045" cy="4628265"/>
          </a:xfrm>
          <a:prstGeom prst="rect">
            <a:avLst/>
          </a:prstGeom>
        </p:spPr>
      </p:pic>
      <p:sp>
        <p:nvSpPr>
          <p:cNvPr id="13" name="Rectangle 12">
            <a:extLst>
              <a:ext uri="{FF2B5EF4-FFF2-40B4-BE49-F238E27FC236}">
                <a16:creationId xmlns:a16="http://schemas.microsoft.com/office/drawing/2014/main" id="{FCE87B8C-E5AA-4044-AB91-DDA3084B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654"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80662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9121B-59C0-1762-9C12-E2C8118A8CDA}"/>
              </a:ext>
            </a:extLst>
          </p:cNvPr>
          <p:cNvSpPr>
            <a:spLocks noGrp="1"/>
          </p:cNvSpPr>
          <p:nvPr>
            <p:ph type="title"/>
          </p:nvPr>
        </p:nvSpPr>
        <p:spPr>
          <a:xfrm>
            <a:off x="4712709" y="337458"/>
            <a:ext cx="3437870" cy="1263649"/>
          </a:xfrm>
        </p:spPr>
        <p:txBody>
          <a:bodyPr/>
          <a:lstStyle/>
          <a:p>
            <a:r>
              <a:rPr lang="en-US"/>
              <a:t>Objectives </a:t>
            </a:r>
          </a:p>
        </p:txBody>
      </p:sp>
      <p:sp>
        <p:nvSpPr>
          <p:cNvPr id="3" name="Content Placeholder 2">
            <a:extLst>
              <a:ext uri="{FF2B5EF4-FFF2-40B4-BE49-F238E27FC236}">
                <a16:creationId xmlns:a16="http://schemas.microsoft.com/office/drawing/2014/main" id="{5D422E1F-2D64-782B-7731-F610046A8A7E}"/>
              </a:ext>
            </a:extLst>
          </p:cNvPr>
          <p:cNvSpPr>
            <a:spLocks noGrp="1"/>
          </p:cNvSpPr>
          <p:nvPr>
            <p:ph idx="1"/>
          </p:nvPr>
        </p:nvSpPr>
        <p:spPr>
          <a:xfrm>
            <a:off x="762000" y="2002970"/>
            <a:ext cx="10668000" cy="4517572"/>
          </a:xfrm>
        </p:spPr>
        <p:txBody>
          <a:bodyPr vert="horz" lIns="91440" tIns="45720" rIns="91440" bIns="45720" rtlCol="0" anchor="t">
            <a:normAutofit/>
          </a:bodyPr>
          <a:lstStyle/>
          <a:p>
            <a:r>
              <a:rPr lang="en-US" b="1"/>
              <a:t>Brief History of Baby P's Case</a:t>
            </a:r>
          </a:p>
          <a:p>
            <a:pPr marL="0" indent="0">
              <a:buNone/>
            </a:pPr>
            <a:endParaRPr lang="en-US" b="1"/>
          </a:p>
          <a:p>
            <a:r>
              <a:rPr lang="en-US" b="1"/>
              <a:t>Parents Involvement </a:t>
            </a:r>
          </a:p>
          <a:p>
            <a:pPr marL="0" indent="0">
              <a:buNone/>
            </a:pPr>
            <a:endParaRPr lang="en-US" b="1"/>
          </a:p>
          <a:p>
            <a:r>
              <a:rPr lang="en-US" b="1"/>
              <a:t>How Social Services Were Involved </a:t>
            </a:r>
          </a:p>
          <a:p>
            <a:pPr marL="0" indent="0">
              <a:buNone/>
            </a:pPr>
            <a:endParaRPr lang="en-US" b="1"/>
          </a:p>
          <a:p>
            <a:r>
              <a:rPr lang="en-US" b="1"/>
              <a:t>What Did The Police Do</a:t>
            </a:r>
          </a:p>
          <a:p>
            <a:endParaRPr lang="en-US" b="1"/>
          </a:p>
          <a:p>
            <a:r>
              <a:rPr lang="en-US" b="1"/>
              <a:t>Laws and Policies Surrounding the Case</a:t>
            </a:r>
          </a:p>
          <a:p>
            <a:endParaRPr lang="en-US"/>
          </a:p>
        </p:txBody>
      </p:sp>
    </p:spTree>
    <p:extLst>
      <p:ext uri="{BB962C8B-B14F-4D97-AF65-F5344CB8AC3E}">
        <p14:creationId xmlns:p14="http://schemas.microsoft.com/office/powerpoint/2010/main" val="2765118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C2EED-6154-062F-B085-086B55A6D054}"/>
              </a:ext>
            </a:extLst>
          </p:cNvPr>
          <p:cNvSpPr>
            <a:spLocks noGrp="1"/>
          </p:cNvSpPr>
          <p:nvPr>
            <p:ph type="title"/>
          </p:nvPr>
        </p:nvSpPr>
        <p:spPr>
          <a:xfrm>
            <a:off x="5282514" y="762000"/>
            <a:ext cx="1622385" cy="663615"/>
          </a:xfrm>
        </p:spPr>
        <p:txBody>
          <a:bodyPr>
            <a:normAutofit fontScale="90000"/>
          </a:bodyPr>
          <a:lstStyle/>
          <a:p>
            <a:r>
              <a:rPr lang="en-GB"/>
              <a:t>Baby P</a:t>
            </a:r>
          </a:p>
        </p:txBody>
      </p:sp>
      <p:graphicFrame>
        <p:nvGraphicFramePr>
          <p:cNvPr id="22" name="Diagram 21">
            <a:extLst>
              <a:ext uri="{FF2B5EF4-FFF2-40B4-BE49-F238E27FC236}">
                <a16:creationId xmlns:a16="http://schemas.microsoft.com/office/drawing/2014/main" id="{D0AAA65F-C3A8-C8DE-C6D0-D1F9C05A715C}"/>
              </a:ext>
            </a:extLst>
          </p:cNvPr>
          <p:cNvGraphicFramePr/>
          <p:nvPr>
            <p:extLst>
              <p:ext uri="{D42A27DB-BD31-4B8C-83A1-F6EECF244321}">
                <p14:modId xmlns:p14="http://schemas.microsoft.com/office/powerpoint/2010/main" val="4148843736"/>
              </p:ext>
            </p:extLst>
          </p:nvPr>
        </p:nvGraphicFramePr>
        <p:xfrm>
          <a:off x="638433" y="1425148"/>
          <a:ext cx="10915134" cy="51301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4787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36FBC-8CF0-D97E-F874-71FF0CE472BA}"/>
              </a:ext>
            </a:extLst>
          </p:cNvPr>
          <p:cNvSpPr>
            <a:spLocks noGrp="1"/>
          </p:cNvSpPr>
          <p:nvPr>
            <p:ph type="title"/>
          </p:nvPr>
        </p:nvSpPr>
        <p:spPr>
          <a:xfrm>
            <a:off x="913795" y="609600"/>
            <a:ext cx="10353761" cy="1326321"/>
          </a:xfrm>
        </p:spPr>
        <p:txBody>
          <a:bodyPr vert="horz" lIns="91440" tIns="45720" rIns="91440" bIns="45720" rtlCol="0" anchor="ctr">
            <a:normAutofit/>
          </a:bodyPr>
          <a:lstStyle/>
          <a:p>
            <a:r>
              <a:rPr lang="en-US"/>
              <a:t>Parents’ History</a:t>
            </a:r>
          </a:p>
        </p:txBody>
      </p:sp>
      <p:sp>
        <p:nvSpPr>
          <p:cNvPr id="7" name="Content Placeholder 2">
            <a:extLst>
              <a:ext uri="{FF2B5EF4-FFF2-40B4-BE49-F238E27FC236}">
                <a16:creationId xmlns:a16="http://schemas.microsoft.com/office/drawing/2014/main" id="{78C98141-837A-19DD-6CD7-466D6DB2DB64}"/>
              </a:ext>
            </a:extLst>
          </p:cNvPr>
          <p:cNvSpPr txBox="1">
            <a:spLocks/>
          </p:cNvSpPr>
          <p:nvPr/>
        </p:nvSpPr>
        <p:spPr>
          <a:xfrm>
            <a:off x="913795" y="2096064"/>
            <a:ext cx="5016860" cy="3695136"/>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US" sz="1600" b="0" i="0">
                <a:effectLst>
                  <a:outerShdw blurRad="50800" dist="38100" dir="2700000" algn="tl" rotWithShape="0">
                    <a:srgbClr val="000000">
                      <a:alpha val="48000"/>
                    </a:srgbClr>
                  </a:outerShdw>
                </a:effectLst>
              </a:rPr>
              <a:t>Tracey – </a:t>
            </a:r>
          </a:p>
          <a:p>
            <a:pPr marL="0">
              <a:lnSpc>
                <a:spcPct val="110000"/>
              </a:lnSpc>
            </a:pPr>
            <a:r>
              <a:rPr lang="en-US" sz="1600" b="0" i="0">
                <a:effectLst>
                  <a:outerShdw blurRad="50800" dist="38100" dir="2700000" algn="tl" rotWithShape="0">
                    <a:srgbClr val="000000">
                      <a:alpha val="48000"/>
                    </a:srgbClr>
                  </a:outerShdw>
                </a:effectLst>
              </a:rPr>
              <a:t>Absent father who was a sex offender, stepdad who was violent and abusive and a neglectful mother who was addicted to drugs and alcohol (</a:t>
            </a:r>
            <a:r>
              <a:rPr lang="en-US" sz="1600" err="1">
                <a:effectLst>
                  <a:outerShdw blurRad="50800" dist="38100" dir="2700000" algn="tl" rotWithShape="0">
                    <a:srgbClr val="000000">
                      <a:alpha val="48000"/>
                    </a:srgbClr>
                  </a:outerShdw>
                </a:effectLst>
              </a:rPr>
              <a:t>Laville</a:t>
            </a:r>
            <a:r>
              <a:rPr lang="en-US" sz="1600">
                <a:effectLst>
                  <a:outerShdw blurRad="50800" dist="38100" dir="2700000" algn="tl" rotWithShape="0">
                    <a:srgbClr val="000000">
                      <a:alpha val="48000"/>
                    </a:srgbClr>
                  </a:outerShdw>
                </a:effectLst>
              </a:rPr>
              <a:t>, 2009)</a:t>
            </a:r>
          </a:p>
          <a:p>
            <a:pPr>
              <a:lnSpc>
                <a:spcPct val="110000"/>
              </a:lnSpc>
            </a:pPr>
            <a:r>
              <a:rPr lang="en-US" sz="1600">
                <a:effectLst>
                  <a:outerShdw blurRad="50800" dist="38100" dir="2700000" algn="tl" rotWithShape="0">
                    <a:srgbClr val="000000">
                      <a:alpha val="48000"/>
                    </a:srgbClr>
                  </a:outerShdw>
                </a:effectLst>
              </a:rPr>
              <a:t>Jason – </a:t>
            </a:r>
          </a:p>
          <a:p>
            <a:pPr marL="0">
              <a:lnSpc>
                <a:spcPct val="110000"/>
              </a:lnSpc>
            </a:pPr>
            <a:r>
              <a:rPr lang="en-US" sz="1600">
                <a:effectLst>
                  <a:outerShdw blurRad="50800" dist="38100" dir="2700000" algn="tl" rotWithShape="0">
                    <a:srgbClr val="000000">
                      <a:alpha val="48000"/>
                    </a:srgbClr>
                  </a:outerShdw>
                </a:effectLst>
              </a:rPr>
              <a:t>Crack cocaine addict, convicted arsonist (Advanced Child Care Assessments, 2022)</a:t>
            </a:r>
          </a:p>
          <a:p>
            <a:pPr>
              <a:lnSpc>
                <a:spcPct val="110000"/>
              </a:lnSpc>
            </a:pPr>
            <a:r>
              <a:rPr lang="en-US" sz="1600">
                <a:effectLst>
                  <a:outerShdw blurRad="50800" dist="38100" dir="2700000" algn="tl" rotWithShape="0">
                    <a:srgbClr val="000000">
                      <a:alpha val="48000"/>
                    </a:srgbClr>
                  </a:outerShdw>
                </a:effectLst>
              </a:rPr>
              <a:t>Steven – </a:t>
            </a:r>
          </a:p>
          <a:p>
            <a:pPr marL="0">
              <a:lnSpc>
                <a:spcPct val="110000"/>
              </a:lnSpc>
            </a:pPr>
            <a:r>
              <a:rPr lang="en-US" sz="1600">
                <a:effectLst>
                  <a:outerShdw blurRad="50800" dist="38100" dir="2700000" algn="tl" rotWithShape="0">
                    <a:srgbClr val="000000">
                      <a:alpha val="48000"/>
                    </a:srgbClr>
                  </a:outerShdw>
                </a:effectLst>
              </a:rPr>
              <a:t>Obsessed with knifes, enjoyed hurting animals (Action Against Abuse, B, 2012)</a:t>
            </a:r>
          </a:p>
          <a:p>
            <a:pPr marL="0">
              <a:lnSpc>
                <a:spcPct val="110000"/>
              </a:lnSpc>
            </a:pPr>
            <a:r>
              <a:rPr lang="en-US" sz="1600" b="0" i="0">
                <a:effectLst>
                  <a:outerShdw blurRad="50800" dist="38100" dir="2700000" algn="tl" rotWithShape="0">
                    <a:srgbClr val="000000">
                      <a:alpha val="48000"/>
                    </a:srgbClr>
                  </a:outerShdw>
                </a:effectLst>
              </a:rPr>
              <a:t>Jason had been a member of the National Front; Steven was obsessed with Nazis</a:t>
            </a:r>
            <a:r>
              <a:rPr lang="en-US" sz="1600">
                <a:effectLst>
                  <a:outerShdw blurRad="50800" dist="38100" dir="2700000" algn="tl" rotWithShape="0">
                    <a:srgbClr val="000000">
                      <a:alpha val="48000"/>
                    </a:srgbClr>
                  </a:outerShdw>
                </a:effectLst>
              </a:rPr>
              <a:t> (Anthony, 2009)</a:t>
            </a:r>
          </a:p>
          <a:p>
            <a:pPr marL="0">
              <a:lnSpc>
                <a:spcPct val="110000"/>
              </a:lnSpc>
            </a:pPr>
            <a:endParaRPr lang="en-US" sz="1100">
              <a:effectLst>
                <a:outerShdw blurRad="50800" dist="38100" dir="2700000" algn="tl" rotWithShape="0">
                  <a:srgbClr val="000000">
                    <a:alpha val="48000"/>
                  </a:srgbClr>
                </a:outerShdw>
              </a:effectLst>
            </a:endParaRPr>
          </a:p>
          <a:p>
            <a:pPr marL="0">
              <a:lnSpc>
                <a:spcPct val="110000"/>
              </a:lnSpc>
            </a:pPr>
            <a:endParaRPr lang="en-US" sz="1100">
              <a:effectLst>
                <a:outerShdw blurRad="50800" dist="38100" dir="2700000" algn="tl" rotWithShape="0">
                  <a:srgbClr val="000000">
                    <a:alpha val="48000"/>
                  </a:srgbClr>
                </a:outerShdw>
              </a:effectLst>
            </a:endParaRPr>
          </a:p>
        </p:txBody>
      </p:sp>
      <p:pic>
        <p:nvPicPr>
          <p:cNvPr id="1030" name="Picture 6" descr="Baby P: Evil stepdad who tortured and killed child could be free ...">
            <a:extLst>
              <a:ext uri="{FF2B5EF4-FFF2-40B4-BE49-F238E27FC236}">
                <a16:creationId xmlns:a16="http://schemas.microsoft.com/office/drawing/2014/main" id="{883912B1-E792-9D74-E9A1-97C08A8920C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57257" y="2598172"/>
            <a:ext cx="4833257" cy="2718706"/>
          </a:xfrm>
          <a:prstGeom prst="rect">
            <a:avLst/>
          </a:prstGeom>
          <a:no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6003157"/>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2CF86E16-2721-3548-7FB5-19FEDDE6D3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5AAE4D-8A45-08B8-2D5F-394B9DCBF853}"/>
              </a:ext>
            </a:extLst>
          </p:cNvPr>
          <p:cNvSpPr>
            <a:spLocks noGrp="1"/>
          </p:cNvSpPr>
          <p:nvPr>
            <p:ph type="title"/>
          </p:nvPr>
        </p:nvSpPr>
        <p:spPr>
          <a:xfrm>
            <a:off x="919119" y="84499"/>
            <a:ext cx="10353761" cy="1326321"/>
          </a:xfrm>
          <a:ln>
            <a:noFill/>
          </a:ln>
        </p:spPr>
        <p:txBody>
          <a:bodyPr vert="horz" lIns="91440" tIns="45720" rIns="91440" bIns="45720" rtlCol="0" anchor="ctr" anchorCtr="0">
            <a:normAutofit/>
          </a:bodyPr>
          <a:lstStyle/>
          <a:p>
            <a:r>
              <a:rPr lang="en-US"/>
              <a:t>Parents’ Involvement</a:t>
            </a:r>
          </a:p>
        </p:txBody>
      </p:sp>
      <p:sp>
        <p:nvSpPr>
          <p:cNvPr id="4" name="Content Placeholder 2">
            <a:extLst>
              <a:ext uri="{FF2B5EF4-FFF2-40B4-BE49-F238E27FC236}">
                <a16:creationId xmlns:a16="http://schemas.microsoft.com/office/drawing/2014/main" id="{2074E63B-C6A0-0C1B-BBC0-2D75570F21D1}"/>
              </a:ext>
            </a:extLst>
          </p:cNvPr>
          <p:cNvSpPr txBox="1">
            <a:spLocks/>
          </p:cNvSpPr>
          <p:nvPr/>
        </p:nvSpPr>
        <p:spPr>
          <a:xfrm>
            <a:off x="703789" y="1661498"/>
            <a:ext cx="5208760" cy="481173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US" sz="1500">
                <a:effectLst>
                  <a:outerShdw blurRad="50800" dist="38100" dir="2700000" algn="tl" rotWithShape="0">
                    <a:srgbClr val="000000">
                      <a:alpha val="48000"/>
                    </a:srgbClr>
                  </a:outerShdw>
                </a:effectLst>
              </a:rPr>
              <a:t>Blamed dog, falling of sofa and stairs and stated he was prone to bruising easily (Action Against Abuse, A, 2012)</a:t>
            </a:r>
          </a:p>
          <a:p>
            <a:pPr>
              <a:lnSpc>
                <a:spcPct val="110000"/>
              </a:lnSpc>
            </a:pPr>
            <a:r>
              <a:rPr lang="en-US" sz="1500">
                <a:effectLst>
                  <a:outerShdw blurRad="50800" dist="38100" dir="2700000" algn="tl" rotWithShape="0">
                    <a:srgbClr val="000000">
                      <a:alpha val="48000"/>
                    </a:srgbClr>
                  </a:outerShdw>
                </a:effectLst>
              </a:rPr>
              <a:t>Steven played a big role of bathing, feeding and looking after the children (Action Against Abuse, B, 2012)</a:t>
            </a:r>
          </a:p>
          <a:p>
            <a:pPr>
              <a:lnSpc>
                <a:spcPct val="110000"/>
              </a:lnSpc>
            </a:pPr>
            <a:r>
              <a:rPr lang="en-US" sz="1500">
                <a:effectLst>
                  <a:outerShdw blurRad="50800" dist="38100" dir="2700000" algn="tl" rotWithShape="0">
                    <a:srgbClr val="000000">
                      <a:alpha val="48000"/>
                    </a:srgbClr>
                  </a:outerShdw>
                </a:effectLst>
              </a:rPr>
              <a:t>I</a:t>
            </a:r>
            <a:r>
              <a:rPr lang="en-US" sz="1500" b="0" i="0">
                <a:effectLst>
                  <a:outerShdw blurRad="50800" dist="38100" dir="2700000" algn="tl" rotWithShape="0">
                    <a:srgbClr val="000000">
                      <a:alpha val="48000"/>
                    </a:srgbClr>
                  </a:outerShdw>
                </a:effectLst>
              </a:rPr>
              <a:t>njuries were missed after they were deliberately hidden under chocolate – told to wipe off, when doing so </a:t>
            </a:r>
            <a:r>
              <a:rPr lang="en-US" sz="1500">
                <a:effectLst>
                  <a:outerShdw blurRad="50800" dist="38100" dir="2700000" algn="tl" rotWithShape="0">
                    <a:srgbClr val="000000">
                      <a:alpha val="48000"/>
                    </a:srgbClr>
                  </a:outerShdw>
                </a:effectLst>
              </a:rPr>
              <a:t>social worker</a:t>
            </a:r>
            <a:r>
              <a:rPr lang="en-US" sz="1500" b="0" i="0">
                <a:effectLst>
                  <a:outerShdw blurRad="50800" dist="38100" dir="2700000" algn="tl" rotWithShape="0">
                    <a:srgbClr val="000000">
                      <a:alpha val="48000"/>
                    </a:srgbClr>
                  </a:outerShdw>
                </a:effectLst>
              </a:rPr>
              <a:t> left already </a:t>
            </a:r>
            <a:r>
              <a:rPr lang="en-US" sz="1500">
                <a:effectLst>
                  <a:outerShdw blurRad="50800" dist="38100" dir="2700000" algn="tl" rotWithShape="0">
                    <a:srgbClr val="000000">
                      <a:alpha val="48000"/>
                    </a:srgbClr>
                  </a:outerShdw>
                </a:effectLst>
              </a:rPr>
              <a:t>(NGTC GROUP Training, 2024)</a:t>
            </a:r>
          </a:p>
          <a:p>
            <a:pPr>
              <a:lnSpc>
                <a:spcPct val="110000"/>
              </a:lnSpc>
            </a:pPr>
            <a:r>
              <a:rPr lang="en-US" sz="1500">
                <a:effectLst>
                  <a:outerShdw blurRad="50800" dist="38100" dir="2700000" algn="tl" rotWithShape="0">
                    <a:srgbClr val="000000">
                      <a:alpha val="48000"/>
                    </a:srgbClr>
                  </a:outerShdw>
                </a:effectLst>
              </a:rPr>
              <a:t>Tracey had concealed the truth about baby P’s torture and the boyfriend staying there (Advanced Child Care Assessments, 2022)</a:t>
            </a:r>
          </a:p>
          <a:p>
            <a:pPr>
              <a:lnSpc>
                <a:spcPct val="110000"/>
              </a:lnSpc>
            </a:pPr>
            <a:endParaRPr lang="en-US" sz="1500">
              <a:effectLst>
                <a:outerShdw blurRad="50800" dist="38100" dir="2700000" algn="tl" rotWithShape="0">
                  <a:srgbClr val="000000">
                    <a:alpha val="48000"/>
                  </a:srgbClr>
                </a:outerShdw>
              </a:effectLst>
            </a:endParaRPr>
          </a:p>
          <a:p>
            <a:pPr marL="0">
              <a:lnSpc>
                <a:spcPct val="110000"/>
              </a:lnSpc>
            </a:pPr>
            <a:r>
              <a:rPr lang="en-US" sz="1500" b="1">
                <a:effectLst>
                  <a:outerShdw blurRad="50800" dist="38100" dir="2700000" algn="tl" rotWithShape="0">
                    <a:srgbClr val="000000">
                      <a:alpha val="48000"/>
                    </a:srgbClr>
                  </a:outerShdw>
                </a:effectLst>
              </a:rPr>
              <a:t>Tracey kept withholding information and lying, Steven, Tracey and Jason abused Peter</a:t>
            </a:r>
          </a:p>
        </p:txBody>
      </p:sp>
      <p:pic>
        <p:nvPicPr>
          <p:cNvPr id="5122" name="Picture 2" descr="Baby P's mother Tracey Connelly released from prison with new name ...">
            <a:extLst>
              <a:ext uri="{FF2B5EF4-FFF2-40B4-BE49-F238E27FC236}">
                <a16:creationId xmlns:a16="http://schemas.microsoft.com/office/drawing/2014/main" id="{8EC5CD0E-3CB9-0242-B776-4DC1EB6865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357257" y="2567964"/>
            <a:ext cx="4833257" cy="2779122"/>
          </a:xfrm>
          <a:prstGeom prst="rect">
            <a:avLst/>
          </a:prstGeom>
          <a:no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06900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A0B7E30D-D488-362A-39E6-F09DD9BFB7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4C2E33-DE2B-8601-DE2C-BF51417219E5}"/>
              </a:ext>
            </a:extLst>
          </p:cNvPr>
          <p:cNvSpPr>
            <a:spLocks noGrp="1"/>
          </p:cNvSpPr>
          <p:nvPr>
            <p:ph type="title"/>
          </p:nvPr>
        </p:nvSpPr>
        <p:spPr>
          <a:xfrm>
            <a:off x="919119" y="220301"/>
            <a:ext cx="10353761" cy="1326321"/>
          </a:xfrm>
        </p:spPr>
        <p:txBody>
          <a:bodyPr>
            <a:normAutofit/>
          </a:bodyPr>
          <a:lstStyle/>
          <a:p>
            <a:r>
              <a:rPr lang="en-US"/>
              <a:t>Support for peter</a:t>
            </a:r>
          </a:p>
        </p:txBody>
      </p:sp>
      <p:sp>
        <p:nvSpPr>
          <p:cNvPr id="3" name="Content Placeholder 2">
            <a:extLst>
              <a:ext uri="{FF2B5EF4-FFF2-40B4-BE49-F238E27FC236}">
                <a16:creationId xmlns:a16="http://schemas.microsoft.com/office/drawing/2014/main" id="{F19A42E1-B0CB-3F22-A6EA-C597FC1278D0}"/>
              </a:ext>
            </a:extLst>
          </p:cNvPr>
          <p:cNvSpPr>
            <a:spLocks noGrp="1"/>
          </p:cNvSpPr>
          <p:nvPr>
            <p:ph idx="1"/>
          </p:nvPr>
        </p:nvSpPr>
        <p:spPr>
          <a:xfrm>
            <a:off x="275281" y="1750835"/>
            <a:ext cx="5559463" cy="4413378"/>
          </a:xfrm>
        </p:spPr>
        <p:txBody>
          <a:bodyPr>
            <a:noAutofit/>
          </a:bodyPr>
          <a:lstStyle/>
          <a:p>
            <a:pPr>
              <a:lnSpc>
                <a:spcPct val="110000"/>
              </a:lnSpc>
            </a:pPr>
            <a:r>
              <a:rPr lang="en-US" sz="1500"/>
              <a:t>Peters father claimed social services always took the mothers point of view, never assessed him as a possible carer</a:t>
            </a:r>
          </a:p>
          <a:p>
            <a:pPr>
              <a:lnSpc>
                <a:spcPct val="110000"/>
              </a:lnSpc>
            </a:pPr>
            <a:r>
              <a:rPr lang="en-US" sz="1500"/>
              <a:t>He also alerted social worker of the presence of Steven at the home, but no action was taken </a:t>
            </a:r>
            <a:r>
              <a:rPr lang="en-GB" sz="1500"/>
              <a:t>(Garboden,2010)</a:t>
            </a:r>
          </a:p>
          <a:p>
            <a:pPr marL="0" indent="0">
              <a:lnSpc>
                <a:spcPct val="110000"/>
              </a:lnSpc>
              <a:buNone/>
            </a:pPr>
            <a:endParaRPr lang="en-GB" sz="1500"/>
          </a:p>
          <a:p>
            <a:pPr>
              <a:lnSpc>
                <a:spcPct val="110000"/>
              </a:lnSpc>
            </a:pPr>
            <a:r>
              <a:rPr lang="en-GB" sz="1500"/>
              <a:t>School nurse reported that Peters sister was being slapped by Tracey</a:t>
            </a:r>
            <a:r>
              <a:rPr lang="en-US" sz="1500"/>
              <a:t>- siblings were put on child protection register (Action Against Abuse, A, 2012)</a:t>
            </a:r>
          </a:p>
          <a:p>
            <a:pPr>
              <a:lnSpc>
                <a:spcPct val="110000"/>
              </a:lnSpc>
            </a:pPr>
            <a:r>
              <a:rPr lang="en-US" sz="1500"/>
              <a:t>Police interviewed – didn’t suspect Tracey or her mother and unaware about Steven or Jason </a:t>
            </a:r>
            <a:r>
              <a:rPr lang="en-GB" sz="1500"/>
              <a:t>(Searing, 2014)</a:t>
            </a:r>
          </a:p>
          <a:p>
            <a:pPr marL="0" indent="0">
              <a:lnSpc>
                <a:spcPct val="110000"/>
              </a:lnSpc>
              <a:buNone/>
            </a:pPr>
            <a:endParaRPr lang="en-GB" sz="1500"/>
          </a:p>
          <a:p>
            <a:pPr marL="0" indent="0">
              <a:lnSpc>
                <a:spcPct val="110000"/>
              </a:lnSpc>
              <a:buNone/>
            </a:pPr>
            <a:r>
              <a:rPr lang="en-US" sz="1500" b="1"/>
              <a:t>A lot of times someone could have helped, Tracey kept lying, withholding information</a:t>
            </a:r>
            <a:endParaRPr lang="en-GB" sz="1500"/>
          </a:p>
        </p:txBody>
      </p:sp>
      <p:pic>
        <p:nvPicPr>
          <p:cNvPr id="2050" name="Picture 2" descr="Baby P: timeline of abuse from birth to death">
            <a:extLst>
              <a:ext uri="{FF2B5EF4-FFF2-40B4-BE49-F238E27FC236}">
                <a16:creationId xmlns:a16="http://schemas.microsoft.com/office/drawing/2014/main" id="{8834889D-F3BE-CDD7-5B35-F6BDD84DD13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57257" y="2444505"/>
            <a:ext cx="4833257" cy="3026039"/>
          </a:xfrm>
          <a:prstGeom prst="rect">
            <a:avLst/>
          </a:prstGeom>
          <a:no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31806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3AB9F101-3D38-098F-94E6-B306C9CB30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4AB6FD-12CF-E444-132D-65EC910AB5B7}"/>
              </a:ext>
            </a:extLst>
          </p:cNvPr>
          <p:cNvSpPr>
            <a:spLocks noGrp="1"/>
          </p:cNvSpPr>
          <p:nvPr>
            <p:ph type="title"/>
          </p:nvPr>
        </p:nvSpPr>
        <p:spPr>
          <a:xfrm>
            <a:off x="4927472" y="609600"/>
            <a:ext cx="6340084" cy="1326321"/>
          </a:xfrm>
        </p:spPr>
        <p:txBody>
          <a:bodyPr>
            <a:normAutofit/>
          </a:bodyPr>
          <a:lstStyle/>
          <a:p>
            <a:r>
              <a:rPr lang="en-US"/>
              <a:t>Injuries to Baby P</a:t>
            </a:r>
          </a:p>
        </p:txBody>
      </p:sp>
      <p:pic>
        <p:nvPicPr>
          <p:cNvPr id="3074" name="Picture 2" descr="Brown and Cameron's bitterest exchange yet as they clash over who is to ...">
            <a:extLst>
              <a:ext uri="{FF2B5EF4-FFF2-40B4-BE49-F238E27FC236}">
                <a16:creationId xmlns:a16="http://schemas.microsoft.com/office/drawing/2014/main" id="{0B34FC8D-6C7F-BE68-8836-112905750C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717" r="-2" b="9893"/>
          <a:stretch/>
        </p:blipFill>
        <p:spPr bwMode="auto">
          <a:xfrm>
            <a:off x="20" y="10"/>
            <a:ext cx="4635987"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4A5A75B-A7A7-8EFD-FC23-CD2DA0A60066}"/>
              </a:ext>
            </a:extLst>
          </p:cNvPr>
          <p:cNvSpPr>
            <a:spLocks noGrp="1"/>
          </p:cNvSpPr>
          <p:nvPr>
            <p:ph idx="1"/>
          </p:nvPr>
        </p:nvSpPr>
        <p:spPr>
          <a:xfrm>
            <a:off x="4927471" y="2096064"/>
            <a:ext cx="6340085" cy="3695136"/>
          </a:xfrm>
        </p:spPr>
        <p:txBody>
          <a:bodyPr>
            <a:normAutofit/>
          </a:bodyPr>
          <a:lstStyle/>
          <a:p>
            <a:pPr>
              <a:lnSpc>
                <a:spcPct val="110000"/>
              </a:lnSpc>
            </a:pPr>
            <a:r>
              <a:rPr lang="en-US" sz="1600"/>
              <a:t>Jason moved in; situation escalated. When Peter was found dead, had more than 50 injuries, fractured ribs and broken back </a:t>
            </a:r>
            <a:r>
              <a:rPr lang="en-GB" sz="1600"/>
              <a:t>(Searing, 2014)</a:t>
            </a:r>
          </a:p>
          <a:p>
            <a:pPr>
              <a:lnSpc>
                <a:spcPct val="110000"/>
              </a:lnSpc>
            </a:pPr>
            <a:r>
              <a:rPr lang="en-US" sz="1600"/>
              <a:t>Bruised eyes and chin, scalp scratches, ear infections, a suspected broken spine and grab marks (Action Against Abuse, A, 2012)</a:t>
            </a:r>
          </a:p>
          <a:p>
            <a:pPr>
              <a:lnSpc>
                <a:spcPct val="110000"/>
              </a:lnSpc>
            </a:pPr>
            <a:r>
              <a:rPr lang="en-GB" sz="1600" b="0" i="0">
                <a:effectLst/>
              </a:rPr>
              <a:t>Gashes to the head, a fractured shinbone, a ripped ear, blackened fingers and toes, skin torn from the nose and mouth, cuts on the neck and a tooth knocked out. </a:t>
            </a:r>
            <a:r>
              <a:rPr lang="en-GB" sz="1600"/>
              <a:t>(Virtual College, 2019) </a:t>
            </a:r>
          </a:p>
          <a:p>
            <a:pPr>
              <a:lnSpc>
                <a:spcPct val="110000"/>
              </a:lnSpc>
            </a:pPr>
            <a:r>
              <a:rPr lang="en-GB" sz="1600">
                <a:effectLst/>
              </a:rPr>
              <a:t>M</a:t>
            </a:r>
            <a:r>
              <a:rPr lang="en-GB" sz="1600" b="0" i="0">
                <a:effectLst/>
              </a:rPr>
              <a:t>issing fingernail, fractured tibia, broken spinal cord (</a:t>
            </a:r>
            <a:r>
              <a:rPr lang="en-GB" sz="1600"/>
              <a:t>Action Against Abuse, C, 2012)</a:t>
            </a:r>
            <a:endParaRPr lang="en-US" sz="1600"/>
          </a:p>
        </p:txBody>
      </p:sp>
      <p:cxnSp>
        <p:nvCxnSpPr>
          <p:cNvPr id="3079" name="Straight Connector 3078">
            <a:extLst>
              <a:ext uri="{FF2B5EF4-FFF2-40B4-BE49-F238E27FC236}">
                <a16:creationId xmlns:a16="http://schemas.microsoft.com/office/drawing/2014/main" id="{E2A31A05-19BB-4F84-9402-E8569CBDBD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36007"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0612298"/>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1F0BFDBE-8210-9259-84C2-F11B2B907D7D}"/>
            </a:ext>
          </a:extLst>
        </p:cNvPr>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F99FF037-F179-44F2-8110-A76AD8C7FB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62D5B4-1A36-9C6C-F861-EAE8FAFCEFC4}"/>
              </a:ext>
            </a:extLst>
          </p:cNvPr>
          <p:cNvSpPr>
            <a:spLocks noGrp="1"/>
          </p:cNvSpPr>
          <p:nvPr>
            <p:ph type="title"/>
          </p:nvPr>
        </p:nvSpPr>
        <p:spPr>
          <a:xfrm>
            <a:off x="4927471" y="220301"/>
            <a:ext cx="6340084" cy="1326321"/>
          </a:xfrm>
        </p:spPr>
        <p:txBody>
          <a:bodyPr>
            <a:normAutofit/>
          </a:bodyPr>
          <a:lstStyle/>
          <a:p>
            <a:r>
              <a:rPr lang="en-US"/>
              <a:t>Outcomes of the case</a:t>
            </a:r>
          </a:p>
        </p:txBody>
      </p:sp>
      <p:sp>
        <p:nvSpPr>
          <p:cNvPr id="4109" name="Rectangle 4108">
            <a:extLst>
              <a:ext uri="{FF2B5EF4-FFF2-40B4-BE49-F238E27FC236}">
                <a16:creationId xmlns:a16="http://schemas.microsoft.com/office/drawing/2014/main" id="{8D83E6CB-DF74-4884-A854-7F9B9A1B03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3743325" cy="5391150"/>
          </a:xfrm>
          <a:prstGeom prst="rect">
            <a:avLst/>
          </a:prstGeom>
          <a:solidFill>
            <a:schemeClr val="tx1"/>
          </a:solid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6384A6A1-1D76-452D-B158-00B067BD1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340" y="804806"/>
            <a:ext cx="3625595" cy="5248389"/>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In Loving Memory of Peter Connelly - Home">
            <a:extLst>
              <a:ext uri="{FF2B5EF4-FFF2-40B4-BE49-F238E27FC236}">
                <a16:creationId xmlns:a16="http://schemas.microsoft.com/office/drawing/2014/main" id="{50CBA52F-36FA-B9C8-EFE6-0C044311E7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914" r="3" b="40416"/>
          <a:stretch/>
        </p:blipFill>
        <p:spPr bwMode="auto">
          <a:xfrm>
            <a:off x="1141857" y="1114868"/>
            <a:ext cx="2964561" cy="223369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BBC NEWS | UK | When should a child go into care?">
            <a:extLst>
              <a:ext uri="{FF2B5EF4-FFF2-40B4-BE49-F238E27FC236}">
                <a16:creationId xmlns:a16="http://schemas.microsoft.com/office/drawing/2014/main" id="{96926867-B51B-75F8-3D08-B800668E8D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1829" r="4" b="27789"/>
          <a:stretch/>
        </p:blipFill>
        <p:spPr bwMode="auto">
          <a:xfrm>
            <a:off x="1141856" y="3509433"/>
            <a:ext cx="2964561" cy="22337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D9128A8-E830-1994-0E24-2BFA2FD5811C}"/>
              </a:ext>
            </a:extLst>
          </p:cNvPr>
          <p:cNvSpPr>
            <a:spLocks noGrp="1"/>
          </p:cNvSpPr>
          <p:nvPr>
            <p:ph idx="1"/>
          </p:nvPr>
        </p:nvSpPr>
        <p:spPr>
          <a:xfrm>
            <a:off x="4927471" y="1643390"/>
            <a:ext cx="6986889" cy="4612555"/>
          </a:xfrm>
        </p:spPr>
        <p:txBody>
          <a:bodyPr vert="horz" lIns="91440" tIns="45720" rIns="91440" bIns="45720" rtlCol="0" anchor="t">
            <a:noAutofit/>
          </a:bodyPr>
          <a:lstStyle/>
          <a:p>
            <a:pPr>
              <a:lnSpc>
                <a:spcPct val="110000"/>
              </a:lnSpc>
            </a:pPr>
            <a:r>
              <a:rPr lang="en-GB" sz="1500" b="0" i="0">
                <a:effectLst/>
              </a:rPr>
              <a:t>Peter's 17-month life ended </a:t>
            </a:r>
            <a:r>
              <a:rPr lang="en-GB" sz="1500">
                <a:effectLst/>
              </a:rPr>
              <a:t>when he was </a:t>
            </a:r>
            <a:r>
              <a:rPr lang="en-GB" sz="1500" b="0" i="0">
                <a:effectLst/>
              </a:rPr>
              <a:t>found dead in a blood-stained cot, after enduring over 50 injuries including a broken back, and fractured ribs at the hands of  his carers.</a:t>
            </a:r>
          </a:p>
          <a:p>
            <a:pPr>
              <a:lnSpc>
                <a:spcPct val="110000"/>
              </a:lnSpc>
            </a:pPr>
            <a:r>
              <a:rPr lang="en-GB" sz="1500" b="0" i="0">
                <a:effectLst/>
              </a:rPr>
              <a:t>Baby P had been on Haringey Council's at risk-register, and had received 60 visits from social workers, police officers, and health professionals in an eight-month period </a:t>
            </a:r>
            <a:r>
              <a:rPr lang="en-GB" sz="1500"/>
              <a:t>(McMullin and </a:t>
            </a:r>
            <a:r>
              <a:rPr lang="en-GB" sz="1500" err="1"/>
              <a:t>Charsley</a:t>
            </a:r>
            <a:r>
              <a:rPr lang="en-GB" sz="1500"/>
              <a:t>, 2024)</a:t>
            </a:r>
          </a:p>
          <a:p>
            <a:pPr>
              <a:lnSpc>
                <a:spcPct val="110000"/>
              </a:lnSpc>
            </a:pPr>
            <a:endParaRPr lang="en-GB" sz="1500" b="0" i="0">
              <a:effectLst/>
            </a:endParaRPr>
          </a:p>
          <a:p>
            <a:pPr>
              <a:lnSpc>
                <a:spcPct val="110000"/>
              </a:lnSpc>
            </a:pPr>
            <a:r>
              <a:rPr lang="en-US" sz="1500"/>
              <a:t>Tracy received minimum of 5-year sentence in 2009 after covering up son’s injuries and letting him die in her care. Steven received maximum prison sentence of 12 years as well as a 10-year jail term for the rape of a 2-year-old and Jason was jailed in 2009 and released in 2011, given 3 years (</a:t>
            </a:r>
            <a:r>
              <a:rPr lang="en-GB" sz="1500"/>
              <a:t>Mcguigan, 2024)</a:t>
            </a:r>
            <a:endParaRPr lang="en-US" sz="1500" b="1"/>
          </a:p>
          <a:p>
            <a:pPr marL="0" indent="0">
              <a:lnSpc>
                <a:spcPct val="110000"/>
              </a:lnSpc>
              <a:buNone/>
            </a:pPr>
            <a:endParaRPr lang="en-GB" sz="1500"/>
          </a:p>
          <a:p>
            <a:pPr>
              <a:lnSpc>
                <a:spcPct val="110000"/>
              </a:lnSpc>
            </a:pPr>
            <a:r>
              <a:rPr lang="en-GB" sz="1500"/>
              <a:t>Triggered a surge in child protection referrals and children being taken into care, an increase of children being safeguarded</a:t>
            </a:r>
          </a:p>
        </p:txBody>
      </p:sp>
    </p:spTree>
    <p:extLst>
      <p:ext uri="{BB962C8B-B14F-4D97-AF65-F5344CB8AC3E}">
        <p14:creationId xmlns:p14="http://schemas.microsoft.com/office/powerpoint/2010/main" val="2133976395"/>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698E8DA-87D3-8046-F889-173107331C55}"/>
              </a:ext>
            </a:extLst>
          </p:cNvPr>
          <p:cNvSpPr>
            <a:spLocks noGrp="1"/>
          </p:cNvSpPr>
          <p:nvPr>
            <p:ph idx="1"/>
          </p:nvPr>
        </p:nvSpPr>
        <p:spPr>
          <a:xfrm>
            <a:off x="924443" y="2268080"/>
            <a:ext cx="10353762" cy="3695136"/>
          </a:xfrm>
        </p:spPr>
        <p:txBody>
          <a:bodyPr vert="horz" lIns="91440" tIns="45720" rIns="91440" bIns="45720" rtlCol="0" anchor="t">
            <a:normAutofit fontScale="85000" lnSpcReduction="20000"/>
          </a:bodyPr>
          <a:lstStyle/>
          <a:p>
            <a:r>
              <a:rPr lang="en-GB" dirty="0"/>
              <a:t>In Summary, Baby Peter was Let Down by Multiple People and Agencies. </a:t>
            </a:r>
            <a:endParaRPr lang="en-US" dirty="0"/>
          </a:p>
          <a:p>
            <a:endParaRPr lang="en-GB" dirty="0"/>
          </a:p>
          <a:p>
            <a:r>
              <a:rPr lang="en-GB" dirty="0"/>
              <a:t>The Parents failed Baby P due to deceiving the multiple agencies involved ,withholding information, and lying about their involvement of abusing Peter.</a:t>
            </a:r>
          </a:p>
          <a:p>
            <a:r>
              <a:rPr lang="en-GB" dirty="0"/>
              <a:t>The Social Services failed to place Baby P in custody of someone safer and failed to understand the seriousness of the injuries found all over his body. </a:t>
            </a:r>
          </a:p>
          <a:p>
            <a:r>
              <a:rPr lang="en-GB" dirty="0"/>
              <a:t>The police failed Baby P by not effectively collaborating with social services and health professionals and missing clear signs of sustained abuse despite multiple interactions with the family.</a:t>
            </a:r>
          </a:p>
          <a:p>
            <a:r>
              <a:rPr lang="en-GB" dirty="0"/>
              <a:t>The Legislation failed by not ensuring sufficient oversight, accountability, and interagency collaboration to prevent neglect despite multiple warnings and interventions.</a:t>
            </a:r>
            <a:endParaRPr lang="en-GB"/>
          </a:p>
        </p:txBody>
      </p:sp>
      <p:sp>
        <p:nvSpPr>
          <p:cNvPr id="5" name="TextBox 4">
            <a:extLst>
              <a:ext uri="{FF2B5EF4-FFF2-40B4-BE49-F238E27FC236}">
                <a16:creationId xmlns:a16="http://schemas.microsoft.com/office/drawing/2014/main" id="{33F1B542-3014-EA7F-6256-B3F318E43D36}"/>
              </a:ext>
            </a:extLst>
          </p:cNvPr>
          <p:cNvSpPr txBox="1"/>
          <p:nvPr/>
        </p:nvSpPr>
        <p:spPr>
          <a:xfrm>
            <a:off x="924443" y="525101"/>
            <a:ext cx="10343114" cy="1200329"/>
          </a:xfrm>
          <a:prstGeom prst="rect">
            <a:avLst/>
          </a:prstGeom>
          <a:noFill/>
        </p:spPr>
        <p:txBody>
          <a:bodyPr wrap="square" rtlCol="0">
            <a:spAutoFit/>
          </a:bodyPr>
          <a:lstStyle/>
          <a:p>
            <a:pPr algn="ctr"/>
            <a:r>
              <a:rPr lang="en-GB" sz="7200" b="1" u="sng"/>
              <a:t>SUMMARY</a:t>
            </a:r>
          </a:p>
        </p:txBody>
      </p:sp>
    </p:spTree>
    <p:extLst>
      <p:ext uri="{BB962C8B-B14F-4D97-AF65-F5344CB8AC3E}">
        <p14:creationId xmlns:p14="http://schemas.microsoft.com/office/powerpoint/2010/main" val="18291750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B4C6D-9406-2B9F-5A7B-15919DA7012E}"/>
              </a:ext>
            </a:extLst>
          </p:cNvPr>
          <p:cNvSpPr>
            <a:spLocks noGrp="1"/>
          </p:cNvSpPr>
          <p:nvPr>
            <p:ph type="title"/>
          </p:nvPr>
        </p:nvSpPr>
        <p:spPr>
          <a:xfrm>
            <a:off x="925890" y="1416246"/>
            <a:ext cx="10353761" cy="2165517"/>
          </a:xfrm>
        </p:spPr>
        <p:txBody>
          <a:bodyPr/>
          <a:lstStyle/>
          <a:p>
            <a:r>
              <a:rPr lang="en-GB"/>
              <a:t>THANK YOU FOR WATCHING</a:t>
            </a:r>
            <a:br>
              <a:rPr lang="en-GB"/>
            </a:br>
            <a:r>
              <a:rPr lang="en-GB"/>
              <a:t>ANY QUESTIONS?</a:t>
            </a:r>
          </a:p>
        </p:txBody>
      </p:sp>
      <p:pic>
        <p:nvPicPr>
          <p:cNvPr id="4" name="Graphic 3" descr="Question Mark with solid fill">
            <a:extLst>
              <a:ext uri="{FF2B5EF4-FFF2-40B4-BE49-F238E27FC236}">
                <a16:creationId xmlns:a16="http://schemas.microsoft.com/office/drawing/2014/main" id="{8E52B064-B114-4723-E9EC-6CCFFDE4126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034038" y="3576562"/>
            <a:ext cx="2136019" cy="2160209"/>
          </a:xfrm>
          <a:prstGeom prst="rect">
            <a:avLst/>
          </a:prstGeom>
        </p:spPr>
      </p:pic>
    </p:spTree>
    <p:extLst>
      <p:ext uri="{BB962C8B-B14F-4D97-AF65-F5344CB8AC3E}">
        <p14:creationId xmlns:p14="http://schemas.microsoft.com/office/powerpoint/2010/main" val="2596376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DD7C3B-ED58-AFB3-20E0-DD7BE3C130A3}"/>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8C534287-1DA3-D036-24C8-910B7C03F6C7}"/>
              </a:ext>
            </a:extLst>
          </p:cNvPr>
          <p:cNvSpPr txBox="1">
            <a:spLocks/>
          </p:cNvSpPr>
          <p:nvPr/>
        </p:nvSpPr>
        <p:spPr>
          <a:xfrm>
            <a:off x="424543" y="413657"/>
            <a:ext cx="2656114" cy="696686"/>
          </a:xfrm>
          <a:prstGeom prst="rect">
            <a:avLst/>
          </a:prstGeom>
        </p:spPr>
        <p:txBody>
          <a:bodyPr vert="horz" lIns="91440" tIns="45720" rIns="91440" bIns="45720" rtlCol="0" anchor="t" anchorCtr="0">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u="sng"/>
              <a:t>References</a:t>
            </a:r>
          </a:p>
        </p:txBody>
      </p:sp>
      <p:sp>
        <p:nvSpPr>
          <p:cNvPr id="2" name="Content Placeholder 2">
            <a:extLst>
              <a:ext uri="{FF2B5EF4-FFF2-40B4-BE49-F238E27FC236}">
                <a16:creationId xmlns:a16="http://schemas.microsoft.com/office/drawing/2014/main" id="{0682124C-EAD5-8B60-2A93-B88A58318DD8}"/>
              </a:ext>
            </a:extLst>
          </p:cNvPr>
          <p:cNvSpPr>
            <a:spLocks noGrp="1"/>
          </p:cNvSpPr>
          <p:nvPr>
            <p:ph idx="1"/>
          </p:nvPr>
        </p:nvSpPr>
        <p:spPr>
          <a:xfrm>
            <a:off x="778328" y="1110343"/>
            <a:ext cx="10635343" cy="5491844"/>
          </a:xfrm>
        </p:spPr>
        <p:txBody>
          <a:bodyPr>
            <a:noAutofit/>
          </a:bodyPr>
          <a:lstStyle/>
          <a:p>
            <a:r>
              <a:rPr lang="en-GB" sz="1600" dirty="0"/>
              <a:t>Advanced Child Care Assessments (2022) </a:t>
            </a:r>
            <a:r>
              <a:rPr lang="en-GB" sz="1600" i="1" dirty="0"/>
              <a:t>Baby P – Moving On</a:t>
            </a:r>
            <a:r>
              <a:rPr lang="en-GB" sz="1600" dirty="0"/>
              <a:t>. Available at: </a:t>
            </a:r>
            <a:r>
              <a:rPr lang="en-GB" sz="1600" dirty="0">
                <a:hlinkClick r:id="rId2"/>
              </a:rPr>
              <a:t>https://advancedcca.co.uk/baby-p-moving-on/</a:t>
            </a:r>
            <a:r>
              <a:rPr lang="en-GB" sz="1600" dirty="0"/>
              <a:t> (Accessed: 06 January 2025).</a:t>
            </a:r>
          </a:p>
          <a:p>
            <a:r>
              <a:rPr lang="en-GB" sz="1600" dirty="0"/>
              <a:t>Action Against Abuse (2012, A) </a:t>
            </a:r>
            <a:r>
              <a:rPr lang="en-GB" sz="1600" i="1" dirty="0"/>
              <a:t>PETERS LIFE: TIMELINE</a:t>
            </a:r>
            <a:r>
              <a:rPr lang="en-GB" sz="1600" dirty="0"/>
              <a:t>. Available at: </a:t>
            </a:r>
            <a:r>
              <a:rPr lang="en-GB" sz="1600" dirty="0">
                <a:hlinkClick r:id="rId3"/>
              </a:rPr>
              <a:t>https://actionagainstabuse.wordpress.com/baby-peter-connelly-01032006-17082007/peters-life-timeline/</a:t>
            </a:r>
            <a:r>
              <a:rPr lang="en-GB" sz="1600" dirty="0"/>
              <a:t> (Accessed: 06 January 2025).</a:t>
            </a:r>
          </a:p>
          <a:p>
            <a:r>
              <a:rPr lang="en-GB" sz="1600" dirty="0"/>
              <a:t>Action Against Abuse (2012, B) </a:t>
            </a:r>
            <a:r>
              <a:rPr lang="en-GB" sz="1600" i="1" dirty="0"/>
              <a:t>Baby Peter - Background</a:t>
            </a:r>
            <a:r>
              <a:rPr lang="en-GB" sz="1600" dirty="0"/>
              <a:t>. Available at: </a:t>
            </a:r>
            <a:r>
              <a:rPr lang="en-GB" sz="1600" dirty="0">
                <a:hlinkClick r:id="rId4"/>
              </a:rPr>
              <a:t>https://actionagainstabuse.wordpress.com/baby-peter-connelly-01032006-17082007/baby-peter-background/</a:t>
            </a:r>
            <a:r>
              <a:rPr lang="en-GB" sz="1600" dirty="0"/>
              <a:t> (Accessed: 06 January 2025).</a:t>
            </a:r>
          </a:p>
          <a:p>
            <a:r>
              <a:rPr lang="en-GB" sz="1600" dirty="0"/>
              <a:t>Anthony, A. (2009) </a:t>
            </a:r>
            <a:r>
              <a:rPr lang="en-GB" sz="1600" i="1" dirty="0"/>
              <a:t>Baby P: born into a nightmare of abuse, violence and despair, he never stood a chance</a:t>
            </a:r>
            <a:r>
              <a:rPr lang="en-GB" sz="1600" dirty="0"/>
              <a:t>. Available at: </a:t>
            </a:r>
            <a:r>
              <a:rPr lang="en-GB" sz="1600" dirty="0">
                <a:hlinkClick r:id="rId5"/>
              </a:rPr>
              <a:t>h</a:t>
            </a:r>
            <a:r>
              <a:rPr lang="en-US" sz="1600" dirty="0">
                <a:hlinkClick r:id="rId5"/>
              </a:rPr>
              <a:t>ttps://www.theguardian.com/society/2009/aug/16/baby-p-family</a:t>
            </a:r>
            <a:r>
              <a:rPr lang="en-US" sz="1600" dirty="0"/>
              <a:t> </a:t>
            </a:r>
            <a:r>
              <a:rPr lang="en-GB" sz="1600" dirty="0"/>
              <a:t>(Accessed: 06 January 2025).</a:t>
            </a:r>
          </a:p>
          <a:p>
            <a:r>
              <a:rPr lang="en-GB" sz="1600" dirty="0"/>
              <a:t>Action Against Abuse (2012, C) </a:t>
            </a:r>
            <a:r>
              <a:rPr lang="en-GB" sz="1600" i="1" dirty="0"/>
              <a:t>PETER - INJURIES</a:t>
            </a:r>
            <a:r>
              <a:rPr lang="en-GB" sz="1600" dirty="0"/>
              <a:t>. Available at: </a:t>
            </a:r>
            <a:r>
              <a:rPr lang="en-GB" sz="1600" dirty="0">
                <a:hlinkClick r:id="rId6"/>
              </a:rPr>
              <a:t>https://actionagainstabuse.wordpress.com/baby-peter-connelly-01032006-17082007/peter-injuries/</a:t>
            </a:r>
            <a:r>
              <a:rPr lang="en-GB" sz="1600" dirty="0"/>
              <a:t> (Accessed: 06 January 2025). </a:t>
            </a:r>
          </a:p>
          <a:p>
            <a:r>
              <a:rPr lang="en-GB" sz="1600" dirty="0" err="1"/>
              <a:t>Garboden</a:t>
            </a:r>
            <a:r>
              <a:rPr lang="en-GB" sz="1600" dirty="0"/>
              <a:t>, M. (2010) </a:t>
            </a:r>
            <a:r>
              <a:rPr lang="en-GB" sz="1600" i="1" dirty="0"/>
              <a:t>Baby P’s father says he was never considered as carer</a:t>
            </a:r>
            <a:r>
              <a:rPr lang="en-GB" sz="1600" dirty="0"/>
              <a:t>. Available at: </a:t>
            </a:r>
            <a:r>
              <a:rPr lang="en-GB" sz="1600" dirty="0">
                <a:hlinkClick r:id="rId7"/>
              </a:rPr>
              <a:t>https://www.communitycare.co.uk/2010/10/26/baby-ps-father-says-he-was-never-considered-as-carer/</a:t>
            </a:r>
            <a:r>
              <a:rPr lang="en-GB" sz="1600" dirty="0"/>
              <a:t> (Accessed: 06 January 2025).</a:t>
            </a:r>
          </a:p>
          <a:p>
            <a:endParaRPr lang="en-GB" sz="1300" dirty="0"/>
          </a:p>
          <a:p>
            <a:endParaRPr lang="en-US" sz="1300" dirty="0"/>
          </a:p>
        </p:txBody>
      </p:sp>
      <p:sp>
        <p:nvSpPr>
          <p:cNvPr id="3" name="Title 1">
            <a:extLst>
              <a:ext uri="{FF2B5EF4-FFF2-40B4-BE49-F238E27FC236}">
                <a16:creationId xmlns:a16="http://schemas.microsoft.com/office/drawing/2014/main" id="{2EF0181D-DB12-FA94-F173-BCE928907D7E}"/>
              </a:ext>
            </a:extLst>
          </p:cNvPr>
          <p:cNvSpPr txBox="1">
            <a:spLocks/>
          </p:cNvSpPr>
          <p:nvPr/>
        </p:nvSpPr>
        <p:spPr>
          <a:xfrm>
            <a:off x="7805057" y="293914"/>
            <a:ext cx="3962400" cy="468086"/>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500"/>
              <a:t>Courtney Curtis-Collins</a:t>
            </a:r>
          </a:p>
        </p:txBody>
      </p:sp>
    </p:spTree>
    <p:extLst>
      <p:ext uri="{BB962C8B-B14F-4D97-AF65-F5344CB8AC3E}">
        <p14:creationId xmlns:p14="http://schemas.microsoft.com/office/powerpoint/2010/main" val="3008403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59F2B-7767-939E-118F-CD040FDEAB50}"/>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428CD15A-D483-9517-59F6-FD42A0B2678F}"/>
              </a:ext>
            </a:extLst>
          </p:cNvPr>
          <p:cNvSpPr txBox="1">
            <a:spLocks/>
          </p:cNvSpPr>
          <p:nvPr/>
        </p:nvSpPr>
        <p:spPr>
          <a:xfrm>
            <a:off x="424543" y="413657"/>
            <a:ext cx="2656114" cy="696686"/>
          </a:xfrm>
          <a:prstGeom prst="rect">
            <a:avLst/>
          </a:prstGeom>
        </p:spPr>
        <p:txBody>
          <a:bodyPr vert="horz" lIns="91440" tIns="45720" rIns="91440" bIns="45720" rtlCol="0" anchor="t" anchorCtr="0">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u="sng"/>
              <a:t>References</a:t>
            </a:r>
          </a:p>
        </p:txBody>
      </p:sp>
      <p:sp>
        <p:nvSpPr>
          <p:cNvPr id="6" name="Title 1">
            <a:extLst>
              <a:ext uri="{FF2B5EF4-FFF2-40B4-BE49-F238E27FC236}">
                <a16:creationId xmlns:a16="http://schemas.microsoft.com/office/drawing/2014/main" id="{16912C90-6057-8E5A-6BBE-93BAF9E4AF49}"/>
              </a:ext>
            </a:extLst>
          </p:cNvPr>
          <p:cNvSpPr txBox="1">
            <a:spLocks/>
          </p:cNvSpPr>
          <p:nvPr/>
        </p:nvSpPr>
        <p:spPr>
          <a:xfrm>
            <a:off x="7805057" y="293914"/>
            <a:ext cx="3962400" cy="468086"/>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500"/>
              <a:t>Courtney Curtis-Collins</a:t>
            </a:r>
          </a:p>
        </p:txBody>
      </p:sp>
      <p:sp>
        <p:nvSpPr>
          <p:cNvPr id="2" name="Content Placeholder 2">
            <a:extLst>
              <a:ext uri="{FF2B5EF4-FFF2-40B4-BE49-F238E27FC236}">
                <a16:creationId xmlns:a16="http://schemas.microsoft.com/office/drawing/2014/main" id="{98E5C67C-D9EE-05C9-5665-8ACFD0A79E6A}"/>
              </a:ext>
            </a:extLst>
          </p:cNvPr>
          <p:cNvSpPr>
            <a:spLocks noGrp="1"/>
          </p:cNvSpPr>
          <p:nvPr>
            <p:ph idx="1"/>
          </p:nvPr>
        </p:nvSpPr>
        <p:spPr>
          <a:xfrm>
            <a:off x="489857" y="1110343"/>
            <a:ext cx="11277600" cy="5334000"/>
          </a:xfrm>
        </p:spPr>
        <p:txBody>
          <a:bodyPr>
            <a:noAutofit/>
          </a:bodyPr>
          <a:lstStyle/>
          <a:p>
            <a:r>
              <a:rPr lang="en-GB" sz="1600" err="1"/>
              <a:t>Laville</a:t>
            </a:r>
            <a:r>
              <a:rPr lang="en-GB" sz="1600"/>
              <a:t>, S. (2009) </a:t>
            </a:r>
            <a:r>
              <a:rPr lang="en-GB" sz="1600" i="1"/>
              <a:t>Tracey Connelly: the story of a woman defined by abuse</a:t>
            </a:r>
            <a:r>
              <a:rPr lang="en-GB" sz="1600"/>
              <a:t>. Available at: </a:t>
            </a:r>
            <a:r>
              <a:rPr lang="en-GB" sz="1600">
                <a:hlinkClick r:id="rId2"/>
              </a:rPr>
              <a:t>https://.theguardian.com/society/2009/</a:t>
            </a:r>
            <a:r>
              <a:rPr lang="en-GB" sz="1600" err="1">
                <a:hlinkClick r:id="rId2"/>
              </a:rPr>
              <a:t>aug</a:t>
            </a:r>
            <a:r>
              <a:rPr lang="en-GB" sz="1600">
                <a:hlinkClick r:id="rId2"/>
              </a:rPr>
              <a:t>/11/</a:t>
            </a:r>
            <a:r>
              <a:rPr lang="en-GB" sz="1600" err="1">
                <a:hlinkClick r:id="rId2"/>
              </a:rPr>
              <a:t>tracey</a:t>
            </a:r>
            <a:r>
              <a:rPr lang="en-GB" sz="1600">
                <a:hlinkClick r:id="rId2"/>
              </a:rPr>
              <a:t>-</a:t>
            </a:r>
            <a:r>
              <a:rPr lang="en-GB" sz="1600" err="1">
                <a:hlinkClick r:id="rId2"/>
              </a:rPr>
              <a:t>connelly</a:t>
            </a:r>
            <a:r>
              <a:rPr lang="en-GB" sz="1600">
                <a:hlinkClick r:id="rId2"/>
              </a:rPr>
              <a:t>-baby-p-mother</a:t>
            </a:r>
            <a:r>
              <a:rPr lang="en-GB" sz="1600"/>
              <a:t> (Accessed: 06 January 2025).</a:t>
            </a:r>
          </a:p>
          <a:p>
            <a:r>
              <a:rPr lang="en-GB" sz="1600"/>
              <a:t>McMullin, K. and </a:t>
            </a:r>
            <a:r>
              <a:rPr lang="en-GB" sz="1600" err="1"/>
              <a:t>Charsley</a:t>
            </a:r>
            <a:r>
              <a:rPr lang="en-GB" sz="1600"/>
              <a:t>, M. (2024) </a:t>
            </a:r>
            <a:r>
              <a:rPr lang="en-GB" sz="1600" i="1"/>
              <a:t>Parole board’s decision on evil stepdad of Baby P</a:t>
            </a:r>
            <a:r>
              <a:rPr lang="en-GB" sz="1600"/>
              <a:t>. Available at: </a:t>
            </a:r>
            <a:r>
              <a:rPr lang="en-GB" sz="1600">
                <a:hlinkClick r:id="rId3"/>
              </a:rPr>
              <a:t>https://www.liverpoolecho.co.uk/news/uk-world-news/parole-boards-decision-evil-stepdad-30046453?int_source=amp_continue_reading&amp;int_medium=amp&amp;int_campaign=continue_reading_button#amp-readmore-target</a:t>
            </a:r>
            <a:r>
              <a:rPr lang="en-GB" sz="1600"/>
              <a:t> (Accessed: 06 January 2025).</a:t>
            </a:r>
          </a:p>
          <a:p>
            <a:r>
              <a:rPr lang="en-GB" sz="1600"/>
              <a:t>Mcguigan, S. (2024) </a:t>
            </a:r>
            <a:r>
              <a:rPr lang="en-GB" sz="1600" i="1"/>
              <a:t>Where are Baby P’s killers Steven Barker, Jason Owen and Tracey Connelly now? </a:t>
            </a:r>
            <a:r>
              <a:rPr lang="en-GB" sz="1600"/>
              <a:t>Available at: </a:t>
            </a:r>
            <a:r>
              <a:rPr lang="en-GB" sz="1600">
                <a:hlinkClick r:id="rId4"/>
              </a:rPr>
              <a:t>https://www.dailymail.co.uk/news/article-13808975/where-baby-p-killers-steven-barker-tracey-connelly-jason-owen.html</a:t>
            </a:r>
            <a:r>
              <a:rPr lang="en-GB" sz="1600"/>
              <a:t> (Accessed: 06 January 2025).</a:t>
            </a:r>
          </a:p>
          <a:p>
            <a:r>
              <a:rPr lang="en-GB" sz="1600"/>
              <a:t>NGTC GROUP Training (2024) </a:t>
            </a:r>
            <a:r>
              <a:rPr lang="en-GB" sz="1600" i="1"/>
              <a:t>Baby P report</a:t>
            </a:r>
            <a:r>
              <a:rPr lang="en-GB" sz="1600"/>
              <a:t>. Available at: </a:t>
            </a:r>
            <a:r>
              <a:rPr lang="en-GB" sz="1600">
                <a:hlinkClick r:id="rId5"/>
              </a:rPr>
              <a:t>https://www.ngtc.co.uk/baby-p-report/</a:t>
            </a:r>
            <a:r>
              <a:rPr lang="en-GB" sz="1600"/>
              <a:t> (Accessed: 06 January 2025).</a:t>
            </a:r>
          </a:p>
          <a:p>
            <a:r>
              <a:rPr lang="en-GB" sz="1600"/>
              <a:t>Searing, H. (2014) </a:t>
            </a:r>
            <a:r>
              <a:rPr lang="en-GB" sz="1600" i="1"/>
              <a:t>Baby P: The Real Untold Story</a:t>
            </a:r>
            <a:r>
              <a:rPr lang="en-GB" sz="1600"/>
              <a:t>. Available at: </a:t>
            </a:r>
            <a:r>
              <a:rPr lang="en-GB" sz="1600">
                <a:hlinkClick r:id="rId6"/>
              </a:rPr>
              <a:t>https://radical.org.uk/barefoot/babyp.htm</a:t>
            </a:r>
            <a:r>
              <a:rPr lang="en-GB" sz="1600"/>
              <a:t> (Accessed: 06 January 2025).</a:t>
            </a:r>
          </a:p>
          <a:p>
            <a:r>
              <a:rPr lang="en-GB" sz="1600"/>
              <a:t>Virtual College (2019) ‘Serious Case Review: Baby P (2009)’, </a:t>
            </a:r>
            <a:r>
              <a:rPr lang="en-GB" sz="1600" i="1"/>
              <a:t>Virtual College by </a:t>
            </a:r>
            <a:r>
              <a:rPr lang="en-GB" sz="1600" i="1" err="1"/>
              <a:t>Netex</a:t>
            </a:r>
            <a:r>
              <a:rPr lang="en-GB" sz="1600"/>
              <a:t> [blog article]. 3 December. Available at: </a:t>
            </a:r>
            <a:r>
              <a:rPr lang="en-GB" sz="1600">
                <a:hlinkClick r:id="rId7"/>
              </a:rPr>
              <a:t>https://www.virtual-college.co.uk/resources/serious-case-review-baby-p-(2009)</a:t>
            </a:r>
            <a:r>
              <a:rPr lang="en-GB" sz="1600"/>
              <a:t> (Accessed: 06 January 2025).</a:t>
            </a:r>
            <a:endParaRPr lang="en-US" sz="1600"/>
          </a:p>
        </p:txBody>
      </p:sp>
    </p:spTree>
    <p:extLst>
      <p:ext uri="{BB962C8B-B14F-4D97-AF65-F5344CB8AC3E}">
        <p14:creationId xmlns:p14="http://schemas.microsoft.com/office/powerpoint/2010/main" val="21839385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0" ma:contentTypeDescription="Create a new document." ma:contentTypeScope="" ma:versionID="137ae22b583518fb8496eab5bfcfbe08">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29e084d3943038a6284c4dfb279e6834"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ServiceDateTaken" minOccurs="0"/>
                <xsd:element ref="ns3:MediaLengthInSecond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6F1F388-ABB1-4134-A423-ED4F8DB1D7B6}">
  <ds:schemaRefs>
    <ds:schemaRef ds:uri="0338428b-3fc8-4989-9d03-78e16c931d9f"/>
    <ds:schemaRef ds:uri="4055ddc6-ee7b-4b5b-b8fb-52871646f8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C3BD13E7-ED9F-4BBD-87E7-6B920869E9DF}">
  <ds:schemaRefs>
    <ds:schemaRef ds:uri="http://www.w3.org/XML/1998/namespace"/>
    <ds:schemaRef ds:uri="http://schemas.microsoft.com/office/2006/metadata/properties"/>
    <ds:schemaRef ds:uri="0338428b-3fc8-4989-9d03-78e16c931d9f"/>
    <ds:schemaRef ds:uri="4055ddc6-ee7b-4b5b-b8fb-52871646f80e"/>
    <ds:schemaRef ds:uri="http://purl.org/dc/elements/1.1/"/>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295A5DDB-CFB9-4703-B3C2-3F1E2BE86AE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TM04033921[[fn=Damask]]</Template>
  <TotalTime>1</TotalTime>
  <Words>1477</Words>
  <Application>Microsoft Office PowerPoint</Application>
  <PresentationFormat>Widescreen</PresentationFormat>
  <Paragraphs>98</Paragraphs>
  <Slides>12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Bookman Old Style</vt:lpstr>
      <vt:lpstr>Calibri</vt:lpstr>
      <vt:lpstr>Impact</vt:lpstr>
      <vt:lpstr>Rockwell</vt:lpstr>
      <vt:lpstr>Damask</vt:lpstr>
      <vt:lpstr>Investigate comprehensively a real-life case of abuse and analyse the victim’s journey, the support they received or not and the outcomes of the case</vt:lpstr>
      <vt:lpstr>Objectives </vt:lpstr>
      <vt:lpstr>Baby P</vt:lpstr>
      <vt:lpstr>Parents’ History</vt:lpstr>
      <vt:lpstr>Parents’ Involvement</vt:lpstr>
      <vt:lpstr>Support for peter</vt:lpstr>
      <vt:lpstr>Injuries to Baby P</vt:lpstr>
      <vt:lpstr>Outcomes of the case</vt:lpstr>
      <vt:lpstr>PowerPoint Presentation</vt:lpstr>
      <vt:lpstr>THANK YOU FOR WATCHING ANY QUESTIONS?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Investigate comprehensively a real-life case of abuse and analyse the victim’s journey, the support they received or not and the outcomes of the case</dc:title>
  <dc:creator>Courtney Curtis-Collins (2204829)</dc:creator>
  <cp:lastModifiedBy>Courtney Curtis-Collins (2204829)</cp:lastModifiedBy>
  <cp:revision>2</cp:revision>
  <dcterms:created xsi:type="dcterms:W3CDTF">2024-11-06T15:07:26Z</dcterms:created>
  <dcterms:modified xsi:type="dcterms:W3CDTF">2025-01-20T16:43:18Z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