
<file path=[Content_Types].xml><?xml version="1.0" encoding="utf-8"?>
<Types xmlns="http://schemas.openxmlformats.org/package/2006/content-types">
  <Default Extension="jpeg" ContentType="image/jpeg"/>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61" r:id="rId3"/>
    <p:sldId id="257"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4571" autoAdjust="0"/>
  </p:normalViewPr>
  <p:slideViewPr>
    <p:cSldViewPr snapToGrid="0">
      <p:cViewPr varScale="1">
        <p:scale>
          <a:sx n="70" d="100"/>
          <a:sy n="70" d="100"/>
        </p:scale>
        <p:origin x="936"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2141DE-8DD7-4269-A126-4A01A613F45A}"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374B9CD4-F1DC-441F-9483-AEB18DBBC6AA}">
      <dgm:prSet phldrT="[Text]" custT="1"/>
      <dgm:spPr/>
      <dgm:t>
        <a:bodyPr/>
        <a:lstStyle/>
        <a:p>
          <a:r>
            <a:rPr lang="en-US" sz="2400" b="1" dirty="0">
              <a:latin typeface="Times New Roman" panose="02020603050405020304" pitchFamily="18" charset="0"/>
              <a:cs typeface="Times New Roman" panose="02020603050405020304" pitchFamily="18" charset="0"/>
            </a:rPr>
            <a:t>Name and student ID</a:t>
          </a:r>
          <a:r>
            <a:rPr lang="en-US" sz="2400" dirty="0">
              <a:latin typeface="Times New Roman" panose="02020603050405020304" pitchFamily="18" charset="0"/>
              <a:cs typeface="Times New Roman" panose="02020603050405020304" pitchFamily="18" charset="0"/>
            </a:rPr>
            <a:t>:</a:t>
          </a:r>
        </a:p>
      </dgm:t>
    </dgm:pt>
    <dgm:pt modelId="{4605A6F5-9F10-4919-89F5-3FD56D9FC861}" type="parTrans" cxnId="{2C82104F-3C24-45FA-8D6E-BF1F82CAD7AB}">
      <dgm:prSet/>
      <dgm:spPr/>
      <dgm:t>
        <a:bodyPr/>
        <a:lstStyle/>
        <a:p>
          <a:endParaRPr lang="en-US"/>
        </a:p>
      </dgm:t>
    </dgm:pt>
    <dgm:pt modelId="{CBC67B83-631C-482C-AFE4-7DD2CD62E0A1}" type="sibTrans" cxnId="{2C82104F-3C24-45FA-8D6E-BF1F82CAD7AB}">
      <dgm:prSet/>
      <dgm:spPr/>
      <dgm:t>
        <a:bodyPr/>
        <a:lstStyle/>
        <a:p>
          <a:endParaRPr lang="en-US"/>
        </a:p>
      </dgm:t>
    </dgm:pt>
    <dgm:pt modelId="{0B709D13-1889-42A8-BF2D-8CAC30ABCAD4}">
      <dgm:prSet phldrT="[Text]" phldr="1"/>
      <dgm:spPr/>
      <dgm:t>
        <a:bodyPr/>
        <a:lstStyle/>
        <a:p>
          <a:endParaRPr lang="en-US" dirty="0"/>
        </a:p>
      </dgm:t>
    </dgm:pt>
    <dgm:pt modelId="{6BF599E8-A3B2-42EB-AF85-B48A3F8C78F6}" type="parTrans" cxnId="{2689B398-0616-4104-9916-4EED84BC4E94}">
      <dgm:prSet/>
      <dgm:spPr/>
      <dgm:t>
        <a:bodyPr/>
        <a:lstStyle/>
        <a:p>
          <a:endParaRPr lang="en-US"/>
        </a:p>
      </dgm:t>
    </dgm:pt>
    <dgm:pt modelId="{3F5AE172-063A-4E73-AC7D-4A34C4BD7DC4}" type="sibTrans" cxnId="{2689B398-0616-4104-9916-4EED84BC4E94}">
      <dgm:prSet/>
      <dgm:spPr/>
      <dgm:t>
        <a:bodyPr/>
        <a:lstStyle/>
        <a:p>
          <a:endParaRPr lang="en-US"/>
        </a:p>
      </dgm:t>
    </dgm:pt>
    <dgm:pt modelId="{621B251D-961B-44DB-A93D-F8892B113D96}">
      <dgm:prSet phldrT="[Text]" custT="1"/>
      <dgm:spPr/>
      <dgm:t>
        <a:bodyPr/>
        <a:lstStyle/>
        <a:p>
          <a:r>
            <a:rPr lang="en-US" sz="2400" b="1" dirty="0">
              <a:latin typeface="Times New Roman" panose="02020603050405020304" pitchFamily="18" charset="0"/>
              <a:cs typeface="Times New Roman" panose="02020603050405020304" pitchFamily="18" charset="0"/>
            </a:rPr>
            <a:t>Topic chosen:</a:t>
          </a:r>
          <a:r>
            <a:rPr lang="en-US" sz="2400" dirty="0">
              <a:latin typeface="Times New Roman" panose="02020603050405020304" pitchFamily="18" charset="0"/>
              <a:cs typeface="Times New Roman" panose="02020603050405020304" pitchFamily="18" charset="0"/>
            </a:rPr>
            <a:t> </a:t>
          </a:r>
        </a:p>
      </dgm:t>
    </dgm:pt>
    <dgm:pt modelId="{B2649115-9923-4CC6-90C6-8FBA7666B181}" type="parTrans" cxnId="{1C606316-587E-4D3E-A213-16101794D321}">
      <dgm:prSet/>
      <dgm:spPr/>
      <dgm:t>
        <a:bodyPr/>
        <a:lstStyle/>
        <a:p>
          <a:endParaRPr lang="en-US"/>
        </a:p>
      </dgm:t>
    </dgm:pt>
    <dgm:pt modelId="{0C8F4B84-E44A-4AFC-B2EE-8453D48977AA}" type="sibTrans" cxnId="{1C606316-587E-4D3E-A213-16101794D321}">
      <dgm:prSet/>
      <dgm:spPr/>
      <dgm:t>
        <a:bodyPr/>
        <a:lstStyle/>
        <a:p>
          <a:endParaRPr lang="en-US"/>
        </a:p>
      </dgm:t>
    </dgm:pt>
    <dgm:pt modelId="{BE8F7C07-EC41-4B14-B65E-95C470F1A025}">
      <dgm:prSet phldrT="[Text]" custT="1"/>
      <dgm:spPr/>
      <dgm:t>
        <a:bodyPr/>
        <a:lstStyle/>
        <a:p>
          <a:pPr algn="just">
            <a:lnSpc>
              <a:spcPct val="100000"/>
            </a:lnSpc>
          </a:pPr>
          <a:r>
            <a:rPr lang="en-US" sz="1800" dirty="0">
              <a:latin typeface="Times New Roman" panose="02020603050405020304" pitchFamily="18" charset="0"/>
              <a:cs typeface="Times New Roman" panose="02020603050405020304" pitchFamily="18" charset="0"/>
            </a:rPr>
            <a:t>How business uses digital marketing to solve problem and create value for its customers</a:t>
          </a:r>
        </a:p>
      </dgm:t>
    </dgm:pt>
    <dgm:pt modelId="{7C3D9017-49CC-4D05-96BE-1BA9B490C9AF}" type="parTrans" cxnId="{37646735-4D1D-47D4-99EE-DAA858DD4977}">
      <dgm:prSet/>
      <dgm:spPr/>
      <dgm:t>
        <a:bodyPr/>
        <a:lstStyle/>
        <a:p>
          <a:endParaRPr lang="en-US"/>
        </a:p>
      </dgm:t>
    </dgm:pt>
    <dgm:pt modelId="{6987A5AC-F1B9-4322-AF96-E68DBF0B08F0}" type="sibTrans" cxnId="{37646735-4D1D-47D4-99EE-DAA858DD4977}">
      <dgm:prSet/>
      <dgm:spPr/>
      <dgm:t>
        <a:bodyPr/>
        <a:lstStyle/>
        <a:p>
          <a:endParaRPr lang="en-US"/>
        </a:p>
      </dgm:t>
    </dgm:pt>
    <dgm:pt modelId="{D15673D0-2453-4975-A0C7-785FED3D573C}">
      <dgm:prSet phldrT="[Text]" custT="1"/>
      <dgm:spPr/>
      <dgm:t>
        <a:bodyPr/>
        <a:lstStyle/>
        <a:p>
          <a:r>
            <a:rPr lang="en-US" sz="2400" b="1" dirty="0">
              <a:latin typeface="Times New Roman" panose="02020603050405020304" pitchFamily="18" charset="0"/>
              <a:cs typeface="Times New Roman" panose="02020603050405020304" pitchFamily="18" charset="0"/>
            </a:rPr>
            <a:t>Title of source: </a:t>
          </a:r>
          <a:endParaRPr lang="en-US" sz="2400" dirty="0">
            <a:latin typeface="Times New Roman" panose="02020603050405020304" pitchFamily="18" charset="0"/>
            <a:cs typeface="Times New Roman" panose="02020603050405020304" pitchFamily="18" charset="0"/>
          </a:endParaRPr>
        </a:p>
      </dgm:t>
    </dgm:pt>
    <dgm:pt modelId="{273B5740-03A5-4C76-8569-286DB9C3D045}" type="parTrans" cxnId="{7E143018-39DD-407C-B30E-9A1686666E03}">
      <dgm:prSet/>
      <dgm:spPr/>
      <dgm:t>
        <a:bodyPr/>
        <a:lstStyle/>
        <a:p>
          <a:endParaRPr lang="en-US"/>
        </a:p>
      </dgm:t>
    </dgm:pt>
    <dgm:pt modelId="{BFBDE391-1FF4-4A47-902A-8B00171DAC67}" type="sibTrans" cxnId="{7E143018-39DD-407C-B30E-9A1686666E03}">
      <dgm:prSet/>
      <dgm:spPr/>
      <dgm:t>
        <a:bodyPr/>
        <a:lstStyle/>
        <a:p>
          <a:endParaRPr lang="en-US"/>
        </a:p>
      </dgm:t>
    </dgm:pt>
    <dgm:pt modelId="{D3F8EA75-FDCB-4AEC-BE2B-779D377CBBBA}">
      <dgm:prSet phldrT="[Text]" custT="1"/>
      <dgm:spPr/>
      <dgm:t>
        <a:bodyPr/>
        <a:lstStyle/>
        <a:p>
          <a:pPr algn="just">
            <a:lnSpc>
              <a:spcPct val="100000"/>
            </a:lnSpc>
          </a:pPr>
          <a:r>
            <a:rPr lang="en-US" sz="1800" dirty="0">
              <a:latin typeface="Times New Roman" panose="02020603050405020304" pitchFamily="18" charset="0"/>
              <a:cs typeface="Times New Roman" panose="02020603050405020304" pitchFamily="18" charset="0"/>
            </a:rPr>
            <a:t>The impact of digital marketing innovation on firm performance: Mediation by marketing capability and moderation by firm size.</a:t>
          </a:r>
        </a:p>
      </dgm:t>
    </dgm:pt>
    <dgm:pt modelId="{05AB5E7B-F9BF-47F6-ABB7-03D3D3BC531F}" type="parTrans" cxnId="{36CE11E4-F08A-4EEF-902D-A8305AF59751}">
      <dgm:prSet/>
      <dgm:spPr/>
      <dgm:t>
        <a:bodyPr/>
        <a:lstStyle/>
        <a:p>
          <a:endParaRPr lang="en-US"/>
        </a:p>
      </dgm:t>
    </dgm:pt>
    <dgm:pt modelId="{B50CBD51-23F7-4D75-A266-EC911709A8CB}" type="sibTrans" cxnId="{36CE11E4-F08A-4EEF-902D-A8305AF59751}">
      <dgm:prSet/>
      <dgm:spPr/>
      <dgm:t>
        <a:bodyPr/>
        <a:lstStyle/>
        <a:p>
          <a:endParaRPr lang="en-US"/>
        </a:p>
      </dgm:t>
    </dgm:pt>
    <dgm:pt modelId="{64A70C80-F0BE-4F6F-99DB-3643A97D37D7}">
      <dgm:prSet custT="1"/>
      <dgm:spPr/>
      <dgm:t>
        <a:bodyPr/>
        <a:lstStyle/>
        <a:p>
          <a:r>
            <a:rPr lang="en-US" sz="2400" b="1" dirty="0">
              <a:latin typeface="Times New Roman" panose="02020603050405020304" pitchFamily="18" charset="0"/>
              <a:cs typeface="Times New Roman" panose="02020603050405020304" pitchFamily="18" charset="0"/>
            </a:rPr>
            <a:t>Author(s): </a:t>
          </a:r>
          <a:endParaRPr lang="en-US" sz="2400" dirty="0">
            <a:latin typeface="Times New Roman" panose="02020603050405020304" pitchFamily="18" charset="0"/>
            <a:cs typeface="Times New Roman" panose="02020603050405020304" pitchFamily="18" charset="0"/>
          </a:endParaRPr>
        </a:p>
      </dgm:t>
    </dgm:pt>
    <dgm:pt modelId="{F734F3C6-20E6-49D8-AB48-6358E097FF39}" type="parTrans" cxnId="{68FBC656-44F9-4D62-8379-22F8C3ED39F2}">
      <dgm:prSet/>
      <dgm:spPr/>
      <dgm:t>
        <a:bodyPr/>
        <a:lstStyle/>
        <a:p>
          <a:endParaRPr lang="en-US"/>
        </a:p>
      </dgm:t>
    </dgm:pt>
    <dgm:pt modelId="{B5C4982E-066C-43FA-8B40-3AD77FD621FE}" type="sibTrans" cxnId="{68FBC656-44F9-4D62-8379-22F8C3ED39F2}">
      <dgm:prSet/>
      <dgm:spPr/>
      <dgm:t>
        <a:bodyPr/>
        <a:lstStyle/>
        <a:p>
          <a:endParaRPr lang="en-US"/>
        </a:p>
      </dgm:t>
    </dgm:pt>
    <dgm:pt modelId="{B77A62F3-3B1A-4E5B-B676-3E91D8AA6ECD}" type="pres">
      <dgm:prSet presAssocID="{B92141DE-8DD7-4269-A126-4A01A613F45A}" presName="Name0" presStyleCnt="0">
        <dgm:presLayoutVars>
          <dgm:dir/>
          <dgm:animLvl val="lvl"/>
          <dgm:resizeHandles val="exact"/>
        </dgm:presLayoutVars>
      </dgm:prSet>
      <dgm:spPr/>
    </dgm:pt>
    <dgm:pt modelId="{D3518335-0E53-43A5-A3EB-10CB31C5A38F}" type="pres">
      <dgm:prSet presAssocID="{374B9CD4-F1DC-441F-9483-AEB18DBBC6AA}" presName="linNode" presStyleCnt="0"/>
      <dgm:spPr/>
    </dgm:pt>
    <dgm:pt modelId="{0A730AA6-9112-4F50-81EE-863A5D2D8436}" type="pres">
      <dgm:prSet presAssocID="{374B9CD4-F1DC-441F-9483-AEB18DBBC6AA}" presName="parentText" presStyleLbl="node1" presStyleIdx="0" presStyleCnt="4" custScaleX="70643" custLinFactNeighborX="-6240" custLinFactNeighborY="-12133">
        <dgm:presLayoutVars>
          <dgm:chMax val="1"/>
          <dgm:bulletEnabled val="1"/>
        </dgm:presLayoutVars>
      </dgm:prSet>
      <dgm:spPr/>
    </dgm:pt>
    <dgm:pt modelId="{7241E65A-FA2D-46B1-9563-2C1D11EE7036}" type="pres">
      <dgm:prSet presAssocID="{374B9CD4-F1DC-441F-9483-AEB18DBBC6AA}" presName="descendantText" presStyleLbl="alignAccFollowNode1" presStyleIdx="0" presStyleCnt="3" custScaleX="108682" custLinFactNeighborX="-7235" custLinFactNeighborY="-1899">
        <dgm:presLayoutVars>
          <dgm:bulletEnabled val="1"/>
        </dgm:presLayoutVars>
      </dgm:prSet>
      <dgm:spPr/>
    </dgm:pt>
    <dgm:pt modelId="{0D2E75BC-BA78-402B-9143-C69E314C3D4B}" type="pres">
      <dgm:prSet presAssocID="{CBC67B83-631C-482C-AFE4-7DD2CD62E0A1}" presName="sp" presStyleCnt="0"/>
      <dgm:spPr/>
    </dgm:pt>
    <dgm:pt modelId="{2F1E4A15-71CD-48A1-8571-D3EE83403135}" type="pres">
      <dgm:prSet presAssocID="{621B251D-961B-44DB-A93D-F8892B113D96}" presName="linNode" presStyleCnt="0"/>
      <dgm:spPr/>
    </dgm:pt>
    <dgm:pt modelId="{CEAEC8D6-0F22-4655-841A-7DB117E8EF74}" type="pres">
      <dgm:prSet presAssocID="{621B251D-961B-44DB-A93D-F8892B113D96}" presName="parentText" presStyleLbl="node1" presStyleIdx="1" presStyleCnt="4" custScaleX="71059" custLinFactNeighborX="-6551" custLinFactNeighborY="-1458">
        <dgm:presLayoutVars>
          <dgm:chMax val="1"/>
          <dgm:bulletEnabled val="1"/>
        </dgm:presLayoutVars>
      </dgm:prSet>
      <dgm:spPr/>
    </dgm:pt>
    <dgm:pt modelId="{F1E0D741-D53B-4614-8E3A-5A910A6BA101}" type="pres">
      <dgm:prSet presAssocID="{621B251D-961B-44DB-A93D-F8892B113D96}" presName="descendantText" presStyleLbl="alignAccFollowNode1" presStyleIdx="1" presStyleCnt="3" custScaleX="107079" custLinFactNeighborX="-7235" custLinFactNeighborY="5698">
        <dgm:presLayoutVars>
          <dgm:bulletEnabled val="1"/>
        </dgm:presLayoutVars>
      </dgm:prSet>
      <dgm:spPr/>
    </dgm:pt>
    <dgm:pt modelId="{D445B424-118A-47F1-99B0-84DDC8251B08}" type="pres">
      <dgm:prSet presAssocID="{0C8F4B84-E44A-4AFC-B2EE-8453D48977AA}" presName="sp" presStyleCnt="0"/>
      <dgm:spPr/>
    </dgm:pt>
    <dgm:pt modelId="{972A356E-9392-4A00-8C53-19B930BDF283}" type="pres">
      <dgm:prSet presAssocID="{D15673D0-2453-4975-A0C7-785FED3D573C}" presName="linNode" presStyleCnt="0"/>
      <dgm:spPr/>
    </dgm:pt>
    <dgm:pt modelId="{129BEDDC-0B30-4A3C-AB40-55F9C7D832B7}" type="pres">
      <dgm:prSet presAssocID="{D15673D0-2453-4975-A0C7-785FED3D573C}" presName="parentText" presStyleLbl="node1" presStyleIdx="2" presStyleCnt="4" custScaleX="69571" custScaleY="108792" custLinFactNeighborX="-6246" custLinFactNeighborY="-3039">
        <dgm:presLayoutVars>
          <dgm:chMax val="1"/>
          <dgm:bulletEnabled val="1"/>
        </dgm:presLayoutVars>
      </dgm:prSet>
      <dgm:spPr/>
    </dgm:pt>
    <dgm:pt modelId="{79CD7620-A3BF-4FEF-8C15-79A5D270C5E1}" type="pres">
      <dgm:prSet presAssocID="{D15673D0-2453-4975-A0C7-785FED3D573C}" presName="descendantText" presStyleLbl="alignAccFollowNode1" presStyleIdx="2" presStyleCnt="3" custScaleX="108203" custLinFactNeighborX="-4912" custLinFactNeighborY="9684">
        <dgm:presLayoutVars>
          <dgm:bulletEnabled val="1"/>
        </dgm:presLayoutVars>
      </dgm:prSet>
      <dgm:spPr/>
    </dgm:pt>
    <dgm:pt modelId="{2138CB02-B901-4BE7-958D-4FDD080A314D}" type="pres">
      <dgm:prSet presAssocID="{BFBDE391-1FF4-4A47-902A-8B00171DAC67}" presName="sp" presStyleCnt="0"/>
      <dgm:spPr/>
    </dgm:pt>
    <dgm:pt modelId="{945752FB-5C62-4B1C-A11F-535C2E3446F7}" type="pres">
      <dgm:prSet presAssocID="{64A70C80-F0BE-4F6F-99DB-3643A97D37D7}" presName="linNode" presStyleCnt="0"/>
      <dgm:spPr/>
    </dgm:pt>
    <dgm:pt modelId="{63BB795C-CA21-4D61-B28A-F9ACFBD5CB25}" type="pres">
      <dgm:prSet presAssocID="{64A70C80-F0BE-4F6F-99DB-3643A97D37D7}" presName="parentText" presStyleLbl="node1" presStyleIdx="3" presStyleCnt="4" custScaleX="67749" custLinFactNeighborX="-10612" custLinFactNeighborY="3039">
        <dgm:presLayoutVars>
          <dgm:chMax val="1"/>
          <dgm:bulletEnabled val="1"/>
        </dgm:presLayoutVars>
      </dgm:prSet>
      <dgm:spPr/>
    </dgm:pt>
  </dgm:ptLst>
  <dgm:cxnLst>
    <dgm:cxn modelId="{1C606316-587E-4D3E-A213-16101794D321}" srcId="{B92141DE-8DD7-4269-A126-4A01A613F45A}" destId="{621B251D-961B-44DB-A93D-F8892B113D96}" srcOrd="1" destOrd="0" parTransId="{B2649115-9923-4CC6-90C6-8FBA7666B181}" sibTransId="{0C8F4B84-E44A-4AFC-B2EE-8453D48977AA}"/>
    <dgm:cxn modelId="{7E143018-39DD-407C-B30E-9A1686666E03}" srcId="{B92141DE-8DD7-4269-A126-4A01A613F45A}" destId="{D15673D0-2453-4975-A0C7-785FED3D573C}" srcOrd="2" destOrd="0" parTransId="{273B5740-03A5-4C76-8569-286DB9C3D045}" sibTransId="{BFBDE391-1FF4-4A47-902A-8B00171DAC67}"/>
    <dgm:cxn modelId="{03418A1B-AD9F-4E14-9572-D201BF0B1D98}" type="presOf" srcId="{64A70C80-F0BE-4F6F-99DB-3643A97D37D7}" destId="{63BB795C-CA21-4D61-B28A-F9ACFBD5CB25}" srcOrd="0" destOrd="0" presId="urn:microsoft.com/office/officeart/2005/8/layout/vList5"/>
    <dgm:cxn modelId="{37646735-4D1D-47D4-99EE-DAA858DD4977}" srcId="{621B251D-961B-44DB-A93D-F8892B113D96}" destId="{BE8F7C07-EC41-4B14-B65E-95C470F1A025}" srcOrd="0" destOrd="0" parTransId="{7C3D9017-49CC-4D05-96BE-1BA9B490C9AF}" sibTransId="{6987A5AC-F1B9-4322-AF96-E68DBF0B08F0}"/>
    <dgm:cxn modelId="{FAD17D47-7F71-4E4F-847C-BA4E03E659EC}" type="presOf" srcId="{B92141DE-8DD7-4269-A126-4A01A613F45A}" destId="{B77A62F3-3B1A-4E5B-B676-3E91D8AA6ECD}" srcOrd="0" destOrd="0" presId="urn:microsoft.com/office/officeart/2005/8/layout/vList5"/>
    <dgm:cxn modelId="{2C82104F-3C24-45FA-8D6E-BF1F82CAD7AB}" srcId="{B92141DE-8DD7-4269-A126-4A01A613F45A}" destId="{374B9CD4-F1DC-441F-9483-AEB18DBBC6AA}" srcOrd="0" destOrd="0" parTransId="{4605A6F5-9F10-4919-89F5-3FD56D9FC861}" sibTransId="{CBC67B83-631C-482C-AFE4-7DD2CD62E0A1}"/>
    <dgm:cxn modelId="{68FBC656-44F9-4D62-8379-22F8C3ED39F2}" srcId="{B92141DE-8DD7-4269-A126-4A01A613F45A}" destId="{64A70C80-F0BE-4F6F-99DB-3643A97D37D7}" srcOrd="3" destOrd="0" parTransId="{F734F3C6-20E6-49D8-AB48-6358E097FF39}" sibTransId="{B5C4982E-066C-43FA-8B40-3AD77FD621FE}"/>
    <dgm:cxn modelId="{12F7978A-0D50-4C3C-B3CD-902B6571DD59}" type="presOf" srcId="{BE8F7C07-EC41-4B14-B65E-95C470F1A025}" destId="{F1E0D741-D53B-4614-8E3A-5A910A6BA101}" srcOrd="0" destOrd="0" presId="urn:microsoft.com/office/officeart/2005/8/layout/vList5"/>
    <dgm:cxn modelId="{56158D94-4A0D-4F0A-A644-92A31694F030}" type="presOf" srcId="{621B251D-961B-44DB-A93D-F8892B113D96}" destId="{CEAEC8D6-0F22-4655-841A-7DB117E8EF74}" srcOrd="0" destOrd="0" presId="urn:microsoft.com/office/officeart/2005/8/layout/vList5"/>
    <dgm:cxn modelId="{2689B398-0616-4104-9916-4EED84BC4E94}" srcId="{374B9CD4-F1DC-441F-9483-AEB18DBBC6AA}" destId="{0B709D13-1889-42A8-BF2D-8CAC30ABCAD4}" srcOrd="0" destOrd="0" parTransId="{6BF599E8-A3B2-42EB-AF85-B48A3F8C78F6}" sibTransId="{3F5AE172-063A-4E73-AC7D-4A34C4BD7DC4}"/>
    <dgm:cxn modelId="{286DE8DA-F8F5-49A4-8CB4-F000DAB63F3A}" type="presOf" srcId="{D3F8EA75-FDCB-4AEC-BE2B-779D377CBBBA}" destId="{79CD7620-A3BF-4FEF-8C15-79A5D270C5E1}" srcOrd="0" destOrd="0" presId="urn:microsoft.com/office/officeart/2005/8/layout/vList5"/>
    <dgm:cxn modelId="{830158E1-DA41-4214-9771-445E02C0E357}" type="presOf" srcId="{374B9CD4-F1DC-441F-9483-AEB18DBBC6AA}" destId="{0A730AA6-9112-4F50-81EE-863A5D2D8436}" srcOrd="0" destOrd="0" presId="urn:microsoft.com/office/officeart/2005/8/layout/vList5"/>
    <dgm:cxn modelId="{0FDD67E3-CA53-4561-A93B-B34E8A1D4ADA}" type="presOf" srcId="{0B709D13-1889-42A8-BF2D-8CAC30ABCAD4}" destId="{7241E65A-FA2D-46B1-9563-2C1D11EE7036}" srcOrd="0" destOrd="0" presId="urn:microsoft.com/office/officeart/2005/8/layout/vList5"/>
    <dgm:cxn modelId="{36CE11E4-F08A-4EEF-902D-A8305AF59751}" srcId="{D15673D0-2453-4975-A0C7-785FED3D573C}" destId="{D3F8EA75-FDCB-4AEC-BE2B-779D377CBBBA}" srcOrd="0" destOrd="0" parTransId="{05AB5E7B-F9BF-47F6-ABB7-03D3D3BC531F}" sibTransId="{B50CBD51-23F7-4D75-A266-EC911709A8CB}"/>
    <dgm:cxn modelId="{20D5DEE7-C45B-4092-B239-6E8A3ABE9E11}" type="presOf" srcId="{D15673D0-2453-4975-A0C7-785FED3D573C}" destId="{129BEDDC-0B30-4A3C-AB40-55F9C7D832B7}" srcOrd="0" destOrd="0" presId="urn:microsoft.com/office/officeart/2005/8/layout/vList5"/>
    <dgm:cxn modelId="{DE416CF4-FFD4-47CA-952B-A9C494FA8F9C}" type="presParOf" srcId="{B77A62F3-3B1A-4E5B-B676-3E91D8AA6ECD}" destId="{D3518335-0E53-43A5-A3EB-10CB31C5A38F}" srcOrd="0" destOrd="0" presId="urn:microsoft.com/office/officeart/2005/8/layout/vList5"/>
    <dgm:cxn modelId="{4FC94E36-98E6-45B8-86FC-77EC3A1005B4}" type="presParOf" srcId="{D3518335-0E53-43A5-A3EB-10CB31C5A38F}" destId="{0A730AA6-9112-4F50-81EE-863A5D2D8436}" srcOrd="0" destOrd="0" presId="urn:microsoft.com/office/officeart/2005/8/layout/vList5"/>
    <dgm:cxn modelId="{B9048831-C0CA-4B22-8A3F-0003BE4F3F03}" type="presParOf" srcId="{D3518335-0E53-43A5-A3EB-10CB31C5A38F}" destId="{7241E65A-FA2D-46B1-9563-2C1D11EE7036}" srcOrd="1" destOrd="0" presId="urn:microsoft.com/office/officeart/2005/8/layout/vList5"/>
    <dgm:cxn modelId="{12895AEC-AD6F-42D8-BA61-CC3377E46E3E}" type="presParOf" srcId="{B77A62F3-3B1A-4E5B-B676-3E91D8AA6ECD}" destId="{0D2E75BC-BA78-402B-9143-C69E314C3D4B}" srcOrd="1" destOrd="0" presId="urn:microsoft.com/office/officeart/2005/8/layout/vList5"/>
    <dgm:cxn modelId="{F3C21B65-9C2C-415B-A912-547CCBF3BD42}" type="presParOf" srcId="{B77A62F3-3B1A-4E5B-B676-3E91D8AA6ECD}" destId="{2F1E4A15-71CD-48A1-8571-D3EE83403135}" srcOrd="2" destOrd="0" presId="urn:microsoft.com/office/officeart/2005/8/layout/vList5"/>
    <dgm:cxn modelId="{517D034E-E86B-4FC7-A39E-16C993AF71A2}" type="presParOf" srcId="{2F1E4A15-71CD-48A1-8571-D3EE83403135}" destId="{CEAEC8D6-0F22-4655-841A-7DB117E8EF74}" srcOrd="0" destOrd="0" presId="urn:microsoft.com/office/officeart/2005/8/layout/vList5"/>
    <dgm:cxn modelId="{1329BEED-0298-4A81-B3DB-66FAD4398FBD}" type="presParOf" srcId="{2F1E4A15-71CD-48A1-8571-D3EE83403135}" destId="{F1E0D741-D53B-4614-8E3A-5A910A6BA101}" srcOrd="1" destOrd="0" presId="urn:microsoft.com/office/officeart/2005/8/layout/vList5"/>
    <dgm:cxn modelId="{6390C3E6-598B-435F-9172-B97F0ABB370A}" type="presParOf" srcId="{B77A62F3-3B1A-4E5B-B676-3E91D8AA6ECD}" destId="{D445B424-118A-47F1-99B0-84DDC8251B08}" srcOrd="3" destOrd="0" presId="urn:microsoft.com/office/officeart/2005/8/layout/vList5"/>
    <dgm:cxn modelId="{039E3A31-AC1D-4B43-A1C1-3ED14D4E1E42}" type="presParOf" srcId="{B77A62F3-3B1A-4E5B-B676-3E91D8AA6ECD}" destId="{972A356E-9392-4A00-8C53-19B930BDF283}" srcOrd="4" destOrd="0" presId="urn:microsoft.com/office/officeart/2005/8/layout/vList5"/>
    <dgm:cxn modelId="{FB3FD34F-CF9B-4A6C-910C-3CD473B0CC61}" type="presParOf" srcId="{972A356E-9392-4A00-8C53-19B930BDF283}" destId="{129BEDDC-0B30-4A3C-AB40-55F9C7D832B7}" srcOrd="0" destOrd="0" presId="urn:microsoft.com/office/officeart/2005/8/layout/vList5"/>
    <dgm:cxn modelId="{A46C84EE-3724-446E-B9EA-974CB64B71EC}" type="presParOf" srcId="{972A356E-9392-4A00-8C53-19B930BDF283}" destId="{79CD7620-A3BF-4FEF-8C15-79A5D270C5E1}" srcOrd="1" destOrd="0" presId="urn:microsoft.com/office/officeart/2005/8/layout/vList5"/>
    <dgm:cxn modelId="{0077AC6C-8E4B-418E-BC29-1F61F7BB9537}" type="presParOf" srcId="{B77A62F3-3B1A-4E5B-B676-3E91D8AA6ECD}" destId="{2138CB02-B901-4BE7-958D-4FDD080A314D}" srcOrd="5" destOrd="0" presId="urn:microsoft.com/office/officeart/2005/8/layout/vList5"/>
    <dgm:cxn modelId="{169A4677-BFBD-415E-98C9-5A2FF63BDF78}" type="presParOf" srcId="{B77A62F3-3B1A-4E5B-B676-3E91D8AA6ECD}" destId="{945752FB-5C62-4B1C-A11F-535C2E3446F7}" srcOrd="6" destOrd="0" presId="urn:microsoft.com/office/officeart/2005/8/layout/vList5"/>
    <dgm:cxn modelId="{4E701C6E-6667-4C0C-8E79-A902010B5584}" type="presParOf" srcId="{945752FB-5C62-4B1C-A11F-535C2E3446F7}" destId="{63BB795C-CA21-4D61-B28A-F9ACFBD5CB25}"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00A65C-EB11-4A13-90BE-0C372495533D}"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6D08AAE8-AB92-482F-84EB-8078E817A42F}">
      <dgm:prSet phldrT="[Text]" custT="1"/>
      <dgm:spPr/>
      <dgm:t>
        <a:bodyPr/>
        <a:lstStyle/>
        <a:p>
          <a:r>
            <a:rPr lang="en-US" sz="2000" b="1" dirty="0">
              <a:latin typeface="Times New Roman" panose="02020603050405020304" pitchFamily="18" charset="0"/>
              <a:cs typeface="Times New Roman" panose="02020603050405020304" pitchFamily="18" charset="0"/>
            </a:rPr>
            <a:t>Currency</a:t>
          </a:r>
          <a:endParaRPr lang="en-US" sz="2000" dirty="0">
            <a:latin typeface="Times New Roman" panose="02020603050405020304" pitchFamily="18" charset="0"/>
            <a:cs typeface="Times New Roman" panose="02020603050405020304" pitchFamily="18" charset="0"/>
          </a:endParaRPr>
        </a:p>
      </dgm:t>
    </dgm:pt>
    <dgm:pt modelId="{2FF8B0CB-EA31-401E-83DA-D8D20516C3B3}" type="parTrans" cxnId="{884E4EE8-B812-4957-8947-11C940FA97D3}">
      <dgm:prSet/>
      <dgm:spPr/>
      <dgm:t>
        <a:bodyPr/>
        <a:lstStyle/>
        <a:p>
          <a:endParaRPr lang="en-US"/>
        </a:p>
      </dgm:t>
    </dgm:pt>
    <dgm:pt modelId="{E2879DE9-BACE-46E7-BBF5-C5111C2F7A35}" type="sibTrans" cxnId="{884E4EE8-B812-4957-8947-11C940FA97D3}">
      <dgm:prSet/>
      <dgm:spPr/>
      <dgm:t>
        <a:bodyPr/>
        <a:lstStyle/>
        <a:p>
          <a:endParaRPr lang="en-US"/>
        </a:p>
      </dgm:t>
    </dgm:pt>
    <dgm:pt modelId="{8A4DBA83-3698-4D29-AD1B-08AED15CC92A}">
      <dgm:prSet phldrT="[Text]" custT="1"/>
      <dgm:spPr/>
      <dgm:t>
        <a:bodyPr/>
        <a:lstStyle/>
        <a:p>
          <a:pPr algn="just">
            <a:lnSpc>
              <a:spcPct val="150000"/>
            </a:lnSpc>
          </a:pPr>
          <a:r>
            <a:rPr lang="en-US" sz="1800" dirty="0">
              <a:latin typeface="Times New Roman" panose="02020603050405020304" pitchFamily="18" charset="0"/>
              <a:cs typeface="Times New Roman" panose="02020603050405020304" pitchFamily="18" charset="0"/>
            </a:rPr>
            <a:t>The academic source is recent as it was published in 2023 (Jung and </a:t>
          </a:r>
          <a:r>
            <a:rPr lang="en-US" sz="1800" dirty="0" err="1">
              <a:latin typeface="Times New Roman" panose="02020603050405020304" pitchFamily="18" charset="0"/>
              <a:cs typeface="Times New Roman" panose="02020603050405020304" pitchFamily="18" charset="0"/>
            </a:rPr>
            <a:t>Shegai</a:t>
          </a:r>
          <a:r>
            <a:rPr lang="en-US" sz="1800" dirty="0">
              <a:latin typeface="Times New Roman" panose="02020603050405020304" pitchFamily="18" charset="0"/>
              <a:cs typeface="Times New Roman" panose="02020603050405020304" pitchFamily="18" charset="0"/>
            </a:rPr>
            <a:t>, 2023).</a:t>
          </a:r>
        </a:p>
      </dgm:t>
    </dgm:pt>
    <dgm:pt modelId="{635E3BE8-A6B2-4DDE-AA2C-167949DA260D}" type="parTrans" cxnId="{9E7ACAF4-257A-40B0-B296-B32C5F015A52}">
      <dgm:prSet/>
      <dgm:spPr/>
      <dgm:t>
        <a:bodyPr/>
        <a:lstStyle/>
        <a:p>
          <a:endParaRPr lang="en-US"/>
        </a:p>
      </dgm:t>
    </dgm:pt>
    <dgm:pt modelId="{66E3C5D3-BB35-498E-9CF8-4DD78A66A2AE}" type="sibTrans" cxnId="{9E7ACAF4-257A-40B0-B296-B32C5F015A52}">
      <dgm:prSet/>
      <dgm:spPr/>
      <dgm:t>
        <a:bodyPr/>
        <a:lstStyle/>
        <a:p>
          <a:endParaRPr lang="en-US"/>
        </a:p>
      </dgm:t>
    </dgm:pt>
    <dgm:pt modelId="{00DD172D-7ADA-429A-8CB5-A76F49E61FFF}">
      <dgm:prSet phldrT="[Text]" custT="1"/>
      <dgm:spPr/>
      <dgm:t>
        <a:bodyPr/>
        <a:lstStyle/>
        <a:p>
          <a:pPr algn="just">
            <a:lnSpc>
              <a:spcPct val="150000"/>
            </a:lnSpc>
          </a:pPr>
          <a:r>
            <a:rPr lang="en-US" sz="1800" dirty="0">
              <a:latin typeface="Times New Roman" panose="02020603050405020304" pitchFamily="18" charset="0"/>
              <a:cs typeface="Times New Roman" panose="02020603050405020304" pitchFamily="18" charset="0"/>
            </a:rPr>
            <a:t>This source possesses updated information on business and digital marketing.</a:t>
          </a:r>
        </a:p>
      </dgm:t>
    </dgm:pt>
    <dgm:pt modelId="{55B069D3-36BF-4AE1-B3B8-72B59329DE30}" type="parTrans" cxnId="{DC2D43DD-9F94-45A2-873E-19D99805B4A1}">
      <dgm:prSet/>
      <dgm:spPr/>
      <dgm:t>
        <a:bodyPr/>
        <a:lstStyle/>
        <a:p>
          <a:endParaRPr lang="en-US"/>
        </a:p>
      </dgm:t>
    </dgm:pt>
    <dgm:pt modelId="{077F6DCE-8F76-43DB-AA94-2AC404484B85}" type="sibTrans" cxnId="{DC2D43DD-9F94-45A2-873E-19D99805B4A1}">
      <dgm:prSet/>
      <dgm:spPr/>
      <dgm:t>
        <a:bodyPr/>
        <a:lstStyle/>
        <a:p>
          <a:endParaRPr lang="en-US"/>
        </a:p>
      </dgm:t>
    </dgm:pt>
    <dgm:pt modelId="{886DD632-DE09-48D3-8C0D-277F682A7C59}">
      <dgm:prSet phldrT="[Text]" custT="1"/>
      <dgm:spPr/>
      <dgm:t>
        <a:bodyPr/>
        <a:lstStyle/>
        <a:p>
          <a:r>
            <a:rPr lang="en-US" sz="2000" b="1" dirty="0">
              <a:latin typeface="Times New Roman" panose="02020603050405020304" pitchFamily="18" charset="0"/>
              <a:cs typeface="Times New Roman" panose="02020603050405020304" pitchFamily="18" charset="0"/>
            </a:rPr>
            <a:t>Credibility</a:t>
          </a:r>
          <a:endParaRPr lang="en-US" sz="2000" dirty="0">
            <a:latin typeface="Times New Roman" panose="02020603050405020304" pitchFamily="18" charset="0"/>
            <a:cs typeface="Times New Roman" panose="02020603050405020304" pitchFamily="18" charset="0"/>
          </a:endParaRPr>
        </a:p>
      </dgm:t>
    </dgm:pt>
    <dgm:pt modelId="{7EC1C2BC-296F-4CC4-B93A-2C033DC1E6B1}" type="parTrans" cxnId="{ED4AF100-645D-434D-8E98-A2A28E16D8A2}">
      <dgm:prSet/>
      <dgm:spPr/>
      <dgm:t>
        <a:bodyPr/>
        <a:lstStyle/>
        <a:p>
          <a:endParaRPr lang="en-US"/>
        </a:p>
      </dgm:t>
    </dgm:pt>
    <dgm:pt modelId="{C2EEC7E3-DAE2-4381-A287-B9303C6BC211}" type="sibTrans" cxnId="{ED4AF100-645D-434D-8E98-A2A28E16D8A2}">
      <dgm:prSet/>
      <dgm:spPr/>
      <dgm:t>
        <a:bodyPr/>
        <a:lstStyle/>
        <a:p>
          <a:endParaRPr lang="en-US"/>
        </a:p>
      </dgm:t>
    </dgm:pt>
    <dgm:pt modelId="{EA892039-8184-43EE-A091-B3E1F9B89CB0}">
      <dgm:prSet phldrT="[Text]"/>
      <dgm:spPr/>
      <dgm:t>
        <a:bodyPr/>
        <a:lstStyle/>
        <a:p>
          <a:pPr algn="just">
            <a:lnSpc>
              <a:spcPct val="150000"/>
            </a:lnSpc>
          </a:pPr>
          <a:r>
            <a:rPr lang="en-US" dirty="0">
              <a:latin typeface="Times New Roman" panose="02020603050405020304" pitchFamily="18" charset="0"/>
              <a:cs typeface="Times New Roman" panose="02020603050405020304" pitchFamily="18" charset="0"/>
            </a:rPr>
            <a:t>The article is written by qualified authors like Sang-</a:t>
          </a:r>
          <a:r>
            <a:rPr lang="en-US" dirty="0" err="1">
              <a:latin typeface="Times New Roman" panose="02020603050405020304" pitchFamily="18" charset="0"/>
              <a:cs typeface="Times New Roman" panose="02020603050405020304" pitchFamily="18" charset="0"/>
            </a:rPr>
            <a:t>Uk</a:t>
          </a:r>
          <a:r>
            <a:rPr lang="en-US" dirty="0">
              <a:latin typeface="Times New Roman" panose="02020603050405020304" pitchFamily="18" charset="0"/>
              <a:cs typeface="Times New Roman" panose="02020603050405020304" pitchFamily="18" charset="0"/>
            </a:rPr>
            <a:t> Jung and </a:t>
          </a:r>
          <a:r>
            <a:rPr lang="en-US" dirty="0" err="1">
              <a:latin typeface="Times New Roman" panose="02020603050405020304" pitchFamily="18" charset="0"/>
              <a:cs typeface="Times New Roman" panose="02020603050405020304" pitchFamily="18" charset="0"/>
            </a:rPr>
            <a:t>Valeriia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Shegai</a:t>
          </a:r>
          <a:r>
            <a:rPr lang="en-US" dirty="0">
              <a:latin typeface="Times New Roman" panose="02020603050405020304" pitchFamily="18" charset="0"/>
              <a:cs typeface="Times New Roman" panose="02020603050405020304" pitchFamily="18" charset="0"/>
            </a:rPr>
            <a:t> </a:t>
          </a:r>
        </a:p>
      </dgm:t>
    </dgm:pt>
    <dgm:pt modelId="{FA6B69C0-F175-464D-8330-AECF974149DF}" type="parTrans" cxnId="{A092EEED-0B91-421A-91F2-9060B7F54829}">
      <dgm:prSet/>
      <dgm:spPr/>
      <dgm:t>
        <a:bodyPr/>
        <a:lstStyle/>
        <a:p>
          <a:endParaRPr lang="en-US"/>
        </a:p>
      </dgm:t>
    </dgm:pt>
    <dgm:pt modelId="{5F57DE1F-8349-48AB-B2E9-533290517886}" type="sibTrans" cxnId="{A092EEED-0B91-421A-91F2-9060B7F54829}">
      <dgm:prSet/>
      <dgm:spPr/>
      <dgm:t>
        <a:bodyPr/>
        <a:lstStyle/>
        <a:p>
          <a:endParaRPr lang="en-US"/>
        </a:p>
      </dgm:t>
    </dgm:pt>
    <dgm:pt modelId="{E7019879-2790-4600-A7A1-E84A488C5BA7}">
      <dgm:prSet phldrT="[Text]"/>
      <dgm:spPr/>
      <dgm:t>
        <a:bodyPr/>
        <a:lstStyle/>
        <a:p>
          <a:pPr algn="just">
            <a:lnSpc>
              <a:spcPct val="150000"/>
            </a:lnSpc>
          </a:pPr>
          <a:r>
            <a:rPr lang="en-US" dirty="0">
              <a:latin typeface="Times New Roman" panose="02020603050405020304" pitchFamily="18" charset="0"/>
              <a:cs typeface="Times New Roman" panose="02020603050405020304" pitchFamily="18" charset="0"/>
            </a:rPr>
            <a:t>Sang-</a:t>
          </a:r>
          <a:r>
            <a:rPr lang="en-US" dirty="0" err="1">
              <a:latin typeface="Times New Roman" panose="02020603050405020304" pitchFamily="18" charset="0"/>
              <a:cs typeface="Times New Roman" panose="02020603050405020304" pitchFamily="18" charset="0"/>
            </a:rPr>
            <a:t>Uk</a:t>
          </a:r>
          <a:r>
            <a:rPr lang="en-US" dirty="0">
              <a:latin typeface="Times New Roman" panose="02020603050405020304" pitchFamily="18" charset="0"/>
              <a:cs typeface="Times New Roman" panose="02020603050405020304" pitchFamily="18" charset="0"/>
            </a:rPr>
            <a:t> Jung, </a:t>
          </a:r>
          <a:r>
            <a:rPr lang="en-US" dirty="0" err="1">
              <a:latin typeface="Times New Roman" panose="02020603050405020304" pitchFamily="18" charset="0"/>
              <a:cs typeface="Times New Roman" panose="02020603050405020304" pitchFamily="18" charset="0"/>
            </a:rPr>
            <a:t>Ph.D</a:t>
          </a:r>
          <a:r>
            <a:rPr lang="en-US" dirty="0">
              <a:latin typeface="Times New Roman" panose="02020603050405020304" pitchFamily="18" charset="0"/>
              <a:cs typeface="Times New Roman" panose="02020603050405020304" pitchFamily="18" charset="0"/>
            </a:rPr>
            <a:t> in marketing, and associated with </a:t>
          </a:r>
          <a:r>
            <a:rPr lang="en-US" dirty="0" err="1">
              <a:latin typeface="Times New Roman" panose="02020603050405020304" pitchFamily="18" charset="0"/>
              <a:cs typeface="Times New Roman" panose="02020603050405020304" pitchFamily="18" charset="0"/>
            </a:rPr>
            <a:t>Hankuk</a:t>
          </a:r>
          <a:r>
            <a:rPr lang="en-US" dirty="0">
              <a:latin typeface="Times New Roman" panose="02020603050405020304" pitchFamily="18" charset="0"/>
              <a:cs typeface="Times New Roman" panose="02020603050405020304" pitchFamily="18" charset="0"/>
            </a:rPr>
            <a:t> University of Foreign Studies, Seoul (Jung and </a:t>
          </a:r>
          <a:r>
            <a:rPr lang="en-US" dirty="0" err="1">
              <a:latin typeface="Times New Roman" panose="02020603050405020304" pitchFamily="18" charset="0"/>
              <a:cs typeface="Times New Roman" panose="02020603050405020304" pitchFamily="18" charset="0"/>
            </a:rPr>
            <a:t>Shegai</a:t>
          </a:r>
          <a:r>
            <a:rPr lang="en-US" dirty="0">
              <a:latin typeface="Times New Roman" panose="02020603050405020304" pitchFamily="18" charset="0"/>
              <a:cs typeface="Times New Roman" panose="02020603050405020304" pitchFamily="18" charset="0"/>
            </a:rPr>
            <a:t>, 2023)</a:t>
          </a:r>
        </a:p>
      </dgm:t>
    </dgm:pt>
    <dgm:pt modelId="{877DC9EB-29E7-405E-AABF-34031AA9661B}" type="parTrans" cxnId="{EC49E7C8-2685-48F8-B126-8E6CE1F21542}">
      <dgm:prSet/>
      <dgm:spPr/>
      <dgm:t>
        <a:bodyPr/>
        <a:lstStyle/>
        <a:p>
          <a:endParaRPr lang="en-US"/>
        </a:p>
      </dgm:t>
    </dgm:pt>
    <dgm:pt modelId="{69A61BC0-CD66-483A-B099-40B38F3AB14D}" type="sibTrans" cxnId="{EC49E7C8-2685-48F8-B126-8E6CE1F21542}">
      <dgm:prSet/>
      <dgm:spPr/>
      <dgm:t>
        <a:bodyPr/>
        <a:lstStyle/>
        <a:p>
          <a:endParaRPr lang="en-US"/>
        </a:p>
      </dgm:t>
    </dgm:pt>
    <dgm:pt modelId="{F7EBB926-5972-434D-AEDF-203710BD93B4}">
      <dgm:prSet phldrT="[Text]" custT="1"/>
      <dgm:spPr/>
      <dgm:t>
        <a:bodyPr/>
        <a:lstStyle/>
        <a:p>
          <a:r>
            <a:rPr lang="en-US" sz="2000" b="1" dirty="0">
              <a:latin typeface="Times New Roman" panose="02020603050405020304" pitchFamily="18" charset="0"/>
              <a:cs typeface="Times New Roman" panose="02020603050405020304" pitchFamily="18" charset="0"/>
            </a:rPr>
            <a:t>Reliability</a:t>
          </a:r>
          <a:endParaRPr lang="en-US" sz="2000" dirty="0">
            <a:latin typeface="Times New Roman" panose="02020603050405020304" pitchFamily="18" charset="0"/>
            <a:cs typeface="Times New Roman" panose="02020603050405020304" pitchFamily="18" charset="0"/>
          </a:endParaRPr>
        </a:p>
      </dgm:t>
    </dgm:pt>
    <dgm:pt modelId="{67107A8B-0AD6-42DC-A0A3-3CBF737CA472}" type="parTrans" cxnId="{6814D397-D661-483D-84A7-E3C229356692}">
      <dgm:prSet/>
      <dgm:spPr/>
      <dgm:t>
        <a:bodyPr/>
        <a:lstStyle/>
        <a:p>
          <a:endParaRPr lang="en-US"/>
        </a:p>
      </dgm:t>
    </dgm:pt>
    <dgm:pt modelId="{1017FFA5-074A-418F-9870-DE4DFBEF6CF4}" type="sibTrans" cxnId="{6814D397-D661-483D-84A7-E3C229356692}">
      <dgm:prSet/>
      <dgm:spPr/>
      <dgm:t>
        <a:bodyPr/>
        <a:lstStyle/>
        <a:p>
          <a:endParaRPr lang="en-US"/>
        </a:p>
      </dgm:t>
    </dgm:pt>
    <dgm:pt modelId="{9F269508-9149-4DE8-8067-691FE192AEBA}">
      <dgm:prSet phldrT="[Text]"/>
      <dgm:spPr/>
      <dgm:t>
        <a:bodyPr/>
        <a:lstStyle/>
        <a:p>
          <a:pPr algn="just">
            <a:lnSpc>
              <a:spcPct val="150000"/>
            </a:lnSpc>
          </a:pPr>
          <a:r>
            <a:rPr lang="en-US" dirty="0">
              <a:latin typeface="Times New Roman" panose="02020603050405020304" pitchFamily="18" charset="0"/>
              <a:cs typeface="Times New Roman" panose="02020603050405020304" pitchFamily="18" charset="0"/>
            </a:rPr>
            <a:t>The source is reliable because it is published in the Multidisciplinary Digital Publishing Institute (MDPI) journal.</a:t>
          </a:r>
        </a:p>
      </dgm:t>
    </dgm:pt>
    <dgm:pt modelId="{301B49DB-1E40-457B-9ADA-E0C15E969FE0}" type="parTrans" cxnId="{77ED6D10-5413-4557-A3FA-A6F5B96CC72C}">
      <dgm:prSet/>
      <dgm:spPr/>
      <dgm:t>
        <a:bodyPr/>
        <a:lstStyle/>
        <a:p>
          <a:endParaRPr lang="en-US"/>
        </a:p>
      </dgm:t>
    </dgm:pt>
    <dgm:pt modelId="{BF089B32-319A-4BD4-A11F-A66887D0E128}" type="sibTrans" cxnId="{77ED6D10-5413-4557-A3FA-A6F5B96CC72C}">
      <dgm:prSet/>
      <dgm:spPr/>
      <dgm:t>
        <a:bodyPr/>
        <a:lstStyle/>
        <a:p>
          <a:endParaRPr lang="en-US"/>
        </a:p>
      </dgm:t>
    </dgm:pt>
    <dgm:pt modelId="{5F84AE5D-7014-4B4A-9687-0412B41A2F19}">
      <dgm:prSet phldrT="[Text]"/>
      <dgm:spPr/>
      <dgm:t>
        <a:bodyPr/>
        <a:lstStyle/>
        <a:p>
          <a:pPr algn="just">
            <a:lnSpc>
              <a:spcPct val="150000"/>
            </a:lnSpc>
          </a:pPr>
          <a:r>
            <a:rPr lang="en-US" dirty="0">
              <a:latin typeface="Times New Roman" panose="02020603050405020304" pitchFamily="18" charset="0"/>
              <a:cs typeface="Times New Roman" panose="02020603050405020304" pitchFamily="18" charset="0"/>
            </a:rPr>
            <a:t>This is a peer reviewed article (single blind peer-review process), supported by valid citations and reference (Jung and </a:t>
          </a:r>
          <a:r>
            <a:rPr lang="en-US" dirty="0" err="1">
              <a:latin typeface="Times New Roman" panose="02020603050405020304" pitchFamily="18" charset="0"/>
              <a:cs typeface="Times New Roman" panose="02020603050405020304" pitchFamily="18" charset="0"/>
            </a:rPr>
            <a:t>Shegai</a:t>
          </a:r>
          <a:r>
            <a:rPr lang="en-US" dirty="0">
              <a:latin typeface="Times New Roman" panose="02020603050405020304" pitchFamily="18" charset="0"/>
              <a:cs typeface="Times New Roman" panose="02020603050405020304" pitchFamily="18" charset="0"/>
            </a:rPr>
            <a:t>, 2023).</a:t>
          </a:r>
        </a:p>
      </dgm:t>
    </dgm:pt>
    <dgm:pt modelId="{652231E1-42E1-4521-8D14-52E0A65C4486}" type="parTrans" cxnId="{64ACE949-6372-409E-AF7A-CF61987DF2A4}">
      <dgm:prSet/>
      <dgm:spPr/>
      <dgm:t>
        <a:bodyPr/>
        <a:lstStyle/>
        <a:p>
          <a:endParaRPr lang="en-US"/>
        </a:p>
      </dgm:t>
    </dgm:pt>
    <dgm:pt modelId="{65074C2D-519D-4B8B-B072-A758637E5D93}" type="sibTrans" cxnId="{64ACE949-6372-409E-AF7A-CF61987DF2A4}">
      <dgm:prSet/>
      <dgm:spPr/>
      <dgm:t>
        <a:bodyPr/>
        <a:lstStyle/>
        <a:p>
          <a:endParaRPr lang="en-US"/>
        </a:p>
      </dgm:t>
    </dgm:pt>
    <dgm:pt modelId="{00DF734F-913A-407C-B672-5050AFB2E4F8}">
      <dgm:prSet phldrT="[Text]"/>
      <dgm:spPr/>
      <dgm:t>
        <a:bodyPr/>
        <a:lstStyle/>
        <a:p>
          <a:pPr algn="just">
            <a:lnSpc>
              <a:spcPct val="150000"/>
            </a:lnSpc>
          </a:pPr>
          <a:r>
            <a:rPr lang="en-US" dirty="0" err="1">
              <a:latin typeface="Times New Roman" panose="02020603050405020304" pitchFamily="18" charset="0"/>
              <a:cs typeface="Times New Roman" panose="02020603050405020304" pitchFamily="18" charset="0"/>
            </a:rPr>
            <a:t>Valeriia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Shegai</a:t>
          </a:r>
          <a:r>
            <a:rPr lang="en-US" dirty="0">
              <a:latin typeface="Times New Roman" panose="02020603050405020304" pitchFamily="18" charset="0"/>
              <a:cs typeface="Times New Roman" panose="02020603050405020304" pitchFamily="18" charset="0"/>
            </a:rPr>
            <a:t>, MBA from HEC Paris and UCLA Anderson School of Management</a:t>
          </a:r>
        </a:p>
      </dgm:t>
    </dgm:pt>
    <dgm:pt modelId="{93E833E5-7D2B-4209-9A6E-28A26C70CB71}" type="parTrans" cxnId="{C980DF71-7066-4D5E-AAA0-9AE1034E38E9}">
      <dgm:prSet/>
      <dgm:spPr/>
      <dgm:t>
        <a:bodyPr/>
        <a:lstStyle/>
        <a:p>
          <a:endParaRPr lang="en-US"/>
        </a:p>
      </dgm:t>
    </dgm:pt>
    <dgm:pt modelId="{8B8EF0C5-F3B8-4C8A-8CCE-CC623F0CD181}" type="sibTrans" cxnId="{C980DF71-7066-4D5E-AAA0-9AE1034E38E9}">
      <dgm:prSet/>
      <dgm:spPr/>
      <dgm:t>
        <a:bodyPr/>
        <a:lstStyle/>
        <a:p>
          <a:endParaRPr lang="en-US"/>
        </a:p>
      </dgm:t>
    </dgm:pt>
    <dgm:pt modelId="{67E32FD7-0223-4E2E-9EC0-F9F56A9A81E2}" type="pres">
      <dgm:prSet presAssocID="{5200A65C-EB11-4A13-90BE-0C372495533D}" presName="Name0" presStyleCnt="0">
        <dgm:presLayoutVars>
          <dgm:dir/>
          <dgm:animLvl val="lvl"/>
          <dgm:resizeHandles val="exact"/>
        </dgm:presLayoutVars>
      </dgm:prSet>
      <dgm:spPr/>
    </dgm:pt>
    <dgm:pt modelId="{DD4E87F5-82ED-4CC0-87B2-1ECBA6E8E6CF}" type="pres">
      <dgm:prSet presAssocID="{6D08AAE8-AB92-482F-84EB-8078E817A42F}" presName="composite" presStyleCnt="0"/>
      <dgm:spPr/>
    </dgm:pt>
    <dgm:pt modelId="{9DB93ACC-3B4B-4D88-8E25-CBF50F111E5E}" type="pres">
      <dgm:prSet presAssocID="{6D08AAE8-AB92-482F-84EB-8078E817A42F}" presName="parTx" presStyleLbl="alignNode1" presStyleIdx="0" presStyleCnt="3">
        <dgm:presLayoutVars>
          <dgm:chMax val="0"/>
          <dgm:chPref val="0"/>
          <dgm:bulletEnabled val="1"/>
        </dgm:presLayoutVars>
      </dgm:prSet>
      <dgm:spPr/>
    </dgm:pt>
    <dgm:pt modelId="{3EFAD554-D03C-4116-976B-13C0097BB2EC}" type="pres">
      <dgm:prSet presAssocID="{6D08AAE8-AB92-482F-84EB-8078E817A42F}" presName="desTx" presStyleLbl="alignAccFollowNode1" presStyleIdx="0" presStyleCnt="3">
        <dgm:presLayoutVars>
          <dgm:bulletEnabled val="1"/>
        </dgm:presLayoutVars>
      </dgm:prSet>
      <dgm:spPr/>
    </dgm:pt>
    <dgm:pt modelId="{F6D2CD8C-ECF5-40E0-89B2-864939AA4C48}" type="pres">
      <dgm:prSet presAssocID="{E2879DE9-BACE-46E7-BBF5-C5111C2F7A35}" presName="space" presStyleCnt="0"/>
      <dgm:spPr/>
    </dgm:pt>
    <dgm:pt modelId="{A312E85B-0C50-4867-8D6F-FE1D30C38C40}" type="pres">
      <dgm:prSet presAssocID="{886DD632-DE09-48D3-8C0D-277F682A7C59}" presName="composite" presStyleCnt="0"/>
      <dgm:spPr/>
    </dgm:pt>
    <dgm:pt modelId="{A0DD21B6-EB18-4332-8A49-D5E6C595BFC0}" type="pres">
      <dgm:prSet presAssocID="{886DD632-DE09-48D3-8C0D-277F682A7C59}" presName="parTx" presStyleLbl="alignNode1" presStyleIdx="1" presStyleCnt="3">
        <dgm:presLayoutVars>
          <dgm:chMax val="0"/>
          <dgm:chPref val="0"/>
          <dgm:bulletEnabled val="1"/>
        </dgm:presLayoutVars>
      </dgm:prSet>
      <dgm:spPr/>
    </dgm:pt>
    <dgm:pt modelId="{E7360C7C-3064-408B-AF24-2CCCE63A06BC}" type="pres">
      <dgm:prSet presAssocID="{886DD632-DE09-48D3-8C0D-277F682A7C59}" presName="desTx" presStyleLbl="alignAccFollowNode1" presStyleIdx="1" presStyleCnt="3">
        <dgm:presLayoutVars>
          <dgm:bulletEnabled val="1"/>
        </dgm:presLayoutVars>
      </dgm:prSet>
      <dgm:spPr/>
    </dgm:pt>
    <dgm:pt modelId="{074BD7EC-8E98-46B1-861B-84A0AC04DA60}" type="pres">
      <dgm:prSet presAssocID="{C2EEC7E3-DAE2-4381-A287-B9303C6BC211}" presName="space" presStyleCnt="0"/>
      <dgm:spPr/>
    </dgm:pt>
    <dgm:pt modelId="{36D71569-8363-4957-A929-58D91CF498A4}" type="pres">
      <dgm:prSet presAssocID="{F7EBB926-5972-434D-AEDF-203710BD93B4}" presName="composite" presStyleCnt="0"/>
      <dgm:spPr/>
    </dgm:pt>
    <dgm:pt modelId="{602AD4CF-ADA9-49A3-8932-CE7F6155F11D}" type="pres">
      <dgm:prSet presAssocID="{F7EBB926-5972-434D-AEDF-203710BD93B4}" presName="parTx" presStyleLbl="alignNode1" presStyleIdx="2" presStyleCnt="3">
        <dgm:presLayoutVars>
          <dgm:chMax val="0"/>
          <dgm:chPref val="0"/>
          <dgm:bulletEnabled val="1"/>
        </dgm:presLayoutVars>
      </dgm:prSet>
      <dgm:spPr/>
    </dgm:pt>
    <dgm:pt modelId="{F0F67941-0572-458B-95F0-C269F7C46A2D}" type="pres">
      <dgm:prSet presAssocID="{F7EBB926-5972-434D-AEDF-203710BD93B4}" presName="desTx" presStyleLbl="alignAccFollowNode1" presStyleIdx="2" presStyleCnt="3">
        <dgm:presLayoutVars>
          <dgm:bulletEnabled val="1"/>
        </dgm:presLayoutVars>
      </dgm:prSet>
      <dgm:spPr/>
    </dgm:pt>
  </dgm:ptLst>
  <dgm:cxnLst>
    <dgm:cxn modelId="{ED4AF100-645D-434D-8E98-A2A28E16D8A2}" srcId="{5200A65C-EB11-4A13-90BE-0C372495533D}" destId="{886DD632-DE09-48D3-8C0D-277F682A7C59}" srcOrd="1" destOrd="0" parTransId="{7EC1C2BC-296F-4CC4-B93A-2C033DC1E6B1}" sibTransId="{C2EEC7E3-DAE2-4381-A287-B9303C6BC211}"/>
    <dgm:cxn modelId="{77ED6D10-5413-4557-A3FA-A6F5B96CC72C}" srcId="{F7EBB926-5972-434D-AEDF-203710BD93B4}" destId="{9F269508-9149-4DE8-8067-691FE192AEBA}" srcOrd="0" destOrd="0" parTransId="{301B49DB-1E40-457B-9ADA-E0C15E969FE0}" sibTransId="{BF089B32-319A-4BD4-A11F-A66887D0E128}"/>
    <dgm:cxn modelId="{96759810-5AE9-4530-B123-C27336F6DB05}" type="presOf" srcId="{F7EBB926-5972-434D-AEDF-203710BD93B4}" destId="{602AD4CF-ADA9-49A3-8932-CE7F6155F11D}" srcOrd="0" destOrd="0" presId="urn:microsoft.com/office/officeart/2005/8/layout/hList1"/>
    <dgm:cxn modelId="{30B60915-9445-4D2C-AA27-BFF1450663B6}" type="presOf" srcId="{5F84AE5D-7014-4B4A-9687-0412B41A2F19}" destId="{F0F67941-0572-458B-95F0-C269F7C46A2D}" srcOrd="0" destOrd="1" presId="urn:microsoft.com/office/officeart/2005/8/layout/hList1"/>
    <dgm:cxn modelId="{981E4424-B606-4F5B-8CFA-8DD0DE26EB14}" type="presOf" srcId="{5200A65C-EB11-4A13-90BE-0C372495533D}" destId="{67E32FD7-0223-4E2E-9EC0-F9F56A9A81E2}" srcOrd="0" destOrd="0" presId="urn:microsoft.com/office/officeart/2005/8/layout/hList1"/>
    <dgm:cxn modelId="{6E103B27-C4FE-4511-A9B6-FE9381961B10}" type="presOf" srcId="{9F269508-9149-4DE8-8067-691FE192AEBA}" destId="{F0F67941-0572-458B-95F0-C269F7C46A2D}" srcOrd="0" destOrd="0" presId="urn:microsoft.com/office/officeart/2005/8/layout/hList1"/>
    <dgm:cxn modelId="{990AEB5B-0C72-4BDB-9653-964A3E89A790}" type="presOf" srcId="{8A4DBA83-3698-4D29-AD1B-08AED15CC92A}" destId="{3EFAD554-D03C-4116-976B-13C0097BB2EC}" srcOrd="0" destOrd="0" presId="urn:microsoft.com/office/officeart/2005/8/layout/hList1"/>
    <dgm:cxn modelId="{B4844543-BA2F-4503-93A2-4C9B74F0F7E7}" type="presOf" srcId="{EA892039-8184-43EE-A091-B3E1F9B89CB0}" destId="{E7360C7C-3064-408B-AF24-2CCCE63A06BC}" srcOrd="0" destOrd="0" presId="urn:microsoft.com/office/officeart/2005/8/layout/hList1"/>
    <dgm:cxn modelId="{64ACE949-6372-409E-AF7A-CF61987DF2A4}" srcId="{F7EBB926-5972-434D-AEDF-203710BD93B4}" destId="{5F84AE5D-7014-4B4A-9687-0412B41A2F19}" srcOrd="1" destOrd="0" parTransId="{652231E1-42E1-4521-8D14-52E0A65C4486}" sibTransId="{65074C2D-519D-4B8B-B072-A758637E5D93}"/>
    <dgm:cxn modelId="{C980DF71-7066-4D5E-AAA0-9AE1034E38E9}" srcId="{886DD632-DE09-48D3-8C0D-277F682A7C59}" destId="{00DF734F-913A-407C-B672-5050AFB2E4F8}" srcOrd="2" destOrd="0" parTransId="{93E833E5-7D2B-4209-9A6E-28A26C70CB71}" sibTransId="{8B8EF0C5-F3B8-4C8A-8CCE-CC623F0CD181}"/>
    <dgm:cxn modelId="{D504DB83-0D54-4E95-8502-330C7EB2AD7D}" type="presOf" srcId="{00DD172D-7ADA-429A-8CB5-A76F49E61FFF}" destId="{3EFAD554-D03C-4116-976B-13C0097BB2EC}" srcOrd="0" destOrd="1" presId="urn:microsoft.com/office/officeart/2005/8/layout/hList1"/>
    <dgm:cxn modelId="{6814D397-D661-483D-84A7-E3C229356692}" srcId="{5200A65C-EB11-4A13-90BE-0C372495533D}" destId="{F7EBB926-5972-434D-AEDF-203710BD93B4}" srcOrd="2" destOrd="0" parTransId="{67107A8B-0AD6-42DC-A0A3-3CBF737CA472}" sibTransId="{1017FFA5-074A-418F-9870-DE4DFBEF6CF4}"/>
    <dgm:cxn modelId="{AF8678A9-D458-40B5-A9C2-0390C4000A7B}" type="presOf" srcId="{E7019879-2790-4600-A7A1-E84A488C5BA7}" destId="{E7360C7C-3064-408B-AF24-2CCCE63A06BC}" srcOrd="0" destOrd="1" presId="urn:microsoft.com/office/officeart/2005/8/layout/hList1"/>
    <dgm:cxn modelId="{CC4DFEB9-B190-4DA8-AA91-6263B8931C60}" type="presOf" srcId="{6D08AAE8-AB92-482F-84EB-8078E817A42F}" destId="{9DB93ACC-3B4B-4D88-8E25-CBF50F111E5E}" srcOrd="0" destOrd="0" presId="urn:microsoft.com/office/officeart/2005/8/layout/hList1"/>
    <dgm:cxn modelId="{EC49E7C8-2685-48F8-B126-8E6CE1F21542}" srcId="{886DD632-DE09-48D3-8C0D-277F682A7C59}" destId="{E7019879-2790-4600-A7A1-E84A488C5BA7}" srcOrd="1" destOrd="0" parTransId="{877DC9EB-29E7-405E-AABF-34031AA9661B}" sibTransId="{69A61BC0-CD66-483A-B099-40B38F3AB14D}"/>
    <dgm:cxn modelId="{7E1D6CDB-E9A1-41B3-BD1B-65757D9DBB8F}" type="presOf" srcId="{886DD632-DE09-48D3-8C0D-277F682A7C59}" destId="{A0DD21B6-EB18-4332-8A49-D5E6C595BFC0}" srcOrd="0" destOrd="0" presId="urn:microsoft.com/office/officeart/2005/8/layout/hList1"/>
    <dgm:cxn modelId="{DC2D43DD-9F94-45A2-873E-19D99805B4A1}" srcId="{6D08AAE8-AB92-482F-84EB-8078E817A42F}" destId="{00DD172D-7ADA-429A-8CB5-A76F49E61FFF}" srcOrd="1" destOrd="0" parTransId="{55B069D3-36BF-4AE1-B3B8-72B59329DE30}" sibTransId="{077F6DCE-8F76-43DB-AA94-2AC404484B85}"/>
    <dgm:cxn modelId="{884E4EE8-B812-4957-8947-11C940FA97D3}" srcId="{5200A65C-EB11-4A13-90BE-0C372495533D}" destId="{6D08AAE8-AB92-482F-84EB-8078E817A42F}" srcOrd="0" destOrd="0" parTransId="{2FF8B0CB-EA31-401E-83DA-D8D20516C3B3}" sibTransId="{E2879DE9-BACE-46E7-BBF5-C5111C2F7A35}"/>
    <dgm:cxn modelId="{A092EEED-0B91-421A-91F2-9060B7F54829}" srcId="{886DD632-DE09-48D3-8C0D-277F682A7C59}" destId="{EA892039-8184-43EE-A091-B3E1F9B89CB0}" srcOrd="0" destOrd="0" parTransId="{FA6B69C0-F175-464D-8330-AECF974149DF}" sibTransId="{5F57DE1F-8349-48AB-B2E9-533290517886}"/>
    <dgm:cxn modelId="{9E7ACAF4-257A-40B0-B296-B32C5F015A52}" srcId="{6D08AAE8-AB92-482F-84EB-8078E817A42F}" destId="{8A4DBA83-3698-4D29-AD1B-08AED15CC92A}" srcOrd="0" destOrd="0" parTransId="{635E3BE8-A6B2-4DDE-AA2C-167949DA260D}" sibTransId="{66E3C5D3-BB35-498E-9CF8-4DD78A66A2AE}"/>
    <dgm:cxn modelId="{D4FDBDFF-F5DE-4D6F-B188-A1AE0D7D3525}" type="presOf" srcId="{00DF734F-913A-407C-B672-5050AFB2E4F8}" destId="{E7360C7C-3064-408B-AF24-2CCCE63A06BC}" srcOrd="0" destOrd="2" presId="urn:microsoft.com/office/officeart/2005/8/layout/hList1"/>
    <dgm:cxn modelId="{D087098A-2A4F-4DCB-BA54-C469F150169D}" type="presParOf" srcId="{67E32FD7-0223-4E2E-9EC0-F9F56A9A81E2}" destId="{DD4E87F5-82ED-4CC0-87B2-1ECBA6E8E6CF}" srcOrd="0" destOrd="0" presId="urn:microsoft.com/office/officeart/2005/8/layout/hList1"/>
    <dgm:cxn modelId="{BE718DAF-5901-4B33-9150-F98C3A168D35}" type="presParOf" srcId="{DD4E87F5-82ED-4CC0-87B2-1ECBA6E8E6CF}" destId="{9DB93ACC-3B4B-4D88-8E25-CBF50F111E5E}" srcOrd="0" destOrd="0" presId="urn:microsoft.com/office/officeart/2005/8/layout/hList1"/>
    <dgm:cxn modelId="{EC9D04EE-49CF-4EBC-91D5-C625A019536D}" type="presParOf" srcId="{DD4E87F5-82ED-4CC0-87B2-1ECBA6E8E6CF}" destId="{3EFAD554-D03C-4116-976B-13C0097BB2EC}" srcOrd="1" destOrd="0" presId="urn:microsoft.com/office/officeart/2005/8/layout/hList1"/>
    <dgm:cxn modelId="{E0521856-3E5F-4076-A53F-55376301969B}" type="presParOf" srcId="{67E32FD7-0223-4E2E-9EC0-F9F56A9A81E2}" destId="{F6D2CD8C-ECF5-40E0-89B2-864939AA4C48}" srcOrd="1" destOrd="0" presId="urn:microsoft.com/office/officeart/2005/8/layout/hList1"/>
    <dgm:cxn modelId="{7E745BE0-4C5E-4340-B5F7-A50EF82581C7}" type="presParOf" srcId="{67E32FD7-0223-4E2E-9EC0-F9F56A9A81E2}" destId="{A312E85B-0C50-4867-8D6F-FE1D30C38C40}" srcOrd="2" destOrd="0" presId="urn:microsoft.com/office/officeart/2005/8/layout/hList1"/>
    <dgm:cxn modelId="{2783C77A-5EEC-4A27-98C6-400BB8F4695D}" type="presParOf" srcId="{A312E85B-0C50-4867-8D6F-FE1D30C38C40}" destId="{A0DD21B6-EB18-4332-8A49-D5E6C595BFC0}" srcOrd="0" destOrd="0" presId="urn:microsoft.com/office/officeart/2005/8/layout/hList1"/>
    <dgm:cxn modelId="{89555745-BBF2-404E-8FD3-B654EF2E0365}" type="presParOf" srcId="{A312E85B-0C50-4867-8D6F-FE1D30C38C40}" destId="{E7360C7C-3064-408B-AF24-2CCCE63A06BC}" srcOrd="1" destOrd="0" presId="urn:microsoft.com/office/officeart/2005/8/layout/hList1"/>
    <dgm:cxn modelId="{2D8FB702-E40F-469D-8F9E-5CE7EEFBB4C5}" type="presParOf" srcId="{67E32FD7-0223-4E2E-9EC0-F9F56A9A81E2}" destId="{074BD7EC-8E98-46B1-861B-84A0AC04DA60}" srcOrd="3" destOrd="0" presId="urn:microsoft.com/office/officeart/2005/8/layout/hList1"/>
    <dgm:cxn modelId="{8730F8A8-F15B-47E2-B76B-4A9DE1F3B768}" type="presParOf" srcId="{67E32FD7-0223-4E2E-9EC0-F9F56A9A81E2}" destId="{36D71569-8363-4957-A929-58D91CF498A4}" srcOrd="4" destOrd="0" presId="urn:microsoft.com/office/officeart/2005/8/layout/hList1"/>
    <dgm:cxn modelId="{9FBD2053-C0C3-47CA-8910-0F400DB0D063}" type="presParOf" srcId="{36D71569-8363-4957-A929-58D91CF498A4}" destId="{602AD4CF-ADA9-49A3-8932-CE7F6155F11D}" srcOrd="0" destOrd="0" presId="urn:microsoft.com/office/officeart/2005/8/layout/hList1"/>
    <dgm:cxn modelId="{DF6470BD-DC58-42DB-B8D6-81A055890DBD}" type="presParOf" srcId="{36D71569-8363-4957-A929-58D91CF498A4}" destId="{F0F67941-0572-458B-95F0-C269F7C46A2D}"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41E65A-FA2D-46B1-9563-2C1D11EE7036}">
      <dsp:nvSpPr>
        <dsp:cNvPr id="0" name=""/>
        <dsp:cNvSpPr/>
      </dsp:nvSpPr>
      <dsp:spPr>
        <a:xfrm rot="5400000">
          <a:off x="4882564" y="-2565285"/>
          <a:ext cx="816011" cy="6121884"/>
        </a:xfrm>
        <a:prstGeom prst="round2Same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78105" rIns="156210" bIns="78105" numCol="1" spcCol="1270" anchor="ctr" anchorCtr="0">
          <a:noAutofit/>
        </a:bodyPr>
        <a:lstStyle/>
        <a:p>
          <a:pPr marL="285750" lvl="1" indent="-285750" algn="l" defTabSz="1822450">
            <a:lnSpc>
              <a:spcPct val="90000"/>
            </a:lnSpc>
            <a:spcBef>
              <a:spcPct val="0"/>
            </a:spcBef>
            <a:spcAft>
              <a:spcPct val="15000"/>
            </a:spcAft>
            <a:buChar char="•"/>
          </a:pPr>
          <a:endParaRPr lang="en-US" sz="4100" kern="1200" dirty="0"/>
        </a:p>
      </dsp:txBody>
      <dsp:txXfrm rot="-5400000">
        <a:off x="2229628" y="127485"/>
        <a:ext cx="6082050" cy="736343"/>
      </dsp:txXfrm>
    </dsp:sp>
    <dsp:sp modelId="{0A730AA6-9112-4F50-81EE-863A5D2D8436}">
      <dsp:nvSpPr>
        <dsp:cNvPr id="0" name=""/>
        <dsp:cNvSpPr/>
      </dsp:nvSpPr>
      <dsp:spPr>
        <a:xfrm>
          <a:off x="0" y="0"/>
          <a:ext cx="2238304" cy="102001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Name and student ID</a:t>
          </a:r>
          <a:r>
            <a:rPr lang="en-US" sz="2400" kern="1200" dirty="0">
              <a:latin typeface="Times New Roman" panose="02020603050405020304" pitchFamily="18" charset="0"/>
              <a:cs typeface="Times New Roman" panose="02020603050405020304" pitchFamily="18" charset="0"/>
            </a:rPr>
            <a:t>:</a:t>
          </a:r>
        </a:p>
      </dsp:txBody>
      <dsp:txXfrm>
        <a:off x="49793" y="49793"/>
        <a:ext cx="2138718" cy="920428"/>
      </dsp:txXfrm>
    </dsp:sp>
    <dsp:sp modelId="{F1E0D741-D53B-4614-8E3A-5A910A6BA101}">
      <dsp:nvSpPr>
        <dsp:cNvPr id="0" name=""/>
        <dsp:cNvSpPr/>
      </dsp:nvSpPr>
      <dsp:spPr>
        <a:xfrm rot="5400000">
          <a:off x="4850598" y="-1387130"/>
          <a:ext cx="816011" cy="6031590"/>
        </a:xfrm>
        <a:prstGeom prst="round2SameRect">
          <a:avLst/>
        </a:prstGeom>
        <a:solidFill>
          <a:schemeClr val="accent3">
            <a:tint val="40000"/>
            <a:alpha val="90000"/>
            <a:hueOff val="1014570"/>
            <a:satOff val="50000"/>
            <a:lumOff val="890"/>
            <a:alphaOff val="0"/>
          </a:schemeClr>
        </a:solidFill>
        <a:ln w="12700" cap="flat" cmpd="sng" algn="ctr">
          <a:solidFill>
            <a:schemeClr val="accent3">
              <a:tint val="40000"/>
              <a:alpha val="90000"/>
              <a:hueOff val="1014570"/>
              <a:satOff val="50000"/>
              <a:lumOff val="8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78105" rIns="156210" bIns="78105" numCol="1" spcCol="1270" anchor="ctr" anchorCtr="0">
          <a:noAutofit/>
        </a:bodyPr>
        <a:lstStyle/>
        <a:p>
          <a:pPr marL="171450" lvl="1" indent="-171450" algn="just" defTabSz="800100">
            <a:lnSpc>
              <a:spcPct val="10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How business uses digital marketing to solve problem and create value for its customers</a:t>
          </a:r>
        </a:p>
      </dsp:txBody>
      <dsp:txXfrm rot="-5400000">
        <a:off x="2242809" y="1260493"/>
        <a:ext cx="5991756" cy="736343"/>
      </dsp:txXfrm>
    </dsp:sp>
    <dsp:sp modelId="{CEAEC8D6-0F22-4655-841A-7DB117E8EF74}">
      <dsp:nvSpPr>
        <dsp:cNvPr id="0" name=""/>
        <dsp:cNvSpPr/>
      </dsp:nvSpPr>
      <dsp:spPr>
        <a:xfrm>
          <a:off x="0" y="1057288"/>
          <a:ext cx="2251485" cy="1020014"/>
        </a:xfrm>
        <a:prstGeom prst="roundRect">
          <a:avLst/>
        </a:prstGeom>
        <a:solidFill>
          <a:schemeClr val="accent3">
            <a:hueOff val="903533"/>
            <a:satOff val="33333"/>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Topic chosen:</a:t>
          </a:r>
          <a:r>
            <a:rPr lang="en-US" sz="2400" kern="1200" dirty="0">
              <a:latin typeface="Times New Roman" panose="02020603050405020304" pitchFamily="18" charset="0"/>
              <a:cs typeface="Times New Roman" panose="02020603050405020304" pitchFamily="18" charset="0"/>
            </a:rPr>
            <a:t> </a:t>
          </a:r>
        </a:p>
      </dsp:txBody>
      <dsp:txXfrm>
        <a:off x="49793" y="1107081"/>
        <a:ext cx="2151899" cy="920428"/>
      </dsp:txXfrm>
    </dsp:sp>
    <dsp:sp modelId="{79CD7620-A3BF-4FEF-8C15-79A5D270C5E1}">
      <dsp:nvSpPr>
        <dsp:cNvPr id="0" name=""/>
        <dsp:cNvSpPr/>
      </dsp:nvSpPr>
      <dsp:spPr>
        <a:xfrm rot="5400000">
          <a:off x="4903735" y="-267430"/>
          <a:ext cx="816011" cy="6088951"/>
        </a:xfrm>
        <a:prstGeom prst="round2SameRect">
          <a:avLst/>
        </a:prstGeom>
        <a:solidFill>
          <a:schemeClr val="accent3">
            <a:tint val="40000"/>
            <a:alpha val="90000"/>
            <a:hueOff val="2029141"/>
            <a:satOff val="100000"/>
            <a:lumOff val="1779"/>
            <a:alphaOff val="0"/>
          </a:schemeClr>
        </a:solidFill>
        <a:ln w="12700" cap="flat" cmpd="sng" algn="ctr">
          <a:solidFill>
            <a:schemeClr val="accent3">
              <a:tint val="40000"/>
              <a:alpha val="90000"/>
              <a:hueOff val="2029141"/>
              <a:satOff val="100000"/>
              <a:lumOff val="17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6210" tIns="78105" rIns="156210" bIns="78105" numCol="1" spcCol="1270" anchor="ctr" anchorCtr="0">
          <a:noAutofit/>
        </a:bodyPr>
        <a:lstStyle/>
        <a:p>
          <a:pPr marL="171450" lvl="1" indent="-171450" algn="just" defTabSz="800100">
            <a:lnSpc>
              <a:spcPct val="10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The impact of digital marketing innovation on firm performance: Mediation by marketing capability and moderation by firm size.</a:t>
          </a:r>
        </a:p>
      </dsp:txBody>
      <dsp:txXfrm rot="-5400000">
        <a:off x="2267265" y="2408874"/>
        <a:ext cx="6049117" cy="736343"/>
      </dsp:txXfrm>
    </dsp:sp>
    <dsp:sp modelId="{129BEDDC-0B30-4A3C-AB40-55F9C7D832B7}">
      <dsp:nvSpPr>
        <dsp:cNvPr id="0" name=""/>
        <dsp:cNvSpPr/>
      </dsp:nvSpPr>
      <dsp:spPr>
        <a:xfrm>
          <a:off x="0" y="2112177"/>
          <a:ext cx="2202185" cy="1109694"/>
        </a:xfrm>
        <a:prstGeom prst="roundRect">
          <a:avLst/>
        </a:prstGeom>
        <a:solidFill>
          <a:schemeClr val="accent3">
            <a:hueOff val="1807066"/>
            <a:satOff val="66667"/>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Title of source: </a:t>
          </a:r>
          <a:endParaRPr lang="en-US" sz="2400" kern="1200" dirty="0">
            <a:latin typeface="Times New Roman" panose="02020603050405020304" pitchFamily="18" charset="0"/>
            <a:cs typeface="Times New Roman" panose="02020603050405020304" pitchFamily="18" charset="0"/>
          </a:endParaRPr>
        </a:p>
      </dsp:txBody>
      <dsp:txXfrm>
        <a:off x="54171" y="2166348"/>
        <a:ext cx="2093843" cy="1001352"/>
      </dsp:txXfrm>
    </dsp:sp>
    <dsp:sp modelId="{63BB795C-CA21-4D61-B28A-F9ACFBD5CB25}">
      <dsp:nvSpPr>
        <dsp:cNvPr id="0" name=""/>
        <dsp:cNvSpPr/>
      </dsp:nvSpPr>
      <dsp:spPr>
        <a:xfrm>
          <a:off x="0" y="3305016"/>
          <a:ext cx="2146609" cy="1020014"/>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b="1" kern="1200" dirty="0">
              <a:latin typeface="Times New Roman" panose="02020603050405020304" pitchFamily="18" charset="0"/>
              <a:cs typeface="Times New Roman" panose="02020603050405020304" pitchFamily="18" charset="0"/>
            </a:rPr>
            <a:t>Author(s): </a:t>
          </a:r>
          <a:endParaRPr lang="en-US" sz="2400" kern="1200" dirty="0">
            <a:latin typeface="Times New Roman" panose="02020603050405020304" pitchFamily="18" charset="0"/>
            <a:cs typeface="Times New Roman" panose="02020603050405020304" pitchFamily="18" charset="0"/>
          </a:endParaRPr>
        </a:p>
      </dsp:txBody>
      <dsp:txXfrm>
        <a:off x="49793" y="3354809"/>
        <a:ext cx="2047023" cy="9204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93ACC-3B4B-4D88-8E25-CBF50F111E5E}">
      <dsp:nvSpPr>
        <dsp:cNvPr id="0" name=""/>
        <dsp:cNvSpPr/>
      </dsp:nvSpPr>
      <dsp:spPr>
        <a:xfrm>
          <a:off x="3336" y="261799"/>
          <a:ext cx="3253160" cy="489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Currency</a:t>
          </a:r>
          <a:endParaRPr lang="en-US" sz="2000" kern="1200" dirty="0">
            <a:latin typeface="Times New Roman" panose="02020603050405020304" pitchFamily="18" charset="0"/>
            <a:cs typeface="Times New Roman" panose="02020603050405020304" pitchFamily="18" charset="0"/>
          </a:endParaRPr>
        </a:p>
      </dsp:txBody>
      <dsp:txXfrm>
        <a:off x="3336" y="261799"/>
        <a:ext cx="3253160" cy="489600"/>
      </dsp:txXfrm>
    </dsp:sp>
    <dsp:sp modelId="{3EFAD554-D03C-4116-976B-13C0097BB2EC}">
      <dsp:nvSpPr>
        <dsp:cNvPr id="0" name=""/>
        <dsp:cNvSpPr/>
      </dsp:nvSpPr>
      <dsp:spPr>
        <a:xfrm>
          <a:off x="3336" y="751399"/>
          <a:ext cx="3253160" cy="440546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just" defTabSz="800100">
            <a:lnSpc>
              <a:spcPct val="15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The academic source is recent as it was published in 2023 (Jung and </a:t>
          </a:r>
          <a:r>
            <a:rPr lang="en-US" sz="1800" kern="1200" dirty="0" err="1">
              <a:latin typeface="Times New Roman" panose="02020603050405020304" pitchFamily="18" charset="0"/>
              <a:cs typeface="Times New Roman" panose="02020603050405020304" pitchFamily="18" charset="0"/>
            </a:rPr>
            <a:t>Shegai</a:t>
          </a:r>
          <a:r>
            <a:rPr lang="en-US" sz="1800" kern="1200" dirty="0">
              <a:latin typeface="Times New Roman" panose="02020603050405020304" pitchFamily="18" charset="0"/>
              <a:cs typeface="Times New Roman" panose="02020603050405020304" pitchFamily="18" charset="0"/>
            </a:rPr>
            <a:t>, 2023).</a:t>
          </a:r>
        </a:p>
        <a:p>
          <a:pPr marL="171450" lvl="1" indent="-171450" algn="just" defTabSz="800100">
            <a:lnSpc>
              <a:spcPct val="15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This source possesses updated information on business and digital marketing.</a:t>
          </a:r>
        </a:p>
      </dsp:txBody>
      <dsp:txXfrm>
        <a:off x="3336" y="751399"/>
        <a:ext cx="3253160" cy="4405467"/>
      </dsp:txXfrm>
    </dsp:sp>
    <dsp:sp modelId="{A0DD21B6-EB18-4332-8A49-D5E6C595BFC0}">
      <dsp:nvSpPr>
        <dsp:cNvPr id="0" name=""/>
        <dsp:cNvSpPr/>
      </dsp:nvSpPr>
      <dsp:spPr>
        <a:xfrm>
          <a:off x="3711940" y="261799"/>
          <a:ext cx="3253160" cy="489600"/>
        </a:xfrm>
        <a:prstGeom prst="rect">
          <a:avLst/>
        </a:prstGeom>
        <a:solidFill>
          <a:schemeClr val="accent5">
            <a:hueOff val="-3676672"/>
            <a:satOff val="-5114"/>
            <a:lumOff val="-1961"/>
            <a:alphaOff val="0"/>
          </a:schemeClr>
        </a:solidFill>
        <a:ln w="12700" cap="flat" cmpd="sng" algn="ctr">
          <a:solidFill>
            <a:schemeClr val="accent5">
              <a:hueOff val="-3676672"/>
              <a:satOff val="-5114"/>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Credibility</a:t>
          </a:r>
          <a:endParaRPr lang="en-US" sz="2000" kern="1200" dirty="0">
            <a:latin typeface="Times New Roman" panose="02020603050405020304" pitchFamily="18" charset="0"/>
            <a:cs typeface="Times New Roman" panose="02020603050405020304" pitchFamily="18" charset="0"/>
          </a:endParaRPr>
        </a:p>
      </dsp:txBody>
      <dsp:txXfrm>
        <a:off x="3711940" y="261799"/>
        <a:ext cx="3253160" cy="489600"/>
      </dsp:txXfrm>
    </dsp:sp>
    <dsp:sp modelId="{E7360C7C-3064-408B-AF24-2CCCE63A06BC}">
      <dsp:nvSpPr>
        <dsp:cNvPr id="0" name=""/>
        <dsp:cNvSpPr/>
      </dsp:nvSpPr>
      <dsp:spPr>
        <a:xfrm>
          <a:off x="3711940" y="751399"/>
          <a:ext cx="3253160" cy="4405467"/>
        </a:xfrm>
        <a:prstGeom prst="rect">
          <a:avLst/>
        </a:prstGeom>
        <a:solidFill>
          <a:schemeClr val="accent5">
            <a:tint val="40000"/>
            <a:alpha val="90000"/>
            <a:hueOff val="-3695877"/>
            <a:satOff val="-6408"/>
            <a:lumOff val="-644"/>
            <a:alphaOff val="0"/>
          </a:schemeClr>
        </a:solidFill>
        <a:ln w="12700" cap="flat" cmpd="sng" algn="ctr">
          <a:solidFill>
            <a:schemeClr val="accent5">
              <a:tint val="40000"/>
              <a:alpha val="90000"/>
              <a:hueOff val="-3695877"/>
              <a:satOff val="-6408"/>
              <a:lumOff val="-64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just" defTabSz="755650">
            <a:lnSpc>
              <a:spcPct val="15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The article is written by qualified authors like Sang-</a:t>
          </a:r>
          <a:r>
            <a:rPr lang="en-US" sz="1700" kern="1200" dirty="0" err="1">
              <a:latin typeface="Times New Roman" panose="02020603050405020304" pitchFamily="18" charset="0"/>
              <a:cs typeface="Times New Roman" panose="02020603050405020304" pitchFamily="18" charset="0"/>
            </a:rPr>
            <a:t>Uk</a:t>
          </a:r>
          <a:r>
            <a:rPr lang="en-US" sz="1700" kern="1200" dirty="0">
              <a:latin typeface="Times New Roman" panose="02020603050405020304" pitchFamily="18" charset="0"/>
              <a:cs typeface="Times New Roman" panose="02020603050405020304" pitchFamily="18" charset="0"/>
            </a:rPr>
            <a:t> Jung and </a:t>
          </a:r>
          <a:r>
            <a:rPr lang="en-US" sz="1700" kern="1200" dirty="0" err="1">
              <a:latin typeface="Times New Roman" panose="02020603050405020304" pitchFamily="18" charset="0"/>
              <a:cs typeface="Times New Roman" panose="02020603050405020304" pitchFamily="18" charset="0"/>
            </a:rPr>
            <a:t>Valeriia</a:t>
          </a:r>
          <a:r>
            <a:rPr lang="en-US" sz="1700" kern="1200" dirty="0">
              <a:latin typeface="Times New Roman" panose="02020603050405020304" pitchFamily="18" charset="0"/>
              <a:cs typeface="Times New Roman" panose="02020603050405020304" pitchFamily="18" charset="0"/>
            </a:rPr>
            <a:t> </a:t>
          </a:r>
          <a:r>
            <a:rPr lang="en-US" sz="1700" kern="1200" dirty="0" err="1">
              <a:latin typeface="Times New Roman" panose="02020603050405020304" pitchFamily="18" charset="0"/>
              <a:cs typeface="Times New Roman" panose="02020603050405020304" pitchFamily="18" charset="0"/>
            </a:rPr>
            <a:t>Shegai</a:t>
          </a:r>
          <a:r>
            <a:rPr lang="en-US" sz="1700" kern="1200" dirty="0">
              <a:latin typeface="Times New Roman" panose="02020603050405020304" pitchFamily="18" charset="0"/>
              <a:cs typeface="Times New Roman" panose="02020603050405020304" pitchFamily="18" charset="0"/>
            </a:rPr>
            <a:t> </a:t>
          </a:r>
        </a:p>
        <a:p>
          <a:pPr marL="171450" lvl="1" indent="-171450" algn="just" defTabSz="755650">
            <a:lnSpc>
              <a:spcPct val="15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Sang-</a:t>
          </a:r>
          <a:r>
            <a:rPr lang="en-US" sz="1700" kern="1200" dirty="0" err="1">
              <a:latin typeface="Times New Roman" panose="02020603050405020304" pitchFamily="18" charset="0"/>
              <a:cs typeface="Times New Roman" panose="02020603050405020304" pitchFamily="18" charset="0"/>
            </a:rPr>
            <a:t>Uk</a:t>
          </a:r>
          <a:r>
            <a:rPr lang="en-US" sz="1700" kern="1200" dirty="0">
              <a:latin typeface="Times New Roman" panose="02020603050405020304" pitchFamily="18" charset="0"/>
              <a:cs typeface="Times New Roman" panose="02020603050405020304" pitchFamily="18" charset="0"/>
            </a:rPr>
            <a:t> Jung, </a:t>
          </a:r>
          <a:r>
            <a:rPr lang="en-US" sz="1700" kern="1200" dirty="0" err="1">
              <a:latin typeface="Times New Roman" panose="02020603050405020304" pitchFamily="18" charset="0"/>
              <a:cs typeface="Times New Roman" panose="02020603050405020304" pitchFamily="18" charset="0"/>
            </a:rPr>
            <a:t>Ph.D</a:t>
          </a:r>
          <a:r>
            <a:rPr lang="en-US" sz="1700" kern="1200" dirty="0">
              <a:latin typeface="Times New Roman" panose="02020603050405020304" pitchFamily="18" charset="0"/>
              <a:cs typeface="Times New Roman" panose="02020603050405020304" pitchFamily="18" charset="0"/>
            </a:rPr>
            <a:t> in marketing, and associated with </a:t>
          </a:r>
          <a:r>
            <a:rPr lang="en-US" sz="1700" kern="1200" dirty="0" err="1">
              <a:latin typeface="Times New Roman" panose="02020603050405020304" pitchFamily="18" charset="0"/>
              <a:cs typeface="Times New Roman" panose="02020603050405020304" pitchFamily="18" charset="0"/>
            </a:rPr>
            <a:t>Hankuk</a:t>
          </a:r>
          <a:r>
            <a:rPr lang="en-US" sz="1700" kern="1200" dirty="0">
              <a:latin typeface="Times New Roman" panose="02020603050405020304" pitchFamily="18" charset="0"/>
              <a:cs typeface="Times New Roman" panose="02020603050405020304" pitchFamily="18" charset="0"/>
            </a:rPr>
            <a:t> University of Foreign Studies, Seoul (Jung and </a:t>
          </a:r>
          <a:r>
            <a:rPr lang="en-US" sz="1700" kern="1200" dirty="0" err="1">
              <a:latin typeface="Times New Roman" panose="02020603050405020304" pitchFamily="18" charset="0"/>
              <a:cs typeface="Times New Roman" panose="02020603050405020304" pitchFamily="18" charset="0"/>
            </a:rPr>
            <a:t>Shegai</a:t>
          </a:r>
          <a:r>
            <a:rPr lang="en-US" sz="1700" kern="1200" dirty="0">
              <a:latin typeface="Times New Roman" panose="02020603050405020304" pitchFamily="18" charset="0"/>
              <a:cs typeface="Times New Roman" panose="02020603050405020304" pitchFamily="18" charset="0"/>
            </a:rPr>
            <a:t>, 2023)</a:t>
          </a:r>
        </a:p>
        <a:p>
          <a:pPr marL="171450" lvl="1" indent="-171450" algn="just" defTabSz="755650">
            <a:lnSpc>
              <a:spcPct val="150000"/>
            </a:lnSpc>
            <a:spcBef>
              <a:spcPct val="0"/>
            </a:spcBef>
            <a:spcAft>
              <a:spcPct val="15000"/>
            </a:spcAft>
            <a:buChar char="•"/>
          </a:pPr>
          <a:r>
            <a:rPr lang="en-US" sz="1700" kern="1200" dirty="0" err="1">
              <a:latin typeface="Times New Roman" panose="02020603050405020304" pitchFamily="18" charset="0"/>
              <a:cs typeface="Times New Roman" panose="02020603050405020304" pitchFamily="18" charset="0"/>
            </a:rPr>
            <a:t>Valeriia</a:t>
          </a:r>
          <a:r>
            <a:rPr lang="en-US" sz="1700" kern="1200" dirty="0">
              <a:latin typeface="Times New Roman" panose="02020603050405020304" pitchFamily="18" charset="0"/>
              <a:cs typeface="Times New Roman" panose="02020603050405020304" pitchFamily="18" charset="0"/>
            </a:rPr>
            <a:t> </a:t>
          </a:r>
          <a:r>
            <a:rPr lang="en-US" sz="1700" kern="1200" dirty="0" err="1">
              <a:latin typeface="Times New Roman" panose="02020603050405020304" pitchFamily="18" charset="0"/>
              <a:cs typeface="Times New Roman" panose="02020603050405020304" pitchFamily="18" charset="0"/>
            </a:rPr>
            <a:t>Shegai</a:t>
          </a:r>
          <a:r>
            <a:rPr lang="en-US" sz="1700" kern="1200" dirty="0">
              <a:latin typeface="Times New Roman" panose="02020603050405020304" pitchFamily="18" charset="0"/>
              <a:cs typeface="Times New Roman" panose="02020603050405020304" pitchFamily="18" charset="0"/>
            </a:rPr>
            <a:t>, MBA from HEC Paris and UCLA Anderson School of Management</a:t>
          </a:r>
        </a:p>
      </dsp:txBody>
      <dsp:txXfrm>
        <a:off x="3711940" y="751399"/>
        <a:ext cx="3253160" cy="4405467"/>
      </dsp:txXfrm>
    </dsp:sp>
    <dsp:sp modelId="{602AD4CF-ADA9-49A3-8932-CE7F6155F11D}">
      <dsp:nvSpPr>
        <dsp:cNvPr id="0" name=""/>
        <dsp:cNvSpPr/>
      </dsp:nvSpPr>
      <dsp:spPr>
        <a:xfrm>
          <a:off x="7420543" y="261799"/>
          <a:ext cx="3253160" cy="489600"/>
        </a:xfrm>
        <a:prstGeom prst="rect">
          <a:avLst/>
        </a:prstGeom>
        <a:solidFill>
          <a:schemeClr val="accent5">
            <a:hueOff val="-7353344"/>
            <a:satOff val="-10228"/>
            <a:lumOff val="-3922"/>
            <a:alphaOff val="0"/>
          </a:schemeClr>
        </a:solidFill>
        <a:ln w="12700" cap="flat" cmpd="sng" algn="ctr">
          <a:solidFill>
            <a:schemeClr val="accent5">
              <a:hueOff val="-7353344"/>
              <a:satOff val="-10228"/>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latin typeface="Times New Roman" panose="02020603050405020304" pitchFamily="18" charset="0"/>
              <a:cs typeface="Times New Roman" panose="02020603050405020304" pitchFamily="18" charset="0"/>
            </a:rPr>
            <a:t>Reliability</a:t>
          </a:r>
          <a:endParaRPr lang="en-US" sz="2000" kern="1200" dirty="0">
            <a:latin typeface="Times New Roman" panose="02020603050405020304" pitchFamily="18" charset="0"/>
            <a:cs typeface="Times New Roman" panose="02020603050405020304" pitchFamily="18" charset="0"/>
          </a:endParaRPr>
        </a:p>
      </dsp:txBody>
      <dsp:txXfrm>
        <a:off x="7420543" y="261799"/>
        <a:ext cx="3253160" cy="489600"/>
      </dsp:txXfrm>
    </dsp:sp>
    <dsp:sp modelId="{F0F67941-0572-458B-95F0-C269F7C46A2D}">
      <dsp:nvSpPr>
        <dsp:cNvPr id="0" name=""/>
        <dsp:cNvSpPr/>
      </dsp:nvSpPr>
      <dsp:spPr>
        <a:xfrm>
          <a:off x="7420543" y="751399"/>
          <a:ext cx="3253160" cy="4405467"/>
        </a:xfrm>
        <a:prstGeom prst="rect">
          <a:avLst/>
        </a:prstGeom>
        <a:solidFill>
          <a:schemeClr val="accent5">
            <a:tint val="40000"/>
            <a:alpha val="90000"/>
            <a:hueOff val="-7391755"/>
            <a:satOff val="-12816"/>
            <a:lumOff val="-1289"/>
            <a:alphaOff val="0"/>
          </a:schemeClr>
        </a:solidFill>
        <a:ln w="12700" cap="flat" cmpd="sng" algn="ctr">
          <a:solidFill>
            <a:schemeClr val="accent5">
              <a:tint val="40000"/>
              <a:alpha val="90000"/>
              <a:hueOff val="-7391755"/>
              <a:satOff val="-12816"/>
              <a:lumOff val="-128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just" defTabSz="755650">
            <a:lnSpc>
              <a:spcPct val="15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The source is reliable because it is published in the Multidisciplinary Digital Publishing Institute (MDPI) journal.</a:t>
          </a:r>
        </a:p>
        <a:p>
          <a:pPr marL="171450" lvl="1" indent="-171450" algn="just" defTabSz="755650">
            <a:lnSpc>
              <a:spcPct val="150000"/>
            </a:lnSpc>
            <a:spcBef>
              <a:spcPct val="0"/>
            </a:spcBef>
            <a:spcAft>
              <a:spcPct val="15000"/>
            </a:spcAft>
            <a:buChar char="•"/>
          </a:pPr>
          <a:r>
            <a:rPr lang="en-US" sz="1700" kern="1200" dirty="0">
              <a:latin typeface="Times New Roman" panose="02020603050405020304" pitchFamily="18" charset="0"/>
              <a:cs typeface="Times New Roman" panose="02020603050405020304" pitchFamily="18" charset="0"/>
            </a:rPr>
            <a:t>This is a peer reviewed article (single blind peer-review process), supported by valid citations and reference (Jung and </a:t>
          </a:r>
          <a:r>
            <a:rPr lang="en-US" sz="1700" kern="1200" dirty="0" err="1">
              <a:latin typeface="Times New Roman" panose="02020603050405020304" pitchFamily="18" charset="0"/>
              <a:cs typeface="Times New Roman" panose="02020603050405020304" pitchFamily="18" charset="0"/>
            </a:rPr>
            <a:t>Shegai</a:t>
          </a:r>
          <a:r>
            <a:rPr lang="en-US" sz="1700" kern="1200" dirty="0">
              <a:latin typeface="Times New Roman" panose="02020603050405020304" pitchFamily="18" charset="0"/>
              <a:cs typeface="Times New Roman" panose="02020603050405020304" pitchFamily="18" charset="0"/>
            </a:rPr>
            <a:t>, 2023).</a:t>
          </a:r>
        </a:p>
      </dsp:txBody>
      <dsp:txXfrm>
        <a:off x="7420543" y="751399"/>
        <a:ext cx="3253160" cy="440546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07CBB9-D970-41A5-ABD5-C2C29B5E9A94}" type="datetimeFigureOut">
              <a:rPr lang="en-US" smtClean="0"/>
              <a:t>7/22/2026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CEC4CB-B6B9-4E86-BC23-8CC0AD1DADA4}" type="slidenum">
              <a:rPr lang="en-US" smtClean="0"/>
              <a:t>‹#›</a:t>
            </a:fld>
            <a:endParaRPr lang="en-US"/>
          </a:p>
        </p:txBody>
      </p:sp>
    </p:spTree>
    <p:extLst>
      <p:ext uri="{BB962C8B-B14F-4D97-AF65-F5344CB8AC3E}">
        <p14:creationId xmlns:p14="http://schemas.microsoft.com/office/powerpoint/2010/main" val="9317185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have considered the topic of “How businesses solve problems and create value for their customers using digital marketing” for my presentation. The topic focuses on delivering high quality services for establishing long term relationships with customers, and improving offerings to meet customer changing needs through digital marketing (</a:t>
            </a:r>
            <a:r>
              <a:rPr lang="en-US" sz="1200" kern="1200" dirty="0" err="1">
                <a:solidFill>
                  <a:schemeClr val="tx1"/>
                </a:solidFill>
                <a:effectLst/>
                <a:latin typeface="+mn-lt"/>
                <a:ea typeface="+mn-ea"/>
                <a:cs typeface="+mn-cs"/>
              </a:rPr>
              <a:t>Sharafuddin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In this concert, I have selected a relevant article that discusses the role of digital marketing on improving business performance like problem solving and offering customer value (Jung and </a:t>
            </a:r>
            <a:r>
              <a:rPr lang="en-US" sz="1200" kern="1200" dirty="0" err="1">
                <a:solidFill>
                  <a:schemeClr val="tx1"/>
                </a:solidFill>
                <a:effectLst/>
                <a:latin typeface="+mn-lt"/>
                <a:ea typeface="+mn-ea"/>
                <a:cs typeface="+mn-cs"/>
              </a:rPr>
              <a:t>Shegai</a:t>
            </a:r>
            <a:r>
              <a:rPr lang="en-US" sz="1200" kern="1200" dirty="0">
                <a:solidFill>
                  <a:schemeClr val="tx1"/>
                </a:solidFill>
                <a:effectLst/>
                <a:latin typeface="+mn-lt"/>
                <a:ea typeface="+mn-ea"/>
                <a:cs typeface="+mn-cs"/>
              </a:rPr>
              <a:t>, 2023).</a:t>
            </a:r>
          </a:p>
          <a:p>
            <a:endParaRPr lang="en-US" dirty="0"/>
          </a:p>
        </p:txBody>
      </p:sp>
      <p:sp>
        <p:nvSpPr>
          <p:cNvPr id="4" name="Slide Number Placeholder 3"/>
          <p:cNvSpPr>
            <a:spLocks noGrp="1"/>
          </p:cNvSpPr>
          <p:nvPr>
            <p:ph type="sldNum" sz="quarter" idx="10"/>
          </p:nvPr>
        </p:nvSpPr>
        <p:spPr/>
        <p:txBody>
          <a:bodyPr/>
          <a:lstStyle/>
          <a:p>
            <a:fld id="{9ACEC4CB-B6B9-4E86-BC23-8CC0AD1DADA4}" type="slidenum">
              <a:rPr lang="en-US" smtClean="0"/>
              <a:t>2</a:t>
            </a:fld>
            <a:endParaRPr lang="en-US"/>
          </a:p>
        </p:txBody>
      </p:sp>
    </p:spTree>
    <p:extLst>
      <p:ext uri="{BB962C8B-B14F-4D97-AF65-F5344CB8AC3E}">
        <p14:creationId xmlns:p14="http://schemas.microsoft.com/office/powerpoint/2010/main" val="2951533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have opted for Google Scholar because it contains a large number of authentic and valid articles on various topics of businesses (</a:t>
            </a:r>
            <a:r>
              <a:rPr lang="en-US" sz="1200" kern="1200" dirty="0" err="1">
                <a:solidFill>
                  <a:schemeClr val="tx1"/>
                </a:solidFill>
                <a:effectLst/>
                <a:latin typeface="+mn-lt"/>
                <a:ea typeface="+mn-ea"/>
                <a:cs typeface="+mn-cs"/>
              </a:rPr>
              <a:t>Angelova-Stanimirova</a:t>
            </a:r>
            <a:r>
              <a:rPr lang="en-US" sz="1200" kern="1200" dirty="0">
                <a:solidFill>
                  <a:schemeClr val="tx1"/>
                </a:solidFill>
                <a:effectLst/>
                <a:latin typeface="+mn-lt"/>
                <a:ea typeface="+mn-ea"/>
                <a:cs typeface="+mn-cs"/>
              </a:rPr>
              <a:t>, 2023). For selecting current and relevant sources, I have applied filters like “published within 5 years” and appropriate keywords. This peer reviewed academic source provides the qualification and experience of the authors, which makes the source valid for my topic.</a:t>
            </a:r>
          </a:p>
          <a:p>
            <a:endParaRPr lang="en-US" dirty="0"/>
          </a:p>
        </p:txBody>
      </p:sp>
      <p:sp>
        <p:nvSpPr>
          <p:cNvPr id="4" name="Slide Number Placeholder 3"/>
          <p:cNvSpPr>
            <a:spLocks noGrp="1"/>
          </p:cNvSpPr>
          <p:nvPr>
            <p:ph type="sldNum" sz="quarter" idx="10"/>
          </p:nvPr>
        </p:nvSpPr>
        <p:spPr/>
        <p:txBody>
          <a:bodyPr/>
          <a:lstStyle/>
          <a:p>
            <a:fld id="{9ACEC4CB-B6B9-4E86-BC23-8CC0AD1DADA4}" type="slidenum">
              <a:rPr lang="en-US" smtClean="0"/>
              <a:t>3</a:t>
            </a:fld>
            <a:endParaRPr lang="en-US"/>
          </a:p>
        </p:txBody>
      </p:sp>
    </p:spTree>
    <p:extLst>
      <p:ext uri="{BB962C8B-B14F-4D97-AF65-F5344CB8AC3E}">
        <p14:creationId xmlns:p14="http://schemas.microsoft.com/office/powerpoint/2010/main" val="2085045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academic source is current owing to its published date of 24</a:t>
            </a:r>
            <a:r>
              <a:rPr lang="en-US" sz="1200" kern="1200" baseline="30000" dirty="0">
                <a:solidFill>
                  <a:schemeClr val="tx1"/>
                </a:solidFill>
                <a:effectLst/>
                <a:latin typeface="+mn-lt"/>
                <a:ea typeface="+mn-ea"/>
                <a:cs typeface="+mn-cs"/>
              </a:rPr>
              <a:t>th</a:t>
            </a:r>
            <a:r>
              <a:rPr lang="en-US" sz="1200" kern="1200" dirty="0">
                <a:solidFill>
                  <a:schemeClr val="tx1"/>
                </a:solidFill>
                <a:effectLst/>
                <a:latin typeface="+mn-lt"/>
                <a:ea typeface="+mn-ea"/>
                <a:cs typeface="+mn-cs"/>
              </a:rPr>
              <a:t> March, 2023. The source is credible as it was written by two highly educated authors (Sang-</a:t>
            </a:r>
            <a:r>
              <a:rPr lang="en-US" sz="1200" kern="1200" dirty="0" err="1">
                <a:solidFill>
                  <a:schemeClr val="tx1"/>
                </a:solidFill>
                <a:effectLst/>
                <a:latin typeface="+mn-lt"/>
                <a:ea typeface="+mn-ea"/>
                <a:cs typeface="+mn-cs"/>
              </a:rPr>
              <a:t>Uk</a:t>
            </a:r>
            <a:r>
              <a:rPr lang="en-US" sz="1200" kern="1200" dirty="0">
                <a:solidFill>
                  <a:schemeClr val="tx1"/>
                </a:solidFill>
                <a:effectLst/>
                <a:latin typeface="+mn-lt"/>
                <a:ea typeface="+mn-ea"/>
                <a:cs typeface="+mn-cs"/>
              </a:rPr>
              <a:t> Jung and </a:t>
            </a:r>
            <a:r>
              <a:rPr lang="en-US" sz="1200" kern="1200" dirty="0" err="1">
                <a:solidFill>
                  <a:schemeClr val="tx1"/>
                </a:solidFill>
                <a:effectLst/>
                <a:latin typeface="+mn-lt"/>
                <a:ea typeface="+mn-ea"/>
                <a:cs typeface="+mn-cs"/>
              </a:rPr>
              <a:t>Valeriia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Shegai</a:t>
            </a:r>
            <a:r>
              <a:rPr lang="en-US" sz="1200" kern="1200" dirty="0">
                <a:solidFill>
                  <a:schemeClr val="tx1"/>
                </a:solidFill>
                <a:effectLst/>
                <a:latin typeface="+mn-lt"/>
                <a:ea typeface="+mn-ea"/>
                <a:cs typeface="+mn-cs"/>
              </a:rPr>
              <a:t>) in the field of business and marketing (Jung and </a:t>
            </a:r>
            <a:r>
              <a:rPr lang="en-US" sz="1200" kern="1200" dirty="0" err="1">
                <a:solidFill>
                  <a:schemeClr val="tx1"/>
                </a:solidFill>
                <a:effectLst/>
                <a:latin typeface="+mn-lt"/>
                <a:ea typeface="+mn-ea"/>
                <a:cs typeface="+mn-cs"/>
              </a:rPr>
              <a:t>Shegai</a:t>
            </a:r>
            <a:r>
              <a:rPr lang="en-US" sz="1200" kern="1200" dirty="0">
                <a:solidFill>
                  <a:schemeClr val="tx1"/>
                </a:solidFill>
                <a:effectLst/>
                <a:latin typeface="+mn-lt"/>
                <a:ea typeface="+mn-ea"/>
                <a:cs typeface="+mn-cs"/>
              </a:rPr>
              <a:t>, 2023). Sang-</a:t>
            </a:r>
            <a:r>
              <a:rPr lang="en-US" sz="1200" kern="1200" dirty="0" err="1">
                <a:solidFill>
                  <a:schemeClr val="tx1"/>
                </a:solidFill>
                <a:effectLst/>
                <a:latin typeface="+mn-lt"/>
                <a:ea typeface="+mn-ea"/>
                <a:cs typeface="+mn-cs"/>
              </a:rPr>
              <a:t>Uk</a:t>
            </a:r>
            <a:r>
              <a:rPr lang="en-US" sz="1200" kern="1200" dirty="0">
                <a:solidFill>
                  <a:schemeClr val="tx1"/>
                </a:solidFill>
                <a:effectLst/>
                <a:latin typeface="+mn-lt"/>
                <a:ea typeface="+mn-ea"/>
                <a:cs typeface="+mn-cs"/>
              </a:rPr>
              <a:t> Jung possesses doctorate in marketing, while </a:t>
            </a:r>
            <a:r>
              <a:rPr lang="en-US" sz="1200" kern="1200" dirty="0" err="1">
                <a:solidFill>
                  <a:schemeClr val="tx1"/>
                </a:solidFill>
                <a:effectLst/>
                <a:latin typeface="+mn-lt"/>
                <a:ea typeface="+mn-ea"/>
                <a:cs typeface="+mn-cs"/>
              </a:rPr>
              <a:t>Valeriia</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Shegai</a:t>
            </a:r>
            <a:r>
              <a:rPr lang="en-US" sz="1200" kern="1200" dirty="0">
                <a:solidFill>
                  <a:schemeClr val="tx1"/>
                </a:solidFill>
                <a:effectLst/>
                <a:latin typeface="+mn-lt"/>
                <a:ea typeface="+mn-ea"/>
                <a:cs typeface="+mn-cs"/>
              </a:rPr>
              <a:t> possesses two master’s degree in business and marketing. The selected academic article is reliable as it underwent a single blind peer-review process, and published in valid journals like Multidisciplinary Digital Publishing Institute (MDPI) (Jung and </a:t>
            </a:r>
            <a:r>
              <a:rPr lang="en-US" sz="1200" kern="1200" dirty="0" err="1">
                <a:solidFill>
                  <a:schemeClr val="tx1"/>
                </a:solidFill>
                <a:effectLst/>
                <a:latin typeface="+mn-lt"/>
                <a:ea typeface="+mn-ea"/>
                <a:cs typeface="+mn-cs"/>
              </a:rPr>
              <a:t>Shegai</a:t>
            </a:r>
            <a:r>
              <a:rPr lang="en-US" sz="1200" kern="1200" dirty="0">
                <a:solidFill>
                  <a:schemeClr val="tx1"/>
                </a:solidFill>
                <a:effectLst/>
                <a:latin typeface="+mn-lt"/>
                <a:ea typeface="+mn-ea"/>
                <a:cs typeface="+mn-cs"/>
              </a:rPr>
              <a:t>, 2023).</a:t>
            </a:r>
          </a:p>
          <a:p>
            <a:endParaRPr lang="en-US" dirty="0"/>
          </a:p>
          <a:p>
            <a:endParaRPr lang="en-US" dirty="0"/>
          </a:p>
        </p:txBody>
      </p:sp>
      <p:sp>
        <p:nvSpPr>
          <p:cNvPr id="4" name="Slide Number Placeholder 3"/>
          <p:cNvSpPr>
            <a:spLocks noGrp="1"/>
          </p:cNvSpPr>
          <p:nvPr>
            <p:ph type="sldNum" sz="quarter" idx="10"/>
          </p:nvPr>
        </p:nvSpPr>
        <p:spPr/>
        <p:txBody>
          <a:bodyPr/>
          <a:lstStyle/>
          <a:p>
            <a:fld id="{9ACEC4CB-B6B9-4E86-BC23-8CC0AD1DADA4}" type="slidenum">
              <a:rPr lang="en-US" smtClean="0"/>
              <a:t>4</a:t>
            </a:fld>
            <a:endParaRPr lang="en-US"/>
          </a:p>
        </p:txBody>
      </p:sp>
    </p:spTree>
    <p:extLst>
      <p:ext uri="{BB962C8B-B14F-4D97-AF65-F5344CB8AC3E}">
        <p14:creationId xmlns:p14="http://schemas.microsoft.com/office/powerpoint/2010/main" val="5425811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While performing this task, I came across challenges like consuming time in the screening process. I possess no knowledge about Preferred Reporting Items for Systematic reviews and Meta-Analyses (PRISMA) tool and Currency, Relevance, Authority, Accuracy, and Purpose (CRAAP) application (</a:t>
            </a:r>
            <a:r>
              <a:rPr lang="en-US" sz="1200" kern="1200" dirty="0" err="1">
                <a:solidFill>
                  <a:schemeClr val="tx1"/>
                </a:solidFill>
                <a:effectLst/>
                <a:latin typeface="+mn-lt"/>
                <a:ea typeface="+mn-ea"/>
                <a:cs typeface="+mn-cs"/>
              </a:rPr>
              <a:t>Kolaski</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a:t>
            </a:r>
          </a:p>
          <a:p>
            <a:endParaRPr lang="en-US" dirty="0"/>
          </a:p>
        </p:txBody>
      </p:sp>
      <p:sp>
        <p:nvSpPr>
          <p:cNvPr id="4" name="Slide Number Placeholder 3"/>
          <p:cNvSpPr>
            <a:spLocks noGrp="1"/>
          </p:cNvSpPr>
          <p:nvPr>
            <p:ph type="sldNum" sz="quarter" idx="10"/>
          </p:nvPr>
        </p:nvSpPr>
        <p:spPr/>
        <p:txBody>
          <a:bodyPr/>
          <a:lstStyle/>
          <a:p>
            <a:fld id="{9ACEC4CB-B6B9-4E86-BC23-8CC0AD1DADA4}" type="slidenum">
              <a:rPr lang="en-US" smtClean="0"/>
              <a:t>5</a:t>
            </a:fld>
            <a:endParaRPr lang="en-US"/>
          </a:p>
        </p:txBody>
      </p:sp>
    </p:spTree>
    <p:extLst>
      <p:ext uri="{BB962C8B-B14F-4D97-AF65-F5344CB8AC3E}">
        <p14:creationId xmlns:p14="http://schemas.microsoft.com/office/powerpoint/2010/main" val="2812473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Evaluating reliability helps researchers to avoid developing inaccurate or biased conclusions. In contrast, credibility decreases the risk of misinformation or biased opinions in the study. Inclusion of recent sources make sure latest and updated knowledge is incorporated in the study (</a:t>
            </a:r>
            <a:r>
              <a:rPr lang="en-US" sz="1200" kern="1200" dirty="0" err="1">
                <a:solidFill>
                  <a:schemeClr val="tx1"/>
                </a:solidFill>
                <a:effectLst/>
                <a:latin typeface="+mn-lt"/>
                <a:ea typeface="+mn-ea"/>
                <a:cs typeface="+mn-cs"/>
              </a:rPr>
              <a:t>Schmidthuber</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2023).</a:t>
            </a:r>
          </a:p>
          <a:p>
            <a:endParaRPr lang="en-US" dirty="0"/>
          </a:p>
        </p:txBody>
      </p:sp>
      <p:sp>
        <p:nvSpPr>
          <p:cNvPr id="4" name="Slide Number Placeholder 3"/>
          <p:cNvSpPr>
            <a:spLocks noGrp="1"/>
          </p:cNvSpPr>
          <p:nvPr>
            <p:ph type="sldNum" sz="quarter" idx="10"/>
          </p:nvPr>
        </p:nvSpPr>
        <p:spPr/>
        <p:txBody>
          <a:bodyPr/>
          <a:lstStyle/>
          <a:p>
            <a:fld id="{9ACEC4CB-B6B9-4E86-BC23-8CC0AD1DADA4}" type="slidenum">
              <a:rPr lang="en-US" smtClean="0"/>
              <a:t>6</a:t>
            </a:fld>
            <a:endParaRPr lang="en-US"/>
          </a:p>
        </p:txBody>
      </p:sp>
    </p:spTree>
    <p:extLst>
      <p:ext uri="{BB962C8B-B14F-4D97-AF65-F5344CB8AC3E}">
        <p14:creationId xmlns:p14="http://schemas.microsoft.com/office/powerpoint/2010/main" val="40883264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19C00B7E-B6F8-462C-92F3-2E9A28F5A05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262063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00B7E-B6F8-462C-92F3-2E9A28F5A05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3269183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C00B7E-B6F8-462C-92F3-2E9A28F5A05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35315027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9C00B7E-B6F8-462C-92F3-2E9A28F5A054}"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4827222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9C00B7E-B6F8-462C-92F3-2E9A28F5A054}" type="datetimeFigureOut">
              <a:rPr lang="en-US" smtClean="0"/>
              <a:t>7/22/2026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433425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9C00B7E-B6F8-462C-92F3-2E9A28F5A054}" type="datetimeFigureOut">
              <a:rPr lang="en-US" smtClean="0"/>
              <a:t>7/22/2026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4074848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C00B7E-B6F8-462C-92F3-2E9A28F5A054}" type="datetimeFigureOut">
              <a:rPr lang="en-US" smtClean="0"/>
              <a:t>7/22/2026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5518189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C00B7E-B6F8-462C-92F3-2E9A28F5A054}"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3426979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9C00B7E-B6F8-462C-92F3-2E9A28F5A054}" type="datetimeFigureOut">
              <a:rPr lang="en-US" smtClean="0"/>
              <a:t>7/22/2026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4230958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00B7E-B6F8-462C-92F3-2E9A28F5A05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2321225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00B7E-B6F8-462C-92F3-2E9A28F5A054}" type="datetimeFigureOut">
              <a:rPr lang="en-US" smtClean="0"/>
              <a:t>7/22/2026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B48F6F3-5963-4A61-9295-5DAEDB4F2488}" type="slidenum">
              <a:rPr lang="en-US" smtClean="0"/>
              <a:t>‹#›</a:t>
            </a:fld>
            <a:endParaRPr lang="en-US"/>
          </a:p>
        </p:txBody>
      </p:sp>
    </p:spTree>
    <p:extLst>
      <p:ext uri="{BB962C8B-B14F-4D97-AF65-F5344CB8AC3E}">
        <p14:creationId xmlns:p14="http://schemas.microsoft.com/office/powerpoint/2010/main" val="33368240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8750">
              <a:srgbClr val="C6DCF1"/>
            </a:gs>
            <a:gs pos="24779">
              <a:schemeClr val="accent4">
                <a:lumMod val="20000"/>
                <a:lumOff val="80000"/>
              </a:schemeClr>
            </a:gs>
            <a:gs pos="63500">
              <a:srgbClr val="D6E6F5"/>
            </a:gs>
            <a:gs pos="53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C00B7E-B6F8-462C-92F3-2E9A28F5A054}" type="datetimeFigureOut">
              <a:rPr lang="en-US" smtClean="0"/>
              <a:t>7/22/2026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48F6F3-5963-4A61-9295-5DAEDB4F2488}" type="slidenum">
              <a:rPr lang="en-US" smtClean="0"/>
              <a:t>‹#›</a:t>
            </a:fld>
            <a:endParaRPr lang="en-US"/>
          </a:p>
        </p:txBody>
      </p:sp>
    </p:spTree>
    <p:extLst>
      <p:ext uri="{BB962C8B-B14F-4D97-AF65-F5344CB8AC3E}">
        <p14:creationId xmlns:p14="http://schemas.microsoft.com/office/powerpoint/2010/main" val="12786116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mdpi.com/2071-1050/15/7/571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95946" y="3974400"/>
            <a:ext cx="11200108" cy="1175450"/>
          </a:xfrm>
        </p:spPr>
        <p:txBody>
          <a:bodyPr>
            <a:noAutofit/>
          </a:bodyPr>
          <a:lstStyle/>
          <a:p>
            <a:pPr lvl="0">
              <a:lnSpc>
                <a:spcPct val="100000"/>
              </a:lnSpc>
            </a:pPr>
            <a:r>
              <a:rPr lang="en-US" sz="3000" b="1" dirty="0">
                <a:latin typeface="Times New Roman" panose="02020603050405020304" pitchFamily="18" charset="0"/>
                <a:cs typeface="Times New Roman" panose="02020603050405020304" pitchFamily="18" charset="0"/>
              </a:rPr>
              <a:t>THE IMPACT OF DIGITAL MARKETING ON BUSINESS PERFORMANCE AND CUSTOMER VALUE</a:t>
            </a:r>
            <a:br>
              <a:rPr lang="en-US" sz="3000" b="1" dirty="0">
                <a:latin typeface="Times New Roman" panose="02020603050405020304" pitchFamily="18" charset="0"/>
                <a:cs typeface="Times New Roman" panose="02020603050405020304" pitchFamily="18" charset="0"/>
              </a:rPr>
            </a:br>
            <a:r>
              <a:rPr lang="en-US" sz="3000" b="1" dirty="0">
                <a:latin typeface="Times New Roman" panose="02020603050405020304" pitchFamily="18" charset="0"/>
                <a:cs typeface="Times New Roman" panose="02020603050405020304" pitchFamily="18" charset="0"/>
              </a:rPr>
              <a:t>Student name: Anamaria Stoican</a:t>
            </a:r>
            <a:br>
              <a:rPr lang="en-US" sz="3000" b="1" dirty="0">
                <a:latin typeface="Times New Roman" panose="02020603050405020304" pitchFamily="18" charset="0"/>
                <a:cs typeface="Times New Roman" panose="02020603050405020304" pitchFamily="18" charset="0"/>
              </a:rPr>
            </a:br>
            <a:r>
              <a:rPr lang="en-US" sz="3000" b="1" dirty="0">
                <a:latin typeface="Times New Roman" panose="02020603050405020304" pitchFamily="18" charset="0"/>
                <a:cs typeface="Times New Roman" panose="02020603050405020304" pitchFamily="18" charset="0"/>
              </a:rPr>
              <a:t>ID badge 2534898</a:t>
            </a:r>
            <a:br>
              <a:rPr lang="en-US" sz="3000" b="1" dirty="0">
                <a:latin typeface="Times New Roman" panose="02020603050405020304" pitchFamily="18" charset="0"/>
                <a:cs typeface="Times New Roman" panose="02020603050405020304" pitchFamily="18" charset="0"/>
              </a:rPr>
            </a:br>
            <a:endParaRPr lang="en-US" sz="3000" b="1" dirty="0"/>
          </a:p>
        </p:txBody>
      </p:sp>
      <p:pic>
        <p:nvPicPr>
          <p:cNvPr id="4" name="Picture 3"/>
          <p:cNvPicPr>
            <a:picLocks noChangeAspect="1"/>
          </p:cNvPicPr>
          <p:nvPr/>
        </p:nvPicPr>
        <p:blipFill>
          <a:blip r:embed="rId4"/>
          <a:stretch>
            <a:fillRect/>
          </a:stretch>
        </p:blipFill>
        <p:spPr>
          <a:xfrm>
            <a:off x="0" y="0"/>
            <a:ext cx="4368800" cy="2714625"/>
          </a:xfrm>
          <a:prstGeom prst="rect">
            <a:avLst/>
          </a:prstGeom>
        </p:spPr>
      </p:pic>
      <p:pic>
        <p:nvPicPr>
          <p:cNvPr id="5" name="Picture 4"/>
          <p:cNvPicPr>
            <a:picLocks noChangeAspect="1"/>
          </p:cNvPicPr>
          <p:nvPr/>
        </p:nvPicPr>
        <p:blipFill>
          <a:blip r:embed="rId5"/>
          <a:stretch>
            <a:fillRect/>
          </a:stretch>
        </p:blipFill>
        <p:spPr>
          <a:xfrm>
            <a:off x="8806542" y="4310846"/>
            <a:ext cx="3385457" cy="2547153"/>
          </a:xfrm>
          <a:prstGeom prst="rect">
            <a:avLst/>
          </a:prstGeom>
        </p:spPr>
      </p:pic>
      <p:pic>
        <p:nvPicPr>
          <p:cNvPr id="3" name="AUD-20260721-WA0043">
            <a:hlinkClick r:id="" action="ppaction://media"/>
            <a:extLst>
              <a:ext uri="{FF2B5EF4-FFF2-40B4-BE49-F238E27FC236}">
                <a16:creationId xmlns:a16="http://schemas.microsoft.com/office/drawing/2014/main" id="{26621CB4-77B6-116F-4B30-A18B6972F3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001084" y="5149850"/>
            <a:ext cx="406400" cy="406400"/>
          </a:xfrm>
          <a:prstGeom prst="rect">
            <a:avLst/>
          </a:prstGeom>
        </p:spPr>
      </p:pic>
    </p:spTree>
    <p:extLst>
      <p:ext uri="{BB962C8B-B14F-4D97-AF65-F5344CB8AC3E}">
        <p14:creationId xmlns:p14="http://schemas.microsoft.com/office/powerpoint/2010/main" val="2892254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481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Student’s details and selected source</a:t>
            </a:r>
            <a:endParaRPr lang="en-US" dirty="0">
              <a:latin typeface="Times New Roman" panose="02020603050405020304" pitchFamily="18" charset="0"/>
              <a:cs typeface="Times New Roman" panose="02020603050405020304" pitchFamily="18" charset="0"/>
            </a:endParaRPr>
          </a:p>
        </p:txBody>
      </p:sp>
      <p:grpSp>
        <p:nvGrpSpPr>
          <p:cNvPr id="10" name="Group 9"/>
          <p:cNvGrpSpPr/>
          <p:nvPr/>
        </p:nvGrpSpPr>
        <p:grpSpPr>
          <a:xfrm>
            <a:off x="1695342" y="1861170"/>
            <a:ext cx="8801315" cy="4325031"/>
            <a:chOff x="420177" y="1690688"/>
            <a:chExt cx="8801315" cy="4325031"/>
          </a:xfrm>
        </p:grpSpPr>
        <p:graphicFrame>
          <p:nvGraphicFramePr>
            <p:cNvPr id="4" name="Diagram 3"/>
            <p:cNvGraphicFramePr/>
            <p:nvPr>
              <p:extLst>
                <p:ext uri="{D42A27DB-BD31-4B8C-83A1-F6EECF244321}">
                  <p14:modId xmlns:p14="http://schemas.microsoft.com/office/powerpoint/2010/main" val="1977926695"/>
                </p:ext>
              </p:extLst>
            </p:nvPr>
          </p:nvGraphicFramePr>
          <p:xfrm>
            <a:off x="420177" y="1690688"/>
            <a:ext cx="8801315" cy="43250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p:cNvGrpSpPr/>
            <p:nvPr/>
          </p:nvGrpSpPr>
          <p:grpSpPr>
            <a:xfrm>
              <a:off x="2647601" y="5119927"/>
              <a:ext cx="6121884" cy="816011"/>
              <a:chOff x="602306" y="47818"/>
              <a:chExt cx="6121884" cy="816011"/>
            </a:xfrm>
          </p:grpSpPr>
          <p:sp>
            <p:nvSpPr>
              <p:cNvPr id="6" name="Round Same Side Corner Rectangle 5"/>
              <p:cNvSpPr/>
              <p:nvPr/>
            </p:nvSpPr>
            <p:spPr>
              <a:xfrm rot="5400000">
                <a:off x="3255242" y="-2605118"/>
                <a:ext cx="816011" cy="6121884"/>
              </a:xfrm>
              <a:prstGeom prst="round2SameRect">
                <a:avLst/>
              </a:prstGeom>
              <a:solidFill>
                <a:schemeClr val="accent2">
                  <a:lumMod val="20000"/>
                  <a:lumOff val="80000"/>
                  <a:alpha val="90000"/>
                </a:schemeClr>
              </a:solidFill>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sp>
          <p:sp>
            <p:nvSpPr>
              <p:cNvPr id="7" name="Round Same Side Corner Rectangle 4"/>
              <p:cNvSpPr/>
              <p:nvPr/>
            </p:nvSpPr>
            <p:spPr>
              <a:xfrm>
                <a:off x="642140" y="127486"/>
                <a:ext cx="6082050" cy="736343"/>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80010" tIns="40005" rIns="80010" bIns="40005" numCol="1" spcCol="1270" anchor="ctr" anchorCtr="0">
                <a:noAutofit/>
              </a:bodyPr>
              <a:lstStyle/>
              <a:p>
                <a:pPr marL="228600" lvl="1" indent="-228600" defTabSz="933450">
                  <a:lnSpc>
                    <a:spcPct val="90000"/>
                  </a:lnSpc>
                  <a:spcBef>
                    <a:spcPct val="0"/>
                  </a:spcBef>
                  <a:spcAft>
                    <a:spcPct val="15000"/>
                  </a:spcAft>
                  <a:buChar char="••"/>
                </a:pPr>
                <a:r>
                  <a:rPr lang="en-US" dirty="0">
                    <a:latin typeface="Times New Roman" panose="02020603050405020304" pitchFamily="18" charset="0"/>
                    <a:cs typeface="Times New Roman" panose="02020603050405020304" pitchFamily="18" charset="0"/>
                  </a:rPr>
                  <a:t>Dr. Sang-</a:t>
                </a:r>
                <a:r>
                  <a:rPr lang="en-US" dirty="0" err="1">
                    <a:latin typeface="Times New Roman" panose="02020603050405020304" pitchFamily="18" charset="0"/>
                    <a:cs typeface="Times New Roman" panose="02020603050405020304" pitchFamily="18" charset="0"/>
                  </a:rPr>
                  <a:t>Uk</a:t>
                </a:r>
                <a:r>
                  <a:rPr lang="en-US" dirty="0">
                    <a:latin typeface="Times New Roman" panose="02020603050405020304" pitchFamily="18" charset="0"/>
                    <a:cs typeface="Times New Roman" panose="02020603050405020304" pitchFamily="18" charset="0"/>
                  </a:rPr>
                  <a:t> Jung and </a:t>
                </a:r>
                <a:r>
                  <a:rPr lang="en-US" dirty="0" err="1">
                    <a:latin typeface="Times New Roman" panose="02020603050405020304" pitchFamily="18" charset="0"/>
                    <a:cs typeface="Times New Roman" panose="02020603050405020304" pitchFamily="18" charset="0"/>
                  </a:rPr>
                  <a:t>Valeriia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Shegai</a:t>
                </a:r>
                <a:endParaRPr lang="en-US" kern="1200" dirty="0">
                  <a:latin typeface="Times New Roman" panose="02020603050405020304" pitchFamily="18" charset="0"/>
                  <a:cs typeface="Times New Roman" panose="02020603050405020304" pitchFamily="18" charset="0"/>
                </a:endParaRPr>
              </a:p>
              <a:p>
                <a:pPr marL="228600" lvl="1" indent="-228600" algn="l" defTabSz="933450">
                  <a:lnSpc>
                    <a:spcPct val="90000"/>
                  </a:lnSpc>
                  <a:spcBef>
                    <a:spcPct val="0"/>
                  </a:spcBef>
                  <a:spcAft>
                    <a:spcPct val="15000"/>
                  </a:spcAft>
                  <a:buChar char="••"/>
                </a:pPr>
                <a:endParaRPr lang="en-US" kern="1200" dirty="0"/>
              </a:p>
            </p:txBody>
          </p:sp>
        </p:grpSp>
      </p:grpSp>
    </p:spTree>
    <p:extLst>
      <p:ext uri="{BB962C8B-B14F-4D97-AF65-F5344CB8AC3E}">
        <p14:creationId xmlns:p14="http://schemas.microsoft.com/office/powerpoint/2010/main" val="222274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latin typeface="Times New Roman" panose="02020603050405020304" pitchFamily="18" charset="0"/>
                <a:ea typeface="Times New Roman" panose="02020603050405020304" pitchFamily="18" charset="0"/>
              </a:rPr>
              <a:t>How and Why did I choose this source?</a:t>
            </a:r>
            <a:endParaRPr lang="en-US" dirty="0"/>
          </a:p>
        </p:txBody>
      </p:sp>
      <p:sp>
        <p:nvSpPr>
          <p:cNvPr id="3" name="Content Placeholder 2"/>
          <p:cNvSpPr>
            <a:spLocks noGrp="1"/>
          </p:cNvSpPr>
          <p:nvPr>
            <p:ph idx="1"/>
          </p:nvPr>
        </p:nvSpPr>
        <p:spPr>
          <a:xfrm>
            <a:off x="419746" y="1825625"/>
            <a:ext cx="4415725" cy="4351338"/>
          </a:xfrm>
          <a:solidFill>
            <a:schemeClr val="accent1">
              <a:lumMod val="75000"/>
            </a:schemeClr>
          </a:solidFill>
        </p:spPr>
        <p:txBody>
          <a:bodyPr>
            <a:normAutofit/>
          </a:bodyPr>
          <a:lstStyle/>
          <a:p>
            <a:pPr marL="0" indent="0" algn="just">
              <a:lnSpc>
                <a:spcPct val="150000"/>
              </a:lnSpc>
              <a:buNone/>
            </a:pPr>
            <a:r>
              <a:rPr lang="en-US" sz="2400" b="1" dirty="0">
                <a:solidFill>
                  <a:schemeClr val="bg1"/>
                </a:solidFill>
                <a:latin typeface="Times New Roman" panose="02020603050405020304" pitchFamily="18" charset="0"/>
                <a:cs typeface="Times New Roman" panose="02020603050405020304" pitchFamily="18" charset="0"/>
              </a:rPr>
              <a:t>How?</a:t>
            </a:r>
            <a:endParaRPr lang="en-US" sz="2400" dirty="0">
              <a:solidFill>
                <a:schemeClr val="bg1"/>
              </a:solidFill>
              <a:latin typeface="Times New Roman" panose="02020603050405020304" pitchFamily="18" charset="0"/>
              <a:cs typeface="Times New Roman" panose="02020603050405020304" pitchFamily="18" charset="0"/>
            </a:endParaRPr>
          </a:p>
          <a:p>
            <a:pPr algn="just">
              <a:lnSpc>
                <a:spcPct val="150000"/>
              </a:lnSpc>
            </a:pPr>
            <a:r>
              <a:rPr lang="en-US" sz="1800" dirty="0">
                <a:solidFill>
                  <a:schemeClr val="bg1"/>
                </a:solidFill>
                <a:latin typeface="Times New Roman" panose="02020603050405020304" pitchFamily="18" charset="0"/>
                <a:cs typeface="Times New Roman" panose="02020603050405020304" pitchFamily="18" charset="0"/>
              </a:rPr>
              <a:t>I have explored authentic databases like Google Scholar to select the source.</a:t>
            </a:r>
          </a:p>
          <a:p>
            <a:pPr algn="just">
              <a:lnSpc>
                <a:spcPct val="150000"/>
              </a:lnSpc>
            </a:pPr>
            <a:r>
              <a:rPr lang="en-US" sz="1800" dirty="0">
                <a:solidFill>
                  <a:schemeClr val="bg1"/>
                </a:solidFill>
                <a:latin typeface="Times New Roman" panose="02020603050405020304" pitchFamily="18" charset="0"/>
                <a:cs typeface="Times New Roman" panose="02020603050405020304" pitchFamily="18" charset="0"/>
              </a:rPr>
              <a:t>Application of keywords and filters made the search process more accurate (</a:t>
            </a:r>
            <a:r>
              <a:rPr lang="en-US" sz="1800" dirty="0" err="1">
                <a:solidFill>
                  <a:schemeClr val="bg1"/>
                </a:solidFill>
                <a:latin typeface="Times New Roman" panose="02020603050405020304" pitchFamily="18" charset="0"/>
                <a:cs typeface="Times New Roman" panose="02020603050405020304" pitchFamily="18" charset="0"/>
              </a:rPr>
              <a:t>Chigbu</a:t>
            </a:r>
            <a:r>
              <a:rPr lang="en-US" sz="1800" dirty="0">
                <a:solidFill>
                  <a:schemeClr val="bg1"/>
                </a:solidFill>
                <a:latin typeface="Times New Roman" panose="02020603050405020304" pitchFamily="18" charset="0"/>
                <a:cs typeface="Times New Roman" panose="02020603050405020304" pitchFamily="18" charset="0"/>
              </a:rPr>
              <a:t> </a:t>
            </a:r>
            <a:r>
              <a:rPr lang="en-US" sz="1800" i="1" dirty="0">
                <a:solidFill>
                  <a:schemeClr val="bg1"/>
                </a:solidFill>
                <a:latin typeface="Times New Roman" panose="02020603050405020304" pitchFamily="18" charset="0"/>
                <a:cs typeface="Times New Roman" panose="02020603050405020304" pitchFamily="18" charset="0"/>
              </a:rPr>
              <a:t>et al</a:t>
            </a:r>
            <a:r>
              <a:rPr lang="en-US" sz="1800" dirty="0">
                <a:solidFill>
                  <a:schemeClr val="bg1"/>
                </a:solidFill>
                <a:latin typeface="Times New Roman" panose="02020603050405020304" pitchFamily="18" charset="0"/>
                <a:cs typeface="Times New Roman" panose="02020603050405020304" pitchFamily="18" charset="0"/>
              </a:rPr>
              <a:t>., 2023).</a:t>
            </a:r>
          </a:p>
          <a:p>
            <a:pPr algn="just">
              <a:lnSpc>
                <a:spcPct val="150000"/>
              </a:lnSpc>
            </a:pPr>
            <a:r>
              <a:rPr lang="en-US" sz="1800" b="1" dirty="0">
                <a:solidFill>
                  <a:schemeClr val="bg1"/>
                </a:solidFill>
                <a:latin typeface="Times New Roman" panose="02020603050405020304" pitchFamily="18" charset="0"/>
                <a:cs typeface="Times New Roman" panose="02020603050405020304" pitchFamily="18" charset="0"/>
              </a:rPr>
              <a:t>Example:</a:t>
            </a:r>
            <a:r>
              <a:rPr lang="en-US" sz="1800" dirty="0">
                <a:solidFill>
                  <a:schemeClr val="bg1"/>
                </a:solidFill>
                <a:latin typeface="Times New Roman" panose="02020603050405020304" pitchFamily="18" charset="0"/>
                <a:cs typeface="Times New Roman" panose="02020603050405020304" pitchFamily="18" charset="0"/>
              </a:rPr>
              <a:t> Keyword included “business”, “customer value” and “digital marketing”</a:t>
            </a:r>
          </a:p>
        </p:txBody>
      </p:sp>
      <p:sp>
        <p:nvSpPr>
          <p:cNvPr id="4" name="TextBox 3"/>
          <p:cNvSpPr txBox="1"/>
          <p:nvPr/>
        </p:nvSpPr>
        <p:spPr>
          <a:xfrm>
            <a:off x="8152108" y="1877635"/>
            <a:ext cx="3611105" cy="4385816"/>
          </a:xfrm>
          <a:prstGeom prst="rect">
            <a:avLst/>
          </a:prstGeom>
          <a:solidFill>
            <a:schemeClr val="accent4">
              <a:lumMod val="60000"/>
              <a:lumOff val="40000"/>
            </a:schemeClr>
          </a:solidFill>
        </p:spPr>
        <p:txBody>
          <a:bodyPr wrap="square" rtlCol="0">
            <a:spAutoFit/>
          </a:bodyPr>
          <a:lstStyle/>
          <a:p>
            <a:pPr algn="just">
              <a:lnSpc>
                <a:spcPct val="150000"/>
              </a:lnSpc>
            </a:pPr>
            <a:r>
              <a:rPr lang="en-US" sz="2400" b="1" dirty="0">
                <a:latin typeface="Times New Roman" panose="02020603050405020304" pitchFamily="18" charset="0"/>
                <a:cs typeface="Times New Roman" panose="02020603050405020304" pitchFamily="18" charset="0"/>
              </a:rPr>
              <a:t>Why?</a:t>
            </a:r>
            <a:endParaRPr lang="en-US" sz="2400" dirty="0">
              <a:latin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This is an academic source, which is useful in terms of applying in practical scenarios (Jung and </a:t>
            </a:r>
            <a:r>
              <a:rPr lang="en-US" dirty="0" err="1">
                <a:latin typeface="Times New Roman" panose="02020603050405020304" pitchFamily="18" charset="0"/>
                <a:cs typeface="Times New Roman" panose="02020603050405020304" pitchFamily="18" charset="0"/>
              </a:rPr>
              <a:t>Shegai</a:t>
            </a:r>
            <a:r>
              <a:rPr lang="en-US" dirty="0">
                <a:latin typeface="Times New Roman" panose="02020603050405020304" pitchFamily="18" charset="0"/>
                <a:cs typeface="Times New Roman" panose="02020603050405020304" pitchFamily="18" charset="0"/>
              </a:rPr>
              <a:t>, 2023).</a:t>
            </a:r>
          </a:p>
          <a:p>
            <a:pPr marL="285750" indent="-285750" algn="just">
              <a:lnSpc>
                <a:spcPct val="150000"/>
              </a:lnSpc>
              <a:buFont typeface="Wingdings" panose="05000000000000000000" pitchFamily="2" charset="2"/>
              <a:buChar char="Ø"/>
            </a:pPr>
            <a:r>
              <a:rPr lang="en-US" dirty="0">
                <a:latin typeface="Times New Roman" panose="02020603050405020304" pitchFamily="18" charset="0"/>
                <a:cs typeface="Times New Roman" panose="02020603050405020304" pitchFamily="18" charset="0"/>
              </a:rPr>
              <a:t>The source is relevant to my topic, and written by qualified authors with experience in this field.</a:t>
            </a:r>
          </a:p>
          <a:p>
            <a:pPr marL="285750" indent="-285750" algn="just">
              <a:lnSpc>
                <a:spcPct val="150000"/>
              </a:lnSpc>
              <a:buFont typeface="Wingdings" panose="05000000000000000000" pitchFamily="2" charset="2"/>
              <a:buChar char="Ø"/>
            </a:pPr>
            <a:endParaRPr lang="en-US" dirty="0">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3"/>
          <a:stretch>
            <a:fillRect/>
          </a:stretch>
        </p:blipFill>
        <p:spPr>
          <a:xfrm>
            <a:off x="5238426" y="2259201"/>
            <a:ext cx="2371242" cy="2095028"/>
          </a:xfrm>
          <a:prstGeom prst="rect">
            <a:avLst/>
          </a:prstGeom>
        </p:spPr>
      </p:pic>
      <p:pic>
        <p:nvPicPr>
          <p:cNvPr id="6" name="Picture 5"/>
          <p:cNvPicPr>
            <a:picLocks noChangeAspect="1"/>
          </p:cNvPicPr>
          <p:nvPr/>
        </p:nvPicPr>
        <p:blipFill>
          <a:blip r:embed="rId4"/>
          <a:stretch>
            <a:fillRect/>
          </a:stretch>
        </p:blipFill>
        <p:spPr>
          <a:xfrm>
            <a:off x="5338762" y="4513155"/>
            <a:ext cx="2410391" cy="1136977"/>
          </a:xfrm>
          <a:prstGeom prst="rect">
            <a:avLst/>
          </a:prstGeom>
        </p:spPr>
      </p:pic>
    </p:spTree>
    <p:extLst>
      <p:ext uri="{BB962C8B-B14F-4D97-AF65-F5344CB8AC3E}">
        <p14:creationId xmlns:p14="http://schemas.microsoft.com/office/powerpoint/2010/main" val="2028652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1705" y="0"/>
            <a:ext cx="10515600" cy="1325563"/>
          </a:xfrm>
        </p:spPr>
        <p:txBody>
          <a:bodyPr>
            <a:normAutofit fontScale="90000"/>
          </a:bodyPr>
          <a:lstStyle/>
          <a:p>
            <a:pPr marL="0" marR="0" algn="just">
              <a:lnSpc>
                <a:spcPct val="100000"/>
              </a:lnSpc>
              <a:spcBef>
                <a:spcPts val="0"/>
              </a:spcBef>
              <a:spcAft>
                <a:spcPts val="800"/>
              </a:spcAft>
            </a:pPr>
            <a:r>
              <a:rPr lang="en-US" b="1" dirty="0">
                <a:effectLst/>
                <a:latin typeface="Times New Roman" panose="02020603050405020304" pitchFamily="18" charset="0"/>
                <a:ea typeface="Times New Roman" panose="02020603050405020304" pitchFamily="18" charset="0"/>
              </a:rPr>
              <a:t>Evaluation of the source’s credibility and reliability</a:t>
            </a:r>
            <a:endParaRPr lang="en-US" dirty="0"/>
          </a:p>
        </p:txBody>
      </p:sp>
      <p:graphicFrame>
        <p:nvGraphicFramePr>
          <p:cNvPr id="4" name="Diagram 3"/>
          <p:cNvGraphicFramePr/>
          <p:nvPr>
            <p:extLst>
              <p:ext uri="{D42A27DB-BD31-4B8C-83A1-F6EECF244321}">
                <p14:modId xmlns:p14="http://schemas.microsoft.com/office/powerpoint/2010/main" val="165326381"/>
              </p:ext>
            </p:extLst>
          </p:nvPr>
        </p:nvGraphicFramePr>
        <p:xfrm>
          <a:off x="791705" y="1439333"/>
          <a:ext cx="1067704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8172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nSpc>
                <a:spcPct val="150000"/>
              </a:lnSpc>
              <a:spcBef>
                <a:spcPts val="0"/>
              </a:spcBef>
              <a:spcAft>
                <a:spcPts val="800"/>
              </a:spcAft>
            </a:pPr>
            <a:r>
              <a:rPr lang="en-US" b="1" dirty="0">
                <a:effectLst/>
                <a:latin typeface="Times New Roman" panose="02020603050405020304" pitchFamily="18" charset="0"/>
                <a:ea typeface="Times New Roman" panose="02020603050405020304" pitchFamily="18" charset="0"/>
              </a:rPr>
              <a:t>Short reflection – Difficulties about this task</a:t>
            </a:r>
            <a:endParaRPr lang="en-US" dirty="0"/>
          </a:p>
        </p:txBody>
      </p:sp>
      <p:sp>
        <p:nvSpPr>
          <p:cNvPr id="3" name="Content Placeholder 2"/>
          <p:cNvSpPr>
            <a:spLocks noGrp="1"/>
          </p:cNvSpPr>
          <p:nvPr>
            <p:ph idx="1"/>
          </p:nvPr>
        </p:nvSpPr>
        <p:spPr>
          <a:xfrm>
            <a:off x="838200" y="1825625"/>
            <a:ext cx="6941949" cy="4351338"/>
          </a:xfrm>
        </p:spPr>
        <p:txBody>
          <a:bodyPr>
            <a:normAutofit fontScale="92500" lnSpcReduction="10000"/>
          </a:bodyPr>
          <a:lstStyle/>
          <a:p>
            <a:pPr algn="just">
              <a:lnSpc>
                <a:spcPct val="160000"/>
              </a:lnSpc>
            </a:pPr>
            <a:r>
              <a:rPr lang="en-US" sz="2600" dirty="0">
                <a:latin typeface="Times New Roman" panose="02020603050405020304" pitchFamily="18" charset="0"/>
                <a:cs typeface="Times New Roman" panose="02020603050405020304" pitchFamily="18" charset="0"/>
              </a:rPr>
              <a:t>I faced difficulties in screening the sources and selecting only one relevant source.</a:t>
            </a:r>
          </a:p>
          <a:p>
            <a:pPr algn="just">
              <a:lnSpc>
                <a:spcPct val="160000"/>
              </a:lnSpc>
            </a:pPr>
            <a:r>
              <a:rPr lang="en-US" sz="2600" dirty="0">
                <a:latin typeface="Times New Roman" panose="02020603050405020304" pitchFamily="18" charset="0"/>
                <a:cs typeface="Times New Roman" panose="02020603050405020304" pitchFamily="18" charset="0"/>
              </a:rPr>
              <a:t>This is because I possess limited experience in searching and screening sources from databases.</a:t>
            </a:r>
          </a:p>
          <a:p>
            <a:pPr algn="just">
              <a:lnSpc>
                <a:spcPct val="160000"/>
              </a:lnSpc>
            </a:pPr>
            <a:r>
              <a:rPr lang="en-US" sz="2600" dirty="0">
                <a:latin typeface="Times New Roman" panose="02020603050405020304" pitchFamily="18" charset="0"/>
                <a:cs typeface="Times New Roman" panose="02020603050405020304" pitchFamily="18" charset="0"/>
              </a:rPr>
              <a:t>My teacher and friends helped me to overcome this issue by suggesting to use the PRISMA tool (</a:t>
            </a:r>
            <a:r>
              <a:rPr lang="en-US" sz="2600" dirty="0" err="1">
                <a:latin typeface="Times New Roman" panose="02020603050405020304" pitchFamily="18" charset="0"/>
                <a:cs typeface="Times New Roman" panose="02020603050405020304" pitchFamily="18" charset="0"/>
              </a:rPr>
              <a:t>Kolaski</a:t>
            </a:r>
            <a:r>
              <a:rPr lang="en-US" sz="2600" dirty="0">
                <a:latin typeface="Times New Roman" panose="02020603050405020304" pitchFamily="18" charset="0"/>
                <a:cs typeface="Times New Roman" panose="02020603050405020304" pitchFamily="18" charset="0"/>
              </a:rPr>
              <a:t> </a:t>
            </a:r>
            <a:r>
              <a:rPr lang="en-US" sz="2600" i="1" dirty="0">
                <a:latin typeface="Times New Roman" panose="02020603050405020304" pitchFamily="18" charset="0"/>
                <a:cs typeface="Times New Roman" panose="02020603050405020304" pitchFamily="18" charset="0"/>
              </a:rPr>
              <a:t>et al</a:t>
            </a:r>
            <a:r>
              <a:rPr lang="en-US" sz="2600" dirty="0">
                <a:latin typeface="Times New Roman" panose="02020603050405020304" pitchFamily="18" charset="0"/>
                <a:cs typeface="Times New Roman" panose="02020603050405020304" pitchFamily="18" charset="0"/>
              </a:rPr>
              <a:t>., 2024).</a:t>
            </a:r>
          </a:p>
          <a:p>
            <a:pPr marL="0" indent="0" algn="just">
              <a:lnSpc>
                <a:spcPct val="150000"/>
              </a:lnSpc>
              <a:buNone/>
            </a:pPr>
            <a:endParaRPr lang="en-US"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415581" y="1690688"/>
            <a:ext cx="2597822" cy="49530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20005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0" marR="0">
              <a:lnSpc>
                <a:spcPct val="150000"/>
              </a:lnSpc>
              <a:spcBef>
                <a:spcPts val="0"/>
              </a:spcBef>
              <a:spcAft>
                <a:spcPts val="800"/>
              </a:spcAft>
            </a:pPr>
            <a:r>
              <a:rPr lang="en-US" b="1" dirty="0">
                <a:effectLst/>
                <a:latin typeface="Times New Roman" panose="02020603050405020304" pitchFamily="18" charset="0"/>
                <a:ea typeface="Times New Roman" panose="02020603050405020304" pitchFamily="18" charset="0"/>
              </a:rPr>
              <a:t>What did I learn from this task</a:t>
            </a:r>
            <a:endParaRPr lang="en-US" dirty="0"/>
          </a:p>
        </p:txBody>
      </p:sp>
      <p:sp>
        <p:nvSpPr>
          <p:cNvPr id="3" name="Content Placeholder 2"/>
          <p:cNvSpPr>
            <a:spLocks noGrp="1"/>
          </p:cNvSpPr>
          <p:nvPr>
            <p:ph idx="1"/>
          </p:nvPr>
        </p:nvSpPr>
        <p:spPr>
          <a:xfrm>
            <a:off x="5176435" y="1856621"/>
            <a:ext cx="6471832" cy="4351338"/>
          </a:xfrm>
        </p:spPr>
        <p:txBody>
          <a:bodyPr>
            <a:normAutofit fontScale="77500" lnSpcReduction="20000"/>
          </a:bodyPr>
          <a:lstStyle/>
          <a:p>
            <a:pPr marL="0" marR="0" algn="just">
              <a:lnSpc>
                <a:spcPct val="150000"/>
              </a:lnSpc>
              <a:spcBef>
                <a:spcPts val="0"/>
              </a:spcBef>
              <a:spcAft>
                <a:spcPts val="800"/>
              </a:spcAft>
            </a:pPr>
            <a:r>
              <a:rPr lang="en-US" dirty="0">
                <a:effectLst/>
                <a:latin typeface="Times New Roman" panose="02020603050405020304" pitchFamily="18" charset="0"/>
                <a:ea typeface="Times New Roman" panose="02020603050405020304" pitchFamily="18" charset="0"/>
              </a:rPr>
              <a:t>I learned that exploring databases and searching sources is crucial for writing reports, essays and research.</a:t>
            </a:r>
            <a:endParaRPr lang="en-US" sz="2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US" dirty="0">
                <a:effectLst/>
                <a:latin typeface="Times New Roman" panose="02020603050405020304" pitchFamily="18" charset="0"/>
                <a:ea typeface="Times New Roman" panose="02020603050405020304" pitchFamily="18" charset="0"/>
              </a:rPr>
              <a:t>Proper use of keywords determines the appearance of relevant sources in the databases (</a:t>
            </a:r>
            <a:r>
              <a:rPr lang="en-US" dirty="0" err="1">
                <a:effectLst/>
                <a:latin typeface="Times New Roman" panose="02020603050405020304" pitchFamily="18" charset="0"/>
                <a:ea typeface="Times New Roman" panose="02020603050405020304" pitchFamily="18" charset="0"/>
              </a:rPr>
              <a:t>Chigbu</a:t>
            </a:r>
            <a:r>
              <a:rPr lang="en-US" dirty="0">
                <a:effectLst/>
                <a:latin typeface="Times New Roman" panose="02020603050405020304" pitchFamily="18" charset="0"/>
                <a:ea typeface="Times New Roman" panose="02020603050405020304" pitchFamily="18" charset="0"/>
              </a:rPr>
              <a:t> </a:t>
            </a:r>
            <a:r>
              <a:rPr lang="en-US" i="1" dirty="0">
                <a:effectLst/>
                <a:latin typeface="Times New Roman" panose="02020603050405020304" pitchFamily="18" charset="0"/>
                <a:ea typeface="Times New Roman" panose="02020603050405020304" pitchFamily="18" charset="0"/>
              </a:rPr>
              <a:t>et al</a:t>
            </a:r>
            <a:r>
              <a:rPr lang="en-US" dirty="0">
                <a:effectLst/>
                <a:latin typeface="Times New Roman" panose="02020603050405020304" pitchFamily="18" charset="0"/>
                <a:ea typeface="Times New Roman" panose="02020603050405020304" pitchFamily="18" charset="0"/>
              </a:rPr>
              <a:t>., 2023).</a:t>
            </a:r>
            <a:endParaRPr lang="en-US" sz="24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US" dirty="0">
                <a:effectLst/>
                <a:latin typeface="Times New Roman" panose="02020603050405020304" pitchFamily="18" charset="0"/>
                <a:ea typeface="Times New Roman" panose="02020603050405020304" pitchFamily="18" charset="0"/>
              </a:rPr>
              <a:t>I also learned that evaluating reliability, currency and credibility is important for trustworthiness and consistency (</a:t>
            </a:r>
            <a:r>
              <a:rPr lang="en-US" dirty="0" err="1">
                <a:effectLst/>
                <a:latin typeface="Times New Roman" panose="02020603050405020304" pitchFamily="18" charset="0"/>
                <a:ea typeface="Times New Roman" panose="02020603050405020304" pitchFamily="18" charset="0"/>
              </a:rPr>
              <a:t>Schmidthuber</a:t>
            </a:r>
            <a:r>
              <a:rPr lang="en-US" dirty="0">
                <a:effectLst/>
                <a:latin typeface="Times New Roman" panose="02020603050405020304" pitchFamily="18" charset="0"/>
                <a:ea typeface="Times New Roman" panose="02020603050405020304" pitchFamily="18" charset="0"/>
              </a:rPr>
              <a:t> </a:t>
            </a:r>
            <a:r>
              <a:rPr lang="en-US" i="1" dirty="0">
                <a:effectLst/>
                <a:latin typeface="Times New Roman" panose="02020603050405020304" pitchFamily="18" charset="0"/>
                <a:ea typeface="Times New Roman" panose="02020603050405020304" pitchFamily="18" charset="0"/>
              </a:rPr>
              <a:t>et al</a:t>
            </a:r>
            <a:r>
              <a:rPr lang="en-US" dirty="0">
                <a:effectLst/>
                <a:latin typeface="Times New Roman" panose="02020603050405020304" pitchFamily="18" charset="0"/>
                <a:ea typeface="Times New Roman" panose="02020603050405020304" pitchFamily="18" charset="0"/>
              </a:rPr>
              <a:t>., 2023).</a:t>
            </a:r>
            <a:endParaRPr lang="en-US" sz="2400" dirty="0">
              <a:effectLst/>
              <a:latin typeface="Arial" panose="020B0604020202020204" pitchFamily="34" charset="0"/>
              <a:ea typeface="Arial" panose="020B0604020202020204" pitchFamily="34" charset="0"/>
            </a:endParaRPr>
          </a:p>
        </p:txBody>
      </p:sp>
      <p:pic>
        <p:nvPicPr>
          <p:cNvPr id="4" name="Picture 3"/>
          <p:cNvPicPr>
            <a:picLocks noChangeAspect="1"/>
          </p:cNvPicPr>
          <p:nvPr/>
        </p:nvPicPr>
        <p:blipFill>
          <a:blip r:embed="rId3"/>
          <a:stretch>
            <a:fillRect/>
          </a:stretch>
        </p:blipFill>
        <p:spPr>
          <a:xfrm>
            <a:off x="467048" y="2058099"/>
            <a:ext cx="4528698" cy="347479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757174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References </a:t>
            </a:r>
          </a:p>
        </p:txBody>
      </p:sp>
      <p:sp>
        <p:nvSpPr>
          <p:cNvPr id="3" name="Content Placeholder 2"/>
          <p:cNvSpPr>
            <a:spLocks noGrp="1"/>
          </p:cNvSpPr>
          <p:nvPr>
            <p:ph idx="1"/>
          </p:nvPr>
        </p:nvSpPr>
        <p:spPr/>
        <p:txBody>
          <a:bodyPr>
            <a:normAutofit fontScale="47500" lnSpcReduction="20000"/>
          </a:bodyPr>
          <a:lstStyle/>
          <a:p>
            <a:pPr marL="0" indent="0" algn="just">
              <a:lnSpc>
                <a:spcPct val="170000"/>
              </a:lnSpc>
              <a:buNone/>
            </a:pPr>
            <a:r>
              <a:rPr lang="en-US" dirty="0" err="1">
                <a:latin typeface="Times New Roman" panose="02020603050405020304" pitchFamily="18" charset="0"/>
                <a:cs typeface="Times New Roman" panose="02020603050405020304" pitchFamily="18" charset="0"/>
              </a:rPr>
              <a:t>Angelova-Stanimirova</a:t>
            </a:r>
            <a:r>
              <a:rPr lang="en-US" dirty="0">
                <a:latin typeface="Times New Roman" panose="02020603050405020304" pitchFamily="18" charset="0"/>
                <a:cs typeface="Times New Roman" panose="02020603050405020304" pitchFamily="18" charset="0"/>
              </a:rPr>
              <a:t>, A., (2023). Academic Impact Factor according to the Scientific Database of Google Scholar. </a:t>
            </a:r>
            <a:r>
              <a:rPr lang="en-US" i="1" dirty="0">
                <a:latin typeface="Times New Roman" panose="02020603050405020304" pitchFamily="18" charset="0"/>
                <a:cs typeface="Times New Roman" panose="02020603050405020304" pitchFamily="18" charset="0"/>
              </a:rPr>
              <a:t>KNOWLEDGE-International Journal</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59</a:t>
            </a:r>
            <a:r>
              <a:rPr lang="en-US" dirty="0">
                <a:latin typeface="Times New Roman" panose="02020603050405020304" pitchFamily="18" charset="0"/>
                <a:cs typeface="Times New Roman" panose="02020603050405020304" pitchFamily="18" charset="0"/>
              </a:rPr>
              <a:t>(1), pp.95-100.</a:t>
            </a:r>
          </a:p>
          <a:p>
            <a:pPr marL="0" indent="0" algn="just">
              <a:lnSpc>
                <a:spcPct val="170000"/>
              </a:lnSpc>
              <a:buNone/>
            </a:pPr>
            <a:r>
              <a:rPr lang="en-US" dirty="0" err="1">
                <a:latin typeface="Times New Roman" panose="02020603050405020304" pitchFamily="18" charset="0"/>
                <a:cs typeface="Times New Roman" panose="02020603050405020304" pitchFamily="18" charset="0"/>
              </a:rPr>
              <a:t>Chigbu</a:t>
            </a:r>
            <a:r>
              <a:rPr lang="en-US" dirty="0">
                <a:latin typeface="Times New Roman" panose="02020603050405020304" pitchFamily="18" charset="0"/>
                <a:cs typeface="Times New Roman" panose="02020603050405020304" pitchFamily="18" charset="0"/>
              </a:rPr>
              <a:t>, U.E., </a:t>
            </a:r>
            <a:r>
              <a:rPr lang="en-US" dirty="0" err="1">
                <a:latin typeface="Times New Roman" panose="02020603050405020304" pitchFamily="18" charset="0"/>
                <a:cs typeface="Times New Roman" panose="02020603050405020304" pitchFamily="18" charset="0"/>
              </a:rPr>
              <a:t>Atiku</a:t>
            </a:r>
            <a:r>
              <a:rPr lang="en-US" dirty="0">
                <a:latin typeface="Times New Roman" panose="02020603050405020304" pitchFamily="18" charset="0"/>
                <a:cs typeface="Times New Roman" panose="02020603050405020304" pitchFamily="18" charset="0"/>
              </a:rPr>
              <a:t>, S.O. and Du Plessis, C.C., (2023). The science of literature reviews: Searching, identifying, selecting, and </a:t>
            </a:r>
            <a:r>
              <a:rPr lang="en-US" dirty="0" err="1">
                <a:latin typeface="Times New Roman" panose="02020603050405020304" pitchFamily="18" charset="0"/>
                <a:cs typeface="Times New Roman" panose="02020603050405020304" pitchFamily="18" charset="0"/>
              </a:rPr>
              <a:t>synthesising</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Publications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11</a:t>
            </a:r>
            <a:r>
              <a:rPr lang="en-US" dirty="0">
                <a:latin typeface="Times New Roman" panose="02020603050405020304" pitchFamily="18" charset="0"/>
                <a:cs typeface="Times New Roman" panose="02020603050405020304" pitchFamily="18" charset="0"/>
              </a:rPr>
              <a:t>(1), p.2.</a:t>
            </a:r>
          </a:p>
          <a:p>
            <a:pPr marL="0" indent="0" algn="just">
              <a:lnSpc>
                <a:spcPct val="170000"/>
              </a:lnSpc>
              <a:buNone/>
            </a:pPr>
            <a:r>
              <a:rPr lang="en-US" dirty="0">
                <a:latin typeface="Times New Roman" panose="02020603050405020304" pitchFamily="18" charset="0"/>
                <a:cs typeface="Times New Roman" panose="02020603050405020304" pitchFamily="18" charset="0"/>
              </a:rPr>
              <a:t>Jung, S.U. and </a:t>
            </a:r>
            <a:r>
              <a:rPr lang="en-US" dirty="0" err="1">
                <a:latin typeface="Times New Roman" panose="02020603050405020304" pitchFamily="18" charset="0"/>
                <a:cs typeface="Times New Roman" panose="02020603050405020304" pitchFamily="18" charset="0"/>
              </a:rPr>
              <a:t>Shegai</a:t>
            </a:r>
            <a:r>
              <a:rPr lang="en-US" dirty="0">
                <a:latin typeface="Times New Roman" panose="02020603050405020304" pitchFamily="18" charset="0"/>
                <a:cs typeface="Times New Roman" panose="02020603050405020304" pitchFamily="18" charset="0"/>
              </a:rPr>
              <a:t>, V., (2023). The impact of digital marketing innovation on firm performance: Mediation by marketing capability and moderation by firm size. </a:t>
            </a:r>
            <a:r>
              <a:rPr lang="en-US" i="1" dirty="0">
                <a:latin typeface="Times New Roman" panose="02020603050405020304" pitchFamily="18" charset="0"/>
                <a:cs typeface="Times New Roman" panose="02020603050405020304" pitchFamily="18" charset="0"/>
              </a:rPr>
              <a:t>Sustainability</a:t>
            </a:r>
            <a:r>
              <a:rPr lang="en-US" dirty="0">
                <a:latin typeface="Times New Roman" panose="02020603050405020304" pitchFamily="18" charset="0"/>
                <a:cs typeface="Times New Roman" panose="02020603050405020304" pitchFamily="18" charset="0"/>
              </a:rPr>
              <a:t>, 15(7), p.5711.</a:t>
            </a:r>
            <a:r>
              <a:rPr lang="en-US" b="1" dirty="0">
                <a:latin typeface="Times New Roman" panose="02020603050405020304" pitchFamily="18" charset="0"/>
                <a:cs typeface="Times New Roman" panose="02020603050405020304" pitchFamily="18" charset="0"/>
              </a:rPr>
              <a:t> </a:t>
            </a:r>
            <a:r>
              <a:rPr lang="en-GB" u="sng" dirty="0">
                <a:latin typeface="Times New Roman" panose="02020603050405020304" pitchFamily="18" charset="0"/>
                <a:cs typeface="Times New Roman" panose="02020603050405020304" pitchFamily="18" charset="0"/>
                <a:hlinkClick r:id="rId2"/>
              </a:rPr>
              <a:t>https://www.mdpi.com/2071-1050/15/7/5711</a:t>
            </a:r>
            <a:endParaRPr lang="en-US" dirty="0">
              <a:latin typeface="Times New Roman" panose="02020603050405020304" pitchFamily="18" charset="0"/>
              <a:cs typeface="Times New Roman" panose="02020603050405020304" pitchFamily="18" charset="0"/>
            </a:endParaRPr>
          </a:p>
          <a:p>
            <a:pPr marL="0" indent="0" algn="just">
              <a:lnSpc>
                <a:spcPct val="170000"/>
              </a:lnSpc>
              <a:buNone/>
            </a:pPr>
            <a:r>
              <a:rPr lang="en-US" dirty="0" err="1">
                <a:latin typeface="Times New Roman" panose="02020603050405020304" pitchFamily="18" charset="0"/>
                <a:cs typeface="Times New Roman" panose="02020603050405020304" pitchFamily="18" charset="0"/>
              </a:rPr>
              <a:t>Kolaski</a:t>
            </a:r>
            <a:r>
              <a:rPr lang="en-US" dirty="0">
                <a:latin typeface="Times New Roman" panose="02020603050405020304" pitchFamily="18" charset="0"/>
                <a:cs typeface="Times New Roman" panose="02020603050405020304" pitchFamily="18" charset="0"/>
              </a:rPr>
              <a:t>, K., Logan, L.R. and Ioannidis, J.P., (2024). Guidance to best tools and practices for systematic reviews. </a:t>
            </a:r>
            <a:r>
              <a:rPr lang="en-US" i="1" dirty="0">
                <a:latin typeface="Times New Roman" panose="02020603050405020304" pitchFamily="18" charset="0"/>
                <a:cs typeface="Times New Roman" panose="02020603050405020304" pitchFamily="18" charset="0"/>
              </a:rPr>
              <a:t>British Journal of Pharmacology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181</a:t>
            </a:r>
            <a:r>
              <a:rPr lang="en-US" dirty="0">
                <a:latin typeface="Times New Roman" panose="02020603050405020304" pitchFamily="18" charset="0"/>
                <a:cs typeface="Times New Roman" panose="02020603050405020304" pitchFamily="18" charset="0"/>
              </a:rPr>
              <a:t>(1), pp.180-210.</a:t>
            </a:r>
          </a:p>
          <a:p>
            <a:pPr marL="0" indent="0" algn="just">
              <a:lnSpc>
                <a:spcPct val="170000"/>
              </a:lnSpc>
              <a:buNone/>
            </a:pPr>
            <a:r>
              <a:rPr lang="en-US" dirty="0" err="1">
                <a:latin typeface="Times New Roman" panose="02020603050405020304" pitchFamily="18" charset="0"/>
                <a:cs typeface="Times New Roman" panose="02020603050405020304" pitchFamily="18" charset="0"/>
              </a:rPr>
              <a:t>Schmidthuber</a:t>
            </a:r>
            <a:r>
              <a:rPr lang="en-US" dirty="0">
                <a:latin typeface="Times New Roman" panose="02020603050405020304" pitchFamily="18" charset="0"/>
                <a:cs typeface="Times New Roman" panose="02020603050405020304" pitchFamily="18" charset="0"/>
              </a:rPr>
              <a:t>, L., </a:t>
            </a:r>
            <a:r>
              <a:rPr lang="en-US" dirty="0" err="1">
                <a:latin typeface="Times New Roman" panose="02020603050405020304" pitchFamily="18" charset="0"/>
                <a:cs typeface="Times New Roman" panose="02020603050405020304" pitchFamily="18" charset="0"/>
              </a:rPr>
              <a:t>Willems</a:t>
            </a:r>
            <a:r>
              <a:rPr lang="en-US" dirty="0">
                <a:latin typeface="Times New Roman" panose="02020603050405020304" pitchFamily="18" charset="0"/>
                <a:cs typeface="Times New Roman" panose="02020603050405020304" pitchFamily="18" charset="0"/>
              </a:rPr>
              <a:t>, J. and </a:t>
            </a:r>
            <a:r>
              <a:rPr lang="en-US" dirty="0" err="1">
                <a:latin typeface="Times New Roman" panose="02020603050405020304" pitchFamily="18" charset="0"/>
                <a:cs typeface="Times New Roman" panose="02020603050405020304" pitchFamily="18" charset="0"/>
              </a:rPr>
              <a:t>Krabina</a:t>
            </a:r>
            <a:r>
              <a:rPr lang="en-US" dirty="0">
                <a:latin typeface="Times New Roman" panose="02020603050405020304" pitchFamily="18" charset="0"/>
                <a:cs typeface="Times New Roman" panose="02020603050405020304" pitchFamily="18" charset="0"/>
              </a:rPr>
              <a:t>, B., (2023). Trust in public performance information: The effect of data accessibility and data source. </a:t>
            </a:r>
            <a:r>
              <a:rPr lang="en-US" i="1" dirty="0">
                <a:latin typeface="Times New Roman" panose="02020603050405020304" pitchFamily="18" charset="0"/>
                <a:cs typeface="Times New Roman" panose="02020603050405020304" pitchFamily="18" charset="0"/>
              </a:rPr>
              <a:t>Public Administration Review</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83</a:t>
            </a:r>
            <a:r>
              <a:rPr lang="en-US" dirty="0">
                <a:latin typeface="Times New Roman" panose="02020603050405020304" pitchFamily="18" charset="0"/>
                <a:cs typeface="Times New Roman" panose="02020603050405020304" pitchFamily="18" charset="0"/>
              </a:rPr>
              <a:t>(2), pp.279-295.</a:t>
            </a:r>
          </a:p>
          <a:p>
            <a:pPr marL="0" indent="0" algn="just">
              <a:lnSpc>
                <a:spcPct val="170000"/>
              </a:lnSpc>
              <a:buNone/>
            </a:pPr>
            <a:r>
              <a:rPr lang="en-US" dirty="0" err="1">
                <a:latin typeface="Times New Roman" panose="02020603050405020304" pitchFamily="18" charset="0"/>
                <a:cs typeface="Times New Roman" panose="02020603050405020304" pitchFamily="18" charset="0"/>
              </a:rPr>
              <a:t>Sharafuddin</a:t>
            </a:r>
            <a:r>
              <a:rPr lang="en-US" dirty="0">
                <a:latin typeface="Times New Roman" panose="02020603050405020304" pitchFamily="18" charset="0"/>
                <a:cs typeface="Times New Roman" panose="02020603050405020304" pitchFamily="18" charset="0"/>
              </a:rPr>
              <a:t>, M.A., </a:t>
            </a:r>
            <a:r>
              <a:rPr lang="en-US" dirty="0" err="1">
                <a:latin typeface="Times New Roman" panose="02020603050405020304" pitchFamily="18" charset="0"/>
                <a:cs typeface="Times New Roman" panose="02020603050405020304" pitchFamily="18" charset="0"/>
              </a:rPr>
              <a:t>Madhavan</a:t>
            </a:r>
            <a:r>
              <a:rPr lang="en-US" dirty="0">
                <a:latin typeface="Times New Roman" panose="02020603050405020304" pitchFamily="18" charset="0"/>
                <a:cs typeface="Times New Roman" panose="02020603050405020304" pitchFamily="18" charset="0"/>
              </a:rPr>
              <a:t>, M. and </a:t>
            </a:r>
            <a:r>
              <a:rPr lang="en-US" dirty="0" err="1">
                <a:latin typeface="Times New Roman" panose="02020603050405020304" pitchFamily="18" charset="0"/>
                <a:cs typeface="Times New Roman" panose="02020603050405020304" pitchFamily="18" charset="0"/>
              </a:rPr>
              <a:t>Wangtueai</a:t>
            </a:r>
            <a:r>
              <a:rPr lang="en-US" dirty="0">
                <a:latin typeface="Times New Roman" panose="02020603050405020304" pitchFamily="18" charset="0"/>
                <a:cs typeface="Times New Roman" panose="02020603050405020304" pitchFamily="18" charset="0"/>
              </a:rPr>
              <a:t>, S., (2024). Assessing the effectiveness of digital marketing in enhancing tourist experiences and satisfaction: A study of Thailand’s tourism services. </a:t>
            </a:r>
            <a:r>
              <a:rPr lang="en-US" i="1" dirty="0">
                <a:latin typeface="Times New Roman" panose="02020603050405020304" pitchFamily="18" charset="0"/>
                <a:cs typeface="Times New Roman" panose="02020603050405020304" pitchFamily="18" charset="0"/>
              </a:rPr>
              <a:t>Administrative sciences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14</a:t>
            </a:r>
            <a:r>
              <a:rPr lang="en-US" dirty="0">
                <a:latin typeface="Times New Roman" panose="02020603050405020304" pitchFamily="18" charset="0"/>
                <a:cs typeface="Times New Roman" panose="02020603050405020304" pitchFamily="18" charset="0"/>
              </a:rPr>
              <a:t>(11), p.273.</a:t>
            </a:r>
          </a:p>
          <a:p>
            <a:pPr marL="0" indent="0">
              <a:buNone/>
            </a:pPr>
            <a:endParaRPr lang="en-US" dirty="0"/>
          </a:p>
        </p:txBody>
      </p:sp>
    </p:spTree>
    <p:extLst>
      <p:ext uri="{BB962C8B-B14F-4D97-AF65-F5344CB8AC3E}">
        <p14:creationId xmlns:p14="http://schemas.microsoft.com/office/powerpoint/2010/main" val="20927053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TotalTime>
  <Words>1085</Words>
  <Application>Microsoft Office PowerPoint</Application>
  <PresentationFormat>Widescreen</PresentationFormat>
  <Paragraphs>53</Paragraphs>
  <Slides>7</Slides>
  <Notes>5</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Calibri Light</vt:lpstr>
      <vt:lpstr>Times New Roman</vt:lpstr>
      <vt:lpstr>Wingdings</vt:lpstr>
      <vt:lpstr>Office Theme</vt:lpstr>
      <vt:lpstr>THE IMPACT OF DIGITAL MARKETING ON BUSINESS PERFORMANCE AND CUSTOMER VALUE Student name: Anamaria Stoican ID badge 2534898 </vt:lpstr>
      <vt:lpstr>Student’s details and selected source</vt:lpstr>
      <vt:lpstr>How and Why did I choose this source?</vt:lpstr>
      <vt:lpstr>Evaluation of the source’s credibility and reliability</vt:lpstr>
      <vt:lpstr>Short reflection – Difficulties about this task</vt:lpstr>
      <vt:lpstr>What did I learn from this task</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DIGITAL MARKETING ON BUSINESS PERFORMANCE AND CUSTOMER VALUE</dc:title>
  <dcterms:created xsi:type="dcterms:W3CDTF">2026-07-21T10:47:39Z</dcterms:created>
  <dcterms:modified xsi:type="dcterms:W3CDTF">2026-07-22T08:41:39Z</dcterms:modified>
</cp:coreProperties>
</file>