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63" r:id="rId12"/>
    <p:sldId id="265" r:id="rId13"/>
    <p:sldId id="263" r:id="rId14"/>
    <p:sldId id="268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41C2F57-00B5-4B96-A439-3C3820616540}">
          <p14:sldIdLst>
            <p14:sldId id="270"/>
            <p14:sldId id="271"/>
            <p14:sldId id="272"/>
          </p14:sldIdLst>
        </p14:section>
        <p14:section name="Untitled Section" id="{878D28A4-AB41-4E59-8A32-362A9BBFDA29}">
          <p14:sldIdLst>
            <p14:sldId id="274"/>
            <p14:sldId id="336"/>
            <p14:sldId id="273"/>
            <p14:sldId id="261"/>
            <p14:sldId id="363"/>
            <p14:sldId id="265"/>
            <p14:sldId id="263"/>
            <p14:sldId id="268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C93A54-DBF1-F065-9E26-1D26EA9C9C31}" v="29" dt="2026-02-14T22:32:58.588"/>
    <p1510:client id="{83A3B7B7-8410-4403-8185-74AE16328C60}" v="44" dt="2026-02-14T22:42:14.706"/>
    <p1510:client id="{9BB1E023-D9FF-81D9-1B33-12F87EA95B77}" v="182" dt="2026-02-14T22:29:22.0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B18FC7-1FCA-4EA6-8051-01FDED666467}" type="doc">
      <dgm:prSet loTypeId="urn:microsoft.com/office/officeart/2005/8/layout/list1" loCatId="list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79E8388-C3D6-42D6-B285-46A89AB1DA03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2000" b="1">
              <a:solidFill>
                <a:srgbClr val="FFFFFF"/>
              </a:solidFill>
              <a:latin typeface="Calibri"/>
              <a:ea typeface="+mn-ea"/>
              <a:cs typeface="+mn-cs"/>
            </a:rPr>
            <a:t>Student Name: </a:t>
          </a:r>
          <a:r>
            <a:rPr lang="en-GB" sz="2000" b="1" err="1">
              <a:solidFill>
                <a:srgbClr val="FFFFFF"/>
              </a:solidFill>
              <a:latin typeface="Calibri"/>
              <a:ea typeface="+mn-ea"/>
              <a:cs typeface="+mn-cs"/>
            </a:rPr>
            <a:t>Mareem</a:t>
          </a:r>
          <a:r>
            <a:rPr lang="en-GB" sz="2000" b="1">
              <a:solidFill>
                <a:srgbClr val="FFFFFF"/>
              </a:solidFill>
              <a:latin typeface="Calibri"/>
              <a:ea typeface="+mn-ea"/>
              <a:cs typeface="+mn-cs"/>
            </a:rPr>
            <a:t> Koser</a:t>
          </a:r>
          <a:endParaRPr lang="en-US" sz="2000">
            <a:solidFill>
              <a:srgbClr val="FFFFFF"/>
            </a:solidFill>
            <a:latin typeface="Calibri"/>
            <a:ea typeface="+mn-ea"/>
            <a:cs typeface="+mn-cs"/>
          </a:endParaRPr>
        </a:p>
      </dgm:t>
    </dgm:pt>
    <dgm:pt modelId="{E7620ED4-B292-4804-B4B0-DCEB66E15686}" type="parTrans" cxnId="{4F122222-86CE-49C5-AC18-7AFC98BEFA9B}">
      <dgm:prSet/>
      <dgm:spPr/>
      <dgm:t>
        <a:bodyPr/>
        <a:lstStyle/>
        <a:p>
          <a:endParaRPr lang="en-US"/>
        </a:p>
      </dgm:t>
    </dgm:pt>
    <dgm:pt modelId="{D176BADA-7BDD-401F-81AA-33B5AB0594D1}" type="sibTrans" cxnId="{4F122222-86CE-49C5-AC18-7AFC98BEFA9B}">
      <dgm:prSet/>
      <dgm:spPr/>
      <dgm:t>
        <a:bodyPr/>
        <a:lstStyle/>
        <a:p>
          <a:endParaRPr lang="en-US"/>
        </a:p>
      </dgm:t>
    </dgm:pt>
    <dgm:pt modelId="{69638570-3E48-4D39-BAF2-000EF3E2D17D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2000" b="1">
              <a:solidFill>
                <a:srgbClr val="FFFFFF"/>
              </a:solidFill>
              <a:latin typeface="Calibri"/>
              <a:ea typeface="+mn-ea"/>
              <a:cs typeface="+mn-cs"/>
            </a:rPr>
            <a:t>Student ID: 2514767</a:t>
          </a:r>
          <a:endParaRPr lang="en-US" sz="2000">
            <a:solidFill>
              <a:srgbClr val="FFFFFF"/>
            </a:solidFill>
            <a:latin typeface="Calibri"/>
            <a:ea typeface="+mn-ea"/>
            <a:cs typeface="+mn-cs"/>
          </a:endParaRPr>
        </a:p>
      </dgm:t>
    </dgm:pt>
    <dgm:pt modelId="{3724159A-D7C2-48B5-9065-DB4D1F27BEBD}" type="parTrans" cxnId="{C412EDB1-C91F-456F-8806-685AD7F032B5}">
      <dgm:prSet/>
      <dgm:spPr/>
      <dgm:t>
        <a:bodyPr/>
        <a:lstStyle/>
        <a:p>
          <a:endParaRPr lang="en-US"/>
        </a:p>
      </dgm:t>
    </dgm:pt>
    <dgm:pt modelId="{AF2E0942-9264-425C-866B-57D023D06574}" type="sibTrans" cxnId="{C412EDB1-C91F-456F-8806-685AD7F032B5}">
      <dgm:prSet/>
      <dgm:spPr/>
      <dgm:t>
        <a:bodyPr/>
        <a:lstStyle/>
        <a:p>
          <a:endParaRPr lang="en-US"/>
        </a:p>
      </dgm:t>
    </dgm:pt>
    <dgm:pt modelId="{02C7E042-3141-47CC-B180-E9A2226DA308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2000" b="1">
              <a:solidFill>
                <a:srgbClr val="FFFFFF"/>
              </a:solidFill>
              <a:latin typeface="Calibri"/>
              <a:ea typeface="+mn-ea"/>
              <a:cs typeface="+mn-cs"/>
            </a:rPr>
            <a:t>Lecturer’s Name: Frank</a:t>
          </a:r>
          <a:endParaRPr lang="en-US" sz="2000">
            <a:solidFill>
              <a:srgbClr val="FFFFFF"/>
            </a:solidFill>
            <a:latin typeface="Calibri"/>
            <a:ea typeface="+mn-ea"/>
            <a:cs typeface="+mn-cs"/>
          </a:endParaRPr>
        </a:p>
      </dgm:t>
    </dgm:pt>
    <dgm:pt modelId="{6C2B878B-8BC4-4471-AC0B-23A9C054B59F}" type="parTrans" cxnId="{2C59029F-57F0-4772-9E79-AA814C87B81A}">
      <dgm:prSet/>
      <dgm:spPr/>
      <dgm:t>
        <a:bodyPr/>
        <a:lstStyle/>
        <a:p>
          <a:endParaRPr lang="en-US"/>
        </a:p>
      </dgm:t>
    </dgm:pt>
    <dgm:pt modelId="{A81D05B2-E23D-4445-B496-2A15E8F40CC8}" type="sibTrans" cxnId="{2C59029F-57F0-4772-9E79-AA814C87B81A}">
      <dgm:prSet/>
      <dgm:spPr/>
      <dgm:t>
        <a:bodyPr/>
        <a:lstStyle/>
        <a:p>
          <a:endParaRPr lang="en-US"/>
        </a:p>
      </dgm:t>
    </dgm:pt>
    <dgm:pt modelId="{70AD2BD2-8E60-407C-8BB3-3523AA8AEBF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 b="1">
              <a:solidFill>
                <a:srgbClr val="FFFFFF"/>
              </a:solidFill>
              <a:latin typeface="Calibri"/>
              <a:ea typeface="+mn-ea"/>
              <a:cs typeface="+mn-cs"/>
            </a:rPr>
            <a:t>Module Code: 	</a:t>
          </a:r>
          <a:r>
            <a:rPr lang="en-GB" sz="2000">
              <a:solidFill>
                <a:srgbClr val="FFFFFF"/>
              </a:solidFill>
              <a:latin typeface="Calibri"/>
              <a:ea typeface="+mn-ea"/>
              <a:cs typeface="+mn-cs"/>
            </a:rPr>
            <a:t>LCLM 4004</a:t>
          </a:r>
          <a:endParaRPr lang="en-US" sz="2000">
            <a:solidFill>
              <a:srgbClr val="FFFFFF"/>
            </a:solidFill>
            <a:latin typeface="Calibri"/>
            <a:ea typeface="+mn-ea"/>
            <a:cs typeface="+mn-cs"/>
          </a:endParaRPr>
        </a:p>
      </dgm:t>
    </dgm:pt>
    <dgm:pt modelId="{4A6E1BBD-56A3-47AF-A610-38A184227A2C}" type="parTrans" cxnId="{BBE55828-2807-4F84-86EA-3D0E95EEE5E9}">
      <dgm:prSet/>
      <dgm:spPr/>
      <dgm:t>
        <a:bodyPr/>
        <a:lstStyle/>
        <a:p>
          <a:endParaRPr lang="en-US"/>
        </a:p>
      </dgm:t>
    </dgm:pt>
    <dgm:pt modelId="{888C1A96-9734-44A8-A73E-8F71955AEDD1}" type="sibTrans" cxnId="{BBE55828-2807-4F84-86EA-3D0E95EEE5E9}">
      <dgm:prSet/>
      <dgm:spPr/>
      <dgm:t>
        <a:bodyPr/>
        <a:lstStyle/>
        <a:p>
          <a:endParaRPr lang="en-US"/>
        </a:p>
      </dgm:t>
    </dgm:pt>
    <dgm:pt modelId="{780F37D6-EBCC-4354-8C2E-D70CC35443B8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2000" b="1">
              <a:solidFill>
                <a:srgbClr val="FFFFFF"/>
              </a:solidFill>
              <a:latin typeface="Calibri"/>
              <a:ea typeface="+mn-ea"/>
              <a:cs typeface="+mn-cs"/>
            </a:rPr>
            <a:t>Module Name: 	</a:t>
          </a:r>
          <a:r>
            <a:rPr lang="en-GB" sz="2000">
              <a:solidFill>
                <a:srgbClr val="FFFFFF"/>
              </a:solidFill>
              <a:latin typeface="Calibri"/>
              <a:ea typeface="+mn-ea"/>
              <a:cs typeface="+mn-cs"/>
            </a:rPr>
            <a:t>Problem Solving and Decision-Making</a:t>
          </a:r>
          <a:endParaRPr lang="en-US" sz="2000">
            <a:solidFill>
              <a:srgbClr val="FFFFFF"/>
            </a:solidFill>
            <a:latin typeface="Calibri"/>
            <a:ea typeface="+mn-ea"/>
            <a:cs typeface="+mn-cs"/>
          </a:endParaRPr>
        </a:p>
      </dgm:t>
    </dgm:pt>
    <dgm:pt modelId="{FA71A474-99B5-457F-A050-C815BF6540F9}" type="parTrans" cxnId="{456A9C69-992A-477B-AA98-908FDCD45A42}">
      <dgm:prSet/>
      <dgm:spPr/>
      <dgm:t>
        <a:bodyPr/>
        <a:lstStyle/>
        <a:p>
          <a:endParaRPr lang="en-US"/>
        </a:p>
      </dgm:t>
    </dgm:pt>
    <dgm:pt modelId="{E06E04D8-D7E5-47E7-BD8C-8B58F9A4F243}" type="sibTrans" cxnId="{456A9C69-992A-477B-AA98-908FDCD45A42}">
      <dgm:prSet/>
      <dgm:spPr/>
      <dgm:t>
        <a:bodyPr/>
        <a:lstStyle/>
        <a:p>
          <a:endParaRPr lang="en-US"/>
        </a:p>
      </dgm:t>
    </dgm:pt>
    <dgm:pt modelId="{2BB6835A-2F63-4AEF-B6C8-28DF3E72AFDB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 b="1">
              <a:solidFill>
                <a:srgbClr val="FFFFFF"/>
              </a:solidFill>
              <a:latin typeface="Calibri"/>
              <a:ea typeface="+mn-ea"/>
              <a:cs typeface="+mn-cs"/>
            </a:rPr>
            <a:t>Component 1: 	</a:t>
          </a:r>
          <a:r>
            <a:rPr lang="en-GB" sz="2000">
              <a:solidFill>
                <a:srgbClr val="FFFFFF"/>
              </a:solidFill>
              <a:latin typeface="Calibri"/>
              <a:ea typeface="+mn-ea"/>
              <a:cs typeface="+mn-cs"/>
            </a:rPr>
            <a:t>Green Haven Florists</a:t>
          </a:r>
          <a:endParaRPr lang="en-US" sz="2000">
            <a:solidFill>
              <a:srgbClr val="FFFFFF"/>
            </a:solidFill>
            <a:latin typeface="Calibri"/>
            <a:ea typeface="+mn-ea"/>
            <a:cs typeface="+mn-cs"/>
          </a:endParaRPr>
        </a:p>
      </dgm:t>
    </dgm:pt>
    <dgm:pt modelId="{391F1E8B-BC38-4789-AE1E-E55B81553FB4}" type="parTrans" cxnId="{5BA5665A-9E70-43ED-B8DB-CF80261CB8EE}">
      <dgm:prSet/>
      <dgm:spPr/>
      <dgm:t>
        <a:bodyPr/>
        <a:lstStyle/>
        <a:p>
          <a:endParaRPr lang="en-US"/>
        </a:p>
      </dgm:t>
    </dgm:pt>
    <dgm:pt modelId="{CE4D23C5-397E-4ED5-A193-0D6816333CAB}" type="sibTrans" cxnId="{5BA5665A-9E70-43ED-B8DB-CF80261CB8EE}">
      <dgm:prSet/>
      <dgm:spPr/>
      <dgm:t>
        <a:bodyPr/>
        <a:lstStyle/>
        <a:p>
          <a:endParaRPr lang="en-US"/>
        </a:p>
      </dgm:t>
    </dgm:pt>
    <dgm:pt modelId="{FF8637A6-D6D7-46E2-AA17-43ECB5FF2BEB}" type="pres">
      <dgm:prSet presAssocID="{7DB18FC7-1FCA-4EA6-8051-01FDED666467}" presName="linear" presStyleCnt="0">
        <dgm:presLayoutVars>
          <dgm:dir/>
          <dgm:animLvl val="lvl"/>
          <dgm:resizeHandles val="exact"/>
        </dgm:presLayoutVars>
      </dgm:prSet>
      <dgm:spPr/>
    </dgm:pt>
    <dgm:pt modelId="{8CD11F3C-708D-44A8-AECC-40D28F9ED1EC}" type="pres">
      <dgm:prSet presAssocID="{F79E8388-C3D6-42D6-B285-46A89AB1DA03}" presName="parentLin" presStyleCnt="0"/>
      <dgm:spPr/>
    </dgm:pt>
    <dgm:pt modelId="{4B37922A-C626-46E4-9CBF-DA399F80C15D}" type="pres">
      <dgm:prSet presAssocID="{F79E8388-C3D6-42D6-B285-46A89AB1DA03}" presName="parentLeftMargin" presStyleLbl="node1" presStyleIdx="0" presStyleCnt="6"/>
      <dgm:spPr/>
    </dgm:pt>
    <dgm:pt modelId="{B60A7562-BC78-4955-A1C8-A64C8CF055D9}" type="pres">
      <dgm:prSet presAssocID="{F79E8388-C3D6-42D6-B285-46A89AB1DA0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C45B0FE-08A5-4ACD-8FD3-8A217180307F}" type="pres">
      <dgm:prSet presAssocID="{F79E8388-C3D6-42D6-B285-46A89AB1DA03}" presName="negativeSpace" presStyleCnt="0"/>
      <dgm:spPr/>
    </dgm:pt>
    <dgm:pt modelId="{EF40EB45-9FBF-4570-8DAA-013EE4C2BC78}" type="pres">
      <dgm:prSet presAssocID="{F79E8388-C3D6-42D6-B285-46A89AB1DA03}" presName="childText" presStyleLbl="conFgAcc1" presStyleIdx="0" presStyleCnt="6">
        <dgm:presLayoutVars>
          <dgm:bulletEnabled val="1"/>
        </dgm:presLayoutVars>
      </dgm:prSet>
      <dgm:spPr/>
    </dgm:pt>
    <dgm:pt modelId="{8E946D67-5133-463F-8E90-8EED229B1086}" type="pres">
      <dgm:prSet presAssocID="{D176BADA-7BDD-401F-81AA-33B5AB0594D1}" presName="spaceBetweenRectangles" presStyleCnt="0"/>
      <dgm:spPr/>
    </dgm:pt>
    <dgm:pt modelId="{EBB2DC4C-2DFF-4B93-863B-C6755B5CD47A}" type="pres">
      <dgm:prSet presAssocID="{69638570-3E48-4D39-BAF2-000EF3E2D17D}" presName="parentLin" presStyleCnt="0"/>
      <dgm:spPr/>
    </dgm:pt>
    <dgm:pt modelId="{26B0596A-D1CB-4256-B988-540C94FA9451}" type="pres">
      <dgm:prSet presAssocID="{69638570-3E48-4D39-BAF2-000EF3E2D17D}" presName="parentLeftMargin" presStyleLbl="node1" presStyleIdx="0" presStyleCnt="6"/>
      <dgm:spPr/>
    </dgm:pt>
    <dgm:pt modelId="{3D92BB83-E621-4DA4-A340-FCF359B87C9D}" type="pres">
      <dgm:prSet presAssocID="{69638570-3E48-4D39-BAF2-000EF3E2D17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ED706A2-D544-402A-9418-8801E954126F}" type="pres">
      <dgm:prSet presAssocID="{69638570-3E48-4D39-BAF2-000EF3E2D17D}" presName="negativeSpace" presStyleCnt="0"/>
      <dgm:spPr/>
    </dgm:pt>
    <dgm:pt modelId="{B41AFD36-7CB3-43A3-B0A7-D9F689F156C9}" type="pres">
      <dgm:prSet presAssocID="{69638570-3E48-4D39-BAF2-000EF3E2D17D}" presName="childText" presStyleLbl="conFgAcc1" presStyleIdx="1" presStyleCnt="6">
        <dgm:presLayoutVars>
          <dgm:bulletEnabled val="1"/>
        </dgm:presLayoutVars>
      </dgm:prSet>
      <dgm:spPr/>
    </dgm:pt>
    <dgm:pt modelId="{04AD454F-8257-44FA-A8C0-D040CDE20679}" type="pres">
      <dgm:prSet presAssocID="{AF2E0942-9264-425C-866B-57D023D06574}" presName="spaceBetweenRectangles" presStyleCnt="0"/>
      <dgm:spPr/>
    </dgm:pt>
    <dgm:pt modelId="{3A369636-D9D4-499B-B280-C037DD6BEA9B}" type="pres">
      <dgm:prSet presAssocID="{02C7E042-3141-47CC-B180-E9A2226DA308}" presName="parentLin" presStyleCnt="0"/>
      <dgm:spPr/>
    </dgm:pt>
    <dgm:pt modelId="{85BB4D23-F1A6-4F20-B9BB-26C6CDF4C847}" type="pres">
      <dgm:prSet presAssocID="{02C7E042-3141-47CC-B180-E9A2226DA308}" presName="parentLeftMargin" presStyleLbl="node1" presStyleIdx="1" presStyleCnt="6"/>
      <dgm:spPr/>
    </dgm:pt>
    <dgm:pt modelId="{AA890DBE-54DB-4A3F-97B6-7E896B99E2CB}" type="pres">
      <dgm:prSet presAssocID="{02C7E042-3141-47CC-B180-E9A2226DA30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695B979-832C-46AD-8F07-758EF3725AE2}" type="pres">
      <dgm:prSet presAssocID="{02C7E042-3141-47CC-B180-E9A2226DA308}" presName="negativeSpace" presStyleCnt="0"/>
      <dgm:spPr/>
    </dgm:pt>
    <dgm:pt modelId="{4D4067D9-F8F1-4F66-B867-5F550318069E}" type="pres">
      <dgm:prSet presAssocID="{02C7E042-3141-47CC-B180-E9A2226DA308}" presName="childText" presStyleLbl="conFgAcc1" presStyleIdx="2" presStyleCnt="6">
        <dgm:presLayoutVars>
          <dgm:bulletEnabled val="1"/>
        </dgm:presLayoutVars>
      </dgm:prSet>
      <dgm:spPr/>
    </dgm:pt>
    <dgm:pt modelId="{53E51BAD-C2B8-4774-A8EE-78F43474DB2C}" type="pres">
      <dgm:prSet presAssocID="{A81D05B2-E23D-4445-B496-2A15E8F40CC8}" presName="spaceBetweenRectangles" presStyleCnt="0"/>
      <dgm:spPr/>
    </dgm:pt>
    <dgm:pt modelId="{1D74562A-B724-40ED-81B7-1BAADD8054B7}" type="pres">
      <dgm:prSet presAssocID="{70AD2BD2-8E60-407C-8BB3-3523AA8AEBFA}" presName="parentLin" presStyleCnt="0"/>
      <dgm:spPr/>
    </dgm:pt>
    <dgm:pt modelId="{6EBF5805-12DC-45D3-9275-323BD46CDB14}" type="pres">
      <dgm:prSet presAssocID="{70AD2BD2-8E60-407C-8BB3-3523AA8AEBFA}" presName="parentLeftMargin" presStyleLbl="node1" presStyleIdx="2" presStyleCnt="6"/>
      <dgm:spPr/>
    </dgm:pt>
    <dgm:pt modelId="{60466F50-5F49-46C1-BA7F-D75517820C3E}" type="pres">
      <dgm:prSet presAssocID="{70AD2BD2-8E60-407C-8BB3-3523AA8AEBF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1CE1F74-654D-4A1D-9A8E-132842A53A96}" type="pres">
      <dgm:prSet presAssocID="{70AD2BD2-8E60-407C-8BB3-3523AA8AEBFA}" presName="negativeSpace" presStyleCnt="0"/>
      <dgm:spPr/>
    </dgm:pt>
    <dgm:pt modelId="{093EFCA3-C083-425A-9EDE-42AF72A5137E}" type="pres">
      <dgm:prSet presAssocID="{70AD2BD2-8E60-407C-8BB3-3523AA8AEBFA}" presName="childText" presStyleLbl="conFgAcc1" presStyleIdx="3" presStyleCnt="6">
        <dgm:presLayoutVars>
          <dgm:bulletEnabled val="1"/>
        </dgm:presLayoutVars>
      </dgm:prSet>
      <dgm:spPr/>
    </dgm:pt>
    <dgm:pt modelId="{64B7D75E-58FB-4BB4-B1D8-4BC0FA771912}" type="pres">
      <dgm:prSet presAssocID="{888C1A96-9734-44A8-A73E-8F71955AEDD1}" presName="spaceBetweenRectangles" presStyleCnt="0"/>
      <dgm:spPr/>
    </dgm:pt>
    <dgm:pt modelId="{E9790C5B-B380-4DC8-A168-13FAF3530717}" type="pres">
      <dgm:prSet presAssocID="{780F37D6-EBCC-4354-8C2E-D70CC35443B8}" presName="parentLin" presStyleCnt="0"/>
      <dgm:spPr/>
    </dgm:pt>
    <dgm:pt modelId="{7F4F5AE2-2C70-4A62-B620-D0624900731C}" type="pres">
      <dgm:prSet presAssocID="{780F37D6-EBCC-4354-8C2E-D70CC35443B8}" presName="parentLeftMargin" presStyleLbl="node1" presStyleIdx="3" presStyleCnt="6"/>
      <dgm:spPr/>
    </dgm:pt>
    <dgm:pt modelId="{472A3BC7-D951-4B31-96C6-4A2F872EB5B5}" type="pres">
      <dgm:prSet presAssocID="{780F37D6-EBCC-4354-8C2E-D70CC35443B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16D8A63-0F35-456C-B1A1-B835D2E9C93C}" type="pres">
      <dgm:prSet presAssocID="{780F37D6-EBCC-4354-8C2E-D70CC35443B8}" presName="negativeSpace" presStyleCnt="0"/>
      <dgm:spPr/>
    </dgm:pt>
    <dgm:pt modelId="{CE7E2090-128E-43DA-932D-D0079CE1EE77}" type="pres">
      <dgm:prSet presAssocID="{780F37D6-EBCC-4354-8C2E-D70CC35443B8}" presName="childText" presStyleLbl="conFgAcc1" presStyleIdx="4" presStyleCnt="6">
        <dgm:presLayoutVars>
          <dgm:bulletEnabled val="1"/>
        </dgm:presLayoutVars>
      </dgm:prSet>
      <dgm:spPr/>
    </dgm:pt>
    <dgm:pt modelId="{175CD991-E858-4CE8-A190-4DA785D11CB6}" type="pres">
      <dgm:prSet presAssocID="{E06E04D8-D7E5-47E7-BD8C-8B58F9A4F243}" presName="spaceBetweenRectangles" presStyleCnt="0"/>
      <dgm:spPr/>
    </dgm:pt>
    <dgm:pt modelId="{645FC517-AC3F-4EAF-BC49-825F51180F75}" type="pres">
      <dgm:prSet presAssocID="{2BB6835A-2F63-4AEF-B6C8-28DF3E72AFDB}" presName="parentLin" presStyleCnt="0"/>
      <dgm:spPr/>
    </dgm:pt>
    <dgm:pt modelId="{6C88ECF3-D8CE-4B57-8D8E-78CCF12404A8}" type="pres">
      <dgm:prSet presAssocID="{2BB6835A-2F63-4AEF-B6C8-28DF3E72AFDB}" presName="parentLeftMargin" presStyleLbl="node1" presStyleIdx="4" presStyleCnt="6"/>
      <dgm:spPr/>
    </dgm:pt>
    <dgm:pt modelId="{8940DA32-2339-4ED5-B7FA-1F6608C2E4EE}" type="pres">
      <dgm:prSet presAssocID="{2BB6835A-2F63-4AEF-B6C8-28DF3E72AFDB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60FD64CC-17A6-4012-B0A1-B69B84EDCC4F}" type="pres">
      <dgm:prSet presAssocID="{2BB6835A-2F63-4AEF-B6C8-28DF3E72AFDB}" presName="negativeSpace" presStyleCnt="0"/>
      <dgm:spPr/>
    </dgm:pt>
    <dgm:pt modelId="{3E718EE4-AB91-4206-8D4A-D3015EA6CAC3}" type="pres">
      <dgm:prSet presAssocID="{2BB6835A-2F63-4AEF-B6C8-28DF3E72AFDB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06FF9302-4392-4E43-86CA-35A589460511}" type="presOf" srcId="{02C7E042-3141-47CC-B180-E9A2226DA308}" destId="{AA890DBE-54DB-4A3F-97B6-7E896B99E2CB}" srcOrd="1" destOrd="0" presId="urn:microsoft.com/office/officeart/2005/8/layout/list1"/>
    <dgm:cxn modelId="{21B19508-E7AC-41DB-82B8-CC0B20F29682}" type="presOf" srcId="{69638570-3E48-4D39-BAF2-000EF3E2D17D}" destId="{3D92BB83-E621-4DA4-A340-FCF359B87C9D}" srcOrd="1" destOrd="0" presId="urn:microsoft.com/office/officeart/2005/8/layout/list1"/>
    <dgm:cxn modelId="{622B4F13-7EF0-49FC-82CF-2A5DD474D127}" type="presOf" srcId="{2BB6835A-2F63-4AEF-B6C8-28DF3E72AFDB}" destId="{8940DA32-2339-4ED5-B7FA-1F6608C2E4EE}" srcOrd="1" destOrd="0" presId="urn:microsoft.com/office/officeart/2005/8/layout/list1"/>
    <dgm:cxn modelId="{94F35315-86FB-4A17-A643-D587A16FD5B4}" type="presOf" srcId="{70AD2BD2-8E60-407C-8BB3-3523AA8AEBFA}" destId="{6EBF5805-12DC-45D3-9275-323BD46CDB14}" srcOrd="0" destOrd="0" presId="urn:microsoft.com/office/officeart/2005/8/layout/list1"/>
    <dgm:cxn modelId="{4F122222-86CE-49C5-AC18-7AFC98BEFA9B}" srcId="{7DB18FC7-1FCA-4EA6-8051-01FDED666467}" destId="{F79E8388-C3D6-42D6-B285-46A89AB1DA03}" srcOrd="0" destOrd="0" parTransId="{E7620ED4-B292-4804-B4B0-DCEB66E15686}" sibTransId="{D176BADA-7BDD-401F-81AA-33B5AB0594D1}"/>
    <dgm:cxn modelId="{BBE55828-2807-4F84-86EA-3D0E95EEE5E9}" srcId="{7DB18FC7-1FCA-4EA6-8051-01FDED666467}" destId="{70AD2BD2-8E60-407C-8BB3-3523AA8AEBFA}" srcOrd="3" destOrd="0" parTransId="{4A6E1BBD-56A3-47AF-A610-38A184227A2C}" sibTransId="{888C1A96-9734-44A8-A73E-8F71955AEDD1}"/>
    <dgm:cxn modelId="{D52C4F34-7662-4489-BDA6-EAFB264F2257}" type="presOf" srcId="{F79E8388-C3D6-42D6-B285-46A89AB1DA03}" destId="{B60A7562-BC78-4955-A1C8-A64C8CF055D9}" srcOrd="1" destOrd="0" presId="urn:microsoft.com/office/officeart/2005/8/layout/list1"/>
    <dgm:cxn modelId="{E5306235-970C-420F-822B-4807279D95FE}" type="presOf" srcId="{7DB18FC7-1FCA-4EA6-8051-01FDED666467}" destId="{FF8637A6-D6D7-46E2-AA17-43ECB5FF2BEB}" srcOrd="0" destOrd="0" presId="urn:microsoft.com/office/officeart/2005/8/layout/list1"/>
    <dgm:cxn modelId="{456A9C69-992A-477B-AA98-908FDCD45A42}" srcId="{7DB18FC7-1FCA-4EA6-8051-01FDED666467}" destId="{780F37D6-EBCC-4354-8C2E-D70CC35443B8}" srcOrd="4" destOrd="0" parTransId="{FA71A474-99B5-457F-A050-C815BF6540F9}" sibTransId="{E06E04D8-D7E5-47E7-BD8C-8B58F9A4F243}"/>
    <dgm:cxn modelId="{40198159-7A24-4DFD-9B43-84D65B81E6EE}" type="presOf" srcId="{02C7E042-3141-47CC-B180-E9A2226DA308}" destId="{85BB4D23-F1A6-4F20-B9BB-26C6CDF4C847}" srcOrd="0" destOrd="0" presId="urn:microsoft.com/office/officeart/2005/8/layout/list1"/>
    <dgm:cxn modelId="{5BA5665A-9E70-43ED-B8DB-CF80261CB8EE}" srcId="{7DB18FC7-1FCA-4EA6-8051-01FDED666467}" destId="{2BB6835A-2F63-4AEF-B6C8-28DF3E72AFDB}" srcOrd="5" destOrd="0" parTransId="{391F1E8B-BC38-4789-AE1E-E55B81553FB4}" sibTransId="{CE4D23C5-397E-4ED5-A193-0D6816333CAB}"/>
    <dgm:cxn modelId="{DB3C5D8D-312F-466D-8FEA-FBB961DC4703}" type="presOf" srcId="{F79E8388-C3D6-42D6-B285-46A89AB1DA03}" destId="{4B37922A-C626-46E4-9CBF-DA399F80C15D}" srcOrd="0" destOrd="0" presId="urn:microsoft.com/office/officeart/2005/8/layout/list1"/>
    <dgm:cxn modelId="{AB9F259A-7355-449F-86CD-E21BAE40875E}" type="presOf" srcId="{69638570-3E48-4D39-BAF2-000EF3E2D17D}" destId="{26B0596A-D1CB-4256-B988-540C94FA9451}" srcOrd="0" destOrd="0" presId="urn:microsoft.com/office/officeart/2005/8/layout/list1"/>
    <dgm:cxn modelId="{2C59029F-57F0-4772-9E79-AA814C87B81A}" srcId="{7DB18FC7-1FCA-4EA6-8051-01FDED666467}" destId="{02C7E042-3141-47CC-B180-E9A2226DA308}" srcOrd="2" destOrd="0" parTransId="{6C2B878B-8BC4-4471-AC0B-23A9C054B59F}" sibTransId="{A81D05B2-E23D-4445-B496-2A15E8F40CC8}"/>
    <dgm:cxn modelId="{15525AA8-D260-453F-AC8A-C57C46E87ACF}" type="presOf" srcId="{2BB6835A-2F63-4AEF-B6C8-28DF3E72AFDB}" destId="{6C88ECF3-D8CE-4B57-8D8E-78CCF12404A8}" srcOrd="0" destOrd="0" presId="urn:microsoft.com/office/officeart/2005/8/layout/list1"/>
    <dgm:cxn modelId="{C412EDB1-C91F-456F-8806-685AD7F032B5}" srcId="{7DB18FC7-1FCA-4EA6-8051-01FDED666467}" destId="{69638570-3E48-4D39-BAF2-000EF3E2D17D}" srcOrd="1" destOrd="0" parTransId="{3724159A-D7C2-48B5-9065-DB4D1F27BEBD}" sibTransId="{AF2E0942-9264-425C-866B-57D023D06574}"/>
    <dgm:cxn modelId="{A59854BB-8FB0-426B-90AD-8BE7AD3D84F0}" type="presOf" srcId="{780F37D6-EBCC-4354-8C2E-D70CC35443B8}" destId="{7F4F5AE2-2C70-4A62-B620-D0624900731C}" srcOrd="0" destOrd="0" presId="urn:microsoft.com/office/officeart/2005/8/layout/list1"/>
    <dgm:cxn modelId="{8CBF14E3-A5F9-4ED8-8765-C80C8FBF5304}" type="presOf" srcId="{780F37D6-EBCC-4354-8C2E-D70CC35443B8}" destId="{472A3BC7-D951-4B31-96C6-4A2F872EB5B5}" srcOrd="1" destOrd="0" presId="urn:microsoft.com/office/officeart/2005/8/layout/list1"/>
    <dgm:cxn modelId="{A0F65CF4-A115-49F5-98B7-08C59A2F640E}" type="presOf" srcId="{70AD2BD2-8E60-407C-8BB3-3523AA8AEBFA}" destId="{60466F50-5F49-46C1-BA7F-D75517820C3E}" srcOrd="1" destOrd="0" presId="urn:microsoft.com/office/officeart/2005/8/layout/list1"/>
    <dgm:cxn modelId="{5866EE29-C403-49F2-BBE5-35937D89723B}" type="presParOf" srcId="{FF8637A6-D6D7-46E2-AA17-43ECB5FF2BEB}" destId="{8CD11F3C-708D-44A8-AECC-40D28F9ED1EC}" srcOrd="0" destOrd="0" presId="urn:microsoft.com/office/officeart/2005/8/layout/list1"/>
    <dgm:cxn modelId="{4F41267D-496B-4F2D-841E-7F6B854DE682}" type="presParOf" srcId="{8CD11F3C-708D-44A8-AECC-40D28F9ED1EC}" destId="{4B37922A-C626-46E4-9CBF-DA399F80C15D}" srcOrd="0" destOrd="0" presId="urn:microsoft.com/office/officeart/2005/8/layout/list1"/>
    <dgm:cxn modelId="{7402598F-0B94-4881-A7D9-3EC98A7BF950}" type="presParOf" srcId="{8CD11F3C-708D-44A8-AECC-40D28F9ED1EC}" destId="{B60A7562-BC78-4955-A1C8-A64C8CF055D9}" srcOrd="1" destOrd="0" presId="urn:microsoft.com/office/officeart/2005/8/layout/list1"/>
    <dgm:cxn modelId="{B8592E37-A2A6-4CFB-AC47-2075CD96B365}" type="presParOf" srcId="{FF8637A6-D6D7-46E2-AA17-43ECB5FF2BEB}" destId="{2C45B0FE-08A5-4ACD-8FD3-8A217180307F}" srcOrd="1" destOrd="0" presId="urn:microsoft.com/office/officeart/2005/8/layout/list1"/>
    <dgm:cxn modelId="{B5D42DC3-6AB7-4EF0-84EB-213F42472673}" type="presParOf" srcId="{FF8637A6-D6D7-46E2-AA17-43ECB5FF2BEB}" destId="{EF40EB45-9FBF-4570-8DAA-013EE4C2BC78}" srcOrd="2" destOrd="0" presId="urn:microsoft.com/office/officeart/2005/8/layout/list1"/>
    <dgm:cxn modelId="{7EB824EF-06A1-4BA4-98F2-018469285B41}" type="presParOf" srcId="{FF8637A6-D6D7-46E2-AA17-43ECB5FF2BEB}" destId="{8E946D67-5133-463F-8E90-8EED229B1086}" srcOrd="3" destOrd="0" presId="urn:microsoft.com/office/officeart/2005/8/layout/list1"/>
    <dgm:cxn modelId="{28CBB4B3-F78B-4A5E-9EB2-54C58E30FE9A}" type="presParOf" srcId="{FF8637A6-D6D7-46E2-AA17-43ECB5FF2BEB}" destId="{EBB2DC4C-2DFF-4B93-863B-C6755B5CD47A}" srcOrd="4" destOrd="0" presId="urn:microsoft.com/office/officeart/2005/8/layout/list1"/>
    <dgm:cxn modelId="{A8EF9BE9-1CC3-4E3A-A5BC-633C354CCDC7}" type="presParOf" srcId="{EBB2DC4C-2DFF-4B93-863B-C6755B5CD47A}" destId="{26B0596A-D1CB-4256-B988-540C94FA9451}" srcOrd="0" destOrd="0" presId="urn:microsoft.com/office/officeart/2005/8/layout/list1"/>
    <dgm:cxn modelId="{3E40903B-325C-4C3D-8A30-C946C7A4D7DC}" type="presParOf" srcId="{EBB2DC4C-2DFF-4B93-863B-C6755B5CD47A}" destId="{3D92BB83-E621-4DA4-A340-FCF359B87C9D}" srcOrd="1" destOrd="0" presId="urn:microsoft.com/office/officeart/2005/8/layout/list1"/>
    <dgm:cxn modelId="{BB394EC5-4F83-4FDC-83CC-0BDDE60868E1}" type="presParOf" srcId="{FF8637A6-D6D7-46E2-AA17-43ECB5FF2BEB}" destId="{FED706A2-D544-402A-9418-8801E954126F}" srcOrd="5" destOrd="0" presId="urn:microsoft.com/office/officeart/2005/8/layout/list1"/>
    <dgm:cxn modelId="{55E6B50A-48A6-4402-BEE4-3F7BA1CB392F}" type="presParOf" srcId="{FF8637A6-D6D7-46E2-AA17-43ECB5FF2BEB}" destId="{B41AFD36-7CB3-43A3-B0A7-D9F689F156C9}" srcOrd="6" destOrd="0" presId="urn:microsoft.com/office/officeart/2005/8/layout/list1"/>
    <dgm:cxn modelId="{C3CD47BC-989E-4550-8E2E-BF96E59E4A11}" type="presParOf" srcId="{FF8637A6-D6D7-46E2-AA17-43ECB5FF2BEB}" destId="{04AD454F-8257-44FA-A8C0-D040CDE20679}" srcOrd="7" destOrd="0" presId="urn:microsoft.com/office/officeart/2005/8/layout/list1"/>
    <dgm:cxn modelId="{A39DBD92-7529-4535-809B-A5667BFA8554}" type="presParOf" srcId="{FF8637A6-D6D7-46E2-AA17-43ECB5FF2BEB}" destId="{3A369636-D9D4-499B-B280-C037DD6BEA9B}" srcOrd="8" destOrd="0" presId="urn:microsoft.com/office/officeart/2005/8/layout/list1"/>
    <dgm:cxn modelId="{DA873C40-3DE3-4E29-A993-1146BD423B0A}" type="presParOf" srcId="{3A369636-D9D4-499B-B280-C037DD6BEA9B}" destId="{85BB4D23-F1A6-4F20-B9BB-26C6CDF4C847}" srcOrd="0" destOrd="0" presId="urn:microsoft.com/office/officeart/2005/8/layout/list1"/>
    <dgm:cxn modelId="{F4B5380D-72EB-4066-8DA2-1A420D829A47}" type="presParOf" srcId="{3A369636-D9D4-499B-B280-C037DD6BEA9B}" destId="{AA890DBE-54DB-4A3F-97B6-7E896B99E2CB}" srcOrd="1" destOrd="0" presId="urn:microsoft.com/office/officeart/2005/8/layout/list1"/>
    <dgm:cxn modelId="{E66B6C55-11C4-409D-A12A-FF33C944271A}" type="presParOf" srcId="{FF8637A6-D6D7-46E2-AA17-43ECB5FF2BEB}" destId="{9695B979-832C-46AD-8F07-758EF3725AE2}" srcOrd="9" destOrd="0" presId="urn:microsoft.com/office/officeart/2005/8/layout/list1"/>
    <dgm:cxn modelId="{88ACC110-3349-4E25-B380-2937276521C7}" type="presParOf" srcId="{FF8637A6-D6D7-46E2-AA17-43ECB5FF2BEB}" destId="{4D4067D9-F8F1-4F66-B867-5F550318069E}" srcOrd="10" destOrd="0" presId="urn:microsoft.com/office/officeart/2005/8/layout/list1"/>
    <dgm:cxn modelId="{44843875-A791-4621-A5AE-42ACB4359F13}" type="presParOf" srcId="{FF8637A6-D6D7-46E2-AA17-43ECB5FF2BEB}" destId="{53E51BAD-C2B8-4774-A8EE-78F43474DB2C}" srcOrd="11" destOrd="0" presId="urn:microsoft.com/office/officeart/2005/8/layout/list1"/>
    <dgm:cxn modelId="{EE23BE4C-228E-468A-B557-99E0CF885D52}" type="presParOf" srcId="{FF8637A6-D6D7-46E2-AA17-43ECB5FF2BEB}" destId="{1D74562A-B724-40ED-81B7-1BAADD8054B7}" srcOrd="12" destOrd="0" presId="urn:microsoft.com/office/officeart/2005/8/layout/list1"/>
    <dgm:cxn modelId="{4F346AF1-05A5-4920-A28D-AE7AFCEE9500}" type="presParOf" srcId="{1D74562A-B724-40ED-81B7-1BAADD8054B7}" destId="{6EBF5805-12DC-45D3-9275-323BD46CDB14}" srcOrd="0" destOrd="0" presId="urn:microsoft.com/office/officeart/2005/8/layout/list1"/>
    <dgm:cxn modelId="{B79C2059-0057-4F9F-84A6-4821FB8C0538}" type="presParOf" srcId="{1D74562A-B724-40ED-81B7-1BAADD8054B7}" destId="{60466F50-5F49-46C1-BA7F-D75517820C3E}" srcOrd="1" destOrd="0" presId="urn:microsoft.com/office/officeart/2005/8/layout/list1"/>
    <dgm:cxn modelId="{A65BC946-7BAE-4B89-BACC-E94C2A43EA45}" type="presParOf" srcId="{FF8637A6-D6D7-46E2-AA17-43ECB5FF2BEB}" destId="{C1CE1F74-654D-4A1D-9A8E-132842A53A96}" srcOrd="13" destOrd="0" presId="urn:microsoft.com/office/officeart/2005/8/layout/list1"/>
    <dgm:cxn modelId="{F715FAA3-E624-4913-982A-21AACF658629}" type="presParOf" srcId="{FF8637A6-D6D7-46E2-AA17-43ECB5FF2BEB}" destId="{093EFCA3-C083-425A-9EDE-42AF72A5137E}" srcOrd="14" destOrd="0" presId="urn:microsoft.com/office/officeart/2005/8/layout/list1"/>
    <dgm:cxn modelId="{A4CDFA96-A9FD-4957-9104-3E0BF8E1B05B}" type="presParOf" srcId="{FF8637A6-D6D7-46E2-AA17-43ECB5FF2BEB}" destId="{64B7D75E-58FB-4BB4-B1D8-4BC0FA771912}" srcOrd="15" destOrd="0" presId="urn:microsoft.com/office/officeart/2005/8/layout/list1"/>
    <dgm:cxn modelId="{92E8F90B-BD41-45B7-8DF1-1DDF2682F7E7}" type="presParOf" srcId="{FF8637A6-D6D7-46E2-AA17-43ECB5FF2BEB}" destId="{E9790C5B-B380-4DC8-A168-13FAF3530717}" srcOrd="16" destOrd="0" presId="urn:microsoft.com/office/officeart/2005/8/layout/list1"/>
    <dgm:cxn modelId="{4B551B3A-A2D0-43DF-B97C-1BA991EC4073}" type="presParOf" srcId="{E9790C5B-B380-4DC8-A168-13FAF3530717}" destId="{7F4F5AE2-2C70-4A62-B620-D0624900731C}" srcOrd="0" destOrd="0" presId="urn:microsoft.com/office/officeart/2005/8/layout/list1"/>
    <dgm:cxn modelId="{AD518D7F-55C8-4E78-B023-6C53F698BF06}" type="presParOf" srcId="{E9790C5B-B380-4DC8-A168-13FAF3530717}" destId="{472A3BC7-D951-4B31-96C6-4A2F872EB5B5}" srcOrd="1" destOrd="0" presId="urn:microsoft.com/office/officeart/2005/8/layout/list1"/>
    <dgm:cxn modelId="{079E9C39-1DFD-4884-ABE4-E08A8D1D8DA7}" type="presParOf" srcId="{FF8637A6-D6D7-46E2-AA17-43ECB5FF2BEB}" destId="{A16D8A63-0F35-456C-B1A1-B835D2E9C93C}" srcOrd="17" destOrd="0" presId="urn:microsoft.com/office/officeart/2005/8/layout/list1"/>
    <dgm:cxn modelId="{56BB042E-A906-4582-A6C2-F2470E49B8F0}" type="presParOf" srcId="{FF8637A6-D6D7-46E2-AA17-43ECB5FF2BEB}" destId="{CE7E2090-128E-43DA-932D-D0079CE1EE77}" srcOrd="18" destOrd="0" presId="urn:microsoft.com/office/officeart/2005/8/layout/list1"/>
    <dgm:cxn modelId="{8F1486C9-F926-4B44-9681-DA762D855867}" type="presParOf" srcId="{FF8637A6-D6D7-46E2-AA17-43ECB5FF2BEB}" destId="{175CD991-E858-4CE8-A190-4DA785D11CB6}" srcOrd="19" destOrd="0" presId="urn:microsoft.com/office/officeart/2005/8/layout/list1"/>
    <dgm:cxn modelId="{345DF3F0-2426-4734-8DD3-14352E20010C}" type="presParOf" srcId="{FF8637A6-D6D7-46E2-AA17-43ECB5FF2BEB}" destId="{645FC517-AC3F-4EAF-BC49-825F51180F75}" srcOrd="20" destOrd="0" presId="urn:microsoft.com/office/officeart/2005/8/layout/list1"/>
    <dgm:cxn modelId="{49004702-F1E7-4601-B718-4AE649096B9C}" type="presParOf" srcId="{645FC517-AC3F-4EAF-BC49-825F51180F75}" destId="{6C88ECF3-D8CE-4B57-8D8E-78CCF12404A8}" srcOrd="0" destOrd="0" presId="urn:microsoft.com/office/officeart/2005/8/layout/list1"/>
    <dgm:cxn modelId="{FD1534BE-F804-4956-B4A9-67E68268F5D8}" type="presParOf" srcId="{645FC517-AC3F-4EAF-BC49-825F51180F75}" destId="{8940DA32-2339-4ED5-B7FA-1F6608C2E4EE}" srcOrd="1" destOrd="0" presId="urn:microsoft.com/office/officeart/2005/8/layout/list1"/>
    <dgm:cxn modelId="{F71EDA88-2370-4697-A839-5552A2F65104}" type="presParOf" srcId="{FF8637A6-D6D7-46E2-AA17-43ECB5FF2BEB}" destId="{60FD64CC-17A6-4012-B0A1-B69B84EDCC4F}" srcOrd="21" destOrd="0" presId="urn:microsoft.com/office/officeart/2005/8/layout/list1"/>
    <dgm:cxn modelId="{1739B5B3-4E2C-4CF1-9F96-4EDE3585311E}" type="presParOf" srcId="{FF8637A6-D6D7-46E2-AA17-43ECB5FF2BEB}" destId="{3E718EE4-AB91-4206-8D4A-D3015EA6CAC3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0EB45-9FBF-4570-8DAA-013EE4C2BC78}">
      <dsp:nvSpPr>
        <dsp:cNvPr id="0" name=""/>
        <dsp:cNvSpPr/>
      </dsp:nvSpPr>
      <dsp:spPr>
        <a:xfrm>
          <a:off x="0" y="2104623"/>
          <a:ext cx="63096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0A7562-BC78-4955-A1C8-A64C8CF055D9}">
      <dsp:nvSpPr>
        <dsp:cNvPr id="0" name=""/>
        <dsp:cNvSpPr/>
      </dsp:nvSpPr>
      <dsp:spPr>
        <a:xfrm>
          <a:off x="315481" y="1809423"/>
          <a:ext cx="4416742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942" tIns="0" rIns="16694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FFFF"/>
              </a:solidFill>
              <a:latin typeface="Calibri"/>
              <a:ea typeface="+mn-ea"/>
              <a:cs typeface="+mn-cs"/>
            </a:rPr>
            <a:t>Student Name: </a:t>
          </a:r>
          <a:r>
            <a:rPr lang="en-GB" sz="2000" b="1" kern="1200" err="1">
              <a:solidFill>
                <a:srgbClr val="FFFFFF"/>
              </a:solidFill>
              <a:latin typeface="Calibri"/>
              <a:ea typeface="+mn-ea"/>
              <a:cs typeface="+mn-cs"/>
            </a:rPr>
            <a:t>Mareem</a:t>
          </a:r>
          <a:r>
            <a:rPr lang="en-GB" sz="2000" b="1" kern="1200">
              <a:solidFill>
                <a:srgbClr val="FFFFFF"/>
              </a:solidFill>
              <a:latin typeface="Calibri"/>
              <a:ea typeface="+mn-ea"/>
              <a:cs typeface="+mn-cs"/>
            </a:rPr>
            <a:t> Koser</a:t>
          </a:r>
          <a:endParaRPr lang="en-US" sz="2000" kern="1200">
            <a:solidFill>
              <a:srgbClr val="FFFFFF"/>
            </a:solidFill>
            <a:latin typeface="Calibri"/>
            <a:ea typeface="+mn-ea"/>
            <a:cs typeface="+mn-cs"/>
          </a:endParaRPr>
        </a:p>
      </dsp:txBody>
      <dsp:txXfrm>
        <a:off x="344302" y="1838244"/>
        <a:ext cx="4359100" cy="532758"/>
      </dsp:txXfrm>
    </dsp:sp>
    <dsp:sp modelId="{B41AFD36-7CB3-43A3-B0A7-D9F689F156C9}">
      <dsp:nvSpPr>
        <dsp:cNvPr id="0" name=""/>
        <dsp:cNvSpPr/>
      </dsp:nvSpPr>
      <dsp:spPr>
        <a:xfrm>
          <a:off x="0" y="3011823"/>
          <a:ext cx="63096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2BB83-E621-4DA4-A340-FCF359B87C9D}">
      <dsp:nvSpPr>
        <dsp:cNvPr id="0" name=""/>
        <dsp:cNvSpPr/>
      </dsp:nvSpPr>
      <dsp:spPr>
        <a:xfrm>
          <a:off x="315481" y="2716623"/>
          <a:ext cx="4416742" cy="5904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942" tIns="0" rIns="16694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FFFF"/>
              </a:solidFill>
              <a:latin typeface="Calibri"/>
              <a:ea typeface="+mn-ea"/>
              <a:cs typeface="+mn-cs"/>
            </a:rPr>
            <a:t>Student ID: 2514767</a:t>
          </a:r>
          <a:endParaRPr lang="en-US" sz="2000" kern="1200">
            <a:solidFill>
              <a:srgbClr val="FFFFFF"/>
            </a:solidFill>
            <a:latin typeface="Calibri"/>
            <a:ea typeface="+mn-ea"/>
            <a:cs typeface="+mn-cs"/>
          </a:endParaRPr>
        </a:p>
      </dsp:txBody>
      <dsp:txXfrm>
        <a:off x="344302" y="2745444"/>
        <a:ext cx="4359100" cy="532758"/>
      </dsp:txXfrm>
    </dsp:sp>
    <dsp:sp modelId="{4D4067D9-F8F1-4F66-B867-5F550318069E}">
      <dsp:nvSpPr>
        <dsp:cNvPr id="0" name=""/>
        <dsp:cNvSpPr/>
      </dsp:nvSpPr>
      <dsp:spPr>
        <a:xfrm>
          <a:off x="0" y="3919023"/>
          <a:ext cx="63096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90DBE-54DB-4A3F-97B6-7E896B99E2CB}">
      <dsp:nvSpPr>
        <dsp:cNvPr id="0" name=""/>
        <dsp:cNvSpPr/>
      </dsp:nvSpPr>
      <dsp:spPr>
        <a:xfrm>
          <a:off x="315481" y="3623823"/>
          <a:ext cx="4416742" cy="5904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942" tIns="0" rIns="16694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FFFF"/>
              </a:solidFill>
              <a:latin typeface="Calibri"/>
              <a:ea typeface="+mn-ea"/>
              <a:cs typeface="+mn-cs"/>
            </a:rPr>
            <a:t>Lecturer’s Name: Frank</a:t>
          </a:r>
          <a:endParaRPr lang="en-US" sz="2000" kern="1200">
            <a:solidFill>
              <a:srgbClr val="FFFFFF"/>
            </a:solidFill>
            <a:latin typeface="Calibri"/>
            <a:ea typeface="+mn-ea"/>
            <a:cs typeface="+mn-cs"/>
          </a:endParaRPr>
        </a:p>
      </dsp:txBody>
      <dsp:txXfrm>
        <a:off x="344302" y="3652644"/>
        <a:ext cx="4359100" cy="532758"/>
      </dsp:txXfrm>
    </dsp:sp>
    <dsp:sp modelId="{093EFCA3-C083-425A-9EDE-42AF72A5137E}">
      <dsp:nvSpPr>
        <dsp:cNvPr id="0" name=""/>
        <dsp:cNvSpPr/>
      </dsp:nvSpPr>
      <dsp:spPr>
        <a:xfrm>
          <a:off x="0" y="4826223"/>
          <a:ext cx="63096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466F50-5F49-46C1-BA7F-D75517820C3E}">
      <dsp:nvSpPr>
        <dsp:cNvPr id="0" name=""/>
        <dsp:cNvSpPr/>
      </dsp:nvSpPr>
      <dsp:spPr>
        <a:xfrm>
          <a:off x="315481" y="4531023"/>
          <a:ext cx="4416742" cy="590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942" tIns="0" rIns="16694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FFFF"/>
              </a:solidFill>
              <a:latin typeface="Calibri"/>
              <a:ea typeface="+mn-ea"/>
              <a:cs typeface="+mn-cs"/>
            </a:rPr>
            <a:t>Module Code: 	</a:t>
          </a:r>
          <a:r>
            <a:rPr lang="en-GB" sz="2000" kern="1200">
              <a:solidFill>
                <a:srgbClr val="FFFFFF"/>
              </a:solidFill>
              <a:latin typeface="Calibri"/>
              <a:ea typeface="+mn-ea"/>
              <a:cs typeface="+mn-cs"/>
            </a:rPr>
            <a:t>LCLM 4004</a:t>
          </a:r>
          <a:endParaRPr lang="en-US" sz="2000" kern="1200">
            <a:solidFill>
              <a:srgbClr val="FFFFFF"/>
            </a:solidFill>
            <a:latin typeface="Calibri"/>
            <a:ea typeface="+mn-ea"/>
            <a:cs typeface="+mn-cs"/>
          </a:endParaRPr>
        </a:p>
      </dsp:txBody>
      <dsp:txXfrm>
        <a:off x="344302" y="4559844"/>
        <a:ext cx="4359100" cy="532758"/>
      </dsp:txXfrm>
    </dsp:sp>
    <dsp:sp modelId="{CE7E2090-128E-43DA-932D-D0079CE1EE77}">
      <dsp:nvSpPr>
        <dsp:cNvPr id="0" name=""/>
        <dsp:cNvSpPr/>
      </dsp:nvSpPr>
      <dsp:spPr>
        <a:xfrm>
          <a:off x="0" y="5733423"/>
          <a:ext cx="63096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A3BC7-D951-4B31-96C6-4A2F872EB5B5}">
      <dsp:nvSpPr>
        <dsp:cNvPr id="0" name=""/>
        <dsp:cNvSpPr/>
      </dsp:nvSpPr>
      <dsp:spPr>
        <a:xfrm>
          <a:off x="315481" y="5438223"/>
          <a:ext cx="4416742" cy="5904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942" tIns="0" rIns="16694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FFFF"/>
              </a:solidFill>
              <a:latin typeface="Calibri"/>
              <a:ea typeface="+mn-ea"/>
              <a:cs typeface="+mn-cs"/>
            </a:rPr>
            <a:t>Module Name: 	</a:t>
          </a:r>
          <a:r>
            <a:rPr lang="en-GB" sz="2000" kern="1200">
              <a:solidFill>
                <a:srgbClr val="FFFFFF"/>
              </a:solidFill>
              <a:latin typeface="Calibri"/>
              <a:ea typeface="+mn-ea"/>
              <a:cs typeface="+mn-cs"/>
            </a:rPr>
            <a:t>Problem Solving and Decision-Making</a:t>
          </a:r>
          <a:endParaRPr lang="en-US" sz="2000" kern="1200">
            <a:solidFill>
              <a:srgbClr val="FFFFFF"/>
            </a:solidFill>
            <a:latin typeface="Calibri"/>
            <a:ea typeface="+mn-ea"/>
            <a:cs typeface="+mn-cs"/>
          </a:endParaRPr>
        </a:p>
      </dsp:txBody>
      <dsp:txXfrm>
        <a:off x="344302" y="5467044"/>
        <a:ext cx="4359100" cy="532758"/>
      </dsp:txXfrm>
    </dsp:sp>
    <dsp:sp modelId="{3E718EE4-AB91-4206-8D4A-D3015EA6CAC3}">
      <dsp:nvSpPr>
        <dsp:cNvPr id="0" name=""/>
        <dsp:cNvSpPr/>
      </dsp:nvSpPr>
      <dsp:spPr>
        <a:xfrm>
          <a:off x="0" y="6640623"/>
          <a:ext cx="63096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0DA32-2339-4ED5-B7FA-1F6608C2E4EE}">
      <dsp:nvSpPr>
        <dsp:cNvPr id="0" name=""/>
        <dsp:cNvSpPr/>
      </dsp:nvSpPr>
      <dsp:spPr>
        <a:xfrm>
          <a:off x="315481" y="6345423"/>
          <a:ext cx="4416742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942" tIns="0" rIns="16694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FFFF"/>
              </a:solidFill>
              <a:latin typeface="Calibri"/>
              <a:ea typeface="+mn-ea"/>
              <a:cs typeface="+mn-cs"/>
            </a:rPr>
            <a:t>Component 1: 	</a:t>
          </a:r>
          <a:r>
            <a:rPr lang="en-GB" sz="2000" kern="1200">
              <a:solidFill>
                <a:srgbClr val="FFFFFF"/>
              </a:solidFill>
              <a:latin typeface="Calibri"/>
              <a:ea typeface="+mn-ea"/>
              <a:cs typeface="+mn-cs"/>
            </a:rPr>
            <a:t>Green Haven Florists</a:t>
          </a:r>
          <a:endParaRPr lang="en-US" sz="2000" kern="1200">
            <a:solidFill>
              <a:srgbClr val="FFFFFF"/>
            </a:solidFill>
            <a:latin typeface="Calibri"/>
            <a:ea typeface="+mn-ea"/>
            <a:cs typeface="+mn-cs"/>
          </a:endParaRPr>
        </a:p>
      </dsp:txBody>
      <dsp:txXfrm>
        <a:off x="344302" y="6374244"/>
        <a:ext cx="4359100" cy="53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B6BF79-CFE3-4F0B-9A0F-5C58A0EF665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094D22-76F7-4413-B38A-5FC663BA58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626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094D22-76F7-4413-B38A-5FC663BA58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732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094D22-76F7-4413-B38A-5FC663BA58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74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ngall.com/abstract-png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umbs_up_symbol.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317500" dist="2286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TextBox 3">
            <a:extLst>
              <a:ext uri="{FF2B5EF4-FFF2-40B4-BE49-F238E27FC236}">
                <a16:creationId xmlns:a16="http://schemas.microsoft.com/office/drawing/2014/main" id="{8C904FF2-3C65-4D7B-DB66-CBFACE7F64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7925788"/>
              </p:ext>
            </p:extLst>
          </p:nvPr>
        </p:nvGraphicFramePr>
        <p:xfrm>
          <a:off x="5540697" y="-1123958"/>
          <a:ext cx="6309632" cy="8954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7" name="Picture 46" descr="A blue and yellow lines and dots&#10;&#10;AI-generated content may be incorrect.">
            <a:extLst>
              <a:ext uri="{FF2B5EF4-FFF2-40B4-BE49-F238E27FC236}">
                <a16:creationId xmlns:a16="http://schemas.microsoft.com/office/drawing/2014/main" id="{99BB0215-C7B0-4262-681C-6DF23A7E0D3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0" y="1074707"/>
            <a:ext cx="5103963" cy="3242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07" name="Rectangle 1106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8" name="Rectangle 1107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i="1" u="sng">
                <a:solidFill>
                  <a:schemeClr val="tx2"/>
                </a:solidFill>
                <a:highlight>
                  <a:srgbClr val="FFFF00"/>
                </a:highlight>
                <a:latin typeface="Arial"/>
                <a:cs typeface="Arial"/>
              </a:rPr>
              <a:t>CONTENT</a:t>
            </a:r>
          </a:p>
        </p:txBody>
      </p:sp>
      <p:sp>
        <p:nvSpPr>
          <p:cNvPr id="1081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endParaRPr lang="en-GB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In my presentation I will provide:</a:t>
            </a:r>
          </a:p>
          <a:p>
            <a:pPr lvl="1"/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Overview of Green Haven Florist</a:t>
            </a:r>
          </a:p>
          <a:p>
            <a:pPr lvl="1"/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5W2H model</a:t>
            </a:r>
          </a:p>
          <a:p>
            <a:pPr lvl="1"/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PESTEL method</a:t>
            </a:r>
          </a:p>
          <a:p>
            <a:pPr lvl="1"/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Fishbone method</a:t>
            </a:r>
          </a:p>
          <a:p>
            <a:pPr lvl="1"/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Summary of the key findings</a:t>
            </a:r>
          </a:p>
          <a:p>
            <a:pPr lvl="1"/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References</a:t>
            </a:r>
          </a:p>
          <a:p>
            <a:pPr lvl="1"/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lvl="1"/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 </a:t>
            </a:r>
            <a:endParaRPr lang="en-GB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solidFill>
                <a:schemeClr val="tx2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br>
              <a:rPr lang="en-GB" sz="2000">
                <a:solidFill>
                  <a:schemeClr val="tx2"/>
                </a:solidFill>
              </a:rPr>
            </a:br>
            <a:endParaRPr lang="en-GB" sz="200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</p:txBody>
      </p:sp>
      <p:grpSp>
        <p:nvGrpSpPr>
          <p:cNvPr id="1109" name="Group 1108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110" name="Freeform: Shape 1092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1" name="Freeform: Shape 1093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2" name="Freeform: Shape 1094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3" name="Freeform: Shape 1095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85" name="Graphic 1084" descr="Teacher">
            <a:extLst>
              <a:ext uri="{FF2B5EF4-FFF2-40B4-BE49-F238E27FC236}">
                <a16:creationId xmlns:a16="http://schemas.microsoft.com/office/drawing/2014/main" id="{CDA244F9-4784-5BAC-6370-147427B350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e Images : ring, petal, celebration, love, rose, romance, romantic ...">
            <a:extLst>
              <a:ext uri="{FF2B5EF4-FFF2-40B4-BE49-F238E27FC236}">
                <a16:creationId xmlns:a16="http://schemas.microsoft.com/office/drawing/2014/main" id="{72795F5B-BFBD-9224-432F-AEE15A1507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82" r="-2" b="21844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 descr="Different coloured tulips">
            <a:extLst>
              <a:ext uri="{FF2B5EF4-FFF2-40B4-BE49-F238E27FC236}">
                <a16:creationId xmlns:a16="http://schemas.microsoft.com/office/drawing/2014/main" id="{EE709ECB-D464-0704-03D1-C65CC8328B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082" r="-2" b="20944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77" name="Freeform: Shape 49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8" name="Freeform: Shape 51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 b="1" u="sng">
                <a:latin typeface="Arial"/>
                <a:cs typeface="Arial"/>
              </a:rPr>
              <a:t>Overview of Green Havan Florists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Green Haven florists is a small flower shop located in Norwich uk. It is run by both partners called Liam and Priya Patel. At first the shop was doing really well from using eco-friendly packaging and selling amazing, customize bouquets but things changed over the past year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70D8A8E-230C-B29C-F551-37CBE6D50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Problems That Green Haven Florist Is Facing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endParaRPr lang="en-US" sz="2000"/>
          </a:p>
          <a:p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1D3774-AEF9-BFE3-102F-90E6BB871CB7}"/>
              </a:ext>
            </a:extLst>
          </p:cNvPr>
          <p:cNvSpPr txBox="1"/>
          <p:nvPr/>
        </p:nvSpPr>
        <p:spPr>
          <a:xfrm>
            <a:off x="7770670" y="1619523"/>
            <a:ext cx="4030272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aseline="0"/>
              <a:t>The partners both had a good reputation within the community however over the past year Green Haven florist has experienced</a:t>
            </a:r>
            <a:r>
              <a:rPr lang="en-US" sz="2000"/>
              <a:t> 30% </a:t>
            </a:r>
            <a:r>
              <a:rPr lang="en-US" sz="2000" baseline="0"/>
              <a:t>a decline in </a:t>
            </a:r>
            <a:r>
              <a:rPr lang="en-US" sz="2000"/>
              <a:t>the business</a:t>
            </a:r>
            <a:endParaRPr lang="en-US" sz="200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Decreased foot traffic due to nearby businesses closed down</a:t>
            </a:r>
            <a:endParaRPr lang="en-US" sz="200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 lot of other companies selling cheaper bouquets</a:t>
            </a:r>
            <a:endParaRPr lang="en-US" sz="200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Price of fresh flowers increasing and having a disruption with the supply</a:t>
            </a:r>
            <a:endParaRPr lang="en-US" sz="200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Two new competitors joining the industry and selling cheaper and providing better delivery options</a:t>
            </a:r>
            <a:endParaRPr lang="en-US" sz="200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>
              <a:ea typeface="Calibri"/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>
              <a:ea typeface="Calibri"/>
              <a:cs typeface="Calibri"/>
            </a:endParaRPr>
          </a:p>
        </p:txBody>
      </p:sp>
      <p:pic>
        <p:nvPicPr>
          <p:cNvPr id="1026" name="Picture 2" descr="Exclamation Mark Icon">
            <a:extLst>
              <a:ext uri="{FF2B5EF4-FFF2-40B4-BE49-F238E27FC236}">
                <a16:creationId xmlns:a16="http://schemas.microsoft.com/office/drawing/2014/main" id="{C4FFDE44-7A42-7257-BCB9-353B82DE1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331" y="1490730"/>
            <a:ext cx="2926080" cy="29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3306126"/>
              </p:ext>
            </p:extLst>
          </p:nvPr>
        </p:nvGraphicFramePr>
        <p:xfrm>
          <a:off x="0" y="1507405"/>
          <a:ext cx="12191998" cy="386434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4171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75538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413283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826566">
                <a:tc>
                  <a:txBody>
                    <a:bodyPr/>
                    <a:lstStyle/>
                    <a:p>
                      <a:r>
                        <a:rPr lang="en-GB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10762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30% decline in sales from the past 12 months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At Green Haven Florists a small flower shop located in Norwich </a:t>
                      </a:r>
                      <a:r>
                        <a:rPr lang="en-GB" err="1"/>
                        <a:t>uk</a:t>
                      </a: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Over the past 12 months a noticeable decline in business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The shop owners Liam and Priya Patel and customers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Decreased foot traffic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Rising costs of fresh flowers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The problem is serious as it led to a significant drop in sales and business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30% decline in sales which is a substantial financial loss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03694" y="0"/>
            <a:ext cx="10584611" cy="113877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u="sng">
                <a:latin typeface="Arial"/>
                <a:cs typeface="Arial"/>
              </a:rPr>
              <a:t> </a:t>
            </a:r>
            <a:r>
              <a:rPr lang="en-GB" sz="3600" b="1" u="sng">
                <a:latin typeface="Arial"/>
                <a:cs typeface="Arial"/>
              </a:rPr>
              <a:t>5W2H model</a:t>
            </a:r>
            <a:r>
              <a:rPr lang="en-GB" sz="2800" b="1" u="sng">
                <a:latin typeface="Arial"/>
                <a:cs typeface="Arial"/>
              </a:rPr>
              <a:t> </a:t>
            </a:r>
            <a:endParaRPr lang="en-GB" sz="28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u="sng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igital financial graph">
            <a:extLst>
              <a:ext uri="{FF2B5EF4-FFF2-40B4-BE49-F238E27FC236}">
                <a16:creationId xmlns:a16="http://schemas.microsoft.com/office/drawing/2014/main" id="{1FF65556-CD2D-5E2B-40A5-C01BD7FF20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770" r="8827"/>
          <a:stretch>
            <a:fillRect/>
          </a:stretch>
        </p:blipFill>
        <p:spPr>
          <a:xfrm>
            <a:off x="3047923" y="-266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The PESTEL Framework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2000"/>
              <a:t>The PESTEL Framework helps businesses analyse external factors like Political, Economic, Social, Technological, Environmental, and Legal influences. 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Arc 46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sz="4100" b="1" u="sng">
                <a:latin typeface="Arial"/>
                <a:cs typeface="Arial"/>
              </a:rPr>
              <a:t>​PESTEL analysis of green haven florists</a:t>
            </a:r>
            <a:endParaRPr lang="en-GB" sz="41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226" y="2008682"/>
            <a:ext cx="3521404" cy="1933731"/>
          </a:xfrm>
        </p:spPr>
        <p:txBody>
          <a:bodyPr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Green Haven Florist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710252"/>
              </p:ext>
            </p:extLst>
          </p:nvPr>
        </p:nvGraphicFramePr>
        <p:xfrm>
          <a:off x="3586361" y="2284549"/>
          <a:ext cx="8514413" cy="43962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3732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145737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109272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592569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63997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67910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963941"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 marL="14014" marR="14014" marT="7007" marB="7007"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 marL="14014" marR="14014" marT="7007" marB="7007"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 marL="14014" marR="14014" marT="7007" marB="7007"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 marL="14014" marR="14014" marT="7007" marB="7007"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 marL="14014" marR="14014" marT="7007" marB="7007"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 marL="14014" marR="14014" marT="7007" marB="7007"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43235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/>
                        <a:t>Sustainability Policies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/>
                        <a:t>Import and export regulations</a:t>
                      </a:r>
                    </a:p>
                  </a:txBody>
                  <a:tcPr marL="14014" marR="14014" marT="7007" marB="7007"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/>
                        <a:t>Supply chain costs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/>
                        <a:t>Post covid Decline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/>
                    </a:p>
                    <a:p>
                      <a:endParaRPr lang="en-GB" sz="1800" b="1"/>
                    </a:p>
                  </a:txBody>
                  <a:tcPr marL="14014" marR="14014" marT="7007" marB="7007"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/>
                        <a:t>Occasion based demand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/>
                        <a:t>Urban lifestyle</a:t>
                      </a:r>
                    </a:p>
                    <a:p>
                      <a:endParaRPr lang="en-GB" sz="1800" b="1"/>
                    </a:p>
                  </a:txBody>
                  <a:tcPr marL="14014" marR="14014" marT="7007" marB="7007"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Inventory management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Social media for a strong online presence</a:t>
                      </a:r>
                    </a:p>
                    <a:p>
                      <a:endParaRPr lang="en-GB" sz="1800" b="1"/>
                    </a:p>
                  </a:txBody>
                  <a:tcPr marL="14014" marR="14014" marT="7007" marB="7007"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Labour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Consumer protection</a:t>
                      </a:r>
                    </a:p>
                    <a:p>
                      <a:endParaRPr lang="en-GB" sz="1800" b="1"/>
                    </a:p>
                  </a:txBody>
                  <a:tcPr marL="14014" marR="14014" marT="7007" marB="7007"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Climate change affects the supply and price of flowers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Waste management requirements for green waste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/>
                    </a:p>
                    <a:p>
                      <a:endParaRPr lang="en-GB" sz="1800" b="1"/>
                    </a:p>
                  </a:txBody>
                  <a:tcPr marL="14014" marR="14014" marT="7007" marB="7007"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Arial"/>
                <a:cs typeface="Arial"/>
              </a:rPr>
              <a:t>Local competition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Arial"/>
                <a:cs typeface="Arial"/>
              </a:rPr>
              <a:t>Economic climate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Arial"/>
                <a:cs typeface="Arial"/>
              </a:rPr>
              <a:t>Staff and customers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Waste tracking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Labour costs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Price validity</a:t>
            </a:r>
            <a:r>
              <a:rPr lang="en-GB" sz="2000">
                <a:latin typeface="Arial"/>
                <a:cs typeface="Arial"/>
              </a:rPr>
              <a:t>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Arial"/>
                <a:cs typeface="Arial"/>
              </a:rPr>
              <a:t>Wholesale  prices</a:t>
            </a:r>
            <a:r>
              <a:rPr lang="en-GB" sz="1100">
                <a:latin typeface="Arial"/>
                <a:cs typeface="Arial"/>
              </a:rPr>
              <a:t>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Delivery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vehicle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Refrigeration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Arial"/>
                <a:cs typeface="Arial"/>
              </a:rPr>
              <a:t>Ordering patterns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Arial"/>
                <a:cs typeface="Arial"/>
              </a:rPr>
              <a:t>Care procedures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The fish bone theory of Green Haven Florists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FC5C47-2F74-BA6D-6DC1-D5CB11219244}"/>
              </a:ext>
            </a:extLst>
          </p:cNvPr>
          <p:cNvSpPr txBox="1"/>
          <p:nvPr/>
        </p:nvSpPr>
        <p:spPr>
          <a:xfrm>
            <a:off x="9319129" y="3108084"/>
            <a:ext cx="2383763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 </a:t>
            </a:r>
            <a:r>
              <a:rPr lang="en-GB" sz="2400" b="1"/>
              <a:t>30% decline in sales over the last 12 months</a:t>
            </a:r>
            <a:endParaRPr lang="en-GB" sz="2400" b="1">
              <a:ea typeface="Calibri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194328F-3746-D01C-7E34-EBC28C046E4A}"/>
              </a:ext>
            </a:extLst>
          </p:cNvPr>
          <p:cNvSpPr txBox="1"/>
          <p:nvPr/>
        </p:nvSpPr>
        <p:spPr>
          <a:xfrm>
            <a:off x="6406246" y="2243829"/>
            <a:ext cx="2346755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/>
              <a:t>Customer service</a:t>
            </a:r>
            <a:r>
              <a:rPr lang="en-GB" b="1"/>
              <a:t>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39BC0C2-9229-0B54-C16A-9E2C9AA7581F}"/>
              </a:ext>
            </a:extLst>
          </p:cNvPr>
          <p:cNvSpPr txBox="1"/>
          <p:nvPr/>
        </p:nvSpPr>
        <p:spPr>
          <a:xfrm>
            <a:off x="6350496" y="2241047"/>
            <a:ext cx="2207594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000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 u="sng">
                <a:latin typeface="Arial" panose="020B0604020202020204" pitchFamily="34" charset="0"/>
                <a:cs typeface="Arial" panose="020B0604020202020204" pitchFamily="34" charset="0"/>
              </a:rPr>
              <a:t>My key findings from Green Haven Florists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: Sales decline</a:t>
            </a:r>
          </a:p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: Reduced foot traffic </a:t>
            </a:r>
          </a:p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: Rising costs</a:t>
            </a:r>
          </a:p>
          <a:p>
            <a:pPr marL="0" indent="0">
              <a:buNone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: Insufficient online growth</a:t>
            </a:r>
          </a:p>
        </p:txBody>
      </p:sp>
      <p:pic>
        <p:nvPicPr>
          <p:cNvPr id="5" name="Picture 4" descr="Pink flower buds">
            <a:extLst>
              <a:ext uri="{FF2B5EF4-FFF2-40B4-BE49-F238E27FC236}">
                <a16:creationId xmlns:a16="http://schemas.microsoft.com/office/drawing/2014/main" id="{724B99B6-833E-5356-1AC8-C7F8E31B29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82" r="-2" b="-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3600" b="1">
                <a:latin typeface="Arial"/>
                <a:cs typeface="Arial"/>
              </a:rPr>
              <a:t>Reference List:</a:t>
            </a:r>
            <a:endParaRPr lang="en-GB" sz="3600">
              <a:latin typeface="Arial"/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67F186B-417E-CF73-C320-167D84E54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069" y="1710606"/>
            <a:ext cx="10515600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>
                <a:ea typeface="Calibri"/>
                <a:cs typeface="Calibri"/>
              </a:rPr>
              <a:t> Adair, J.(2002) </a:t>
            </a:r>
            <a:r>
              <a:rPr lang="en-GB" sz="2400" i="1">
                <a:ea typeface="Calibri"/>
                <a:cs typeface="Calibri"/>
              </a:rPr>
              <a:t>Decision making and problem solving-break through the barriers and banish uncertainty at work</a:t>
            </a:r>
            <a:r>
              <a:rPr lang="en-GB" sz="2400">
                <a:ea typeface="Calibri"/>
                <a:cs typeface="Calibri"/>
              </a:rPr>
              <a:t> 5th </a:t>
            </a:r>
            <a:r>
              <a:rPr lang="en-GB" sz="2400" err="1">
                <a:ea typeface="Calibri"/>
                <a:cs typeface="Calibri"/>
              </a:rPr>
              <a:t>edn</a:t>
            </a:r>
            <a:r>
              <a:rPr lang="en-GB" sz="2400">
                <a:ea typeface="Calibri"/>
                <a:cs typeface="Calibri"/>
              </a:rPr>
              <a:t>. London:Koganpage.</a:t>
            </a:r>
          </a:p>
          <a:p>
            <a:r>
              <a:rPr lang="en-GB" sz="2400">
                <a:ea typeface="Calibri"/>
                <a:cs typeface="Calibri"/>
              </a:rPr>
              <a:t>Pergamon Flexible Learning (2007) </a:t>
            </a:r>
            <a:r>
              <a:rPr lang="en-GB" sz="2400" i="1">
                <a:ea typeface="Calibri"/>
                <a:cs typeface="Calibri"/>
              </a:rPr>
              <a:t>Solving problems and making decisions</a:t>
            </a:r>
            <a:r>
              <a:rPr lang="en-GB" sz="2400">
                <a:ea typeface="Calibri"/>
                <a:cs typeface="Calibri"/>
              </a:rPr>
              <a:t>. 5th edn. Amsterdam: Pergamon Flexible Learning.</a:t>
            </a:r>
          </a:p>
          <a:p>
            <a:r>
              <a:rPr lang="en-GB" sz="2400">
                <a:ea typeface="Calibri"/>
                <a:cs typeface="Calibri"/>
              </a:rPr>
              <a:t>Brooks, I., Weatherston,J.and Wilkinson, G.(2011). </a:t>
            </a:r>
            <a:r>
              <a:rPr lang="en-GB" sz="2400" i="1">
                <a:ea typeface="Calibri"/>
                <a:cs typeface="Calibri"/>
              </a:rPr>
              <a:t>The international business enviroment:challenges and changes</a:t>
            </a:r>
            <a:r>
              <a:rPr lang="en-GB" sz="2400">
                <a:ea typeface="Calibri"/>
                <a:cs typeface="Calibri"/>
              </a:rPr>
              <a:t>.2nd </a:t>
            </a:r>
            <a:r>
              <a:rPr lang="en-GB" sz="2400" err="1">
                <a:ea typeface="Calibri"/>
                <a:cs typeface="Calibri"/>
              </a:rPr>
              <a:t>edn</a:t>
            </a:r>
            <a:r>
              <a:rPr lang="en-GB" sz="2400">
                <a:ea typeface="Calibri"/>
                <a:cs typeface="Calibri"/>
              </a:rPr>
              <a:t>. Harlow: Financial Times/Prentice Hall.</a:t>
            </a:r>
          </a:p>
          <a:p>
            <a:r>
              <a:rPr lang="en-GB" sz="2400">
                <a:ea typeface="Calibri"/>
                <a:cs typeface="Calibri"/>
              </a:rPr>
              <a:t>Belton,. and Stewart, T,. T.(2002) </a:t>
            </a:r>
            <a:r>
              <a:rPr lang="en-GB" sz="2400" i="1">
                <a:ea typeface="Calibri"/>
                <a:cs typeface="Calibri"/>
              </a:rPr>
              <a:t>Multiple Criteria Decision Analysis</a:t>
            </a:r>
            <a:r>
              <a:rPr lang="en-GB" sz="2400">
                <a:ea typeface="Calibri"/>
                <a:cs typeface="Calibri"/>
              </a:rPr>
              <a:t>: Springer. 1st </a:t>
            </a:r>
            <a:r>
              <a:rPr lang="en-GB" sz="2400" err="1">
                <a:ea typeface="Calibri"/>
                <a:cs typeface="Calibri"/>
              </a:rPr>
              <a:t>edn</a:t>
            </a:r>
            <a:r>
              <a:rPr lang="en-GB" sz="2400">
                <a:ea typeface="Calibri"/>
                <a:cs typeface="Calibri"/>
              </a:rPr>
              <a:t>. New York: Springer</a:t>
            </a:r>
          </a:p>
          <a:p>
            <a:r>
              <a:rPr lang="en-GB" sz="2400">
                <a:ea typeface="Calibri"/>
                <a:cs typeface="Calibri"/>
              </a:rPr>
              <a:t>Procter, T,(2019). </a:t>
            </a:r>
            <a:r>
              <a:rPr lang="en-GB" sz="2400" i="1">
                <a:ea typeface="Calibri"/>
                <a:cs typeface="Calibri"/>
              </a:rPr>
              <a:t>Creating problem solving for managers and innovation</a:t>
            </a:r>
            <a:r>
              <a:rPr lang="en-GB" sz="2400">
                <a:ea typeface="Calibri"/>
                <a:cs typeface="Calibri"/>
              </a:rPr>
              <a:t> 5th </a:t>
            </a:r>
            <a:r>
              <a:rPr lang="en-GB" sz="2400" err="1">
                <a:ea typeface="Calibri"/>
                <a:cs typeface="Calibri"/>
              </a:rPr>
              <a:t>edn</a:t>
            </a:r>
            <a:r>
              <a:rPr lang="en-GB" sz="2400">
                <a:ea typeface="Calibri"/>
                <a:cs typeface="Calibri"/>
              </a:rPr>
              <a:t> New York: Routledge.</a:t>
            </a:r>
          </a:p>
          <a:p>
            <a:r>
              <a:rPr lang="en-GB" sz="2400">
                <a:ea typeface="Calibri"/>
                <a:cs typeface="Calibri"/>
              </a:rPr>
              <a:t>Sproull, R.(2018) </a:t>
            </a:r>
            <a:r>
              <a:rPr lang="en-GB" sz="2400" i="1">
                <a:ea typeface="Calibri"/>
                <a:cs typeface="Calibri"/>
              </a:rPr>
              <a:t>The problem-solving, problem-prevention, and decision-making guide</a:t>
            </a:r>
            <a:r>
              <a:rPr lang="en-GB" sz="2400">
                <a:ea typeface="Calibri"/>
                <a:cs typeface="Calibri"/>
              </a:rPr>
              <a:t>: </a:t>
            </a:r>
            <a:r>
              <a:rPr lang="en-GB" sz="2400" i="1">
                <a:ea typeface="Calibri"/>
                <a:cs typeface="Calibri"/>
              </a:rPr>
              <a:t>organized and systemic roadmaps for managers. </a:t>
            </a:r>
            <a:r>
              <a:rPr lang="en-GB" sz="2400">
                <a:ea typeface="Calibri"/>
                <a:cs typeface="Calibri"/>
              </a:rPr>
              <a:t>New York: Taylor &amp; Francis</a:t>
            </a:r>
            <a:r>
              <a:rPr lang="en-GB" sz="2000">
                <a:ea typeface="Calibri"/>
                <a:cs typeface="Calibri"/>
              </a:rPr>
              <a:t>.</a:t>
            </a:r>
          </a:p>
          <a:p>
            <a:endParaRPr lang="en-GB" sz="2000">
              <a:ea typeface="Calibri"/>
              <a:cs typeface="Calibri"/>
            </a:endParaRPr>
          </a:p>
          <a:p>
            <a:endParaRPr lang="en-GB" sz="2000">
              <a:ea typeface="Calibri"/>
              <a:cs typeface="Calibri"/>
            </a:endParaRPr>
          </a:p>
          <a:p>
            <a:endParaRPr lang="en-GB" sz="240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Questions And Answers Free Stock Photo - Public Domain Pictures">
            <a:extLst>
              <a:ext uri="{FF2B5EF4-FFF2-40B4-BE49-F238E27FC236}">
                <a16:creationId xmlns:a16="http://schemas.microsoft.com/office/drawing/2014/main" id="{D8CE015D-B875-D140-486E-DF91122EE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6420" y="952901"/>
            <a:ext cx="7575730" cy="54461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824" y="3146400"/>
            <a:ext cx="4391025" cy="2454300"/>
          </a:xfrm>
        </p:spPr>
        <p:txBody>
          <a:bodyPr>
            <a:normAutofit/>
          </a:bodyPr>
          <a:lstStyle/>
          <a:p>
            <a:endParaRPr lang="en-GB" sz="240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br>
              <a:rPr lang="en-GB" sz="3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>
                <a:latin typeface="Arial"/>
                <a:cs typeface="Arial"/>
              </a:rPr>
              <a:t>Thank you for listening</a:t>
            </a:r>
          </a:p>
        </p:txBody>
      </p:sp>
      <p:pic>
        <p:nvPicPr>
          <p:cNvPr id="4" name="Picture 3" descr="A hand giving a thumbs up&#10;&#10;AI-generated content may be incorrect.">
            <a:extLst>
              <a:ext uri="{FF2B5EF4-FFF2-40B4-BE49-F238E27FC236}">
                <a16:creationId xmlns:a16="http://schemas.microsoft.com/office/drawing/2014/main" id="{097F8140-053A-4B7C-C80E-3E9AD2DB3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51221" y="2643276"/>
            <a:ext cx="2922918" cy="2922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3e4d8a5d-01f3-43bc-a8af-65fd9717c73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CONTENT</vt:lpstr>
      <vt:lpstr>Overview of Green Havan Florists</vt:lpstr>
      <vt:lpstr>Problems That Green Haven Florist Is Facing</vt:lpstr>
      <vt:lpstr>PowerPoint Presentation</vt:lpstr>
      <vt:lpstr>The PESTEL Framework </vt:lpstr>
      <vt:lpstr>​PESTEL analysis of green haven florists</vt:lpstr>
      <vt:lpstr>PowerPoint Presentation</vt:lpstr>
      <vt:lpstr>My key findings from Green Haven Florists</vt:lpstr>
      <vt:lpstr>Reference List:</vt:lpstr>
      <vt:lpstr>PowerPoint Presentation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2</cp:revision>
  <dcterms:created xsi:type="dcterms:W3CDTF">2024-01-29T11:42:05Z</dcterms:created>
  <dcterms:modified xsi:type="dcterms:W3CDTF">2026-02-14T22:49:45Z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