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7DF18680-E054-41AD-8BC1-D1AEF772440D}" styleName="Medium Style 2 - Accent 5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5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5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4660"/>
  </p:normalViewPr>
  <p:slideViewPr>
    <p:cSldViewPr snapToGrid="0">
      <p:cViewPr varScale="1">
        <p:scale>
          <a:sx n="78" d="100"/>
          <a:sy n="78" d="100"/>
        </p:scale>
        <p:origin x="878" y="19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C3F838-6B75-7A77-523D-22D058F1631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68FE970-9D69-1C3F-674A-4C26E42C379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8037426-3CFC-88F5-C6C3-5EAC967B13C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C783AF-E943-459B-BB25-32E58DB238B8}" type="datetimeFigureOut">
              <a:rPr lang="en-GB" smtClean="0"/>
              <a:t>05/12/2024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5341DE7-E08B-D9A1-0161-11C56338B3E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08A3E10-2049-93AB-2ED7-8C1A21E4EDF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7FADA0-3ECD-4ECB-B667-7AC02F75451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8067217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F7521B7-7FE8-E4C6-1C19-F9079A41FBC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51E032F-841D-9DEA-5530-0D422F21D23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02C1A3A-5E28-39AB-F63D-F4A1352F7C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C783AF-E943-459B-BB25-32E58DB238B8}" type="datetimeFigureOut">
              <a:rPr lang="en-GB" smtClean="0"/>
              <a:t>05/12/2024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5A7F766-3F37-AEC4-AE17-9A529CDDA93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51EBEF0-BAD1-68EE-D469-159B1187CB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7FADA0-3ECD-4ECB-B667-7AC02F75451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9528041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B5C3C55-3157-2DA9-6C69-15BD96E1C23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1329DBB-BF45-EF67-5AA3-F98175F0511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7CFDB3E-21F3-A8DD-0755-C7426232AEB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C783AF-E943-459B-BB25-32E58DB238B8}" type="datetimeFigureOut">
              <a:rPr lang="en-GB" smtClean="0"/>
              <a:t>05/12/2024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2C1D1EF-4049-F249-C1AD-79EC55C7DF2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FF3546D-960E-15E5-2558-0C0D768CEE3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7FADA0-3ECD-4ECB-B667-7AC02F75451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7809410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A20AC41-8D65-B31C-8B23-7D2113D412A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E3BAB0F-E3F0-85F9-9050-7414F71376E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1AC13E4-A115-059C-098E-099764B78EB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FE252B0-837A-F561-77F4-EB7827F603D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C783AF-E943-459B-BB25-32E58DB238B8}" type="datetimeFigureOut">
              <a:rPr lang="en-GB" smtClean="0"/>
              <a:t>05/12/2024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95DFF51-1039-7166-6054-FF73AB3AA7D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6439CD4-794D-E944-1C6D-CEF21C677D1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7FADA0-3ECD-4ECB-B667-7AC02F75451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1680699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D44CAF4-067F-0D35-3A6E-EA4DFC9180A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4580710-D18B-DF8F-0B5D-1A54150E507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FB176C3-1D48-3A79-DF8E-07542BB5C18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AB965992-485B-A39B-5600-AE05DCBF81C2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BB03977-56C3-E9B5-ECAA-1BDE7C082C72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809792C2-B442-2852-0B5D-5346E80F6D4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C783AF-E943-459B-BB25-32E58DB238B8}" type="datetimeFigureOut">
              <a:rPr lang="en-GB" smtClean="0"/>
              <a:t>05/12/2024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CDEE65AF-84F4-64E1-CABA-838E7837AFB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7F6356CF-2DF0-CECA-D594-3458890EA5F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7FADA0-3ECD-4ECB-B667-7AC02F75451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1947790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6D0F557-8BCD-F93C-51BB-AB695509CCC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2E6268D6-C85B-0938-7523-ED9070EF6B2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C783AF-E943-459B-BB25-32E58DB238B8}" type="datetimeFigureOut">
              <a:rPr lang="en-GB" smtClean="0"/>
              <a:t>05/12/2024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5FEF836B-F701-86F4-E8FD-EF96B1BD5DA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59C7D02-E124-CA5A-5A2D-0DA9C94445B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7FADA0-3ECD-4ECB-B667-7AC02F75451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3840967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7E70EB15-E1AF-51BE-0CCD-18C704733D4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C783AF-E943-459B-BB25-32E58DB238B8}" type="datetimeFigureOut">
              <a:rPr lang="en-GB" smtClean="0"/>
              <a:t>05/12/2024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81E9D54-CECF-4D2A-2C44-0C1FC6E1B47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3886E4A-68A7-77CA-CF47-673A5950F8E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7FADA0-3ECD-4ECB-B667-7AC02F75451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8364495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D6A0C18-13C6-B789-3E7E-379D94516D7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548F58C-927E-0CC9-39E9-EC37C7D160E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1EE4F12-3195-9AD9-AFBC-E5CA5AACAE4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A83F5AB-DD9A-7A6C-69F1-1617726BF36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C783AF-E943-459B-BB25-32E58DB238B8}" type="datetimeFigureOut">
              <a:rPr lang="en-GB" smtClean="0"/>
              <a:t>05/12/2024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EFA88CC-85BA-2D38-3C55-BBDB50CAE4A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0AC3F5E-8E80-BF08-3493-41213AB68E4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7FADA0-3ECD-4ECB-B667-7AC02F75451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4327577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2EFA5E9-C304-085F-069B-5F5FCFBBE0F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B6C0625F-8007-E55F-25F8-F75EE38A6E8B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C0EEA59-535C-1787-4FA2-056E385532A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048BC9F-F935-DBDB-AB7C-721C302F3AD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C783AF-E943-459B-BB25-32E58DB238B8}" type="datetimeFigureOut">
              <a:rPr lang="en-GB" smtClean="0"/>
              <a:t>05/12/2024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50BB7DB-1330-4FCA-BD1B-AD558BD6CB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7FE6BAD-138C-3234-7D0D-E57AF217D9D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7FADA0-3ECD-4ECB-B667-7AC02F75451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9392188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81F7B06-3466-64FC-2063-49A73392F27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1FC0299-6162-7AFA-4ED4-6607346FDA5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0BE9532-CE6A-C108-1B20-23291CB6420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C783AF-E943-459B-BB25-32E58DB238B8}" type="datetimeFigureOut">
              <a:rPr lang="en-GB" smtClean="0"/>
              <a:t>05/12/2024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985D5B9-C911-45EA-FCB3-E76C8619C32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E51798E-56EB-FB14-67A5-EF844C5DE1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7FADA0-3ECD-4ECB-B667-7AC02F75451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1989344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62358D2A-F24A-CFDA-CB04-C036EA52D61B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1788173-024C-8911-D10D-3CB33BFC60E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6EC9605-4EDB-9699-6776-19234E17111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C783AF-E943-459B-BB25-32E58DB238B8}" type="datetimeFigureOut">
              <a:rPr lang="en-GB" smtClean="0"/>
              <a:t>05/12/2024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F4CBE54-F0A8-E942-E326-FD159773610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4671FFB-DF71-5870-E0FF-A5952138D2A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7FADA0-3ECD-4ECB-B667-7AC02F75451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0392982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19AA8396-7A7D-DF9C-BD15-6D392C9C4B3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0308D63-23CD-A24D-31F6-2F00253E84F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4EB9C29-0F88-669B-87D2-239DA062D3BB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6FC783AF-E943-459B-BB25-32E58DB238B8}" type="datetimeFigureOut">
              <a:rPr lang="en-GB" smtClean="0"/>
              <a:t>05/12/2024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3B72865-8ACA-6830-7D8E-70E1B7C9562D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EEA9A0F-D37C-6300-40E8-C9A979E6F274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EA7FADA0-3ECD-4ECB-B667-7AC02F75451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48881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hyperlink" Target="https://xaydungso.vn/bai-viet-khac/stunning-page-background-purple-images-for-your-website-design-vi-cb.html" TargetMode="External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2.jp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rcRect/>
          <a:stretch>
            <a:fillRect t="-8000" b="-8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B0AB6B1-A43D-E537-FC90-7CC7545252F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04335" y="21631"/>
            <a:ext cx="8917860" cy="1179871"/>
          </a:xfrm>
          <a:solidFill>
            <a:schemeClr val="accent6">
              <a:lumMod val="75000"/>
            </a:schemeClr>
          </a:solidFill>
        </p:spPr>
        <p:txBody>
          <a:bodyPr>
            <a:normAutofit fontScale="90000"/>
          </a:bodyPr>
          <a:lstStyle/>
          <a:p>
            <a:pPr algn="ctr"/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Understanding and Improving my Emotional Intelligence</a:t>
            </a:r>
            <a:b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Cezar Stroescu-2123047</a:t>
            </a: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EFB66E1F-2A1F-5DEC-EE12-1B17FB396C33}"/>
              </a:ext>
            </a:extLst>
          </p:cNvPr>
          <p:cNvSpPr/>
          <p:nvPr/>
        </p:nvSpPr>
        <p:spPr>
          <a:xfrm>
            <a:off x="128914" y="1749745"/>
            <a:ext cx="1946787" cy="1032387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>
              <a:spcAft>
                <a:spcPts val="1000"/>
              </a:spcAft>
            </a:pPr>
            <a:r>
              <a:rPr lang="en-US" sz="2400" b="1" dirty="0">
                <a:solidFill>
                  <a:schemeClr val="tx1"/>
                </a:solidFill>
                <a:latin typeface="Arial" panose="020B0604020202020204" pitchFamily="34" charset="0"/>
                <a:ea typeface="Tahoma" panose="020B0604030504040204" pitchFamily="34" charset="0"/>
                <a:cs typeface="Arial" panose="020B0604020202020204" pitchFamily="34" charset="0"/>
              </a:rPr>
              <a:t> </a:t>
            </a:r>
            <a:r>
              <a:rPr lang="en-US" sz="1400" dirty="0">
                <a:ln>
                  <a:solidFill>
                    <a:schemeClr val="tx1"/>
                  </a:solidFill>
                </a:ln>
                <a:solidFill>
                  <a:schemeClr val="tx1"/>
                </a:solidFill>
                <a:latin typeface="Arial" panose="020B0604020202020204" pitchFamily="34" charset="0"/>
                <a:ea typeface="Tahoma" panose="020B0604030504040204" pitchFamily="34" charset="0"/>
                <a:cs typeface="Arial" panose="020B0604020202020204" pitchFamily="34" charset="0"/>
              </a:rPr>
              <a:t>Communication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US" sz="1000" dirty="0">
                <a:solidFill>
                  <a:schemeClr val="tx1"/>
                </a:solidFill>
                <a:latin typeface="Arial" panose="020B0604020202020204" pitchFamily="34" charset="0"/>
                <a:ea typeface="Tahoma" panose="020B0604030504040204" pitchFamily="34" charset="0"/>
                <a:cs typeface="Arial" panose="020B0604020202020204" pitchFamily="34" charset="0"/>
              </a:rPr>
              <a:t>Effective communication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US" sz="1000" dirty="0">
                <a:solidFill>
                  <a:schemeClr val="tx1"/>
                </a:solidFill>
                <a:latin typeface="Arial" panose="020B0604020202020204" pitchFamily="34" charset="0"/>
                <a:ea typeface="Tahoma" panose="020B0604030504040204" pitchFamily="34" charset="0"/>
                <a:cs typeface="Arial" panose="020B0604020202020204" pitchFamily="34" charset="0"/>
              </a:rPr>
              <a:t> Active listening </a:t>
            </a:r>
            <a:endParaRPr lang="en-GB" sz="1000" dirty="0">
              <a:solidFill>
                <a:schemeClr val="tx1"/>
              </a:solidFill>
            </a:endParaRPr>
          </a:p>
        </p:txBody>
      </p:sp>
      <p:pic>
        <p:nvPicPr>
          <p:cNvPr id="5" name="Picture 4" descr="A person standing in front of a stone wall&#10;&#10;Description automatically generated">
            <a:extLst>
              <a:ext uri="{FF2B5EF4-FFF2-40B4-BE49-F238E27FC236}">
                <a16:creationId xmlns:a16="http://schemas.microsoft.com/office/drawing/2014/main" id="{4C087DD7-385F-61BD-E079-08152BC7A3DC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150842" y="1201502"/>
            <a:ext cx="3290253" cy="2859221"/>
          </a:xfrm>
          <a:prstGeom prst="rect">
            <a:avLst/>
          </a:prstGeom>
        </p:spPr>
      </p:pic>
      <p:sp>
        <p:nvSpPr>
          <p:cNvPr id="6" name="Rectangle: Folded Corner 5">
            <a:extLst>
              <a:ext uri="{FF2B5EF4-FFF2-40B4-BE49-F238E27FC236}">
                <a16:creationId xmlns:a16="http://schemas.microsoft.com/office/drawing/2014/main" id="{4CB0142B-7608-9DF9-1361-FEE81ED73A82}"/>
              </a:ext>
            </a:extLst>
          </p:cNvPr>
          <p:cNvSpPr/>
          <p:nvPr/>
        </p:nvSpPr>
        <p:spPr>
          <a:xfrm>
            <a:off x="8498946" y="2265939"/>
            <a:ext cx="3352800" cy="1345155"/>
          </a:xfrm>
          <a:prstGeom prst="foldedCorner">
            <a:avLst/>
          </a:prstGeom>
          <a:solidFill>
            <a:schemeClr val="tx2">
              <a:lumMod val="25000"/>
              <a:lumOff val="75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>
              <a:spcAft>
                <a:spcPts val="1000"/>
              </a:spcAft>
            </a:pPr>
            <a:r>
              <a:rPr lang="en-US" sz="1400" dirty="0">
                <a:ln>
                  <a:solidFill>
                    <a:sysClr val="windowText" lastClr="000000"/>
                  </a:solidFill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                                                           Relationships with family and friends</a:t>
            </a:r>
          </a:p>
          <a:p>
            <a:pPr marL="285750" marR="0" lvl="0" indent="-285750" algn="just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sz="1000" b="0" i="0" u="none" strike="noStrike" kern="120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anose="020B0604020202020204" pitchFamily="34" charset="0"/>
                <a:ea typeface="Tahoma" panose="020B0604030504040204" pitchFamily="34" charset="0"/>
                <a:cs typeface="Arial" panose="020B0604020202020204" pitchFamily="34" charset="0"/>
              </a:rPr>
              <a:t>Empathizing with loved ones  emotions and understanding gives me trust and consolidates the connection between each other</a:t>
            </a:r>
          </a:p>
          <a:p>
            <a:pPr marL="285750" marR="0" lvl="0" indent="-285750" algn="just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sz="1000" b="0" i="0" u="none" strike="noStrike" kern="120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anose="020B0604020202020204" pitchFamily="34" charset="0"/>
                <a:ea typeface="Tahoma" panose="020B0604030504040204" pitchFamily="34" charset="0"/>
                <a:cs typeface="Arial" panose="020B0604020202020204" pitchFamily="34" charset="0"/>
              </a:rPr>
              <a:t>Communicative openly and honesty</a:t>
            </a:r>
          </a:p>
          <a:p>
            <a:pPr algn="ctr">
              <a:spcAft>
                <a:spcPts val="1000"/>
              </a:spcAft>
            </a:pPr>
            <a:endParaRPr lang="en-US" sz="1400" b="1" dirty="0">
              <a:solidFill>
                <a:schemeClr val="accent2">
                  <a:lumMod val="50000"/>
                </a:schemeClr>
              </a:solidFill>
              <a:effectLst/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</p:txBody>
      </p:sp>
      <p:sp>
        <p:nvSpPr>
          <p:cNvPr id="7" name="Oval 6">
            <a:extLst>
              <a:ext uri="{FF2B5EF4-FFF2-40B4-BE49-F238E27FC236}">
                <a16:creationId xmlns:a16="http://schemas.microsoft.com/office/drawing/2014/main" id="{2AF8B348-8F54-5270-7138-C0E24D37ED40}"/>
              </a:ext>
            </a:extLst>
          </p:cNvPr>
          <p:cNvSpPr/>
          <p:nvPr/>
        </p:nvSpPr>
        <p:spPr>
          <a:xfrm>
            <a:off x="8745794" y="3721802"/>
            <a:ext cx="3352801" cy="1688804"/>
          </a:xfrm>
          <a:prstGeom prst="ellipse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>
              <a:spcAft>
                <a:spcPts val="1000"/>
              </a:spcAft>
            </a:pPr>
            <a:r>
              <a:rPr lang="en-US" sz="1400" dirty="0">
                <a:ln>
                  <a:solidFill>
                    <a:schemeClr val="tx1"/>
                  </a:solidFill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Self Management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US" sz="1000" dirty="0">
                <a:solidFill>
                  <a:schemeClr val="tx1"/>
                </a:solidFill>
                <a:latin typeface="Arial" panose="020B0604020202020204" pitchFamily="34" charset="0"/>
                <a:ea typeface="Tahoma" panose="020B0604030504040204" pitchFamily="34" charset="0"/>
                <a:cs typeface="Arial" panose="020B0604020202020204" pitchFamily="34" charset="0"/>
              </a:rPr>
              <a:t>I remain calm even during tense or emotional discussions</a:t>
            </a:r>
            <a:endParaRPr lang="en-GB" sz="1000" b="0" i="0" dirty="0">
              <a:solidFill>
                <a:schemeClr val="tx1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GB" sz="1000" b="0" i="0" dirty="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Self-regulation techniques help in approaching challenges with composure and clarity, even in stressful situations</a:t>
            </a:r>
          </a:p>
          <a:p>
            <a:pPr algn="ctr">
              <a:spcAft>
                <a:spcPts val="1000"/>
              </a:spcAft>
            </a:pPr>
            <a:endParaRPr lang="en-US" sz="1400" b="1" dirty="0">
              <a:ln>
                <a:solidFill>
                  <a:schemeClr val="tx1"/>
                </a:solidFill>
              </a:ln>
              <a:solidFill>
                <a:schemeClr val="tx1"/>
              </a:solidFill>
              <a:effectLst/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</p:txBody>
      </p:sp>
      <p:graphicFrame>
        <p:nvGraphicFramePr>
          <p:cNvPr id="8" name="Table 7">
            <a:extLst>
              <a:ext uri="{FF2B5EF4-FFF2-40B4-BE49-F238E27FC236}">
                <a16:creationId xmlns:a16="http://schemas.microsoft.com/office/drawing/2014/main" id="{BE5BEC37-0C83-BDAE-E4EE-AEDF616AA552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965081605"/>
              </p:ext>
            </p:extLst>
          </p:nvPr>
        </p:nvGraphicFramePr>
        <p:xfrm>
          <a:off x="2899527" y="4098375"/>
          <a:ext cx="5712543" cy="1158240"/>
        </p:xfrm>
        <a:graphic>
          <a:graphicData uri="http://schemas.openxmlformats.org/drawingml/2006/table">
            <a:tbl>
              <a:tblPr firstRow="1" bandRow="1">
                <a:tableStyleId>{7DF18680-E054-41AD-8BC1-D1AEF772440D}</a:tableStyleId>
              </a:tblPr>
              <a:tblGrid>
                <a:gridCol w="1327669">
                  <a:extLst>
                    <a:ext uri="{9D8B030D-6E8A-4147-A177-3AD203B41FA5}">
                      <a16:colId xmlns:a16="http://schemas.microsoft.com/office/drawing/2014/main" val="3370227838"/>
                    </a:ext>
                  </a:extLst>
                </a:gridCol>
                <a:gridCol w="1500953">
                  <a:extLst>
                    <a:ext uri="{9D8B030D-6E8A-4147-A177-3AD203B41FA5}">
                      <a16:colId xmlns:a16="http://schemas.microsoft.com/office/drawing/2014/main" val="2228133895"/>
                    </a:ext>
                  </a:extLst>
                </a:gridCol>
                <a:gridCol w="1500953">
                  <a:extLst>
                    <a:ext uri="{9D8B030D-6E8A-4147-A177-3AD203B41FA5}">
                      <a16:colId xmlns:a16="http://schemas.microsoft.com/office/drawing/2014/main" val="3925093337"/>
                    </a:ext>
                  </a:extLst>
                </a:gridCol>
                <a:gridCol w="1382968">
                  <a:extLst>
                    <a:ext uri="{9D8B030D-6E8A-4147-A177-3AD203B41FA5}">
                      <a16:colId xmlns:a16="http://schemas.microsoft.com/office/drawing/2014/main" val="1816980672"/>
                    </a:ext>
                  </a:extLst>
                </a:gridCol>
              </a:tblGrid>
              <a:tr h="526799">
                <a:tc>
                  <a:txBody>
                    <a:bodyPr/>
                    <a:lstStyle/>
                    <a:p>
                      <a:r>
                        <a:rPr lang="en-GB" sz="1400" dirty="0">
                          <a:solidFill>
                            <a:schemeClr val="tx1"/>
                          </a:solidFill>
                        </a:rPr>
                        <a:t>Self -Awareness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400" dirty="0">
                          <a:solidFill>
                            <a:sysClr val="windowText" lastClr="00000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Self-Management</a:t>
                      </a:r>
                    </a:p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GB" sz="1400" b="1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sysClr val="windowText" lastClr="000000"/>
                          </a:solidFill>
                          <a:effectLst/>
                          <a:uLnTx/>
                          <a:uFillTx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Social-Awareness</a:t>
                      </a:r>
                    </a:p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400" dirty="0">
                          <a:solidFill>
                            <a:sysClr val="windowText" lastClr="00000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Relationship</a:t>
                      </a:r>
                      <a:r>
                        <a:rPr lang="en-GB" sz="1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GB" sz="1400" dirty="0">
                          <a:solidFill>
                            <a:sysClr val="windowText" lastClr="00000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Management</a:t>
                      </a:r>
                    </a:p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293471408"/>
                  </a:ext>
                </a:extLst>
              </a:tr>
              <a:tr h="276986">
                <a:tc>
                  <a:txBody>
                    <a:bodyPr/>
                    <a:lstStyle/>
                    <a:p>
                      <a:r>
                        <a:rPr lang="en-GB" dirty="0"/>
                        <a:t>6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8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8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9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337274072"/>
                  </a:ext>
                </a:extLst>
              </a:tr>
            </a:tbl>
          </a:graphicData>
        </a:graphic>
      </p:graphicFrame>
      <p:sp>
        <p:nvSpPr>
          <p:cNvPr id="9" name="Rectangle 8">
            <a:extLst>
              <a:ext uri="{FF2B5EF4-FFF2-40B4-BE49-F238E27FC236}">
                <a16:creationId xmlns:a16="http://schemas.microsoft.com/office/drawing/2014/main" id="{ACCE2B64-A06D-7CDF-17E8-9F2DACB862B2}"/>
              </a:ext>
            </a:extLst>
          </p:cNvPr>
          <p:cNvSpPr/>
          <p:nvPr/>
        </p:nvSpPr>
        <p:spPr>
          <a:xfrm>
            <a:off x="7992531" y="1240831"/>
            <a:ext cx="4070555" cy="914400"/>
          </a:xfrm>
          <a:prstGeom prst="rect">
            <a:avLst/>
          </a:prstGeom>
          <a:solidFill>
            <a:srgbClr val="92D050"/>
          </a:solidFill>
          <a:ln>
            <a:solidFill>
              <a:schemeClr val="tx1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>
              <a:spcAft>
                <a:spcPts val="1000"/>
              </a:spcAft>
            </a:pPr>
            <a:r>
              <a:rPr lang="en-US" sz="1400" b="1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Decision-Making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US" sz="1000" dirty="0">
                <a:solidFill>
                  <a:schemeClr val="tx1"/>
                </a:solidFill>
                <a:latin typeface="Arial" panose="020B0604020202020204" pitchFamily="34" charset="0"/>
                <a:ea typeface="Tahoma" panose="020B0604030504040204" pitchFamily="34" charset="0"/>
                <a:cs typeface="Arial" panose="020B0604020202020204" pitchFamily="34" charset="0"/>
              </a:rPr>
              <a:t>I tend to analyze and evaluate when making decisions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GB" sz="1000" b="0" i="0" dirty="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Making thoughtful choices instead of impulsive ones based on this awareness</a:t>
            </a:r>
          </a:p>
        </p:txBody>
      </p:sp>
      <p:sp>
        <p:nvSpPr>
          <p:cNvPr id="10" name="Scroll: Horizontal 9">
            <a:extLst>
              <a:ext uri="{FF2B5EF4-FFF2-40B4-BE49-F238E27FC236}">
                <a16:creationId xmlns:a16="http://schemas.microsoft.com/office/drawing/2014/main" id="{D739CE9A-1BDF-D334-85A9-BC8CAFCB9920}"/>
              </a:ext>
            </a:extLst>
          </p:cNvPr>
          <p:cNvSpPr/>
          <p:nvPr/>
        </p:nvSpPr>
        <p:spPr>
          <a:xfrm>
            <a:off x="9246250" y="5368412"/>
            <a:ext cx="2816836" cy="1608765"/>
          </a:xfrm>
          <a:prstGeom prst="horizontalScroll">
            <a:avLst/>
          </a:prstGeom>
          <a:solidFill>
            <a:srgbClr val="0070C0"/>
          </a:solidFill>
          <a:ln>
            <a:solidFill>
              <a:schemeClr val="tx1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marL="285750" indent="-285750" algn="ctr">
              <a:spcAft>
                <a:spcPts val="1000"/>
              </a:spcAft>
              <a:buFont typeface="Arial" panose="020B0604020202020204" pitchFamily="34" charset="0"/>
              <a:buChar char="•"/>
            </a:pPr>
            <a:endParaRPr lang="en-US" sz="1400" b="1" dirty="0">
              <a:solidFill>
                <a:schemeClr val="tx1"/>
              </a:solidFill>
              <a:latin typeface="Arial" panose="020B0604020202020204" pitchFamily="34" charset="0"/>
              <a:ea typeface="Tahoma" panose="020B0604030504040204" pitchFamily="34" charset="0"/>
              <a:cs typeface="Arial" panose="020B0604020202020204" pitchFamily="34" charset="0"/>
            </a:endParaRPr>
          </a:p>
          <a:p>
            <a:pPr marL="285750" indent="-285750" algn="ctr">
              <a:spcAft>
                <a:spcPts val="1000"/>
              </a:spcAft>
              <a:buFont typeface="Arial" panose="020B0604020202020204" pitchFamily="34" charset="0"/>
              <a:buChar char="•"/>
            </a:pPr>
            <a:endParaRPr lang="en-US" sz="1400" b="1" dirty="0">
              <a:solidFill>
                <a:schemeClr val="tx1"/>
              </a:solidFill>
              <a:latin typeface="Arial" panose="020B0604020202020204" pitchFamily="34" charset="0"/>
              <a:ea typeface="Tahoma" panose="020B0604030504040204" pitchFamily="34" charset="0"/>
              <a:cs typeface="Arial" panose="020B0604020202020204" pitchFamily="34" charset="0"/>
            </a:endParaRPr>
          </a:p>
          <a:p>
            <a:pPr marL="285750" indent="-285750" algn="ctr">
              <a:spcAft>
                <a:spcPts val="1000"/>
              </a:spcAft>
              <a:buFont typeface="Arial" panose="020B0604020202020204" pitchFamily="34" charset="0"/>
              <a:buChar char="•"/>
            </a:pPr>
            <a:endParaRPr lang="en-US" sz="1400" b="1" dirty="0">
              <a:solidFill>
                <a:schemeClr val="tx1"/>
              </a:solidFill>
              <a:latin typeface="Arial" panose="020B0604020202020204" pitchFamily="34" charset="0"/>
              <a:ea typeface="Tahoma" panose="020B0604030504040204" pitchFamily="34" charset="0"/>
              <a:cs typeface="Arial" panose="020B0604020202020204" pitchFamily="34" charset="0"/>
            </a:endParaRPr>
          </a:p>
          <a:p>
            <a:pPr marL="285750" indent="-285750" algn="ctr">
              <a:spcAft>
                <a:spcPts val="1000"/>
              </a:spcAft>
              <a:buFont typeface="Arial" panose="020B0604020202020204" pitchFamily="34" charset="0"/>
              <a:buChar char="•"/>
            </a:pPr>
            <a:endParaRPr lang="en-US" sz="1400" b="1" dirty="0">
              <a:solidFill>
                <a:schemeClr val="tx1"/>
              </a:solidFill>
              <a:latin typeface="Arial" panose="020B0604020202020204" pitchFamily="34" charset="0"/>
              <a:ea typeface="Tahoma" panose="020B0604030504040204" pitchFamily="34" charset="0"/>
              <a:cs typeface="Arial" panose="020B0604020202020204" pitchFamily="34" charset="0"/>
            </a:endParaRPr>
          </a:p>
          <a:p>
            <a:pPr algn="ctr">
              <a:spcAft>
                <a:spcPts val="1000"/>
              </a:spcAft>
            </a:pPr>
            <a:r>
              <a:rPr lang="en-US" sz="1400" b="1" dirty="0">
                <a:solidFill>
                  <a:schemeClr val="tx1"/>
                </a:solidFill>
                <a:latin typeface="Arial" panose="020B0604020202020204" pitchFamily="34" charset="0"/>
                <a:ea typeface="Tahoma" panose="020B0604030504040204" pitchFamily="34" charset="0"/>
                <a:cs typeface="Arial" panose="020B0604020202020204" pitchFamily="34" charset="0"/>
              </a:rPr>
              <a:t>Relationship management at work</a:t>
            </a:r>
          </a:p>
          <a:p>
            <a:pPr marL="171450" indent="-171450" algn="ctr"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US" sz="1000" dirty="0">
                <a:solidFill>
                  <a:schemeClr val="tx1"/>
                </a:solidFill>
                <a:latin typeface="Arial" panose="020B0604020202020204" pitchFamily="34" charset="0"/>
                <a:ea typeface="Tahoma" panose="020B0604030504040204" pitchFamily="34" charset="0"/>
                <a:cs typeface="Arial" panose="020B0604020202020204" pitchFamily="34" charset="0"/>
              </a:rPr>
              <a:t>I understand  the emotions of my colleagues and always help them </a:t>
            </a:r>
          </a:p>
          <a:p>
            <a:pPr marL="171450" indent="-171450" algn="ctr">
              <a:spcAft>
                <a:spcPts val="1000"/>
              </a:spcAft>
              <a:buFont typeface="Arial" panose="020B0604020202020204" pitchFamily="34" charset="0"/>
              <a:buChar char="•"/>
            </a:pPr>
            <a:endParaRPr lang="en-US" sz="1000" dirty="0">
              <a:solidFill>
                <a:schemeClr val="tx1"/>
              </a:solidFill>
              <a:latin typeface="Arial" panose="020B0604020202020204" pitchFamily="34" charset="0"/>
              <a:ea typeface="Tahoma" panose="020B0604030504040204" pitchFamily="34" charset="0"/>
              <a:cs typeface="Arial" panose="020B0604020202020204" pitchFamily="34" charset="0"/>
            </a:endParaRPr>
          </a:p>
          <a:p>
            <a:pPr marL="285750" indent="-285750" algn="ctr">
              <a:spcAft>
                <a:spcPts val="1000"/>
              </a:spcAft>
              <a:buFont typeface="Arial" panose="020B0604020202020204" pitchFamily="34" charset="0"/>
              <a:buChar char="•"/>
            </a:pPr>
            <a:endParaRPr lang="en-US" sz="1400" b="1" dirty="0">
              <a:solidFill>
                <a:schemeClr val="tx1"/>
              </a:solidFill>
              <a:latin typeface="Arial" panose="020B0604020202020204" pitchFamily="34" charset="0"/>
              <a:ea typeface="Tahoma" panose="020B0604030504040204" pitchFamily="34" charset="0"/>
              <a:cs typeface="Arial" panose="020B0604020202020204" pitchFamily="34" charset="0"/>
            </a:endParaRPr>
          </a:p>
          <a:p>
            <a:pPr marL="285750" indent="-285750" algn="ctr">
              <a:spcAft>
                <a:spcPts val="1000"/>
              </a:spcAft>
              <a:buFont typeface="Arial" panose="020B0604020202020204" pitchFamily="34" charset="0"/>
              <a:buChar char="•"/>
            </a:pPr>
            <a:endParaRPr lang="en-US" sz="1000" dirty="0">
              <a:solidFill>
                <a:schemeClr val="tx1"/>
              </a:solidFill>
              <a:latin typeface="Arial" panose="020B0604020202020204" pitchFamily="34" charset="0"/>
              <a:ea typeface="Tahoma" panose="020B0604030504040204" pitchFamily="34" charset="0"/>
              <a:cs typeface="Arial" panose="020B0604020202020204" pitchFamily="34" charset="0"/>
            </a:endParaRPr>
          </a:p>
          <a:p>
            <a:pPr marL="171450" indent="-171450" algn="ctr">
              <a:spcAft>
                <a:spcPts val="1000"/>
              </a:spcAft>
              <a:buFont typeface="Arial" panose="020B0604020202020204" pitchFamily="34" charset="0"/>
              <a:buChar char="•"/>
            </a:pPr>
            <a:endParaRPr lang="en-US" sz="1000" dirty="0">
              <a:solidFill>
                <a:schemeClr val="tx1"/>
              </a:solidFill>
              <a:latin typeface="Arial" panose="020B0604020202020204" pitchFamily="34" charset="0"/>
              <a:ea typeface="Tahoma" panose="020B0604030504040204" pitchFamily="34" charset="0"/>
              <a:cs typeface="Arial" panose="020B0604020202020204" pitchFamily="34" charset="0"/>
            </a:endParaRPr>
          </a:p>
          <a:p>
            <a:pPr marL="285750" indent="-285750" algn="ctr">
              <a:spcAft>
                <a:spcPts val="1000"/>
              </a:spcAft>
              <a:buFont typeface="Arial" panose="020B0604020202020204" pitchFamily="34" charset="0"/>
              <a:buChar char="•"/>
            </a:pPr>
            <a:endParaRPr lang="en-US" sz="1400" dirty="0">
              <a:solidFill>
                <a:schemeClr val="tx1"/>
              </a:solidFill>
              <a:latin typeface="Arial" panose="020B0604020202020204" pitchFamily="34" charset="0"/>
              <a:ea typeface="Tahoma" panose="020B0604030504040204" pitchFamily="34" charset="0"/>
              <a:cs typeface="Arial" panose="020B0604020202020204" pitchFamily="34" charset="0"/>
            </a:endParaRPr>
          </a:p>
        </p:txBody>
      </p:sp>
      <p:sp>
        <p:nvSpPr>
          <p:cNvPr id="11" name="Flowchart: Connector 10">
            <a:extLst>
              <a:ext uri="{FF2B5EF4-FFF2-40B4-BE49-F238E27FC236}">
                <a16:creationId xmlns:a16="http://schemas.microsoft.com/office/drawing/2014/main" id="{A68DC36D-67D2-9C5F-318F-62DDACB763D7}"/>
              </a:ext>
            </a:extLst>
          </p:cNvPr>
          <p:cNvSpPr/>
          <p:nvPr/>
        </p:nvSpPr>
        <p:spPr>
          <a:xfrm>
            <a:off x="26209" y="3564724"/>
            <a:ext cx="2819935" cy="1351355"/>
          </a:xfrm>
          <a:prstGeom prst="flowChartConnector">
            <a:avLst/>
          </a:prstGeom>
          <a:solidFill>
            <a:schemeClr val="accent5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>
              <a:spcAft>
                <a:spcPts val="1000"/>
              </a:spcAft>
            </a:pPr>
            <a:r>
              <a:rPr lang="en-US" sz="1400" b="1" dirty="0">
                <a:solidFill>
                  <a:schemeClr val="tx1"/>
                </a:solidFill>
                <a:latin typeface="Arial" panose="020B0604020202020204" pitchFamily="34" charset="0"/>
                <a:ea typeface="Tahoma" panose="020B0604030504040204" pitchFamily="34" charset="0"/>
                <a:cs typeface="Arial" panose="020B0604020202020204" pitchFamily="34" charset="0"/>
              </a:rPr>
              <a:t>Mental Health</a:t>
            </a:r>
            <a:endParaRPr lang="en-US" sz="1400" dirty="0">
              <a:solidFill>
                <a:schemeClr val="tx1"/>
              </a:solidFill>
              <a:latin typeface="Arial" panose="020B0604020202020204" pitchFamily="34" charset="0"/>
              <a:ea typeface="Tahoma" panose="020B0604030504040204" pitchFamily="34" charset="0"/>
              <a:cs typeface="Arial" panose="020B0604020202020204" pitchFamily="34" charset="0"/>
            </a:endParaRP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GB" sz="1000" b="0" i="0" dirty="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Regular self-reflection  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GB" sz="1000" dirty="0">
                <a:solidFill>
                  <a:schemeClr val="tx1"/>
                </a:solidFill>
                <a:latin typeface="Arial" panose="020B0604020202020204" pitchFamily="34" charset="0"/>
                <a:ea typeface="Tahoma" panose="020B0604030504040204" pitchFamily="34" charset="0"/>
                <a:cs typeface="Arial" panose="020B0604020202020204" pitchFamily="34" charset="0"/>
              </a:rPr>
              <a:t>Manage negative emotions</a:t>
            </a:r>
            <a:endParaRPr lang="en-US" sz="1000" dirty="0">
              <a:solidFill>
                <a:schemeClr val="tx1"/>
              </a:solidFill>
              <a:latin typeface="Arial" panose="020B0604020202020204" pitchFamily="34" charset="0"/>
              <a:ea typeface="Tahoma" panose="020B0604030504040204" pitchFamily="34" charset="0"/>
              <a:cs typeface="Arial" panose="020B0604020202020204" pitchFamily="34" charset="0"/>
            </a:endParaRPr>
          </a:p>
        </p:txBody>
      </p:sp>
      <p:sp>
        <p:nvSpPr>
          <p:cNvPr id="12" name="Flowchart: Process 11">
            <a:extLst>
              <a:ext uri="{FF2B5EF4-FFF2-40B4-BE49-F238E27FC236}">
                <a16:creationId xmlns:a16="http://schemas.microsoft.com/office/drawing/2014/main" id="{3060B29B-2B74-D9C4-175B-CC2EFA0FD853}"/>
              </a:ext>
            </a:extLst>
          </p:cNvPr>
          <p:cNvSpPr/>
          <p:nvPr/>
        </p:nvSpPr>
        <p:spPr>
          <a:xfrm>
            <a:off x="2128997" y="1847405"/>
            <a:ext cx="1927483" cy="1660090"/>
          </a:xfrm>
          <a:prstGeom prst="flowChartProcess">
            <a:avLst/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>
              <a:spcAft>
                <a:spcPts val="1000"/>
              </a:spcAft>
            </a:pPr>
            <a:r>
              <a:rPr lang="en-US" sz="1400" b="1" dirty="0">
                <a:solidFill>
                  <a:schemeClr val="tx1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Physical Health</a:t>
            </a:r>
            <a:endParaRPr lang="en-US" sz="1400" b="1" dirty="0">
              <a:solidFill>
                <a:schemeClr val="tx1"/>
              </a:solidFill>
              <a:effectLst/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GB" sz="1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Healthy lifestyle as much as possible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GB" sz="1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Sleep, hobbies, and relaxing whenever is possible</a:t>
            </a:r>
            <a:endParaRPr lang="en-GB" sz="1000" b="0" i="0" dirty="0">
              <a:solidFill>
                <a:schemeClr val="tx1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3" name="Flowchart: Data 12">
            <a:extLst>
              <a:ext uri="{FF2B5EF4-FFF2-40B4-BE49-F238E27FC236}">
                <a16:creationId xmlns:a16="http://schemas.microsoft.com/office/drawing/2014/main" id="{1FDDF435-C4FE-64E9-F790-E329BFEB0D7A}"/>
              </a:ext>
            </a:extLst>
          </p:cNvPr>
          <p:cNvSpPr/>
          <p:nvPr/>
        </p:nvSpPr>
        <p:spPr>
          <a:xfrm>
            <a:off x="5076" y="5294268"/>
            <a:ext cx="3416389" cy="1479754"/>
          </a:xfrm>
          <a:prstGeom prst="flowChartInputOutput">
            <a:avLst/>
          </a:prstGeom>
          <a:solidFill>
            <a:schemeClr val="accent6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>
              <a:spcAft>
                <a:spcPts val="1000"/>
              </a:spcAft>
            </a:pPr>
            <a:r>
              <a:rPr lang="en-US" sz="1400" b="1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Work Performance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GB" sz="1000" b="0" i="0" dirty="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I’m staying productive </a:t>
            </a:r>
            <a:r>
              <a:rPr lang="en-GB" sz="1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</a:t>
            </a:r>
            <a:r>
              <a:rPr lang="en-GB" sz="1000" b="0" i="0" dirty="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       challenging circumstances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US" sz="1000" dirty="0">
                <a:solidFill>
                  <a:schemeClr val="tx1"/>
                </a:solidFill>
                <a:latin typeface="Arial" panose="020B0604020202020204" pitchFamily="34" charset="0"/>
                <a:ea typeface="Tahoma" panose="020B0604030504040204" pitchFamily="34" charset="0"/>
                <a:cs typeface="Arial" panose="020B0604020202020204" pitchFamily="34" charset="0"/>
              </a:rPr>
              <a:t>I am flexible  </a:t>
            </a:r>
          </a:p>
        </p:txBody>
      </p:sp>
      <p:sp>
        <p:nvSpPr>
          <p:cNvPr id="14" name="Rectangle: Diagonal Corners Rounded 13">
            <a:extLst>
              <a:ext uri="{FF2B5EF4-FFF2-40B4-BE49-F238E27FC236}">
                <a16:creationId xmlns:a16="http://schemas.microsoft.com/office/drawing/2014/main" id="{25BFC03C-6C25-7FF4-2207-AB612F708644}"/>
              </a:ext>
            </a:extLst>
          </p:cNvPr>
          <p:cNvSpPr/>
          <p:nvPr/>
        </p:nvSpPr>
        <p:spPr>
          <a:xfrm>
            <a:off x="3414488" y="5530533"/>
            <a:ext cx="2286508" cy="1274750"/>
          </a:xfrm>
          <a:prstGeom prst="round2DiagRect">
            <a:avLst/>
          </a:prstGeom>
          <a:solidFill>
            <a:srgbClr val="FFC000"/>
          </a:solidFill>
          <a:ln>
            <a:solidFill>
              <a:schemeClr val="tx1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100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400" b="1" i="0" u="none" strike="noStrike" kern="120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Social Intelligence</a:t>
            </a:r>
            <a:endParaRPr kumimoji="0" lang="en-US" sz="14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anose="020B0604020202020204" pitchFamily="34" charset="0"/>
              <a:ea typeface="Tahoma" panose="020B0604030504040204" pitchFamily="34" charset="0"/>
              <a:cs typeface="Arial" panose="020B0604020202020204" pitchFamily="34" charset="0"/>
            </a:endParaRPr>
          </a:p>
          <a:p>
            <a:pPr marL="285750" marR="0" lvl="0" indent="-285750" algn="just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1000" b="0" i="0" u="none" strike="noStrike" kern="120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 I’m able to adapt to diverse cultural environments for enhanced teamwork and understanding</a:t>
            </a:r>
          </a:p>
          <a:p>
            <a:pPr marL="285750" marR="0" lvl="0" indent="-285750" algn="just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sz="1000" b="0" i="0" u="none" strike="noStrike" kern="120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anose="020B0604020202020204" pitchFamily="34" charset="0"/>
                <a:ea typeface="Tahoma" panose="020B0604030504040204" pitchFamily="34" charset="0"/>
                <a:cs typeface="Arial" panose="020B0604020202020204" pitchFamily="34" charset="0"/>
              </a:rPr>
              <a:t>I have the capacity to resolve disagreements or tensions</a:t>
            </a:r>
          </a:p>
        </p:txBody>
      </p:sp>
      <p:sp>
        <p:nvSpPr>
          <p:cNvPr id="15" name="Hexagon 14">
            <a:extLst>
              <a:ext uri="{FF2B5EF4-FFF2-40B4-BE49-F238E27FC236}">
                <a16:creationId xmlns:a16="http://schemas.microsoft.com/office/drawing/2014/main" id="{BE270F69-5825-AC4F-C53A-9CBA310B3CC1}"/>
              </a:ext>
            </a:extLst>
          </p:cNvPr>
          <p:cNvSpPr/>
          <p:nvPr/>
        </p:nvSpPr>
        <p:spPr>
          <a:xfrm>
            <a:off x="5963265" y="5368412"/>
            <a:ext cx="3164272" cy="1405609"/>
          </a:xfrm>
          <a:prstGeom prst="hexagon">
            <a:avLst/>
          </a:prstGeom>
          <a:solidFill>
            <a:schemeClr val="bg1">
              <a:lumMod val="65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spcAft>
                <a:spcPts val="1000"/>
              </a:spcAft>
            </a:pPr>
            <a:r>
              <a:rPr lang="en-US" sz="1400" b="1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Resilience</a:t>
            </a:r>
            <a:endParaRPr lang="en-GB" sz="1400" b="0" i="0" dirty="0">
              <a:solidFill>
                <a:schemeClr val="tx1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US" sz="1000" dirty="0">
                <a:solidFill>
                  <a:schemeClr val="tx1"/>
                </a:solidFill>
                <a:latin typeface="Arial" panose="020B0604020202020204" pitchFamily="34" charset="0"/>
                <a:ea typeface="Tahoma" panose="020B0604030504040204" pitchFamily="34" charset="0"/>
                <a:cs typeface="Arial" panose="020B0604020202020204" pitchFamily="34" charset="0"/>
              </a:rPr>
              <a:t>Managing negative emotions and focusing on positive outcomes helps me to have a growth mindset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US" sz="1000" dirty="0">
                <a:solidFill>
                  <a:schemeClr val="tx1"/>
                </a:solidFill>
                <a:latin typeface="Arial" panose="020B0604020202020204" pitchFamily="34" charset="0"/>
                <a:ea typeface="Tahoma" panose="020B0604030504040204" pitchFamily="34" charset="0"/>
                <a:cs typeface="Arial" panose="020B0604020202020204" pitchFamily="34" charset="0"/>
              </a:rPr>
              <a:t> I avoid impulsive behaviors</a:t>
            </a:r>
            <a:endParaRPr lang="en-GB" sz="1000" b="1" i="0" dirty="0">
              <a:ln>
                <a:solidFill>
                  <a:schemeClr val="tx1"/>
                </a:solidFill>
              </a:ln>
              <a:solidFill>
                <a:schemeClr val="tx1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884953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147</TotalTime>
  <Words>197</Words>
  <Application>Microsoft Office PowerPoint</Application>
  <PresentationFormat>Widescreen</PresentationFormat>
  <Paragraphs>45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5" baseType="lpstr">
      <vt:lpstr>Aptos</vt:lpstr>
      <vt:lpstr>Aptos Display</vt:lpstr>
      <vt:lpstr>Arial</vt:lpstr>
      <vt:lpstr>Office Theme</vt:lpstr>
      <vt:lpstr>Understanding and Improving my Emotional Intelligence Cezar Stroescu-2123047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Alina Cocirlea (2123036)</dc:creator>
  <cp:lastModifiedBy>Alina Cocirlea (2123036)</cp:lastModifiedBy>
  <cp:revision>29</cp:revision>
  <dcterms:created xsi:type="dcterms:W3CDTF">2024-12-05T19:04:18Z</dcterms:created>
  <dcterms:modified xsi:type="dcterms:W3CDTF">2024-12-05T21:31:18Z</dcterms:modified>
</cp:coreProperties>
</file>