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0688638" cy="15124113"/>
  <p:notesSz cx="15124113" cy="10688638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3" d="100"/>
          <a:sy n="83" d="100"/>
        </p:scale>
        <p:origin x="3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9702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"/>
          <p:cNvSpPr/>
          <p:nvPr/>
        </p:nvSpPr>
        <p:spPr>
          <a:xfrm>
            <a:off x="457200" y="457200"/>
            <a:ext cx="9774936" cy="1920240"/>
          </a:xfrm>
          <a:prstGeom prst="rect">
            <a:avLst/>
          </a:prstGeom>
          <a:solidFill>
            <a:srgbClr val="133A5E"/>
          </a:solidFill>
          <a:ln w="12700">
            <a:solidFill>
              <a:srgbClr val="133A5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 txBox="1"/>
          <p:nvPr/>
        </p:nvSpPr>
        <p:spPr>
          <a:xfrm>
            <a:off x="640080" y="548640"/>
            <a:ext cx="9409176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impact of community-based hybrid pulmonary rehabilitation on quality of life in older people (65+) living  with COPD in the UK: A Systematic Review</a:t>
            </a:r>
            <a:endParaRPr lang="en-US" sz="2500" dirty="0"/>
          </a:p>
        </p:txBody>
      </p:sp>
      <p:sp>
        <p:nvSpPr>
          <p:cNvPr id="4" name="Text 2"/>
          <p:cNvSpPr txBox="1"/>
          <p:nvPr/>
        </p:nvSpPr>
        <p:spPr>
          <a:xfrm>
            <a:off x="640080" y="1755648"/>
            <a:ext cx="940917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Priyanka Thokala   |   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number: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2530797   |   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priyankathokala169@gmail.com</a:t>
            </a:r>
            <a:endParaRPr lang="en-US" sz="12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Programme: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[MSc Public Health, Level 7]   |   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Supervisor: Arif Ahmed</a:t>
            </a:r>
            <a:endParaRPr lang="en-US" sz="1200" dirty="0"/>
          </a:p>
        </p:txBody>
      </p:sp>
      <p:sp>
        <p:nvSpPr>
          <p:cNvPr id="5" name="Stat card 1"/>
          <p:cNvSpPr/>
          <p:nvPr/>
        </p:nvSpPr>
        <p:spPr>
          <a:xfrm>
            <a:off x="457200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594360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3.5 million</a:t>
            </a:r>
            <a:endParaRPr lang="en-US" sz="2600" dirty="0"/>
          </a:p>
        </p:txBody>
      </p:sp>
      <p:sp>
        <p:nvSpPr>
          <p:cNvPr id="7" name="Text 5"/>
          <p:cNvSpPr txBox="1"/>
          <p:nvPr/>
        </p:nvSpPr>
        <p:spPr>
          <a:xfrm>
            <a:off x="594360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COPD deaths worldwide in 2021, about 5% of all deaths (WHO, 2024)</a:t>
            </a:r>
            <a:endParaRPr lang="en-US" sz="1000" dirty="0"/>
          </a:p>
        </p:txBody>
      </p:sp>
      <p:sp>
        <p:nvSpPr>
          <p:cNvPr id="8" name="Stat card 2"/>
          <p:cNvSpPr/>
          <p:nvPr/>
        </p:nvSpPr>
        <p:spPr>
          <a:xfrm>
            <a:off x="2946654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3083814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90%+</a:t>
            </a:r>
            <a:endParaRPr lang="en-US" sz="2600" dirty="0"/>
          </a:p>
        </p:txBody>
      </p:sp>
      <p:sp>
        <p:nvSpPr>
          <p:cNvPr id="10" name="Text 8"/>
          <p:cNvSpPr txBox="1"/>
          <p:nvPr/>
        </p:nvSpPr>
        <p:spPr>
          <a:xfrm>
            <a:off x="3083814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UK COPD deaths occur in people over 65 (NICE, 2012)</a:t>
            </a:r>
            <a:endParaRPr lang="en-US" sz="1000" dirty="0"/>
          </a:p>
        </p:txBody>
      </p:sp>
      <p:sp>
        <p:nvSpPr>
          <p:cNvPr id="11" name="Stat card 3"/>
          <p:cNvSpPr/>
          <p:nvPr/>
        </p:nvSpPr>
        <p:spPr>
          <a:xfrm>
            <a:off x="5436108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5573268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1.2 million</a:t>
            </a:r>
            <a:endParaRPr lang="en-US" sz="2600" dirty="0"/>
          </a:p>
        </p:txBody>
      </p:sp>
      <p:sp>
        <p:nvSpPr>
          <p:cNvPr id="13" name="Text 11"/>
          <p:cNvSpPr txBox="1"/>
          <p:nvPr/>
        </p:nvSpPr>
        <p:spPr>
          <a:xfrm>
            <a:off x="5573268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with diagnosed COPD in the UK, about 2% of the population (Snell et al., 2016)</a:t>
            </a:r>
            <a:endParaRPr lang="en-US" sz="1000" dirty="0"/>
          </a:p>
        </p:txBody>
      </p:sp>
      <p:sp>
        <p:nvSpPr>
          <p:cNvPr id="14" name="Stat card 4"/>
          <p:cNvSpPr/>
          <p:nvPr/>
        </p:nvSpPr>
        <p:spPr>
          <a:xfrm>
            <a:off x="7925562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8062722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140,000+</a:t>
            </a:r>
            <a:endParaRPr lang="en-US" sz="2600" dirty="0"/>
          </a:p>
        </p:txBody>
      </p:sp>
      <p:sp>
        <p:nvSpPr>
          <p:cNvPr id="16" name="Text 14"/>
          <p:cNvSpPr txBox="1"/>
          <p:nvPr/>
        </p:nvSpPr>
        <p:spPr>
          <a:xfrm>
            <a:off x="8062722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hospital admissions a year; 97% are emergencies (Snell et al., 2016)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457200" y="4069080"/>
            <a:ext cx="4754880" cy="274320"/>
          </a:xfrm>
          <a:prstGeom prst="rect">
            <a:avLst/>
          </a:prstGeom>
          <a:solidFill>
            <a:srgbClr val="1F8A8A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Prevalence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484632" y="45034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 txBox="1"/>
          <p:nvPr/>
        </p:nvSpPr>
        <p:spPr>
          <a:xfrm>
            <a:off x="640080" y="4434840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COPD is a leading global cause of death and places a heavy burden on the UK, mainly in older people (WHO, 2024; NICE, 2012; Snell et al., 2016).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84632" y="516178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640080" y="509320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records more admissions than regions with similar prevalence (Snell et al., 2016).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84632" y="563727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 txBox="1"/>
          <p:nvPr/>
        </p:nvSpPr>
        <p:spPr>
          <a:xfrm>
            <a:off x="640080" y="556869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Deprivation widens respiratory inequalities, so access to care matters (Marmot et al., 2020).</a:t>
            </a:r>
            <a:endParaRPr lang="en-US" sz="1200" dirty="0"/>
          </a:p>
        </p:txBody>
      </p:sp>
      <p:pic>
        <p:nvPicPr>
          <p:cNvPr id="24" name="Image 0" descr="Bar charts: UK deaths 2012 by cause and diagnosed UK COPD cas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6217920"/>
            <a:ext cx="4754880" cy="1737360"/>
          </a:xfrm>
          <a:prstGeom prst="rect">
            <a:avLst/>
          </a:prstGeom>
        </p:spPr>
      </p:pic>
      <p:sp>
        <p:nvSpPr>
          <p:cNvPr id="25" name="Text 22"/>
          <p:cNvSpPr txBox="1"/>
          <p:nvPr/>
        </p:nvSpPr>
        <p:spPr>
          <a:xfrm>
            <a:off x="457200" y="8183880"/>
            <a:ext cx="4754880" cy="274320"/>
          </a:xfrm>
          <a:prstGeom prst="rect">
            <a:avLst/>
          </a:prstGeom>
          <a:solidFill>
            <a:srgbClr val="1F8A8A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Rationale</a:t>
            </a:r>
            <a:endParaRPr lang="en-US" sz="1300" dirty="0"/>
          </a:p>
        </p:txBody>
      </p:sp>
      <p:sp>
        <p:nvSpPr>
          <p:cNvPr id="26" name="Shape 23"/>
          <p:cNvSpPr/>
          <p:nvPr/>
        </p:nvSpPr>
        <p:spPr>
          <a:xfrm>
            <a:off x="484632" y="86182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 txBox="1"/>
          <p:nvPr/>
        </p:nvSpPr>
        <p:spPr>
          <a:xfrm>
            <a:off x="640080" y="8549640"/>
            <a:ext cx="4572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pulmonary rehabilitation (PR) improves exercise capacity, breathlessness and quality of life and cuts readmissions (McCarthy et al., 2015; Puhan et al., 2016). NICE (2018), GOLD (2025) and Bolton et al. (2013) recommend it.</a:t>
            </a:r>
            <a:endParaRPr lang="en-US" sz="1200" dirty="0"/>
          </a:p>
        </p:txBody>
      </p:sp>
      <p:sp>
        <p:nvSpPr>
          <p:cNvPr id="28" name="Shape 25"/>
          <p:cNvSpPr/>
          <p:nvPr/>
        </p:nvSpPr>
        <p:spPr>
          <a:xfrm>
            <a:off x="484632" y="945946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6"/>
          <p:cNvSpPr txBox="1"/>
          <p:nvPr/>
        </p:nvSpPr>
        <p:spPr>
          <a:xfrm>
            <a:off x="640080" y="9390888"/>
            <a:ext cx="4572000" cy="9326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Urgency: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uptake and completion remain poor because of travel, time and symptoms (Keating, Lee and Holland, 2011; Rochester et al., 2015). In a cohort averaging 70 years, a quarter were frail and twice as likely not to complete PR (Maddocks et al., 2016).</a:t>
            </a:r>
            <a:endParaRPr lang="en-US" sz="1200" dirty="0"/>
          </a:p>
        </p:txBody>
      </p:sp>
      <p:sp>
        <p:nvSpPr>
          <p:cNvPr id="30" name="Shape 27"/>
          <p:cNvSpPr/>
          <p:nvPr/>
        </p:nvSpPr>
        <p:spPr>
          <a:xfrm>
            <a:off x="484632" y="1048359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 txBox="1"/>
          <p:nvPr/>
        </p:nvSpPr>
        <p:spPr>
          <a:xfrm>
            <a:off x="640080" y="10415016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Contrast: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telerehabilitation matches centre-based PR (Cox et al., 2021), but gains fade without maintenance (Spruit et al., 2013).</a:t>
            </a:r>
            <a:endParaRPr lang="en-US" sz="1200" dirty="0"/>
          </a:p>
        </p:txBody>
      </p:sp>
      <p:sp>
        <p:nvSpPr>
          <p:cNvPr id="32" name="Shape 29"/>
          <p:cNvSpPr/>
          <p:nvPr/>
        </p:nvSpPr>
        <p:spPr>
          <a:xfrm>
            <a:off x="484632" y="11141964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0"/>
          <p:cNvSpPr txBox="1"/>
          <p:nvPr/>
        </p:nvSpPr>
        <p:spPr>
          <a:xfrm>
            <a:off x="640080" y="11073384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Originality: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tests a hybrid community model for London's older population, aligned with NHS England (2019) priorities.</a:t>
            </a:r>
            <a:endParaRPr lang="en-US" sz="1200" dirty="0"/>
          </a:p>
        </p:txBody>
      </p:sp>
      <p:sp>
        <p:nvSpPr>
          <p:cNvPr id="34" name="Text 31"/>
          <p:cNvSpPr txBox="1"/>
          <p:nvPr/>
        </p:nvSpPr>
        <p:spPr>
          <a:xfrm>
            <a:off x="5477256" y="4069080"/>
            <a:ext cx="4754880" cy="274320"/>
          </a:xfrm>
          <a:prstGeom prst="rect">
            <a:avLst/>
          </a:prstGeom>
          <a:solidFill>
            <a:srgbClr val="133A5E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Research question, aims and objectives</a:t>
            </a:r>
            <a:endParaRPr lang="en-US" sz="1300" dirty="0"/>
          </a:p>
        </p:txBody>
      </p:sp>
      <p:sp>
        <p:nvSpPr>
          <p:cNvPr id="35" name="Shape 32"/>
          <p:cNvSpPr/>
          <p:nvPr/>
        </p:nvSpPr>
        <p:spPr>
          <a:xfrm>
            <a:off x="5504688" y="45034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3"/>
          <p:cNvSpPr txBox="1"/>
          <p:nvPr/>
        </p:nvSpPr>
        <p:spPr>
          <a:xfrm>
            <a:off x="5660136" y="4434840"/>
            <a:ext cx="45720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the impact of Community based hybrid pulmonary rehabilitation (PR) on quality of life in older people 65+living with COPD in the UK</a:t>
            </a:r>
          </a:p>
          <a:p>
            <a:pPr marL="0" indent="0">
              <a:buNone/>
            </a:pPr>
            <a:endParaRPr lang="en-US" sz="1200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endParaRPr lang="en-US" sz="1200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endParaRPr lang="en-US" sz="1200" dirty="0"/>
          </a:p>
        </p:txBody>
      </p:sp>
      <p:sp>
        <p:nvSpPr>
          <p:cNvPr id="37" name="Shape 34"/>
          <p:cNvSpPr/>
          <p:nvPr/>
        </p:nvSpPr>
        <p:spPr>
          <a:xfrm>
            <a:off x="5504688" y="497890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5"/>
          <p:cNvSpPr txBox="1"/>
          <p:nvPr/>
        </p:nvSpPr>
        <p:spPr>
          <a:xfrm>
            <a:off x="5660136" y="4978908"/>
            <a:ext cx="4572000" cy="3154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evaluate the effectiveness and acceptability of hybrid community based PR versus centre-based PR in older people.</a:t>
            </a:r>
            <a:endParaRPr lang="en-US" sz="1200" dirty="0"/>
          </a:p>
        </p:txBody>
      </p:sp>
      <p:sp>
        <p:nvSpPr>
          <p:cNvPr id="39" name="Shape 36"/>
          <p:cNvSpPr/>
          <p:nvPr/>
        </p:nvSpPr>
        <p:spPr>
          <a:xfrm>
            <a:off x="5504688" y="545439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0" name="Text 37"/>
          <p:cNvSpPr txBox="1"/>
          <p:nvPr/>
        </p:nvSpPr>
        <p:spPr>
          <a:xfrm>
            <a:off x="5660136" y="5385816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Objectives:</a:t>
            </a:r>
            <a:endParaRPr lang="en-US" sz="1200" dirty="0"/>
          </a:p>
        </p:txBody>
      </p:sp>
      <p:sp>
        <p:nvSpPr>
          <p:cNvPr id="41" name="Text 38"/>
          <p:cNvSpPr txBox="1"/>
          <p:nvPr/>
        </p:nvSpPr>
        <p:spPr>
          <a:xfrm>
            <a:off x="5660136" y="5678424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883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</a:t>
            </a:r>
            <a:endParaRPr lang="en-US" sz="1200" dirty="0"/>
          </a:p>
        </p:txBody>
      </p:sp>
      <p:sp>
        <p:nvSpPr>
          <p:cNvPr id="42" name="Text 39"/>
          <p:cNvSpPr txBox="1"/>
          <p:nvPr/>
        </p:nvSpPr>
        <p:spPr>
          <a:xfrm>
            <a:off x="5980176" y="5678424"/>
            <a:ext cx="4251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/>
              <a:t>Examine the impact of COPD on the lives of older people living in the UK</a:t>
            </a:r>
          </a:p>
        </p:txBody>
      </p:sp>
      <p:sp>
        <p:nvSpPr>
          <p:cNvPr id="43" name="Text 40"/>
          <p:cNvSpPr txBox="1"/>
          <p:nvPr/>
        </p:nvSpPr>
        <p:spPr>
          <a:xfrm>
            <a:off x="5660136" y="6153912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883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</a:t>
            </a:r>
            <a:endParaRPr lang="en-US" sz="1200" dirty="0"/>
          </a:p>
        </p:txBody>
      </p:sp>
      <p:sp>
        <p:nvSpPr>
          <p:cNvPr id="44" name="Text 41"/>
          <p:cNvSpPr txBox="1"/>
          <p:nvPr/>
        </p:nvSpPr>
        <p:spPr>
          <a:xfrm>
            <a:off x="5980176" y="6153912"/>
            <a:ext cx="4251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Evaluate the Community based vs </a:t>
            </a:r>
            <a:r>
              <a:rPr lang="en-US" sz="1200" dirty="0" err="1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centre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 PR based impact on COPD at 8 weeks and 6 months</a:t>
            </a:r>
            <a:endParaRPr lang="en-US" sz="1200" dirty="0"/>
          </a:p>
        </p:txBody>
      </p:sp>
      <p:sp>
        <p:nvSpPr>
          <p:cNvPr id="45" name="Text 42"/>
          <p:cNvSpPr txBox="1"/>
          <p:nvPr/>
        </p:nvSpPr>
        <p:spPr>
          <a:xfrm>
            <a:off x="5660136" y="6629400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883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</a:t>
            </a:r>
            <a:endParaRPr lang="en-US" sz="1200" dirty="0"/>
          </a:p>
        </p:txBody>
      </p:sp>
      <p:sp>
        <p:nvSpPr>
          <p:cNvPr id="46" name="Text 43"/>
          <p:cNvSpPr txBox="1"/>
          <p:nvPr/>
        </p:nvSpPr>
        <p:spPr>
          <a:xfrm>
            <a:off x="5936742" y="6629400"/>
            <a:ext cx="4251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Explore patients' and professionals' views on barriers and facilitators.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recommendations to patients and professionals.</a:t>
            </a:r>
          </a:p>
        </p:txBody>
      </p:sp>
      <p:pic>
        <p:nvPicPr>
          <p:cNvPr id="47" name="Image 1" descr="Proposed study design: older people in London boroughs allocated to hybrid community PR or centre-based PR; outcomes quality of life, admissions, experience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7256" y="7406640"/>
            <a:ext cx="4754880" cy="1737360"/>
          </a:xfrm>
          <a:prstGeom prst="rect">
            <a:avLst/>
          </a:prstGeom>
        </p:spPr>
      </p:pic>
      <p:sp>
        <p:nvSpPr>
          <p:cNvPr id="48" name="Text 44"/>
          <p:cNvSpPr txBox="1"/>
          <p:nvPr/>
        </p:nvSpPr>
        <p:spPr>
          <a:xfrm>
            <a:off x="5477256" y="9326880"/>
            <a:ext cx="4754880" cy="274320"/>
          </a:xfrm>
          <a:prstGeom prst="rect">
            <a:avLst/>
          </a:prstGeom>
          <a:solidFill>
            <a:srgbClr val="1F8A8A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Research impact</a:t>
            </a:r>
            <a:endParaRPr lang="en-US" sz="1300" dirty="0"/>
          </a:p>
        </p:txBody>
      </p:sp>
      <p:sp>
        <p:nvSpPr>
          <p:cNvPr id="49" name="Shape 45"/>
          <p:cNvSpPr/>
          <p:nvPr/>
        </p:nvSpPr>
        <p:spPr>
          <a:xfrm>
            <a:off x="5504688" y="97612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0" name="Text 46"/>
          <p:cNvSpPr txBox="1"/>
          <p:nvPr/>
        </p:nvSpPr>
        <p:spPr>
          <a:xfrm>
            <a:off x="5660136" y="9692640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Patients: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quality of life and fewer emergency admissions for older people.</a:t>
            </a:r>
            <a:endParaRPr lang="en-US" sz="1200" dirty="0"/>
          </a:p>
        </p:txBody>
      </p:sp>
      <p:sp>
        <p:nvSpPr>
          <p:cNvPr id="51" name="Shape 47"/>
          <p:cNvSpPr/>
          <p:nvPr/>
        </p:nvSpPr>
        <p:spPr>
          <a:xfrm>
            <a:off x="5504688" y="1023670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2" name="Text 48"/>
          <p:cNvSpPr txBox="1"/>
          <p:nvPr/>
        </p:nvSpPr>
        <p:spPr>
          <a:xfrm>
            <a:off x="5660136" y="1016812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Services: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to commission flexible PR and ease acute pressure (Snell et al., 2016).</a:t>
            </a:r>
            <a:endParaRPr lang="en-US" sz="1200" dirty="0"/>
          </a:p>
        </p:txBody>
      </p:sp>
      <p:sp>
        <p:nvSpPr>
          <p:cNvPr id="53" name="Shape 49"/>
          <p:cNvSpPr/>
          <p:nvPr/>
        </p:nvSpPr>
        <p:spPr>
          <a:xfrm>
            <a:off x="5504688" y="1071219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4" name="Text 50"/>
          <p:cNvSpPr txBox="1"/>
          <p:nvPr/>
        </p:nvSpPr>
        <p:spPr>
          <a:xfrm>
            <a:off x="5660136" y="1064361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NICE (2018) and NHS England (2019) aims and helps reduce inequalities (Marmot et al., 2020).</a:t>
            </a:r>
            <a:endParaRPr lang="en-US" sz="1200" dirty="0"/>
          </a:p>
        </p:txBody>
      </p:sp>
      <p:sp>
        <p:nvSpPr>
          <p:cNvPr id="55" name="Shape 51"/>
          <p:cNvSpPr/>
          <p:nvPr/>
        </p:nvSpPr>
        <p:spPr>
          <a:xfrm>
            <a:off x="5504688" y="11187684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6" name="Text 52"/>
          <p:cNvSpPr txBox="1"/>
          <p:nvPr/>
        </p:nvSpPr>
        <p:spPr>
          <a:xfrm>
            <a:off x="5660136" y="11119104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HSC professionals: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informs community respiratory team training.</a:t>
            </a:r>
            <a:endParaRPr lang="en-US" sz="1200" dirty="0"/>
          </a:p>
        </p:txBody>
      </p:sp>
      <p:sp>
        <p:nvSpPr>
          <p:cNvPr id="57" name="Text 53"/>
          <p:cNvSpPr txBox="1"/>
          <p:nvPr/>
        </p:nvSpPr>
        <p:spPr>
          <a:xfrm>
            <a:off x="457200" y="11750040"/>
            <a:ext cx="9774936" cy="274320"/>
          </a:xfrm>
          <a:prstGeom prst="rect">
            <a:avLst/>
          </a:prstGeom>
          <a:solidFill>
            <a:srgbClr val="133A5E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References (Harvard)</a:t>
            </a:r>
            <a:endParaRPr lang="en-US" sz="1300" dirty="0"/>
          </a:p>
        </p:txBody>
      </p:sp>
      <p:sp>
        <p:nvSpPr>
          <p:cNvPr id="58" name="Text 54"/>
          <p:cNvSpPr txBox="1"/>
          <p:nvPr/>
        </p:nvSpPr>
        <p:spPr>
          <a:xfrm>
            <a:off x="457200" y="12088368"/>
            <a:ext cx="3105912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Bolton, C.E. et al. (2013) 'British Thoracic Society guideline on pulmonary rehabilitation in adults',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Thorax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68(Suppl 2), pp. ii1–ii30.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Lung Foundation (2016)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Lung disease in the UK: the big picture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https://statistics.blf.org.uk (Accessed: 12 October 2026).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Cox, N.S. et al. (2021) 'Telerehabilitation for chronic respiratory disease',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Cochrane Database of Systematic Reviews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2021(1), CD013040.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Initiative for Chronic Obstructive Lung Disease (2025)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strategy for the diagnosis, management and prevention of COPD: 2025 report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https://goldcopd.org (Accessed: 12 October 2026).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Jones, P.W. et al. (1992) 'A self-complete measure of health status for chronic airflow limitation: the St George's Respiratory Questionnaire',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Review of Respiratory Disease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145(6), pp. 1321–1327.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Jones, P.W. et al. (2009) 'Development and first validation of the COPD Assessment Test',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Respiratory Journal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34(3), pp. 648–654.</a:t>
            </a:r>
            <a:endParaRPr lang="en-US" sz="800" dirty="0"/>
          </a:p>
        </p:txBody>
      </p:sp>
      <p:sp>
        <p:nvSpPr>
          <p:cNvPr id="59" name="Text 55"/>
          <p:cNvSpPr txBox="1"/>
          <p:nvPr/>
        </p:nvSpPr>
        <p:spPr>
          <a:xfrm>
            <a:off x="3791712" y="12088368"/>
            <a:ext cx="3105912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Keating, A., Lee, A. and Holland, A.E. (2011) 'What prevents people with chronic obstructive pulmonary disease from attending pulmonary rehabilitation? A systematic review',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Respiratory Disease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8(2), pp. 89–99.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Maddocks, M. et al. (2016) 'Physical frailty and pulmonary rehabilitation in COPD: a prospective cohort study',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Thorax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71(11), pp. 988–995.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Marmot, M. et al. (2020)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equity in England: the Marmot review 10 years on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Institute of Health Equity.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McCarthy, B. et al. (2015) 'Pulmonary rehabilitation for chronic obstructive pulmonary disease',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Cochrane Database of Systematic Reviews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2015(2), CD003793.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Institute for Health and Care Excellence (2012)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QOF cost impact statement: COPD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NICE. Available at: https://www.nice.org.uk (Accessed: 15 October 2026).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Institute for Health and Care Excellence (2018)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obstructive pulmonary disease in over 16s: diagnosis and management (NG115)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NICE.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(2019)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NHS long term plan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NHS England.</a:t>
            </a:r>
            <a:endParaRPr lang="en-US" sz="800" dirty="0"/>
          </a:p>
        </p:txBody>
      </p:sp>
      <p:sp>
        <p:nvSpPr>
          <p:cNvPr id="60" name="Text 56"/>
          <p:cNvSpPr txBox="1"/>
          <p:nvPr/>
        </p:nvSpPr>
        <p:spPr>
          <a:xfrm>
            <a:off x="7126224" y="12088368"/>
            <a:ext cx="3105912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Puhan, M.A. et al. (2016) 'Pulmonary rehabilitation following exacerbations of chronic obstructive pulmonary disease',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Cochrane Database of Systematic Reviews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2016(12), CD005305.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Rochester, C.L. et al. (2015) 'An official American Thoracic Society/European Respiratory Society policy statement: enhancing implementation, use, and delivery of pulmonary rehabilitation',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Journal of Respiratory and Critical Care Medicine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192(11), pp. 1373–1386.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Snell, N. et al. (2016) 'Epidemiology of chronic obstructive pulmonary disease (COPD) in the UK: findings from the British Lung Foundation's respiratory health of the nation project',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Thorax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71(Suppl 3), p. A20.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Spruit, M.A. et al. (2013) 'An official American Thoracic Society/European Respiratory Society statement: key concepts and advances in pulmonary rehabilitation',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Journal of Respiratory and Critical Care Medicine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188(8), pp. e13–e64.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(2024)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obstructive pulmonary disease (COPD) fact sheet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https://www.who.int (Accessed: 12 October 2026).</a:t>
            </a:r>
            <a:endParaRPr lang="en-US" sz="800" dirty="0"/>
          </a:p>
        </p:txBody>
      </p:sp>
      <p:sp>
        <p:nvSpPr>
          <p:cNvPr id="61" name="Text 57"/>
          <p:cNvSpPr txBox="1"/>
          <p:nvPr/>
        </p:nvSpPr>
        <p:spPr>
          <a:xfrm>
            <a:off x="457200" y="14813280"/>
            <a:ext cx="97749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count: 474 (title and body, excluding references)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1208</Words>
  <Application>Microsoft Office PowerPoint</Application>
  <PresentationFormat>Custom</PresentationFormat>
  <Paragraphs>60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COPD hybrid pulmonary rehabilitation poster</dc:title>
  <dc:subject>PptxGenJS Presentation</dc:subject>
  <dc:creator>PptxGenJS</dc:creator>
  <cp:lastModifiedBy>Priyanka Thokala (2530797)</cp:lastModifiedBy>
  <cp:revision>2</cp:revision>
  <dcterms:created xsi:type="dcterms:W3CDTF">2026-10-19T10:38:29Z</dcterms:created>
  <dcterms:modified xsi:type="dcterms:W3CDTF">2026-10-24T12:16:02Z</dcterms:modified>
</cp:coreProperties>
</file>