
<file path=[Content_Types].xml><?xml version="1.0" encoding="utf-8"?>
<Types xmlns="http://schemas.openxmlformats.org/package/2006/content-types">
  <Default Extension="617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8" r:id="rId2"/>
    <p:sldMasterId id="2147483690" r:id="rId3"/>
    <p:sldMasterId id="2147483702" r:id="rId4"/>
  </p:sldMasterIdLst>
  <p:notesMasterIdLst>
    <p:notesMasterId r:id="rId18"/>
  </p:notesMasterIdLst>
  <p:sldIdLst>
    <p:sldId id="256" r:id="rId5"/>
    <p:sldId id="257" r:id="rId6"/>
    <p:sldId id="262" r:id="rId7"/>
    <p:sldId id="263" r:id="rId8"/>
    <p:sldId id="259" r:id="rId9"/>
    <p:sldId id="261" r:id="rId10"/>
    <p:sldId id="268" r:id="rId11"/>
    <p:sldId id="269" r:id="rId12"/>
    <p:sldId id="275" r:id="rId13"/>
    <p:sldId id="277" r:id="rId14"/>
    <p:sldId id="271" r:id="rId15"/>
    <p:sldId id="279" r:id="rId16"/>
    <p:sldId id="27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75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E90C44-C347-44C0-8D82-7BB3D6667D14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CE759A-BE34-43B9-9135-E97F5018AF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2291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 providing a different post  for the cashiers within the company.</a:t>
            </a:r>
          </a:p>
          <a:p>
            <a:r>
              <a:rPr lang="en-GB" dirty="0"/>
              <a:t>According to Woreczk(2014) a business with two extremes of staff- “under 25 years olds in store and older staff in head office-understanding everyone understood, the role of digital meant a culture shift that brings everyone to the same level of knowledge”</a:t>
            </a:r>
          </a:p>
          <a:p>
            <a:r>
              <a:rPr lang="en-GB" dirty="0"/>
              <a:t> Woreczk,P.,2014.[online]Available at:&lt;https//www.business2community.com/digital-marketing-technology-changing-macdonalds-structure-offer-customer-relationships-851153&gt;[Accessed 5 August 2021].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60CF8BB-EBC7-4B8F-9632-A5A136FBB88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48366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 everything had to go on a fast pace errors were made and attracted complaints from customers. </a:t>
            </a:r>
          </a:p>
          <a:p>
            <a:r>
              <a:rPr lang="en-GB" dirty="0"/>
              <a:t>According to (Fleming,2020) , “Striking the right balance between innovation and risk –taking and keeping a consistent experience is difficult”.</a:t>
            </a:r>
          </a:p>
          <a:p>
            <a:r>
              <a:rPr lang="en-GB" dirty="0"/>
              <a:t>Fleming, M.,2020. Macdonald’s UK CEO: We can’t always be at the cutting edge of innovation.[online] Marketing Week. Available at: &lt;https//www.marketingweek.com/macdonalds-uk-innovation/&gt; </a:t>
            </a:r>
          </a:p>
          <a:p>
            <a:r>
              <a:rPr lang="en-GB" dirty="0"/>
              <a:t>Understanding and implementing cultural values of each country that the company has opened its restaurants.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60CF8BB-EBC7-4B8F-9632-A5A136FBB88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37069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CB676-02DE-4AFC-8845-A8B93231CC01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37E7-1D95-45B1-A559-5364721B4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348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CB676-02DE-4AFC-8845-A8B93231CC01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37E7-1D95-45B1-A559-5364721B4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4736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CB676-02DE-4AFC-8845-A8B93231CC01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37E7-1D95-45B1-A559-5364721B4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604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CB676-02DE-4AFC-8845-A8B93231CC01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37E7-1D95-45B1-A559-5364721B4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57496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CB676-02DE-4AFC-8845-A8B93231CC01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37E7-1D95-45B1-A559-5364721B4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596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CB676-02DE-4AFC-8845-A8B93231CC01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37E7-1D95-45B1-A559-5364721B4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888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CB676-02DE-4AFC-8845-A8B93231CC01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37E7-1D95-45B1-A559-5364721B4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CB676-02DE-4AFC-8845-A8B93231CC01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37E7-1D95-45B1-A559-5364721B4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6804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CB676-02DE-4AFC-8845-A8B93231CC01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37E7-1D95-45B1-A559-5364721B4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5772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CB676-02DE-4AFC-8845-A8B93231CC01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37E7-1D95-45B1-A559-5364721B4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5648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CB676-02DE-4AFC-8845-A8B93231CC01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37E7-1D95-45B1-A559-5364721B4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9898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CB676-02DE-4AFC-8845-A8B93231CC01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37E7-1D95-45B1-A559-5364721B484B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948452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CB676-02DE-4AFC-8845-A8B93231CC01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37E7-1D95-45B1-A559-5364721B4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585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CB676-02DE-4AFC-8845-A8B93231CC01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37E7-1D95-45B1-A559-5364721B4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9088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CB676-02DE-4AFC-8845-A8B93231CC01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37E7-1D95-45B1-A559-5364721B4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4167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CB676-02DE-4AFC-8845-A8B93231CC01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37E7-1D95-45B1-A559-5364721B4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1890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CB676-02DE-4AFC-8845-A8B93231CC01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437E7-1D95-45B1-A559-5364721B4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8891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755780"/>
            <a:ext cx="6858000" cy="3200400"/>
          </a:xfrm>
        </p:spPr>
        <p:txBody>
          <a:bodyPr anchor="b">
            <a:normAutofit/>
          </a:bodyPr>
          <a:lstStyle>
            <a:lvl1pPr algn="l">
              <a:lnSpc>
                <a:spcPct val="75000"/>
              </a:lnSpc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" y="3956180"/>
            <a:ext cx="6858000" cy="109728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465DD-9819-4ABC-A784-477AFBA19C86}" type="datetime1">
              <a:rPr lang="en-US" smtClean="0"/>
              <a:t>8/19/2021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5207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9729644A-97F2-4BC4-BBF7-FC141F507563}" type="datetime1">
              <a:rPr lang="en-US" smtClean="0"/>
              <a:t>8/19/2021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E31375A4-56A4-47D6-9801-1991572033F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1722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822960"/>
            <a:ext cx="8686800" cy="201168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2834640"/>
            <a:ext cx="8686800" cy="109728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28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1826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981200"/>
            <a:ext cx="4572000" cy="448056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81800" y="1981200"/>
            <a:ext cx="4572000" cy="448056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04EB7-77EC-481E-BDC6-73CA182AC952}" type="datetime1">
              <a:rPr lang="en-US" smtClean="0"/>
              <a:t>8/19/2021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0841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679448"/>
            <a:ext cx="4572000" cy="830487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81200" y="2509935"/>
            <a:ext cx="4572000" cy="39670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781800" y="1679448"/>
            <a:ext cx="4572000" cy="830487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781800" y="2509935"/>
            <a:ext cx="4572000" cy="39670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16069-A392-4E44-934F-6743D63E2A4F}" type="datetime1">
              <a:rPr lang="en-US" smtClean="0"/>
              <a:t>8/19/2021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4678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F9843-3551-47D6-BD3E-346FBDF458AF}" type="datetime1">
              <a:rPr lang="en-US" smtClean="0"/>
              <a:t>8/19/2021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9400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C2989-19D5-42F7-8321-FE6B75231AF4}" type="datetime1">
              <a:rPr lang="en-US" smtClean="0"/>
              <a:t>8/19/2021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3723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9420" y="408993"/>
            <a:ext cx="4800937" cy="1828800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6491" y="381000"/>
            <a:ext cx="5489510" cy="5791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59420" y="2237793"/>
            <a:ext cx="4800937" cy="18288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9C03C-1F27-412D-AD0B-6423348F1B9B}" type="datetime1">
              <a:rPr lang="en-US" smtClean="0"/>
              <a:t>8/19/2021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0720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248" y="384048"/>
            <a:ext cx="4800600" cy="1828800"/>
          </a:xfrm>
        </p:spPr>
        <p:txBody>
          <a:bodyPr anchor="b">
            <a:noAutofit/>
          </a:bodyPr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0" y="0"/>
            <a:ext cx="6096000" cy="6858000"/>
          </a:xfrm>
          <a:ln>
            <a:noFill/>
          </a:ln>
        </p:spPr>
        <p:txBody>
          <a:bodyPr tIns="4572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56249" y="2240280"/>
            <a:ext cx="4799140" cy="18288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18639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1E545-DA4D-4588-A168-A47EEF327FC2}" type="datetime1">
              <a:rPr lang="en-US" smtClean="0"/>
              <a:t>8/19/2021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5599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42120" y="380999"/>
            <a:ext cx="2011680" cy="6096001"/>
          </a:xfrm>
        </p:spPr>
        <p:txBody>
          <a:bodyPr vert="eaVert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81199" y="380999"/>
            <a:ext cx="7074859" cy="6096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26042-7092-4D96-B3CE-E8E6CFEE88C8}" type="datetime1">
              <a:rPr lang="en-US" smtClean="0"/>
              <a:t>8/19/2021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8969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5667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79774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13901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83665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19/08/2021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30185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19/08/2021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09096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19/08/2021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74747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07852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44859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67363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62500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8/19/2021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620176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8/19/2021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0791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8/19/2021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94804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8/19/2021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98204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8/19/2021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33370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8/19/2021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922624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8/19/2021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48401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8/19/2021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87747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8/19/2021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368788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8/19/2021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03170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8/19/2021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46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6.pn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FDCB676-02DE-4AFC-8845-A8B93231CC01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772437E7-1D95-45B1-A559-5364721B484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74290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81200" y="381000"/>
            <a:ext cx="9372600" cy="1295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987419"/>
            <a:ext cx="9372600" cy="44831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631790" y="5586761"/>
            <a:ext cx="280731" cy="883759"/>
          </a:xfrm>
          <a:prstGeom prst="rect">
            <a:avLst/>
          </a:prstGeom>
        </p:spPr>
        <p:txBody>
          <a:bodyPr vert="vert270" lIns="91440" tIns="45720" rIns="91440" bIns="45720" rtlCol="0" anchor="ctr"/>
          <a:lstStyle>
            <a:lvl1pPr algn="l">
              <a:defRPr sz="120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619CFDC2-5630-4611-9BF0-0EF7C8C4398D}" type="datetime1">
              <a:rPr lang="en-US" smtClean="0"/>
              <a:t>8/19/2021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631790" y="365125"/>
            <a:ext cx="280730" cy="5139936"/>
          </a:xfrm>
          <a:prstGeom prst="rect">
            <a:avLst/>
          </a:prstGeom>
        </p:spPr>
        <p:txBody>
          <a:bodyPr vert="vert270" lIns="91440" tIns="45720" rIns="91440" bIns="45720" rtlCol="0" anchor="ctr"/>
          <a:lstStyle>
            <a:lvl1pPr algn="ctr">
              <a:defRPr sz="120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13321" y="6268940"/>
            <a:ext cx="722377" cy="2015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E31375A4-56A4-47D6-9801-1991572033F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6446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400" kern="1200" cap="all" baseline="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74320" algn="l" defTabSz="914400" rtl="0" eaLnBrk="1" latinLnBrk="0" hangingPunct="1">
        <a:lnSpc>
          <a:spcPct val="90000"/>
        </a:lnSpc>
        <a:spcBef>
          <a:spcPts val="1200"/>
        </a:spcBef>
        <a:buSzPct val="100000"/>
        <a:buFont typeface="Arial" pitchFamily="34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▪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87452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1594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8/19/2021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085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617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1.xml"/><Relationship Id="rId4" Type="http://schemas.openxmlformats.org/officeDocument/2006/relationships/hyperlink" Target="https://www.newson6.com/story/39285089/high-tech-mcdonalds-restaurant-opens-in-tulsa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1.xml"/><Relationship Id="rId4" Type="http://schemas.openxmlformats.org/officeDocument/2006/relationships/hyperlink" Target="https://jessiloublog.com/your-new-mcdonalds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mstillhungry.net/create-your-taste-mcdonalds/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0.xml"/><Relationship Id="rId6" Type="http://schemas.openxmlformats.org/officeDocument/2006/relationships/slide" Target="slide9.xml"/><Relationship Id="rId5" Type="http://schemas.openxmlformats.org/officeDocument/2006/relationships/image" Target="../media/image18.png"/><Relationship Id="rId4" Type="http://schemas.openxmlformats.org/officeDocument/2006/relationships/hyperlink" Target="https://creativecommons.org/licenses/by-nc-nd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HK_%E4%B8%8A%E7%92%B0_Sheung_Wan_%E4%BF%A1%E5%BE%B7%E4%B8%AD%E5%BF%83_Shun_Tak_Centre_shop_%E9%BA%A5%E7%95%B6%E5%8B%9E_McDonald%27s_restaurant_May_2018_IX2_Self-Service_terminals.jpg" TargetMode="External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1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://selbyfood.blogspot.com/2012/08/jollibee.html" TargetMode="External"/><Relationship Id="rId4" Type="http://schemas.openxmlformats.org/officeDocument/2006/relationships/image" Target="../media/image20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cdonalds.com/us/en-us/about-us/our-history.html" TargetMode="External"/><Relationship Id="rId2" Type="http://schemas.openxmlformats.org/officeDocument/2006/relationships/hyperlink" Target="https://web.archive.org/web/20171108214615/https:/www.nytimes.com/learning/general/onthisday/bday/1005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usinessinsider.com/mcdonalds-kiosk-vs-cashiers-photos-2018-3?r=US&amp;IR=T" TargetMode="External"/><Relationship Id="rId4" Type="http://schemas.openxmlformats.org/officeDocument/2006/relationships/hyperlink" Target="http://www.evoke-creative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75460D7-158E-44F6-AA19-E5387BBF71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3164" y="581748"/>
            <a:ext cx="9144000" cy="5819052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Title Page</a:t>
            </a:r>
          </a:p>
          <a:p>
            <a:endParaRPr lang="en-US" dirty="0"/>
          </a:p>
          <a:p>
            <a:r>
              <a:rPr lang="en-US" dirty="0"/>
              <a:t>Name: </a:t>
            </a:r>
            <a:r>
              <a:rPr lang="en-US" dirty="0" err="1"/>
              <a:t>Tsvetomila</a:t>
            </a:r>
            <a:r>
              <a:rPr lang="en-US" dirty="0"/>
              <a:t> </a:t>
            </a:r>
            <a:r>
              <a:rPr lang="en-US" dirty="0" err="1"/>
              <a:t>Vutova</a:t>
            </a:r>
            <a:r>
              <a:rPr lang="en-US" dirty="0"/>
              <a:t> (2027746)</a:t>
            </a:r>
          </a:p>
          <a:p>
            <a:r>
              <a:rPr lang="en-US" dirty="0"/>
              <a:t>Simona </a:t>
            </a:r>
            <a:r>
              <a:rPr lang="en-US" dirty="0" err="1"/>
              <a:t>Caraivan</a:t>
            </a:r>
            <a:r>
              <a:rPr lang="en-US" dirty="0"/>
              <a:t> (2027882) </a:t>
            </a:r>
          </a:p>
          <a:p>
            <a:r>
              <a:rPr lang="en-US" dirty="0" err="1"/>
              <a:t>Dawid</a:t>
            </a:r>
            <a:r>
              <a:rPr lang="en-US" dirty="0"/>
              <a:t> Majewski (2027882)</a:t>
            </a:r>
          </a:p>
          <a:p>
            <a:r>
              <a:rPr lang="en-US" dirty="0"/>
              <a:t>Abdul </a:t>
            </a:r>
            <a:r>
              <a:rPr lang="en-US" dirty="0" err="1"/>
              <a:t>Mumin</a:t>
            </a:r>
            <a:r>
              <a:rPr lang="en-US" dirty="0"/>
              <a:t> (1919616)</a:t>
            </a:r>
          </a:p>
          <a:p>
            <a:r>
              <a:rPr lang="en-US" dirty="0" err="1"/>
              <a:t>Kristiyan</a:t>
            </a:r>
            <a:r>
              <a:rPr lang="en-US" dirty="0"/>
              <a:t> </a:t>
            </a:r>
            <a:r>
              <a:rPr lang="en-US" dirty="0" err="1"/>
              <a:t>Indzhev</a:t>
            </a:r>
            <a:r>
              <a:rPr lang="en-US" dirty="0"/>
              <a:t> (2027945)</a:t>
            </a:r>
          </a:p>
          <a:p>
            <a:endParaRPr lang="en-US" dirty="0"/>
          </a:p>
          <a:p>
            <a:r>
              <a:rPr lang="en-US" dirty="0"/>
              <a:t>Module code: BMSW4003</a:t>
            </a:r>
          </a:p>
          <a:p>
            <a:endParaRPr lang="en-US" dirty="0"/>
          </a:p>
          <a:p>
            <a:r>
              <a:rPr lang="en-US" dirty="0"/>
              <a:t>Module title: Digital skills and research methods </a:t>
            </a:r>
          </a:p>
          <a:p>
            <a:endParaRPr lang="en-US" dirty="0"/>
          </a:p>
          <a:p>
            <a:r>
              <a:rPr lang="en-US" dirty="0"/>
              <a:t>Lecturer’s name: Koushik </a:t>
            </a:r>
            <a:r>
              <a:rPr lang="en-US" dirty="0" err="1"/>
              <a:t>Modak</a:t>
            </a:r>
            <a:endParaRPr lang="en-US" dirty="0"/>
          </a:p>
          <a:p>
            <a:endParaRPr lang="en-US" dirty="0"/>
          </a:p>
          <a:p>
            <a:r>
              <a:rPr lang="en-US" dirty="0"/>
              <a:t>Assignment title: DSR Assessment 1 online group presentation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77801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F9177-6E0A-4F9A-A9F9-EB186FA0F6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9119" y="2076738"/>
            <a:ext cx="10353762" cy="5569527"/>
          </a:xfrm>
        </p:spPr>
        <p:txBody>
          <a:bodyPr/>
          <a:lstStyle/>
          <a:p>
            <a:pPr marL="36900" indent="0" algn="ctr">
              <a:buNone/>
            </a:pPr>
            <a:r>
              <a:rPr lang="en-US" dirty="0"/>
              <a:t>Introduction                                                                                     </a:t>
            </a:r>
          </a:p>
          <a:p>
            <a:pPr marL="36900" indent="0" algn="ctr">
              <a:buNone/>
            </a:pPr>
            <a:r>
              <a:rPr lang="en-US" dirty="0"/>
              <a:t>Background of the organization</a:t>
            </a:r>
          </a:p>
          <a:p>
            <a:pPr marL="36900" indent="0" algn="ctr">
              <a:buNone/>
            </a:pPr>
            <a:r>
              <a:rPr lang="en-US" dirty="0"/>
              <a:t>Challenges before introducing Modern Technology </a:t>
            </a:r>
          </a:p>
          <a:p>
            <a:pPr marL="36900" indent="0" algn="ctr">
              <a:buNone/>
            </a:pPr>
            <a:r>
              <a:rPr lang="en-US" dirty="0"/>
              <a:t>Insights of Modern Technology Introduced</a:t>
            </a:r>
          </a:p>
          <a:p>
            <a:pPr marL="36900" indent="0" algn="ctr">
              <a:buNone/>
            </a:pPr>
            <a:r>
              <a:rPr lang="en-US" dirty="0"/>
              <a:t>Impacts of Modern Technology </a:t>
            </a:r>
          </a:p>
          <a:p>
            <a:pPr marL="36900" indent="0" algn="ctr">
              <a:buNone/>
            </a:pPr>
            <a:r>
              <a:rPr lang="en-US" dirty="0"/>
              <a:t>Lessons drawn from the case study</a:t>
            </a:r>
          </a:p>
          <a:p>
            <a:pPr marL="36900" indent="0" algn="ctr">
              <a:buNone/>
            </a:pPr>
            <a:r>
              <a:rPr lang="en-US" dirty="0"/>
              <a:t>Conclusion &amp; References </a:t>
            </a:r>
          </a:p>
          <a:p>
            <a:pPr marL="36900" indent="0" algn="ctr">
              <a:buNone/>
            </a:pPr>
            <a:r>
              <a:rPr lang="en-US" dirty="0"/>
              <a:t>Q&amp;A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A705D3-E6E4-41A6-9D52-E9838ED41944}"/>
              </a:ext>
            </a:extLst>
          </p:cNvPr>
          <p:cNvSpPr txBox="1"/>
          <p:nvPr/>
        </p:nvSpPr>
        <p:spPr>
          <a:xfrm>
            <a:off x="4641273" y="1305670"/>
            <a:ext cx="2909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Table of Contents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B0F535-EAA6-4D87-8F5E-DAB9832E52AC}"/>
              </a:ext>
            </a:extLst>
          </p:cNvPr>
          <p:cNvSpPr txBox="1"/>
          <p:nvPr/>
        </p:nvSpPr>
        <p:spPr>
          <a:xfrm>
            <a:off x="2895600" y="321953"/>
            <a:ext cx="6400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latin typeface="Amasis MT Pro Medium" panose="02040604050005020304" pitchFamily="18" charset="0"/>
              </a:rPr>
              <a:t>McDonald’s self service checkout </a:t>
            </a:r>
          </a:p>
        </p:txBody>
      </p:sp>
    </p:spTree>
    <p:extLst>
      <p:ext uri="{BB962C8B-B14F-4D97-AF65-F5344CB8AC3E}">
        <p14:creationId xmlns:p14="http://schemas.microsoft.com/office/powerpoint/2010/main" val="1473395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DDC46B-076D-4F1C-9C16-B54FF3B60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sz="2000" dirty="0">
                <a:cs typeface="Calibri Light"/>
              </a:rPr>
              <a:t>Background and Organization </a:t>
            </a:r>
          </a:p>
        </p:txBody>
      </p:sp>
      <p:pic>
        <p:nvPicPr>
          <p:cNvPr id="4" name="Picture 4" descr="Logo&#10;&#10;Description automatically generated">
            <a:extLst>
              <a:ext uri="{FF2B5EF4-FFF2-40B4-BE49-F238E27FC236}">
                <a16:creationId xmlns:a16="http://schemas.microsoft.com/office/drawing/2014/main" id="{D7E14F1A-6520-45C0-96AA-1BBC26D4F7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960" r="-1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88F1E23-3873-4753-8431-095AB454D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cs typeface="Calibri"/>
              </a:rPr>
              <a:t>McDonald's is found in 1940 in San Diego California by Richard and Maurice McDonald's </a:t>
            </a:r>
          </a:p>
          <a:p>
            <a:endParaRPr lang="en-US" sz="2000" dirty="0">
              <a:cs typeface="Calibri"/>
            </a:endParaRPr>
          </a:p>
          <a:p>
            <a:r>
              <a:rPr lang="en-US" sz="2000" dirty="0">
                <a:cs typeface="Calibri"/>
              </a:rPr>
              <a:t>First was a stand for hamburgers and in 1953 is turned into a franchise </a:t>
            </a:r>
          </a:p>
          <a:p>
            <a:endParaRPr lang="en-US" sz="2000" dirty="0">
              <a:cs typeface="Calibri"/>
            </a:endParaRPr>
          </a:p>
          <a:p>
            <a:endParaRPr lang="en-US" sz="2000" dirty="0">
              <a:cs typeface="Calibri"/>
            </a:endParaRPr>
          </a:p>
          <a:p>
            <a:r>
              <a:rPr lang="en-US" sz="2000" dirty="0">
                <a:cs typeface="Calibri"/>
              </a:rPr>
              <a:t>In1955 the Businesses man Ray Kroc joined in the chain.</a:t>
            </a:r>
          </a:p>
          <a:p>
            <a:endParaRPr lang="en-US" sz="20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82317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AD015F-DD43-C545-9840-9479A8988B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br>
              <a:rPr lang="en-US" sz="5400" dirty="0"/>
            </a:br>
            <a:r>
              <a:rPr lang="en-US" sz="2200" dirty="0"/>
              <a:t>Ray Kroc</a:t>
            </a:r>
            <a:endParaRPr lang="en-US" sz="2200" dirty="0">
              <a:cs typeface="Calibri Light"/>
            </a:endParaRPr>
          </a:p>
        </p:txBody>
      </p:sp>
      <p:sp>
        <p:nvSpPr>
          <p:cNvPr id="46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28C9F57-E517-41C3-A048-240EFCC9F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marL="342900" indent="-342900"/>
            <a:r>
              <a:rPr lang="en-GB" sz="2000" b="1" dirty="0">
                <a:latin typeface="Arial"/>
                <a:cs typeface="Arial"/>
              </a:rPr>
              <a:t>Ray Kroc the builder of the "Hamburger Empire ".</a:t>
            </a:r>
            <a:endParaRPr lang="en-US" sz="2000" dirty="0">
              <a:latin typeface="Arial"/>
              <a:cs typeface="Calibri"/>
            </a:endParaRPr>
          </a:p>
          <a:p>
            <a:pPr marL="342900" indent="-342900"/>
            <a:r>
              <a:rPr lang="en-GB" sz="2000" b="1" dirty="0">
                <a:latin typeface="Arial"/>
                <a:cs typeface="Arial"/>
              </a:rPr>
              <a:t>Mr Koc owned also a baseball team .</a:t>
            </a:r>
            <a:endParaRPr lang="en-GB" sz="2000" dirty="0">
              <a:latin typeface="Arial"/>
              <a:cs typeface="Arial"/>
            </a:endParaRPr>
          </a:p>
          <a:p>
            <a:pPr marL="342900" indent="-342900"/>
            <a:r>
              <a:rPr lang="en-GB" sz="2000" b="1" dirty="0">
                <a:latin typeface="Arial"/>
                <a:cs typeface="Arial"/>
              </a:rPr>
              <a:t>He began his first McDonald's in Chicago in 1955.</a:t>
            </a:r>
            <a:endParaRPr lang="en-GB" sz="2000" dirty="0">
              <a:latin typeface="Arial"/>
              <a:cs typeface="Arial"/>
            </a:endParaRPr>
          </a:p>
          <a:p>
            <a:pPr marL="342900" indent="-342900"/>
            <a:r>
              <a:rPr lang="en-GB" sz="2000" b="1" dirty="0">
                <a:latin typeface="Arial"/>
                <a:cs typeface="Arial"/>
              </a:rPr>
              <a:t>One the question "how do you create a restaurant business and become an overnight at the age of 52,he said that  he was an overnight successes, but 30 years Is a very long night.</a:t>
            </a:r>
            <a:endParaRPr lang="en-US" sz="2000" dirty="0">
              <a:cs typeface="Calibri"/>
            </a:endParaRPr>
          </a:p>
          <a:p>
            <a:pPr marL="0" indent="0">
              <a:buNone/>
            </a:pPr>
            <a:endParaRPr lang="en-GB" sz="2200" b="1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200" b="1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200" b="1" dirty="0">
              <a:latin typeface="Arial"/>
              <a:cs typeface="Arial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F0FAD104-6B7D-4C10-BD0B-E1DA51608A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95" r="2" b="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10115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E01F9D-DFCC-4247-8A4D-CCEFBF2D8C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2000" dirty="0"/>
              <a:t>McDonald’s</a:t>
            </a:r>
            <a:r>
              <a:rPr lang="en-US" sz="5400" dirty="0"/>
              <a:t>  </a:t>
            </a:r>
          </a:p>
        </p:txBody>
      </p:sp>
      <p:sp>
        <p:nvSpPr>
          <p:cNvPr id="46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D5C1CED-8199-4464-8DF4-A3F979E733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000" dirty="0">
                <a:latin typeface="Arial"/>
                <a:cs typeface="Arial"/>
              </a:rPr>
              <a:t>In 1961 Mr. Kroc found </a:t>
            </a:r>
            <a:r>
              <a:rPr lang="en-GB" sz="2000" dirty="0" err="1">
                <a:latin typeface="Arial"/>
                <a:cs typeface="Arial"/>
              </a:rPr>
              <a:t>themtraining</a:t>
            </a:r>
            <a:r>
              <a:rPr lang="en-GB" sz="2000" dirty="0">
                <a:latin typeface="Arial"/>
                <a:cs typeface="Arial"/>
              </a:rPr>
              <a:t> program which later called "Hamburger University"</a:t>
            </a:r>
          </a:p>
          <a:p>
            <a:pPr marL="0" indent="0">
              <a:buNone/>
            </a:pPr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The idea of Kroc was to provide the same service in whole country even worldwide </a:t>
            </a:r>
          </a:p>
          <a:p>
            <a:pPr marL="0" indent="0">
              <a:buNone/>
            </a:pPr>
            <a:endParaRPr lang="en-GB" sz="2000" dirty="0">
              <a:latin typeface="Arial"/>
              <a:cs typeface="Arial"/>
            </a:endParaRPr>
          </a:p>
          <a:p>
            <a:r>
              <a:rPr lang="en-GB" sz="2000" b="0" i="0" u="none" strike="noStrike" dirty="0">
                <a:effectLst/>
                <a:latin typeface="Arial"/>
                <a:cs typeface="Arial"/>
              </a:rPr>
              <a:t>McDonald's restaurants are found in 120 countries and territories around the world</a:t>
            </a:r>
            <a:r>
              <a:rPr lang="en-GB" sz="2000" dirty="0">
                <a:latin typeface="Arial"/>
                <a:cs typeface="Arial"/>
              </a:rPr>
              <a:t>.</a:t>
            </a:r>
            <a:endParaRPr lang="en-GB" sz="2000" dirty="0">
              <a:latin typeface="Arial" panose="020B0604020202020204" pitchFamily="34" charset="0"/>
              <a:cs typeface="Arial"/>
            </a:endParaRPr>
          </a:p>
          <a:p>
            <a:pPr marL="0" indent="0">
              <a:buNone/>
            </a:pPr>
            <a:endParaRPr lang="en-GB" sz="2000" dirty="0">
              <a:latin typeface="Arial"/>
              <a:cs typeface="Arial"/>
            </a:endParaRPr>
          </a:p>
          <a:p>
            <a:pPr marL="342900" indent="-342900"/>
            <a:r>
              <a:rPr lang="en-GB" sz="2000" b="0" i="0" u="none" strike="noStrike" dirty="0">
                <a:effectLst/>
                <a:latin typeface="Arial"/>
                <a:cs typeface="Arial"/>
              </a:rPr>
              <a:t>For the fiscal year 2018, McDonald's reported earnings of US$5.9 billion</a:t>
            </a:r>
            <a:r>
              <a:rPr lang="en-GB" sz="2000" dirty="0">
                <a:latin typeface="Arial"/>
                <a:cs typeface="Arial"/>
              </a:rPr>
              <a:t>.</a:t>
            </a:r>
          </a:p>
          <a:p>
            <a:pPr marL="342900" indent="-342900"/>
            <a:endParaRPr lang="en-GB" sz="2200" dirty="0">
              <a:latin typeface="Arial"/>
              <a:cs typeface="Arial"/>
            </a:endParaRPr>
          </a:p>
          <a:p>
            <a:endParaRPr lang="en-US" sz="2200" dirty="0">
              <a:latin typeface="Calibri" panose="020F0502020204030204"/>
              <a:cs typeface="Calibri" panose="020F0502020204030204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B226E71-6B3B-EC4F-B778-003D970B1E1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884" r="2" b="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88774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5A2950-1C46-4ECD-99F5-88CDD055F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sz="2000" dirty="0">
                <a:cs typeface="Calibri Light"/>
              </a:rPr>
              <a:t>Self service kiosk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58F315C-AF58-4394-94D8-8670DD11EC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71" r="-2" b="13736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33F961C-F131-48C3-B26A-BB5B48FD1B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cs typeface="Calibri"/>
              </a:rPr>
              <a:t>In 1999 the technology is tested  for first time.</a:t>
            </a:r>
            <a:endParaRPr lang="en-US" dirty="0">
              <a:cs typeface="Calibri" panose="020F0502020204030204"/>
            </a:endParaRPr>
          </a:p>
          <a:p>
            <a:endParaRPr lang="en-US" sz="2000" dirty="0">
              <a:cs typeface="Calibri"/>
            </a:endParaRPr>
          </a:p>
          <a:p>
            <a:r>
              <a:rPr lang="en-US" sz="2000" dirty="0">
                <a:cs typeface="Calibri"/>
              </a:rPr>
              <a:t>With that they reduce the staff and spare money.</a:t>
            </a:r>
          </a:p>
          <a:p>
            <a:endParaRPr lang="en-US" sz="2000" dirty="0">
              <a:cs typeface="Calibri"/>
            </a:endParaRPr>
          </a:p>
          <a:p>
            <a:endParaRPr lang="en-US" sz="2000" dirty="0">
              <a:cs typeface="Calibri"/>
            </a:endParaRPr>
          </a:p>
          <a:p>
            <a:r>
              <a:rPr lang="en-US" sz="2000" dirty="0">
                <a:cs typeface="Calibri"/>
              </a:rPr>
              <a:t>In 2019 September  McDonald's started to put a kiosk in every restaurant.</a:t>
            </a:r>
          </a:p>
        </p:txBody>
      </p:sp>
    </p:spTree>
    <p:extLst>
      <p:ext uri="{BB962C8B-B14F-4D97-AF65-F5344CB8AC3E}">
        <p14:creationId xmlns:p14="http://schemas.microsoft.com/office/powerpoint/2010/main" val="4337179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381000"/>
            <a:ext cx="9372600" cy="1295400"/>
          </a:xfrm>
        </p:spPr>
        <p:txBody>
          <a:bodyPr anchor="b">
            <a:normAutofit/>
          </a:bodyPr>
          <a:lstStyle/>
          <a:p>
            <a:r>
              <a:rPr lang="en-US" sz="2000" dirty="0"/>
              <a:t>Challenges that MacDonald's faced before introducing modern technology</a:t>
            </a:r>
          </a:p>
        </p:txBody>
      </p:sp>
      <p:pic>
        <p:nvPicPr>
          <p:cNvPr id="5" name="Picture 4" descr="A picture containing text, building, outdoor, sky&#10;&#10;Description automatically generated">
            <a:extLst>
              <a:ext uri="{FF2B5EF4-FFF2-40B4-BE49-F238E27FC236}">
                <a16:creationId xmlns:a16="http://schemas.microsoft.com/office/drawing/2014/main" id="{AC90A40A-B174-41E6-A56D-63A60EA838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237957" y="1981200"/>
            <a:ext cx="5315243" cy="4616548"/>
          </a:xfrm>
          <a:prstGeom prst="rect">
            <a:avLst/>
          </a:prstGeom>
          <a:noFill/>
        </p:spPr>
      </p:pic>
      <p:sp>
        <p:nvSpPr>
          <p:cNvPr id="3" name="Subtitle 2"/>
          <p:cNvSpPr>
            <a:spLocks noGrp="1"/>
          </p:cNvSpPr>
          <p:nvPr>
            <p:ph sz="half" idx="2"/>
          </p:nvPr>
        </p:nvSpPr>
        <p:spPr>
          <a:xfrm>
            <a:off x="6781800" y="1981200"/>
            <a:ext cx="4572000" cy="4480560"/>
          </a:xfrm>
        </p:spPr>
        <p:txBody>
          <a:bodyPr>
            <a:normAutofit/>
          </a:bodyPr>
          <a:lstStyle/>
          <a:p>
            <a:r>
              <a:rPr lang="en-US" sz="2000" dirty="0"/>
              <a:t>Replacing staff(cashiers) with kiosks </a:t>
            </a:r>
          </a:p>
          <a:p>
            <a:endParaRPr lang="en-US" sz="2000" dirty="0"/>
          </a:p>
          <a:p>
            <a:r>
              <a:rPr lang="en-US" sz="2000" dirty="0"/>
              <a:t>Training the staff with the new technology </a:t>
            </a:r>
          </a:p>
          <a:p>
            <a:endParaRPr lang="en-US" sz="2000" dirty="0"/>
          </a:p>
          <a:p>
            <a:r>
              <a:rPr lang="en-US" sz="2000" dirty="0"/>
              <a:t>Keeping up with the customer demand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3251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text, person, indoor, kitchen&#10;&#10;Description automatically generated">
            <a:extLst>
              <a:ext uri="{FF2B5EF4-FFF2-40B4-BE49-F238E27FC236}">
                <a16:creationId xmlns:a16="http://schemas.microsoft.com/office/drawing/2014/main" id="{E25847AA-1EA1-409D-A6B6-B0989AD18ED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2609" r="19279" b="-1"/>
          <a:stretch/>
        </p:blipFill>
        <p:spPr>
          <a:xfrm>
            <a:off x="1981200" y="281354"/>
            <a:ext cx="4572000" cy="6180406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6781800" y="436098"/>
            <a:ext cx="4572000" cy="6025662"/>
          </a:xfrm>
        </p:spPr>
        <p:txBody>
          <a:bodyPr>
            <a:normAutofit/>
          </a:bodyPr>
          <a:lstStyle/>
          <a:p>
            <a:endParaRPr lang="en-US" sz="2000" dirty="0"/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Stressful environment</a:t>
            </a: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Risk-taking  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Understanding cultural values</a:t>
            </a:r>
          </a:p>
        </p:txBody>
      </p:sp>
    </p:spTree>
    <p:extLst>
      <p:ext uri="{BB962C8B-B14F-4D97-AF65-F5344CB8AC3E}">
        <p14:creationId xmlns:p14="http://schemas.microsoft.com/office/powerpoint/2010/main" val="2523332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29">
            <a:extLst>
              <a:ext uri="{FF2B5EF4-FFF2-40B4-BE49-F238E27FC236}">
                <a16:creationId xmlns:a16="http://schemas.microsoft.com/office/drawing/2014/main" id="{4D88A92C-0BD1-4D13-9480-9CA5056B1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/>
              <a:ea typeface="+mn-ea"/>
              <a:cs typeface="+mn-cs"/>
            </a:endParaRPr>
          </a:p>
        </p:txBody>
      </p:sp>
      <p:sp>
        <p:nvSpPr>
          <p:cNvPr id="35" name="Rectangle 31">
            <a:extLst>
              <a:ext uri="{FF2B5EF4-FFF2-40B4-BE49-F238E27FC236}">
                <a16:creationId xmlns:a16="http://schemas.microsoft.com/office/drawing/2014/main" id="{F850E0BE-0A13-43E4-9007-A06960852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1"/>
            <a:ext cx="6118275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5C4A11-00C0-A346-A899-EB292239DE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2643" y="1487840"/>
            <a:ext cx="5212188" cy="9644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000" b="1" kern="1200" cap="all" spc="30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INSIDE OF THE MODERN TECHNOLOGY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416671-AAE4-5C40-A0DF-F4868C4B8D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612" y="3277351"/>
            <a:ext cx="5118965" cy="1688830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New POS system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Better order accuracy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Having the freedom to be in control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5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CCB91AA4-40EB-6748-80D5-BA85CB5B6BB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6218" r="17983" b="2"/>
          <a:stretch/>
        </p:blipFill>
        <p:spPr>
          <a:xfrm>
            <a:off x="7023100" y="12"/>
            <a:ext cx="4724400" cy="685798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2987A7C-72C1-A845-9BB3-44E924B8D28A}"/>
              </a:ext>
            </a:extLst>
          </p:cNvPr>
          <p:cNvSpPr txBox="1"/>
          <p:nvPr/>
        </p:nvSpPr>
        <p:spPr>
          <a:xfrm>
            <a:off x="9570769" y="6657943"/>
            <a:ext cx="262123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MT"/>
                <a:ea typeface="+mn-ea"/>
                <a:cs typeface="+mn-cs"/>
                <a:hlinkClick r:id="rId3" tooltip="http://www.imstillhungry.net/create-your-taste-mcdonald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t> by Unknown Author is licensed under </a:t>
            </a: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MT"/>
                <a:ea typeface="+mn-ea"/>
                <a:cs typeface="+mn-cs"/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kumimoji="0" lang="en-US" sz="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MT"/>
              <a:ea typeface="+mn-ea"/>
              <a:cs typeface="+mn-cs"/>
            </a:endParaRPr>
          </a:p>
        </p:txBody>
      </p:sp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7" name="Slide Zoom 6">
                <a:extLst>
                  <a:ext uri="{FF2B5EF4-FFF2-40B4-BE49-F238E27FC236}">
                    <a16:creationId xmlns:a16="http://schemas.microsoft.com/office/drawing/2014/main" id="{CE99839A-9FF9-4848-A1F3-C149DB7E4DB6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568586860"/>
                  </p:ext>
                </p:extLst>
              </p:nvPr>
            </p:nvGraphicFramePr>
            <p:xfrm>
              <a:off x="-3241964" y="1982932"/>
              <a:ext cx="3048000" cy="1714500"/>
            </p:xfrm>
            <a:graphic>
              <a:graphicData uri="http://schemas.microsoft.com/office/powerpoint/2016/slidezoom">
                <pslz:sldZm>
                  <pslz:sldZmObj sldId="275" cId="2865076952">
                    <pslz:zmPr id="{265FFFD6-C8AA-4E3C-93FB-D1FFF6A938C5}" returnToParent="0" transitionDur="1000">
                      <p166:blipFill xmlns:p166="http://schemas.microsoft.com/office/powerpoint/2016/6/main">
                        <a:blip r:embed="rId5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7" name="Slide Zoom 6">
                <a:hlinkClick r:id="rId6" action="ppaction://hlinksldjump"/>
                <a:extLst>
                  <a:ext uri="{FF2B5EF4-FFF2-40B4-BE49-F238E27FC236}">
                    <a16:creationId xmlns:a16="http://schemas.microsoft.com/office/drawing/2014/main" id="{CE99839A-9FF9-4848-A1F3-C149DB7E4DB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-3241964" y="1982932"/>
                <a:ext cx="3048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8650769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C8418977-D3EB-4BD3-B006-064F932B46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/>
              <a:ea typeface="+mn-ea"/>
              <a:cs typeface="+mn-cs"/>
            </a:endParaRPr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4E95EC0A-F384-4CC1-8E79-5EF2BA1D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7467600" cy="5486401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88D39-FE67-1140-AD9E-D5ED01C69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783" y="905118"/>
            <a:ext cx="6239976" cy="97417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kern="1200" cap="all" spc="30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2375D6F-C5C0-1947-B62F-E5BD1468D504}"/>
              </a:ext>
            </a:extLst>
          </p:cNvPr>
          <p:cNvSpPr/>
          <p:nvPr/>
        </p:nvSpPr>
        <p:spPr>
          <a:xfrm>
            <a:off x="1295783" y="2135939"/>
            <a:ext cx="6239976" cy="345614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293737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Fast service /customers don’t need to wait that long</a:t>
            </a:r>
          </a:p>
          <a:p>
            <a:pPr marL="3429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70000"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93737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  <a:p>
            <a:pPr marL="3429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293737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Building your own order</a:t>
            </a:r>
          </a:p>
          <a:p>
            <a:pPr marL="3429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70000"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293737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  <a:p>
            <a:pPr marL="3429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Pct val="7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293737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Place another order straight after</a:t>
            </a:r>
          </a:p>
        </p:txBody>
      </p:sp>
      <p:pic>
        <p:nvPicPr>
          <p:cNvPr id="20" name="Picture 19" descr="A picture containing text, ceiling, indoor, floor&#10;&#10;Description automatically generated">
            <a:extLst>
              <a:ext uri="{FF2B5EF4-FFF2-40B4-BE49-F238E27FC236}">
                <a16:creationId xmlns:a16="http://schemas.microsoft.com/office/drawing/2014/main" id="{4102BA03-7B74-2744-9DAC-68B53A18ABF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3107" r="11628" b="3"/>
          <a:stretch/>
        </p:blipFill>
        <p:spPr>
          <a:xfrm>
            <a:off x="8839201" y="10"/>
            <a:ext cx="3352800" cy="3428990"/>
          </a:xfrm>
          <a:prstGeom prst="rect">
            <a:avLst/>
          </a:prstGeom>
        </p:spPr>
      </p:pic>
      <p:pic>
        <p:nvPicPr>
          <p:cNvPr id="16" name="Content Placeholder 15" descr="A group of people in a bowling alley&#10;&#10;Description automatically generated with medium confidence">
            <a:extLst>
              <a:ext uri="{FF2B5EF4-FFF2-40B4-BE49-F238E27FC236}">
                <a16:creationId xmlns:a16="http://schemas.microsoft.com/office/drawing/2014/main" id="{2E3B2FD3-DA88-D34A-8793-F5455467E5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3384" r="13282"/>
          <a:stretch/>
        </p:blipFill>
        <p:spPr>
          <a:xfrm>
            <a:off x="8839200" y="3429000"/>
            <a:ext cx="3352800" cy="34290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F32F1DE-FE6F-F843-8667-D7D3F797B501}"/>
              </a:ext>
            </a:extLst>
          </p:cNvPr>
          <p:cNvSpPr txBox="1"/>
          <p:nvPr/>
        </p:nvSpPr>
        <p:spPr>
          <a:xfrm>
            <a:off x="9570770" y="6657945"/>
            <a:ext cx="262123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MT"/>
                <a:ea typeface="+mn-ea"/>
                <a:cs typeface="+mn-cs"/>
                <a:hlinkClick r:id="rId5" tooltip="http://selbyfood.blogspot.com/2012/08/jollibe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t> by Unknown Author is licensed under </a:t>
            </a: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MT"/>
                <a:ea typeface="+mn-ea"/>
                <a:cs typeface="+mn-cs"/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kumimoji="0" lang="en-US" sz="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MT"/>
              <a:ea typeface="+mn-ea"/>
              <a:cs typeface="+mn-cs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94DBA6A-B3AE-124B-9B6A-9BD6828A54E7}"/>
              </a:ext>
            </a:extLst>
          </p:cNvPr>
          <p:cNvSpPr txBox="1"/>
          <p:nvPr/>
        </p:nvSpPr>
        <p:spPr>
          <a:xfrm>
            <a:off x="9771146" y="3228945"/>
            <a:ext cx="242085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MT"/>
                <a:ea typeface="+mn-ea"/>
                <a:cs typeface="+mn-cs"/>
                <a:hlinkClick r:id="rId3" tooltip="https://commons.wikimedia.org/wiki/File:HK_%E4%B8%8A%E7%92%B0_Sheung_Wan_%E4%BF%A1%E5%BE%B7%E4%B8%AD%E5%BF%83_Shun_Tak_Centre_shop_%E9%BA%A5%E7%95%B6%E5%8B%9E_McDonald%27s_restaurant_May_2018_IX2_Self-Service_terminals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MT"/>
                <a:ea typeface="+mn-ea"/>
                <a:cs typeface="+mn-cs"/>
              </a:rPr>
              <a:t> by Unknown Author is licensed under </a:t>
            </a:r>
            <a:r>
              <a:rPr kumimoji="0" lang="en-US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MT"/>
                <a:ea typeface="+mn-ea"/>
                <a:cs typeface="+mn-cs"/>
                <a:hlinkClick r:id="rId7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kumimoji="0" lang="en-US" sz="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M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39309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685ED-3FBB-44A7-B782-DC66EC2C6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>
                <a:solidFill>
                  <a:srgbClr val="FF0000"/>
                </a:solidFill>
                <a:cs typeface="Calibri Light"/>
              </a:rPr>
              <a:t>The impacts of modern technology </a:t>
            </a:r>
            <a:endParaRPr lang="en-GB" u="sng" dirty="0">
              <a:solidFill>
                <a:srgbClr val="FF0000"/>
              </a:solidFill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D1602-E003-4810-9C7E-1DD882FB43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cs typeface="Calibri"/>
              </a:rPr>
              <a:t>I think that the impacts are very positive as the self-</a:t>
            </a:r>
            <a:r>
              <a:rPr lang="en-GB" sz="2000" dirty="0" err="1">
                <a:cs typeface="Calibri"/>
              </a:rPr>
              <a:t>chechout</a:t>
            </a:r>
            <a:r>
              <a:rPr lang="en-GB" sz="2000" dirty="0">
                <a:cs typeface="Calibri"/>
              </a:rPr>
              <a:t> has improved the</a:t>
            </a:r>
            <a:r>
              <a:rPr lang="en-GB" sz="2000" dirty="0">
                <a:ea typeface="+mn-lt"/>
                <a:cs typeface="+mn-lt"/>
              </a:rPr>
              <a:t> efficiency</a:t>
            </a:r>
            <a:r>
              <a:rPr lang="en-GB" sz="2000" dirty="0">
                <a:cs typeface="Calibri"/>
              </a:rPr>
              <a:t> by making the queues lower because customer use the self-service</a:t>
            </a:r>
          </a:p>
          <a:p>
            <a:r>
              <a:rPr lang="en-GB" sz="2000" dirty="0">
                <a:cs typeface="Calibri"/>
              </a:rPr>
              <a:t>This allows the </a:t>
            </a:r>
            <a:r>
              <a:rPr lang="en-GB" sz="2000" dirty="0" err="1">
                <a:cs typeface="Calibri"/>
              </a:rPr>
              <a:t>emoployee's</a:t>
            </a:r>
            <a:r>
              <a:rPr lang="en-GB" sz="2000" dirty="0">
                <a:cs typeface="Calibri"/>
              </a:rPr>
              <a:t> to concentrate and focus on preparing the food better and faster for the </a:t>
            </a:r>
            <a:r>
              <a:rPr lang="en-GB" sz="2000" dirty="0" err="1">
                <a:cs typeface="Calibri"/>
              </a:rPr>
              <a:t>cutomers</a:t>
            </a:r>
            <a:r>
              <a:rPr lang="en-GB" sz="2000" dirty="0">
                <a:cs typeface="Calibri"/>
              </a:rPr>
              <a:t>. </a:t>
            </a:r>
          </a:p>
          <a:p>
            <a:r>
              <a:rPr lang="en-GB" sz="2000" dirty="0">
                <a:cs typeface="Calibri"/>
              </a:rPr>
              <a:t>Therefore, </a:t>
            </a:r>
            <a:r>
              <a:rPr lang="en-GB" sz="2000" dirty="0" err="1">
                <a:cs typeface="Calibri"/>
              </a:rPr>
              <a:t>cutomers</a:t>
            </a:r>
            <a:r>
              <a:rPr lang="en-GB" sz="2000" dirty="0">
                <a:cs typeface="Calibri"/>
              </a:rPr>
              <a:t> are more satisfied and happier because they don't need to wait that long anymore, this makes them more </a:t>
            </a:r>
            <a:r>
              <a:rPr lang="en-GB" sz="2000" dirty="0" err="1">
                <a:cs typeface="Calibri"/>
              </a:rPr>
              <a:t>likekly</a:t>
            </a:r>
            <a:r>
              <a:rPr lang="en-GB" sz="2000" dirty="0">
                <a:cs typeface="Calibri"/>
              </a:rPr>
              <a:t> to come back more often.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244090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6B7ADE8-C741-42DB-874E-963783424BF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63758C-EEA8-49BB-B36B-2D8C1D087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r>
              <a:rPr lang="en-US" b="1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1D972-A1C1-4AD4-9C7B-5FA36F3C38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32449"/>
            <a:ext cx="10353762" cy="405875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buClr>
                <a:srgbClr val="D7DD32"/>
              </a:buClr>
            </a:pPr>
            <a:r>
              <a:rPr lang="en-US" dirty="0"/>
              <a:t>Overall </a:t>
            </a:r>
            <a:r>
              <a:rPr lang="en-US" dirty="0" err="1"/>
              <a:t>Mcdonalds</a:t>
            </a:r>
            <a:r>
              <a:rPr lang="en-US" dirty="0"/>
              <a:t> has greatly benefited from the self service kiosks</a:t>
            </a:r>
          </a:p>
          <a:p>
            <a:pPr>
              <a:lnSpc>
                <a:spcPct val="90000"/>
              </a:lnSpc>
              <a:buClr>
                <a:srgbClr val="D7DD32"/>
              </a:buClr>
            </a:pPr>
            <a:endParaRPr lang="en-US" dirty="0"/>
          </a:p>
          <a:p>
            <a:pPr>
              <a:lnSpc>
                <a:spcPct val="90000"/>
              </a:lnSpc>
              <a:buClr>
                <a:srgbClr val="D7DD32"/>
              </a:buClr>
            </a:pPr>
            <a:r>
              <a:rPr lang="en-US" dirty="0" err="1">
                <a:effectLst/>
              </a:rPr>
              <a:t>Mcdonalds</a:t>
            </a:r>
            <a:r>
              <a:rPr lang="en-US" b="0" i="0" dirty="0">
                <a:effectLst/>
              </a:rPr>
              <a:t> started rolling out ordering kiosks at its US locations in 2015, and the chain hasn't looked back since</a:t>
            </a:r>
          </a:p>
          <a:p>
            <a:pPr>
              <a:lnSpc>
                <a:spcPct val="90000"/>
              </a:lnSpc>
              <a:buClr>
                <a:srgbClr val="D7DD32"/>
              </a:buClr>
            </a:pPr>
            <a:endParaRPr lang="en-US" dirty="0">
              <a:effectLst/>
            </a:endParaRPr>
          </a:p>
          <a:p>
            <a:pPr>
              <a:lnSpc>
                <a:spcPct val="90000"/>
              </a:lnSpc>
              <a:buClr>
                <a:srgbClr val="D7DD32"/>
              </a:buClr>
            </a:pPr>
            <a:r>
              <a:rPr lang="en-US" dirty="0">
                <a:effectLst/>
              </a:rPr>
              <a:t>K</a:t>
            </a:r>
            <a:r>
              <a:rPr lang="en-US" b="0" i="0" dirty="0">
                <a:effectLst/>
              </a:rPr>
              <a:t>iosks and mobile ordering are here to take jobs and hours away from underpaid cashiers</a:t>
            </a:r>
          </a:p>
          <a:p>
            <a:pPr>
              <a:lnSpc>
                <a:spcPct val="90000"/>
              </a:lnSpc>
              <a:buClr>
                <a:srgbClr val="D7DD32"/>
              </a:buClr>
            </a:pPr>
            <a:endParaRPr lang="en-US" b="0" i="0" dirty="0">
              <a:effectLst/>
            </a:endParaRPr>
          </a:p>
          <a:p>
            <a:pPr>
              <a:lnSpc>
                <a:spcPct val="90000"/>
              </a:lnSpc>
              <a:buClr>
                <a:srgbClr val="D7DD32"/>
              </a:buClr>
            </a:pPr>
            <a:r>
              <a:rPr lang="en-US" i="0" dirty="0">
                <a:effectLst/>
              </a:rPr>
              <a:t>Using the kiosks is straightforward and surprisingly user-friendly</a:t>
            </a:r>
          </a:p>
          <a:p>
            <a:pPr>
              <a:lnSpc>
                <a:spcPct val="90000"/>
              </a:lnSpc>
              <a:buClr>
                <a:srgbClr val="D7DD32"/>
              </a:buClr>
            </a:pPr>
            <a:endParaRPr lang="en-US" i="0" dirty="0">
              <a:effectLst/>
            </a:endParaRPr>
          </a:p>
          <a:p>
            <a:pPr>
              <a:lnSpc>
                <a:spcPct val="90000"/>
              </a:lnSpc>
              <a:buClr>
                <a:srgbClr val="D7DD32"/>
              </a:buClr>
            </a:pPr>
            <a:r>
              <a:rPr lang="en-US" i="0" dirty="0">
                <a:effectLst/>
              </a:rPr>
              <a:t>The real beauty of the kiosk is customization</a:t>
            </a:r>
          </a:p>
          <a:p>
            <a:pPr>
              <a:lnSpc>
                <a:spcPct val="90000"/>
              </a:lnSpc>
              <a:buClr>
                <a:srgbClr val="D7DD32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4086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47814-D45F-48C0-A3C4-BE71B101A8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6DDDA-0F52-43C1-8E60-71A5A1E249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Helvetica"/>
                <a:cs typeface="Helvetica"/>
                <a:hlinkClick r:id="rId2"/>
              </a:rPr>
              <a:t>https://web.archive.org/web/20171108214615/https://www.nytimes.com/learning/general/onthisday/bday/1005.html</a:t>
            </a:r>
            <a:r>
              <a:rPr lang="en-US" dirty="0">
                <a:latin typeface="Helvetica"/>
                <a:cs typeface="Helvetica"/>
              </a:rPr>
              <a:t> (Accessed date 12.08.2021)</a:t>
            </a:r>
            <a:endParaRPr lang="en-US" dirty="0"/>
          </a:p>
          <a:p>
            <a:r>
              <a:rPr lang="en-US" dirty="0">
                <a:latin typeface="Helvetica"/>
                <a:cs typeface="Helvetica"/>
                <a:hlinkClick r:id="rId3"/>
              </a:rPr>
              <a:t>https://www.mcdonalds.com/us/en-us/about-us/our-history.html</a:t>
            </a:r>
            <a:r>
              <a:rPr lang="en-US" dirty="0">
                <a:latin typeface="Helvetica"/>
                <a:cs typeface="Helvetica"/>
              </a:rPr>
              <a:t>. (Accessed  date 10.08.2021)</a:t>
            </a:r>
          </a:p>
          <a:p>
            <a:r>
              <a:rPr lang="en-US" dirty="0" err="1"/>
              <a:t>Mcdonald</a:t>
            </a:r>
            <a:r>
              <a:rPr lang="en-US" dirty="0"/>
              <a:t>’ Self Service- Evoke </a:t>
            </a:r>
            <a:r>
              <a:rPr lang="en-US" dirty="0">
                <a:hlinkClick r:id="rId4"/>
              </a:rPr>
              <a:t>www.evoke-creative.com</a:t>
            </a:r>
            <a:endParaRPr lang="en-US" dirty="0"/>
          </a:p>
          <a:p>
            <a:r>
              <a:rPr lang="en-US" dirty="0">
                <a:hlinkClick r:id="rId5"/>
              </a:rPr>
              <a:t>https://www.businessinsider.com/mcdonalds-kiosk-vs-cashiers-photos-2018-3?r=US&amp;IR=T</a:t>
            </a:r>
            <a:r>
              <a:rPr lang="en-US" dirty="0"/>
              <a:t> (assessed 17.08.2021)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31142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ppt/theme/theme2.xml><?xml version="1.0" encoding="utf-8"?>
<a:theme xmlns:a="http://schemas.openxmlformats.org/drawingml/2006/main" name="Wireframe Building 16x9">
  <a:themeElements>
    <a:clrScheme name="WireframeBuilding">
      <a:dk1>
        <a:srgbClr val="404040"/>
      </a:dk1>
      <a:lt1>
        <a:sysClr val="window" lastClr="FFFFFF"/>
      </a:lt1>
      <a:dk2>
        <a:srgbClr val="000000"/>
      </a:dk2>
      <a:lt2>
        <a:srgbClr val="E4F9F9"/>
      </a:lt2>
      <a:accent1>
        <a:srgbClr val="1BDCFF"/>
      </a:accent1>
      <a:accent2>
        <a:srgbClr val="3AC673"/>
      </a:accent2>
      <a:accent3>
        <a:srgbClr val="F6BD1E"/>
      </a:accent3>
      <a:accent4>
        <a:srgbClr val="C74167"/>
      </a:accent4>
      <a:accent5>
        <a:srgbClr val="F17E1F"/>
      </a:accent5>
      <a:accent6>
        <a:srgbClr val="6681CC"/>
      </a:accent6>
      <a:hlink>
        <a:srgbClr val="F17E1F"/>
      </a:hlink>
      <a:folHlink>
        <a:srgbClr val="969696"/>
      </a:folHlink>
    </a:clrScheme>
    <a:fontScheme name="Calibri">
      <a:maj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usiness wireframe building presentation (widescreen).potx" id="{58CE74E2-616B-447D-963B-87527DA5909A}" vid="{49D84436-E293-416F-BC4D-7976A1E115A4}"/>
    </a:ext>
  </a:extLst>
</a:theme>
</file>

<file path=ppt/theme/theme3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ClassicFrameVTI">
  <a:themeElements>
    <a:clrScheme name="Custom 22">
      <a:dk1>
        <a:sysClr val="windowText" lastClr="000000"/>
      </a:dk1>
      <a:lt1>
        <a:sysClr val="window" lastClr="FFFFFF"/>
      </a:lt1>
      <a:dk2>
        <a:srgbClr val="293737"/>
      </a:dk2>
      <a:lt2>
        <a:srgbClr val="EEF2F0"/>
      </a:lt2>
      <a:accent1>
        <a:srgbClr val="749090"/>
      </a:accent1>
      <a:accent2>
        <a:srgbClr val="A5A5A5"/>
      </a:accent2>
      <a:accent3>
        <a:srgbClr val="91A39B"/>
      </a:accent3>
      <a:accent4>
        <a:srgbClr val="A9A698"/>
      </a:accent4>
      <a:accent5>
        <a:srgbClr val="A2A79A"/>
      </a:accent5>
      <a:accent6>
        <a:srgbClr val="897F65"/>
      </a:accent6>
      <a:hlink>
        <a:srgbClr val="92872F"/>
      </a:hlink>
      <a:folHlink>
        <a:srgbClr val="AB73A9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Slate</Template>
  <TotalTime>7619</TotalTime>
  <Words>822</Words>
  <Application>Microsoft Office PowerPoint</Application>
  <PresentationFormat>Widescreen</PresentationFormat>
  <Paragraphs>110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13</vt:i4>
      </vt:variant>
    </vt:vector>
  </HeadingPairs>
  <TitlesOfParts>
    <vt:vector size="26" baseType="lpstr">
      <vt:lpstr>Amasis MT Pro Medium</vt:lpstr>
      <vt:lpstr>Arial</vt:lpstr>
      <vt:lpstr>Calibri</vt:lpstr>
      <vt:lpstr>Calibri Light</vt:lpstr>
      <vt:lpstr>Calisto MT</vt:lpstr>
      <vt:lpstr>Gill Sans MT</vt:lpstr>
      <vt:lpstr>Goudy Old Style</vt:lpstr>
      <vt:lpstr>Helvetica</vt:lpstr>
      <vt:lpstr>Wingdings 2</vt:lpstr>
      <vt:lpstr>Slate</vt:lpstr>
      <vt:lpstr>Wireframe Building 16x9</vt:lpstr>
      <vt:lpstr>office theme</vt:lpstr>
      <vt:lpstr>ClassicFrameVTI</vt:lpstr>
      <vt:lpstr>PowerPoint Presentation</vt:lpstr>
      <vt:lpstr>PowerPoint Presentation</vt:lpstr>
      <vt:lpstr>Background and Organization </vt:lpstr>
      <vt:lpstr> Ray Kroc</vt:lpstr>
      <vt:lpstr>McDonald’s  </vt:lpstr>
      <vt:lpstr>Self service kiosk</vt:lpstr>
      <vt:lpstr>Challenges that MacDonald's faced before introducing modern technology</vt:lpstr>
      <vt:lpstr>PowerPoint Presentation</vt:lpstr>
      <vt:lpstr>INSIDE OF THE MODERN TECHNOLOGY</vt:lpstr>
      <vt:lpstr> </vt:lpstr>
      <vt:lpstr>The impacts of modern technology 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Petar Petrov (Student)</dc:creator>
  <cp:lastModifiedBy>Petar Petrov (Student)</cp:lastModifiedBy>
  <cp:revision>13</cp:revision>
  <dcterms:created xsi:type="dcterms:W3CDTF">2021-07-27T14:20:54Z</dcterms:created>
  <dcterms:modified xsi:type="dcterms:W3CDTF">2021-08-19T22:49:21Z</dcterms:modified>
</cp:coreProperties>
</file>