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Llm0vlaCZ9QL6lzUFIcM4g&amp;r=0&amp;pid=OfficeInsert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2">
  <p:sldMasterIdLst>
    <p:sldMasterId id="2147483672" r:id="rId4"/>
    <p:sldMasterId id="2147483697" r:id="rId5"/>
    <p:sldMasterId id="2147483710" r:id="rId6"/>
  </p:sldMasterIdLst>
  <p:notesMasterIdLst>
    <p:notesMasterId r:id="rId27"/>
  </p:notesMasterIdLst>
  <p:sldIdLst>
    <p:sldId id="388" r:id="rId7"/>
    <p:sldId id="389" r:id="rId8"/>
    <p:sldId id="257" r:id="rId9"/>
    <p:sldId id="258" r:id="rId10"/>
    <p:sldId id="387" r:id="rId11"/>
    <p:sldId id="298" r:id="rId12"/>
    <p:sldId id="299" r:id="rId13"/>
    <p:sldId id="300" r:id="rId14"/>
    <p:sldId id="301" r:id="rId15"/>
    <p:sldId id="302" r:id="rId16"/>
    <p:sldId id="303" r:id="rId17"/>
    <p:sldId id="304" r:id="rId18"/>
    <p:sldId id="305" r:id="rId19"/>
    <p:sldId id="306" r:id="rId20"/>
    <p:sldId id="307" r:id="rId21"/>
    <p:sldId id="308" r:id="rId22"/>
    <p:sldId id="309" r:id="rId23"/>
    <p:sldId id="277" r:id="rId24"/>
    <p:sldId id="390" r:id="rId25"/>
    <p:sldId id="278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70C41C-2E80-913A-7180-7F2E790CBC33}" v="8" dt="2022-10-04T13:50:05.5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6327" autoAdjust="0"/>
  </p:normalViewPr>
  <p:slideViewPr>
    <p:cSldViewPr snapToGrid="0">
      <p:cViewPr varScale="1">
        <p:scale>
          <a:sx n="128" d="100"/>
          <a:sy n="128" d="100"/>
        </p:scale>
        <p:origin x="170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chaela Schriek" userId="S::m.schriek@uwtsd.ac.uk::8566d291-0b64-4992-ae76-86453673c738" providerId="AD" clId="Web-{9070C41C-2E80-913A-7180-7F2E790CBC33}"/>
    <pc:docChg chg="addSld modSld">
      <pc:chgData name="Michaela Schriek" userId="S::m.schriek@uwtsd.ac.uk::8566d291-0b64-4992-ae76-86453673c738" providerId="AD" clId="Web-{9070C41C-2E80-913A-7180-7F2E790CBC33}" dt="2022-10-04T13:50:05.535" v="6" actId="20577"/>
      <pc:docMkLst>
        <pc:docMk/>
      </pc:docMkLst>
      <pc:sldChg chg="modSp add replId">
        <pc:chgData name="Michaela Schriek" userId="S::m.schriek@uwtsd.ac.uk::8566d291-0b64-4992-ae76-86453673c738" providerId="AD" clId="Web-{9070C41C-2E80-913A-7180-7F2E790CBC33}" dt="2022-10-04T13:50:05.535" v="6" actId="20577"/>
        <pc:sldMkLst>
          <pc:docMk/>
          <pc:sldMk cId="1316718702" sldId="390"/>
        </pc:sldMkLst>
        <pc:spChg chg="mod">
          <ac:chgData name="Michaela Schriek" userId="S::m.schriek@uwtsd.ac.uk::8566d291-0b64-4992-ae76-86453673c738" providerId="AD" clId="Web-{9070C41C-2E80-913A-7180-7F2E790CBC33}" dt="2022-10-04T13:49:06.346" v="2" actId="20577"/>
          <ac:spMkLst>
            <pc:docMk/>
            <pc:sldMk cId="1316718702" sldId="390"/>
            <ac:spMk id="2" creationId="{54EC20A3-63FE-495C-B3A5-5648893E31D4}"/>
          </ac:spMkLst>
        </pc:spChg>
        <pc:spChg chg="mod">
          <ac:chgData name="Michaela Schriek" userId="S::m.schriek@uwtsd.ac.uk::8566d291-0b64-4992-ae76-86453673c738" providerId="AD" clId="Web-{9070C41C-2E80-913A-7180-7F2E790CBC33}" dt="2022-10-04T13:50:05.535" v="6" actId="20577"/>
          <ac:spMkLst>
            <pc:docMk/>
            <pc:sldMk cId="1316718702" sldId="390"/>
            <ac:spMk id="3" creationId="{22F6280E-5969-42DE-BC1E-B425D92306C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EFF6E7-6029-40B4-BB70-B8DAB8E8298F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C72B334-0517-4FAA-B574-6C3EDFA06236}">
      <dgm:prSet phldrT="[Text]"/>
      <dgm:spPr/>
      <dgm:t>
        <a:bodyPr/>
        <a:lstStyle/>
        <a:p>
          <a:r>
            <a:rPr lang="en-GB" dirty="0"/>
            <a:t>1</a:t>
          </a:r>
        </a:p>
      </dgm:t>
    </dgm:pt>
    <dgm:pt modelId="{2123EC3D-8609-438B-B02E-39B90F8CA2ED}" type="parTrans" cxnId="{89CD1C53-78EA-439F-910E-919F7962F003}">
      <dgm:prSet/>
      <dgm:spPr/>
      <dgm:t>
        <a:bodyPr/>
        <a:lstStyle/>
        <a:p>
          <a:endParaRPr lang="en-GB"/>
        </a:p>
      </dgm:t>
    </dgm:pt>
    <dgm:pt modelId="{EDA172DA-6B8F-463B-B73C-68E746C166E1}" type="sibTrans" cxnId="{89CD1C53-78EA-439F-910E-919F7962F003}">
      <dgm:prSet/>
      <dgm:spPr/>
      <dgm:t>
        <a:bodyPr/>
        <a:lstStyle/>
        <a:p>
          <a:endParaRPr lang="en-GB"/>
        </a:p>
      </dgm:t>
    </dgm:pt>
    <dgm:pt modelId="{CC1C9B1E-FFE0-434F-9428-B757E8F5AAA0}">
      <dgm:prSet phldrT="[Text]" custT="1"/>
      <dgm:spPr/>
      <dgm:t>
        <a:bodyPr/>
        <a:lstStyle/>
        <a:p>
          <a:r>
            <a:rPr lang="en-GB" sz="1600" dirty="0"/>
            <a:t>Vague</a:t>
          </a:r>
        </a:p>
      </dgm:t>
    </dgm:pt>
    <dgm:pt modelId="{5393747A-1407-4A37-8A0E-0676211033EF}" type="parTrans" cxnId="{2C97640A-3947-4265-8A8D-46A15393316E}">
      <dgm:prSet/>
      <dgm:spPr/>
      <dgm:t>
        <a:bodyPr/>
        <a:lstStyle/>
        <a:p>
          <a:endParaRPr lang="en-GB"/>
        </a:p>
      </dgm:t>
    </dgm:pt>
    <dgm:pt modelId="{57DBFBD9-B759-4E06-9A74-FB96D8AD9452}" type="sibTrans" cxnId="{2C97640A-3947-4265-8A8D-46A15393316E}">
      <dgm:prSet/>
      <dgm:spPr/>
      <dgm:t>
        <a:bodyPr/>
        <a:lstStyle/>
        <a:p>
          <a:endParaRPr lang="en-GB"/>
        </a:p>
      </dgm:t>
    </dgm:pt>
    <dgm:pt modelId="{4F35398D-20B0-4339-88F6-E03E4F4C3244}">
      <dgm:prSet phldrT="[Text]" custT="1"/>
      <dgm:spPr/>
      <dgm:t>
        <a:bodyPr/>
        <a:lstStyle/>
        <a:p>
          <a:r>
            <a:rPr lang="en-GB" sz="1600" dirty="0"/>
            <a:t>Pie in the sky</a:t>
          </a:r>
        </a:p>
      </dgm:t>
    </dgm:pt>
    <dgm:pt modelId="{E334A2BF-E18F-4B79-A311-C20C4DFF4989}" type="parTrans" cxnId="{1B661A72-7FAB-467E-BBA5-DD59FF187FD3}">
      <dgm:prSet/>
      <dgm:spPr/>
      <dgm:t>
        <a:bodyPr/>
        <a:lstStyle/>
        <a:p>
          <a:endParaRPr lang="en-GB"/>
        </a:p>
      </dgm:t>
    </dgm:pt>
    <dgm:pt modelId="{979F3260-5325-4287-A351-CE980B7E308B}" type="sibTrans" cxnId="{1B661A72-7FAB-467E-BBA5-DD59FF187FD3}">
      <dgm:prSet/>
      <dgm:spPr/>
      <dgm:t>
        <a:bodyPr/>
        <a:lstStyle/>
        <a:p>
          <a:endParaRPr lang="en-GB"/>
        </a:p>
      </dgm:t>
    </dgm:pt>
    <dgm:pt modelId="{21694330-0624-4C61-A14D-CBDC48262C67}">
      <dgm:prSet phldrT="[Text]"/>
      <dgm:spPr/>
      <dgm:t>
        <a:bodyPr/>
        <a:lstStyle/>
        <a:p>
          <a:r>
            <a:rPr lang="en-GB" dirty="0"/>
            <a:t>10</a:t>
          </a:r>
        </a:p>
      </dgm:t>
    </dgm:pt>
    <dgm:pt modelId="{4070E8D6-CC2A-4BAE-A664-FC973A9AB1F9}" type="parTrans" cxnId="{C616D2ED-CAF3-4562-80D0-EFC7C1539E6A}">
      <dgm:prSet/>
      <dgm:spPr/>
      <dgm:t>
        <a:bodyPr/>
        <a:lstStyle/>
        <a:p>
          <a:endParaRPr lang="en-GB"/>
        </a:p>
      </dgm:t>
    </dgm:pt>
    <dgm:pt modelId="{F28AF542-4BF4-4039-BCAF-15F2475B6C4B}" type="sibTrans" cxnId="{C616D2ED-CAF3-4562-80D0-EFC7C1539E6A}">
      <dgm:prSet/>
      <dgm:spPr/>
      <dgm:t>
        <a:bodyPr/>
        <a:lstStyle/>
        <a:p>
          <a:endParaRPr lang="en-GB"/>
        </a:p>
      </dgm:t>
    </dgm:pt>
    <dgm:pt modelId="{E8E3DFA5-3F4A-49A4-A0F6-E317AF298018}">
      <dgm:prSet phldrT="[Text]" custT="1"/>
      <dgm:spPr/>
      <dgm:t>
        <a:bodyPr/>
        <a:lstStyle/>
        <a:p>
          <a:r>
            <a:rPr lang="en-GB" sz="1600" dirty="0"/>
            <a:t>Is SMART</a:t>
          </a:r>
        </a:p>
      </dgm:t>
    </dgm:pt>
    <dgm:pt modelId="{A9AD577A-0750-47CC-B74C-424A9EFBDCAF}" type="parTrans" cxnId="{803E52DD-5F88-4858-B37A-8C835EB2AED8}">
      <dgm:prSet/>
      <dgm:spPr/>
      <dgm:t>
        <a:bodyPr/>
        <a:lstStyle/>
        <a:p>
          <a:endParaRPr lang="en-GB"/>
        </a:p>
      </dgm:t>
    </dgm:pt>
    <dgm:pt modelId="{EDBF96F3-1049-4D33-869B-A65247BACCC2}" type="sibTrans" cxnId="{803E52DD-5F88-4858-B37A-8C835EB2AED8}">
      <dgm:prSet/>
      <dgm:spPr/>
      <dgm:t>
        <a:bodyPr/>
        <a:lstStyle/>
        <a:p>
          <a:endParaRPr lang="en-GB"/>
        </a:p>
      </dgm:t>
    </dgm:pt>
    <dgm:pt modelId="{2A4380AB-2ADA-4B4B-AF43-91B8C87C45EC}">
      <dgm:prSet phldrT="[Text]"/>
      <dgm:spPr/>
      <dgm:t>
        <a:bodyPr/>
        <a:lstStyle/>
        <a:p>
          <a:r>
            <a:rPr lang="en-GB" dirty="0"/>
            <a:t>Totally Achievable</a:t>
          </a:r>
        </a:p>
      </dgm:t>
    </dgm:pt>
    <dgm:pt modelId="{3C320D0C-6F76-4299-8BB6-631D010B38FB}" type="parTrans" cxnId="{3DB0A764-B7D3-44D4-8864-5BC822DFF654}">
      <dgm:prSet/>
      <dgm:spPr/>
      <dgm:t>
        <a:bodyPr/>
        <a:lstStyle/>
        <a:p>
          <a:endParaRPr lang="en-GB"/>
        </a:p>
      </dgm:t>
    </dgm:pt>
    <dgm:pt modelId="{155B5812-8737-481C-BC54-F453B704DD78}" type="sibTrans" cxnId="{3DB0A764-B7D3-44D4-8864-5BC822DFF654}">
      <dgm:prSet/>
      <dgm:spPr/>
      <dgm:t>
        <a:bodyPr/>
        <a:lstStyle/>
        <a:p>
          <a:endParaRPr lang="en-GB"/>
        </a:p>
      </dgm:t>
    </dgm:pt>
    <dgm:pt modelId="{30BE0516-5607-4CC7-8EDB-535CACE499B6}">
      <dgm:prSet custT="1"/>
      <dgm:spPr/>
      <dgm:t>
        <a:bodyPr/>
        <a:lstStyle/>
        <a:p>
          <a:r>
            <a:rPr lang="en-GB" sz="1600" dirty="0"/>
            <a:t>Unachievable</a:t>
          </a:r>
        </a:p>
      </dgm:t>
    </dgm:pt>
    <dgm:pt modelId="{F57AF740-7582-4F25-BB78-9FE9AFA7D487}" type="parTrans" cxnId="{663972D3-201C-4522-B3D4-C4EE17FC8F72}">
      <dgm:prSet/>
      <dgm:spPr/>
      <dgm:t>
        <a:bodyPr/>
        <a:lstStyle/>
        <a:p>
          <a:endParaRPr lang="en-GB"/>
        </a:p>
      </dgm:t>
    </dgm:pt>
    <dgm:pt modelId="{CFBA00D1-BDB4-43A0-AD99-3F2364CBD19A}" type="sibTrans" cxnId="{663972D3-201C-4522-B3D4-C4EE17FC8F72}">
      <dgm:prSet/>
      <dgm:spPr/>
      <dgm:t>
        <a:bodyPr/>
        <a:lstStyle/>
        <a:p>
          <a:endParaRPr lang="en-GB"/>
        </a:p>
      </dgm:t>
    </dgm:pt>
    <dgm:pt modelId="{0BAB9687-CA65-41F6-B137-473650F26042}">
      <dgm:prSet custT="1"/>
      <dgm:spPr/>
      <dgm:t>
        <a:bodyPr/>
        <a:lstStyle/>
        <a:p>
          <a:r>
            <a:rPr lang="en-GB" sz="1600" dirty="0"/>
            <a:t>Written in a single sentence</a:t>
          </a:r>
        </a:p>
      </dgm:t>
    </dgm:pt>
    <dgm:pt modelId="{86E4FFC8-AE23-48D7-A111-F98B562C5A21}" type="parTrans" cxnId="{939B0890-F6D7-412D-A54B-8FF6507C2684}">
      <dgm:prSet/>
      <dgm:spPr/>
      <dgm:t>
        <a:bodyPr/>
        <a:lstStyle/>
        <a:p>
          <a:endParaRPr lang="en-GB"/>
        </a:p>
      </dgm:t>
    </dgm:pt>
    <dgm:pt modelId="{B594BAB9-F3B4-4F55-966B-6125CCF7CCFD}" type="sibTrans" cxnId="{939B0890-F6D7-412D-A54B-8FF6507C2684}">
      <dgm:prSet/>
      <dgm:spPr/>
      <dgm:t>
        <a:bodyPr/>
        <a:lstStyle/>
        <a:p>
          <a:endParaRPr lang="en-GB"/>
        </a:p>
      </dgm:t>
    </dgm:pt>
    <dgm:pt modelId="{953F9AF3-C42E-4624-B4CB-137B97D957DF}" type="pres">
      <dgm:prSet presAssocID="{DCEFF6E7-6029-40B4-BB70-B8DAB8E8298F}" presName="Name0" presStyleCnt="0">
        <dgm:presLayoutVars>
          <dgm:dir/>
          <dgm:animLvl val="lvl"/>
          <dgm:resizeHandles val="exact"/>
        </dgm:presLayoutVars>
      </dgm:prSet>
      <dgm:spPr/>
    </dgm:pt>
    <dgm:pt modelId="{01228C42-5CD0-44B3-BDFB-85CAF6E5A061}" type="pres">
      <dgm:prSet presAssocID="{CC72B334-0517-4FAA-B574-6C3EDFA06236}" presName="vertFlow" presStyleCnt="0"/>
      <dgm:spPr/>
    </dgm:pt>
    <dgm:pt modelId="{3BF57DC2-4049-449B-B678-1B69E8AEEC85}" type="pres">
      <dgm:prSet presAssocID="{CC72B334-0517-4FAA-B574-6C3EDFA06236}" presName="header" presStyleLbl="node1" presStyleIdx="0" presStyleCnt="2" custLinFactNeighborX="-37" custLinFactNeighborY="-29013"/>
      <dgm:spPr/>
    </dgm:pt>
    <dgm:pt modelId="{460BA292-9FD5-4681-B124-A40A11F74B4F}" type="pres">
      <dgm:prSet presAssocID="{5393747A-1407-4A37-8A0E-0676211033EF}" presName="parTrans" presStyleLbl="sibTrans2D1" presStyleIdx="0" presStyleCnt="6"/>
      <dgm:spPr/>
    </dgm:pt>
    <dgm:pt modelId="{8B6724C8-4A0F-48A9-A573-2F480D9D7E29}" type="pres">
      <dgm:prSet presAssocID="{CC1C9B1E-FFE0-434F-9428-B757E8F5AAA0}" presName="child" presStyleLbl="alignAccFollowNode1" presStyleIdx="0" presStyleCnt="6">
        <dgm:presLayoutVars>
          <dgm:chMax val="0"/>
          <dgm:bulletEnabled val="1"/>
        </dgm:presLayoutVars>
      </dgm:prSet>
      <dgm:spPr/>
    </dgm:pt>
    <dgm:pt modelId="{5510959F-0EE6-44B4-974E-65E979A509A6}" type="pres">
      <dgm:prSet presAssocID="{57DBFBD9-B759-4E06-9A74-FB96D8AD9452}" presName="sibTrans" presStyleLbl="sibTrans2D1" presStyleIdx="1" presStyleCnt="6"/>
      <dgm:spPr/>
    </dgm:pt>
    <dgm:pt modelId="{C693FB2C-1494-49B1-A565-99CA2A3C205D}" type="pres">
      <dgm:prSet presAssocID="{4F35398D-20B0-4339-88F6-E03E4F4C3244}" presName="child" presStyleLbl="alignAccFollowNode1" presStyleIdx="1" presStyleCnt="6">
        <dgm:presLayoutVars>
          <dgm:chMax val="0"/>
          <dgm:bulletEnabled val="1"/>
        </dgm:presLayoutVars>
      </dgm:prSet>
      <dgm:spPr/>
    </dgm:pt>
    <dgm:pt modelId="{FA907464-864F-485B-9D95-3561E330CD33}" type="pres">
      <dgm:prSet presAssocID="{979F3260-5325-4287-A351-CE980B7E308B}" presName="sibTrans" presStyleLbl="sibTrans2D1" presStyleIdx="2" presStyleCnt="6"/>
      <dgm:spPr/>
    </dgm:pt>
    <dgm:pt modelId="{C07C3C13-74B4-41B7-8EE3-88F93F992BF9}" type="pres">
      <dgm:prSet presAssocID="{30BE0516-5607-4CC7-8EDB-535CACE499B6}" presName="child" presStyleLbl="alignAccFollowNode1" presStyleIdx="2" presStyleCnt="6">
        <dgm:presLayoutVars>
          <dgm:chMax val="0"/>
          <dgm:bulletEnabled val="1"/>
        </dgm:presLayoutVars>
      </dgm:prSet>
      <dgm:spPr/>
    </dgm:pt>
    <dgm:pt modelId="{1C631EE6-6EE7-4C28-8095-135169946079}" type="pres">
      <dgm:prSet presAssocID="{CC72B334-0517-4FAA-B574-6C3EDFA06236}" presName="hSp" presStyleCnt="0"/>
      <dgm:spPr/>
    </dgm:pt>
    <dgm:pt modelId="{07D975DA-27A5-47E7-94C1-95EFCD2AAE36}" type="pres">
      <dgm:prSet presAssocID="{21694330-0624-4C61-A14D-CBDC48262C67}" presName="vertFlow" presStyleCnt="0"/>
      <dgm:spPr/>
    </dgm:pt>
    <dgm:pt modelId="{B8820784-F22F-4B58-BF18-315B7BCFE331}" type="pres">
      <dgm:prSet presAssocID="{21694330-0624-4C61-A14D-CBDC48262C67}" presName="header" presStyleLbl="node1" presStyleIdx="1" presStyleCnt="2" custLinFactNeighborX="2136" custLinFactNeighborY="-21977"/>
      <dgm:spPr/>
    </dgm:pt>
    <dgm:pt modelId="{6A2DA591-DA2C-4894-AC6C-07EDA985EEF3}" type="pres">
      <dgm:prSet presAssocID="{A9AD577A-0750-47CC-B74C-424A9EFBDCAF}" presName="parTrans" presStyleLbl="sibTrans2D1" presStyleIdx="3" presStyleCnt="6"/>
      <dgm:spPr/>
    </dgm:pt>
    <dgm:pt modelId="{C3480D96-D8D2-49E9-B603-4FBE79E475F9}" type="pres">
      <dgm:prSet presAssocID="{E8E3DFA5-3F4A-49A4-A0F6-E317AF298018}" presName="child" presStyleLbl="alignAccFollowNode1" presStyleIdx="3" presStyleCnt="6">
        <dgm:presLayoutVars>
          <dgm:chMax val="0"/>
          <dgm:bulletEnabled val="1"/>
        </dgm:presLayoutVars>
      </dgm:prSet>
      <dgm:spPr/>
    </dgm:pt>
    <dgm:pt modelId="{A97DAE69-2E70-4DC1-BED9-4B57F2306079}" type="pres">
      <dgm:prSet presAssocID="{EDBF96F3-1049-4D33-869B-A65247BACCC2}" presName="sibTrans" presStyleLbl="sibTrans2D1" presStyleIdx="4" presStyleCnt="6"/>
      <dgm:spPr/>
    </dgm:pt>
    <dgm:pt modelId="{3FE63056-813A-4F62-ABBD-F7A96C3A920E}" type="pres">
      <dgm:prSet presAssocID="{0BAB9687-CA65-41F6-B137-473650F26042}" presName="child" presStyleLbl="alignAccFollowNode1" presStyleIdx="4" presStyleCnt="6">
        <dgm:presLayoutVars>
          <dgm:chMax val="0"/>
          <dgm:bulletEnabled val="1"/>
        </dgm:presLayoutVars>
      </dgm:prSet>
      <dgm:spPr/>
    </dgm:pt>
    <dgm:pt modelId="{E618BF11-42A1-4A1E-B0E0-041F6FB686BE}" type="pres">
      <dgm:prSet presAssocID="{B594BAB9-F3B4-4F55-966B-6125CCF7CCFD}" presName="sibTrans" presStyleLbl="sibTrans2D1" presStyleIdx="5" presStyleCnt="6"/>
      <dgm:spPr/>
    </dgm:pt>
    <dgm:pt modelId="{3BA9CDC6-FE5C-4742-8CFD-BF8FB2B70FFE}" type="pres">
      <dgm:prSet presAssocID="{2A4380AB-2ADA-4B4B-AF43-91B8C87C45EC}" presName="child" presStyleLbl="alignAccFollowNode1" presStyleIdx="5" presStyleCnt="6">
        <dgm:presLayoutVars>
          <dgm:chMax val="0"/>
          <dgm:bulletEnabled val="1"/>
        </dgm:presLayoutVars>
      </dgm:prSet>
      <dgm:spPr/>
    </dgm:pt>
  </dgm:ptLst>
  <dgm:cxnLst>
    <dgm:cxn modelId="{2C97640A-3947-4265-8A8D-46A15393316E}" srcId="{CC72B334-0517-4FAA-B574-6C3EDFA06236}" destId="{CC1C9B1E-FFE0-434F-9428-B757E8F5AAA0}" srcOrd="0" destOrd="0" parTransId="{5393747A-1407-4A37-8A0E-0676211033EF}" sibTransId="{57DBFBD9-B759-4E06-9A74-FB96D8AD9452}"/>
    <dgm:cxn modelId="{5074790A-9856-447E-AB5E-692C3A509820}" type="presOf" srcId="{DCEFF6E7-6029-40B4-BB70-B8DAB8E8298F}" destId="{953F9AF3-C42E-4624-B4CB-137B97D957DF}" srcOrd="0" destOrd="0" presId="urn:microsoft.com/office/officeart/2005/8/layout/lProcess1"/>
    <dgm:cxn modelId="{2F175E22-3CAC-4070-99F1-4DEE32861463}" type="presOf" srcId="{0BAB9687-CA65-41F6-B137-473650F26042}" destId="{3FE63056-813A-4F62-ABBD-F7A96C3A920E}" srcOrd="0" destOrd="0" presId="urn:microsoft.com/office/officeart/2005/8/layout/lProcess1"/>
    <dgm:cxn modelId="{3DB0A764-B7D3-44D4-8864-5BC822DFF654}" srcId="{21694330-0624-4C61-A14D-CBDC48262C67}" destId="{2A4380AB-2ADA-4B4B-AF43-91B8C87C45EC}" srcOrd="2" destOrd="0" parTransId="{3C320D0C-6F76-4299-8BB6-631D010B38FB}" sibTransId="{155B5812-8737-481C-BC54-F453B704DD78}"/>
    <dgm:cxn modelId="{E56EED69-1303-48AB-81A2-C3A221576DD9}" type="presOf" srcId="{CC1C9B1E-FFE0-434F-9428-B757E8F5AAA0}" destId="{8B6724C8-4A0F-48A9-A573-2F480D9D7E29}" srcOrd="0" destOrd="0" presId="urn:microsoft.com/office/officeart/2005/8/layout/lProcess1"/>
    <dgm:cxn modelId="{BFA5204A-3EDC-4D54-B664-89EF552F00CD}" type="presOf" srcId="{2A4380AB-2ADA-4B4B-AF43-91B8C87C45EC}" destId="{3BA9CDC6-FE5C-4742-8CFD-BF8FB2B70FFE}" srcOrd="0" destOrd="0" presId="urn:microsoft.com/office/officeart/2005/8/layout/lProcess1"/>
    <dgm:cxn modelId="{C9AD9C6E-4DFE-4A20-A65B-C90777819A59}" type="presOf" srcId="{CC72B334-0517-4FAA-B574-6C3EDFA06236}" destId="{3BF57DC2-4049-449B-B678-1B69E8AEEC85}" srcOrd="0" destOrd="0" presId="urn:microsoft.com/office/officeart/2005/8/layout/lProcess1"/>
    <dgm:cxn modelId="{1B661A72-7FAB-467E-BBA5-DD59FF187FD3}" srcId="{CC72B334-0517-4FAA-B574-6C3EDFA06236}" destId="{4F35398D-20B0-4339-88F6-E03E4F4C3244}" srcOrd="1" destOrd="0" parTransId="{E334A2BF-E18F-4B79-A311-C20C4DFF4989}" sibTransId="{979F3260-5325-4287-A351-CE980B7E308B}"/>
    <dgm:cxn modelId="{89CD1C53-78EA-439F-910E-919F7962F003}" srcId="{DCEFF6E7-6029-40B4-BB70-B8DAB8E8298F}" destId="{CC72B334-0517-4FAA-B574-6C3EDFA06236}" srcOrd="0" destOrd="0" parTransId="{2123EC3D-8609-438B-B02E-39B90F8CA2ED}" sibTransId="{EDA172DA-6B8F-463B-B73C-68E746C166E1}"/>
    <dgm:cxn modelId="{EFA77476-BA75-4A41-AD23-F1FCFF579B3B}" type="presOf" srcId="{57DBFBD9-B759-4E06-9A74-FB96D8AD9452}" destId="{5510959F-0EE6-44B4-974E-65E979A509A6}" srcOrd="0" destOrd="0" presId="urn:microsoft.com/office/officeart/2005/8/layout/lProcess1"/>
    <dgm:cxn modelId="{74A2075A-8E86-46CE-BA53-2FA6D9DE6799}" type="presOf" srcId="{B594BAB9-F3B4-4F55-966B-6125CCF7CCFD}" destId="{E618BF11-42A1-4A1E-B0E0-041F6FB686BE}" srcOrd="0" destOrd="0" presId="urn:microsoft.com/office/officeart/2005/8/layout/lProcess1"/>
    <dgm:cxn modelId="{33FDED7F-388F-4CB7-83F4-788FF0036F7C}" type="presOf" srcId="{EDBF96F3-1049-4D33-869B-A65247BACCC2}" destId="{A97DAE69-2E70-4DC1-BED9-4B57F2306079}" srcOrd="0" destOrd="0" presId="urn:microsoft.com/office/officeart/2005/8/layout/lProcess1"/>
    <dgm:cxn modelId="{C2D09C81-0E9C-44D7-B7BB-6D954E616954}" type="presOf" srcId="{979F3260-5325-4287-A351-CE980B7E308B}" destId="{FA907464-864F-485B-9D95-3561E330CD33}" srcOrd="0" destOrd="0" presId="urn:microsoft.com/office/officeart/2005/8/layout/lProcess1"/>
    <dgm:cxn modelId="{939B0890-F6D7-412D-A54B-8FF6507C2684}" srcId="{21694330-0624-4C61-A14D-CBDC48262C67}" destId="{0BAB9687-CA65-41F6-B137-473650F26042}" srcOrd="1" destOrd="0" parTransId="{86E4FFC8-AE23-48D7-A111-F98B562C5A21}" sibTransId="{B594BAB9-F3B4-4F55-966B-6125CCF7CCFD}"/>
    <dgm:cxn modelId="{436251AC-0D03-4FD5-BC9E-80CF1EBF4D27}" type="presOf" srcId="{30BE0516-5607-4CC7-8EDB-535CACE499B6}" destId="{C07C3C13-74B4-41B7-8EE3-88F93F992BF9}" srcOrd="0" destOrd="0" presId="urn:microsoft.com/office/officeart/2005/8/layout/lProcess1"/>
    <dgm:cxn modelId="{A9CFCBC4-AF37-4EE0-AFCB-DA71868E6F6F}" type="presOf" srcId="{4F35398D-20B0-4339-88F6-E03E4F4C3244}" destId="{C693FB2C-1494-49B1-A565-99CA2A3C205D}" srcOrd="0" destOrd="0" presId="urn:microsoft.com/office/officeart/2005/8/layout/lProcess1"/>
    <dgm:cxn modelId="{EB4601C6-D29B-4AFB-A740-9C20471CB8EF}" type="presOf" srcId="{A9AD577A-0750-47CC-B74C-424A9EFBDCAF}" destId="{6A2DA591-DA2C-4894-AC6C-07EDA985EEF3}" srcOrd="0" destOrd="0" presId="urn:microsoft.com/office/officeart/2005/8/layout/lProcess1"/>
    <dgm:cxn modelId="{8B0F8DCF-DE92-48D1-ADD9-89308DC70A04}" type="presOf" srcId="{21694330-0624-4C61-A14D-CBDC48262C67}" destId="{B8820784-F22F-4B58-BF18-315B7BCFE331}" srcOrd="0" destOrd="0" presId="urn:microsoft.com/office/officeart/2005/8/layout/lProcess1"/>
    <dgm:cxn modelId="{663972D3-201C-4522-B3D4-C4EE17FC8F72}" srcId="{CC72B334-0517-4FAA-B574-6C3EDFA06236}" destId="{30BE0516-5607-4CC7-8EDB-535CACE499B6}" srcOrd="2" destOrd="0" parTransId="{F57AF740-7582-4F25-BB78-9FE9AFA7D487}" sibTransId="{CFBA00D1-BDB4-43A0-AD99-3F2364CBD19A}"/>
    <dgm:cxn modelId="{803E52DD-5F88-4858-B37A-8C835EB2AED8}" srcId="{21694330-0624-4C61-A14D-CBDC48262C67}" destId="{E8E3DFA5-3F4A-49A4-A0F6-E317AF298018}" srcOrd="0" destOrd="0" parTransId="{A9AD577A-0750-47CC-B74C-424A9EFBDCAF}" sibTransId="{EDBF96F3-1049-4D33-869B-A65247BACCC2}"/>
    <dgm:cxn modelId="{04A32BE1-DF73-4F6E-8601-713F1F8FF499}" type="presOf" srcId="{E8E3DFA5-3F4A-49A4-A0F6-E317AF298018}" destId="{C3480D96-D8D2-49E9-B603-4FBE79E475F9}" srcOrd="0" destOrd="0" presId="urn:microsoft.com/office/officeart/2005/8/layout/lProcess1"/>
    <dgm:cxn modelId="{C616D2ED-CAF3-4562-80D0-EFC7C1539E6A}" srcId="{DCEFF6E7-6029-40B4-BB70-B8DAB8E8298F}" destId="{21694330-0624-4C61-A14D-CBDC48262C67}" srcOrd="1" destOrd="0" parTransId="{4070E8D6-CC2A-4BAE-A664-FC973A9AB1F9}" sibTransId="{F28AF542-4BF4-4039-BCAF-15F2475B6C4B}"/>
    <dgm:cxn modelId="{5A2C53F9-4365-474C-8A0D-6337A7B1DA66}" type="presOf" srcId="{5393747A-1407-4A37-8A0E-0676211033EF}" destId="{460BA292-9FD5-4681-B124-A40A11F74B4F}" srcOrd="0" destOrd="0" presId="urn:microsoft.com/office/officeart/2005/8/layout/lProcess1"/>
    <dgm:cxn modelId="{27BC2FB2-F698-41D9-9012-28623875A057}" type="presParOf" srcId="{953F9AF3-C42E-4624-B4CB-137B97D957DF}" destId="{01228C42-5CD0-44B3-BDFB-85CAF6E5A061}" srcOrd="0" destOrd="0" presId="urn:microsoft.com/office/officeart/2005/8/layout/lProcess1"/>
    <dgm:cxn modelId="{030078F8-4F5A-464F-9D86-93555B8307AE}" type="presParOf" srcId="{01228C42-5CD0-44B3-BDFB-85CAF6E5A061}" destId="{3BF57DC2-4049-449B-B678-1B69E8AEEC85}" srcOrd="0" destOrd="0" presId="urn:microsoft.com/office/officeart/2005/8/layout/lProcess1"/>
    <dgm:cxn modelId="{64649F93-E868-4C3A-A273-E0EAC5BFC5B6}" type="presParOf" srcId="{01228C42-5CD0-44B3-BDFB-85CAF6E5A061}" destId="{460BA292-9FD5-4681-B124-A40A11F74B4F}" srcOrd="1" destOrd="0" presId="urn:microsoft.com/office/officeart/2005/8/layout/lProcess1"/>
    <dgm:cxn modelId="{B849D11B-BE5B-4553-A7C0-28A78A35BD70}" type="presParOf" srcId="{01228C42-5CD0-44B3-BDFB-85CAF6E5A061}" destId="{8B6724C8-4A0F-48A9-A573-2F480D9D7E29}" srcOrd="2" destOrd="0" presId="urn:microsoft.com/office/officeart/2005/8/layout/lProcess1"/>
    <dgm:cxn modelId="{F7F2B147-9B8B-45DC-8F49-58F30A9A645F}" type="presParOf" srcId="{01228C42-5CD0-44B3-BDFB-85CAF6E5A061}" destId="{5510959F-0EE6-44B4-974E-65E979A509A6}" srcOrd="3" destOrd="0" presId="urn:microsoft.com/office/officeart/2005/8/layout/lProcess1"/>
    <dgm:cxn modelId="{704B02DD-AB96-4B2B-AD4A-F9092303624E}" type="presParOf" srcId="{01228C42-5CD0-44B3-BDFB-85CAF6E5A061}" destId="{C693FB2C-1494-49B1-A565-99CA2A3C205D}" srcOrd="4" destOrd="0" presId="urn:microsoft.com/office/officeart/2005/8/layout/lProcess1"/>
    <dgm:cxn modelId="{D4C9E6A3-411E-49B6-860B-6BB9504E87AB}" type="presParOf" srcId="{01228C42-5CD0-44B3-BDFB-85CAF6E5A061}" destId="{FA907464-864F-485B-9D95-3561E330CD33}" srcOrd="5" destOrd="0" presId="urn:microsoft.com/office/officeart/2005/8/layout/lProcess1"/>
    <dgm:cxn modelId="{49728295-14C3-412D-9662-96562487405F}" type="presParOf" srcId="{01228C42-5CD0-44B3-BDFB-85CAF6E5A061}" destId="{C07C3C13-74B4-41B7-8EE3-88F93F992BF9}" srcOrd="6" destOrd="0" presId="urn:microsoft.com/office/officeart/2005/8/layout/lProcess1"/>
    <dgm:cxn modelId="{DD6F6EC7-24D2-49F7-B610-15CCA6499C55}" type="presParOf" srcId="{953F9AF3-C42E-4624-B4CB-137B97D957DF}" destId="{1C631EE6-6EE7-4C28-8095-135169946079}" srcOrd="1" destOrd="0" presId="urn:microsoft.com/office/officeart/2005/8/layout/lProcess1"/>
    <dgm:cxn modelId="{0DF79515-851A-4AA2-B00B-70A81C94F5B6}" type="presParOf" srcId="{953F9AF3-C42E-4624-B4CB-137B97D957DF}" destId="{07D975DA-27A5-47E7-94C1-95EFCD2AAE36}" srcOrd="2" destOrd="0" presId="urn:microsoft.com/office/officeart/2005/8/layout/lProcess1"/>
    <dgm:cxn modelId="{062A59BB-94FE-46CA-8550-7C45EBDC74AC}" type="presParOf" srcId="{07D975DA-27A5-47E7-94C1-95EFCD2AAE36}" destId="{B8820784-F22F-4B58-BF18-315B7BCFE331}" srcOrd="0" destOrd="0" presId="urn:microsoft.com/office/officeart/2005/8/layout/lProcess1"/>
    <dgm:cxn modelId="{866E5C0C-25F0-4283-B681-0534FEF24BD7}" type="presParOf" srcId="{07D975DA-27A5-47E7-94C1-95EFCD2AAE36}" destId="{6A2DA591-DA2C-4894-AC6C-07EDA985EEF3}" srcOrd="1" destOrd="0" presId="urn:microsoft.com/office/officeart/2005/8/layout/lProcess1"/>
    <dgm:cxn modelId="{0F501CB4-3E08-40B0-A76A-A7BDCB001B12}" type="presParOf" srcId="{07D975DA-27A5-47E7-94C1-95EFCD2AAE36}" destId="{C3480D96-D8D2-49E9-B603-4FBE79E475F9}" srcOrd="2" destOrd="0" presId="urn:microsoft.com/office/officeart/2005/8/layout/lProcess1"/>
    <dgm:cxn modelId="{2FF833B2-0CA9-421E-B1AD-2A886B079989}" type="presParOf" srcId="{07D975DA-27A5-47E7-94C1-95EFCD2AAE36}" destId="{A97DAE69-2E70-4DC1-BED9-4B57F2306079}" srcOrd="3" destOrd="0" presId="urn:microsoft.com/office/officeart/2005/8/layout/lProcess1"/>
    <dgm:cxn modelId="{D7900EA9-C9AB-4CC9-9762-6B624BA23B77}" type="presParOf" srcId="{07D975DA-27A5-47E7-94C1-95EFCD2AAE36}" destId="{3FE63056-813A-4F62-ABBD-F7A96C3A920E}" srcOrd="4" destOrd="0" presId="urn:microsoft.com/office/officeart/2005/8/layout/lProcess1"/>
    <dgm:cxn modelId="{8FB7DC81-AE36-4363-9BBC-C134C41C984F}" type="presParOf" srcId="{07D975DA-27A5-47E7-94C1-95EFCD2AAE36}" destId="{E618BF11-42A1-4A1E-B0E0-041F6FB686BE}" srcOrd="5" destOrd="0" presId="urn:microsoft.com/office/officeart/2005/8/layout/lProcess1"/>
    <dgm:cxn modelId="{983FEDC4-3A1F-4535-8113-1D5C6C67CC40}" type="presParOf" srcId="{07D975DA-27A5-47E7-94C1-95EFCD2AAE36}" destId="{3BA9CDC6-FE5C-4742-8CFD-BF8FB2B70FFE}" srcOrd="6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F57DC2-4049-449B-B678-1B69E8AEEC85}">
      <dsp:nvSpPr>
        <dsp:cNvPr id="0" name=""/>
        <dsp:cNvSpPr/>
      </dsp:nvSpPr>
      <dsp:spPr>
        <a:xfrm>
          <a:off x="1249" y="125300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</a:t>
          </a:r>
        </a:p>
      </dsp:txBody>
      <dsp:txXfrm>
        <a:off x="12570" y="1264326"/>
        <a:ext cx="1523490" cy="363891"/>
      </dsp:txXfrm>
    </dsp:sp>
    <dsp:sp modelId="{460BA292-9FD5-4681-B124-A40A11F74B4F}">
      <dsp:nvSpPr>
        <dsp:cNvPr id="0" name=""/>
        <dsp:cNvSpPr/>
      </dsp:nvSpPr>
      <dsp:spPr>
        <a:xfrm rot="5396495">
          <a:off x="730967" y="1692985"/>
          <a:ext cx="87268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6724C8-4A0F-48A9-A573-2F480D9D7E29}">
      <dsp:nvSpPr>
        <dsp:cNvPr id="0" name=""/>
        <dsp:cNvSpPr/>
      </dsp:nvSpPr>
      <dsp:spPr>
        <a:xfrm>
          <a:off x="1821" y="181407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Vague</a:t>
          </a:r>
        </a:p>
      </dsp:txBody>
      <dsp:txXfrm>
        <a:off x="13142" y="1825396"/>
        <a:ext cx="1523490" cy="363891"/>
      </dsp:txXfrm>
    </dsp:sp>
    <dsp:sp modelId="{5510959F-0EE6-44B4-974E-65E979A509A6}">
      <dsp:nvSpPr>
        <dsp:cNvPr id="0" name=""/>
        <dsp:cNvSpPr/>
      </dsp:nvSpPr>
      <dsp:spPr>
        <a:xfrm rot="5400000">
          <a:off x="741066" y="2234430"/>
          <a:ext cx="67643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93FB2C-1494-49B1-A565-99CA2A3C205D}">
      <dsp:nvSpPr>
        <dsp:cNvPr id="0" name=""/>
        <dsp:cNvSpPr/>
      </dsp:nvSpPr>
      <dsp:spPr>
        <a:xfrm>
          <a:off x="1821" y="233589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Pie in the sky</a:t>
          </a:r>
        </a:p>
      </dsp:txBody>
      <dsp:txXfrm>
        <a:off x="13142" y="2347216"/>
        <a:ext cx="1523490" cy="363891"/>
      </dsp:txXfrm>
    </dsp:sp>
    <dsp:sp modelId="{FA907464-864F-485B-9D95-3561E330CD33}">
      <dsp:nvSpPr>
        <dsp:cNvPr id="0" name=""/>
        <dsp:cNvSpPr/>
      </dsp:nvSpPr>
      <dsp:spPr>
        <a:xfrm rot="5400000">
          <a:off x="741066" y="2756250"/>
          <a:ext cx="67643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7C3C13-74B4-41B7-8EE3-88F93F992BF9}">
      <dsp:nvSpPr>
        <dsp:cNvPr id="0" name=""/>
        <dsp:cNvSpPr/>
      </dsp:nvSpPr>
      <dsp:spPr>
        <a:xfrm>
          <a:off x="1821" y="285771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Unachievable</a:t>
          </a:r>
        </a:p>
      </dsp:txBody>
      <dsp:txXfrm>
        <a:off x="13142" y="2869036"/>
        <a:ext cx="1523490" cy="363891"/>
      </dsp:txXfrm>
    </dsp:sp>
    <dsp:sp modelId="{B8820784-F22F-4B58-BF18-315B7BCFE331}">
      <dsp:nvSpPr>
        <dsp:cNvPr id="0" name=""/>
        <dsp:cNvSpPr/>
      </dsp:nvSpPr>
      <dsp:spPr>
        <a:xfrm>
          <a:off x="1766235" y="1262523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10</a:t>
          </a:r>
        </a:p>
      </dsp:txBody>
      <dsp:txXfrm>
        <a:off x="1777556" y="1273844"/>
        <a:ext cx="1523490" cy="363891"/>
      </dsp:txXfrm>
    </dsp:sp>
    <dsp:sp modelId="{6A2DA591-DA2C-4894-AC6C-07EDA985EEF3}">
      <dsp:nvSpPr>
        <dsp:cNvPr id="0" name=""/>
        <dsp:cNvSpPr/>
      </dsp:nvSpPr>
      <dsp:spPr>
        <a:xfrm rot="5411356">
          <a:off x="2497135" y="1697744"/>
          <a:ext cx="82509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480D96-D8D2-49E9-B603-4FBE79E475F9}">
      <dsp:nvSpPr>
        <dsp:cNvPr id="0" name=""/>
        <dsp:cNvSpPr/>
      </dsp:nvSpPr>
      <dsp:spPr>
        <a:xfrm>
          <a:off x="1764413" y="181407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Is SMART</a:t>
          </a:r>
        </a:p>
      </dsp:txBody>
      <dsp:txXfrm>
        <a:off x="1775734" y="1825396"/>
        <a:ext cx="1523490" cy="363891"/>
      </dsp:txXfrm>
    </dsp:sp>
    <dsp:sp modelId="{A97DAE69-2E70-4DC1-BED9-4B57F2306079}">
      <dsp:nvSpPr>
        <dsp:cNvPr id="0" name=""/>
        <dsp:cNvSpPr/>
      </dsp:nvSpPr>
      <dsp:spPr>
        <a:xfrm rot="5400000">
          <a:off x="2503657" y="2234430"/>
          <a:ext cx="67643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63056-813A-4F62-ABBD-F7A96C3A920E}">
      <dsp:nvSpPr>
        <dsp:cNvPr id="0" name=""/>
        <dsp:cNvSpPr/>
      </dsp:nvSpPr>
      <dsp:spPr>
        <a:xfrm>
          <a:off x="1764413" y="233589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Written in a single sentence</a:t>
          </a:r>
        </a:p>
      </dsp:txBody>
      <dsp:txXfrm>
        <a:off x="1775734" y="2347216"/>
        <a:ext cx="1523490" cy="363891"/>
      </dsp:txXfrm>
    </dsp:sp>
    <dsp:sp modelId="{E618BF11-42A1-4A1E-B0E0-041F6FB686BE}">
      <dsp:nvSpPr>
        <dsp:cNvPr id="0" name=""/>
        <dsp:cNvSpPr/>
      </dsp:nvSpPr>
      <dsp:spPr>
        <a:xfrm rot="5400000">
          <a:off x="2503657" y="2756250"/>
          <a:ext cx="67643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9CDC6-FE5C-4742-8CFD-BF8FB2B70FFE}">
      <dsp:nvSpPr>
        <dsp:cNvPr id="0" name=""/>
        <dsp:cNvSpPr/>
      </dsp:nvSpPr>
      <dsp:spPr>
        <a:xfrm>
          <a:off x="1764413" y="285771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Totally Achievable</a:t>
          </a:r>
        </a:p>
      </dsp:txBody>
      <dsp:txXfrm>
        <a:off x="1775734" y="2869036"/>
        <a:ext cx="1523490" cy="3638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BFFAA-D3EC-4344-860D-5925F6AFB421}" type="datetimeFigureOut">
              <a:rPr lang="en-GB" smtClean="0"/>
              <a:t>04/10/2022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C409BF-2487-4C2C-AEA3-466B5CBF8C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945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28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742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659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16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04/10/2022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99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04/10/2022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780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04/10/2022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376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962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105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782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7522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90306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93513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1115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8828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97380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9329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15566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9194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9104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09743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51077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23762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04/10/2022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98334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10202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6801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48004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9C64F3F4-CE19-49F8-9EF4-FF4EE52031C2}" type="datetimeFigureOut">
              <a:rPr lang="en-GB" smtClean="0"/>
              <a:pPr/>
              <a:t>04/10/2022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307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755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699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0958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theswirlworld.com/2013/01/09/reaching-the-goal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7.jpg&amp;ehk=Llm0vlaCZ9QL6lzUFIcM4g&amp;r=0&amp;pid=OfficeInsert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75" y="2320053"/>
            <a:ext cx="4098845" cy="239482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800" dirty="0">
                <a:ea typeface="Calibri" panose="020F0502020204030204" pitchFamily="34" charset="0"/>
              </a:rPr>
              <a:t>CertHE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BMSK4011 </a:t>
            </a:r>
            <a:br>
              <a:rPr lang="en-GB" altLang="en-US" sz="1800" dirty="0"/>
            </a:br>
            <a:r>
              <a:rPr lang="en-GB" sz="1800" dirty="0"/>
              <a:t>Continuous Professional Development</a:t>
            </a:r>
            <a:br>
              <a:rPr lang="en-GB" sz="40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225632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Blended Learning 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2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 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343179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Today’s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the module</a:t>
            </a:r>
          </a:p>
          <a:p>
            <a:r>
              <a:rPr lang="en-GB" dirty="0"/>
              <a:t>A look at continuous professional development</a:t>
            </a:r>
          </a:p>
          <a:p>
            <a:r>
              <a:rPr lang="en-GB" i="1" dirty="0"/>
              <a:t>Go Mad!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F5288-FA86-4A78-99F6-E0AAF828F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024" y="207707"/>
            <a:ext cx="8784976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Continuous Professional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6272F-38FB-40F0-9432-A3573F058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By the end of this module, you should be able to: -</a:t>
            </a:r>
          </a:p>
          <a:p>
            <a:pPr lvl="1"/>
            <a:r>
              <a:rPr lang="en-GB" dirty="0"/>
              <a:t>Understand the skills and knowledge needed for working effectively</a:t>
            </a:r>
          </a:p>
          <a:p>
            <a:pPr lvl="1"/>
            <a:r>
              <a:rPr lang="en-GB" dirty="0"/>
              <a:t>Demonstrate readiness for employability and personal advancement through an understanding of personal strengths and areas for further development</a:t>
            </a:r>
          </a:p>
          <a:p>
            <a:pPr lvl="1"/>
            <a:r>
              <a:rPr lang="en-GB" dirty="0"/>
              <a:t>Establish employment goals and develop a personal action plan</a:t>
            </a:r>
          </a:p>
        </p:txBody>
      </p:sp>
    </p:spTree>
    <p:extLst>
      <p:ext uri="{BB962C8B-B14F-4D97-AF65-F5344CB8AC3E}">
        <p14:creationId xmlns:p14="http://schemas.microsoft.com/office/powerpoint/2010/main" val="1315376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6B0AD-9BEE-4D2D-BE53-6117CE465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 Mad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8D571-D110-4FFE-8535-08795735D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/>
              <a:t>Gilbert, A. and </a:t>
            </a:r>
            <a:r>
              <a:rPr lang="en-GB" altLang="en-US" dirty="0" err="1"/>
              <a:t>Chackrovaity</a:t>
            </a:r>
            <a:r>
              <a:rPr lang="en-GB" altLang="en-US" dirty="0"/>
              <a:t>, I. (2001) </a:t>
            </a:r>
            <a:r>
              <a:rPr lang="en-GB" altLang="en-US" i="1" dirty="0"/>
              <a:t>“Go Mad: about coaching”</a:t>
            </a:r>
            <a:r>
              <a:rPr lang="en-GB" altLang="en-US" dirty="0"/>
              <a:t>. Bath. Bath Press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E3D08A-2967-493A-BF20-DF694F000C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120144"/>
            <a:ext cx="3456384" cy="2397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154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68173-15E6-4F89-981C-FEF0B28A7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 Mad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A3F0A-8912-4F6F-B4FF-BD763EEBC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cs typeface="Arial" panose="020B0604020202020204" pitchFamily="34" charset="0"/>
              </a:rPr>
              <a:t>You keep the piece of paper (at the end of the course look at it again)</a:t>
            </a:r>
            <a:endParaRPr lang="en-GB" altLang="en-US" sz="1400" dirty="0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cs typeface="Arial" panose="020B0604020202020204" pitchFamily="34" charset="0"/>
              </a:rPr>
              <a:t>Its confidential</a:t>
            </a:r>
            <a:endParaRPr lang="en-GB" altLang="en-US" sz="1400" dirty="0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cs typeface="Arial" panose="020B0604020202020204" pitchFamily="34" charset="0"/>
              </a:rPr>
              <a:t>You may wish to expand on it after the session</a:t>
            </a:r>
            <a:endParaRPr lang="en-GB" altLang="en-US" sz="1600" dirty="0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cs typeface="Arial" panose="020B0604020202020204" pitchFamily="34" charset="0"/>
              </a:rPr>
              <a:t>Start by drawing up the </a:t>
            </a:r>
            <a:r>
              <a:rPr lang="en-GB" altLang="en-US" i="1" dirty="0">
                <a:cs typeface="Arial" panose="020B0604020202020204" pitchFamily="34" charset="0"/>
              </a:rPr>
              <a:t>Go Mad</a:t>
            </a:r>
            <a:r>
              <a:rPr lang="en-GB" altLang="en-US" dirty="0"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pic>
        <p:nvPicPr>
          <p:cNvPr id="4" name="Picture 2" descr="http://sd.keepcalm-o-matic.co.uk/i/keep-calm-and-go-mad-13.png">
            <a:extLst>
              <a:ext uri="{FF2B5EF4-FFF2-40B4-BE49-F238E27FC236}">
                <a16:creationId xmlns:a16="http://schemas.microsoft.com/office/drawing/2014/main" id="{B3E6A27C-A969-4F94-BACB-2EFBF0DEE8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275" y="3670004"/>
            <a:ext cx="1741391" cy="2029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48410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Oval 37">
            <a:extLst>
              <a:ext uri="{FF2B5EF4-FFF2-40B4-BE49-F238E27FC236}">
                <a16:creationId xmlns:a16="http://schemas.microsoft.com/office/drawing/2014/main" id="{7D43F2B0-34F8-4DA4-8673-9F0CD21B5F8D}"/>
              </a:ext>
            </a:extLst>
          </p:cNvPr>
          <p:cNvSpPr/>
          <p:nvPr/>
        </p:nvSpPr>
        <p:spPr>
          <a:xfrm>
            <a:off x="4003272" y="101769"/>
            <a:ext cx="1305892" cy="13214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000">
                <a:effectLst/>
                <a:ea typeface="Calibri" charset="0"/>
                <a:cs typeface="Times New Roman" charset="0"/>
              </a:rPr>
              <a:t> 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FE624BD2-65A4-42EB-8334-65FEAEF25BF5}"/>
              </a:ext>
            </a:extLst>
          </p:cNvPr>
          <p:cNvSpPr/>
          <p:nvPr/>
        </p:nvSpPr>
        <p:spPr>
          <a:xfrm>
            <a:off x="7432714" y="4335959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D0A2A5B3-BD80-4FC9-8572-D8F6DCD796DD}"/>
              </a:ext>
            </a:extLst>
          </p:cNvPr>
          <p:cNvSpPr/>
          <p:nvPr/>
        </p:nvSpPr>
        <p:spPr>
          <a:xfrm>
            <a:off x="4034887" y="4235019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AAEA3B7B-1D03-4D72-8985-8D4A94527581}"/>
              </a:ext>
            </a:extLst>
          </p:cNvPr>
          <p:cNvSpPr/>
          <p:nvPr/>
        </p:nvSpPr>
        <p:spPr>
          <a:xfrm>
            <a:off x="817933" y="4201614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875BB59C-E851-4282-B4CB-10EC998226EE}"/>
              </a:ext>
            </a:extLst>
          </p:cNvPr>
          <p:cNvSpPr/>
          <p:nvPr/>
        </p:nvSpPr>
        <p:spPr>
          <a:xfrm>
            <a:off x="6146364" y="2224605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B73BBA42-1F67-454E-9577-CE6916C89855}"/>
              </a:ext>
            </a:extLst>
          </p:cNvPr>
          <p:cNvSpPr/>
          <p:nvPr/>
        </p:nvSpPr>
        <p:spPr>
          <a:xfrm>
            <a:off x="1698612" y="2223402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dirty="0"/>
              <a:t>Self Belief</a:t>
            </a: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D6591743-32DE-48D7-B3C6-006C04276100}"/>
              </a:ext>
            </a:extLst>
          </p:cNvPr>
          <p:cNvSpPr/>
          <p:nvPr/>
        </p:nvSpPr>
        <p:spPr>
          <a:xfrm>
            <a:off x="3957372" y="2241361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dirty="0"/>
              <a:t>Pp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A275DEF-6393-43EB-8066-F7249FC24C13}"/>
              </a:ext>
            </a:extLst>
          </p:cNvPr>
          <p:cNvCxnSpPr/>
          <p:nvPr/>
        </p:nvCxnSpPr>
        <p:spPr>
          <a:xfrm flipH="1">
            <a:off x="2838134" y="1246474"/>
            <a:ext cx="1338286" cy="1246926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C37469E-9C2B-4D7F-BBDE-9339496C3932}"/>
              </a:ext>
            </a:extLst>
          </p:cNvPr>
          <p:cNvCxnSpPr/>
          <p:nvPr/>
        </p:nvCxnSpPr>
        <p:spPr>
          <a:xfrm>
            <a:off x="5076056" y="1268760"/>
            <a:ext cx="1223822" cy="1238890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B3B12591-4074-4696-BF95-00B833DA0C5D}"/>
              </a:ext>
            </a:extLst>
          </p:cNvPr>
          <p:cNvCxnSpPr/>
          <p:nvPr/>
        </p:nvCxnSpPr>
        <p:spPr>
          <a:xfrm flipH="1">
            <a:off x="4584674" y="1423189"/>
            <a:ext cx="25644" cy="818172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4BB968F8-3F6E-4000-B212-CC9CC0BB0659}"/>
              </a:ext>
            </a:extLst>
          </p:cNvPr>
          <p:cNvCxnSpPr/>
          <p:nvPr/>
        </p:nvCxnSpPr>
        <p:spPr>
          <a:xfrm flipH="1">
            <a:off x="1774704" y="3523067"/>
            <a:ext cx="431800" cy="711111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FF5EC0CD-BE13-4BA5-BD61-E53E291C52E2}"/>
              </a:ext>
            </a:extLst>
          </p:cNvPr>
          <p:cNvCxnSpPr/>
          <p:nvPr/>
        </p:nvCxnSpPr>
        <p:spPr>
          <a:xfrm>
            <a:off x="5144271" y="3315211"/>
            <a:ext cx="2411361" cy="1337072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3D6F62C-B6E1-4748-9023-8FADDA04278D}"/>
              </a:ext>
            </a:extLst>
          </p:cNvPr>
          <p:cNvCxnSpPr>
            <a:cxnSpLocks/>
            <a:stCxn id="58" idx="1"/>
            <a:endCxn id="57" idx="3"/>
          </p:cNvCxnSpPr>
          <p:nvPr/>
        </p:nvCxnSpPr>
        <p:spPr>
          <a:xfrm flipH="1">
            <a:off x="2104756" y="4836652"/>
            <a:ext cx="1918528" cy="59077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2853FA7A-FA10-4428-B5BD-A7A420D6613F}"/>
              </a:ext>
            </a:extLst>
          </p:cNvPr>
          <p:cNvCxnSpPr/>
          <p:nvPr/>
        </p:nvCxnSpPr>
        <p:spPr>
          <a:xfrm flipH="1" flipV="1">
            <a:off x="5340779" y="2891072"/>
            <a:ext cx="843636" cy="10999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649E1AB8-2215-4D0E-A294-6097CB7B4EBB}"/>
              </a:ext>
            </a:extLst>
          </p:cNvPr>
          <p:cNvCxnSpPr/>
          <p:nvPr/>
        </p:nvCxnSpPr>
        <p:spPr>
          <a:xfrm flipH="1">
            <a:off x="5242233" y="3521226"/>
            <a:ext cx="1480076" cy="941566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BC6E62AD-1A8B-48C1-9CBC-CDE664F6D584}"/>
              </a:ext>
            </a:extLst>
          </p:cNvPr>
          <p:cNvCxnSpPr/>
          <p:nvPr/>
        </p:nvCxnSpPr>
        <p:spPr>
          <a:xfrm>
            <a:off x="7091647" y="3458005"/>
            <a:ext cx="787400" cy="952500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sp>
        <p:nvSpPr>
          <p:cNvPr id="54" name="Text Box 26">
            <a:extLst>
              <a:ext uri="{FF2B5EF4-FFF2-40B4-BE49-F238E27FC236}">
                <a16:creationId xmlns:a16="http://schemas.microsoft.com/office/drawing/2014/main" id="{93EB74E0-13E7-4E9A-8BD2-2053386906DF}"/>
              </a:ext>
            </a:extLst>
          </p:cNvPr>
          <p:cNvSpPr txBox="1"/>
          <p:nvPr/>
        </p:nvSpPr>
        <p:spPr>
          <a:xfrm>
            <a:off x="6184415" y="1903272"/>
            <a:ext cx="1305892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r>
              <a:rPr lang="en-GB" sz="2400" dirty="0">
                <a:latin typeface="Calibri" charset="0"/>
                <a:ea typeface="Calibri" charset="0"/>
                <a:cs typeface="Times New Roman" charset="0"/>
              </a:rPr>
              <a:t>Involve Others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2400" dirty="0">
              <a:effectLst/>
              <a:latin typeface="Calibri" charset="0"/>
              <a:ea typeface="Calibri" charset="0"/>
              <a:cs typeface="Times New Roman" charset="0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5400" i="1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24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55" name="Text Box 27">
            <a:extLst>
              <a:ext uri="{FF2B5EF4-FFF2-40B4-BE49-F238E27FC236}">
                <a16:creationId xmlns:a16="http://schemas.microsoft.com/office/drawing/2014/main" id="{7AD2A7D3-61F2-47CB-ADD7-972964E7FF46}"/>
              </a:ext>
            </a:extLst>
          </p:cNvPr>
          <p:cNvSpPr txBox="1"/>
          <p:nvPr/>
        </p:nvSpPr>
        <p:spPr>
          <a:xfrm>
            <a:off x="3645682" y="2339956"/>
            <a:ext cx="2049288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Personal  Responsibility</a:t>
            </a:r>
          </a:p>
        </p:txBody>
      </p:sp>
      <p:sp>
        <p:nvSpPr>
          <p:cNvPr id="56" name="Text Box 28">
            <a:extLst>
              <a:ext uri="{FF2B5EF4-FFF2-40B4-BE49-F238E27FC236}">
                <a16:creationId xmlns:a16="http://schemas.microsoft.com/office/drawing/2014/main" id="{022C736D-409D-4D2F-A796-2284F557B49C}"/>
              </a:ext>
            </a:extLst>
          </p:cNvPr>
          <p:cNvSpPr txBox="1"/>
          <p:nvPr/>
        </p:nvSpPr>
        <p:spPr>
          <a:xfrm>
            <a:off x="1734882" y="2230362"/>
            <a:ext cx="1305892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400" dirty="0">
              <a:latin typeface="Calibri" charset="0"/>
              <a:ea typeface="Calibri" charset="0"/>
              <a:cs typeface="Times New Roman" charset="0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i="1" dirty="0">
                <a:latin typeface="Calibri" charset="0"/>
                <a:ea typeface="Calibri" charset="0"/>
                <a:cs typeface="Times New Roman" charset="0"/>
              </a:rPr>
              <a:t>Self Belief</a:t>
            </a:r>
            <a:endParaRPr lang="en-GB" sz="2400" dirty="0">
              <a:latin typeface="Calibri" charset="0"/>
              <a:ea typeface="Calibri" charset="0"/>
              <a:cs typeface="Times New Roman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1200" dirty="0">
              <a:effectLst/>
              <a:latin typeface="Calibri" charset="0"/>
              <a:ea typeface="Calibri" charset="0"/>
              <a:cs typeface="Times New Roman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3200" i="1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12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57" name="Text Box 29">
            <a:extLst>
              <a:ext uri="{FF2B5EF4-FFF2-40B4-BE49-F238E27FC236}">
                <a16:creationId xmlns:a16="http://schemas.microsoft.com/office/drawing/2014/main" id="{658094F9-31FB-4EA3-83BD-FF96C5C7ABBB}"/>
              </a:ext>
            </a:extLst>
          </p:cNvPr>
          <p:cNvSpPr txBox="1"/>
          <p:nvPr/>
        </p:nvSpPr>
        <p:spPr>
          <a:xfrm>
            <a:off x="798864" y="4235019"/>
            <a:ext cx="1305892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05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i="1" dirty="0">
                <a:effectLst/>
                <a:latin typeface="Calibri" charset="0"/>
                <a:ea typeface="Calibri" charset="0"/>
                <a:cs typeface="Times New Roman" charset="0"/>
              </a:rPr>
              <a:t>Reasons Why</a:t>
            </a:r>
            <a:endParaRPr lang="en-GB" sz="105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58" name="Text Box 30">
            <a:extLst>
              <a:ext uri="{FF2B5EF4-FFF2-40B4-BE49-F238E27FC236}">
                <a16:creationId xmlns:a16="http://schemas.microsoft.com/office/drawing/2014/main" id="{86808BCB-0284-42F8-A0D8-982520CC58D0}"/>
              </a:ext>
            </a:extLst>
          </p:cNvPr>
          <p:cNvSpPr txBox="1"/>
          <p:nvPr/>
        </p:nvSpPr>
        <p:spPr>
          <a:xfrm>
            <a:off x="4023284" y="4175942"/>
            <a:ext cx="1270464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1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latin typeface="Calibri" charset="0"/>
                <a:ea typeface="Calibri" charset="0"/>
                <a:cs typeface="Times New Roman" charset="0"/>
              </a:rPr>
              <a:t>Define Goals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1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1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800" i="1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11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59" name="Text Box 31">
            <a:extLst>
              <a:ext uri="{FF2B5EF4-FFF2-40B4-BE49-F238E27FC236}">
                <a16:creationId xmlns:a16="http://schemas.microsoft.com/office/drawing/2014/main" id="{573990AB-D4E2-4264-A6E7-27550C1EC337}"/>
              </a:ext>
            </a:extLst>
          </p:cNvPr>
          <p:cNvSpPr txBox="1"/>
          <p:nvPr/>
        </p:nvSpPr>
        <p:spPr>
          <a:xfrm>
            <a:off x="7269502" y="4225650"/>
            <a:ext cx="1575822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40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Plans &amp; Priorities</a:t>
            </a: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3600" i="1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14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01651812-3F82-4B58-9DC8-7529A26B78FC}"/>
              </a:ext>
            </a:extLst>
          </p:cNvPr>
          <p:cNvCxnSpPr>
            <a:cxnSpLocks/>
            <a:endCxn id="58" idx="3"/>
          </p:cNvCxnSpPr>
          <p:nvPr/>
        </p:nvCxnSpPr>
        <p:spPr>
          <a:xfrm flipH="1" flipV="1">
            <a:off x="5293748" y="4836652"/>
            <a:ext cx="2158036" cy="49708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7DCF934F-6E76-43B8-8941-54BC98CF297F}"/>
              </a:ext>
            </a:extLst>
          </p:cNvPr>
          <p:cNvCxnSpPr/>
          <p:nvPr/>
        </p:nvCxnSpPr>
        <p:spPr>
          <a:xfrm flipH="1" flipV="1">
            <a:off x="3004504" y="2870116"/>
            <a:ext cx="952868" cy="13996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D87EBBF2-6A5A-4A21-A236-4EC3AAA12B11}"/>
              </a:ext>
            </a:extLst>
          </p:cNvPr>
          <p:cNvCxnSpPr/>
          <p:nvPr/>
        </p:nvCxnSpPr>
        <p:spPr>
          <a:xfrm flipH="1">
            <a:off x="2048368" y="3415753"/>
            <a:ext cx="2123557" cy="1200265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7ED011E4-63A7-4F82-8931-717BBB91F100}"/>
              </a:ext>
            </a:extLst>
          </p:cNvPr>
          <p:cNvCxnSpPr/>
          <p:nvPr/>
        </p:nvCxnSpPr>
        <p:spPr>
          <a:xfrm>
            <a:off x="2723282" y="3449245"/>
            <a:ext cx="1468121" cy="1030303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A4D4C972-86C0-4C78-A196-71BC195602C0}"/>
              </a:ext>
            </a:extLst>
          </p:cNvPr>
          <p:cNvSpPr txBox="1"/>
          <p:nvPr/>
        </p:nvSpPr>
        <p:spPr>
          <a:xfrm>
            <a:off x="697971" y="101769"/>
            <a:ext cx="2039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Go Mad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3F637514-0EB1-4E09-BBC5-12ECA069B735}"/>
              </a:ext>
            </a:extLst>
          </p:cNvPr>
          <p:cNvSpPr txBox="1"/>
          <p:nvPr/>
        </p:nvSpPr>
        <p:spPr>
          <a:xfrm>
            <a:off x="2385020" y="4863011"/>
            <a:ext cx="1569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Strengths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F41AAF04-C105-463E-8C10-CA3F540DB91A}"/>
              </a:ext>
            </a:extLst>
          </p:cNvPr>
          <p:cNvSpPr txBox="1"/>
          <p:nvPr/>
        </p:nvSpPr>
        <p:spPr>
          <a:xfrm>
            <a:off x="5563904" y="4904306"/>
            <a:ext cx="1569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Importance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7D8A926D-3FC6-4EE2-AFFC-5DA901EB7E24}"/>
              </a:ext>
            </a:extLst>
          </p:cNvPr>
          <p:cNvSpPr txBox="1"/>
          <p:nvPr/>
        </p:nvSpPr>
        <p:spPr>
          <a:xfrm rot="18121440">
            <a:off x="1285678" y="3550871"/>
            <a:ext cx="10507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Check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1F4FFD99-90E6-41EB-A491-7661C99CC489}"/>
              </a:ext>
            </a:extLst>
          </p:cNvPr>
          <p:cNvSpPr txBox="1"/>
          <p:nvPr/>
        </p:nvSpPr>
        <p:spPr>
          <a:xfrm rot="2759507">
            <a:off x="7183334" y="3674877"/>
            <a:ext cx="949186" cy="409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Task</a:t>
            </a:r>
            <a:endParaRPr lang="en-US" sz="2000" b="1" dirty="0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6C5E40F3-01ED-41ED-9083-27C3AB1F55F1}"/>
              </a:ext>
            </a:extLst>
          </p:cNvPr>
          <p:cNvSpPr txBox="1"/>
          <p:nvPr/>
        </p:nvSpPr>
        <p:spPr>
          <a:xfrm rot="2040037">
            <a:off x="2719708" y="3646323"/>
            <a:ext cx="17984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Achievability</a:t>
            </a:r>
            <a:endParaRPr lang="en-US" sz="2000" b="1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D85F2856-0841-47A2-8601-6BB8A91551D3}"/>
              </a:ext>
            </a:extLst>
          </p:cNvPr>
          <p:cNvSpPr txBox="1"/>
          <p:nvPr/>
        </p:nvSpPr>
        <p:spPr>
          <a:xfrm rot="19567020">
            <a:off x="5431475" y="3589416"/>
            <a:ext cx="11060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Buy-in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6E73FE12-2B51-4936-9FDD-4D8C20B58DCE}"/>
              </a:ext>
            </a:extLst>
          </p:cNvPr>
          <p:cNvSpPr txBox="1"/>
          <p:nvPr/>
        </p:nvSpPr>
        <p:spPr>
          <a:xfrm>
            <a:off x="464284" y="748100"/>
            <a:ext cx="2681041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Make a Difference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72" name="Text Box 25">
            <a:extLst>
              <a:ext uri="{FF2B5EF4-FFF2-40B4-BE49-F238E27FC236}">
                <a16:creationId xmlns:a16="http://schemas.microsoft.com/office/drawing/2014/main" id="{1E6D3CFA-5798-4F9A-93BF-3E89D972FEBD}"/>
              </a:ext>
            </a:extLst>
          </p:cNvPr>
          <p:cNvSpPr txBox="1"/>
          <p:nvPr/>
        </p:nvSpPr>
        <p:spPr>
          <a:xfrm>
            <a:off x="2932561" y="67797"/>
            <a:ext cx="3646118" cy="1321420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ea typeface="Calibri" charset="0"/>
                <a:cs typeface="Times New Roman" charset="0"/>
              </a:rPr>
              <a:t>Take Action Measure Results &amp; </a:t>
            </a:r>
            <a:r>
              <a:rPr lang="en-GB" sz="2400" dirty="0">
                <a:latin typeface="Calibri" charset="0"/>
                <a:ea typeface="Calibri" charset="0"/>
                <a:cs typeface="Times New Roman" charset="0"/>
              </a:rPr>
              <a:t>Personal Responsibility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1600" dirty="0">
              <a:effectLst/>
              <a:ea typeface="Calibri" charset="0"/>
              <a:cs typeface="Times New Roman" charset="0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i="1" dirty="0">
                <a:effectLst/>
                <a:ea typeface="Calibri" charset="0"/>
                <a:cs typeface="Times New Roman" charset="0"/>
              </a:rPr>
              <a:t> </a:t>
            </a:r>
            <a:endParaRPr lang="en-GB" sz="1600" dirty="0">
              <a:effectLst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763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60104-1186-4BAC-95A1-E394B23D4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 Mad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4133E-FDA7-46DC-850B-7FBA2869A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“What difference do you want to make…….” (e.g. to your career)?</a:t>
            </a:r>
          </a:p>
          <a:p>
            <a:pPr marL="0" indent="0">
              <a:buNone/>
              <a:defRPr/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Write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succinct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explanation of the difference you want to make in the box.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3183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CA4FC-DC6A-4DB7-9D88-C40201A76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54224"/>
            <a:ext cx="7886700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Reason ‘Why’ you want to                make the difference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E4C7945-2577-491C-8AD2-D002353E0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76072" indent="-457200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Write the “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Reasons Why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” in the bottom left hand circle</a:t>
            </a:r>
          </a:p>
          <a:p>
            <a:pPr marL="576072" indent="-457200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 honest with yourself and write down ALL the reasons why in and around the circle</a:t>
            </a:r>
          </a:p>
          <a:p>
            <a:pPr marL="576072" lvl="1" indent="-457200">
              <a:spcBef>
                <a:spcPts val="0"/>
              </a:spcBef>
              <a:spcAft>
                <a:spcPts val="600"/>
              </a:spcAft>
              <a:buSzPct val="8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must be your reasons and no one else's</a:t>
            </a:r>
          </a:p>
          <a:p>
            <a:pPr marL="576072" lvl="1" indent="-457200">
              <a:spcBef>
                <a:spcPts val="0"/>
              </a:spcBef>
              <a:spcAft>
                <a:spcPts val="600"/>
              </a:spcAft>
              <a:buSzPct val="8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Write down a number  that best indicates  your over rating </a:t>
            </a:r>
          </a:p>
          <a:p>
            <a:pPr marL="438912" lvl="1" indent="-32004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lvl="1" indent="-32004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" name="Group 14">
            <a:extLst>
              <a:ext uri="{FF2B5EF4-FFF2-40B4-BE49-F238E27FC236}">
                <a16:creationId xmlns:a16="http://schemas.microsoft.com/office/drawing/2014/main" id="{6704B124-2AF0-442F-9B4C-A181B108AFD4}"/>
              </a:ext>
            </a:extLst>
          </p:cNvPr>
          <p:cNvGrpSpPr>
            <a:grpSpLocks/>
          </p:cNvGrpSpPr>
          <p:nvPr/>
        </p:nvGrpSpPr>
        <p:grpSpPr bwMode="auto">
          <a:xfrm>
            <a:off x="731837" y="4581128"/>
            <a:ext cx="7680325" cy="1200150"/>
            <a:chOff x="780634" y="4540721"/>
            <a:chExt cx="7679798" cy="1200330"/>
          </a:xfrm>
        </p:grpSpPr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D885EC86-AEFC-40F4-9B4A-B94F7F371290}"/>
                </a:ext>
              </a:extLst>
            </p:cNvPr>
            <p:cNvCxnSpPr/>
            <p:nvPr/>
          </p:nvCxnSpPr>
          <p:spPr>
            <a:xfrm>
              <a:off x="3276013" y="4953533"/>
              <a:ext cx="2447757" cy="0"/>
            </a:xfrm>
            <a:prstGeom prst="straightConnector1">
              <a:avLst/>
            </a:prstGeom>
            <a:ln w="5715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5">
              <a:extLst>
                <a:ext uri="{FF2B5EF4-FFF2-40B4-BE49-F238E27FC236}">
                  <a16:creationId xmlns:a16="http://schemas.microsoft.com/office/drawing/2014/main" id="{387B305E-206F-4310-8552-1C2F613E2E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43808" y="4661813"/>
              <a:ext cx="576064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altLang="en-US" sz="3200" b="1">
                  <a:latin typeface="Corbel" pitchFamily="34" charset="0"/>
                </a:rPr>
                <a:t>1</a:t>
              </a:r>
            </a:p>
          </p:txBody>
        </p:sp>
        <p:sp>
          <p:nvSpPr>
            <p:cNvPr id="8" name="TextBox 6">
              <a:extLst>
                <a:ext uri="{FF2B5EF4-FFF2-40B4-BE49-F238E27FC236}">
                  <a16:creationId xmlns:a16="http://schemas.microsoft.com/office/drawing/2014/main" id="{38CC8F27-C28F-4A83-805B-CDA65ECE8D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68144" y="4661813"/>
              <a:ext cx="648072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altLang="en-US" sz="3200" b="1">
                  <a:latin typeface="Corbel" pitchFamily="34" charset="0"/>
                </a:rPr>
                <a:t>10</a:t>
              </a:r>
            </a:p>
          </p:txBody>
        </p:sp>
        <p:sp>
          <p:nvSpPr>
            <p:cNvPr id="9" name="TextBox 7">
              <a:extLst>
                <a:ext uri="{FF2B5EF4-FFF2-40B4-BE49-F238E27FC236}">
                  <a16:creationId xmlns:a16="http://schemas.microsoft.com/office/drawing/2014/main" id="{813FB64A-5A7E-4C32-9D90-2FAC22B842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88224" y="4540721"/>
              <a:ext cx="1872208" cy="12003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2857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>
                  <a:latin typeface="Corbel" pitchFamily="34" charset="0"/>
                </a:rPr>
                <a:t>Passionate</a:t>
              </a:r>
            </a:p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>
                  <a:latin typeface="Corbel" pitchFamily="34" charset="0"/>
                </a:rPr>
                <a:t>Burning desire</a:t>
              </a:r>
            </a:p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>
                  <a:latin typeface="Corbel" pitchFamily="34" charset="0"/>
                </a:rPr>
                <a:t>Keeps you awake at night</a:t>
              </a:r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A68E7AF-FE68-47C4-B740-32FB37D29091}"/>
                </a:ext>
              </a:extLst>
            </p:cNvPr>
            <p:cNvCxnSpPr/>
            <p:nvPr/>
          </p:nvCxnSpPr>
          <p:spPr>
            <a:xfrm>
              <a:off x="3779216" y="4797935"/>
              <a:ext cx="0" cy="358829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1" name="Picture 3">
              <a:extLst>
                <a:ext uri="{FF2B5EF4-FFF2-40B4-BE49-F238E27FC236}">
                  <a16:creationId xmlns:a16="http://schemas.microsoft.com/office/drawing/2014/main" id="{591F7AEB-6B33-4428-AD52-E3D18FC6982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7944" y="4788259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4">
              <a:extLst>
                <a:ext uri="{FF2B5EF4-FFF2-40B4-BE49-F238E27FC236}">
                  <a16:creationId xmlns:a16="http://schemas.microsoft.com/office/drawing/2014/main" id="{04D1A379-EDE7-4E53-BDC1-44F7976CF77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4797152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Picture 5">
              <a:extLst>
                <a:ext uri="{FF2B5EF4-FFF2-40B4-BE49-F238E27FC236}">
                  <a16:creationId xmlns:a16="http://schemas.microsoft.com/office/drawing/2014/main" id="{C64F775D-4301-453F-9164-256D1D9B73B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0876" y="4765287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Picture 6">
              <a:extLst>
                <a:ext uri="{FF2B5EF4-FFF2-40B4-BE49-F238E27FC236}">
                  <a16:creationId xmlns:a16="http://schemas.microsoft.com/office/drawing/2014/main" id="{76AD7E45-EEEA-4E43-9B64-B6BF0737EA1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4765288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Picture 7">
              <a:extLst>
                <a:ext uri="{FF2B5EF4-FFF2-40B4-BE49-F238E27FC236}">
                  <a16:creationId xmlns:a16="http://schemas.microsoft.com/office/drawing/2014/main" id="{8647C662-BFC7-4862-B83C-470BEFA983D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4763062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TextBox 13">
              <a:extLst>
                <a:ext uri="{FF2B5EF4-FFF2-40B4-BE49-F238E27FC236}">
                  <a16:creationId xmlns:a16="http://schemas.microsoft.com/office/drawing/2014/main" id="{2CE78FBB-EB18-47EA-B48F-5AF83F426F9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0634" y="4540722"/>
              <a:ext cx="2088232" cy="12003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2857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 dirty="0">
                  <a:latin typeface="Corbel" pitchFamily="34" charset="0"/>
                </a:rPr>
                <a:t>Going through the motions</a:t>
              </a:r>
            </a:p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 dirty="0">
                  <a:latin typeface="Corbel" pitchFamily="34" charset="0"/>
                </a:rPr>
                <a:t>Not that bothered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517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9E77F-1153-44C7-A677-2991BF42D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389954"/>
            <a:ext cx="7886700" cy="1325563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Define your Goal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7C99196-D027-4094-800D-A9753C682F5B}"/>
              </a:ext>
            </a:extLst>
          </p:cNvPr>
          <p:cNvGraphicFramePr/>
          <p:nvPr/>
        </p:nvGraphicFramePr>
        <p:xfrm>
          <a:off x="5364088" y="1268760"/>
          <a:ext cx="3312368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1E4E18C-264B-4600-BD4F-31E8C966A8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8312" y="1412875"/>
            <a:ext cx="4535735" cy="4624388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Locate </a:t>
            </a:r>
            <a:r>
              <a:rPr lang="en-GB" altLang="en-US" sz="2000" b="1" dirty="0">
                <a:latin typeface="Arial" charset="0"/>
                <a:cs typeface="Arial" charset="0"/>
              </a:rPr>
              <a:t>“Define Goal” </a:t>
            </a:r>
            <a:r>
              <a:rPr lang="en-GB" altLang="en-US" sz="2000" dirty="0">
                <a:latin typeface="Arial" charset="0"/>
                <a:cs typeface="Arial" charset="0"/>
              </a:rPr>
              <a:t>in the bottom line centre circle</a:t>
            </a:r>
          </a:p>
          <a:p>
            <a:pPr marL="0" indent="0" eaLnBrk="1" hangingPunct="1"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 eaLnBrk="1" hangingPunct="1">
              <a:buNone/>
            </a:pPr>
            <a:r>
              <a:rPr lang="en-GB" altLang="en-US" sz="2000" b="1" i="1" dirty="0">
                <a:latin typeface="Arial" charset="0"/>
                <a:cs typeface="Arial" charset="0"/>
              </a:rPr>
              <a:t>Write </a:t>
            </a:r>
            <a:r>
              <a:rPr lang="en-GB" altLang="en-US" sz="2000" dirty="0">
                <a:latin typeface="Arial" charset="0"/>
                <a:cs typeface="Arial" charset="0"/>
              </a:rPr>
              <a:t>a specific Goal in this circle and it needs to be SMART</a:t>
            </a:r>
          </a:p>
          <a:p>
            <a:pPr marL="0" indent="0" eaLnBrk="1" hangingPunct="1"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 eaLnBrk="1" hangingPunct="1"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How achievable is your goal?  (Scale of 1 -10)</a:t>
            </a:r>
          </a:p>
          <a:p>
            <a:pPr marL="0" indent="0" eaLnBrk="1" hangingPunct="1"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95E921-9197-4EDD-9E5F-58EDB78249F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665873" y="3861048"/>
            <a:ext cx="2345463" cy="1759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017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43DA4-C244-4FFC-8C4D-B1ACEC3CC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318" y="346645"/>
            <a:ext cx="7886700" cy="1325563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Self Belief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38F081-2BD9-41CB-A727-DDE1C81A1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318" y="1268760"/>
            <a:ext cx="4705745" cy="3917032"/>
          </a:xfrm>
        </p:spPr>
        <p:txBody>
          <a:bodyPr>
            <a:noAutofit/>
          </a:bodyPr>
          <a:lstStyle/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latin typeface="+mj-lt"/>
                <a:cs typeface="Arial" charset="0"/>
              </a:rPr>
              <a:t>Write the “</a:t>
            </a:r>
            <a:r>
              <a:rPr lang="en-GB" altLang="en-US" sz="2400" b="1" dirty="0">
                <a:latin typeface="+mj-lt"/>
                <a:cs typeface="Arial" charset="0"/>
              </a:rPr>
              <a:t>Self Belief</a:t>
            </a:r>
            <a:r>
              <a:rPr lang="en-GB" altLang="en-US" sz="2400" dirty="0">
                <a:latin typeface="+mj-lt"/>
                <a:cs typeface="Arial" charset="0"/>
              </a:rPr>
              <a:t>” in the left hand middle circle</a:t>
            </a:r>
          </a:p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latin typeface="+mj-lt"/>
                <a:cs typeface="Arial" charset="0"/>
              </a:rPr>
              <a:t>Consider your reasons why &amp; what you know about yourselves</a:t>
            </a: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en-GB" altLang="en-US" sz="2400" dirty="0">
                <a:latin typeface="+mj-lt"/>
                <a:cs typeface="Arial" charset="0"/>
              </a:rPr>
              <a:t>Considering everything you know about yourself on a scale of 1 to 10, write in the circle </a:t>
            </a:r>
            <a:r>
              <a:rPr lang="en-GB" altLang="en-US" sz="2400" b="1" i="1" dirty="0">
                <a:latin typeface="+mj-lt"/>
                <a:cs typeface="Arial" charset="0"/>
              </a:rPr>
              <a:t>the strength </a:t>
            </a:r>
            <a:r>
              <a:rPr lang="en-GB" altLang="en-US" sz="2400" dirty="0">
                <a:latin typeface="+mj-lt"/>
                <a:cs typeface="Arial" charset="0"/>
              </a:rPr>
              <a:t>of your </a:t>
            </a:r>
            <a:r>
              <a:rPr lang="en-GB" altLang="en-US" sz="2400" b="1" i="1" dirty="0">
                <a:latin typeface="+mj-lt"/>
                <a:cs typeface="Arial" charset="0"/>
              </a:rPr>
              <a:t>self belief </a:t>
            </a:r>
            <a:r>
              <a:rPr lang="en-GB" altLang="en-US" sz="2400" dirty="0">
                <a:latin typeface="+mj-lt"/>
                <a:cs typeface="Arial" charset="0"/>
              </a:rPr>
              <a:t>that you can achieve your goal.</a:t>
            </a:r>
          </a:p>
          <a:p>
            <a:pPr marL="0" indent="0" eaLnBrk="1" hangingPunct="1">
              <a:buNone/>
            </a:pPr>
            <a:endParaRPr lang="en-GB" altLang="en-US" sz="2400" dirty="0">
              <a:latin typeface="+mj-lt"/>
              <a:cs typeface="Arial" charset="0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D6F01555-FA82-467B-BDAC-9A36DA0C7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24744"/>
            <a:ext cx="3133860" cy="45484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9893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ADF68-11A6-46AA-9262-CC027DF10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4239"/>
            <a:ext cx="7886700" cy="1325563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Internal Triangle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B79F8FE-0C44-4B81-BA44-DF4FCE71CC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6751"/>
            <a:ext cx="3610744" cy="3917032"/>
          </a:xfrm>
        </p:spPr>
        <p:txBody>
          <a:bodyPr>
            <a:noAutofit/>
          </a:bodyPr>
          <a:lstStyle/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cs typeface="Arial" charset="0"/>
              </a:rPr>
              <a:t>Check that your </a:t>
            </a:r>
            <a:r>
              <a:rPr lang="en-GB" altLang="en-US" sz="2400" b="1" dirty="0">
                <a:cs typeface="Arial" charset="0"/>
              </a:rPr>
              <a:t>Reasons Why </a:t>
            </a:r>
            <a:r>
              <a:rPr lang="en-GB" altLang="en-US" sz="2400" dirty="0">
                <a:cs typeface="Arial" charset="0"/>
              </a:rPr>
              <a:t>are strong</a:t>
            </a:r>
          </a:p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cs typeface="Arial" charset="0"/>
              </a:rPr>
              <a:t>Check </a:t>
            </a:r>
            <a:r>
              <a:rPr lang="en-GB" altLang="en-US" sz="2400" b="1" dirty="0">
                <a:cs typeface="Arial" charset="0"/>
              </a:rPr>
              <a:t>Self Belief </a:t>
            </a:r>
            <a:r>
              <a:rPr lang="en-GB" altLang="en-US" sz="2400" dirty="0">
                <a:cs typeface="Arial" charset="0"/>
              </a:rPr>
              <a:t>is high</a:t>
            </a:r>
          </a:p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cs typeface="Arial" charset="0"/>
              </a:rPr>
              <a:t>The triangle must be solid, as it the foundation for your </a:t>
            </a:r>
            <a:r>
              <a:rPr lang="en-GB" altLang="en-US" sz="2400" b="1" dirty="0">
                <a:cs typeface="Arial" charset="0"/>
              </a:rPr>
              <a:t>motivation</a:t>
            </a:r>
            <a:r>
              <a:rPr lang="en-GB" altLang="en-US" sz="2400" dirty="0">
                <a:cs typeface="Arial" charset="0"/>
              </a:rPr>
              <a:t>.</a:t>
            </a:r>
          </a:p>
          <a:p>
            <a:pPr marL="0" indent="0" eaLnBrk="1" hangingPunct="1">
              <a:buNone/>
            </a:pPr>
            <a:r>
              <a:rPr lang="en-GB" altLang="en-US" sz="2400" dirty="0">
                <a:cs typeface="Arial" charset="0"/>
              </a:rPr>
              <a:t>If not then re-visit it later.</a:t>
            </a:r>
          </a:p>
        </p:txBody>
      </p:sp>
      <p:grpSp>
        <p:nvGrpSpPr>
          <p:cNvPr id="5" name="Group 26">
            <a:extLst>
              <a:ext uri="{FF2B5EF4-FFF2-40B4-BE49-F238E27FC236}">
                <a16:creationId xmlns:a16="http://schemas.microsoft.com/office/drawing/2014/main" id="{40C72F6C-C887-4AA2-B963-9A66C5943CA0}"/>
              </a:ext>
            </a:extLst>
          </p:cNvPr>
          <p:cNvGrpSpPr>
            <a:grpSpLocks/>
          </p:cNvGrpSpPr>
          <p:nvPr/>
        </p:nvGrpSpPr>
        <p:grpSpPr bwMode="auto">
          <a:xfrm>
            <a:off x="4638751" y="1396751"/>
            <a:ext cx="4505250" cy="3546475"/>
            <a:chOff x="4855914" y="2465318"/>
            <a:chExt cx="4166618" cy="3545676"/>
          </a:xfrm>
        </p:grpSpPr>
        <p:grpSp>
          <p:nvGrpSpPr>
            <p:cNvPr id="6" name="Group 4">
              <a:extLst>
                <a:ext uri="{FF2B5EF4-FFF2-40B4-BE49-F238E27FC236}">
                  <a16:creationId xmlns:a16="http://schemas.microsoft.com/office/drawing/2014/main" id="{A0801763-F8BE-4567-9B69-373BC778449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57312" y="2465318"/>
              <a:ext cx="4165220" cy="3545676"/>
              <a:chOff x="424136" y="3304522"/>
              <a:chExt cx="6165442" cy="5045729"/>
            </a:xfrm>
          </p:grpSpPr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382AAF2E-A2CB-4669-B22A-0981A7167EE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740885" y="7823995"/>
                <a:ext cx="1926708" cy="52625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>
                <a:spAutoFit/>
              </a:bodyPr>
              <a:lstStyle>
                <a:lvl1pPr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800" kern="0" dirty="0">
                    <a:solidFill>
                      <a:srgbClr val="FF0000"/>
                    </a:solidFill>
                  </a:rPr>
                  <a:t>Strength</a:t>
                </a: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9AEA5E61-D2E5-4E40-802F-60C6E1987E5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5163" y="5443423"/>
                <a:ext cx="2704415" cy="5254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800" kern="0" dirty="0">
                    <a:solidFill>
                      <a:srgbClr val="FF0000"/>
                    </a:solidFill>
                  </a:rPr>
                  <a:t>Achievability</a:t>
                </a:r>
              </a:p>
            </p:txBody>
          </p:sp>
          <p:grpSp>
            <p:nvGrpSpPr>
              <p:cNvPr id="13" name="Group 8">
                <a:extLst>
                  <a:ext uri="{FF2B5EF4-FFF2-40B4-BE49-F238E27FC236}">
                    <a16:creationId xmlns:a16="http://schemas.microsoft.com/office/drawing/2014/main" id="{5492D286-F9D9-48FF-B536-3975F0775AB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24136" y="6294919"/>
                <a:ext cx="2448328" cy="2025971"/>
                <a:chOff x="280119" y="494838"/>
                <a:chExt cx="3094108" cy="2025971"/>
              </a:xfrm>
            </p:grpSpPr>
            <p:sp>
              <p:nvSpPr>
                <p:cNvPr id="20" name="Oval 6">
                  <a:extLst>
                    <a:ext uri="{FF2B5EF4-FFF2-40B4-BE49-F238E27FC236}">
                      <a16:creationId xmlns:a16="http://schemas.microsoft.com/office/drawing/2014/main" id="{0C381333-E6A9-4449-8FE4-A0CBE142F06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119" y="494838"/>
                  <a:ext cx="3094108" cy="2025971"/>
                </a:xfrm>
                <a:prstGeom prst="ellipse">
                  <a:avLst/>
                </a:prstGeom>
                <a:solidFill>
                  <a:srgbClr val="FFFFFF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lIns="128016" tIns="64008" rIns="128016" bIns="64008" anchor="ctr"/>
                <a:lstStyle>
                  <a:lvl1pPr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3400" b="1" kern="0">
                      <a:solidFill>
                        <a:srgbClr val="000000"/>
                      </a:solidFill>
                      <a:latin typeface="Comic Sans MS" pitchFamily="66" charset="0"/>
                    </a:rPr>
                    <a:t> </a:t>
                  </a:r>
                </a:p>
              </p:txBody>
            </p:sp>
            <p:sp>
              <p:nvSpPr>
                <p:cNvPr id="21" name="TextBox 7">
                  <a:extLst>
                    <a:ext uri="{FF2B5EF4-FFF2-40B4-BE49-F238E27FC236}">
                      <a16:creationId xmlns:a16="http://schemas.microsoft.com/office/drawing/2014/main" id="{B39CDD69-41A7-47E5-A512-7FD93D7276E3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91997" y="919456"/>
                  <a:ext cx="3082230" cy="135745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>
                  <a:spAutoFit/>
                </a:bodyPr>
                <a:lstStyle>
                  <a:lvl1pPr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2800" kern="0" dirty="0">
                      <a:solidFill>
                        <a:srgbClr val="000000"/>
                      </a:solidFill>
                    </a:rPr>
                    <a:t>Reasons Why</a:t>
                  </a:r>
                </a:p>
              </p:txBody>
            </p:sp>
          </p:grpSp>
          <p:grpSp>
            <p:nvGrpSpPr>
              <p:cNvPr id="14" name="Group 10">
                <a:extLst>
                  <a:ext uri="{FF2B5EF4-FFF2-40B4-BE49-F238E27FC236}">
                    <a16:creationId xmlns:a16="http://schemas.microsoft.com/office/drawing/2014/main" id="{09B5D631-1923-401C-B843-A15C15FC08B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885161" y="6143591"/>
                <a:ext cx="2443630" cy="2028229"/>
                <a:chOff x="241624" y="691828"/>
                <a:chExt cx="3093342" cy="2028229"/>
              </a:xfrm>
            </p:grpSpPr>
            <p:sp>
              <p:nvSpPr>
                <p:cNvPr id="18" name="Oval 7">
                  <a:extLst>
                    <a:ext uri="{FF2B5EF4-FFF2-40B4-BE49-F238E27FC236}">
                      <a16:creationId xmlns:a16="http://schemas.microsoft.com/office/drawing/2014/main" id="{74C9E789-23DF-4423-ABB7-DAE5C193CC7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41624" y="691828"/>
                  <a:ext cx="3093342" cy="2028229"/>
                </a:xfrm>
                <a:prstGeom prst="ellipse">
                  <a:avLst/>
                </a:prstGeom>
                <a:solidFill>
                  <a:srgbClr val="FFFFFF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lIns="128016" tIns="64008" rIns="128016" bIns="64008" anchor="ctr"/>
                <a:lstStyle>
                  <a:lvl1pPr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3400" b="1" kern="0">
                      <a:solidFill>
                        <a:srgbClr val="000000"/>
                      </a:solidFill>
                      <a:latin typeface="Comic Sans MS" pitchFamily="66" charset="0"/>
                    </a:rPr>
                    <a:t> </a:t>
                  </a:r>
                </a:p>
              </p:txBody>
            </p:sp>
            <p:sp>
              <p:nvSpPr>
                <p:cNvPr id="19" name="TextBox 9">
                  <a:extLst>
                    <a:ext uri="{FF2B5EF4-FFF2-40B4-BE49-F238E27FC236}">
                      <a16:creationId xmlns:a16="http://schemas.microsoft.com/office/drawing/2014/main" id="{A78ED7B4-DA18-4734-96E2-2C05EF18C4CB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06343" y="1177416"/>
                  <a:ext cx="2828623" cy="135745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>
                  <a:spAutoFit/>
                </a:bodyPr>
                <a:lstStyle>
                  <a:lvl1pPr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2800" kern="0" dirty="0">
                      <a:solidFill>
                        <a:srgbClr val="000000"/>
                      </a:solidFill>
                    </a:rPr>
                    <a:t>Define goal</a:t>
                  </a:r>
                </a:p>
              </p:txBody>
            </p:sp>
          </p:grpSp>
          <p:grpSp>
            <p:nvGrpSpPr>
              <p:cNvPr id="15" name="Group 12">
                <a:extLst>
                  <a:ext uri="{FF2B5EF4-FFF2-40B4-BE49-F238E27FC236}">
                    <a16:creationId xmlns:a16="http://schemas.microsoft.com/office/drawing/2014/main" id="{7CAD66B7-6D30-4805-8BC2-9F9A1C163D0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490874" y="3304522"/>
                <a:ext cx="2394288" cy="2025970"/>
                <a:chOff x="856026" y="826137"/>
                <a:chExt cx="3095532" cy="2025970"/>
              </a:xfrm>
            </p:grpSpPr>
            <p:sp>
              <p:nvSpPr>
                <p:cNvPr id="16" name="Oval 9">
                  <a:extLst>
                    <a:ext uri="{FF2B5EF4-FFF2-40B4-BE49-F238E27FC236}">
                      <a16:creationId xmlns:a16="http://schemas.microsoft.com/office/drawing/2014/main" id="{B55FD036-6B00-458F-B61B-B020B2EB31F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856026" y="826137"/>
                  <a:ext cx="3095532" cy="2025970"/>
                </a:xfrm>
                <a:prstGeom prst="ellipse">
                  <a:avLst/>
                </a:prstGeom>
                <a:noFill/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lIns="128016" tIns="64008" rIns="128016" bIns="64008" anchor="ctr"/>
                <a:lstStyle>
                  <a:lvl1pPr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3400" b="1" kern="0">
                      <a:solidFill>
                        <a:srgbClr val="000000"/>
                      </a:solidFill>
                      <a:latin typeface="Comic Sans MS" pitchFamily="66" charset="0"/>
                    </a:rPr>
                    <a:t> </a:t>
                  </a:r>
                </a:p>
              </p:txBody>
            </p:sp>
            <p:sp>
              <p:nvSpPr>
                <p:cNvPr id="17" name="TextBox 11">
                  <a:extLst>
                    <a:ext uri="{FF2B5EF4-FFF2-40B4-BE49-F238E27FC236}">
                      <a16:creationId xmlns:a16="http://schemas.microsoft.com/office/drawing/2014/main" id="{37CAA7C2-8A0E-408B-BBF2-DA31993ABC33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 flipH="1">
                  <a:off x="1302585" y="993274"/>
                  <a:ext cx="2436326" cy="135745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>
                  <a:spAutoFit/>
                </a:bodyPr>
                <a:lstStyle>
                  <a:lvl1pPr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2800" kern="0" dirty="0">
                      <a:solidFill>
                        <a:srgbClr val="000000"/>
                      </a:solidFill>
                    </a:rPr>
                    <a:t>Self belief</a:t>
                  </a:r>
                </a:p>
              </p:txBody>
            </p:sp>
          </p:grpSp>
        </p:grp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16EBEAA4-22AB-4A5A-B2B5-B827734E4717}"/>
                </a:ext>
              </a:extLst>
            </p:cNvPr>
            <p:cNvCxnSpPr/>
            <p:nvPr/>
          </p:nvCxnSpPr>
          <p:spPr>
            <a:xfrm>
              <a:off x="6731986" y="3846132"/>
              <a:ext cx="704788" cy="809443"/>
            </a:xfrm>
            <a:prstGeom prst="straightConnector1">
              <a:avLst/>
            </a:prstGeom>
            <a:ln w="12700">
              <a:headEnd type="arrow"/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BCB9ACEB-9B92-414F-B8C8-F5170EB8FDBE}"/>
                </a:ext>
              </a:extLst>
            </p:cNvPr>
            <p:cNvCxnSpPr>
              <a:stCxn id="20" idx="6"/>
            </p:cNvCxnSpPr>
            <p:nvPr/>
          </p:nvCxnSpPr>
          <p:spPr>
            <a:xfrm>
              <a:off x="6511342" y="5277734"/>
              <a:ext cx="684153" cy="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AC2CDE11-E127-4842-B610-F08C6B86FCA6}"/>
                </a:ext>
              </a:extLst>
            </p:cNvPr>
            <p:cNvCxnSpPr/>
            <p:nvPr/>
          </p:nvCxnSpPr>
          <p:spPr>
            <a:xfrm flipH="1">
              <a:off x="5577974" y="3788995"/>
              <a:ext cx="361918" cy="77770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25">
              <a:extLst>
                <a:ext uri="{FF2B5EF4-FFF2-40B4-BE49-F238E27FC236}">
                  <a16:creationId xmlns:a16="http://schemas.microsoft.com/office/drawing/2014/main" id="{04E42A62-AA43-4A5B-8449-6758F10748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55914" y="3956696"/>
              <a:ext cx="1154584" cy="3692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altLang="en-US" dirty="0">
                  <a:solidFill>
                    <a:srgbClr val="FF0000"/>
                  </a:solidFill>
                </a:rPr>
                <a:t>Check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6237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0D296-7C8E-420F-871A-C75218F10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Plans &amp; Priorities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5C950-468C-45B9-80E1-2DA259726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18872" indent="0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Write the </a:t>
            </a:r>
            <a:r>
              <a:rPr lang="en-GB" sz="2800" b="1" dirty="0">
                <a:cs typeface="Arial" panose="020B0604020202020204" pitchFamily="34" charset="0"/>
              </a:rPr>
              <a:t>“Plans &amp; Priorities” </a:t>
            </a:r>
            <a:r>
              <a:rPr lang="en-GB" sz="2800" dirty="0">
                <a:cs typeface="Arial" panose="020B0604020202020204" pitchFamily="34" charset="0"/>
              </a:rPr>
              <a:t>in the bottom right hand circle</a:t>
            </a:r>
          </a:p>
          <a:p>
            <a:pPr marL="118872" indent="0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List everything that needs to happen to achieve your goal</a:t>
            </a:r>
          </a:p>
          <a:p>
            <a:pPr marL="118872" indent="0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Explore all the tasks activities, obstacles, events etc. that need to happen</a:t>
            </a:r>
          </a:p>
          <a:p>
            <a:pPr marL="118872" indent="0">
              <a:spcBef>
                <a:spcPts val="0"/>
              </a:spcBef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Identify the top 3 with an asterisk.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72491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1EF01-F840-4B09-939D-E57DEBBC0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Involve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B75EF-1020-421F-9F2C-D51251371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Write </a:t>
            </a:r>
            <a:r>
              <a:rPr lang="en-GB" altLang="en-US" b="1" dirty="0">
                <a:cs typeface="Arial" panose="020B0604020202020204" pitchFamily="34" charset="0"/>
              </a:rPr>
              <a:t>“Involve Others” </a:t>
            </a:r>
            <a:r>
              <a:rPr lang="en-GB" altLang="en-US" dirty="0">
                <a:cs typeface="Arial" panose="020B0604020202020204" pitchFamily="34" charset="0"/>
              </a:rPr>
              <a:t>in the middle right hand circle</a:t>
            </a:r>
          </a:p>
          <a:p>
            <a:pPr marL="0" indent="0">
              <a:buNone/>
              <a:defRPr/>
            </a:pPr>
            <a:endParaRPr lang="en-GB" altLang="en-US" sz="10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Think of all the people you need to involve to achieve your goal</a:t>
            </a:r>
          </a:p>
          <a:p>
            <a:pPr marL="0" indent="0">
              <a:buNone/>
              <a:defRPr/>
            </a:pPr>
            <a:endParaRPr lang="en-GB" altLang="en-US" sz="10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Identify the top 3 people</a:t>
            </a:r>
          </a:p>
          <a:p>
            <a:pPr marL="0" indent="0">
              <a:buNone/>
              <a:defRPr/>
            </a:pPr>
            <a:endParaRPr lang="en-GB" altLang="en-US" sz="10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How are you going to get their </a:t>
            </a:r>
            <a:r>
              <a:rPr lang="en-GB" altLang="en-US" b="1" dirty="0">
                <a:cs typeface="Arial" panose="020B0604020202020204" pitchFamily="34" charset="0"/>
              </a:rPr>
              <a:t>“buy in”?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76892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64703-C5A4-46C2-83A4-550229466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External Triangle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C38DC-B1F8-4E9F-B672-D3B546957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970784" cy="391703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Explore the tasks &amp; activities and the buy in</a:t>
            </a:r>
          </a:p>
          <a:p>
            <a:pPr marL="0" indent="0"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Its important to identify workable engagement strategies</a:t>
            </a:r>
          </a:p>
          <a:p>
            <a:endParaRPr lang="en-GB" sz="2800" dirty="0"/>
          </a:p>
        </p:txBody>
      </p:sp>
      <p:grpSp>
        <p:nvGrpSpPr>
          <p:cNvPr id="4" name="Group 16">
            <a:extLst>
              <a:ext uri="{FF2B5EF4-FFF2-40B4-BE49-F238E27FC236}">
                <a16:creationId xmlns:a16="http://schemas.microsoft.com/office/drawing/2014/main" id="{E5967C33-0ABD-4EE7-AC71-7712AF18F096}"/>
              </a:ext>
            </a:extLst>
          </p:cNvPr>
          <p:cNvGrpSpPr>
            <a:grpSpLocks/>
          </p:cNvGrpSpPr>
          <p:nvPr/>
        </p:nvGrpSpPr>
        <p:grpSpPr bwMode="auto">
          <a:xfrm>
            <a:off x="5076056" y="1268760"/>
            <a:ext cx="3735388" cy="4389437"/>
            <a:chOff x="4499992" y="2039464"/>
            <a:chExt cx="4238525" cy="4646987"/>
          </a:xfrm>
        </p:grpSpPr>
        <p:grpSp>
          <p:nvGrpSpPr>
            <p:cNvPr id="5" name="Group 16">
              <a:extLst>
                <a:ext uri="{FF2B5EF4-FFF2-40B4-BE49-F238E27FC236}">
                  <a16:creationId xmlns:a16="http://schemas.microsoft.com/office/drawing/2014/main" id="{C03C268B-4B47-4BD6-8190-E7720CE8A26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24895" y="2039464"/>
              <a:ext cx="1727474" cy="1722662"/>
              <a:chOff x="475116" y="263525"/>
              <a:chExt cx="3091165" cy="2027161"/>
            </a:xfrm>
          </p:grpSpPr>
          <p:sp>
            <p:nvSpPr>
              <p:cNvPr id="16" name="Oval 8">
                <a:extLst>
                  <a:ext uri="{FF2B5EF4-FFF2-40B4-BE49-F238E27FC236}">
                    <a16:creationId xmlns:a16="http://schemas.microsoft.com/office/drawing/2014/main" id="{96BFE8D3-228D-4EF5-879F-ECEB535911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5116" y="263525"/>
                <a:ext cx="3091165" cy="2027161"/>
              </a:xfrm>
              <a:prstGeom prst="ellipse">
                <a:avLst/>
              </a:prstGeom>
              <a:solidFill>
                <a:srgbClr val="FFFFFF"/>
              </a:soli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</p:spPr>
            <p:txBody>
              <a:bodyPr wrap="none" lIns="128016" tIns="64008" rIns="128016" bIns="64008" anchor="ctr"/>
              <a:lstStyle>
                <a:lvl1pPr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en-GB" altLang="en-US" sz="3400" b="1" kern="0">
                    <a:solidFill>
                      <a:srgbClr val="000000"/>
                    </a:solidFill>
                    <a:latin typeface="Comic Sans MS" pitchFamily="66" charset="0"/>
                  </a:rPr>
                  <a:t> </a:t>
                </a:r>
              </a:p>
            </p:txBody>
          </p:sp>
          <p:sp>
            <p:nvSpPr>
              <p:cNvPr id="17" name="TextBox 15">
                <a:extLst>
                  <a:ext uri="{FF2B5EF4-FFF2-40B4-BE49-F238E27FC236}">
                    <a16:creationId xmlns:a16="http://schemas.microsoft.com/office/drawing/2014/main" id="{F400D80C-707B-434E-AC90-D4D12867A5F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87837" y="568094"/>
                <a:ext cx="2878444" cy="10352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en-GB" altLang="en-US" sz="2400" kern="0" dirty="0">
                    <a:solidFill>
                      <a:srgbClr val="000000"/>
                    </a:solidFill>
                  </a:rPr>
                  <a:t>Involve others</a:t>
                </a:r>
              </a:p>
            </p:txBody>
          </p:sp>
        </p:grpSp>
        <p:pic>
          <p:nvPicPr>
            <p:cNvPr id="6" name="Picture 3">
              <a:extLst>
                <a:ext uri="{FF2B5EF4-FFF2-40B4-BE49-F238E27FC236}">
                  <a16:creationId xmlns:a16="http://schemas.microsoft.com/office/drawing/2014/main" id="{5514E027-13E3-4BD5-8B79-50EBABA6ABA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4393505"/>
              <a:ext cx="1650378" cy="1807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4">
              <a:extLst>
                <a:ext uri="{FF2B5EF4-FFF2-40B4-BE49-F238E27FC236}">
                  <a16:creationId xmlns:a16="http://schemas.microsoft.com/office/drawing/2014/main" id="{7D460AC0-7C17-4F3C-9539-E114EA022F4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96183"/>
              <a:ext cx="1646237" cy="18049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7EFD9F0-76A3-4867-BF4B-390F5E4991F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04048" y="4725144"/>
              <a:ext cx="1224136" cy="8797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hangingPunct="1"/>
              <a:r>
                <a:rPr lang="en-GB" altLang="en-US" sz="2400" dirty="0">
                  <a:latin typeface="Corbel" pitchFamily="34" charset="0"/>
                </a:rPr>
                <a:t>Define Goal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DD367B89-4183-4434-BD9B-60AFA67D0E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92103" y="4653136"/>
              <a:ext cx="1646414" cy="8797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hangingPunct="1"/>
              <a:r>
                <a:rPr lang="en-GB" altLang="en-US" sz="2400">
                  <a:latin typeface="Corbel" pitchFamily="34" charset="0"/>
                </a:rPr>
                <a:t>Plans &amp; Priorities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DCCFAC0-E564-45A6-ABF2-5C894AF6EFE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99992" y="3767169"/>
              <a:ext cx="1441062" cy="477304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defRPr/>
              </a:pPr>
              <a:r>
                <a:rPr lang="en-GB" altLang="en-US" kern="0" dirty="0">
                  <a:solidFill>
                    <a:srgbClr val="FF0000"/>
                  </a:solidFill>
                </a:rPr>
                <a:t>Buy in</a:t>
              </a:r>
            </a:p>
          </p:txBody>
        </p:sp>
        <p:pic>
          <p:nvPicPr>
            <p:cNvPr id="11" name="Picture 5">
              <a:extLst>
                <a:ext uri="{FF2B5EF4-FFF2-40B4-BE49-F238E27FC236}">
                  <a16:creationId xmlns:a16="http://schemas.microsoft.com/office/drawing/2014/main" id="{1A5E1693-569B-4FF1-A924-FBE1F803CD0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830" y="3572668"/>
              <a:ext cx="1182687" cy="665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6">
              <a:extLst>
                <a:ext uri="{FF2B5EF4-FFF2-40B4-BE49-F238E27FC236}">
                  <a16:creationId xmlns:a16="http://schemas.microsoft.com/office/drawing/2014/main" id="{DB89B31D-FF63-45E2-A8A6-9ADE43E3D49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43772" y="6021288"/>
              <a:ext cx="1944687" cy="665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E7BEC93C-5284-4C77-8578-43E7C224A3E9}"/>
                </a:ext>
              </a:extLst>
            </p:cNvPr>
            <p:cNvCxnSpPr/>
            <p:nvPr/>
          </p:nvCxnSpPr>
          <p:spPr>
            <a:xfrm flipH="1">
              <a:off x="5941054" y="3767169"/>
              <a:ext cx="425113" cy="741165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42E342D4-29E7-48ED-A6CC-54259A22CE94}"/>
                </a:ext>
              </a:extLst>
            </p:cNvPr>
            <p:cNvCxnSpPr/>
            <p:nvPr/>
          </p:nvCxnSpPr>
          <p:spPr>
            <a:xfrm>
              <a:off x="7092103" y="3644481"/>
              <a:ext cx="823206" cy="75125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274EC279-30FF-453C-822A-9B803B7A82EA}"/>
                </a:ext>
              </a:extLst>
            </p:cNvPr>
            <p:cNvCxnSpPr/>
            <p:nvPr/>
          </p:nvCxnSpPr>
          <p:spPr>
            <a:xfrm>
              <a:off x="6366168" y="5157063"/>
              <a:ext cx="725936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4697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A3A3E-9E64-4974-AEFE-A2A8977A9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Personal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815B1-5082-4C08-AAF4-ECC4B03730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Write </a:t>
            </a:r>
            <a:r>
              <a:rPr lang="en-GB" altLang="en-US" b="1" dirty="0">
                <a:cs typeface="Arial" panose="020B0604020202020204" pitchFamily="34" charset="0"/>
              </a:rPr>
              <a:t>“Personal Responsibility” </a:t>
            </a:r>
            <a:r>
              <a:rPr lang="en-GB" altLang="en-US" dirty="0">
                <a:cs typeface="Arial" panose="020B0604020202020204" pitchFamily="34" charset="0"/>
              </a:rPr>
              <a:t>in the middle centre circle</a:t>
            </a:r>
          </a:p>
          <a:p>
            <a:pPr marL="0" indent="0">
              <a:buNone/>
              <a:defRPr/>
            </a:pPr>
            <a:endParaRPr lang="en-GB" altLang="en-US" sz="12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How accountable do you feel you are in making sure this happens?  On a scale of 1 to 10</a:t>
            </a:r>
          </a:p>
          <a:p>
            <a:pPr marL="0" indent="0">
              <a:buNone/>
              <a:defRPr/>
            </a:pPr>
            <a:endParaRPr lang="en-GB" altLang="en-US" sz="12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Write down the number</a:t>
            </a:r>
          </a:p>
          <a:p>
            <a:pPr marL="0" indent="0">
              <a:buNone/>
              <a:defRPr/>
            </a:pPr>
            <a:endParaRPr lang="en-GB" altLang="en-US" sz="12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Whose responsibility is it?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67401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CE346-A512-4E68-BC30-2F3150AB1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Take Action, Measure Results &amp; Celebrate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DBA40-CCBB-47C9-8ADF-DC16FAAE5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561193" cy="37402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Write the heading above in the top circle</a:t>
            </a:r>
          </a:p>
          <a:p>
            <a:pPr marL="0" indent="0">
              <a:buNone/>
              <a:defRPr/>
            </a:pPr>
            <a:endParaRPr lang="en-GB" altLang="en-US" sz="9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When are you going to start?</a:t>
            </a:r>
          </a:p>
          <a:p>
            <a:pPr marL="0" indent="0">
              <a:buNone/>
              <a:defRPr/>
            </a:pPr>
            <a:endParaRPr lang="en-GB" altLang="en-US" sz="9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How will you measure you progress?</a:t>
            </a:r>
          </a:p>
          <a:p>
            <a:pPr marL="0" indent="0">
              <a:buNone/>
              <a:defRPr/>
            </a:pPr>
            <a:endParaRPr lang="en-GB" altLang="en-US" sz="9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How will you celebrate your success for achieving your goal</a:t>
            </a:r>
          </a:p>
          <a:p>
            <a:pPr marL="0" indent="0">
              <a:buNone/>
              <a:defRPr/>
            </a:pPr>
            <a:endParaRPr lang="en-GB" altLang="en-US" sz="9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Ensure that the reward or celebration is high enough to motivate you in the tough times.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547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C20A3-63FE-495C-B3A5-5648893E3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6280E-5969-42DE-BC1E-B425D92306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5 minutes to reflect on the day and summarise your learning from today.</a:t>
            </a:r>
          </a:p>
        </p:txBody>
      </p:sp>
    </p:spTree>
    <p:extLst>
      <p:ext uri="{BB962C8B-B14F-4D97-AF65-F5344CB8AC3E}">
        <p14:creationId xmlns:p14="http://schemas.microsoft.com/office/powerpoint/2010/main" val="14059225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C20A3-63FE-495C-B3A5-5648893E3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sz="3600" b="1" dirty="0">
                <a:latin typeface="Arial"/>
                <a:cs typeface="Arial"/>
              </a:rPr>
              <a:t>References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6280E-5969-42DE-BC1E-B425D9230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532" y="1054660"/>
            <a:ext cx="7886700" cy="4351338"/>
          </a:xfrm>
        </p:spPr>
        <p:txBody>
          <a:bodyPr lIns="91440" tIns="45720" rIns="91440" bIns="45720" anchor="t"/>
          <a:lstStyle/>
          <a:p>
            <a:r>
              <a:rPr lang="en-GB" dirty="0">
                <a:ea typeface="+mn-lt"/>
                <a:cs typeface="+mn-lt"/>
              </a:rPr>
              <a:t>Gilbert, A., &amp; Chakravorty, I. (2002). </a:t>
            </a:r>
            <a:r>
              <a:rPr lang="en-GB" i="1" dirty="0">
                <a:ea typeface="+mn-lt"/>
                <a:cs typeface="+mn-lt"/>
              </a:rPr>
              <a:t>Go mad about coaching</a:t>
            </a:r>
            <a:r>
              <a:rPr lang="en-GB" dirty="0">
                <a:ea typeface="+mn-lt"/>
                <a:cs typeface="+mn-lt"/>
              </a:rPr>
              <a:t>. Go Mad.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167187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38E02-0E9A-489D-B025-B938847A3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002EF-195C-4F9F-9CAE-9B760A34E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Complete a VARK &amp; Honey &amp; Mumford questionnaire </a:t>
            </a:r>
            <a:r>
              <a:rPr lang="en-GB" altLang="en-US" sz="2400" dirty="0">
                <a:latin typeface="Arial" charset="0"/>
                <a:cs typeface="Arial" charset="0"/>
              </a:rPr>
              <a:t>(available on Moodle)</a:t>
            </a: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05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i="1" u="sng" dirty="0">
                <a:latin typeface="Arial" charset="0"/>
                <a:cs typeface="Arial" charset="0"/>
              </a:rPr>
              <a:t>Ask a colleague </a:t>
            </a:r>
            <a:r>
              <a:rPr lang="en-GB" altLang="en-US" dirty="0">
                <a:latin typeface="Arial" charset="0"/>
                <a:cs typeface="Arial" charset="0"/>
              </a:rPr>
              <a:t>to complete the VARK and Honey &amp; Mumford questionnaire</a:t>
            </a:r>
          </a:p>
          <a:p>
            <a:pPr marL="0" indent="0">
              <a:buFont typeface="Arial" charset="0"/>
              <a:buNone/>
            </a:pPr>
            <a:endParaRPr lang="en-GB" altLang="en-US" sz="105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74905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MSK4008 Module Overview and Session 1" id="{B693328B-F77B-8141-A011-BB2E5DEB12C4}" vid="{4CA4D448-4BBC-144E-ABD3-05B0B2151DC6}"/>
    </a:ext>
  </a:extLst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LAMO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LAMO Theme" id="{DA03C225-75C7-4016-B6F6-655B7DE62F03}" vid="{F4188F27-8268-48A6-937D-02037601B91F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14" ma:contentTypeDescription="Create a new document." ma:contentTypeScope="" ma:versionID="cec8d62e3a1b228e7af5acaa79863b17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f3a8708ca21d61af3c1c9603eadbe1f9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3:MediaServiceEventHashCode" minOccurs="0"/>
                <xsd:element ref="ns3:MediaServiceGenerationTime" minOccurs="0"/>
                <xsd:element ref="ns3:MediaServiceAutoKeyPoints" minOccurs="0"/>
                <xsd:element ref="ns3:MediaServiceKeyPoint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5583879-F740-46B6-84FF-AA012539268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A3427B9-DD9A-4EB8-8599-0CA53D962D1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ED93EC8-DE63-4AC0-8251-4B3310C363AD}">
  <ds:schemaRefs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http://purl.org/dc/dcmitype/"/>
    <ds:schemaRef ds:uri="http://purl.org/dc/terms/"/>
    <ds:schemaRef ds:uri="http://schemas.openxmlformats.org/package/2006/metadata/core-properties"/>
    <ds:schemaRef ds:uri="http://purl.org/dc/elements/1.1/"/>
    <ds:schemaRef ds:uri="f66716c4-314f-46c1-b01e-5a44c61897d8"/>
    <ds:schemaRef ds:uri="a908d394-d138-480e-87a3-ff44c37f991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Custom Design</Template>
  <TotalTime>8</TotalTime>
  <Words>738</Words>
  <Application>Microsoft Office PowerPoint</Application>
  <PresentationFormat>On-screen Show (4:3)</PresentationFormat>
  <Paragraphs>151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Custom Design</vt:lpstr>
      <vt:lpstr>3_Title Slide 1</vt:lpstr>
      <vt:lpstr>ALAMO Theme</vt:lpstr>
      <vt:lpstr>CertHE Applied Leadership and Management in the Workplace    Module: BMSK4011  Continuous Professional Development    </vt:lpstr>
      <vt:lpstr>PowerPoint Presentation</vt:lpstr>
      <vt:lpstr>Today’s Session</vt:lpstr>
      <vt:lpstr>Continuous Professional Development</vt:lpstr>
      <vt:lpstr>Go Mad</vt:lpstr>
      <vt:lpstr>Go Mad</vt:lpstr>
      <vt:lpstr>PowerPoint Presentation</vt:lpstr>
      <vt:lpstr>Go Mad</vt:lpstr>
      <vt:lpstr>Reason ‘Why’ you want to                make the difference</vt:lpstr>
      <vt:lpstr>Define your Goal</vt:lpstr>
      <vt:lpstr>Self Belief</vt:lpstr>
      <vt:lpstr>Internal Triangle</vt:lpstr>
      <vt:lpstr>Plans &amp; Priorities</vt:lpstr>
      <vt:lpstr>Involve others</vt:lpstr>
      <vt:lpstr>External Triangle</vt:lpstr>
      <vt:lpstr>Personal Responsibility</vt:lpstr>
      <vt:lpstr>Take Action, Measure Results &amp; Celebrate</vt:lpstr>
      <vt:lpstr>Summary</vt:lpstr>
      <vt:lpstr>References</vt:lpstr>
      <vt:lpstr>Further Research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Applied Leadership and Management in the Workplace    Module: BMSK4011  Continuous Professional Development    </dc:title>
  <dc:creator>Gavin Hill-John</dc:creator>
  <cp:lastModifiedBy>Gavin Hill-John</cp:lastModifiedBy>
  <cp:revision>7</cp:revision>
  <cp:lastPrinted>2021-01-19T13:47:47Z</cp:lastPrinted>
  <dcterms:created xsi:type="dcterms:W3CDTF">2022-10-01T10:42:53Z</dcterms:created>
  <dcterms:modified xsi:type="dcterms:W3CDTF">2022-10-04T13:50:06Z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