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tags/tag4.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445" r:id="rId3"/>
    <p:sldId id="416" r:id="rId4"/>
    <p:sldId id="417" r:id="rId5"/>
    <p:sldId id="418" r:id="rId6"/>
    <p:sldId id="419" r:id="rId7"/>
    <p:sldId id="420" r:id="rId8"/>
    <p:sldId id="421" r:id="rId9"/>
    <p:sldId id="423" r:id="rId10"/>
    <p:sldId id="422" r:id="rId11"/>
    <p:sldId id="424" r:id="rId12"/>
    <p:sldId id="425" r:id="rId13"/>
    <p:sldId id="426" r:id="rId14"/>
    <p:sldId id="427" r:id="rId15"/>
    <p:sldId id="428" r:id="rId16"/>
    <p:sldId id="429" r:id="rId17"/>
    <p:sldId id="430" r:id="rId18"/>
    <p:sldId id="431" r:id="rId19"/>
    <p:sldId id="432" r:id="rId20"/>
    <p:sldId id="433" r:id="rId21"/>
    <p:sldId id="434" r:id="rId22"/>
    <p:sldId id="435" r:id="rId23"/>
    <p:sldId id="436" r:id="rId24"/>
    <p:sldId id="437" r:id="rId25"/>
    <p:sldId id="438" r:id="rId26"/>
    <p:sldId id="439" r:id="rId27"/>
    <p:sldId id="440" r:id="rId28"/>
    <p:sldId id="441" r:id="rId29"/>
    <p:sldId id="442" r:id="rId30"/>
    <p:sldId id="443" r:id="rId31"/>
    <p:sldId id="387" r:id="rId32"/>
    <p:sldId id="415"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086" autoAdjust="0"/>
  </p:normalViewPr>
  <p:slideViewPr>
    <p:cSldViewPr snapToGrid="0" snapToObjects="1">
      <p:cViewPr varScale="1">
        <p:scale>
          <a:sx n="92" d="100"/>
          <a:sy n="92" d="100"/>
        </p:scale>
        <p:origin x="215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10/5/2016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blogs.rsa.com/lions-at-the-watering-hole-the-voho-affair/"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533400" lvl="0" indent="-533400"/>
            <a:r>
              <a:rPr lang="en-US" dirty="0" smtClean="0"/>
              <a:t>Information Security:</a:t>
            </a:r>
          </a:p>
          <a:p>
            <a:pPr marL="990600" lvl="1" indent="-533400">
              <a:buFont typeface="Arial" pitchFamily="34" charset="0"/>
              <a:buChar char="•"/>
            </a:pPr>
            <a:r>
              <a:rPr lang="en-US" dirty="0" smtClean="0"/>
              <a:t>Protects the organization’s ability to function</a:t>
            </a:r>
          </a:p>
          <a:p>
            <a:pPr marL="990600" lvl="1" indent="-533400">
              <a:buFont typeface="Arial" pitchFamily="34" charset="0"/>
              <a:buChar char="•"/>
            </a:pPr>
            <a:r>
              <a:rPr lang="en-US" dirty="0" smtClean="0"/>
              <a:t>Enables the safe operation of applications implemented on the organization’s IT systems</a:t>
            </a:r>
          </a:p>
          <a:p>
            <a:pPr marL="990600" lvl="1" indent="-533400">
              <a:buFont typeface="Arial" pitchFamily="34" charset="0"/>
              <a:buChar char="•"/>
            </a:pPr>
            <a:r>
              <a:rPr lang="en-US" dirty="0" smtClean="0"/>
              <a:t>Protects the data the organization collects and uses</a:t>
            </a:r>
          </a:p>
          <a:p>
            <a:pPr marL="990600" lvl="1" indent="-533400">
              <a:buFont typeface="Arial" pitchFamily="34" charset="0"/>
              <a:buChar char="•"/>
            </a:pPr>
            <a:r>
              <a:rPr lang="en-US" dirty="0" smtClean="0"/>
              <a:t>Safeguards the technology assets in use at the organization</a:t>
            </a:r>
          </a:p>
          <a:p>
            <a:r>
              <a:rPr lang="en-US" b="1" dirty="0" smtClean="0"/>
              <a:t>THREATS TO INFORMATION SECURITY</a:t>
            </a:r>
          </a:p>
          <a:p>
            <a:pPr lvl="1">
              <a:buFont typeface="Arial" pitchFamily="34" charset="0"/>
              <a:buChar char="•"/>
            </a:pPr>
            <a:r>
              <a:rPr lang="en-US" dirty="0" smtClean="0"/>
              <a:t>To make sound decisions about information security, create policies, and enforce them, management must be informed of the various kinds of threats facing the organization, its applications, data and information systems. </a:t>
            </a:r>
          </a:p>
          <a:p>
            <a:pPr lvl="1">
              <a:buFont typeface="Arial" pitchFamily="34" charset="0"/>
              <a:buChar char="•"/>
            </a:pPr>
            <a:r>
              <a:rPr lang="en-US" dirty="0" smtClean="0"/>
              <a:t>A threat is an object, person, or other entity that represents a constant danger to an asset. </a:t>
            </a:r>
          </a:p>
          <a:p>
            <a:pPr lvl="1">
              <a:buFont typeface="Arial" pitchFamily="34" charset="0"/>
              <a:buChar char="•"/>
            </a:pPr>
            <a:r>
              <a:rPr lang="en-US" dirty="0" smtClean="0"/>
              <a:t>To better understand the numerous threats facing the organization, a categorization scheme has been developed allowing us to group threats by their respective activities.   </a:t>
            </a:r>
          </a:p>
          <a:p>
            <a:pPr lvl="1">
              <a:buFont typeface="Arial" pitchFamily="34" charset="0"/>
              <a:buChar char="•"/>
            </a:pPr>
            <a:r>
              <a:rPr lang="en-US" dirty="0" smtClean="0"/>
              <a:t>By examining each threat category in turn, management can most effectively protect its information through policy, education and training, and technology controls.  </a:t>
            </a: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559109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574865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3771146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3172067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2441641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308105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kern="1200" dirty="0" smtClean="0">
                <a:solidFill>
                  <a:schemeClr val="tx1"/>
                </a:solidFill>
                <a:latin typeface="+mn-lt"/>
                <a:ea typeface="+mn-ea"/>
                <a:cs typeface="+mn-cs"/>
              </a:rPr>
              <a:t>Waterhole</a:t>
            </a:r>
            <a:r>
              <a:rPr lang="en-GB" sz="1200" b="1" i="0" kern="1200" baseline="0" dirty="0" smtClean="0">
                <a:solidFill>
                  <a:schemeClr val="tx1"/>
                </a:solidFill>
                <a:latin typeface="+mn-lt"/>
                <a:ea typeface="+mn-ea"/>
                <a:cs typeface="+mn-cs"/>
              </a:rPr>
              <a:t> attacks</a:t>
            </a:r>
            <a:endParaRPr lang="en-GB" sz="1200" b="1"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The attacker wants to attack a particular group (organization, industry, or region). The attack consists of three phases:</a:t>
            </a:r>
            <a:r>
              <a:rPr lang="en-GB" sz="1200" b="0" i="0" u="none" strike="noStrike" kern="1200" baseline="30000" dirty="0" smtClean="0">
                <a:solidFill>
                  <a:schemeClr val="tx1"/>
                </a:solidFill>
                <a:latin typeface="+mn-lt"/>
                <a:ea typeface="+mn-ea"/>
                <a:cs typeface="+mn-cs"/>
              </a:rPr>
              <a:t>[</a:t>
            </a:r>
            <a:endParaRPr lang="en-GB" sz="1200" b="0" i="0" kern="1200" dirty="0" smtClean="0">
              <a:solidFill>
                <a:schemeClr val="tx1"/>
              </a:solidFill>
              <a:latin typeface="+mn-lt"/>
              <a:ea typeface="+mn-ea"/>
              <a:cs typeface="+mn-cs"/>
            </a:endParaRPr>
          </a:p>
          <a:p>
            <a:pPr lvl="1">
              <a:buFont typeface="Arial" pitchFamily="34" charset="0"/>
              <a:buChar char="•"/>
            </a:pPr>
            <a:r>
              <a:rPr lang="en-GB" sz="1200" b="0" i="0" kern="1200" dirty="0" smtClean="0">
                <a:solidFill>
                  <a:schemeClr val="tx1"/>
                </a:solidFill>
                <a:latin typeface="+mn-lt"/>
                <a:ea typeface="+mn-ea"/>
                <a:cs typeface="+mn-cs"/>
              </a:rPr>
              <a:t>Guess (or observe) which websites the group often uses.</a:t>
            </a:r>
          </a:p>
          <a:p>
            <a:pPr lvl="1">
              <a:buFont typeface="Arial" pitchFamily="34" charset="0"/>
              <a:buChar char="•"/>
            </a:pPr>
            <a:r>
              <a:rPr lang="en-GB" sz="1200" b="0" i="0" kern="1200" dirty="0" smtClean="0">
                <a:solidFill>
                  <a:schemeClr val="tx1"/>
                </a:solidFill>
                <a:latin typeface="+mn-lt"/>
                <a:ea typeface="+mn-ea"/>
                <a:cs typeface="+mn-cs"/>
              </a:rPr>
              <a:t>Infect one or more of these websites with malware.</a:t>
            </a:r>
          </a:p>
          <a:p>
            <a:pPr lvl="1">
              <a:buFont typeface="Arial" pitchFamily="34" charset="0"/>
              <a:buChar char="•"/>
            </a:pPr>
            <a:r>
              <a:rPr lang="en-GB" sz="1200" b="0" i="0" kern="1200" dirty="0" smtClean="0">
                <a:solidFill>
                  <a:schemeClr val="tx1"/>
                </a:solidFill>
                <a:latin typeface="+mn-lt"/>
                <a:ea typeface="+mn-ea"/>
                <a:cs typeface="+mn-cs"/>
              </a:rPr>
              <a:t>Eventually, some member of the targeted group will get infected.</a:t>
            </a:r>
          </a:p>
          <a:p>
            <a:r>
              <a:rPr lang="en-GB" sz="1200" b="0" i="0" kern="1200" dirty="0" smtClean="0">
                <a:solidFill>
                  <a:schemeClr val="tx1"/>
                </a:solidFill>
                <a:latin typeface="+mn-lt"/>
                <a:ea typeface="+mn-ea"/>
                <a:cs typeface="+mn-cs"/>
              </a:rPr>
              <a:t>As part of routine security research, the RSA Advanced Threat Intelligence Team identified a new hacking attack this week that uses a technique that we’ve termed “Watering Hole”.</a:t>
            </a:r>
          </a:p>
          <a:p>
            <a:r>
              <a:rPr lang="en-GB" sz="1200" b="0" i="0" kern="1200" dirty="0" smtClean="0">
                <a:solidFill>
                  <a:schemeClr val="tx1"/>
                </a:solidFill>
                <a:latin typeface="+mn-lt"/>
                <a:ea typeface="+mn-ea"/>
                <a:cs typeface="+mn-cs"/>
              </a:rPr>
              <a:t>In the new attack we’ve identified, which we are calling “VOHO”, the methodology relies on “</a:t>
            </a:r>
            <a:r>
              <a:rPr lang="en-GB" sz="1200" b="0" i="0" kern="1200" dirty="0" err="1" smtClean="0">
                <a:solidFill>
                  <a:schemeClr val="tx1"/>
                </a:solidFill>
                <a:latin typeface="+mn-lt"/>
                <a:ea typeface="+mn-ea"/>
                <a:cs typeface="+mn-cs"/>
              </a:rPr>
              <a:t>trojanizing</a:t>
            </a:r>
            <a:r>
              <a:rPr lang="en-GB" sz="1200" b="0" i="0" kern="1200" dirty="0" smtClean="0">
                <a:solidFill>
                  <a:schemeClr val="tx1"/>
                </a:solidFill>
                <a:latin typeface="+mn-lt"/>
                <a:ea typeface="+mn-ea"/>
                <a:cs typeface="+mn-cs"/>
              </a:rPr>
              <a:t>” legitimate websites specific to a geographic area which the attacker believes will be visited by end users who belong to the organization they wish to penetrate.   This results in a wholesale compromise of multiple hosts inside a corporate network as the end-users go about their daily business, much like a lion will lie in wait to ambush prey at a watering hole.</a:t>
            </a:r>
          </a:p>
          <a:p>
            <a:r>
              <a:rPr lang="en-GB" sz="1200" b="0" i="0" kern="1200" dirty="0" smtClean="0">
                <a:solidFill>
                  <a:schemeClr val="tx1"/>
                </a:solidFill>
                <a:latin typeface="+mn-lt"/>
                <a:ea typeface="+mn-ea"/>
                <a:cs typeface="+mn-cs"/>
              </a:rPr>
              <a:t>The details of the attack are still developing, but what we are aware of so far is as follows:</a:t>
            </a:r>
          </a:p>
          <a:p>
            <a:r>
              <a:rPr lang="en-GB" sz="1200" b="0" i="0" kern="1200" dirty="0" smtClean="0">
                <a:solidFill>
                  <a:schemeClr val="tx1"/>
                </a:solidFill>
                <a:latin typeface="+mn-lt"/>
                <a:ea typeface="+mn-ea"/>
                <a:cs typeface="+mn-cs"/>
              </a:rPr>
              <a:t>The victim visits a compromised “watering hole” website</a:t>
            </a:r>
          </a:p>
          <a:p>
            <a:r>
              <a:rPr lang="en-GB" sz="1200" b="0" i="0" kern="1200" dirty="0" smtClean="0">
                <a:solidFill>
                  <a:schemeClr val="tx1"/>
                </a:solidFill>
                <a:latin typeface="+mn-lt"/>
                <a:ea typeface="+mn-ea"/>
                <a:cs typeface="+mn-cs"/>
              </a:rPr>
              <a:t>This website, through an injected JavaScript element, redirects the visiting browser to an exploit site.</a:t>
            </a:r>
          </a:p>
          <a:p>
            <a:r>
              <a:rPr lang="en-GB" sz="1200" b="0" i="0" kern="1200" dirty="0" smtClean="0">
                <a:solidFill>
                  <a:schemeClr val="tx1"/>
                </a:solidFill>
                <a:latin typeface="+mn-lt"/>
                <a:ea typeface="+mn-ea"/>
                <a:cs typeface="+mn-cs"/>
              </a:rPr>
              <a:t>This exploit site checks that the visiting machine is running a Windows operating system and a version of Internet Explorer, and then exploits the Java client on the visiting host, installing a “gh0st RAT” variant.</a:t>
            </a:r>
          </a:p>
          <a:p>
            <a:r>
              <a:rPr lang="en-GB" sz="1200" b="0" i="0" kern="1200" dirty="0" smtClean="0">
                <a:solidFill>
                  <a:schemeClr val="tx1"/>
                </a:solidFill>
                <a:latin typeface="+mn-lt"/>
                <a:ea typeface="+mn-ea"/>
                <a:cs typeface="+mn-cs"/>
              </a:rPr>
              <a:t>More information</a:t>
            </a:r>
            <a:r>
              <a:rPr lang="en-GB" sz="1200" b="0" i="0" kern="1200" baseline="0" dirty="0" smtClean="0">
                <a:solidFill>
                  <a:schemeClr val="tx1"/>
                </a:solidFill>
                <a:latin typeface="+mn-lt"/>
                <a:ea typeface="+mn-ea"/>
                <a:cs typeface="+mn-cs"/>
              </a:rPr>
              <a:t> from:</a:t>
            </a:r>
            <a:endParaRPr lang="en-GB" sz="1200" b="0" i="0" kern="1200" dirty="0" smtClean="0">
              <a:solidFill>
                <a:schemeClr val="tx1"/>
              </a:solidFill>
              <a:latin typeface="+mn-lt"/>
              <a:ea typeface="+mn-ea"/>
              <a:cs typeface="+mn-cs"/>
            </a:endParaRPr>
          </a:p>
          <a:p>
            <a:pPr lvl="1">
              <a:buFont typeface="Arial" pitchFamily="34" charset="0"/>
              <a:buChar char="•"/>
            </a:pPr>
            <a:r>
              <a:rPr lang="en-GB" dirty="0" smtClean="0">
                <a:hlinkClick r:id="rId3"/>
              </a:rPr>
              <a:t>http://blogs.rsa.com/lions-at-the-watering-hole-the-voho-affair/</a:t>
            </a:r>
            <a:endParaRPr lang="en-GB" dirty="0" smtClean="0"/>
          </a:p>
          <a:p>
            <a:pPr lvl="0">
              <a:buFont typeface="Arial" pitchFamily="34" charset="0"/>
              <a:buChar char="•"/>
            </a:pPr>
            <a:endParaRPr lang="en-GB" sz="1200" b="0" i="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325453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r>
              <a:rPr lang="en-US" dirty="0" smtClean="0"/>
              <a:t>Potential Acts of Human Error or Failure </a:t>
            </a:r>
          </a:p>
          <a:p>
            <a:pPr>
              <a:lnSpc>
                <a:spcPct val="80000"/>
              </a:lnSpc>
            </a:pPr>
            <a:r>
              <a:rPr lang="en-US" dirty="0" smtClean="0"/>
              <a:t>2.	Compromises to Intellectual Property</a:t>
            </a:r>
          </a:p>
          <a:p>
            <a:pPr>
              <a:lnSpc>
                <a:spcPct val="80000"/>
              </a:lnSpc>
            </a:pPr>
            <a:r>
              <a:rPr lang="en-US" dirty="0" smtClean="0"/>
              <a:t>3.	Deliberate Acts of Espionage or Trespass </a:t>
            </a:r>
          </a:p>
          <a:p>
            <a:pPr>
              <a:lnSpc>
                <a:spcPct val="80000"/>
              </a:lnSpc>
            </a:pPr>
            <a:r>
              <a:rPr lang="en-US" dirty="0" smtClean="0"/>
              <a:t>4.	Deliberate Acts of Information Extortion </a:t>
            </a:r>
          </a:p>
          <a:p>
            <a:pPr>
              <a:lnSpc>
                <a:spcPct val="80000"/>
              </a:lnSpc>
            </a:pPr>
            <a:r>
              <a:rPr lang="en-US" dirty="0" smtClean="0"/>
              <a:t>5.	Deliberate Acts of Sabotage or Vandalism </a:t>
            </a:r>
          </a:p>
          <a:p>
            <a:pPr>
              <a:lnSpc>
                <a:spcPct val="80000"/>
              </a:lnSpc>
            </a:pPr>
            <a:r>
              <a:rPr lang="en-US" dirty="0" smtClean="0"/>
              <a:t>6.	Deliberate Acts of Theft </a:t>
            </a:r>
          </a:p>
          <a:p>
            <a:pPr>
              <a:lnSpc>
                <a:spcPct val="80000"/>
              </a:lnSpc>
            </a:pPr>
            <a:r>
              <a:rPr lang="en-US" dirty="0" smtClean="0"/>
              <a:t>7.	Deliberate Software Attacks </a:t>
            </a:r>
          </a:p>
          <a:p>
            <a:pPr>
              <a:lnSpc>
                <a:spcPct val="80000"/>
              </a:lnSpc>
            </a:pPr>
            <a:r>
              <a:rPr lang="en-US" dirty="0" smtClean="0"/>
              <a:t>8.	Forces of Nature</a:t>
            </a:r>
          </a:p>
          <a:p>
            <a:pPr>
              <a:lnSpc>
                <a:spcPct val="80000"/>
              </a:lnSpc>
            </a:pPr>
            <a:r>
              <a:rPr lang="en-US" dirty="0" smtClean="0"/>
              <a:t>9.	Potential Deviations in Quality of Service from Service Providers</a:t>
            </a:r>
          </a:p>
          <a:p>
            <a:pPr>
              <a:lnSpc>
                <a:spcPct val="80000"/>
              </a:lnSpc>
            </a:pPr>
            <a:r>
              <a:rPr lang="en-US" dirty="0" smtClean="0"/>
              <a:t>10.	Technical Hardware Failures or Errors</a:t>
            </a:r>
          </a:p>
          <a:p>
            <a:pPr>
              <a:lnSpc>
                <a:spcPct val="80000"/>
              </a:lnSpc>
            </a:pPr>
            <a:r>
              <a:rPr lang="en-US" dirty="0" smtClean="0"/>
              <a:t>11.	Technical Software Failures or Errors </a:t>
            </a:r>
          </a:p>
          <a:p>
            <a:pPr>
              <a:lnSpc>
                <a:spcPct val="80000"/>
              </a:lnSpc>
            </a:pPr>
            <a:r>
              <a:rPr lang="en-US" dirty="0" smtClean="0"/>
              <a:t>12.	Technological Obsolescence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531387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Potential Acts of Human Error or Failure </a:t>
            </a:r>
          </a:p>
          <a:p>
            <a:r>
              <a:rPr lang="en-US" dirty="0" smtClean="0"/>
              <a:t>This category includes the possibility of acts performed without intent or malicious purpose by an individual who is an employee of an organization. </a:t>
            </a:r>
          </a:p>
          <a:p>
            <a:r>
              <a:rPr lang="en-US" dirty="0" smtClean="0"/>
              <a:t>Inexperience, improper training, the making of incorrect assumptions, and other circumstances can cause problems. </a:t>
            </a:r>
          </a:p>
          <a:p>
            <a:r>
              <a:rPr lang="en-US" dirty="0" smtClean="0"/>
              <a:t>Employees constitute one of the greatest threats to information security, as the individuals closest to the organizational data.  </a:t>
            </a:r>
          </a:p>
          <a:p>
            <a:r>
              <a:rPr lang="en-US" dirty="0" smtClean="0"/>
              <a:t>Employee mistakes can easily lead to the following: revelation of classified data, entry of erroneous data, accidental deletion or modification of data, storage of data in unprotected areas, and failure to protect information.</a:t>
            </a:r>
          </a:p>
          <a:p>
            <a:r>
              <a:rPr lang="en-US" dirty="0" smtClean="0"/>
              <a:t>Many threats can be prevented with controls, ranging from simple procedures, such as requiring the user to type a critical command twice, to more complex procedures, such as the verification of commands by a second party.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549708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Potential Acts of Human Error or Failure </a:t>
            </a:r>
          </a:p>
          <a:p>
            <a:r>
              <a:rPr lang="en-US" dirty="0" smtClean="0"/>
              <a:t>This category includes the possibility of acts performed without intent or malicious purpose by an individual who is an employee of an organization. </a:t>
            </a:r>
          </a:p>
          <a:p>
            <a:r>
              <a:rPr lang="en-US" dirty="0" smtClean="0"/>
              <a:t>Inexperience, improper training, the making of incorrect assumptions, and other circumstances can cause problems. </a:t>
            </a:r>
          </a:p>
          <a:p>
            <a:r>
              <a:rPr lang="en-US" dirty="0" smtClean="0"/>
              <a:t>Employees constitute one of the greatest threats to information security, as the individuals closest to the organizational data.  </a:t>
            </a:r>
          </a:p>
          <a:p>
            <a:r>
              <a:rPr lang="en-US" dirty="0" smtClean="0"/>
              <a:t>Employee mistakes can easily lead to the following: revelation of classified data, entry of erroneous data, accidental deletion or modification of data, storage of data in unprotected areas, and failure to protect information.</a:t>
            </a:r>
          </a:p>
          <a:p>
            <a:r>
              <a:rPr lang="en-US" dirty="0" smtClean="0"/>
              <a:t>Many threats can be prevented with controls, ranging from simple procedures, such as requiring the user to type a critical command twice, to more complex procedures, such as the verification of commands by a second party.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2912845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8981102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2938305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1811327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latin typeface="+mn-lt"/>
                <a:ea typeface="+mn-ea"/>
                <a:cs typeface="+mn-cs"/>
              </a:rPr>
              <a:t>Operating system Attacks</a:t>
            </a:r>
            <a:r>
              <a:rPr lang="en-GB" sz="1200" b="0" i="0" kern="1200" dirty="0" smtClean="0">
                <a:solidFill>
                  <a:schemeClr val="tx1"/>
                </a:solidFill>
                <a:latin typeface="+mn-lt"/>
                <a:ea typeface="+mn-ea"/>
                <a:cs typeface="+mn-cs"/>
              </a:rPr>
              <a:t>: attackers always try to search for operating system vulnerabilities and exploits to can attack against operating system some vulnerabilities of operating system are buffer overflow vulnerabilities ,bugs in operating system, </a:t>
            </a:r>
            <a:r>
              <a:rPr lang="en-GB" sz="1200" b="0" i="0" kern="1200" dirty="0" err="1" smtClean="0">
                <a:solidFill>
                  <a:schemeClr val="tx1"/>
                </a:solidFill>
                <a:latin typeface="+mn-lt"/>
                <a:ea typeface="+mn-ea"/>
                <a:cs typeface="+mn-cs"/>
              </a:rPr>
              <a:t>unpatched</a:t>
            </a:r>
            <a:r>
              <a:rPr lang="en-GB" sz="1200" b="0" i="0" kern="1200" dirty="0" smtClean="0">
                <a:solidFill>
                  <a:schemeClr val="tx1"/>
                </a:solidFill>
                <a:latin typeface="+mn-lt"/>
                <a:ea typeface="+mn-ea"/>
                <a:cs typeface="+mn-cs"/>
              </a:rPr>
              <a:t> operating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41094049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Application-Level Attacks: when a application release must be test from its company, in this type of attack a hacker can use buffer overflow, active content, cross-site script, denial of service, SQL injection, session hijacking, phishing etc.</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4504603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Shrink Wrap Code Attacks: in this type of attack a hacker can use the shrink wrap code method to hack into a system you may confuse with this type of attack but when you buy and  install an operating system application it comes with tons of sample script so you use the script and can start thinking of attack in a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05848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Misconfiguration Attacks: if your an not a smart administrator so you always make mistake like you forgot to give permission to authorized persons in your organization and when you bring a new device in your organization you just leave it as it’s default so a hacker can use default setting to access the device or you may set the username and password same name of your organization name  so a hacker can easy attack to your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4040765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200" dirty="0" smtClean="0">
                <a:ea typeface="+mn-ea"/>
              </a:rPr>
              <a:t>When risks from information security threats are creating a competitive disadvantage, the information technology and information security communities of interest take control of the risks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5554431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11032625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6252070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altLang="zh-TW" dirty="0" smtClean="0"/>
              <a:t>Mitigation</a:t>
            </a:r>
          </a:p>
          <a:p>
            <a:r>
              <a:rPr lang="en-US" altLang="zh-TW" dirty="0" smtClean="0"/>
              <a:t>Mitigation is the control approach that attempts to reduce the impact caused by the exploitation of vulnerability through planning and preparation. </a:t>
            </a:r>
          </a:p>
          <a:p>
            <a:r>
              <a:rPr lang="en-US" altLang="zh-TW" dirty="0" smtClean="0"/>
              <a:t>This approach includes three types of plans: disaster recovery planning (DRP), business continuity planning (BCP), and incident response planning (IRP). </a:t>
            </a:r>
          </a:p>
          <a:p>
            <a:r>
              <a:rPr lang="en-US" altLang="zh-TW" dirty="0" smtClean="0"/>
              <a:t>Mitigation begins with the early detection that an attack is in progress.</a:t>
            </a:r>
          </a:p>
          <a:p>
            <a:r>
              <a:rPr lang="en-US" altLang="zh-TW" dirty="0" smtClean="0"/>
              <a:t>The most common of the mitigation procedures is the disaster recovery plan. </a:t>
            </a:r>
          </a:p>
          <a:p>
            <a:r>
              <a:rPr lang="en-US" altLang="zh-TW" dirty="0" smtClean="0"/>
              <a:t>The DRP includes the entire spectrum of activities to recover from an incident. The DRP can include strategies to limit losses before and during the disaster. </a:t>
            </a:r>
          </a:p>
          <a:p>
            <a:r>
              <a:rPr lang="en-US" altLang="zh-TW" dirty="0" smtClean="0"/>
              <a:t>DRPs usually include all preparations for the recovery process, strategies to limit losses during the disaster, and detailed steps to follow when the disaster has ended. </a:t>
            </a:r>
          </a:p>
          <a:p>
            <a:r>
              <a:rPr lang="en-US" altLang="zh-TW" dirty="0" smtClean="0"/>
              <a:t>The actions an organization can and perhaps should take while the incident is in progress should be defined in a document referred to as the incident response plan or IRP. </a:t>
            </a:r>
          </a:p>
          <a:p>
            <a:r>
              <a:rPr lang="en-US" altLang="zh-TW" dirty="0" smtClean="0"/>
              <a:t>The IRP provides answers to questions victims might pose in the midst of a disaster.</a:t>
            </a:r>
          </a:p>
          <a:p>
            <a:r>
              <a:rPr lang="en-US" altLang="zh-TW" dirty="0" smtClean="0"/>
              <a:t>It answers the questions: </a:t>
            </a:r>
          </a:p>
          <a:p>
            <a:pPr lvl="1"/>
            <a:r>
              <a:rPr lang="en-US" altLang="zh-TW" dirty="0" smtClean="0"/>
              <a:t>What do I do NOW?!</a:t>
            </a:r>
          </a:p>
          <a:p>
            <a:pPr lvl="1"/>
            <a:r>
              <a:rPr lang="en-US" altLang="zh-TW" dirty="0" smtClean="0"/>
              <a:t>What should the administrators do first?  </a:t>
            </a:r>
          </a:p>
          <a:p>
            <a:pPr lvl="1"/>
            <a:r>
              <a:rPr lang="en-US" altLang="zh-TW" dirty="0" smtClean="0"/>
              <a:t>Who should they contact?  </a:t>
            </a:r>
          </a:p>
          <a:p>
            <a:pPr lvl="1"/>
            <a:r>
              <a:rPr lang="en-US" altLang="zh-TW" dirty="0" smtClean="0"/>
              <a:t>What should they document? </a:t>
            </a:r>
          </a:p>
          <a:p>
            <a:r>
              <a:rPr lang="en-US" altLang="zh-TW" dirty="0" smtClean="0"/>
              <a:t>DRP and IRP planning overlap to a degree. In many regards, the DRP is the subsection of the IRP that covers disastrous events. </a:t>
            </a:r>
          </a:p>
          <a:p>
            <a:r>
              <a:rPr lang="en-US" altLang="zh-TW" dirty="0" smtClean="0"/>
              <a:t>While some DRP and IRP decisions and actions are the same, their urgency and results can differ dramatically. </a:t>
            </a:r>
          </a:p>
          <a:p>
            <a:r>
              <a:rPr lang="en-US" altLang="zh-TW" dirty="0" smtClean="0"/>
              <a:t>The DRP focuses more on preparations completed before and actions taken after the incident, while the IRP focuses on intelligence gathering, information analysis, coordinated decision making and urgent, concrete actions.</a:t>
            </a:r>
          </a:p>
          <a:p>
            <a:r>
              <a:rPr lang="en-US" altLang="zh-TW" dirty="0" smtClean="0"/>
              <a:t>The third type of planning document under mitigation is the business continuity plan or BCP. </a:t>
            </a:r>
          </a:p>
          <a:p>
            <a:r>
              <a:rPr lang="en-US" altLang="zh-TW" dirty="0" smtClean="0"/>
              <a:t>The BCP is most strategic and long-term plan of the three plans. It encompasses the continuation of business activities if a catastrophic event occurs, such as the loss of an entire database, building or operations center. </a:t>
            </a:r>
          </a:p>
          <a:p>
            <a:r>
              <a:rPr lang="en-US" altLang="zh-TW" dirty="0" smtClean="0"/>
              <a:t>The BCP includes planning for the steps to insure the continuation of the organization when the scope or scale of a disaster exceeds the DRPs ability to restore operations.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0071130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zh-TW" dirty="0" smtClean="0"/>
              <a:t>Acceptance</a:t>
            </a:r>
          </a:p>
          <a:p>
            <a:r>
              <a:rPr lang="en-US" altLang="zh-TW" dirty="0" smtClean="0"/>
              <a:t>With the Acceptance control approach, an organization evaluates the risk of a vulnerability and allows the risky state to continue as is. </a:t>
            </a:r>
          </a:p>
          <a:p>
            <a:r>
              <a:rPr lang="en-US" altLang="zh-TW" dirty="0" smtClean="0"/>
              <a:t>The only acceptance strategy that is recognized as valid occurs when the organization has:</a:t>
            </a:r>
          </a:p>
          <a:p>
            <a:r>
              <a:rPr lang="en-US" altLang="zh-TW" dirty="0" smtClean="0"/>
              <a:t>Determined the level of risk </a:t>
            </a:r>
          </a:p>
          <a:p>
            <a:r>
              <a:rPr lang="en-US" altLang="zh-TW" dirty="0" smtClean="0"/>
              <a:t>Assessed the probability of attack </a:t>
            </a:r>
          </a:p>
          <a:p>
            <a:r>
              <a:rPr lang="en-US" altLang="zh-TW" dirty="0" smtClean="0"/>
              <a:t>Estimated the potential damage that could occur from these attacks</a:t>
            </a:r>
          </a:p>
          <a:p>
            <a:r>
              <a:rPr lang="en-US" altLang="zh-TW" dirty="0" smtClean="0"/>
              <a:t>Performed a thorough cost benefit analysis</a:t>
            </a:r>
          </a:p>
          <a:p>
            <a:r>
              <a:rPr lang="en-US" altLang="zh-TW" dirty="0" smtClean="0"/>
              <a:t>Evaluated controls using each appropriate type of feasibility </a:t>
            </a:r>
          </a:p>
          <a:p>
            <a:r>
              <a:rPr lang="en-US" altLang="zh-TW" dirty="0" smtClean="0"/>
              <a:t>Decided that the particular function, service, information, or asset did not justify the cost of protection </a:t>
            </a:r>
          </a:p>
          <a:p>
            <a:r>
              <a:rPr lang="en-US" altLang="zh-TW" dirty="0" smtClean="0"/>
              <a:t>Acceptance of risk is the choice to do nothing to protect a vulnerability and to accept the outcome of its exploitation.  </a:t>
            </a:r>
          </a:p>
          <a:p>
            <a:r>
              <a:rPr lang="en-US" altLang="zh-TW" dirty="0" smtClean="0"/>
              <a:t>This control, or rather lack of control, is based on the assumption that it may be a prudent business decision to examine the alternatives and determine that the cost of protecting an asset does not justify the security expenditure. </a:t>
            </a:r>
          </a:p>
          <a:p>
            <a:r>
              <a:rPr lang="en-US" altLang="zh-TW" dirty="0" smtClean="0"/>
              <a:t>The term, risk appetite is used to describe the degree to which an organization is willing to accept risk as a trade-off to the expense of applying controls.</a:t>
            </a:r>
          </a:p>
          <a:p>
            <a:endParaRPr lang="en-US" altLang="zh-TW"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972236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34141881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33734192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30413208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8090627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8712585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25979908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10/5/2016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10/5/2016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10/5/2016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10/5/2016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10.wm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1.wm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ceh.vn/"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www.symantec.com/security_response/publications/threatreport.j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282700"/>
            <a:ext cx="7683499" cy="1989666"/>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Introduction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Network Security</a:t>
            </a:r>
            <a:endParaRPr lang="en-US" sz="4400" dirty="0">
              <a:solidFill>
                <a:srgbClr val="0F3661"/>
              </a:solidFill>
              <a:latin typeface="Times New Roman"/>
              <a:cs typeface="Times New Roman"/>
            </a:endParaRPr>
          </a:p>
        </p:txBody>
      </p:sp>
      <p:sp>
        <p:nvSpPr>
          <p:cNvPr id="3" name="TextBox 2"/>
          <p:cNvSpPr txBox="1"/>
          <p:nvPr/>
        </p:nvSpPr>
        <p:spPr>
          <a:xfrm>
            <a:off x="3609275" y="384215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1</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r>
              <a:rPr lang="en-US" dirty="0" smtClean="0"/>
              <a:t/>
            </a:r>
            <a:br>
              <a:rPr lang="en-US" dirty="0" smtClean="0"/>
            </a:br>
            <a:r>
              <a:rPr lang="en-US" sz="3600" b="1" dirty="0" smtClean="0"/>
              <a:t>Learning Outcome</a:t>
            </a:r>
            <a:endParaRPr lang="en-GB" b="1" dirty="0"/>
          </a:p>
        </p:txBody>
      </p:sp>
      <p:sp>
        <p:nvSpPr>
          <p:cNvPr id="3" name="Content Placeholder 2"/>
          <p:cNvSpPr>
            <a:spLocks noGrp="1"/>
          </p:cNvSpPr>
          <p:nvPr>
            <p:ph idx="1"/>
          </p:nvPr>
        </p:nvSpPr>
        <p:spPr>
          <a:xfrm>
            <a:off x="549275" y="1039092"/>
            <a:ext cx="8042276" cy="4343400"/>
          </a:xfrm>
        </p:spPr>
        <p:txBody>
          <a:bodyPr>
            <a:normAutofit lnSpcReduction="10000"/>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the elements of information security threats and attack vectors</a:t>
            </a:r>
          </a:p>
          <a:p>
            <a:pPr lvl="1">
              <a:buFont typeface="Wingdings" pitchFamily="2" charset="2"/>
              <a:buChar char="§"/>
            </a:pPr>
            <a:r>
              <a:rPr lang="en-US" altLang="zh-TW" sz="2400" dirty="0" smtClean="0">
                <a:ea typeface="新細明體" pitchFamily="18" charset="-120"/>
              </a:rPr>
              <a:t>Know types of attack</a:t>
            </a:r>
          </a:p>
          <a:p>
            <a:pPr lvl="1">
              <a:buFont typeface="Wingdings" pitchFamily="2" charset="2"/>
              <a:buChar char="§"/>
            </a:pPr>
            <a:r>
              <a:rPr lang="en-US" altLang="zh-TW" sz="2400" dirty="0" smtClean="0">
                <a:ea typeface="新細明體" pitchFamily="18" charset="-120"/>
              </a:rPr>
              <a:t>Recognize why risk control is needed in today’s organizations</a:t>
            </a:r>
          </a:p>
          <a:p>
            <a:pPr lvl="1">
              <a:buFont typeface="Wingdings" pitchFamily="2" charset="2"/>
              <a:buChar char="§"/>
            </a:pPr>
            <a:r>
              <a:rPr lang="en-US" altLang="zh-TW" sz="2400" dirty="0" smtClean="0">
                <a:ea typeface="新細明體" pitchFamily="18" charset="-120"/>
              </a:rPr>
              <a:t>Know the risk mitigation strategy options for controlling risks</a:t>
            </a:r>
          </a:p>
          <a:p>
            <a:pPr lvl="1">
              <a:buFont typeface="Wingdings" pitchFamily="2" charset="2"/>
              <a:buChar char="§"/>
            </a:pPr>
            <a:r>
              <a:rPr lang="en-US" altLang="zh-TW" sz="2400" dirty="0" smtClean="0">
                <a:ea typeface="新細明體" pitchFamily="18" charset="-120"/>
              </a:rPr>
              <a:t>Identify the categories that can be used to classify controls</a:t>
            </a:r>
          </a:p>
          <a:p>
            <a:endParaRPr lang="en-GB" dirty="0" smtClean="0"/>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128942"/>
          </a:xfrm>
        </p:spPr>
        <p:txBody>
          <a:bodyPr/>
          <a:lstStyle/>
          <a:p>
            <a:r>
              <a:rPr lang="en-GB" sz="3600" b="1" dirty="0" smtClean="0"/>
              <a:t>Information Security, Threats and Attacks</a:t>
            </a:r>
            <a:endParaRPr lang="en-GB" b="1" dirty="0"/>
          </a:p>
        </p:txBody>
      </p:sp>
      <p:sp>
        <p:nvSpPr>
          <p:cNvPr id="3" name="Content Placeholder 2"/>
          <p:cNvSpPr>
            <a:spLocks noGrp="1"/>
          </p:cNvSpPr>
          <p:nvPr>
            <p:ph idx="1"/>
          </p:nvPr>
        </p:nvSpPr>
        <p:spPr>
          <a:xfrm>
            <a:off x="767484" y="1236518"/>
            <a:ext cx="8042276" cy="4343400"/>
          </a:xfrm>
        </p:spPr>
        <p:txBody>
          <a:bodyPr/>
          <a:lstStyle/>
          <a:p>
            <a:pPr algn="just"/>
            <a:r>
              <a:rPr lang="en-GB" dirty="0" smtClean="0"/>
              <a:t>Information Security refers to the processes and methodologies that are designed and implemented to protect print, electronic, or any other form of confidential, private and sensitive information or data from </a:t>
            </a:r>
            <a:r>
              <a:rPr lang="en-GB" dirty="0" err="1" smtClean="0"/>
              <a:t>unauthoriszed</a:t>
            </a:r>
            <a:r>
              <a:rPr lang="en-GB" dirty="0" smtClean="0"/>
              <a:t> access, use, misuse, disclosure, destruction, modification, or disruption.</a:t>
            </a:r>
          </a:p>
          <a:p>
            <a:pPr algn="just"/>
            <a:r>
              <a:rPr lang="en-US" dirty="0" smtClean="0"/>
              <a:t>A threat is an object, person, or other entity that represents a constant danger to an asset</a:t>
            </a:r>
          </a:p>
          <a:p>
            <a:pPr algn="just"/>
            <a:r>
              <a:rPr lang="en-US" dirty="0" smtClean="0"/>
              <a:t>Attack is an act or action that exploits vulnerability (i.e., an identified weakness) in controlled system</a:t>
            </a:r>
          </a:p>
          <a:p>
            <a:endParaRPr lang="en-US" dirty="0" smtClean="0"/>
          </a:p>
          <a:p>
            <a:endParaRPr lang="en-GB" dirty="0" smtClean="0"/>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blinds(horizontal)">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blinds(horizontal)">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231"/>
            <a:ext cx="5559425" cy="1097769"/>
          </a:xfrm>
        </p:spPr>
        <p:txBody>
          <a:bodyPr/>
          <a:lstStyle/>
          <a:p>
            <a:r>
              <a:rPr lang="en-GB" sz="3600" b="1" dirty="0" smtClean="0"/>
              <a:t>Element of Information Security</a:t>
            </a:r>
            <a:endParaRPr lang="en-GB" sz="3600" b="1" dirty="0"/>
          </a:p>
        </p:txBody>
      </p:sp>
      <p:sp>
        <p:nvSpPr>
          <p:cNvPr id="3" name="Content Placeholder 2"/>
          <p:cNvSpPr>
            <a:spLocks noGrp="1"/>
          </p:cNvSpPr>
          <p:nvPr>
            <p:ph idx="1"/>
          </p:nvPr>
        </p:nvSpPr>
        <p:spPr>
          <a:xfrm>
            <a:off x="549275" y="5054599"/>
            <a:ext cx="8042276" cy="889001"/>
          </a:xfrm>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671080" y="1143000"/>
            <a:ext cx="7448550" cy="43180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linds(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983469"/>
          </a:xfrm>
        </p:spPr>
        <p:txBody>
          <a:bodyPr/>
          <a:lstStyle/>
          <a:p>
            <a:r>
              <a:rPr lang="en-GB" sz="3600" b="1" dirty="0" smtClean="0"/>
              <a:t>Element of Information Security</a:t>
            </a:r>
            <a:endParaRPr lang="en-GB" sz="3600" dirty="0"/>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3" cstate="print"/>
          <a:srcRect/>
          <a:stretch>
            <a:fillRect/>
          </a:stretch>
        </p:blipFill>
        <p:spPr bwMode="auto">
          <a:xfrm>
            <a:off x="1084263" y="1091045"/>
            <a:ext cx="6972300" cy="4314825"/>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linds(horizontal)">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100" y="0"/>
            <a:ext cx="6019799" cy="1076989"/>
          </a:xfrm>
        </p:spPr>
        <p:txBody>
          <a:bodyPr/>
          <a:lstStyle/>
          <a:p>
            <a:r>
              <a:rPr lang="en-GB" sz="3600" b="1" dirty="0" smtClean="0"/>
              <a:t>The security, functionality and usability Triangle</a:t>
            </a:r>
            <a:endParaRPr lang="en-GB" sz="3600" b="1" dirty="0"/>
          </a:p>
        </p:txBody>
      </p:sp>
      <p:sp>
        <p:nvSpPr>
          <p:cNvPr id="3" name="Content Placeholder 2"/>
          <p:cNvSpPr>
            <a:spLocks noGrp="1"/>
          </p:cNvSpPr>
          <p:nvPr>
            <p:ph idx="1"/>
          </p:nvPr>
        </p:nvSpPr>
        <p:spPr>
          <a:xfrm>
            <a:off x="549275" y="1126635"/>
            <a:ext cx="8042276" cy="4343400"/>
          </a:xfrm>
        </p:spPr>
        <p:txBody>
          <a:bodyPr/>
          <a:lstStyle/>
          <a:p>
            <a:r>
              <a:rPr lang="en-GB" dirty="0" smtClean="0"/>
              <a:t>The level of security in any system can be defined by the strength of three components:</a:t>
            </a:r>
            <a:endParaRPr lang="en-GB" dirty="0"/>
          </a:p>
        </p:txBody>
      </p:sp>
      <p:pic>
        <p:nvPicPr>
          <p:cNvPr id="3074" name="Picture 2"/>
          <p:cNvPicPr>
            <a:picLocks noChangeAspect="1" noChangeArrowheads="1"/>
          </p:cNvPicPr>
          <p:nvPr/>
        </p:nvPicPr>
        <p:blipFill>
          <a:blip r:embed="rId3" cstate="print"/>
          <a:srcRect/>
          <a:stretch>
            <a:fillRect/>
          </a:stretch>
        </p:blipFill>
        <p:spPr bwMode="auto">
          <a:xfrm>
            <a:off x="944563" y="2155334"/>
            <a:ext cx="7179979" cy="3314701"/>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650960"/>
          </a:xfrm>
        </p:spPr>
        <p:txBody>
          <a:bodyPr/>
          <a:lstStyle/>
          <a:p>
            <a:r>
              <a:rPr lang="en-GB" sz="3600" b="1" dirty="0" smtClean="0"/>
              <a:t>Security Challenges</a:t>
            </a:r>
            <a:endParaRPr lang="en-GB" sz="3600" b="1" dirty="0"/>
          </a:p>
        </p:txBody>
      </p:sp>
      <p:sp>
        <p:nvSpPr>
          <p:cNvPr id="3" name="Content Placeholder 2"/>
          <p:cNvSpPr>
            <a:spLocks noGrp="1"/>
          </p:cNvSpPr>
          <p:nvPr>
            <p:ph idx="1"/>
          </p:nvPr>
        </p:nvSpPr>
        <p:spPr>
          <a:xfrm>
            <a:off x="574638" y="1278083"/>
            <a:ext cx="8042276" cy="4343400"/>
          </a:xfrm>
        </p:spPr>
        <p:txBody>
          <a:bodyPr/>
          <a:lstStyle/>
          <a:p>
            <a:endParaRPr lang="en-GB"/>
          </a:p>
        </p:txBody>
      </p:sp>
      <p:pic>
        <p:nvPicPr>
          <p:cNvPr id="4098" name="Picture 2"/>
          <p:cNvPicPr>
            <a:picLocks noChangeAspect="1" noChangeArrowheads="1"/>
          </p:cNvPicPr>
          <p:nvPr/>
        </p:nvPicPr>
        <p:blipFill>
          <a:blip r:embed="rId3" cstate="print"/>
          <a:srcRect/>
          <a:stretch>
            <a:fillRect/>
          </a:stretch>
        </p:blipFill>
        <p:spPr bwMode="auto">
          <a:xfrm>
            <a:off x="724108" y="1278083"/>
            <a:ext cx="7975933" cy="3890962"/>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linds(horizontal)">
                                      <p:cBhvr>
                                        <p:cTn id="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630179"/>
          </a:xfrm>
        </p:spPr>
        <p:txBody>
          <a:bodyPr/>
          <a:lstStyle/>
          <a:p>
            <a:r>
              <a:rPr lang="en-GB" sz="3600" b="1" dirty="0" smtClean="0"/>
              <a:t>Security Challenges</a:t>
            </a:r>
            <a:endParaRPr lang="en-GB" sz="3600" dirty="0"/>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3" cstate="print"/>
          <a:srcRect/>
          <a:stretch>
            <a:fillRect/>
          </a:stretch>
        </p:blipFill>
        <p:spPr bwMode="auto">
          <a:xfrm>
            <a:off x="850900" y="1148063"/>
            <a:ext cx="8063620" cy="4307163"/>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blinds(horizontal)">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578224"/>
          </a:xfrm>
        </p:spPr>
        <p:txBody>
          <a:bodyPr/>
          <a:lstStyle/>
          <a:p>
            <a:r>
              <a:rPr lang="en-GB" sz="3600" b="1" dirty="0" smtClean="0"/>
              <a:t>Threats</a:t>
            </a:r>
            <a:endParaRPr lang="en-GB" sz="3600" b="1" dirty="0"/>
          </a:p>
        </p:txBody>
      </p:sp>
      <p:sp>
        <p:nvSpPr>
          <p:cNvPr id="4" name="Rectangle 3"/>
          <p:cNvSpPr/>
          <p:nvPr/>
        </p:nvSpPr>
        <p:spPr>
          <a:xfrm>
            <a:off x="5922818" y="3022929"/>
            <a:ext cx="3221182" cy="830997"/>
          </a:xfrm>
          <a:prstGeom prst="rect">
            <a:avLst/>
          </a:prstGeom>
        </p:spPr>
        <p:txBody>
          <a:bodyPr wrap="square">
            <a:spAutoFit/>
          </a:bodyPr>
          <a:lstStyle/>
          <a:p>
            <a:r>
              <a:rPr lang="en-GB" sz="1600" dirty="0"/>
              <a:t>https://www.symantec.com/content/dam/symantec/docs/infographics/istr-zero-day-en.pdf</a:t>
            </a:r>
            <a:endParaRPr lang="en-GB" sz="1600" dirty="0"/>
          </a:p>
        </p:txBody>
      </p:sp>
      <p:pic>
        <p:nvPicPr>
          <p:cNvPr id="5" name="Picture 4"/>
          <p:cNvPicPr>
            <a:picLocks noChangeAspect="1"/>
          </p:cNvPicPr>
          <p:nvPr/>
        </p:nvPicPr>
        <p:blipFill>
          <a:blip r:embed="rId3"/>
          <a:stretch>
            <a:fillRect/>
          </a:stretch>
        </p:blipFill>
        <p:spPr>
          <a:xfrm>
            <a:off x="1" y="0"/>
            <a:ext cx="5922818" cy="6743700"/>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57825" cy="1056206"/>
          </a:xfrm>
        </p:spPr>
        <p:txBody>
          <a:bodyPr/>
          <a:lstStyle/>
          <a:p>
            <a:r>
              <a:rPr lang="en-GB" sz="3600" b="1" dirty="0" smtClean="0"/>
              <a:t>Threats to information security</a:t>
            </a:r>
            <a:endParaRPr lang="en-GB" sz="3600" b="1" dirty="0"/>
          </a:p>
        </p:txBody>
      </p:sp>
      <p:pic>
        <p:nvPicPr>
          <p:cNvPr id="4" name="Picture 5" descr="Tbl02-01"/>
          <p:cNvPicPr>
            <a:picLocks noChangeAspect="1" noChangeArrowheads="1"/>
          </p:cNvPicPr>
          <p:nvPr>
            <p:custDataLst>
              <p:tags r:id="rId1"/>
            </p:custDataLst>
          </p:nvPr>
        </p:nvPicPr>
        <p:blipFill>
          <a:blip r:embed="rId4" cstate="print"/>
          <a:srcRect t="8611"/>
          <a:stretch>
            <a:fillRect/>
          </a:stretch>
        </p:blipFill>
        <p:spPr bwMode="auto">
          <a:xfrm>
            <a:off x="549275" y="1257300"/>
            <a:ext cx="8397298" cy="4314285"/>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95925" cy="1336956"/>
          </a:xfrm>
        </p:spPr>
        <p:txBody>
          <a:bodyPr/>
          <a:lstStyle/>
          <a:p>
            <a:r>
              <a:rPr lang="en-US" sz="3600" b="1" dirty="0" smtClean="0"/>
              <a:t>Acts of Human Error or Failure </a:t>
            </a:r>
            <a:endParaRPr lang="en-GB" sz="3600" b="1" dirty="0"/>
          </a:p>
        </p:txBody>
      </p:sp>
      <p:sp>
        <p:nvSpPr>
          <p:cNvPr id="3" name="Content Placeholder 2"/>
          <p:cNvSpPr>
            <a:spLocks noGrp="1"/>
          </p:cNvSpPr>
          <p:nvPr>
            <p:ph idx="1"/>
          </p:nvPr>
        </p:nvSpPr>
        <p:spPr/>
        <p:txBody>
          <a:bodyPr/>
          <a:lstStyle/>
          <a:p>
            <a:pPr>
              <a:lnSpc>
                <a:spcPct val="90000"/>
              </a:lnSpc>
            </a:pPr>
            <a:r>
              <a:rPr lang="en-US" dirty="0" smtClean="0"/>
              <a:t>Includes acts done without malicious intent</a:t>
            </a:r>
          </a:p>
          <a:p>
            <a:pPr>
              <a:lnSpc>
                <a:spcPct val="90000"/>
              </a:lnSpc>
            </a:pPr>
            <a:r>
              <a:rPr lang="en-US" dirty="0" smtClean="0"/>
              <a:t>Caused by:</a:t>
            </a:r>
          </a:p>
          <a:p>
            <a:pPr lvl="1">
              <a:buFont typeface="Wingdings" pitchFamily="2" charset="2"/>
              <a:buChar char="§"/>
            </a:pPr>
            <a:r>
              <a:rPr lang="en-US" sz="2000" dirty="0" smtClean="0"/>
              <a:t>Inexperience</a:t>
            </a:r>
          </a:p>
          <a:p>
            <a:pPr lvl="1">
              <a:buFont typeface="Wingdings" pitchFamily="2" charset="2"/>
              <a:buChar char="§"/>
            </a:pPr>
            <a:r>
              <a:rPr lang="en-US" sz="2000" dirty="0" smtClean="0"/>
              <a:t>Improper training</a:t>
            </a:r>
          </a:p>
          <a:p>
            <a:pPr lvl="1">
              <a:buFont typeface="Wingdings" pitchFamily="2" charset="2"/>
              <a:buChar char="§"/>
            </a:pPr>
            <a:r>
              <a:rPr lang="en-US" sz="2000" dirty="0" smtClean="0"/>
              <a:t>Incorrect assumptions </a:t>
            </a:r>
          </a:p>
          <a:p>
            <a:pPr lvl="1">
              <a:buFont typeface="Wingdings" pitchFamily="2" charset="2"/>
              <a:buChar char="§"/>
            </a:pPr>
            <a:r>
              <a:rPr lang="en-US" sz="2000" dirty="0" smtClean="0"/>
              <a:t>Other circumstances</a:t>
            </a:r>
          </a:p>
          <a:p>
            <a:pPr>
              <a:lnSpc>
                <a:spcPct val="90000"/>
              </a:lnSpc>
            </a:pPr>
            <a:r>
              <a:rPr lang="en-US" dirty="0" smtClean="0"/>
              <a:t>Employees are greatest threats to information security – They are closest to the organizational data</a:t>
            </a:r>
            <a:endParaRPr lang="en-GB" dirty="0"/>
          </a:p>
        </p:txBody>
      </p:sp>
      <p:pic>
        <p:nvPicPr>
          <p:cNvPr id="4" name="Picture 9" descr="j0087274"/>
          <p:cNvPicPr>
            <a:picLocks noChangeAspect="1" noChangeArrowheads="1"/>
          </p:cNvPicPr>
          <p:nvPr>
            <p:custDataLst>
              <p:tags r:id="rId1"/>
            </p:custDataLst>
          </p:nvPr>
        </p:nvPicPr>
        <p:blipFill>
          <a:blip r:embed="rId4" cstate="print"/>
          <a:srcRect/>
          <a:stretch>
            <a:fillRect/>
          </a:stretch>
        </p:blipFill>
        <p:spPr>
          <a:xfrm>
            <a:off x="6667501" y="2252226"/>
            <a:ext cx="1130300" cy="1788607"/>
          </a:xfrm>
          <a:prstGeom prst="rect">
            <a:avLst/>
          </a:prstGeom>
          <a:noFill/>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linds(horizontal)">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blinds(horizontal)">
                                      <p:cBhvr>
                                        <p:cTn id="3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3600" b="1" dirty="0" smtClean="0"/>
              <a:t>Acts of Human Error or Failure </a:t>
            </a:r>
            <a:endParaRPr lang="en-GB" sz="3600" b="1" dirty="0"/>
          </a:p>
        </p:txBody>
      </p:sp>
      <p:sp>
        <p:nvSpPr>
          <p:cNvPr id="3" name="Content Placeholder 2"/>
          <p:cNvSpPr>
            <a:spLocks noGrp="1"/>
          </p:cNvSpPr>
          <p:nvPr>
            <p:ph idx="1"/>
          </p:nvPr>
        </p:nvSpPr>
        <p:spPr/>
        <p:txBody>
          <a:bodyPr/>
          <a:lstStyle/>
          <a:p>
            <a:pPr>
              <a:lnSpc>
                <a:spcPct val="90000"/>
              </a:lnSpc>
            </a:pPr>
            <a:r>
              <a:rPr lang="en-US" dirty="0" smtClean="0"/>
              <a:t>Employee mistakes can easily lead to the following: </a:t>
            </a:r>
          </a:p>
          <a:p>
            <a:pPr lvl="1">
              <a:buFont typeface="Wingdings" pitchFamily="2" charset="2"/>
              <a:buChar char="§"/>
            </a:pPr>
            <a:r>
              <a:rPr lang="en-US" sz="2000" dirty="0" smtClean="0"/>
              <a:t>revelation of classified data </a:t>
            </a:r>
          </a:p>
          <a:p>
            <a:pPr lvl="1">
              <a:buFont typeface="Wingdings" pitchFamily="2" charset="2"/>
              <a:buChar char="§"/>
            </a:pPr>
            <a:r>
              <a:rPr lang="en-US" sz="2000" dirty="0" smtClean="0"/>
              <a:t>entry of erroneous data </a:t>
            </a:r>
          </a:p>
          <a:p>
            <a:pPr lvl="1">
              <a:buFont typeface="Wingdings" pitchFamily="2" charset="2"/>
              <a:buChar char="§"/>
            </a:pPr>
            <a:r>
              <a:rPr lang="en-US" sz="2000" dirty="0" smtClean="0"/>
              <a:t>accidental deletion or modification of data </a:t>
            </a:r>
          </a:p>
          <a:p>
            <a:pPr lvl="1">
              <a:buFont typeface="Wingdings" pitchFamily="2" charset="2"/>
              <a:buChar char="§"/>
            </a:pPr>
            <a:r>
              <a:rPr lang="en-US" sz="2000" dirty="0" smtClean="0"/>
              <a:t>storage of data in unprotected areas</a:t>
            </a:r>
          </a:p>
          <a:p>
            <a:pPr lvl="1">
              <a:buFont typeface="Wingdings" pitchFamily="2" charset="2"/>
              <a:buChar char="§"/>
            </a:pPr>
            <a:r>
              <a:rPr lang="en-US" sz="2000" dirty="0" smtClean="0"/>
              <a:t>failure to protect information</a:t>
            </a:r>
          </a:p>
          <a:p>
            <a:pPr>
              <a:lnSpc>
                <a:spcPct val="90000"/>
              </a:lnSpc>
            </a:pPr>
            <a:r>
              <a:rPr lang="en-US" dirty="0" smtClean="0"/>
              <a:t>Many of these threats can be prevented with controls</a:t>
            </a:r>
          </a:p>
          <a:p>
            <a:endParaRPr lang="en-GB" dirty="0"/>
          </a:p>
        </p:txBody>
      </p:sp>
      <p:pic>
        <p:nvPicPr>
          <p:cNvPr id="4" name="Picture 5"/>
          <p:cNvPicPr>
            <a:picLocks noChangeArrowheads="1"/>
          </p:cNvPicPr>
          <p:nvPr>
            <p:custDataLst>
              <p:tags r:id="rId1"/>
            </p:custDataLst>
          </p:nvPr>
        </p:nvPicPr>
        <p:blipFill>
          <a:blip r:embed="rId4" cstate="print"/>
          <a:srcRect/>
          <a:stretch>
            <a:fillRect/>
          </a:stretch>
        </p:blipFill>
        <p:spPr>
          <a:xfrm>
            <a:off x="6540500" y="2206625"/>
            <a:ext cx="2346325" cy="1590675"/>
          </a:xfrm>
          <a:prstGeom prst="rect">
            <a:avLst/>
          </a:prstGeom>
          <a:noFill/>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linds(horizontal)">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57825" cy="869169"/>
          </a:xfrm>
        </p:spPr>
        <p:txBody>
          <a:bodyPr/>
          <a:lstStyle/>
          <a:p>
            <a:r>
              <a:rPr lang="en-GB" sz="3600" b="1" dirty="0" smtClean="0"/>
              <a:t>Acts of Human Error of failure</a:t>
            </a:r>
            <a:endParaRPr lang="en-GB" sz="3600" b="1" dirty="0"/>
          </a:p>
        </p:txBody>
      </p:sp>
      <p:sp>
        <p:nvSpPr>
          <p:cNvPr id="3" name="Content Placeholder 2"/>
          <p:cNvSpPr>
            <a:spLocks noGrp="1"/>
          </p:cNvSpPr>
          <p:nvPr>
            <p:ph idx="1"/>
          </p:nvPr>
        </p:nvSpPr>
        <p:spPr/>
        <p:txBody>
          <a:bodyPr/>
          <a:lstStyle/>
          <a:p>
            <a:endParaRPr lang="en-GB"/>
          </a:p>
        </p:txBody>
      </p:sp>
      <p:pic>
        <p:nvPicPr>
          <p:cNvPr id="4" name="Picture 5" descr="Fig02-01"/>
          <p:cNvPicPr>
            <a:picLocks noChangeAspect="1" noChangeArrowheads="1"/>
          </p:cNvPicPr>
          <p:nvPr>
            <p:custDataLst>
              <p:tags r:id="rId1"/>
            </p:custDataLst>
          </p:nvPr>
        </p:nvPicPr>
        <p:blipFill>
          <a:blip r:embed="rId4" cstate="print"/>
          <a:srcRect l="4478" r="5522" b="9182"/>
          <a:stretch>
            <a:fillRect/>
          </a:stretch>
        </p:blipFill>
        <p:spPr bwMode="auto">
          <a:xfrm>
            <a:off x="736311" y="945768"/>
            <a:ext cx="8042276" cy="4511768"/>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449"/>
            <a:ext cx="5584825" cy="1118551"/>
          </a:xfrm>
        </p:spPr>
        <p:txBody>
          <a:bodyPr/>
          <a:lstStyle/>
          <a:p>
            <a:r>
              <a:rPr lang="en-GB" sz="3600" b="1" dirty="0" smtClean="0"/>
              <a:t>Types of Attacks on a system</a:t>
            </a:r>
            <a:endParaRPr lang="en-GB" sz="3600" b="1" dirty="0"/>
          </a:p>
        </p:txBody>
      </p:sp>
      <p:sp>
        <p:nvSpPr>
          <p:cNvPr id="3" name="Content Placeholder 2"/>
          <p:cNvSpPr>
            <a:spLocks noGrp="1"/>
          </p:cNvSpPr>
          <p:nvPr>
            <p:ph idx="1"/>
          </p:nvPr>
        </p:nvSpPr>
        <p:spPr/>
        <p:txBody>
          <a:bodyPr/>
          <a:lstStyle/>
          <a:p>
            <a:endParaRPr lang="en-GB"/>
          </a:p>
        </p:txBody>
      </p:sp>
      <p:pic>
        <p:nvPicPr>
          <p:cNvPr id="6146" name="Picture 2"/>
          <p:cNvPicPr>
            <a:picLocks noChangeAspect="1" noChangeArrowheads="1"/>
          </p:cNvPicPr>
          <p:nvPr/>
        </p:nvPicPr>
        <p:blipFill>
          <a:blip r:embed="rId3" cstate="print"/>
          <a:srcRect t="9743"/>
          <a:stretch>
            <a:fillRect/>
          </a:stretch>
        </p:blipFill>
        <p:spPr bwMode="auto">
          <a:xfrm>
            <a:off x="549276" y="1143000"/>
            <a:ext cx="8220652" cy="4217988"/>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blinds(horizontal)">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231"/>
            <a:ext cx="5495925" cy="1025033"/>
          </a:xfrm>
        </p:spPr>
        <p:txBody>
          <a:bodyPr/>
          <a:lstStyle/>
          <a:p>
            <a:r>
              <a:rPr lang="en-GB" sz="3600" b="1" dirty="0" smtClean="0"/>
              <a:t>Types of Attacks on a System</a:t>
            </a:r>
            <a:endParaRPr lang="en-GB" sz="3600" b="1" dirty="0"/>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3" cstate="print"/>
          <a:srcRect t="10549"/>
          <a:stretch>
            <a:fillRect/>
          </a:stretch>
        </p:blipFill>
        <p:spPr bwMode="auto">
          <a:xfrm>
            <a:off x="549276" y="1290782"/>
            <a:ext cx="8324560" cy="4012747"/>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374" y="0"/>
            <a:ext cx="5559425" cy="1087379"/>
          </a:xfrm>
        </p:spPr>
        <p:txBody>
          <a:bodyPr/>
          <a:lstStyle/>
          <a:p>
            <a:r>
              <a:rPr lang="en-GB" sz="3600" b="1" dirty="0" smtClean="0"/>
              <a:t>Operating System Attacks</a:t>
            </a:r>
            <a:endParaRPr lang="en-GB" sz="3600" b="1" dirty="0"/>
          </a:p>
        </p:txBody>
      </p:sp>
      <p:sp>
        <p:nvSpPr>
          <p:cNvPr id="3" name="Content Placeholder 2"/>
          <p:cNvSpPr>
            <a:spLocks noGrp="1"/>
          </p:cNvSpPr>
          <p:nvPr>
            <p:ph idx="1"/>
          </p:nvPr>
        </p:nvSpPr>
        <p:spPr/>
        <p:txBody>
          <a:bodyPr/>
          <a:lstStyle/>
          <a:p>
            <a:endParaRPr lang="en-GB"/>
          </a:p>
        </p:txBody>
      </p:sp>
      <p:pic>
        <p:nvPicPr>
          <p:cNvPr id="8194" name="Picture 2"/>
          <p:cNvPicPr>
            <a:picLocks noChangeAspect="1" noChangeArrowheads="1"/>
          </p:cNvPicPr>
          <p:nvPr/>
        </p:nvPicPr>
        <p:blipFill>
          <a:blip r:embed="rId3" cstate="print"/>
          <a:srcRect t="12237"/>
          <a:stretch>
            <a:fillRect/>
          </a:stretch>
        </p:blipFill>
        <p:spPr bwMode="auto">
          <a:xfrm>
            <a:off x="549275" y="1087379"/>
            <a:ext cx="7743825" cy="4344667"/>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5584825" cy="1076988"/>
          </a:xfrm>
        </p:spPr>
        <p:txBody>
          <a:bodyPr/>
          <a:lstStyle/>
          <a:p>
            <a:r>
              <a:rPr lang="en-GB" sz="3600" b="1" dirty="0" smtClean="0"/>
              <a:t>Application-Level Attacks</a:t>
            </a:r>
            <a:endParaRPr lang="en-GB" sz="3600" b="1" dirty="0"/>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3" cstate="print"/>
          <a:srcRect t="11030"/>
          <a:stretch>
            <a:fillRect/>
          </a:stretch>
        </p:blipFill>
        <p:spPr bwMode="auto">
          <a:xfrm>
            <a:off x="549274" y="1076988"/>
            <a:ext cx="8158307" cy="4351337"/>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linds(horizontal)">
                                      <p:cBhvr>
                                        <p:cTn id="7"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10242" name="Picture 2"/>
          <p:cNvPicPr>
            <a:picLocks noChangeAspect="1" noChangeArrowheads="1"/>
          </p:cNvPicPr>
          <p:nvPr/>
        </p:nvPicPr>
        <p:blipFill>
          <a:blip r:embed="rId3" cstate="print"/>
          <a:srcRect/>
          <a:stretch>
            <a:fillRect/>
          </a:stretch>
        </p:blipFill>
        <p:spPr bwMode="auto">
          <a:xfrm>
            <a:off x="0" y="959427"/>
            <a:ext cx="9144000" cy="5898573"/>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839"/>
            <a:ext cx="8137525" cy="557442"/>
          </a:xfrm>
        </p:spPr>
        <p:txBody>
          <a:bodyPr/>
          <a:lstStyle/>
          <a:p>
            <a:r>
              <a:rPr lang="en-GB" sz="3600" b="1" dirty="0" err="1" smtClean="0"/>
              <a:t>Misconfiguration</a:t>
            </a:r>
            <a:r>
              <a:rPr lang="en-GB" sz="3600" b="1" dirty="0" smtClean="0"/>
              <a:t> Attacks</a:t>
            </a:r>
            <a:endParaRPr lang="en-GB" sz="3600" b="1" dirty="0"/>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3" cstate="print"/>
          <a:srcRect t="11905"/>
          <a:stretch>
            <a:fillRect/>
          </a:stretch>
        </p:blipFill>
        <p:spPr bwMode="auto">
          <a:xfrm>
            <a:off x="415636" y="997528"/>
            <a:ext cx="8155276" cy="4485401"/>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24449"/>
            <a:ext cx="8928099" cy="931515"/>
          </a:xfrm>
        </p:spPr>
        <p:txBody>
          <a:bodyPr/>
          <a:lstStyle/>
          <a:p>
            <a:r>
              <a:rPr lang="en-GB" sz="3600" b="1" dirty="0" smtClean="0"/>
              <a:t>Information Security Controls</a:t>
            </a:r>
            <a:br>
              <a:rPr lang="en-GB" sz="3600" b="1" dirty="0" smtClean="0"/>
            </a:br>
            <a:r>
              <a:rPr lang="en-US" altLang="zh-TW" sz="3600" dirty="0" smtClean="0">
                <a:ea typeface="新細明體" pitchFamily="18" charset="-120"/>
              </a:rPr>
              <a:t>Risk Control Strategies</a:t>
            </a:r>
            <a:endParaRPr lang="en-GB" sz="3600" b="1" dirty="0"/>
          </a:p>
        </p:txBody>
      </p:sp>
      <p:sp>
        <p:nvSpPr>
          <p:cNvPr id="3" name="Content Placeholder 2"/>
          <p:cNvSpPr>
            <a:spLocks noGrp="1"/>
          </p:cNvSpPr>
          <p:nvPr>
            <p:ph idx="1"/>
          </p:nvPr>
        </p:nvSpPr>
        <p:spPr>
          <a:xfrm>
            <a:off x="658811" y="1122218"/>
            <a:ext cx="8042276" cy="4191002"/>
          </a:xfrm>
        </p:spPr>
        <p:txBody>
          <a:bodyPr>
            <a:normAutofit/>
          </a:bodyPr>
          <a:lstStyle/>
          <a:p>
            <a:pPr>
              <a:lnSpc>
                <a:spcPct val="90000"/>
              </a:lnSpc>
            </a:pPr>
            <a:r>
              <a:rPr lang="en-US" altLang="zh-TW" sz="2800" dirty="0" smtClean="0">
                <a:ea typeface="新細明體" pitchFamily="18" charset="-120"/>
              </a:rPr>
              <a:t>Four </a:t>
            </a:r>
            <a:r>
              <a:rPr lang="en-US" altLang="zh-TW" sz="2800" dirty="0" smtClean="0">
                <a:ea typeface="新細明體" pitchFamily="18" charset="-120"/>
              </a:rPr>
              <a:t>basic strategies are used to control the risks that result from vulnerabilities: </a:t>
            </a:r>
            <a:endParaRPr lang="en-US" altLang="zh-TW" sz="2800" dirty="0" smtClean="0">
              <a:ea typeface="新細明體" pitchFamily="18" charset="-120"/>
            </a:endParaRPr>
          </a:p>
          <a:p>
            <a:pPr>
              <a:lnSpc>
                <a:spcPct val="90000"/>
              </a:lnSpc>
            </a:pPr>
            <a:endParaRPr lang="en-US" altLang="zh-TW" sz="2800" dirty="0" smtClean="0">
              <a:ea typeface="新細明體" pitchFamily="18" charset="-120"/>
            </a:endParaRPr>
          </a:p>
          <a:p>
            <a:pPr lvl="1">
              <a:lnSpc>
                <a:spcPct val="90000"/>
              </a:lnSpc>
            </a:pPr>
            <a:r>
              <a:rPr lang="en-US" altLang="zh-TW" sz="2400" dirty="0" smtClean="0">
                <a:ea typeface="新細明體" pitchFamily="18" charset="-120"/>
              </a:rPr>
              <a:t>Apply safeguards (avoidance) </a:t>
            </a:r>
          </a:p>
          <a:p>
            <a:pPr lvl="1">
              <a:lnSpc>
                <a:spcPct val="90000"/>
              </a:lnSpc>
            </a:pPr>
            <a:r>
              <a:rPr lang="en-US" altLang="zh-TW" sz="2400" dirty="0" smtClean="0">
                <a:ea typeface="新細明體" pitchFamily="18" charset="-120"/>
              </a:rPr>
              <a:t>Transfer the risk (transference)</a:t>
            </a:r>
          </a:p>
          <a:p>
            <a:pPr lvl="1">
              <a:lnSpc>
                <a:spcPct val="90000"/>
              </a:lnSpc>
            </a:pPr>
            <a:r>
              <a:rPr lang="en-US" altLang="zh-TW" sz="2400" dirty="0" smtClean="0">
                <a:ea typeface="新細明體" pitchFamily="18" charset="-120"/>
              </a:rPr>
              <a:t>Reduce the impact (mitigation)</a:t>
            </a:r>
          </a:p>
          <a:p>
            <a:pPr lvl="1">
              <a:lnSpc>
                <a:spcPct val="90000"/>
              </a:lnSpc>
            </a:pPr>
            <a:r>
              <a:rPr lang="en-US" altLang="zh-TW" sz="2400" dirty="0" smtClean="0">
                <a:ea typeface="新細明體" pitchFamily="18" charset="-120"/>
              </a:rPr>
              <a:t>Inform themselves of all of the consequences and accept the risk without control or mitigation (acceptance)</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732" y="0"/>
            <a:ext cx="7867361" cy="630179"/>
          </a:xfrm>
        </p:spPr>
        <p:txBody>
          <a:bodyPr/>
          <a:lstStyle/>
          <a:p>
            <a:r>
              <a:rPr lang="en-GB" sz="3600" b="1" dirty="0" smtClean="0"/>
              <a:t>Avoidance</a:t>
            </a:r>
            <a:endParaRPr lang="en-GB" sz="3600" b="1" dirty="0"/>
          </a:p>
        </p:txBody>
      </p:sp>
      <p:sp>
        <p:nvSpPr>
          <p:cNvPr id="3" name="Content Placeholder 2"/>
          <p:cNvSpPr>
            <a:spLocks noGrp="1"/>
          </p:cNvSpPr>
          <p:nvPr>
            <p:ph idx="1"/>
          </p:nvPr>
        </p:nvSpPr>
        <p:spPr>
          <a:xfrm>
            <a:off x="636732" y="748147"/>
            <a:ext cx="8434532" cy="4343400"/>
          </a:xfrm>
        </p:spPr>
        <p:txBody>
          <a:bodyPr>
            <a:normAutofit fontScale="92500" lnSpcReduction="20000"/>
          </a:bodyPr>
          <a:lstStyle/>
          <a:p>
            <a:pPr>
              <a:lnSpc>
                <a:spcPct val="90000"/>
              </a:lnSpc>
            </a:pPr>
            <a:r>
              <a:rPr lang="en-US" altLang="zh-TW" sz="2800" dirty="0" smtClean="0">
                <a:ea typeface="新細明體" pitchFamily="18" charset="-120"/>
              </a:rPr>
              <a:t>Avoidance attempts to prevent the exploitation of the vulnerability</a:t>
            </a:r>
          </a:p>
          <a:p>
            <a:pPr>
              <a:lnSpc>
                <a:spcPct val="90000"/>
              </a:lnSpc>
            </a:pPr>
            <a:r>
              <a:rPr lang="en-US" altLang="zh-TW" sz="2800" dirty="0" smtClean="0">
                <a:ea typeface="新細明體" pitchFamily="18" charset="-120"/>
              </a:rPr>
              <a:t>This is the preferred approach, as it seeks to avoid risk in its entirety rather than dealing with it after it has been realized</a:t>
            </a:r>
          </a:p>
          <a:p>
            <a:pPr>
              <a:lnSpc>
                <a:spcPct val="90000"/>
              </a:lnSpc>
            </a:pPr>
            <a:r>
              <a:rPr lang="en-US" altLang="zh-TW" sz="2800" dirty="0" smtClean="0">
                <a:ea typeface="新細明體" pitchFamily="18" charset="-120"/>
              </a:rPr>
              <a:t>Accomplished through countering threats, removing vulnerabilities in assets, limiting access to assets, and/or adding protective safeguards</a:t>
            </a:r>
          </a:p>
          <a:p>
            <a:pPr>
              <a:lnSpc>
                <a:spcPct val="90000"/>
              </a:lnSpc>
            </a:pPr>
            <a:r>
              <a:rPr lang="en-US" altLang="zh-TW" sz="2800" dirty="0" smtClean="0">
                <a:ea typeface="新細明體" pitchFamily="18" charset="-120"/>
              </a:rPr>
              <a:t>Three areas of control:</a:t>
            </a:r>
          </a:p>
          <a:p>
            <a:pPr lvl="1">
              <a:lnSpc>
                <a:spcPct val="90000"/>
              </a:lnSpc>
            </a:pPr>
            <a:r>
              <a:rPr lang="en-US" altLang="zh-TW" sz="2000" dirty="0" smtClean="0">
                <a:ea typeface="新細明體" pitchFamily="18" charset="-120"/>
              </a:rPr>
              <a:t>Policy</a:t>
            </a:r>
          </a:p>
          <a:p>
            <a:pPr lvl="1">
              <a:lnSpc>
                <a:spcPct val="90000"/>
              </a:lnSpc>
            </a:pPr>
            <a:r>
              <a:rPr lang="en-US" altLang="zh-TW" sz="2000" dirty="0" smtClean="0">
                <a:ea typeface="新細明體" pitchFamily="18" charset="-120"/>
              </a:rPr>
              <a:t>Training and education</a:t>
            </a:r>
          </a:p>
          <a:p>
            <a:pPr lvl="1">
              <a:lnSpc>
                <a:spcPct val="90000"/>
              </a:lnSpc>
            </a:pPr>
            <a:r>
              <a:rPr lang="en-US" altLang="zh-TW" sz="2000" dirty="0" smtClean="0">
                <a:ea typeface="新細明體" pitchFamily="18" charset="-120"/>
              </a:rPr>
              <a:t>Technology</a:t>
            </a:r>
            <a:endParaRPr lang="en-US" altLang="zh-TW" sz="2000" dirty="0">
              <a:ea typeface="新細明體" pitchFamily="18" charset="-120"/>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108825" cy="588615"/>
          </a:xfrm>
        </p:spPr>
        <p:txBody>
          <a:bodyPr/>
          <a:lstStyle/>
          <a:p>
            <a:r>
              <a:rPr lang="en-GB" sz="3600" b="1" dirty="0" smtClean="0"/>
              <a:t>Transference</a:t>
            </a:r>
            <a:endParaRPr lang="en-GB" sz="3600" b="1" dirty="0"/>
          </a:p>
        </p:txBody>
      </p:sp>
      <p:sp>
        <p:nvSpPr>
          <p:cNvPr id="3" name="Content Placeholder 2"/>
          <p:cNvSpPr>
            <a:spLocks noGrp="1"/>
          </p:cNvSpPr>
          <p:nvPr>
            <p:ph idx="1"/>
          </p:nvPr>
        </p:nvSpPr>
        <p:spPr>
          <a:xfrm>
            <a:off x="653184" y="786428"/>
            <a:ext cx="8042276" cy="4596064"/>
          </a:xfrm>
        </p:spPr>
        <p:txBody>
          <a:bodyPr/>
          <a:lstStyle/>
          <a:p>
            <a:pPr>
              <a:lnSpc>
                <a:spcPct val="90000"/>
              </a:lnSpc>
            </a:pPr>
            <a:r>
              <a:rPr lang="en-US" altLang="zh-TW" dirty="0" smtClean="0">
                <a:ea typeface="新細明體" pitchFamily="18" charset="-120"/>
              </a:rPr>
              <a:t>Transference is the control approach that attempts to shift the risk to other assets, other processes, or other organizations</a:t>
            </a:r>
          </a:p>
          <a:p>
            <a:pPr>
              <a:lnSpc>
                <a:spcPct val="90000"/>
              </a:lnSpc>
            </a:pPr>
            <a:r>
              <a:rPr lang="en-US" altLang="zh-TW" dirty="0" smtClean="0">
                <a:ea typeface="新細明體" pitchFamily="18" charset="-120"/>
              </a:rPr>
              <a:t>If an organization does not already have quality security management and administration experience, it should hire individuals or firms that provide such expertise</a:t>
            </a:r>
          </a:p>
          <a:p>
            <a:pPr>
              <a:lnSpc>
                <a:spcPct val="90000"/>
              </a:lnSpc>
            </a:pPr>
            <a:r>
              <a:rPr lang="en-US" altLang="zh-TW" dirty="0" smtClean="0">
                <a:ea typeface="新細明體" pitchFamily="18" charset="-120"/>
              </a:rPr>
              <a:t>This allows the organization to transfer the risk associated with the management of these complex systems to another organization with established experience in dealing with those risks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611" y="0"/>
            <a:ext cx="7025698" cy="650960"/>
          </a:xfrm>
        </p:spPr>
        <p:txBody>
          <a:bodyPr/>
          <a:lstStyle/>
          <a:p>
            <a:r>
              <a:rPr lang="en-GB" sz="3600" b="1" dirty="0" smtClean="0"/>
              <a:t>Mitigation</a:t>
            </a:r>
            <a:endParaRPr lang="en-GB" sz="3600" b="1" dirty="0"/>
          </a:p>
        </p:txBody>
      </p:sp>
      <p:sp>
        <p:nvSpPr>
          <p:cNvPr id="3" name="Content Placeholder 2"/>
          <p:cNvSpPr>
            <a:spLocks noGrp="1"/>
          </p:cNvSpPr>
          <p:nvPr>
            <p:ph idx="1"/>
          </p:nvPr>
        </p:nvSpPr>
        <p:spPr>
          <a:xfrm>
            <a:off x="850611" y="766557"/>
            <a:ext cx="8042276" cy="4563980"/>
          </a:xfrm>
        </p:spPr>
        <p:txBody>
          <a:bodyPr>
            <a:normAutofit fontScale="92500" lnSpcReduction="10000"/>
          </a:bodyPr>
          <a:lstStyle/>
          <a:p>
            <a:pPr>
              <a:lnSpc>
                <a:spcPct val="80000"/>
              </a:lnSpc>
            </a:pPr>
            <a:r>
              <a:rPr lang="en-US" altLang="zh-TW" sz="2800" dirty="0" smtClean="0">
                <a:ea typeface="新細明體" pitchFamily="18" charset="-120"/>
              </a:rPr>
              <a:t>Mitigation attempts to reduce the impact of exploitation through planning and preparation </a:t>
            </a:r>
          </a:p>
          <a:p>
            <a:pPr>
              <a:lnSpc>
                <a:spcPct val="80000"/>
              </a:lnSpc>
            </a:pPr>
            <a:r>
              <a:rPr lang="en-US" altLang="zh-TW" sz="2800" dirty="0" smtClean="0">
                <a:ea typeface="新細明體" pitchFamily="18" charset="-120"/>
              </a:rPr>
              <a:t>Three types of plans: </a:t>
            </a:r>
          </a:p>
          <a:p>
            <a:pPr lvl="1">
              <a:lnSpc>
                <a:spcPct val="80000"/>
              </a:lnSpc>
              <a:buFont typeface="Wingdings" pitchFamily="2" charset="2"/>
              <a:buChar char="§"/>
            </a:pPr>
            <a:r>
              <a:rPr lang="en-US" altLang="zh-TW" sz="2400" dirty="0" smtClean="0">
                <a:ea typeface="新細明體" pitchFamily="18" charset="-120"/>
              </a:rPr>
              <a:t>disaster recovery planning (DRP)</a:t>
            </a:r>
          </a:p>
          <a:p>
            <a:pPr lvl="1">
              <a:lnSpc>
                <a:spcPct val="80000"/>
              </a:lnSpc>
              <a:buFont typeface="Wingdings" pitchFamily="2" charset="2"/>
              <a:buChar char="§"/>
            </a:pPr>
            <a:r>
              <a:rPr lang="en-US" altLang="zh-TW" sz="2400" dirty="0" smtClean="0">
                <a:ea typeface="新細明體" pitchFamily="18" charset="-120"/>
              </a:rPr>
              <a:t>business continuity planning (BCP)</a:t>
            </a:r>
          </a:p>
          <a:p>
            <a:pPr lvl="1">
              <a:lnSpc>
                <a:spcPct val="80000"/>
              </a:lnSpc>
              <a:buFont typeface="Wingdings" pitchFamily="2" charset="2"/>
              <a:buChar char="§"/>
            </a:pPr>
            <a:r>
              <a:rPr lang="en-US" altLang="zh-TW" sz="2400" dirty="0" smtClean="0">
                <a:ea typeface="新細明體" pitchFamily="18" charset="-120"/>
              </a:rPr>
              <a:t>incident response planning (IRP) </a:t>
            </a:r>
          </a:p>
          <a:p>
            <a:pPr>
              <a:lnSpc>
                <a:spcPct val="80000"/>
              </a:lnSpc>
            </a:pPr>
            <a:r>
              <a:rPr lang="en-US" altLang="zh-TW" sz="2800" dirty="0" smtClean="0">
                <a:ea typeface="新細明體" pitchFamily="18" charset="-120"/>
              </a:rPr>
              <a:t>The most common of the mitigation procedures is the disaster recovery plan or DRP</a:t>
            </a:r>
          </a:p>
          <a:p>
            <a:pPr>
              <a:lnSpc>
                <a:spcPct val="80000"/>
              </a:lnSpc>
            </a:pPr>
            <a:r>
              <a:rPr lang="en-US" altLang="zh-TW" sz="2800" dirty="0" smtClean="0">
                <a:ea typeface="新細明體" pitchFamily="18" charset="-120"/>
              </a:rPr>
              <a:t>The actions to take while the incident is in progress are defined in the incident response plan or IRP</a:t>
            </a:r>
          </a:p>
          <a:p>
            <a:pPr>
              <a:lnSpc>
                <a:spcPct val="80000"/>
              </a:lnSpc>
            </a:pPr>
            <a:r>
              <a:rPr lang="en-US" altLang="zh-TW" sz="2800" dirty="0" smtClean="0">
                <a:ea typeface="新細明體" pitchFamily="18" charset="-120"/>
              </a:rPr>
              <a:t>Longer term issues are handled in the business continuity plan or BCP</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402" y="0"/>
            <a:ext cx="6682798" cy="526269"/>
          </a:xfrm>
        </p:spPr>
        <p:txBody>
          <a:bodyPr/>
          <a:lstStyle/>
          <a:p>
            <a:r>
              <a:rPr lang="en-GB" sz="3600" b="1" dirty="0" smtClean="0"/>
              <a:t>Acceptance</a:t>
            </a:r>
            <a:endParaRPr lang="en-GB" sz="3600" b="1" dirty="0"/>
          </a:p>
        </p:txBody>
      </p:sp>
      <p:sp>
        <p:nvSpPr>
          <p:cNvPr id="3" name="Content Placeholder 2"/>
          <p:cNvSpPr>
            <a:spLocks noGrp="1"/>
          </p:cNvSpPr>
          <p:nvPr>
            <p:ph idx="1"/>
          </p:nvPr>
        </p:nvSpPr>
        <p:spPr>
          <a:xfrm>
            <a:off x="757093" y="796819"/>
            <a:ext cx="8042276" cy="4596064"/>
          </a:xfrm>
        </p:spPr>
        <p:txBody>
          <a:bodyPr>
            <a:normAutofit fontScale="92500" lnSpcReduction="10000"/>
          </a:bodyPr>
          <a:lstStyle/>
          <a:p>
            <a:pPr algn="just">
              <a:lnSpc>
                <a:spcPct val="80000"/>
              </a:lnSpc>
              <a:spcBef>
                <a:spcPts val="0"/>
              </a:spcBef>
              <a:spcAft>
                <a:spcPts val="600"/>
              </a:spcAft>
            </a:pPr>
            <a:r>
              <a:rPr lang="en-US" altLang="zh-TW" sz="2800" dirty="0" smtClean="0">
                <a:ea typeface="新細明體" pitchFamily="18" charset="-120"/>
              </a:rPr>
              <a:t>Acceptance of risk is doing nothing to close a vulnerability and to accept the outcome of its exploitation</a:t>
            </a:r>
          </a:p>
          <a:p>
            <a:pPr algn="just">
              <a:lnSpc>
                <a:spcPct val="80000"/>
              </a:lnSpc>
              <a:spcBef>
                <a:spcPts val="0"/>
              </a:spcBef>
              <a:spcAft>
                <a:spcPts val="600"/>
              </a:spcAft>
              <a:buFont typeface="Wingdings" pitchFamily="2" charset="2"/>
              <a:buChar char="§"/>
            </a:pPr>
            <a:r>
              <a:rPr lang="en-US" altLang="zh-TW" sz="2800" dirty="0" smtClean="0">
                <a:ea typeface="新細明體" pitchFamily="18" charset="-120"/>
              </a:rPr>
              <a:t>Acceptance is valid only when:</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Determined the level of risk </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Assessed the probability of attack </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Estimated the potential damage </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Performed a thorough cost benefit analysis</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Evaluated controls using each appropriate feasibility </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Decided that the particular function, service, information, or asset did not justify the cost of protection</a:t>
            </a:r>
          </a:p>
          <a:p>
            <a:pPr algn="just">
              <a:lnSpc>
                <a:spcPct val="80000"/>
              </a:lnSpc>
              <a:spcBef>
                <a:spcPts val="0"/>
              </a:spcBef>
              <a:spcAft>
                <a:spcPts val="600"/>
              </a:spcAft>
            </a:pPr>
            <a:r>
              <a:rPr lang="en-US" altLang="zh-TW" sz="2800" dirty="0" smtClean="0">
                <a:ea typeface="新細明體" pitchFamily="18" charset="-120"/>
              </a:rPr>
              <a:t>Risk appetite describes the degree to which an organization is willing to accept risk as a trade-off to the expense of applying controls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470034" cy="723697"/>
          </a:xfrm>
        </p:spPr>
        <p:txBody>
          <a:bodyPr/>
          <a:lstStyle/>
          <a:p>
            <a:r>
              <a:rPr lang="en-US" altLang="zh-TW" sz="3600" b="1" dirty="0" smtClean="0">
                <a:ea typeface="新細明體" pitchFamily="18" charset="-120"/>
              </a:rPr>
              <a:t>Mitigation Strategy Selection </a:t>
            </a:r>
            <a:endParaRPr lang="en-GB" sz="3600" b="1" dirty="0"/>
          </a:p>
        </p:txBody>
      </p:sp>
      <p:sp>
        <p:nvSpPr>
          <p:cNvPr id="3" name="Content Placeholder 2"/>
          <p:cNvSpPr>
            <a:spLocks noGrp="1"/>
          </p:cNvSpPr>
          <p:nvPr>
            <p:ph idx="1"/>
          </p:nvPr>
        </p:nvSpPr>
        <p:spPr>
          <a:xfrm>
            <a:off x="763154" y="1039092"/>
            <a:ext cx="8042276" cy="4343400"/>
          </a:xfrm>
        </p:spPr>
        <p:txBody>
          <a:bodyPr>
            <a:normAutofit fontScale="92500" lnSpcReduction="10000"/>
          </a:bodyPr>
          <a:lstStyle/>
          <a:p>
            <a:pPr algn="just">
              <a:lnSpc>
                <a:spcPct val="90000"/>
              </a:lnSpc>
            </a:pPr>
            <a:r>
              <a:rPr lang="en-US" altLang="zh-TW" sz="2800" dirty="0" smtClean="0">
                <a:ea typeface="新細明體" pitchFamily="18" charset="-120"/>
              </a:rPr>
              <a:t>The level of threat and value of the asset play a major role in the selection of strategy</a:t>
            </a:r>
          </a:p>
          <a:p>
            <a:pPr algn="just">
              <a:lnSpc>
                <a:spcPct val="90000"/>
              </a:lnSpc>
            </a:pPr>
            <a:r>
              <a:rPr lang="en-US" altLang="zh-TW" sz="2800" dirty="0" smtClean="0">
                <a:ea typeface="新細明體" pitchFamily="18" charset="-120"/>
              </a:rPr>
              <a:t>The following rules of thumb can be applied in selecting the preferred strategy:</a:t>
            </a:r>
          </a:p>
          <a:p>
            <a:pPr lvl="1" algn="just">
              <a:lnSpc>
                <a:spcPct val="90000"/>
              </a:lnSpc>
              <a:buFont typeface="Wingdings" pitchFamily="2" charset="2"/>
              <a:buChar char="§"/>
            </a:pPr>
            <a:r>
              <a:rPr lang="en-US" altLang="zh-TW" sz="2400" dirty="0" smtClean="0">
                <a:ea typeface="新細明體" pitchFamily="18" charset="-120"/>
              </a:rPr>
              <a:t>When a vulnerability can be exploited, apply layered protections, architectural designs, and administrative controls to minimize the risk or prevent this occurrence</a:t>
            </a:r>
          </a:p>
          <a:p>
            <a:pPr lvl="1" algn="just">
              <a:lnSpc>
                <a:spcPct val="90000"/>
              </a:lnSpc>
              <a:buFont typeface="Wingdings" pitchFamily="2" charset="2"/>
              <a:buChar char="§"/>
            </a:pPr>
            <a:r>
              <a:rPr lang="en-US" altLang="zh-TW" sz="2400" dirty="0" smtClean="0">
                <a:ea typeface="新細明體" pitchFamily="18" charset="-120"/>
              </a:rPr>
              <a:t>When the attacker’s cost is less than his/her potential gain apply protections to increase the attacker’s cost</a:t>
            </a:r>
          </a:p>
          <a:p>
            <a:pPr lvl="1" algn="just">
              <a:lnSpc>
                <a:spcPct val="90000"/>
              </a:lnSpc>
              <a:buFont typeface="Wingdings" pitchFamily="2" charset="2"/>
              <a:buChar char="§"/>
            </a:pPr>
            <a:r>
              <a:rPr lang="en-US" altLang="zh-TW" sz="2400" dirty="0" smtClean="0">
                <a:ea typeface="新細明體" pitchFamily="18" charset="-120"/>
              </a:rPr>
              <a:t>When potential loss is substantial, apply design principles, architectural designs, and technical and non-technical protections to limit the extent of the attack, thereby reducing the potential for loss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66514" cy="999329"/>
          </a:xfrm>
        </p:spPr>
        <p:txBody>
          <a:bodyPr/>
          <a:lstStyle/>
          <a:p>
            <a:r>
              <a:rPr lang="en-US" altLang="zh-TW" sz="3600" b="1" dirty="0" smtClean="0">
                <a:ea typeface="新細明體" pitchFamily="18" charset="-120"/>
              </a:rPr>
              <a:t>Categories of controls</a:t>
            </a:r>
            <a:endParaRPr lang="en-GB" sz="3600" b="1" dirty="0"/>
          </a:p>
        </p:txBody>
      </p:sp>
      <p:sp>
        <p:nvSpPr>
          <p:cNvPr id="3" name="Content Placeholder 2"/>
          <p:cNvSpPr>
            <a:spLocks noGrp="1"/>
          </p:cNvSpPr>
          <p:nvPr>
            <p:ph idx="1"/>
          </p:nvPr>
        </p:nvSpPr>
        <p:spPr>
          <a:xfrm>
            <a:off x="673966" y="1246910"/>
            <a:ext cx="8042276" cy="4343400"/>
          </a:xfrm>
        </p:spPr>
        <p:txBody>
          <a:bodyPr/>
          <a:lstStyle/>
          <a:p>
            <a:r>
              <a:rPr lang="en-US" altLang="zh-TW" dirty="0" smtClean="0">
                <a:ea typeface="新細明體" pitchFamily="18" charset="-120"/>
              </a:rPr>
              <a:t>Controlling risk through avoidance, mitigation, or transference may be accomplished by implementing controls or safeguards </a:t>
            </a:r>
          </a:p>
          <a:p>
            <a:r>
              <a:rPr lang="en-US" altLang="zh-TW" dirty="0" smtClean="0">
                <a:ea typeface="新細明體" pitchFamily="18" charset="-120"/>
              </a:rPr>
              <a:t>One approach to selecting controls is by category:</a:t>
            </a:r>
          </a:p>
          <a:p>
            <a:pPr lvl="1"/>
            <a:r>
              <a:rPr lang="en-US" altLang="zh-TW" dirty="0" smtClean="0">
                <a:ea typeface="新細明體" pitchFamily="18" charset="-120"/>
              </a:rPr>
              <a:t>Control Function</a:t>
            </a:r>
          </a:p>
          <a:p>
            <a:pPr lvl="1"/>
            <a:r>
              <a:rPr lang="en-US" altLang="zh-TW" dirty="0" smtClean="0">
                <a:ea typeface="新細明體" pitchFamily="18" charset="-120"/>
              </a:rPr>
              <a:t>Architectural Layer</a:t>
            </a:r>
          </a:p>
          <a:p>
            <a:pPr lvl="1"/>
            <a:r>
              <a:rPr lang="en-US" altLang="zh-TW" dirty="0" smtClean="0">
                <a:ea typeface="新細明體" pitchFamily="18" charset="-120"/>
              </a:rPr>
              <a:t>Strategy Layer</a:t>
            </a:r>
          </a:p>
          <a:p>
            <a:pPr lvl="1"/>
            <a:r>
              <a:rPr lang="en-US" altLang="zh-TW" dirty="0" smtClean="0">
                <a:ea typeface="新細明體" pitchFamily="18" charset="-120"/>
              </a:rPr>
              <a:t>Information Security Principles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939" y="0"/>
            <a:ext cx="5354220" cy="665018"/>
          </a:xfrm>
        </p:spPr>
        <p:txBody>
          <a:bodyPr/>
          <a:lstStyle/>
          <a:p>
            <a:r>
              <a:rPr lang="en-GB" sz="3600" b="1" dirty="0" smtClean="0"/>
              <a:t>Control function</a:t>
            </a:r>
            <a:endParaRPr lang="en-GB" sz="3600" b="1" dirty="0"/>
          </a:p>
        </p:txBody>
      </p:sp>
      <p:sp>
        <p:nvSpPr>
          <p:cNvPr id="3" name="Content Placeholder 2"/>
          <p:cNvSpPr>
            <a:spLocks noGrp="1"/>
          </p:cNvSpPr>
          <p:nvPr>
            <p:ph idx="1"/>
          </p:nvPr>
        </p:nvSpPr>
        <p:spPr>
          <a:xfrm>
            <a:off x="694748" y="831274"/>
            <a:ext cx="8042276" cy="4343400"/>
          </a:xfrm>
        </p:spPr>
        <p:txBody>
          <a:bodyPr>
            <a:normAutofit lnSpcReduction="10000"/>
          </a:bodyPr>
          <a:lstStyle/>
          <a:p>
            <a:pPr algn="just">
              <a:lnSpc>
                <a:spcPct val="90000"/>
              </a:lnSpc>
            </a:pPr>
            <a:r>
              <a:rPr lang="en-US" altLang="zh-TW" dirty="0" smtClean="0">
                <a:ea typeface="新細明體" pitchFamily="18" charset="-120"/>
              </a:rPr>
              <a:t>Controls or safeguards designed to defend the vulnerability are either preventive or detective</a:t>
            </a:r>
          </a:p>
          <a:p>
            <a:pPr algn="just">
              <a:lnSpc>
                <a:spcPct val="90000"/>
              </a:lnSpc>
            </a:pPr>
            <a:r>
              <a:rPr lang="en-US" altLang="zh-TW" dirty="0" smtClean="0">
                <a:ea typeface="新細明體" pitchFamily="18" charset="-120"/>
              </a:rPr>
              <a:t>Preventive controls stop attempts to exploit vulnerability by implementing enforcement of an organizational policy or a security principle, such as authentication or confidentiality</a:t>
            </a:r>
          </a:p>
          <a:p>
            <a:pPr algn="just">
              <a:lnSpc>
                <a:spcPct val="90000"/>
              </a:lnSpc>
            </a:pPr>
            <a:r>
              <a:rPr lang="en-US" altLang="zh-TW" dirty="0" smtClean="0">
                <a:ea typeface="新細明體" pitchFamily="18" charset="-120"/>
              </a:rPr>
              <a:t>Detective controls warn of violations of security principles, organizational policies, or attempts to exploit vulnerabilities</a:t>
            </a:r>
          </a:p>
          <a:p>
            <a:pPr algn="just">
              <a:lnSpc>
                <a:spcPct val="90000"/>
              </a:lnSpc>
            </a:pPr>
            <a:r>
              <a:rPr lang="en-US" altLang="zh-TW" dirty="0" smtClean="0">
                <a:ea typeface="新細明體" pitchFamily="18" charset="-120"/>
              </a:rPr>
              <a:t>Detective controls use techniques such as audit trails, intrusion detection, or configuration monitoring</a:t>
            </a:r>
          </a:p>
          <a:p>
            <a:pPr algn="just"/>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38661" cy="557442"/>
          </a:xfrm>
        </p:spPr>
        <p:txBody>
          <a:bodyPr/>
          <a:lstStyle/>
          <a:p>
            <a:r>
              <a:rPr lang="en-US" altLang="zh-TW" sz="3600" b="1" dirty="0" smtClean="0">
                <a:ea typeface="新細明體" pitchFamily="18" charset="-120"/>
              </a:rPr>
              <a:t>Architectural Layer</a:t>
            </a:r>
            <a:endParaRPr lang="en-GB" sz="3600" b="1" dirty="0"/>
          </a:p>
        </p:txBody>
      </p:sp>
      <p:sp>
        <p:nvSpPr>
          <p:cNvPr id="3" name="Content Placeholder 2"/>
          <p:cNvSpPr>
            <a:spLocks noGrp="1"/>
          </p:cNvSpPr>
          <p:nvPr>
            <p:ph idx="1"/>
          </p:nvPr>
        </p:nvSpPr>
        <p:spPr>
          <a:xfrm>
            <a:off x="549275" y="904010"/>
            <a:ext cx="8042276" cy="4343400"/>
          </a:xfrm>
        </p:spPr>
        <p:txBody>
          <a:bodyPr>
            <a:normAutofit fontScale="92500" lnSpcReduction="10000"/>
          </a:bodyPr>
          <a:lstStyle/>
          <a:p>
            <a:pPr algn="just">
              <a:lnSpc>
                <a:spcPct val="90000"/>
              </a:lnSpc>
            </a:pPr>
            <a:r>
              <a:rPr lang="en-US" altLang="zh-TW" sz="2800" dirty="0" smtClean="0">
                <a:ea typeface="新細明體" pitchFamily="18" charset="-120"/>
              </a:rPr>
              <a:t>Some controls apply to one or more layers of an organization’s technical architecture </a:t>
            </a:r>
          </a:p>
          <a:p>
            <a:pPr algn="just">
              <a:lnSpc>
                <a:spcPct val="90000"/>
              </a:lnSpc>
            </a:pPr>
            <a:r>
              <a:rPr lang="en-US" altLang="zh-TW" sz="2800" dirty="0" smtClean="0">
                <a:ea typeface="新細明體" pitchFamily="18" charset="-120"/>
              </a:rPr>
              <a:t>Among the architectural layer designators in common use are: </a:t>
            </a:r>
          </a:p>
          <a:p>
            <a:pPr lvl="1" algn="just">
              <a:lnSpc>
                <a:spcPct val="90000"/>
              </a:lnSpc>
            </a:pPr>
            <a:r>
              <a:rPr lang="en-US" altLang="zh-TW" sz="2400" dirty="0" smtClean="0">
                <a:ea typeface="新細明體" pitchFamily="18" charset="-120"/>
              </a:rPr>
              <a:t>organizational policy</a:t>
            </a:r>
          </a:p>
          <a:p>
            <a:pPr lvl="1" algn="just">
              <a:lnSpc>
                <a:spcPct val="90000"/>
              </a:lnSpc>
            </a:pPr>
            <a:r>
              <a:rPr lang="en-US" altLang="zh-TW" sz="2400" dirty="0" smtClean="0">
                <a:ea typeface="新細明體" pitchFamily="18" charset="-120"/>
              </a:rPr>
              <a:t>external networks</a:t>
            </a:r>
          </a:p>
          <a:p>
            <a:pPr lvl="1" algn="just">
              <a:lnSpc>
                <a:spcPct val="90000"/>
              </a:lnSpc>
            </a:pPr>
            <a:r>
              <a:rPr lang="en-US" altLang="zh-TW" sz="2400" dirty="0" smtClean="0">
                <a:ea typeface="新細明體" pitchFamily="18" charset="-120"/>
              </a:rPr>
              <a:t>extranets (or demilitarized zones)</a:t>
            </a:r>
          </a:p>
          <a:p>
            <a:pPr lvl="1" algn="just">
              <a:lnSpc>
                <a:spcPct val="90000"/>
              </a:lnSpc>
            </a:pPr>
            <a:r>
              <a:rPr lang="en-US" altLang="zh-TW" sz="2400" dirty="0" smtClean="0">
                <a:ea typeface="新細明體" pitchFamily="18" charset="-120"/>
              </a:rPr>
              <a:t>Intranets (WAN and LAN)</a:t>
            </a:r>
          </a:p>
          <a:p>
            <a:pPr lvl="1" algn="just">
              <a:lnSpc>
                <a:spcPct val="90000"/>
              </a:lnSpc>
            </a:pPr>
            <a:r>
              <a:rPr lang="en-US" altLang="zh-TW" sz="2400" dirty="0" smtClean="0">
                <a:ea typeface="新細明體" pitchFamily="18" charset="-120"/>
              </a:rPr>
              <a:t>network devices that interface network zones (switches, routers, firewalls, and hubs)</a:t>
            </a:r>
          </a:p>
          <a:p>
            <a:pPr lvl="1" algn="just">
              <a:lnSpc>
                <a:spcPct val="90000"/>
              </a:lnSpc>
            </a:pPr>
            <a:r>
              <a:rPr lang="en-US" altLang="zh-TW" sz="2400" dirty="0" smtClean="0">
                <a:ea typeface="新細明體" pitchFamily="18" charset="-120"/>
              </a:rPr>
              <a:t>systems (computers for mainframe, server or desktop use)</a:t>
            </a:r>
          </a:p>
          <a:p>
            <a:pPr lvl="1" algn="just">
              <a:lnSpc>
                <a:spcPct val="90000"/>
              </a:lnSpc>
            </a:pPr>
            <a:r>
              <a:rPr lang="en-US" altLang="zh-TW" sz="2400" dirty="0" smtClean="0">
                <a:ea typeface="新細明體" pitchFamily="18" charset="-120"/>
              </a:rPr>
              <a:t>applications</a:t>
            </a:r>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62767" cy="951203"/>
          </a:xfrm>
        </p:spPr>
        <p:txBody>
          <a:bodyPr/>
          <a:lstStyle/>
          <a:p>
            <a:r>
              <a:rPr lang="en-US" altLang="zh-TW" sz="3600" b="1" dirty="0" smtClean="0">
                <a:ea typeface="新細明體" pitchFamily="18" charset="-120"/>
              </a:rPr>
              <a:t>Strategy Layer</a:t>
            </a:r>
            <a:endParaRPr lang="en-GB" sz="3600" b="1" dirty="0"/>
          </a:p>
        </p:txBody>
      </p:sp>
      <p:sp>
        <p:nvSpPr>
          <p:cNvPr id="3" name="Content Placeholder 2"/>
          <p:cNvSpPr>
            <a:spLocks noGrp="1"/>
          </p:cNvSpPr>
          <p:nvPr>
            <p:ph idx="1"/>
          </p:nvPr>
        </p:nvSpPr>
        <p:spPr/>
        <p:txBody>
          <a:bodyPr/>
          <a:lstStyle/>
          <a:p>
            <a:r>
              <a:rPr lang="en-US" altLang="zh-TW" dirty="0" smtClean="0">
                <a:ea typeface="新細明體" pitchFamily="18" charset="-120"/>
              </a:rPr>
              <a:t>Controls are sometimes classified by the risk control strategy they operate within: </a:t>
            </a:r>
          </a:p>
          <a:p>
            <a:pPr lvl="1"/>
            <a:r>
              <a:rPr lang="en-US" altLang="zh-TW" dirty="0" smtClean="0">
                <a:ea typeface="新細明體" pitchFamily="18" charset="-120"/>
              </a:rPr>
              <a:t>avoidance</a:t>
            </a:r>
          </a:p>
          <a:p>
            <a:pPr lvl="1"/>
            <a:r>
              <a:rPr lang="en-US" altLang="zh-TW" dirty="0" smtClean="0">
                <a:ea typeface="新細明體" pitchFamily="18" charset="-120"/>
              </a:rPr>
              <a:t>mitigation</a:t>
            </a:r>
          </a:p>
          <a:p>
            <a:pPr lvl="1"/>
            <a:r>
              <a:rPr lang="en-US" altLang="zh-TW" dirty="0" smtClean="0">
                <a:ea typeface="新細明體" pitchFamily="18" charset="-120"/>
              </a:rPr>
              <a:t>transference</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76515" cy="713306"/>
          </a:xfrm>
        </p:spPr>
        <p:txBody>
          <a:bodyPr/>
          <a:lstStyle/>
          <a:p>
            <a:r>
              <a:rPr lang="en-US" altLang="zh-TW" sz="3600" b="1" dirty="0" smtClean="0">
                <a:ea typeface="新細明體" pitchFamily="18" charset="-120"/>
              </a:rPr>
              <a:t>Information Security Principles</a:t>
            </a:r>
            <a:endParaRPr lang="en-GB" sz="3600" b="1" dirty="0"/>
          </a:p>
        </p:txBody>
      </p:sp>
      <p:sp>
        <p:nvSpPr>
          <p:cNvPr id="3" name="Content Placeholder 2"/>
          <p:cNvSpPr>
            <a:spLocks noGrp="1"/>
          </p:cNvSpPr>
          <p:nvPr>
            <p:ph idx="1"/>
          </p:nvPr>
        </p:nvSpPr>
        <p:spPr>
          <a:xfrm>
            <a:off x="716394" y="1101438"/>
            <a:ext cx="8042276" cy="4343400"/>
          </a:xfrm>
        </p:spPr>
        <p:txBody>
          <a:bodyPr/>
          <a:lstStyle/>
          <a:p>
            <a:r>
              <a:rPr lang="en-US" altLang="zh-TW" dirty="0" smtClean="0">
                <a:ea typeface="新細明體" pitchFamily="18" charset="-120"/>
              </a:rPr>
              <a:t>Controls operate within one or more of the commonly accepted information security principles:</a:t>
            </a:r>
          </a:p>
          <a:p>
            <a:pPr lvl="1"/>
            <a:r>
              <a:rPr lang="en-US" altLang="zh-TW" dirty="0" smtClean="0">
                <a:ea typeface="新細明體" pitchFamily="18" charset="-120"/>
              </a:rPr>
              <a:t>Confidentiality </a:t>
            </a:r>
          </a:p>
          <a:p>
            <a:pPr lvl="1"/>
            <a:r>
              <a:rPr lang="en-US" altLang="zh-TW" dirty="0" smtClean="0">
                <a:ea typeface="新細明體" pitchFamily="18" charset="-120"/>
              </a:rPr>
              <a:t>Integrity </a:t>
            </a:r>
          </a:p>
          <a:p>
            <a:pPr lvl="1"/>
            <a:r>
              <a:rPr lang="en-US" altLang="zh-TW" dirty="0" smtClean="0">
                <a:ea typeface="新細明體" pitchFamily="18" charset="-120"/>
              </a:rPr>
              <a:t>Availability</a:t>
            </a:r>
          </a:p>
          <a:p>
            <a:pPr lvl="1"/>
            <a:r>
              <a:rPr lang="en-US" altLang="zh-TW" dirty="0" smtClean="0">
                <a:ea typeface="新細明體" pitchFamily="18" charset="-120"/>
              </a:rPr>
              <a:t>Authentication</a:t>
            </a:r>
          </a:p>
          <a:p>
            <a:pPr lvl="1"/>
            <a:r>
              <a:rPr lang="en-US" altLang="zh-TW" dirty="0" smtClean="0">
                <a:ea typeface="新細明體" pitchFamily="18" charset="-120"/>
              </a:rPr>
              <a:t>Authorization </a:t>
            </a:r>
          </a:p>
          <a:p>
            <a:pPr lvl="1"/>
            <a:r>
              <a:rPr lang="en-US" altLang="zh-TW" dirty="0" smtClean="0">
                <a:ea typeface="新細明體" pitchFamily="18" charset="-120"/>
              </a:rPr>
              <a:t>Accountability</a:t>
            </a:r>
          </a:p>
          <a:p>
            <a:pPr lvl="1"/>
            <a:r>
              <a:rPr lang="en-US" altLang="zh-TW" dirty="0" smtClean="0">
                <a:ea typeface="新細明體" pitchFamily="18" charset="-120"/>
              </a:rPr>
              <a:t>Privacy</a:t>
            </a:r>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linds(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linds(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linds(horizont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smtClean="0"/>
              <a:t>References</a:t>
            </a:r>
            <a:endParaRPr lang="en-GB" sz="3600" b="1" dirty="0"/>
          </a:p>
        </p:txBody>
      </p:sp>
      <p:sp>
        <p:nvSpPr>
          <p:cNvPr id="3" name="Content Placeholder 2"/>
          <p:cNvSpPr>
            <a:spLocks noGrp="1"/>
          </p:cNvSpPr>
          <p:nvPr>
            <p:ph idx="1"/>
          </p:nvPr>
        </p:nvSpPr>
        <p:spPr/>
        <p:txBody>
          <a:bodyPr>
            <a:normAutofit/>
          </a:bodyPr>
          <a:lstStyle/>
          <a:p>
            <a:r>
              <a:rPr lang="en-GB" dirty="0" smtClean="0"/>
              <a:t>M. T Whitman, H. J. </a:t>
            </a:r>
            <a:r>
              <a:rPr lang="en-GB" dirty="0" err="1" smtClean="0"/>
              <a:t>Mattford</a:t>
            </a:r>
            <a:r>
              <a:rPr lang="en-GB" dirty="0" smtClean="0"/>
              <a:t>, Principles of Information Security, </a:t>
            </a:r>
            <a:r>
              <a:rPr lang="en-GB" dirty="0" err="1" smtClean="0"/>
              <a:t>Cengage</a:t>
            </a:r>
            <a:r>
              <a:rPr lang="en-GB" dirty="0" smtClean="0"/>
              <a:t> Learning, 4</a:t>
            </a:r>
            <a:r>
              <a:rPr lang="en-GB" baseline="30000" dirty="0" smtClean="0"/>
              <a:t>th</a:t>
            </a:r>
            <a:r>
              <a:rPr lang="en-GB" dirty="0" smtClean="0"/>
              <a:t> </a:t>
            </a:r>
            <a:r>
              <a:rPr lang="en-GB" dirty="0" err="1" smtClean="0"/>
              <a:t>ed</a:t>
            </a:r>
            <a:r>
              <a:rPr lang="en-GB" dirty="0" smtClean="0"/>
              <a:t> 2012.</a:t>
            </a:r>
          </a:p>
          <a:p>
            <a:r>
              <a:rPr lang="en-GB" dirty="0" smtClean="0">
                <a:hlinkClick r:id="rId3"/>
              </a:rPr>
              <a:t>http://ceh.vn/</a:t>
            </a:r>
            <a:endParaRPr lang="en-GB" dirty="0" smtClean="0"/>
          </a:p>
          <a:p>
            <a:r>
              <a:rPr lang="en-GB" dirty="0" smtClean="0">
                <a:hlinkClick r:id="rId4"/>
              </a:rPr>
              <a:t>http://www.symantec.com/security_response/publications/threatreport.jsp</a:t>
            </a:r>
            <a:endParaRPr lang="en-GB" dirty="0" smtClean="0"/>
          </a:p>
          <a:p>
            <a:endParaRPr lang="en-GB"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3.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4.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7137</TotalTime>
  <Words>2435</Words>
  <Application>Microsoft Office PowerPoint</Application>
  <PresentationFormat>On-screen Show (4:3)</PresentationFormat>
  <Paragraphs>249</Paragraphs>
  <Slides>32</Slides>
  <Notes>32</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新細明體</vt:lpstr>
      <vt:lpstr>Arial</vt:lpstr>
      <vt:lpstr>Calibri</vt:lpstr>
      <vt:lpstr>News Gothic MT</vt:lpstr>
      <vt:lpstr>Times New Roman</vt:lpstr>
      <vt:lpstr>Wingdings</vt:lpstr>
      <vt:lpstr>Wingdings 2</vt:lpstr>
      <vt:lpstr>Breeze</vt:lpstr>
      <vt:lpstr> Introduction   Network Security</vt:lpstr>
      <vt:lpstr> Learning Outcome</vt:lpstr>
      <vt:lpstr>Information Security, Threats and Attacks</vt:lpstr>
      <vt:lpstr>Element of Information Security</vt:lpstr>
      <vt:lpstr>Element of Information Security</vt:lpstr>
      <vt:lpstr>The security, functionality and usability Triangle</vt:lpstr>
      <vt:lpstr>Security Challenges</vt:lpstr>
      <vt:lpstr>Security Challenges</vt:lpstr>
      <vt:lpstr>Threats</vt:lpstr>
      <vt:lpstr>Threats to information security</vt:lpstr>
      <vt:lpstr>Acts of Human Error or Failure </vt:lpstr>
      <vt:lpstr>Acts of Human Error or Failure </vt:lpstr>
      <vt:lpstr>Acts of Human Error of failure</vt:lpstr>
      <vt:lpstr>Types of Attacks on a system</vt:lpstr>
      <vt:lpstr>Types of Attacks on a System</vt:lpstr>
      <vt:lpstr>Operating System Attacks</vt:lpstr>
      <vt:lpstr>Application-Level Attacks</vt:lpstr>
      <vt:lpstr>PowerPoint Presentation</vt:lpstr>
      <vt:lpstr>Misconfiguration Attacks</vt:lpstr>
      <vt:lpstr>Information Security Controls Risk Control Strategies</vt:lpstr>
      <vt:lpstr>Avoidance</vt:lpstr>
      <vt:lpstr>Transference</vt:lpstr>
      <vt:lpstr>Mitigation</vt:lpstr>
      <vt:lpstr>Acceptance</vt:lpstr>
      <vt:lpstr>Mitigation Strategy Selection </vt:lpstr>
      <vt:lpstr>Categories of controls</vt:lpstr>
      <vt:lpstr>Control function</vt:lpstr>
      <vt:lpstr>Architectural Layer</vt:lpstr>
      <vt:lpstr>Strategy Layer</vt:lpstr>
      <vt:lpstr>Information Security Principles</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510</cp:revision>
  <dcterms:created xsi:type="dcterms:W3CDTF">2011-10-03T10:20:59Z</dcterms:created>
  <dcterms:modified xsi:type="dcterms:W3CDTF">2016-10-05T14:52:23Z</dcterms:modified>
</cp:coreProperties>
</file>