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85" r:id="rId3"/>
    <p:sldId id="264" r:id="rId4"/>
    <p:sldId id="270" r:id="rId5"/>
    <p:sldId id="339" r:id="rId6"/>
    <p:sldId id="340" r:id="rId7"/>
    <p:sldId id="288" r:id="rId8"/>
    <p:sldId id="289" r:id="rId9"/>
    <p:sldId id="290" r:id="rId10"/>
    <p:sldId id="302" r:id="rId11"/>
    <p:sldId id="30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80" autoAdjust="0"/>
    <p:restoredTop sz="94660"/>
  </p:normalViewPr>
  <p:slideViewPr>
    <p:cSldViewPr snapToGrid="0">
      <p:cViewPr varScale="1">
        <p:scale>
          <a:sx n="118" d="100"/>
          <a:sy n="118" d="100"/>
        </p:scale>
        <p:origin x="198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B68522-1ED1-16C5-7F4C-1815D5ABBD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8EB20D3-E830-7C34-70C7-EABE5D461F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632642-6EFD-6701-F582-2ABDA06775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D41D9-4F65-4B87-B53A-5803546B4C7E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E133EB-A76E-DC38-C03A-FF28078DA9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66892B-BFE1-F380-D2F5-F0A83A1F5E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7C66BD-D7DC-476A-A2F8-BD8817FDE9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7657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64949E-92EC-773D-AF5B-E977830987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B126C9-6804-5136-A7D3-A2C7346528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D9A9D-D540-DD9F-7D8B-B32825F325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D41D9-4F65-4B87-B53A-5803546B4C7E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02321D-5CD3-0989-4B03-4B9AE9D5DD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62A927-D78B-A3A5-2738-282AC2B915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7C66BD-D7DC-476A-A2F8-BD8817FDE9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37993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8CA70D-E920-CCCF-D147-0A16C67DDE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3F6A3D-C774-EC24-83C7-40B1043308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1774F6-49E7-EBAD-646A-DCF3909037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D41D9-4F65-4B87-B53A-5803546B4C7E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6943BC-58C0-BC39-3CDB-B87E920426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C02282-8649-ABBA-DBBF-E74C93F5B7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7C66BD-D7DC-476A-A2F8-BD8817FDE9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6198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C618DC-87DD-A447-B337-74CCE9D389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E3CDFF-4CC4-42F6-CCC3-43C95D1A577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6578E-0E4E-6B94-6995-C4BA42108EE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11BA9B-98BB-74F5-28C0-EAED8272D5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D41D9-4F65-4B87-B53A-5803546B4C7E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FA6BC0-DB6D-0DDB-2F4F-7A44CA5189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A13E9BC-A72E-7BB3-6ACB-1F7307118F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7C66BD-D7DC-476A-A2F8-BD8817FDE9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43983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4DF002-C548-9D94-E39B-9E9C21AE07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00A04C8-2A03-A98F-3777-5AD61D574C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8C0A40-D095-7F56-A2DA-1A2869A20AC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51F5E68-3618-5347-3644-61067F3F216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888F4F5-FF4B-8FC6-4E74-97A19BE4E1B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D691DA-E6E2-9B52-E3AD-4025C1B66A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D41D9-4F65-4B87-B53A-5803546B4C7E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4DE98F4-A7BC-77AD-047F-92990F1DFA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95F1304-E3EF-88FB-363D-7D08DC93F6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7C66BD-D7DC-476A-A2F8-BD8817FDE9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85887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3A20E3-AA79-68C0-1DFA-1AD0A7B005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508BEED-0B2C-4A05-586C-A32513106B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D41D9-4F65-4B87-B53A-5803546B4C7E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188364B-6ED9-678B-CCDF-DD27970F6C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98B3CD8-7C9F-EA8B-57D6-4E6EECB013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7C66BD-D7DC-476A-A2F8-BD8817FDE9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97337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8CA0EAC-0AD8-7379-718C-B20006D4FD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D41D9-4F65-4B87-B53A-5803546B4C7E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65AF544-170D-2C0D-FF40-52030ACF3F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9D4D1B6-E3DD-044A-FED3-1349B92A26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7C66BD-D7DC-476A-A2F8-BD8817FDE9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7200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BDE578-723E-7513-FCF0-4FBBE9A081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16BF97-19A2-F084-A00B-25959E2AD6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2B77A2-B54A-F2F6-A9EE-679D3BA9F51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14A0676-B0C9-5493-EBF3-03561CA951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D41D9-4F65-4B87-B53A-5803546B4C7E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E437221-EE65-D8D0-BC2F-C38DFCE4F0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1685C9-40FE-6616-9C1C-8192620C7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7C66BD-D7DC-476A-A2F8-BD8817FDE9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28030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E67CB6-015C-138A-AFB8-AFB9D3C433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82B1AC1-FE40-EE88-531E-A7587B4124C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2B118EE-B585-AB78-C4A9-178B7CFAF2F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77D6AA-0DD2-FC08-24C9-BA35233907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D41D9-4F65-4B87-B53A-5803546B4C7E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DE6C31-DFAE-6331-615A-8B68F17A7E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31C89B4-1FB2-8DE6-F9EB-D3FED23756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7C66BD-D7DC-476A-A2F8-BD8817FDE9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56799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A482F7-E5D6-7802-0B64-8FF3568588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B2C6E6B-DFD5-5A06-59A2-781E6382795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D426C2-EBB2-74F1-6702-54C56BE344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D41D9-4F65-4B87-B53A-5803546B4C7E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705B89-12C4-197D-2714-F89C4C26AA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C273E7-463C-D93E-2D8D-0C041B0157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7C66BD-D7DC-476A-A2F8-BD8817FDE9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55369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A8BE93C-9F05-C90E-523A-6282EA62BF6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AC6198A-CBFD-6568-A772-A837CD35E4C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AFB9A1-48EA-F2F5-A06B-C754B65A78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D41D9-4F65-4B87-B53A-5803546B4C7E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D6A40B-811B-C58C-FEE5-AB0315F2E8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66ADDC-4C01-04AF-2171-5E20A9F65A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7C66BD-D7DC-476A-A2F8-BD8817FDE9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29990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D275FA-13F2-F341-37C9-89987AFCCE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18D399-11E0-D177-764B-AAFAA3202A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72A59F-8106-0C7B-8197-C27413AD7FC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EBD41D9-4F65-4B87-B53A-5803546B4C7E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A5EC79-157C-8485-564D-0D412253441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2410B1-C54F-AAFA-B03F-8ED69AB928E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E7C66BD-D7DC-476A-A2F8-BD8817FDE9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94893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s://assets.publishing.service.gov.uk/government/uploads/system/uploads/attachment_data/file/359317/INF104_160914.pdf" TargetMode="Externa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0F0639-A98D-E77A-7C4A-7E8C78BAA6E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Revision Session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18BCAD5-53D3-4945-1473-F874C824937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4800" dirty="0"/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641134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18D417-763F-61D0-4F97-E50F0466D5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400" b="1" dirty="0"/>
              <a:t>Driving licences</a:t>
            </a:r>
            <a:br>
              <a:rPr lang="en-GB" sz="2400" b="1" dirty="0"/>
            </a:br>
            <a:br>
              <a:rPr lang="en-GB" sz="2400" b="1" dirty="0"/>
            </a:br>
            <a:r>
              <a:rPr lang="en-GB" sz="2400" b="1" dirty="0"/>
              <a:t>In the UK, a driver must have an appropriate licence for the class of vehicle they wish to drive.</a:t>
            </a:r>
            <a:br>
              <a:rPr lang="en-GB" sz="2400" b="1" dirty="0"/>
            </a:br>
            <a:endParaRPr lang="en-GB" sz="2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E0C017-20FA-A50C-F986-E402A22AF53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algn="l">
              <a:buNone/>
            </a:pPr>
            <a:r>
              <a:rPr lang="en-GB" sz="2000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Offences:</a:t>
            </a:r>
          </a:p>
          <a:p>
            <a:pPr marL="0" indent="0" algn="l">
              <a:buNone/>
            </a:pPr>
            <a:endParaRPr lang="en-GB" sz="2000" b="0" i="0" dirty="0">
              <a:solidFill>
                <a:srgbClr val="1E1E1E"/>
              </a:solidFill>
              <a:effectLst/>
              <a:highlight>
                <a:srgbClr val="FFFFFF"/>
              </a:highlight>
              <a:latin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GB" sz="2000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“It is an offence for a person to drive on a road a motor vehicle of any class otherwise than in accordance with a licence authorising him to drive a motor vehicle of that class.” S.87(1) RTA 1988. </a:t>
            </a:r>
          </a:p>
          <a:p>
            <a:pPr algn="l"/>
            <a:endParaRPr lang="en-GB" sz="2000" b="0" i="0" dirty="0">
              <a:solidFill>
                <a:srgbClr val="1E1E1E"/>
              </a:solidFill>
              <a:effectLst/>
              <a:highlight>
                <a:srgbClr val="FFFFFF"/>
              </a:highlight>
              <a:latin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GB" sz="2000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“It is an offence for a person to </a:t>
            </a:r>
            <a:r>
              <a:rPr lang="en-GB" sz="2000" b="1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cause*</a:t>
            </a:r>
            <a:r>
              <a:rPr lang="en-GB" sz="2000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 or </a:t>
            </a:r>
            <a:r>
              <a:rPr lang="en-GB" sz="2000" b="1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permit*</a:t>
            </a:r>
            <a:r>
              <a:rPr lang="en-GB" sz="2000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 another person to drive on a road a motor vehicle of any class otherwise than in accordance with a licence authorising that other person to drive a motor vehicle of that class.” S.87(2) RTA 1988 </a:t>
            </a:r>
          </a:p>
          <a:p>
            <a:endParaRPr lang="en-GB" dirty="0"/>
          </a:p>
          <a:p>
            <a:r>
              <a:rPr lang="en-GB" sz="1600" dirty="0"/>
              <a:t>* we will look at these in detail later on.</a:t>
            </a:r>
          </a:p>
        </p:txBody>
      </p:sp>
      <p:pic>
        <p:nvPicPr>
          <p:cNvPr id="5" name="Picture 2" descr="Driving licence in the United Kingdom - Wikipedia">
            <a:extLst>
              <a:ext uri="{FF2B5EF4-FFF2-40B4-BE49-F238E27FC236}">
                <a16:creationId xmlns:a16="http://schemas.microsoft.com/office/drawing/2014/main" id="{E2BB2A0B-ED3B-4091-7F99-E8D5359452A3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0425" y="3029744"/>
            <a:ext cx="3105150" cy="1943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831177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D81F4E-EDE8-5049-684E-CA5BBF1E36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26" name="Picture 2" descr="what driving licence required calculator infographic">
            <a:extLst>
              <a:ext uri="{FF2B5EF4-FFF2-40B4-BE49-F238E27FC236}">
                <a16:creationId xmlns:a16="http://schemas.microsoft.com/office/drawing/2014/main" id="{2DD9ECEC-F82C-1440-A986-7FEA226E4870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199" y="1285875"/>
            <a:ext cx="4905377" cy="4891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Driving Licence Codes: Everything You Need To Know | Resources | PassMeFast">
            <a:extLst>
              <a:ext uri="{FF2B5EF4-FFF2-40B4-BE49-F238E27FC236}">
                <a16:creationId xmlns:a16="http://schemas.microsoft.com/office/drawing/2014/main" id="{09D2D12C-81C9-C416-813B-16B899DFA7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8424" y="2595563"/>
            <a:ext cx="5402710" cy="3581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7B5504-3955-0BB0-9D36-C283671A135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8369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E1F64B99-3A0A-8AAE-DC00-D68D75B524A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004792" y="890546"/>
            <a:ext cx="5229031" cy="5286417"/>
          </a:xfrm>
        </p:spPr>
      </p:pic>
      <p:pic>
        <p:nvPicPr>
          <p:cNvPr id="4098" name="Picture 2" descr="Swansea Minibus Hire | Airport Taxi">
            <a:extLst>
              <a:ext uri="{FF2B5EF4-FFF2-40B4-BE49-F238E27FC236}">
                <a16:creationId xmlns:a16="http://schemas.microsoft.com/office/drawing/2014/main" id="{FFC1A3BA-54E8-5F69-323D-F29903A74CE5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3312" y="3129756"/>
            <a:ext cx="2619375" cy="1743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267545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048186-75BE-FB44-10B7-67CD0F973F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S. 87 Road Traffic Act 1988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16A3F19E-F8B9-73B4-41F0-22EDC0BA604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500226" y="1825625"/>
            <a:ext cx="2236395" cy="1676634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E3441E1-B5A9-5165-0D86-2BFAB17E2E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2632" y="1825625"/>
            <a:ext cx="5387725" cy="4351338"/>
          </a:xfrm>
        </p:spPr>
        <p:txBody>
          <a:bodyPr>
            <a:normAutofit fontScale="92500" lnSpcReduction="20000"/>
          </a:bodyPr>
          <a:lstStyle/>
          <a:p>
            <a:pPr algn="l"/>
            <a:r>
              <a:rPr lang="en-GB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(1)It is an offence for a person to drive on a road a motor vehicle of any class otherwise than in accordance with a licence authorising him to drive a motor vehicle of that class.</a:t>
            </a:r>
          </a:p>
          <a:p>
            <a:pPr algn="l"/>
            <a:r>
              <a:rPr lang="en-GB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(2)It is an offence for a person to cause or permit another person to drive on a road a motor vehicle of any class otherwise than in accordance with a licence authorising that other person</a:t>
            </a:r>
            <a:r>
              <a:rPr lang="en-GB" b="1" i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]</a:t>
            </a:r>
            <a:r>
              <a:rPr lang="en-GB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 to drive a motor vehicle of that class.</a:t>
            </a:r>
          </a:p>
          <a:p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152B017-51CF-9C23-FE49-F3D23E8267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0227" y="4387804"/>
            <a:ext cx="2236395" cy="2348594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49B0BED7-2ED4-1A69-9583-FEB92B0ADC1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865" y="1954230"/>
            <a:ext cx="1750088" cy="1419423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9562F03-09E2-A1CD-DF0E-CAB395C06E4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98435" y="4659088"/>
            <a:ext cx="3124748" cy="13255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39346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2BCAC-E376-E86B-61EB-DB1090E043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S. 29 Vehicle Excise Regulations Act 1994 (VERA).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099133-826D-87F5-70DF-6DC8B389B6C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b="0" i="0" dirty="0">
                <a:solidFill>
                  <a:srgbClr val="474747"/>
                </a:solidFill>
                <a:effectLst/>
                <a:highlight>
                  <a:srgbClr val="FFFFFF"/>
                </a:highlight>
                <a:latin typeface="Google Sans"/>
              </a:rPr>
              <a:t> (1)If a person uses, or keeps, [F1a vehicle] which is unlicensed he is guilty of an offence. (2)For the purposes of subsection (1) a vehicle is unlicensed if no vehicle licence or trade licence is in force for or in respect of the vehicle.</a:t>
            </a:r>
          </a:p>
          <a:p>
            <a:endParaRPr lang="en-GB" dirty="0">
              <a:solidFill>
                <a:srgbClr val="474747"/>
              </a:solidFill>
              <a:highlight>
                <a:srgbClr val="FFFFFF"/>
              </a:highlight>
              <a:latin typeface="Google Sans"/>
            </a:endParaRPr>
          </a:p>
          <a:p>
            <a:endParaRPr lang="en-GB" dirty="0">
              <a:solidFill>
                <a:srgbClr val="474747"/>
              </a:solidFill>
              <a:highlight>
                <a:srgbClr val="FFFFFF"/>
              </a:highlight>
              <a:latin typeface="Google Sans"/>
            </a:endParaRPr>
          </a:p>
          <a:p>
            <a:r>
              <a:rPr lang="en-GB" dirty="0">
                <a:solidFill>
                  <a:srgbClr val="474747"/>
                </a:solidFill>
                <a:highlight>
                  <a:srgbClr val="FFFFFF"/>
                </a:highlight>
                <a:latin typeface="Google Sans"/>
              </a:rPr>
              <a:t>NB. Registration document, currently known as V5, contains identification details of the vehicle and it is the vehicle, not the driver that is issued the I.D number.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CA3BF0C-AC49-1092-7E76-EA1253CBB763}"/>
              </a:ext>
            </a:extLst>
          </p:cNvPr>
          <p:cNvSpPr txBox="1"/>
          <p:nvPr/>
        </p:nvSpPr>
        <p:spPr>
          <a:xfrm>
            <a:off x="7675417" y="6070706"/>
            <a:ext cx="435422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INF104_160914.pdf (publishing.service.gov.uk)</a:t>
            </a:r>
            <a:endParaRPr lang="en-GB" dirty="0"/>
          </a:p>
        </p:txBody>
      </p:sp>
      <p:pic>
        <p:nvPicPr>
          <p:cNvPr id="12" name="Content Placeholder 11">
            <a:extLst>
              <a:ext uri="{FF2B5EF4-FFF2-40B4-BE49-F238E27FC236}">
                <a16:creationId xmlns:a16="http://schemas.microsoft.com/office/drawing/2014/main" id="{B744685B-E338-3696-2DEB-81BE4A65421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7305471" y="3096292"/>
            <a:ext cx="2915057" cy="1810003"/>
          </a:xfrm>
        </p:spPr>
      </p:pic>
    </p:spTree>
    <p:extLst>
      <p:ext uri="{BB962C8B-B14F-4D97-AF65-F5344CB8AC3E}">
        <p14:creationId xmlns:p14="http://schemas.microsoft.com/office/powerpoint/2010/main" val="22445106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CAF53B-2671-6802-D6B0-9F1B191040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Insurance, </a:t>
            </a:r>
            <a:br>
              <a:rPr lang="en-GB" sz="2400" dirty="0"/>
            </a:br>
            <a:r>
              <a:rPr lang="en-GB" sz="2400" dirty="0"/>
              <a:t>Sec 143 Road Traffic Act 1988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BB213D-962A-88BB-36A1-2693D7A08A1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40000" lnSpcReduction="20000"/>
          </a:bodyPr>
          <a:lstStyle/>
          <a:p>
            <a:pPr algn="l"/>
            <a:r>
              <a:rPr lang="en-GB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(a)a person must not use a motor vehicle on a road or other public place unless there is in force in relation to the use of the vehicle by that person such a policy of insurance  as complies with the requirements of this Part of this Act, and</a:t>
            </a:r>
          </a:p>
          <a:p>
            <a:pPr algn="l"/>
            <a:r>
              <a:rPr lang="en-GB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(b)a person must not cause* or permit* any other person to use a motor vehicle on a road or other public place unless there is in force in relation to the use of the vehicle by that other person such a policy of insurance as complies with the requirements of this Part of this Act.</a:t>
            </a:r>
          </a:p>
          <a:p>
            <a:pPr algn="l"/>
            <a:r>
              <a:rPr lang="en-GB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(2)If a person acts in contravention of subsection (1) above he is guilty of an offence.</a:t>
            </a:r>
          </a:p>
          <a:p>
            <a:pPr algn="l"/>
            <a:r>
              <a:rPr lang="en-GB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(3)A person charged with using a motor vehicle in contravention of this section shall not be convicted if he proves—</a:t>
            </a:r>
          </a:p>
          <a:p>
            <a:pPr algn="l"/>
            <a:r>
              <a:rPr lang="en-GB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(a)that the vehicle did not belong to him and was not in his possession under a contract of hiring or of loan,</a:t>
            </a:r>
          </a:p>
          <a:p>
            <a:pPr algn="l"/>
            <a:r>
              <a:rPr lang="en-GB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(b)that he was using the vehicle in the course of his employment, and</a:t>
            </a:r>
          </a:p>
          <a:p>
            <a:pPr algn="l"/>
            <a:r>
              <a:rPr lang="en-GB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(c)that he neither knew nor had reason to believe that there was not in force in relation to the vehicle such a policy of insurance  as is mentioned in subsection (1) above.</a:t>
            </a:r>
          </a:p>
          <a:p>
            <a:pPr algn="l"/>
            <a:r>
              <a:rPr lang="en-GB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(4)This Part of this Act does not apply to invalid carriages.</a:t>
            </a:r>
          </a:p>
          <a:p>
            <a:pPr algn="l"/>
            <a:endParaRPr lang="en-GB" dirty="0">
              <a:solidFill>
                <a:srgbClr val="1E1E1E"/>
              </a:solidFill>
              <a:highlight>
                <a:srgbClr val="FFFFFF"/>
              </a:highlight>
              <a:latin typeface="arial" panose="020B0604020202020204" pitchFamily="34" charset="0"/>
            </a:endParaRPr>
          </a:p>
          <a:p>
            <a:pPr algn="l"/>
            <a:r>
              <a:rPr lang="en-GB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NB details of Insurance is recorded on PNC and with the Motor Insurance Bureau.</a:t>
            </a:r>
          </a:p>
          <a:p>
            <a:pPr algn="l"/>
            <a:r>
              <a:rPr lang="en-GB" dirty="0">
                <a:solidFill>
                  <a:srgbClr val="1E1E1E"/>
                </a:solidFill>
                <a:highlight>
                  <a:srgbClr val="FFFFFF"/>
                </a:highlight>
                <a:latin typeface="arial" panose="020B0604020202020204" pitchFamily="34" charset="0"/>
              </a:rPr>
              <a:t>*  We will discuss these terms later.</a:t>
            </a:r>
            <a:endParaRPr lang="en-GB" b="0" i="0" dirty="0">
              <a:solidFill>
                <a:srgbClr val="1E1E1E"/>
              </a:solidFill>
              <a:effectLst/>
              <a:highlight>
                <a:srgbClr val="FFFFFF"/>
              </a:highlight>
              <a:latin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51EF9769-76E4-CD26-0615-CB7CEA5F916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8063113" y="2121031"/>
            <a:ext cx="2542042" cy="3205113"/>
          </a:xfrm>
        </p:spPr>
      </p:pic>
    </p:spTree>
    <p:extLst>
      <p:ext uri="{BB962C8B-B14F-4D97-AF65-F5344CB8AC3E}">
        <p14:creationId xmlns:p14="http://schemas.microsoft.com/office/powerpoint/2010/main" val="14293839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B93C1B-1CE8-5525-9726-374FB8C966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26003"/>
            <a:ext cx="10515600" cy="795131"/>
          </a:xfrm>
        </p:spPr>
        <p:txBody>
          <a:bodyPr>
            <a:normAutofit fontScale="90000"/>
          </a:bodyPr>
          <a:lstStyle/>
          <a:p>
            <a:r>
              <a:rPr lang="en-GB" sz="2800" dirty="0"/>
              <a:t>Vehicle Excise Duty </a:t>
            </a:r>
            <a:br>
              <a:rPr lang="en-GB" sz="2800" dirty="0"/>
            </a:br>
            <a:r>
              <a:rPr lang="en-GB" sz="2800" dirty="0"/>
              <a:t>S.1 Vehicle Excise Registration Act 1994.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0A4148-205D-7F3B-023F-3A55C5A0805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199" y="1121134"/>
            <a:ext cx="8297849" cy="5263763"/>
          </a:xfrm>
        </p:spPr>
        <p:txBody>
          <a:bodyPr>
            <a:normAutofit fontScale="32500" lnSpcReduction="20000"/>
          </a:bodyPr>
          <a:lstStyle/>
          <a:p>
            <a:pPr algn="l"/>
            <a:r>
              <a:rPr lang="en-GB" sz="4400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A duty of excise (“vehicle excise duty”) shall be charged in respect of every mechanically propelled vehicle that—</a:t>
            </a:r>
          </a:p>
          <a:p>
            <a:pPr algn="l"/>
            <a:r>
              <a:rPr lang="en-GB" sz="4400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(a)is registered under this Act (see section 21), or</a:t>
            </a:r>
          </a:p>
          <a:p>
            <a:pPr algn="l"/>
            <a:r>
              <a:rPr lang="en-GB" sz="4400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(b)is not so registered but is used, or kept, on a public road in the United Kingdom.</a:t>
            </a:r>
          </a:p>
          <a:p>
            <a:pPr algn="l"/>
            <a:r>
              <a:rPr lang="en-GB" sz="4400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(1A)Vehicle excise duty shall also be charged in respect of everything (whether or not it is a vehicle) that has been, but has ceased to be, a mechanically propelled vehicle and—</a:t>
            </a:r>
          </a:p>
          <a:p>
            <a:pPr algn="l"/>
            <a:r>
              <a:rPr lang="en-GB" sz="4400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(a)is registered under this Act, or</a:t>
            </a:r>
          </a:p>
          <a:p>
            <a:pPr algn="l"/>
            <a:r>
              <a:rPr lang="en-GB" sz="4400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(b)is not so registered but is used, or kept, on a public road in the United Kingdom.</a:t>
            </a:r>
          </a:p>
          <a:p>
            <a:pPr algn="l"/>
            <a:r>
              <a:rPr lang="en-GB" sz="4400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(1B)In the following provisions of this Act “vehicle” means—</a:t>
            </a:r>
          </a:p>
          <a:p>
            <a:pPr algn="l"/>
            <a:r>
              <a:rPr lang="en-GB" sz="4400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(a)a mechanically propelled vehicle, or</a:t>
            </a:r>
          </a:p>
          <a:p>
            <a:pPr algn="l"/>
            <a:r>
              <a:rPr lang="en-GB" sz="4400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(b)anything (whether or not it is a vehicle) that has been, but has ceased to be, a mechanically propelled vehicle.</a:t>
            </a:r>
          </a:p>
          <a:p>
            <a:pPr algn="l"/>
            <a:r>
              <a:rPr lang="en-GB" sz="4400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(1C)Vehicle excise duty charged in respect of a vehicle by subsection (1)(a) or (1A)(a) shall be paid on a licence to be taken out—</a:t>
            </a:r>
          </a:p>
          <a:p>
            <a:pPr algn="l"/>
            <a:r>
              <a:rPr lang="en-GB" sz="4400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(a)by the person in whose name the vehicle is registered under this Act, or</a:t>
            </a:r>
          </a:p>
          <a:p>
            <a:pPr algn="l"/>
            <a:r>
              <a:rPr lang="en-GB" sz="4400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(b)if that person is not the person keeping the vehicle, by either of those persons.</a:t>
            </a:r>
          </a:p>
          <a:p>
            <a:pPr algn="l"/>
            <a:r>
              <a:rPr lang="en-GB" sz="4400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(1D)Vehicle excise duty charged in respect of a vehicle by subsection (1)(b) or (1A)(b) shall be paid on a licence to be taken out by the person keeping the vehicle.</a:t>
            </a:r>
          </a:p>
          <a:p>
            <a:pPr algn="l"/>
            <a:r>
              <a:rPr lang="en-GB" sz="4400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(2)A licence taken out for a vehicle is in this Act referred to as a “vehicle licence”.</a:t>
            </a: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E69EF36-F7AE-3AAF-BBB1-644DE0C93A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55085" y="4383464"/>
            <a:ext cx="2505908" cy="20694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57384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4F5678-9F07-77D2-8BD8-CBBB777E4D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MOT S 47 </a:t>
            </a:r>
            <a:r>
              <a:rPr lang="en-GB" dirty="0"/>
              <a:t>Road Traffic Act 1988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3D22241-CD15-0A2C-FE2C-C51CB71063A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6592" y="1542553"/>
            <a:ext cx="6241774" cy="4452730"/>
          </a:xfrm>
        </p:spPr>
        <p:txBody>
          <a:bodyPr>
            <a:normAutofit fontScale="77500" lnSpcReduction="20000"/>
          </a:bodyPr>
          <a:lstStyle/>
          <a:p>
            <a:endParaRPr lang="en-GB" dirty="0"/>
          </a:p>
          <a:p>
            <a:r>
              <a:rPr lang="en-GB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(1)A person who uses on a road at any time, or causes* or permits* to be so used</a:t>
            </a:r>
            <a:r>
              <a:rPr lang="en-GB" b="1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, a motor vehicle to which this section applies</a:t>
            </a:r>
            <a:r>
              <a:rPr lang="en-GB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, and as respects which no test certificate has been issued within the appropriate period before that time, is guilty of an offence.</a:t>
            </a:r>
          </a:p>
          <a:p>
            <a:endParaRPr lang="en-GB" dirty="0"/>
          </a:p>
          <a:p>
            <a:r>
              <a:rPr lang="en-GB" dirty="0"/>
              <a:t>Time period of 12 Calander</a:t>
            </a:r>
          </a:p>
          <a:p>
            <a:r>
              <a:rPr lang="en-GB" dirty="0"/>
              <a:t>Over three years old</a:t>
            </a:r>
          </a:p>
          <a:p>
            <a:r>
              <a:rPr lang="en-GB" dirty="0"/>
              <a:t>Vehicle registered under VERA 1994</a:t>
            </a:r>
          </a:p>
          <a:p>
            <a:r>
              <a:rPr lang="en-GB" dirty="0"/>
              <a:t>Motor vehicle other than a goods vehicle, taxi, ambulance or 8-seater bus excluding driver.</a:t>
            </a:r>
          </a:p>
          <a:p>
            <a:endParaRPr lang="en-GB" dirty="0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2519E3C1-21B9-83D1-A4EF-8F756D3516B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8539875" y="3308808"/>
            <a:ext cx="2206681" cy="2314210"/>
          </a:xfrm>
        </p:spPr>
      </p:pic>
    </p:spTree>
    <p:extLst>
      <p:ext uri="{BB962C8B-B14F-4D97-AF65-F5344CB8AC3E}">
        <p14:creationId xmlns:p14="http://schemas.microsoft.com/office/powerpoint/2010/main" val="6793237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80D771-275E-251F-B2A3-25F374A60E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Use, cause or permit?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5A1CB3-0859-72C9-A108-E8C57F61F87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319423" y="1455089"/>
            <a:ext cx="6034377" cy="4721874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As the driver of a vehicle that you own, you are using it.</a:t>
            </a:r>
          </a:p>
          <a:p>
            <a:r>
              <a:rPr lang="en-GB" dirty="0"/>
              <a:t>As the driver of a vehicle you have borrowed, you are using it.</a:t>
            </a:r>
          </a:p>
          <a:p>
            <a:r>
              <a:rPr lang="en-GB" dirty="0"/>
              <a:t>When you drive your employer's car, van or other vehicle, even if it is in the course of business, you are using it.</a:t>
            </a:r>
          </a:p>
          <a:p>
            <a:r>
              <a:rPr lang="en-GB" dirty="0"/>
              <a:t>An employer that instructs an employee to use a vehicle is causing them to use it.</a:t>
            </a:r>
          </a:p>
          <a:p>
            <a:r>
              <a:rPr lang="en-GB" dirty="0"/>
              <a:t>A friend who lends their car to a mate, permits them to use the vehicle.</a:t>
            </a:r>
          </a:p>
          <a:p>
            <a:endParaRPr lang="en-GB" dirty="0"/>
          </a:p>
          <a:p>
            <a:r>
              <a:rPr lang="en-GB" dirty="0"/>
              <a:t>So, what does this mean for all of the parties? …..</a:t>
            </a:r>
          </a:p>
          <a:p>
            <a:endParaRPr lang="en-GB" dirty="0"/>
          </a:p>
        </p:txBody>
      </p:sp>
      <p:pic>
        <p:nvPicPr>
          <p:cNvPr id="2050" name="Picture 2" descr="1,242,900+ Driving Stock Photos, Pictures &amp; Royalty-Free ...">
            <a:extLst>
              <a:ext uri="{FF2B5EF4-FFF2-40B4-BE49-F238E27FC236}">
                <a16:creationId xmlns:a16="http://schemas.microsoft.com/office/drawing/2014/main" id="{F3589030-80E1-9CE7-D11B-91D7BC7C0196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312" y="1774825"/>
            <a:ext cx="2009775" cy="1409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325157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D859AE-63E2-5C14-3FEC-42C6FFDF7D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 drivers licence, or incorrect category.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9CD12-E039-917C-A8AA-A4E1BEA5892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Driver – uses other than in accordance of a licence.</a:t>
            </a:r>
          </a:p>
          <a:p>
            <a:endParaRPr lang="en-GB" dirty="0"/>
          </a:p>
          <a:p>
            <a:r>
              <a:rPr lang="en-GB" dirty="0"/>
              <a:t>Owner – permits the offence of driving, other than in accordance of a licence.</a:t>
            </a:r>
          </a:p>
          <a:p>
            <a:endParaRPr lang="en-GB" dirty="0"/>
          </a:p>
          <a:p>
            <a:r>
              <a:rPr lang="en-GB" dirty="0"/>
              <a:t> Employer – causes, driver to use a vehicle with no licence or incorrect category.</a:t>
            </a:r>
          </a:p>
        </p:txBody>
      </p:sp>
      <p:pic>
        <p:nvPicPr>
          <p:cNvPr id="5" name="Picture 2" descr="Driving licence in the United Kingdom - Wikipedia">
            <a:extLst>
              <a:ext uri="{FF2B5EF4-FFF2-40B4-BE49-F238E27FC236}">
                <a16:creationId xmlns:a16="http://schemas.microsoft.com/office/drawing/2014/main" id="{F67B7B21-200D-68F1-62F3-05187F8BF87C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0425" y="3029744"/>
            <a:ext cx="3105150" cy="1943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064018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1227</Words>
  <Application>Microsoft Office PowerPoint</Application>
  <PresentationFormat>Widescreen</PresentationFormat>
  <Paragraphs>68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Google Sans</vt:lpstr>
      <vt:lpstr>Aptos</vt:lpstr>
      <vt:lpstr>Aptos Display</vt:lpstr>
      <vt:lpstr>Arial</vt:lpstr>
      <vt:lpstr>Arial</vt:lpstr>
      <vt:lpstr>Office Theme</vt:lpstr>
      <vt:lpstr>Revision Session </vt:lpstr>
      <vt:lpstr>Driving licences  In the UK, a driver must have an appropriate licence for the class of vehicle they wish to drive. </vt:lpstr>
      <vt:lpstr>PowerPoint Presentation</vt:lpstr>
      <vt:lpstr>PowerPoint Presentation</vt:lpstr>
      <vt:lpstr>S. 87 Road Traffic Act 1988</vt:lpstr>
      <vt:lpstr>S. 29 Vehicle Excise Regulations Act 1994 (VERA).</vt:lpstr>
      <vt:lpstr>Insurance,  Sec 143 Road Traffic Act 1988</vt:lpstr>
      <vt:lpstr>Vehicle Excise Duty  S.1 Vehicle Excise Registration Act 1994.</vt:lpstr>
      <vt:lpstr>MOT S 47 Road Traffic Act 1988</vt:lpstr>
      <vt:lpstr>Use, cause or permit?</vt:lpstr>
      <vt:lpstr>No drivers licence, or incorrect category.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Melanie Thomas</dc:creator>
  <cp:lastModifiedBy>Melanie Thomas</cp:lastModifiedBy>
  <cp:revision>2</cp:revision>
  <dcterms:created xsi:type="dcterms:W3CDTF">2024-12-10T12:14:45Z</dcterms:created>
  <dcterms:modified xsi:type="dcterms:W3CDTF">2024-12-10T12:22:11Z</dcterms:modified>
</cp:coreProperties>
</file>