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6" r:id="rId12"/>
    <p:sldId id="265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5" autoAdjust="0"/>
    <p:restoredTop sz="87322" autoAdjust="0"/>
  </p:normalViewPr>
  <p:slideViewPr>
    <p:cSldViewPr snapToGrid="0">
      <p:cViewPr varScale="1">
        <p:scale>
          <a:sx n="55" d="100"/>
          <a:sy n="55" d="100"/>
        </p:scale>
        <p:origin x="106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F7D8C4-96EA-4089-8B50-F78443E3E6A1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3CA34-CFC9-4D92-9537-60A4DDD58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18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3CA34-CFC9-4D92-9537-60A4DDD5809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138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4942F-CE07-5E72-DC1C-94D5CCD3B3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3A530-9C87-F1CE-D0C9-24DEADD5FA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DADD4-26E4-0211-5BA6-1B0ABC00A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775DE-41F7-1ED9-42D2-7C740FB9A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FB813-C0D8-DE04-F2D9-A7F13B6F4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58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49BA1-9226-2798-F2B9-CDEA8B075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62488-BE78-76A1-B0AA-8C24FACF6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6080EE-8E11-FB36-DACC-0D01CDCAC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9F3A8-6C2A-B698-B43D-86F88D14E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91B207-11D9-841E-3C50-3F940183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597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9EF08-E357-A5B1-7FF5-5AF2B7495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173D5B-A941-A2C7-1688-AC57B6A33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0C937-CC9F-C3BB-D5D1-7C254F244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1272B-40C6-0705-31A3-6730969D5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E6500-8950-1934-6A17-B26462EB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30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14D07-BE28-B5B9-7D65-14C143E2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30234-91C9-F0C0-C27C-53F7E3F246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C0F08C-958E-A489-2824-098D6ED92F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D4EA1-20F4-6293-C9E6-546049EFF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89649-E46C-19D3-5F9A-D2D387A57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B0816-ABB2-4131-0713-EAA450E8B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248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264FD-84F9-39FA-63A6-8D3ED4E33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E0C295-31CE-D582-940A-F6A43FD7A9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3A6FBF-AE7C-AEFB-676F-270712D167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EE311-57B5-D328-5415-798C5C7B0F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F5FC04-C99C-B80D-45A5-DD5EDDC135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A5D7CE-BAB4-4579-6A1D-3F305DB65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74EC02-BB30-C6BF-F785-96F214246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B3F5CF-6D58-E7F6-0349-626DE8D65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221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37320-3C1F-B238-5E8E-3FDA8873F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3ED39C-8BD4-475F-8757-CD9E23753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25C77E-1599-931C-371F-550DF4F91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7786F3-71BE-9AAE-58AB-0DFA5A0C7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182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2427-AA0E-41EE-A768-25D06953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102919-45B0-C13D-15B2-C35B3D764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FC5F7E-3E45-FF82-2701-E04EFE816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F9312-0ED7-67DE-8F80-13E7DE691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C9778-8D8E-8522-4C1E-E6BE94C67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3C7CF4-799B-4289-8073-72C16AB7E3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6A9E0-A080-F7C6-96D3-F6AB0456E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D2EC1-2599-29E9-4B04-E56A4508A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35B346-68EF-BFFD-D66A-1531F5D23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45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4313-A3F7-E3BF-EA5F-044E5F98D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F887F0-E476-2B5C-5FE5-425C585612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4DD4CF-64E8-9E2A-1F9D-7165BC56B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75CB58-F060-8A7A-004E-F456003DD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DF3E20-19D4-90EE-12C2-02FAC5729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FB7B0F-1F91-6798-98B7-215F195AF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087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BA8C-07D4-EDC1-DCCA-BE7998E06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05AD1C-A6C9-7601-23BE-EF9DF62AE6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E8DA9-C40B-3E93-1530-E0CC5EA8B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F036A-082C-045A-A9E5-5F993C97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7F282-7351-5679-1854-004BFF28A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635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A2710F-175E-8BCD-9C8F-391951C09D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B5122F-111A-3861-4B39-26E39F1A8B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C5E40-13BA-B0A0-6170-7F8C225E6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2A979-77AA-B204-F2CC-441A4972D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DC658-676E-A954-6DD4-BB269016C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36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99A0E7-EAD5-3654-8679-39E34D288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073A45-879F-90D1-099C-21E35D0C6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49848-9FD0-46D2-D077-442BCBD8B2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6EEA3-E768-42EE-AAEF-B3D81B169F17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3642D-13E0-E353-4C85-B80EF9C53A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95BCF-B7BB-6407-720A-23B4E65FA5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2FA56-B079-46D8-85A2-3C0080DF9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410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pestleanalysis.com/united-kingdom-pestle-analysis/?utm_source=chatgpt.com" TargetMode="External"/><Relationship Id="rId3" Type="http://schemas.openxmlformats.org/officeDocument/2006/relationships/hyperlink" Target="https://www.ibisworld.com/united-kingdom/industry/florists/6015/?utm_source=chatgpt.com" TargetMode="External"/><Relationship Id="rId7" Type="http://schemas.openxmlformats.org/officeDocument/2006/relationships/hyperlink" Target="https://www.ons.gov.uk/businessindustryandtrade/business/businessservices/bulletins/businessinsightsandimpactontheukeconomy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ons.gov.uk/" TargetMode="External"/><Relationship Id="rId11" Type="http://schemas.openxmlformats.org/officeDocument/2006/relationships/hyperlink" Target="https://resource.download.wjec.co.uk/vtc/2021-22/el21-22_14-15b/eng/14-external-factors.pdf?utm_source=chatgpt.com" TargetMode="External"/><Relationship Id="rId5" Type="http://schemas.openxmlformats.org/officeDocument/2006/relationships/hyperlink" Target="https://www.mintel.com/insights/retail/retail-trends-navigating-future-of-uk-retail-industry/?utm_source=chatgpt.com" TargetMode="External"/><Relationship Id="rId10" Type="http://schemas.openxmlformats.org/officeDocument/2006/relationships/hyperlink" Target="https://lordslibrary.parliament.uk/hospitality-and-retail-sectors-impact-of-government-policy/?utm_source=chatgpt.com" TargetMode="External"/><Relationship Id="rId4" Type="http://schemas.openxmlformats.org/officeDocument/2006/relationships/hyperlink" Target="https://fabriq.tech/en/2025/07/30/what-is-5w2h-and-why-it-matters-in-manufacturing-excellence/?utm_source=chatgpt.com" TargetMode="External"/><Relationship Id="rId9" Type="http://schemas.openxmlformats.org/officeDocument/2006/relationships/hyperlink" Target="https://www.theguardian.com/business/2024/sep/20/packaging-tax-price-everyday-items-uk-firms--extended-producer-responsibility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5DBA51C-BE4A-C2D8-5CDD-0F667349BA76}"/>
              </a:ext>
            </a:extLst>
          </p:cNvPr>
          <p:cNvSpPr txBox="1"/>
          <p:nvPr/>
        </p:nvSpPr>
        <p:spPr>
          <a:xfrm>
            <a:off x="2503714" y="707801"/>
            <a:ext cx="8353339" cy="44330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Green Haven Florists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Odion Ajadalu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2512302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Chijioke Uba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5963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49463D-916A-8B24-A324-88C0F25DBDEA}"/>
              </a:ext>
            </a:extLst>
          </p:cNvPr>
          <p:cNvSpPr txBox="1"/>
          <p:nvPr/>
        </p:nvSpPr>
        <p:spPr>
          <a:xfrm>
            <a:off x="996041" y="300678"/>
            <a:ext cx="9111344" cy="5886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Overview </a:t>
            </a:r>
          </a:p>
          <a:p>
            <a:pPr>
              <a:lnSpc>
                <a:spcPct val="20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 this presentation, I will: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Haven Florists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the nature and scope of the in-store sales problem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the 5W2H model to define the issue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and apply the PESTEL framework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and apply the Cause-and-Effect model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Summarise the key findings</a:t>
            </a:r>
          </a:p>
        </p:txBody>
      </p:sp>
    </p:spTree>
    <p:extLst>
      <p:ext uri="{BB962C8B-B14F-4D97-AF65-F5344CB8AC3E}">
        <p14:creationId xmlns:p14="http://schemas.microsoft.com/office/powerpoint/2010/main" val="3115776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90A38-3F87-9533-E9AF-97ADC3240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616F16-E84F-20C0-D48B-7DA6EB52479D}"/>
              </a:ext>
            </a:extLst>
          </p:cNvPr>
          <p:cNvSpPr txBox="1"/>
          <p:nvPr/>
        </p:nvSpPr>
        <p:spPr>
          <a:xfrm>
            <a:off x="1121227" y="698006"/>
            <a:ext cx="10744202" cy="6625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Overview of Green Haven Florists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an independent flower shop based in Norwich, UK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Founded in 2016 by Liam and Priya Patel.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Known for bespoke floral arrangements and eco‑friendly packaging.(Mintel,2024; Deloitte,2023).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Serves walk‑in customers, weddings, and corporate clients.(IBISWorld,2025).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reputation for community engagement and sustainability.(Kotler et al .,2022;Mintel,2024). </a:t>
            </a:r>
          </a:p>
        </p:txBody>
      </p:sp>
    </p:spTree>
    <p:extLst>
      <p:ext uri="{BB962C8B-B14F-4D97-AF65-F5344CB8AC3E}">
        <p14:creationId xmlns:p14="http://schemas.microsoft.com/office/powerpoint/2010/main" val="1773886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E0E130-091A-2275-0A9F-BD120F9C7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A8FBD6-2665-9FC3-AFDC-99F795858761}"/>
              </a:ext>
            </a:extLst>
          </p:cNvPr>
          <p:cNvSpPr txBox="1"/>
          <p:nvPr/>
        </p:nvSpPr>
        <p:spPr>
          <a:xfrm>
            <a:off x="1719942" y="179680"/>
            <a:ext cx="10744202" cy="6498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Root Problem: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30% decline in in‑store sales over the last 12 months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Contributing Factors: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External: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high‑street footfall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from online flower retailers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Rising inflation and supply chain costs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Internal: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Outdated and difficult‑to‑navigate website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presence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Level of Control: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control over market trends and inflation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Moderate control over website quality and 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131817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20E4BD-AD67-3566-AB2E-4B26285E1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33B826-0F53-8AEA-3765-3230F300780C}"/>
              </a:ext>
            </a:extLst>
          </p:cNvPr>
          <p:cNvSpPr txBox="1"/>
          <p:nvPr/>
        </p:nvSpPr>
        <p:spPr>
          <a:xfrm>
            <a:off x="1447798" y="528023"/>
            <a:ext cx="9633859" cy="5895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the 5W2H Model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5W2H model is a structured problem‑definition tool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helps organisations clearly understand business issues (Lovell, 2019).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Used widely in operations management and strategic analysis(</a:t>
            </a:r>
            <a:r>
              <a:rPr lang="en-GB" sz="2400" dirty="0"/>
              <a:t>(Oakland, 2014).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Encourages logical and systematic problem exploration </a:t>
            </a:r>
            <a:r>
              <a:rPr lang="en-GB" sz="2400" dirty="0"/>
              <a:t>(Lovell, 2019).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878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38630-5E21-73C7-1C0F-79E66F0F8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9C6F92-C9D5-A1C7-FADA-CCBE0CF08059}"/>
              </a:ext>
            </a:extLst>
          </p:cNvPr>
          <p:cNvSpPr txBox="1"/>
          <p:nvPr/>
        </p:nvSpPr>
        <p:spPr>
          <a:xfrm>
            <a:off x="372732" y="869016"/>
            <a:ext cx="6096000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30% decline 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in-store sales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over the past 12 months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high-street footfall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Shift towards online flower retailers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operational and supply costs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owners (Liam and Priya Patel)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Walk-in customers and local community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and local suppliers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FEB418-C49C-7034-559D-DA0D14E30F65}"/>
              </a:ext>
            </a:extLst>
          </p:cNvPr>
          <p:cNvSpPr txBox="1"/>
          <p:nvPr/>
        </p:nvSpPr>
        <p:spPr>
          <a:xfrm>
            <a:off x="6364557" y="869016"/>
            <a:ext cx="60960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Where?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retail store in Norwich, UK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When?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Gradual decline observed over the last year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offering convenience and discounts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digital engagement and outdated website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Much?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revenue loss impacting overall profitability and sustainability (Lovell, 2019)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4E20FF-74AE-B678-DA1A-98C150849A1E}"/>
              </a:ext>
            </a:extLst>
          </p:cNvPr>
          <p:cNvSpPr txBox="1"/>
          <p:nvPr/>
        </p:nvSpPr>
        <p:spPr>
          <a:xfrm>
            <a:off x="2652945" y="205784"/>
            <a:ext cx="6232966" cy="5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5W2H Analysis</a:t>
            </a:r>
          </a:p>
        </p:txBody>
      </p:sp>
    </p:spTree>
    <p:extLst>
      <p:ext uri="{BB962C8B-B14F-4D97-AF65-F5344CB8AC3E}">
        <p14:creationId xmlns:p14="http://schemas.microsoft.com/office/powerpoint/2010/main" val="237310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DFC22-2A19-A923-59E2-882091FE0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268921-2EE6-6965-CC7B-6FF06224051D}"/>
              </a:ext>
            </a:extLst>
          </p:cNvPr>
          <p:cNvSpPr txBox="1"/>
          <p:nvPr/>
        </p:nvSpPr>
        <p:spPr>
          <a:xfrm>
            <a:off x="1041398" y="460290"/>
            <a:ext cx="9633859" cy="61266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Critique of the PESTEL Framework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PESTEL analyses external macro‑environmental factors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Used to identify opportunities and threats in the business environment (Kotler, 2022)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a broad and structured external analysis(</a:t>
            </a:r>
            <a:r>
              <a:rPr lang="en-GB" sz="2400" dirty="0"/>
              <a:t>(Kotler, Keller and Chernev, 2022).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strategic decision‑making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Criticisms: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prioritise factors by importance </a:t>
            </a:r>
            <a:r>
              <a:rPr lang="en-GB" sz="2400" dirty="0"/>
              <a:t>(Ho, 2014).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Represents a static snapshot in a changing environment </a:t>
            </a:r>
            <a:r>
              <a:rPr lang="en-GB" sz="2400" dirty="0"/>
              <a:t>(Johnson, Scholes and Whittington, 2020).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528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20675-AC0C-E703-F5BF-BF7389639F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18EE0E-0062-A57A-71B6-3ECF6F1B0AA4}"/>
              </a:ext>
            </a:extLst>
          </p:cNvPr>
          <p:cNvSpPr txBox="1"/>
          <p:nvPr/>
        </p:nvSpPr>
        <p:spPr>
          <a:xfrm>
            <a:off x="707018" y="266640"/>
            <a:ext cx="11137741" cy="50443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PESTEL Analysis: Green Haven Florists 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Trade/import regulations affect flower costs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IBISWorld, 2025)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Inflation increases energy, flower and packaging costs (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Mintel, 2024; ONS, 2025)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Customers prefer online shopping and home delivery (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UK Parliament, 2026)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Competitors use advanced websites &amp; social media (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WJEC, 2021)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Eco-friendly packaging increases operational costs (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The Guardian, 2024)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Employment &amp; consumer protection laws increase compliance costs  (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PESTLEanalysis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 UK, 2023–24)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432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E5DE2E-B73F-BD6A-885A-40F65394A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7" b="15398"/>
          <a:stretch>
            <a:fillRect/>
          </a:stretch>
        </p:blipFill>
        <p:spPr>
          <a:xfrm>
            <a:off x="320956" y="682906"/>
            <a:ext cx="11775455" cy="479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652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BA494-E3DA-70CE-8424-881181AAC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C63200-0F3C-56F5-575D-49A88EB38601}"/>
              </a:ext>
            </a:extLst>
          </p:cNvPr>
          <p:cNvSpPr txBox="1"/>
          <p:nvPr/>
        </p:nvSpPr>
        <p:spPr>
          <a:xfrm>
            <a:off x="999067" y="0"/>
            <a:ext cx="9621562" cy="737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/>
              <a:t>Critique of the Cause‑and‑Effect Model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Also known as the Fishbone or Ishikawa diagram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Used to identify root causes of organisational problems (Ishikawa, 1986)</a:t>
            </a:r>
          </a:p>
          <a:p>
            <a:pPr>
              <a:lnSpc>
                <a:spcPct val="200000"/>
              </a:lnSpc>
            </a:pPr>
            <a:r>
              <a:rPr lang="en-GB" sz="2400" b="1" dirty="0"/>
              <a:t>Benefits:</a:t>
            </a:r>
            <a:endParaRPr lang="en-GB" sz="2400" dirty="0"/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Encourages structured root‑cause analysis (Ishikawa,1986).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for complex business problems(</a:t>
            </a:r>
            <a:r>
              <a:rPr lang="en-GB" sz="2400" dirty="0" err="1"/>
              <a:t>Slack,Brandon-Jonesand</a:t>
            </a:r>
            <a:r>
              <a:rPr lang="en-GB" sz="2400" dirty="0"/>
              <a:t> Burgess,2019).</a:t>
            </a:r>
          </a:p>
          <a:p>
            <a:pPr>
              <a:lnSpc>
                <a:spcPct val="200000"/>
              </a:lnSpc>
            </a:pPr>
            <a:r>
              <a:rPr lang="en-GB" sz="2400" b="1" dirty="0"/>
              <a:t>Criticisms:</a:t>
            </a:r>
            <a:endParaRPr lang="en-GB" sz="2400" dirty="0"/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Does not quantify impact of each cause(Oakland,2024).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Effectiveness depends on quality of input data (Ishikawa,1986).</a:t>
            </a:r>
          </a:p>
        </p:txBody>
      </p:sp>
    </p:spTree>
    <p:extLst>
      <p:ext uri="{BB962C8B-B14F-4D97-AF65-F5344CB8AC3E}">
        <p14:creationId xmlns:p14="http://schemas.microsoft.com/office/powerpoint/2010/main" val="3673643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A9E430-E7A2-5BFE-B0B1-3336020A6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EA3E5E-3008-7AAB-A7F1-BE612F5DF1D2}"/>
              </a:ext>
            </a:extLst>
          </p:cNvPr>
          <p:cNvSpPr txBox="1"/>
          <p:nvPr/>
        </p:nvSpPr>
        <p:spPr>
          <a:xfrm>
            <a:off x="1679292" y="544010"/>
            <a:ext cx="10069011" cy="5148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Cause‑and‑Effect Model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Root Problem: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30% decline in in‑store sales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Limited digital skills and marketing expertise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Methods: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Traditional sales methods with limited online integration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Machines: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Outdated website and lack of digital tools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Materials: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Rising costs of flowers and sustainable packaging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Reduced footfall and competitive retail environment</a:t>
            </a:r>
          </a:p>
        </p:txBody>
      </p:sp>
    </p:spTree>
    <p:extLst>
      <p:ext uri="{BB962C8B-B14F-4D97-AF65-F5344CB8AC3E}">
        <p14:creationId xmlns:p14="http://schemas.microsoft.com/office/powerpoint/2010/main" val="3551416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731CFA-2525-1B77-935D-DB1497C0B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C8672B-A815-EBC5-0142-8D2E5DD45B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96"/>
          <a:stretch>
            <a:fillRect/>
          </a:stretch>
        </p:blipFill>
        <p:spPr>
          <a:xfrm>
            <a:off x="1766888" y="200026"/>
            <a:ext cx="7620180" cy="536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515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F023D-EB38-1AE2-D24A-94D838B8D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8F72FD-CC86-EC53-1886-4FC0B1F75FAE}"/>
              </a:ext>
            </a:extLst>
          </p:cNvPr>
          <p:cNvSpPr txBox="1"/>
          <p:nvPr/>
        </p:nvSpPr>
        <p:spPr>
          <a:xfrm>
            <a:off x="1679292" y="544010"/>
            <a:ext cx="10069011" cy="3682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Summary of Key Findings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External market changes significantly reduced in‑store footfall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Internal digital weaknesses intensified the sales decline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Rising operational costs reduced overall profitability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has limited control over macro‑environmental factors</a:t>
            </a:r>
          </a:p>
        </p:txBody>
      </p:sp>
    </p:spTree>
    <p:extLst>
      <p:ext uri="{BB962C8B-B14F-4D97-AF65-F5344CB8AC3E}">
        <p14:creationId xmlns:p14="http://schemas.microsoft.com/office/powerpoint/2010/main" val="2047931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93019-936D-9304-9044-BDE2FFB92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A57189-8798-1DD0-929A-8364E798F868}"/>
              </a:ext>
            </a:extLst>
          </p:cNvPr>
          <p:cNvSpPr txBox="1"/>
          <p:nvPr/>
        </p:nvSpPr>
        <p:spPr>
          <a:xfrm>
            <a:off x="135038" y="674400"/>
            <a:ext cx="11921924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IBISWorld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Florists in the UK: Industry report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https://www.ibisworld.com/united-kingdom/industry/florists/6015/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Fabriq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What is 5W2H and why it matters in manufacturing excellence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https://fabriq.tech/en/2025/07/30/what-is-5w2h-and-why-it-matters-in-manufacturing-excellence/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3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Ishikawa, K. (1986)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Guide to quality control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Tokyo: Asian Productivity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 and Chernev, A.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Mintel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Retail trends: Navigating the future of the UK retail industry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https://www.mintel.com/insights/retail/retail-trends-navigating-future-of-uk-retail-industry/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9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UK inflation and retail trends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https://www.ons.gov.uk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Business insights and impact on the UK economy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https://www.ons.gov.uk/businessindustryandtrade/business/businessservices/bulletins/businessinsightsandimpactontheukeconomy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9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PESTLEanalysis.com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 of the United Kingdom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https://pestleanalysis.com/united-kingdom-pestle-analysis/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Guardian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Packaging tax will raise price of many everyday items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https://www.theguardian.com/business/2024/sep/20/packaging-tax-price-everyday-items-uk-firms--extended-producer-responsibility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UK Parliament Library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Hospitality and retail sectors: Impact of government policy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https://lordslibrary.parliament.uk/hospitality-and-retail-sectors-impact-of-government-policy/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6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WJEC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External factors affecting businesses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https://resource.download.wjec.co.uk/vtc/2021-22/el21-22_14-15b/eng/14-external-factors.pdf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9 February 2026).</a:t>
            </a:r>
          </a:p>
          <a:p>
            <a:pPr fontAlgn="base"/>
            <a:r>
              <a:rPr lang="en-GB" dirty="0"/>
              <a:t>References</a:t>
            </a:r>
          </a:p>
          <a:p>
            <a:pPr fontAlgn="base"/>
            <a:r>
              <a:rPr lang="en-GB" dirty="0"/>
              <a:t>Management, Institute of Leadership &amp;. (2013). </a:t>
            </a:r>
            <a:r>
              <a:rPr lang="en-GB" i="1" dirty="0"/>
              <a:t>Solving problems and making decisions</a:t>
            </a:r>
            <a:r>
              <a:rPr lang="en-GB" dirty="0"/>
              <a:t>. Routledge.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CAB349-3FEC-DC8B-929A-DD20614C57A5}"/>
              </a:ext>
            </a:extLst>
          </p:cNvPr>
          <p:cNvSpPr txBox="1"/>
          <p:nvPr/>
        </p:nvSpPr>
        <p:spPr>
          <a:xfrm>
            <a:off x="408008" y="0"/>
            <a:ext cx="6094070" cy="5604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818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5774</TotalTime>
  <Words>1163</Words>
  <Application>Microsoft Office PowerPoint</Application>
  <PresentationFormat>Widescreen</PresentationFormat>
  <Paragraphs>106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Odion Ajadalu (2512302)</dc:creator>
  <cp:lastModifiedBy>Odion Ajadalu (2512302)</cp:lastModifiedBy>
  <cp:revision>7</cp:revision>
  <dcterms:created xsi:type="dcterms:W3CDTF">2026-02-10T13:04:29Z</dcterms:created>
  <dcterms:modified xsi:type="dcterms:W3CDTF">2026-02-14T13:19:23Z</dcterms:modified>
</cp:coreProperties>
</file>