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Lst>
  <p:notesMasterIdLst>
    <p:notesMasterId r:id="rId35"/>
  </p:notesMasterIdLst>
  <p:handoutMasterIdLst>
    <p:handoutMasterId r:id="rId36"/>
  </p:handoutMasterIdLst>
  <p:sldIdLst>
    <p:sldId id="326" r:id="rId4"/>
    <p:sldId id="328" r:id="rId5"/>
    <p:sldId id="329" r:id="rId6"/>
    <p:sldId id="330" r:id="rId7"/>
    <p:sldId id="331" r:id="rId8"/>
    <p:sldId id="339" r:id="rId9"/>
    <p:sldId id="332" r:id="rId10"/>
    <p:sldId id="333" r:id="rId11"/>
    <p:sldId id="334" r:id="rId12"/>
    <p:sldId id="335" r:id="rId13"/>
    <p:sldId id="336" r:id="rId14"/>
    <p:sldId id="265" r:id="rId15"/>
    <p:sldId id="261" r:id="rId16"/>
    <p:sldId id="267" r:id="rId17"/>
    <p:sldId id="266" r:id="rId18"/>
    <p:sldId id="337" r:id="rId19"/>
    <p:sldId id="270" r:id="rId20"/>
    <p:sldId id="268" r:id="rId21"/>
    <p:sldId id="272" r:id="rId22"/>
    <p:sldId id="274" r:id="rId23"/>
    <p:sldId id="273" r:id="rId24"/>
    <p:sldId id="275" r:id="rId25"/>
    <p:sldId id="281" r:id="rId26"/>
    <p:sldId id="282" r:id="rId27"/>
    <p:sldId id="283" r:id="rId28"/>
    <p:sldId id="277" r:id="rId29"/>
    <p:sldId id="278" r:id="rId30"/>
    <p:sldId id="338" r:id="rId31"/>
    <p:sldId id="263" r:id="rId32"/>
    <p:sldId id="279" r:id="rId33"/>
    <p:sldId id="327"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85900" autoAdjust="0"/>
  </p:normalViewPr>
  <p:slideViewPr>
    <p:cSldViewPr>
      <p:cViewPr>
        <p:scale>
          <a:sx n="66" d="100"/>
          <a:sy n="66" d="100"/>
        </p:scale>
        <p:origin x="1867"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760693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521240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933036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630942"/>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48623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88657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sz="half" idx="2"/>
          </p:nvPr>
        </p:nvSpPr>
        <p:spPr>
          <a:xfrm>
            <a:off x="457200" y="1577340"/>
            <a:ext cx="397764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912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2741554" y="111803"/>
            <a:ext cx="3660893" cy="285912"/>
          </a:xfrm>
        </p:spPr>
        <p:txBody>
          <a:bodyPr lIns="0" tIns="0" rIns="0" bIns="0"/>
          <a:lstStyle>
            <a:lvl1pPr>
              <a:defRPr sz="1858" b="1"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1381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32671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741554" y="111803"/>
            <a:ext cx="3660893" cy="1892826"/>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124649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124649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911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2712" y="2874"/>
            <a:ext cx="9138801" cy="6852183"/>
          </a:xfrm>
          <a:custGeom>
            <a:avLst/>
            <a:gdLst/>
            <a:ahLst/>
            <a:cxnLst/>
            <a:rect l="l" t="t" r="r" b="b"/>
            <a:pathLst>
              <a:path w="20092670" h="14211935">
                <a:moveTo>
                  <a:pt x="20092177" y="0"/>
                </a:moveTo>
                <a:lnTo>
                  <a:pt x="20092177" y="14211454"/>
                </a:lnTo>
                <a:lnTo>
                  <a:pt x="0" y="14211454"/>
                </a:lnTo>
                <a:lnTo>
                  <a:pt x="0" y="0"/>
                </a:lnTo>
                <a:lnTo>
                  <a:pt x="20092177" y="0"/>
                </a:lnTo>
                <a:close/>
              </a:path>
            </a:pathLst>
          </a:custGeom>
          <a:solidFill>
            <a:srgbClr val="010202"/>
          </a:solidFill>
        </p:spPr>
        <p:txBody>
          <a:bodyPr wrap="square" lIns="0" tIns="0" rIns="0" bIns="0" rtlCol="0"/>
          <a:lstStyle/>
          <a:p>
            <a:endParaRPr sz="384"/>
          </a:p>
        </p:txBody>
      </p:sp>
      <p:sp>
        <p:nvSpPr>
          <p:cNvPr id="2" name="Holder 2"/>
          <p:cNvSpPr>
            <a:spLocks noGrp="1"/>
          </p:cNvSpPr>
          <p:nvPr>
            <p:ph type="title"/>
          </p:nvPr>
        </p:nvSpPr>
        <p:spPr>
          <a:xfrm>
            <a:off x="2741554" y="111803"/>
            <a:ext cx="3660893" cy="630942"/>
          </a:xfrm>
          <a:prstGeom prst="rect">
            <a:avLst/>
          </a:prstGeom>
        </p:spPr>
        <p:txBody>
          <a:bodyPr wrap="square" lIns="0" tIns="0" rIns="0" bIns="0">
            <a:spAutoFit/>
          </a:bodyPr>
          <a:lstStyle>
            <a:lvl1pPr>
              <a:defRPr sz="4100" b="1" i="0">
                <a:solidFill>
                  <a:schemeClr val="bg1"/>
                </a:solidFill>
                <a:latin typeface="Calibri"/>
                <a:cs typeface="Calibri"/>
              </a:defRPr>
            </a:lvl1pPr>
          </a:lstStyle>
          <a:p>
            <a:endParaRPr/>
          </a:p>
        </p:txBody>
      </p:sp>
      <p:sp>
        <p:nvSpPr>
          <p:cNvPr id="3" name="Holder 3"/>
          <p:cNvSpPr>
            <a:spLocks noGrp="1"/>
          </p:cNvSpPr>
          <p:nvPr>
            <p:ph type="body" idx="1"/>
          </p:nvPr>
        </p:nvSpPr>
        <p:spPr>
          <a:xfrm>
            <a:off x="457200" y="1577340"/>
            <a:ext cx="82296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08960" y="6377940"/>
            <a:ext cx="292608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1/28/2023</a:t>
            </a:fld>
            <a:endParaRPr lang="en-US"/>
          </a:p>
        </p:txBody>
      </p:sp>
      <p:sp>
        <p:nvSpPr>
          <p:cNvPr id="6" name="Holder 6"/>
          <p:cNvSpPr>
            <a:spLocks noGrp="1"/>
          </p:cNvSpPr>
          <p:nvPr>
            <p:ph type="sldNum" sz="quarter" idx="7"/>
          </p:nvPr>
        </p:nvSpPr>
        <p:spPr>
          <a:xfrm>
            <a:off x="6583680" y="6377940"/>
            <a:ext cx="210312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pic>
        <p:nvPicPr>
          <p:cNvPr id="1026" name="Picture 2"/>
          <p:cNvPicPr>
            <a:picLocks noChangeAspect="1" noChangeArrowheads="1"/>
          </p:cNvPicPr>
          <p:nvPr userDrawn="1"/>
        </p:nvPicPr>
        <p:blipFill>
          <a:blip r:embed="rId8" cstate="print">
            <a:extLst>
              <a:ext uri="{28A0092B-C50C-407E-A947-70E740481C1C}">
                <a14:useLocalDpi xmlns:a14="http://schemas.microsoft.com/office/drawing/2010/main" val="0"/>
              </a:ext>
            </a:extLst>
          </a:blip>
          <a:stretch>
            <a:fillRect/>
          </a:stretch>
        </p:blipFill>
        <p:spPr bwMode="auto">
          <a:xfrm>
            <a:off x="1338" y="0"/>
            <a:ext cx="9141324" cy="6862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26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207894">
        <a:defRPr>
          <a:latin typeface="+mn-lt"/>
          <a:ea typeface="+mn-ea"/>
          <a:cs typeface="+mn-cs"/>
        </a:defRPr>
      </a:lvl2pPr>
      <a:lvl3pPr marL="415788">
        <a:defRPr>
          <a:latin typeface="+mn-lt"/>
          <a:ea typeface="+mn-ea"/>
          <a:cs typeface="+mn-cs"/>
        </a:defRPr>
      </a:lvl3pPr>
      <a:lvl4pPr marL="623683">
        <a:defRPr>
          <a:latin typeface="+mn-lt"/>
          <a:ea typeface="+mn-ea"/>
          <a:cs typeface="+mn-cs"/>
        </a:defRPr>
      </a:lvl4pPr>
      <a:lvl5pPr marL="831577">
        <a:defRPr>
          <a:latin typeface="+mn-lt"/>
          <a:ea typeface="+mn-ea"/>
          <a:cs typeface="+mn-cs"/>
        </a:defRPr>
      </a:lvl5pPr>
      <a:lvl6pPr marL="1039471">
        <a:defRPr>
          <a:latin typeface="+mn-lt"/>
          <a:ea typeface="+mn-ea"/>
          <a:cs typeface="+mn-cs"/>
        </a:defRPr>
      </a:lvl6pPr>
      <a:lvl7pPr marL="1247365">
        <a:defRPr>
          <a:latin typeface="+mn-lt"/>
          <a:ea typeface="+mn-ea"/>
          <a:cs typeface="+mn-cs"/>
        </a:defRPr>
      </a:lvl7pPr>
      <a:lvl8pPr marL="1455259">
        <a:defRPr>
          <a:latin typeface="+mn-lt"/>
          <a:ea typeface="+mn-ea"/>
          <a:cs typeface="+mn-cs"/>
        </a:defRPr>
      </a:lvl8pPr>
      <a:lvl9pPr marL="1663153">
        <a:defRPr>
          <a:latin typeface="+mn-lt"/>
          <a:ea typeface="+mn-ea"/>
          <a:cs typeface="+mn-cs"/>
        </a:defRPr>
      </a:lvl9pPr>
    </p:bodyStyle>
    <p:otherStyle>
      <a:lvl1pPr marL="0">
        <a:defRPr>
          <a:latin typeface="+mn-lt"/>
          <a:ea typeface="+mn-ea"/>
          <a:cs typeface="+mn-cs"/>
        </a:defRPr>
      </a:lvl1pPr>
      <a:lvl2pPr marL="207894">
        <a:defRPr>
          <a:latin typeface="+mn-lt"/>
          <a:ea typeface="+mn-ea"/>
          <a:cs typeface="+mn-cs"/>
        </a:defRPr>
      </a:lvl2pPr>
      <a:lvl3pPr marL="415788">
        <a:defRPr>
          <a:latin typeface="+mn-lt"/>
          <a:ea typeface="+mn-ea"/>
          <a:cs typeface="+mn-cs"/>
        </a:defRPr>
      </a:lvl3pPr>
      <a:lvl4pPr marL="623683">
        <a:defRPr>
          <a:latin typeface="+mn-lt"/>
          <a:ea typeface="+mn-ea"/>
          <a:cs typeface="+mn-cs"/>
        </a:defRPr>
      </a:lvl4pPr>
      <a:lvl5pPr marL="831577">
        <a:defRPr>
          <a:latin typeface="+mn-lt"/>
          <a:ea typeface="+mn-ea"/>
          <a:cs typeface="+mn-cs"/>
        </a:defRPr>
      </a:lvl5pPr>
      <a:lvl6pPr marL="1039471">
        <a:defRPr>
          <a:latin typeface="+mn-lt"/>
          <a:ea typeface="+mn-ea"/>
          <a:cs typeface="+mn-cs"/>
        </a:defRPr>
      </a:lvl6pPr>
      <a:lvl7pPr marL="1247365">
        <a:defRPr>
          <a:latin typeface="+mn-lt"/>
          <a:ea typeface="+mn-ea"/>
          <a:cs typeface="+mn-cs"/>
        </a:defRPr>
      </a:lvl7pPr>
      <a:lvl8pPr marL="1455259">
        <a:defRPr>
          <a:latin typeface="+mn-lt"/>
          <a:ea typeface="+mn-ea"/>
          <a:cs typeface="+mn-cs"/>
        </a:defRPr>
      </a:lvl8pPr>
      <a:lvl9pPr marL="1663153">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dictionary.cambridge.org/dictionary/english/their" TargetMode="External"/><Relationship Id="rId13" Type="http://schemas.openxmlformats.org/officeDocument/2006/relationships/hyperlink" Target="https://dictionary.cambridge.org/dictionary/english/nationality" TargetMode="External"/><Relationship Id="rId3" Type="http://schemas.openxmlformats.org/officeDocument/2006/relationships/hyperlink" Target="https://dictionary.cambridge.org/dictionary/english/living" TargetMode="External"/><Relationship Id="rId7" Type="http://schemas.openxmlformats.org/officeDocument/2006/relationships/hyperlink" Target="https://dictionary.cambridge.org/dictionary/english/unit" TargetMode="External"/><Relationship Id="rId12" Type="http://schemas.openxmlformats.org/officeDocument/2006/relationships/hyperlink" Target="https://dictionary.cambridge.org/dictionary/english/group" TargetMode="External"/><Relationship Id="rId2" Type="http://schemas.openxmlformats.org/officeDocument/2006/relationships/hyperlink" Target="https://dictionary.cambridge.org/dictionary/english/people"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considered" TargetMode="External"/><Relationship Id="rId11" Type="http://schemas.openxmlformats.org/officeDocument/2006/relationships/hyperlink" Target="https://dictionary.cambridge.org/dictionary/english/social" TargetMode="External"/><Relationship Id="rId5" Type="http://schemas.openxmlformats.org/officeDocument/2006/relationships/hyperlink" Target="https://dictionary.cambridge.org/dictionary/english/area" TargetMode="External"/><Relationship Id="rId10" Type="http://schemas.openxmlformats.org/officeDocument/2006/relationships/hyperlink" Target="https://dictionary.cambridge.org/dictionary/english/interest" TargetMode="External"/><Relationship Id="rId4" Type="http://schemas.openxmlformats.org/officeDocument/2006/relationships/hyperlink" Target="https://dictionary.cambridge.org/dictionary/english/particular" TargetMode="External"/><Relationship Id="rId9" Type="http://schemas.openxmlformats.org/officeDocument/2006/relationships/hyperlink" Target="https://dictionary.cambridge.org/dictionary/english/common"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v.uk/government/statistics/community-life-survey-20202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EdNlogJ3GdA?feature=oembed" TargetMode="External"/><Relationship Id="rId4" Type="http://schemas.openxmlformats.org/officeDocument/2006/relationships/hyperlink" Target="https://www.youtube.com/watch?v=EdNlogJ3GdA"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othersociologist.com/2013/11/20/sociology-of-community/" TargetMode="External"/><Relationship Id="rId2" Type="http://schemas.openxmlformats.org/officeDocument/2006/relationships/hyperlink" Target="https://dictionary.cambridge.org/dictionary/english/commun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lstStyle/>
          <a:p>
            <a:r>
              <a:rPr lang="en-GB" sz="2400" b="1" dirty="0"/>
              <a:t>What do you think a community is?</a:t>
            </a:r>
          </a:p>
        </p:txBody>
      </p:sp>
      <p:sp>
        <p:nvSpPr>
          <p:cNvPr id="4" name="TextBox 3">
            <a:extLst>
              <a:ext uri="{FF2B5EF4-FFF2-40B4-BE49-F238E27FC236}">
                <a16:creationId xmlns:a16="http://schemas.microsoft.com/office/drawing/2014/main" id="{1FE3BFE1-0E86-46CA-9235-09161BD663FC}"/>
              </a:ext>
            </a:extLst>
          </p:cNvPr>
          <p:cNvSpPr txBox="1"/>
          <p:nvPr/>
        </p:nvSpPr>
        <p:spPr>
          <a:xfrm>
            <a:off x="457200" y="2348880"/>
            <a:ext cx="6707088" cy="2893100"/>
          </a:xfrm>
          <a:prstGeom prst="rect">
            <a:avLst/>
          </a:prstGeom>
          <a:noFill/>
        </p:spPr>
        <p:txBody>
          <a:bodyPr wrap="square" rtlCol="0">
            <a:spAutoFit/>
          </a:bodyPr>
          <a:lstStyle/>
          <a:p>
            <a:r>
              <a:rPr lang="en-GB" sz="2000" b="1" dirty="0"/>
              <a:t>Task</a:t>
            </a:r>
            <a:r>
              <a:rPr lang="en-GB" dirty="0"/>
              <a:t>…</a:t>
            </a:r>
          </a:p>
          <a:p>
            <a:endParaRPr lang="en-GB" dirty="0"/>
          </a:p>
          <a:p>
            <a:r>
              <a:rPr lang="en-GB" dirty="0"/>
              <a:t>Think about this question</a:t>
            </a:r>
          </a:p>
          <a:p>
            <a:endParaRPr lang="en-GB" dirty="0"/>
          </a:p>
          <a:p>
            <a:r>
              <a:rPr lang="en-GB" dirty="0"/>
              <a:t>Talk about it with your group</a:t>
            </a:r>
          </a:p>
          <a:p>
            <a:endParaRPr lang="en-GB" dirty="0"/>
          </a:p>
          <a:p>
            <a:r>
              <a:rPr lang="en-GB" dirty="0"/>
              <a:t>Go online</a:t>
            </a:r>
          </a:p>
          <a:p>
            <a:endParaRPr lang="en-GB" dirty="0"/>
          </a:p>
          <a:p>
            <a:r>
              <a:rPr lang="en-GB" sz="3600" dirty="0"/>
              <a:t>20 Minutes</a:t>
            </a:r>
          </a:p>
        </p:txBody>
      </p:sp>
    </p:spTree>
    <p:extLst>
      <p:ext uri="{BB962C8B-B14F-4D97-AF65-F5344CB8AC3E}">
        <p14:creationId xmlns:p14="http://schemas.microsoft.com/office/powerpoint/2010/main" val="32150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369332"/>
          </a:xfrm>
        </p:spPr>
        <p:txBody>
          <a:bodyPr/>
          <a:lstStyle/>
          <a:p>
            <a:r>
              <a:rPr lang="en-GB" sz="2400" b="1" dirty="0"/>
              <a:t>A COMMUNITY can be a number of things…</a:t>
            </a:r>
          </a:p>
        </p:txBody>
      </p:sp>
      <p:sp>
        <p:nvSpPr>
          <p:cNvPr id="4" name="TextBox 3">
            <a:extLst>
              <a:ext uri="{FF2B5EF4-FFF2-40B4-BE49-F238E27FC236}">
                <a16:creationId xmlns:a16="http://schemas.microsoft.com/office/drawing/2014/main" id="{1FE3BFE1-0E86-46CA-9235-09161BD663FC}"/>
              </a:ext>
            </a:extLst>
          </p:cNvPr>
          <p:cNvSpPr txBox="1"/>
          <p:nvPr/>
        </p:nvSpPr>
        <p:spPr>
          <a:xfrm>
            <a:off x="282352" y="2348880"/>
            <a:ext cx="8579296" cy="4247317"/>
          </a:xfrm>
          <a:prstGeom prst="rect">
            <a:avLst/>
          </a:prstGeom>
          <a:noFill/>
        </p:spPr>
        <p:txBody>
          <a:bodyPr wrap="square" rtlCol="0">
            <a:spAutoFit/>
          </a:bodyPr>
          <a:lstStyle/>
          <a:p>
            <a:endParaRPr lang="en-GB" dirty="0"/>
          </a:p>
          <a:p>
            <a:r>
              <a:rPr lang="en-GB" b="1" dirty="0">
                <a:latin typeface="Arial" panose="020B0604020202020204" pitchFamily="34" charset="0"/>
                <a:ea typeface="Calibri" panose="020F0502020204030204" pitchFamily="34" charset="0"/>
                <a:cs typeface="Times New Roman" panose="02020603050405020304" pitchFamily="18" charset="0"/>
              </a:rPr>
              <a:t>T</a:t>
            </a:r>
            <a:r>
              <a:rPr lang="en-GB" sz="1800" b="1" dirty="0">
                <a:effectLst/>
                <a:latin typeface="Arial" panose="020B0604020202020204" pitchFamily="34" charset="0"/>
                <a:ea typeface="Calibri" panose="020F0502020204030204" pitchFamily="34" charset="0"/>
                <a:cs typeface="Times New Roman" panose="02020603050405020304" pitchFamily="18" charset="0"/>
              </a:rPr>
              <a:t>he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tooltip="living"/>
              </a:rPr>
              <a:t>living</a:t>
            </a:r>
            <a:r>
              <a:rPr lang="en-GB" sz="1800" b="1" dirty="0">
                <a:effectLst/>
                <a:latin typeface="Arial" panose="020B0604020202020204" pitchFamily="34" charset="0"/>
                <a:ea typeface="Calibri" panose="020F0502020204030204" pitchFamily="34" charset="0"/>
                <a:cs typeface="Times New Roman" panose="02020603050405020304" pitchFamily="18" charset="0"/>
              </a:rPr>
              <a:t> in one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tooltip="particular"/>
              </a:rPr>
              <a:t>particular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tooltip="area"/>
              </a:rPr>
              <a:t>area</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tooltip="people"/>
              </a:rPr>
              <a:t>people</a:t>
            </a:r>
            <a:r>
              <a:rPr lang="en-GB" sz="1800" b="1" dirty="0">
                <a:effectLst/>
                <a:latin typeface="Arial" panose="020B0604020202020204" pitchFamily="34" charset="0"/>
                <a:ea typeface="Calibri" panose="020F0502020204030204" pitchFamily="34" charset="0"/>
                <a:cs typeface="Times New Roman" panose="02020603050405020304" pitchFamily="18" charset="0"/>
              </a:rPr>
              <a:t> who are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tooltip="considered"/>
              </a:rPr>
              <a:t>considered</a:t>
            </a:r>
            <a:r>
              <a:rPr lang="en-GB" sz="1800" b="1" dirty="0">
                <a:effectLst/>
                <a:latin typeface="Arial" panose="020B0604020202020204" pitchFamily="34" charset="0"/>
                <a:ea typeface="Calibri" panose="020F0502020204030204" pitchFamily="34" charset="0"/>
                <a:cs typeface="Times New Roman" panose="02020603050405020304" pitchFamily="18" charset="0"/>
              </a:rPr>
              <a:t> as a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tooltip="unit"/>
              </a:rPr>
              <a:t>unit</a:t>
            </a:r>
            <a:r>
              <a:rPr lang="en-GB" sz="1800" b="1" dirty="0">
                <a:effectLst/>
                <a:latin typeface="Arial" panose="020B0604020202020204" pitchFamily="34" charset="0"/>
                <a:ea typeface="Calibri" panose="020F0502020204030204" pitchFamily="34" charset="0"/>
                <a:cs typeface="Times New Roman" panose="02020603050405020304" pitchFamily="18" charset="0"/>
              </a:rPr>
              <a:t> because of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tooltip="their"/>
              </a:rPr>
              <a:t>their</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tooltip="common"/>
              </a:rPr>
              <a:t>common</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tooltip="interests"/>
              </a:rPr>
              <a:t>interests</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tooltip="social"/>
              </a:rPr>
              <a:t>social</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2" tooltip="group"/>
              </a:rPr>
              <a:t>group</a:t>
            </a:r>
            <a:r>
              <a:rPr lang="en-GB" sz="1800" b="1" dirty="0">
                <a:effectLst/>
                <a:latin typeface="Arial" panose="020B0604020202020204" pitchFamily="34" charset="0"/>
                <a:ea typeface="Calibri" panose="020F0502020204030204" pitchFamily="34" charset="0"/>
                <a:cs typeface="Times New Roman" panose="02020603050405020304" pitchFamily="18" charset="0"/>
              </a:rPr>
              <a:t>, or </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tooltip="nationality"/>
              </a:rPr>
              <a:t>nationality</a:t>
            </a:r>
            <a:r>
              <a:rPr lang="en-GB" sz="1800" b="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b="1"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r>
              <a:rPr lang="en-GB" sz="1200" b="1" dirty="0">
                <a:effectLst/>
                <a:latin typeface="Arial" panose="020B0604020202020204" pitchFamily="34" charset="0"/>
                <a:ea typeface="Calibri" panose="020F0502020204030204" pitchFamily="34" charset="0"/>
                <a:cs typeface="Times New Roman" panose="02020603050405020304" pitchFamily="18" charset="0"/>
              </a:rPr>
              <a:t>(Cambridge Dictionary, 2021)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l" fontAlgn="base"/>
            <a:r>
              <a:rPr lang="en-GB" b="0" i="0" dirty="0">
                <a:solidFill>
                  <a:srgbClr val="303030"/>
                </a:solidFill>
                <a:effectLst/>
                <a:latin typeface="Arial" panose="020B0604020202020204" pitchFamily="34" charset="0"/>
                <a:cs typeface="Arial" panose="020B0604020202020204" pitchFamily="34" charset="0"/>
              </a:rPr>
              <a:t>In </a:t>
            </a:r>
            <a:r>
              <a:rPr lang="en-GB" b="1" i="0" dirty="0">
                <a:solidFill>
                  <a:srgbClr val="303030"/>
                </a:solidFill>
                <a:effectLst/>
                <a:latin typeface="Arial" panose="020B0604020202020204" pitchFamily="34" charset="0"/>
                <a:cs typeface="Arial" panose="020B0604020202020204" pitchFamily="34" charset="0"/>
              </a:rPr>
              <a:t>sociology</a:t>
            </a:r>
            <a:r>
              <a:rPr lang="en-GB" b="0" i="0" dirty="0">
                <a:solidFill>
                  <a:srgbClr val="303030"/>
                </a:solidFill>
                <a:effectLst/>
                <a:latin typeface="Arial" panose="020B0604020202020204" pitchFamily="34" charset="0"/>
                <a:cs typeface="Arial" panose="020B0604020202020204" pitchFamily="34" charset="0"/>
              </a:rPr>
              <a:t>, we define community as a group who follow a social structure within a society (culture, norms, values, status). They may work together to organise social life within a particular place, or they may be bound by a sense of belonging sustained across time and space. </a:t>
            </a:r>
          </a:p>
          <a:p>
            <a:pPr algn="l" fontAlgn="base"/>
            <a:endParaRPr lang="en-GB" sz="1200" dirty="0">
              <a:solidFill>
                <a:srgbClr val="303030"/>
              </a:solidFill>
              <a:latin typeface="Arial" panose="020B0604020202020204" pitchFamily="34" charset="0"/>
              <a:cs typeface="Arial" panose="020B0604020202020204" pitchFamily="34" charset="0"/>
            </a:endParaRPr>
          </a:p>
          <a:p>
            <a:pPr algn="l" fontAlgn="base"/>
            <a:r>
              <a:rPr lang="en-GB" sz="1200" b="1" i="0" dirty="0">
                <a:effectLst/>
                <a:latin typeface="Arial" panose="020B0604020202020204" pitchFamily="34" charset="0"/>
                <a:cs typeface="Arial" panose="020B0604020202020204" pitchFamily="34" charset="0"/>
              </a:rPr>
              <a:t>(</a:t>
            </a:r>
            <a:r>
              <a:rPr lang="en-GB" sz="1200" b="1" i="0" dirty="0" err="1">
                <a:effectLst/>
                <a:latin typeface="Arial" panose="020B0604020202020204" pitchFamily="34" charset="0"/>
                <a:cs typeface="Arial" panose="020B0604020202020204" pitchFamily="34" charset="0"/>
              </a:rPr>
              <a:t>Zevallos</a:t>
            </a:r>
            <a:r>
              <a:rPr lang="en-GB" sz="1200" b="1" i="0" dirty="0">
                <a:effectLst/>
                <a:latin typeface="Arial" panose="020B0604020202020204" pitchFamily="34" charset="0"/>
                <a:cs typeface="Arial" panose="020B0604020202020204" pitchFamily="34" charset="0"/>
              </a:rPr>
              <a:t>, 2013)</a:t>
            </a:r>
          </a:p>
          <a:p>
            <a:br>
              <a:rPr lang="en-GB" dirty="0"/>
            </a:br>
            <a:endParaRPr lang="en-GB" dirty="0"/>
          </a:p>
          <a:p>
            <a:endParaRPr lang="en-GB" dirty="0"/>
          </a:p>
          <a:p>
            <a:endParaRPr lang="en-GB" dirty="0"/>
          </a:p>
        </p:txBody>
      </p:sp>
    </p:spTree>
    <p:extLst>
      <p:ext uri="{BB962C8B-B14F-4D97-AF65-F5344CB8AC3E}">
        <p14:creationId xmlns:p14="http://schemas.microsoft.com/office/powerpoint/2010/main" val="2639105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B9778-F785-41B6-8BC0-4579B28B11BA}"/>
              </a:ext>
            </a:extLst>
          </p:cNvPr>
          <p:cNvSpPr>
            <a:spLocks noGrp="1"/>
          </p:cNvSpPr>
          <p:nvPr>
            <p:ph type="title"/>
          </p:nvPr>
        </p:nvSpPr>
        <p:spPr>
          <a:xfrm>
            <a:off x="2741554" y="111803"/>
            <a:ext cx="3660893" cy="430887"/>
          </a:xfrm>
        </p:spPr>
        <p:txBody>
          <a:bodyPr/>
          <a:lstStyle/>
          <a:p>
            <a:r>
              <a:rPr lang="en-GB" sz="2800" dirty="0"/>
              <a:t>What is a Community?</a:t>
            </a:r>
          </a:p>
        </p:txBody>
      </p:sp>
      <p:sp>
        <p:nvSpPr>
          <p:cNvPr id="3" name="Text Placeholder 2">
            <a:extLst>
              <a:ext uri="{FF2B5EF4-FFF2-40B4-BE49-F238E27FC236}">
                <a16:creationId xmlns:a16="http://schemas.microsoft.com/office/drawing/2014/main" id="{9CB5DFA8-21C3-43CB-8CDB-B4AB3983603A}"/>
              </a:ext>
            </a:extLst>
          </p:cNvPr>
          <p:cNvSpPr>
            <a:spLocks noGrp="1"/>
          </p:cNvSpPr>
          <p:nvPr>
            <p:ph type="body" idx="1"/>
          </p:nvPr>
        </p:nvSpPr>
        <p:spPr>
          <a:xfrm>
            <a:off x="457200" y="1577340"/>
            <a:ext cx="8229600" cy="984885"/>
          </a:xfrm>
        </p:spPr>
        <p:txBody>
          <a:bodyPr/>
          <a:lstStyle/>
          <a:p>
            <a:r>
              <a:rPr lang="en-GB" sz="3200" b="1" dirty="0"/>
              <a:t>A COMMUNITY can be a number of things…</a:t>
            </a:r>
          </a:p>
          <a:p>
            <a:r>
              <a:rPr lang="en-GB" sz="3200" b="1" dirty="0"/>
              <a:t>Do you think of this geographically?</a:t>
            </a:r>
          </a:p>
        </p:txBody>
      </p:sp>
      <p:sp>
        <p:nvSpPr>
          <p:cNvPr id="4" name="TextBox 3">
            <a:extLst>
              <a:ext uri="{FF2B5EF4-FFF2-40B4-BE49-F238E27FC236}">
                <a16:creationId xmlns:a16="http://schemas.microsoft.com/office/drawing/2014/main" id="{1FE3BFE1-0E86-46CA-9235-09161BD663FC}"/>
              </a:ext>
            </a:extLst>
          </p:cNvPr>
          <p:cNvSpPr txBox="1"/>
          <p:nvPr/>
        </p:nvSpPr>
        <p:spPr>
          <a:xfrm>
            <a:off x="683568" y="2636912"/>
            <a:ext cx="8579296" cy="3877985"/>
          </a:xfrm>
          <a:prstGeom prst="rect">
            <a:avLst/>
          </a:prstGeom>
          <a:noFill/>
        </p:spPr>
        <p:txBody>
          <a:bodyPr wrap="square" rtlCol="0">
            <a:spAutoFit/>
          </a:bodyPr>
          <a:lstStyle/>
          <a:p>
            <a:endParaRPr lang="en-GB" dirty="0"/>
          </a:p>
          <a:p>
            <a:pPr marL="342900" indent="-342900">
              <a:buFont typeface="Arial" panose="020B0604020202020204" pitchFamily="34" charset="0"/>
              <a:buChar char="•"/>
            </a:pPr>
            <a:r>
              <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Rural</a:t>
            </a:r>
            <a:r>
              <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Communities</a:t>
            </a:r>
          </a:p>
          <a:p>
            <a:endPar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rPr>
              <a:t>Urban Communities</a:t>
            </a:r>
          </a:p>
          <a:p>
            <a:endParaRPr lang="en-GB" sz="2400" b="1"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Suburban Communities</a:t>
            </a:r>
          </a:p>
          <a:p>
            <a:r>
              <a:rPr lang="en-GB" sz="1800" b="1"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p>
          <a:p>
            <a:endParaRPr lang="en-GB" b="1"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br>
              <a:rPr lang="en-GB" dirty="0"/>
            </a:br>
            <a:endParaRPr lang="en-GB" dirty="0"/>
          </a:p>
          <a:p>
            <a:endParaRPr lang="en-GB" dirty="0"/>
          </a:p>
          <a:p>
            <a:endParaRPr lang="en-GB" dirty="0"/>
          </a:p>
        </p:txBody>
      </p:sp>
    </p:spTree>
    <p:extLst>
      <p:ext uri="{BB962C8B-B14F-4D97-AF65-F5344CB8AC3E}">
        <p14:creationId xmlns:p14="http://schemas.microsoft.com/office/powerpoint/2010/main" val="1550142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a:off x="755576" y="920333"/>
            <a:ext cx="7236296" cy="492443"/>
          </a:xfrm>
        </p:spPr>
        <p:txBody>
          <a:bodyPr/>
          <a:lstStyle/>
          <a:p>
            <a:r>
              <a:rPr lang="en-GB" sz="3200" b="1" dirty="0"/>
              <a:t>Rural</a:t>
            </a:r>
            <a:r>
              <a:rPr lang="en-GB" sz="3200" dirty="0"/>
              <a:t>, </a:t>
            </a:r>
            <a:r>
              <a:rPr lang="en-GB" sz="3200" b="1" dirty="0"/>
              <a:t>Urban </a:t>
            </a:r>
            <a:r>
              <a:rPr lang="en-GB" sz="3200" dirty="0"/>
              <a:t>and </a:t>
            </a:r>
            <a:r>
              <a:rPr lang="en-GB" sz="3200" b="1" dirty="0"/>
              <a:t>Suburban</a:t>
            </a:r>
            <a:r>
              <a:rPr lang="en-GB" sz="3200" dirty="0"/>
              <a:t> communities.</a:t>
            </a:r>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1412776"/>
            <a:ext cx="8928992" cy="5724644"/>
          </a:xfrm>
          <a:prstGeom prst="rect">
            <a:avLst/>
          </a:prstGeom>
          <a:noFill/>
        </p:spPr>
        <p:txBody>
          <a:bodyPr wrap="square" rtlCol="0">
            <a:spAutoFit/>
          </a:bodyPr>
          <a:lstStyle/>
          <a:p>
            <a:r>
              <a:rPr lang="en-GB" sz="2400" b="1" i="0" dirty="0">
                <a:solidFill>
                  <a:srgbClr val="000000"/>
                </a:solidFill>
                <a:effectLst/>
              </a:rPr>
              <a:t>DEFINITION</a:t>
            </a:r>
          </a:p>
          <a:p>
            <a:r>
              <a:rPr lang="en-GB" sz="2400" b="1" i="0" dirty="0">
                <a:solidFill>
                  <a:srgbClr val="000000"/>
                </a:solidFill>
                <a:effectLst/>
              </a:rPr>
              <a:t>Rural</a:t>
            </a:r>
            <a:r>
              <a:rPr lang="en-GB" sz="2400" b="0" i="0" dirty="0">
                <a:solidFill>
                  <a:srgbClr val="000000"/>
                </a:solidFill>
                <a:effectLst/>
              </a:rPr>
              <a:t> </a:t>
            </a:r>
            <a:r>
              <a:rPr lang="en-GB" sz="2400" b="1" i="0" dirty="0">
                <a:solidFill>
                  <a:srgbClr val="000000"/>
                </a:solidFill>
                <a:effectLst/>
              </a:rPr>
              <a:t>Communities</a:t>
            </a:r>
            <a:r>
              <a:rPr lang="en-GB" sz="2400" b="0" i="0" dirty="0">
                <a:solidFill>
                  <a:srgbClr val="000000"/>
                </a:solidFill>
                <a:effectLst/>
              </a:rPr>
              <a:t> are areas that are open and spread out with a small population.</a:t>
            </a:r>
            <a:endParaRPr lang="en-GB" sz="2400" dirty="0">
              <a:solidFill>
                <a:srgbClr val="000000"/>
              </a:solidFill>
            </a:endParaRPr>
          </a:p>
          <a:p>
            <a:r>
              <a:rPr lang="en-GB" sz="2400" b="1" dirty="0"/>
              <a:t>Urban</a:t>
            </a:r>
            <a:r>
              <a:rPr lang="en-GB" sz="2400" dirty="0"/>
              <a:t> </a:t>
            </a:r>
            <a:r>
              <a:rPr lang="en-GB" sz="2400" b="1" dirty="0"/>
              <a:t>Communities</a:t>
            </a:r>
            <a:r>
              <a:rPr lang="en-GB" sz="2400" dirty="0"/>
              <a:t> are areas that consists of both living and working areas and have high population.</a:t>
            </a:r>
          </a:p>
          <a:p>
            <a:r>
              <a:rPr lang="en-GB" sz="2400" b="1" dirty="0"/>
              <a:t>Suburban</a:t>
            </a:r>
            <a:r>
              <a:rPr lang="en-GB" sz="2400" dirty="0"/>
              <a:t> </a:t>
            </a:r>
            <a:r>
              <a:rPr lang="en-GB" sz="2400" b="1" dirty="0"/>
              <a:t>Communities</a:t>
            </a:r>
            <a:r>
              <a:rPr lang="en-GB" sz="2400" dirty="0"/>
              <a:t> are areas that are mainly residential with a larger population than rural areas.</a:t>
            </a:r>
          </a:p>
          <a:p>
            <a:r>
              <a:rPr lang="en-GB" sz="2400" b="1" dirty="0"/>
              <a:t>TYPE of AREA </a:t>
            </a:r>
          </a:p>
          <a:p>
            <a:r>
              <a:rPr lang="en-GB" sz="2400" b="1" dirty="0"/>
              <a:t>Rural- </a:t>
            </a:r>
            <a:r>
              <a:rPr lang="en-GB" sz="2400" dirty="0"/>
              <a:t> generally a countryside area where farming can take place.</a:t>
            </a:r>
          </a:p>
          <a:p>
            <a:r>
              <a:rPr lang="en-GB" sz="2400" b="1" dirty="0"/>
              <a:t>Urban-</a:t>
            </a:r>
            <a:r>
              <a:rPr lang="en-GB" sz="2400" dirty="0"/>
              <a:t> The area is both residential and commercial with offices and large buildings.</a:t>
            </a:r>
          </a:p>
          <a:p>
            <a:r>
              <a:rPr lang="en-GB" sz="2400" b="1" dirty="0"/>
              <a:t>Suburban- </a:t>
            </a:r>
            <a:r>
              <a:rPr lang="en-GB" sz="2400" dirty="0"/>
              <a:t>The area is exclusively residential and has a lot of single-family housing.</a:t>
            </a:r>
          </a:p>
          <a:p>
            <a:r>
              <a:rPr lang="en-GB" dirty="0"/>
              <a:t>	</a:t>
            </a:r>
          </a:p>
          <a:p>
            <a:endParaRPr lang="en-GB" b="1" dirty="0"/>
          </a:p>
          <a:p>
            <a:r>
              <a:rPr lang="en-GB" dirty="0"/>
              <a:t>	</a:t>
            </a:r>
          </a:p>
        </p:txBody>
      </p:sp>
    </p:spTree>
    <p:extLst>
      <p:ext uri="{BB962C8B-B14F-4D97-AF65-F5344CB8AC3E}">
        <p14:creationId xmlns:p14="http://schemas.microsoft.com/office/powerpoint/2010/main" val="367404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flipV="1">
            <a:off x="11484768" y="4581128"/>
            <a:ext cx="45719" cy="45719"/>
          </a:xfrm>
        </p:spPr>
        <p:txBody>
          <a:bodyPr/>
          <a:lstStyle/>
          <a:p>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107504" y="1196752"/>
            <a:ext cx="8928992" cy="4832092"/>
          </a:xfrm>
          <a:prstGeom prst="rect">
            <a:avLst/>
          </a:prstGeom>
          <a:noFill/>
        </p:spPr>
        <p:txBody>
          <a:bodyPr wrap="square" rtlCol="0">
            <a:spAutoFit/>
          </a:bodyPr>
          <a:lstStyle/>
          <a:p>
            <a:r>
              <a:rPr lang="en-GB" sz="2800" b="1" dirty="0">
                <a:solidFill>
                  <a:srgbClr val="000000"/>
                </a:solidFill>
              </a:rPr>
              <a:t>OCCUPATION of RESIDENTS (although there may be unemployment)</a:t>
            </a:r>
            <a:endParaRPr lang="en-GB" sz="2800" b="1" i="0" dirty="0">
              <a:solidFill>
                <a:srgbClr val="000000"/>
              </a:solidFill>
              <a:effectLst/>
            </a:endParaRPr>
          </a:p>
          <a:p>
            <a:r>
              <a:rPr lang="en-GB" sz="2800" b="1" i="0" dirty="0">
                <a:solidFill>
                  <a:srgbClr val="000000"/>
                </a:solidFill>
                <a:effectLst/>
              </a:rPr>
              <a:t>Rural</a:t>
            </a:r>
            <a:r>
              <a:rPr lang="en-GB" sz="2800" b="0" i="0" dirty="0">
                <a:solidFill>
                  <a:srgbClr val="000000"/>
                </a:solidFill>
                <a:effectLst/>
              </a:rPr>
              <a:t> </a:t>
            </a:r>
            <a:r>
              <a:rPr lang="en-GB" sz="2800" b="1" i="0" dirty="0">
                <a:solidFill>
                  <a:srgbClr val="000000"/>
                </a:solidFill>
                <a:effectLst/>
              </a:rPr>
              <a:t>Communities </a:t>
            </a:r>
            <a:r>
              <a:rPr lang="en-GB" sz="2800" dirty="0">
                <a:solidFill>
                  <a:srgbClr val="000000"/>
                </a:solidFill>
              </a:rPr>
              <a:t> These areas include people who were traditionally employed in farming- hospitality? </a:t>
            </a:r>
          </a:p>
          <a:p>
            <a:endParaRPr lang="en-GB" sz="2800" dirty="0">
              <a:solidFill>
                <a:srgbClr val="000000"/>
              </a:solidFill>
            </a:endParaRPr>
          </a:p>
          <a:p>
            <a:r>
              <a:rPr lang="en-GB" sz="2800" b="1" dirty="0"/>
              <a:t>Urban</a:t>
            </a:r>
            <a:r>
              <a:rPr lang="en-GB" sz="2800" dirty="0"/>
              <a:t> </a:t>
            </a:r>
            <a:r>
              <a:rPr lang="en-GB" sz="2800" b="1" dirty="0"/>
              <a:t>Communities</a:t>
            </a:r>
            <a:r>
              <a:rPr lang="en-GB" sz="2800" dirty="0"/>
              <a:t> These areas include people who run their own business or work for a company.</a:t>
            </a:r>
          </a:p>
          <a:p>
            <a:endParaRPr lang="en-GB" sz="2800" dirty="0"/>
          </a:p>
          <a:p>
            <a:r>
              <a:rPr lang="en-GB" sz="2800" b="1" dirty="0"/>
              <a:t>Suburban</a:t>
            </a:r>
            <a:r>
              <a:rPr lang="en-GB" sz="2800" dirty="0"/>
              <a:t> </a:t>
            </a:r>
            <a:r>
              <a:rPr lang="en-GB" sz="2800" b="1" dirty="0"/>
              <a:t>Communities</a:t>
            </a:r>
            <a:r>
              <a:rPr lang="en-GB" sz="2800" dirty="0"/>
              <a:t> As these areas are residential and near to the urban areas they include people who work in the urban areas.</a:t>
            </a:r>
          </a:p>
        </p:txBody>
      </p:sp>
    </p:spTree>
    <p:extLst>
      <p:ext uri="{BB962C8B-B14F-4D97-AF65-F5344CB8AC3E}">
        <p14:creationId xmlns:p14="http://schemas.microsoft.com/office/powerpoint/2010/main" val="33136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5273-F616-4FF1-8D15-AD41B465DC9A}"/>
              </a:ext>
            </a:extLst>
          </p:cNvPr>
          <p:cNvSpPr>
            <a:spLocks noGrp="1"/>
          </p:cNvSpPr>
          <p:nvPr>
            <p:ph type="title"/>
          </p:nvPr>
        </p:nvSpPr>
        <p:spPr>
          <a:xfrm>
            <a:off x="2741554" y="111803"/>
            <a:ext cx="3660893" cy="492443"/>
          </a:xfrm>
        </p:spPr>
        <p:txBody>
          <a:bodyPr/>
          <a:lstStyle/>
          <a:p>
            <a:pPr algn="ctr"/>
            <a:r>
              <a:rPr lang="en-GB" sz="3200" dirty="0"/>
              <a:t>COMPARISONS</a:t>
            </a:r>
          </a:p>
        </p:txBody>
      </p:sp>
      <p:sp>
        <p:nvSpPr>
          <p:cNvPr id="3" name="Text Placeholder 2">
            <a:extLst>
              <a:ext uri="{FF2B5EF4-FFF2-40B4-BE49-F238E27FC236}">
                <a16:creationId xmlns:a16="http://schemas.microsoft.com/office/drawing/2014/main" id="{8DEB3469-CEE4-4473-B939-75806D623782}"/>
              </a:ext>
            </a:extLst>
          </p:cNvPr>
          <p:cNvSpPr>
            <a:spLocks noGrp="1"/>
          </p:cNvSpPr>
          <p:nvPr>
            <p:ph type="body" idx="1"/>
          </p:nvPr>
        </p:nvSpPr>
        <p:spPr>
          <a:xfrm flipV="1">
            <a:off x="11484768" y="4581128"/>
            <a:ext cx="45719" cy="45719"/>
          </a:xfrm>
        </p:spPr>
        <p:txBody>
          <a:bodyPr/>
          <a:lstStyle/>
          <a:p>
            <a:endParaRPr lang="en-GB" sz="3200" dirty="0"/>
          </a:p>
        </p:txBody>
      </p:sp>
      <p:sp>
        <p:nvSpPr>
          <p:cNvPr id="4" name="TextBox 3">
            <a:extLst>
              <a:ext uri="{FF2B5EF4-FFF2-40B4-BE49-F238E27FC236}">
                <a16:creationId xmlns:a16="http://schemas.microsoft.com/office/drawing/2014/main" id="{B1DCFA5D-6A00-4D3D-9528-60C795A2F392}"/>
              </a:ext>
            </a:extLst>
          </p:cNvPr>
          <p:cNvSpPr txBox="1"/>
          <p:nvPr/>
        </p:nvSpPr>
        <p:spPr>
          <a:xfrm>
            <a:off x="232917" y="1124744"/>
            <a:ext cx="8928992" cy="4154984"/>
          </a:xfrm>
          <a:prstGeom prst="rect">
            <a:avLst/>
          </a:prstGeom>
          <a:noFill/>
        </p:spPr>
        <p:txBody>
          <a:bodyPr wrap="square" rtlCol="0">
            <a:spAutoFit/>
          </a:bodyPr>
          <a:lstStyle/>
          <a:p>
            <a:r>
              <a:rPr lang="en-GB" sz="2400" b="1" dirty="0"/>
              <a:t>SERVICES AND NECESSITIES</a:t>
            </a:r>
          </a:p>
          <a:p>
            <a:endParaRPr lang="en-GB" sz="2400" b="1" dirty="0"/>
          </a:p>
          <a:p>
            <a:r>
              <a:rPr lang="en-GB" sz="2400" b="1" dirty="0"/>
              <a:t>Rural- </a:t>
            </a:r>
            <a:r>
              <a:rPr lang="en-GB" sz="2400" dirty="0"/>
              <a:t> They have the basic necessities but these areas often do not have sufficient shopping or medical services for which they have to go to more populated areas.</a:t>
            </a:r>
          </a:p>
          <a:p>
            <a:r>
              <a:rPr lang="en-GB" sz="2400" dirty="0"/>
              <a:t>	</a:t>
            </a:r>
          </a:p>
          <a:p>
            <a:r>
              <a:rPr lang="en-GB" sz="2400" b="1" dirty="0"/>
              <a:t>Urban-</a:t>
            </a:r>
            <a:r>
              <a:rPr lang="en-GB" sz="2400" dirty="0"/>
              <a:t> Generally have all the basic necessities and advanced medical services. These areas also have extensive shopping areas.	</a:t>
            </a:r>
          </a:p>
          <a:p>
            <a:endParaRPr lang="en-GB" sz="2400" dirty="0"/>
          </a:p>
          <a:p>
            <a:r>
              <a:rPr lang="en-GB" sz="2400" b="1" dirty="0"/>
              <a:t>Suburban- </a:t>
            </a:r>
            <a:r>
              <a:rPr lang="en-GB" sz="2400" dirty="0"/>
              <a:t>They have the basic necessities and medical services but often limited shopping facilities. </a:t>
            </a:r>
            <a:endParaRPr lang="en-GB" dirty="0"/>
          </a:p>
        </p:txBody>
      </p:sp>
    </p:spTree>
    <p:extLst>
      <p:ext uri="{BB962C8B-B14F-4D97-AF65-F5344CB8AC3E}">
        <p14:creationId xmlns:p14="http://schemas.microsoft.com/office/powerpoint/2010/main" val="3017759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FEE6D-9402-494F-B50B-915188944243}"/>
              </a:ext>
            </a:extLst>
          </p:cNvPr>
          <p:cNvSpPr>
            <a:spLocks noGrp="1"/>
          </p:cNvSpPr>
          <p:nvPr>
            <p:ph type="title"/>
          </p:nvPr>
        </p:nvSpPr>
        <p:spPr>
          <a:xfrm>
            <a:off x="2339752" y="116632"/>
            <a:ext cx="4566750" cy="492443"/>
          </a:xfrm>
        </p:spPr>
        <p:txBody>
          <a:bodyPr/>
          <a:lstStyle/>
          <a:p>
            <a:pPr algn="ctr"/>
            <a:r>
              <a:rPr lang="en-GB" sz="3200" dirty="0"/>
              <a:t>SHARED CHARACTERISTICS</a:t>
            </a:r>
          </a:p>
        </p:txBody>
      </p:sp>
      <p:sp>
        <p:nvSpPr>
          <p:cNvPr id="3" name="Text Placeholder 2">
            <a:extLst>
              <a:ext uri="{FF2B5EF4-FFF2-40B4-BE49-F238E27FC236}">
                <a16:creationId xmlns:a16="http://schemas.microsoft.com/office/drawing/2014/main" id="{C3298AEA-887C-4A93-BF75-8512BE98D26E}"/>
              </a:ext>
            </a:extLst>
          </p:cNvPr>
          <p:cNvSpPr>
            <a:spLocks noGrp="1"/>
          </p:cNvSpPr>
          <p:nvPr>
            <p:ph type="body" idx="1"/>
          </p:nvPr>
        </p:nvSpPr>
        <p:spPr>
          <a:xfrm>
            <a:off x="251520" y="764704"/>
            <a:ext cx="8229600" cy="5601533"/>
          </a:xfrm>
        </p:spPr>
        <p:txBody>
          <a:bodyPr/>
          <a:lstStyle/>
          <a:p>
            <a:r>
              <a:rPr lang="en-GB" sz="2800" b="1" dirty="0"/>
              <a:t>What could these be?</a:t>
            </a:r>
          </a:p>
          <a:p>
            <a:endParaRPr lang="en-GB" sz="2800" dirty="0"/>
          </a:p>
          <a:p>
            <a:r>
              <a:rPr lang="en-GB" sz="2800" dirty="0"/>
              <a:t>Ethnicity/Race</a:t>
            </a:r>
          </a:p>
          <a:p>
            <a:endParaRPr lang="en-GB" sz="2800" dirty="0"/>
          </a:p>
          <a:p>
            <a:r>
              <a:rPr lang="en-GB" sz="2800" dirty="0"/>
              <a:t>Gender/Sexuality</a:t>
            </a:r>
          </a:p>
          <a:p>
            <a:endParaRPr lang="en-GB" sz="2800" dirty="0"/>
          </a:p>
          <a:p>
            <a:r>
              <a:rPr lang="en-GB" sz="2800" dirty="0"/>
              <a:t>Age</a:t>
            </a:r>
          </a:p>
          <a:p>
            <a:endParaRPr lang="en-GB" sz="2800" dirty="0"/>
          </a:p>
          <a:p>
            <a:r>
              <a:rPr lang="en-GB" sz="2800" dirty="0"/>
              <a:t>Disability</a:t>
            </a:r>
          </a:p>
          <a:p>
            <a:endParaRPr lang="en-GB" sz="2800" dirty="0"/>
          </a:p>
          <a:p>
            <a:r>
              <a:rPr lang="en-GB" sz="2800" dirty="0"/>
              <a:t>Socio Economic Status (employment status)</a:t>
            </a:r>
          </a:p>
          <a:p>
            <a:endParaRPr lang="en-GB" sz="2800" dirty="0"/>
          </a:p>
          <a:p>
            <a:r>
              <a:rPr lang="en-GB" sz="2800" dirty="0"/>
              <a:t>Social Class/Position</a:t>
            </a:r>
          </a:p>
        </p:txBody>
      </p:sp>
    </p:spTree>
    <p:extLst>
      <p:ext uri="{BB962C8B-B14F-4D97-AF65-F5344CB8AC3E}">
        <p14:creationId xmlns:p14="http://schemas.microsoft.com/office/powerpoint/2010/main" val="262977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71DB-7BC9-46C3-AC81-718782E15A15}"/>
              </a:ext>
            </a:extLst>
          </p:cNvPr>
          <p:cNvSpPr>
            <a:spLocks noGrp="1"/>
          </p:cNvSpPr>
          <p:nvPr>
            <p:ph type="title"/>
          </p:nvPr>
        </p:nvSpPr>
        <p:spPr>
          <a:xfrm>
            <a:off x="2051720" y="111803"/>
            <a:ext cx="5616624" cy="492443"/>
          </a:xfrm>
        </p:spPr>
        <p:txBody>
          <a:bodyPr/>
          <a:lstStyle/>
          <a:p>
            <a:r>
              <a:rPr lang="en-GB" sz="3200" dirty="0"/>
              <a:t>COMMON INTEREST/BELIEFS</a:t>
            </a:r>
          </a:p>
        </p:txBody>
      </p:sp>
      <p:sp>
        <p:nvSpPr>
          <p:cNvPr id="3" name="Text Placeholder 2">
            <a:extLst>
              <a:ext uri="{FF2B5EF4-FFF2-40B4-BE49-F238E27FC236}">
                <a16:creationId xmlns:a16="http://schemas.microsoft.com/office/drawing/2014/main" id="{45ABAF47-8444-4F33-AFBF-48BAFA073586}"/>
              </a:ext>
            </a:extLst>
          </p:cNvPr>
          <p:cNvSpPr>
            <a:spLocks noGrp="1"/>
          </p:cNvSpPr>
          <p:nvPr>
            <p:ph type="body" idx="1"/>
          </p:nvPr>
        </p:nvSpPr>
        <p:spPr>
          <a:xfrm>
            <a:off x="611560" y="1268760"/>
            <a:ext cx="8229600" cy="3416320"/>
          </a:xfrm>
        </p:spPr>
        <p:txBody>
          <a:bodyPr/>
          <a:lstStyle/>
          <a:p>
            <a:r>
              <a:rPr lang="en-GB" sz="2800" b="1" dirty="0"/>
              <a:t>What could these be?</a:t>
            </a:r>
          </a:p>
          <a:p>
            <a:endParaRPr lang="en-GB" sz="2800" b="1" dirty="0"/>
          </a:p>
          <a:p>
            <a:r>
              <a:rPr lang="en-GB" sz="2800" dirty="0"/>
              <a:t>Religion</a:t>
            </a:r>
          </a:p>
          <a:p>
            <a:endParaRPr lang="en-GB" dirty="0"/>
          </a:p>
          <a:p>
            <a:r>
              <a:rPr lang="en-GB" sz="2800" dirty="0"/>
              <a:t>Belief</a:t>
            </a:r>
          </a:p>
          <a:p>
            <a:endParaRPr lang="en-GB" dirty="0"/>
          </a:p>
          <a:p>
            <a:r>
              <a:rPr lang="en-GB" sz="2800" dirty="0"/>
              <a:t>Politics</a:t>
            </a:r>
          </a:p>
          <a:p>
            <a:endParaRPr lang="en-GB" dirty="0"/>
          </a:p>
          <a:p>
            <a:r>
              <a:rPr lang="en-GB" sz="2800" dirty="0"/>
              <a:t>Aims</a:t>
            </a:r>
          </a:p>
        </p:txBody>
      </p:sp>
    </p:spTree>
    <p:extLst>
      <p:ext uri="{BB962C8B-B14F-4D97-AF65-F5344CB8AC3E}">
        <p14:creationId xmlns:p14="http://schemas.microsoft.com/office/powerpoint/2010/main" val="4134096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C29CB-9FC4-4FA3-A688-EC8C9970CAA5}"/>
              </a:ext>
            </a:extLst>
          </p:cNvPr>
          <p:cNvSpPr>
            <a:spLocks noGrp="1"/>
          </p:cNvSpPr>
          <p:nvPr>
            <p:ph type="title"/>
          </p:nvPr>
        </p:nvSpPr>
        <p:spPr>
          <a:xfrm>
            <a:off x="1547664" y="111803"/>
            <a:ext cx="5688632" cy="984885"/>
          </a:xfrm>
        </p:spPr>
        <p:txBody>
          <a:bodyPr/>
          <a:lstStyle/>
          <a:p>
            <a:r>
              <a:rPr lang="en-GB" sz="3200" dirty="0"/>
              <a:t>WHO MAKES UP A COMMUNITY?</a:t>
            </a:r>
          </a:p>
        </p:txBody>
      </p:sp>
      <p:sp>
        <p:nvSpPr>
          <p:cNvPr id="3" name="Text Placeholder 2">
            <a:extLst>
              <a:ext uri="{FF2B5EF4-FFF2-40B4-BE49-F238E27FC236}">
                <a16:creationId xmlns:a16="http://schemas.microsoft.com/office/drawing/2014/main" id="{CCCDF2D7-2594-4E01-A692-E38AEB72352E}"/>
              </a:ext>
            </a:extLst>
          </p:cNvPr>
          <p:cNvSpPr>
            <a:spLocks noGrp="1"/>
          </p:cNvSpPr>
          <p:nvPr>
            <p:ph type="body" idx="1"/>
          </p:nvPr>
        </p:nvSpPr>
        <p:spPr>
          <a:xfrm>
            <a:off x="457200" y="908720"/>
            <a:ext cx="8229600" cy="5170646"/>
          </a:xfrm>
        </p:spPr>
        <p:txBody>
          <a:bodyPr/>
          <a:lstStyle/>
          <a:p>
            <a:r>
              <a:rPr lang="en-GB" sz="2800" b="1" dirty="0"/>
              <a:t>Is the community a closed or open one?</a:t>
            </a:r>
          </a:p>
          <a:p>
            <a:r>
              <a:rPr lang="en-GB" sz="2800" dirty="0"/>
              <a:t>A </a:t>
            </a:r>
            <a:r>
              <a:rPr lang="en-GB" sz="2800" b="1" dirty="0"/>
              <a:t>closed community</a:t>
            </a:r>
            <a:r>
              <a:rPr lang="en-GB" sz="2800" dirty="0"/>
              <a:t> intentionally limits links with other communities and does not routinely welcome new and diverse members.</a:t>
            </a:r>
          </a:p>
          <a:p>
            <a:r>
              <a:rPr lang="en-GB" sz="2800" dirty="0"/>
              <a:t>What do you think this means?</a:t>
            </a:r>
          </a:p>
          <a:p>
            <a:r>
              <a:rPr lang="en-GB" sz="2800" dirty="0"/>
              <a:t>Can you give some examples of this?</a:t>
            </a:r>
          </a:p>
          <a:p>
            <a:endParaRPr lang="en-GB" sz="2800" dirty="0"/>
          </a:p>
          <a:p>
            <a:r>
              <a:rPr lang="en-GB" sz="2800" dirty="0"/>
              <a:t>An </a:t>
            </a:r>
            <a:r>
              <a:rPr lang="en-GB" sz="2800" b="1" dirty="0"/>
              <a:t>open community </a:t>
            </a:r>
            <a:r>
              <a:rPr lang="en-GB" sz="2800" dirty="0"/>
              <a:t>is one that has links with wider society and freely accepts new members.</a:t>
            </a:r>
          </a:p>
          <a:p>
            <a:r>
              <a:rPr lang="en-GB" sz="2800" dirty="0"/>
              <a:t>What do you think this means?</a:t>
            </a:r>
          </a:p>
          <a:p>
            <a:r>
              <a:rPr lang="en-GB" sz="2800" dirty="0"/>
              <a:t>Can you give some examples of this?</a:t>
            </a:r>
          </a:p>
          <a:p>
            <a:endParaRPr lang="en-GB" sz="2800" dirty="0"/>
          </a:p>
        </p:txBody>
      </p:sp>
    </p:spTree>
    <p:extLst>
      <p:ext uri="{BB962C8B-B14F-4D97-AF65-F5344CB8AC3E}">
        <p14:creationId xmlns:p14="http://schemas.microsoft.com/office/powerpoint/2010/main" val="255226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BFC48-37E6-4754-AEA6-BD6AC746E0E0}"/>
              </a:ext>
            </a:extLst>
          </p:cNvPr>
          <p:cNvSpPr>
            <a:spLocks noGrp="1"/>
          </p:cNvSpPr>
          <p:nvPr>
            <p:ph type="title"/>
          </p:nvPr>
        </p:nvSpPr>
        <p:spPr>
          <a:xfrm>
            <a:off x="1547664" y="111803"/>
            <a:ext cx="6696744" cy="984885"/>
          </a:xfrm>
        </p:spPr>
        <p:txBody>
          <a:bodyPr/>
          <a:lstStyle/>
          <a:p>
            <a:r>
              <a:rPr lang="en-GB" sz="3200" dirty="0"/>
              <a:t>CHARACTERISTICS OF A COMMUNITY</a:t>
            </a:r>
          </a:p>
        </p:txBody>
      </p:sp>
      <p:sp>
        <p:nvSpPr>
          <p:cNvPr id="3" name="Text Placeholder 2">
            <a:extLst>
              <a:ext uri="{FF2B5EF4-FFF2-40B4-BE49-F238E27FC236}">
                <a16:creationId xmlns:a16="http://schemas.microsoft.com/office/drawing/2014/main" id="{A9BB755C-49F7-468C-91FA-12077BFEABF0}"/>
              </a:ext>
            </a:extLst>
          </p:cNvPr>
          <p:cNvSpPr>
            <a:spLocks noGrp="1"/>
          </p:cNvSpPr>
          <p:nvPr>
            <p:ph type="body" idx="1"/>
          </p:nvPr>
        </p:nvSpPr>
        <p:spPr>
          <a:xfrm>
            <a:off x="395536" y="1089085"/>
            <a:ext cx="8229600" cy="430887"/>
          </a:xfrm>
        </p:spPr>
        <p:txBody>
          <a:bodyPr/>
          <a:lstStyle/>
          <a:p>
            <a:r>
              <a:rPr lang="en-GB" sz="2800" b="1" dirty="0"/>
              <a:t>Communities Have…</a:t>
            </a:r>
          </a:p>
        </p:txBody>
      </p:sp>
      <p:sp>
        <p:nvSpPr>
          <p:cNvPr id="5" name="TextBox 4">
            <a:extLst>
              <a:ext uri="{FF2B5EF4-FFF2-40B4-BE49-F238E27FC236}">
                <a16:creationId xmlns:a16="http://schemas.microsoft.com/office/drawing/2014/main" id="{36397FF4-538B-4B25-B4AE-300DB6A1454C}"/>
              </a:ext>
            </a:extLst>
          </p:cNvPr>
          <p:cNvSpPr txBox="1"/>
          <p:nvPr/>
        </p:nvSpPr>
        <p:spPr>
          <a:xfrm>
            <a:off x="611560" y="1519972"/>
            <a:ext cx="6552728" cy="4154984"/>
          </a:xfrm>
          <a:prstGeom prst="rect">
            <a:avLst/>
          </a:prstGeom>
          <a:noFill/>
        </p:spPr>
        <p:txBody>
          <a:bodyPr wrap="square">
            <a:spAutoFit/>
          </a:bodyPr>
          <a:lstStyle/>
          <a:p>
            <a:pPr algn="l">
              <a:buFont typeface="Arial" panose="020B0604020202020204" pitchFamily="34" charset="0"/>
              <a:buChar char="•"/>
            </a:pPr>
            <a:r>
              <a:rPr lang="en-GB" sz="2400" b="0" i="0" dirty="0">
                <a:solidFill>
                  <a:srgbClr val="202124"/>
                </a:solidFill>
                <a:effectLst/>
                <a:latin typeface="arial" panose="020B0604020202020204" pitchFamily="34" charset="0"/>
              </a:rPr>
              <a:t>Boundaries</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Purpose</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Communication</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History</a:t>
            </a:r>
          </a:p>
          <a:p>
            <a:pPr algn="l"/>
            <a:endParaRPr lang="en-GB" sz="2400" b="0" i="0" dirty="0">
              <a:solidFill>
                <a:srgbClr val="202124"/>
              </a:solidFill>
              <a:effectLst/>
              <a:latin typeface="arial" panose="020B0604020202020204" pitchFamily="34" charset="0"/>
            </a:endParaRPr>
          </a:p>
          <a:p>
            <a:pPr algn="l">
              <a:buFont typeface="Arial" panose="020B0604020202020204" pitchFamily="34" charset="0"/>
              <a:buChar char="•"/>
            </a:pPr>
            <a:r>
              <a:rPr lang="en-GB" sz="2400" b="0" i="0" dirty="0">
                <a:solidFill>
                  <a:srgbClr val="202124"/>
                </a:solidFill>
                <a:effectLst/>
                <a:latin typeface="arial" panose="020B0604020202020204" pitchFamily="34" charset="0"/>
              </a:rPr>
              <a:t>Emotions</a:t>
            </a:r>
          </a:p>
          <a:p>
            <a:pPr algn="l">
              <a:buFont typeface="Arial" panose="020B0604020202020204" pitchFamily="34" charset="0"/>
              <a:buChar char="•"/>
            </a:pPr>
            <a:endParaRPr lang="en-GB" sz="2400" dirty="0">
              <a:solidFill>
                <a:srgbClr val="202124"/>
              </a:solidFill>
              <a:latin typeface="arial" panose="020B0604020202020204" pitchFamily="34" charset="0"/>
            </a:endParaRPr>
          </a:p>
          <a:p>
            <a:pPr algn="l"/>
            <a:r>
              <a:rPr lang="en-GB" sz="2400" b="0" i="0" dirty="0">
                <a:solidFill>
                  <a:srgbClr val="202124"/>
                </a:solidFill>
                <a:effectLst/>
                <a:latin typeface="arial" panose="020B0604020202020204" pitchFamily="34" charset="0"/>
              </a:rPr>
              <a:t>Consider Social Identity Theory…</a:t>
            </a:r>
          </a:p>
        </p:txBody>
      </p:sp>
    </p:spTree>
    <p:extLst>
      <p:ext uri="{BB962C8B-B14F-4D97-AF65-F5344CB8AC3E}">
        <p14:creationId xmlns:p14="http://schemas.microsoft.com/office/powerpoint/2010/main" val="280637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C54A6-822F-4A72-872F-DD48E0371D51}"/>
              </a:ext>
            </a:extLst>
          </p:cNvPr>
          <p:cNvSpPr>
            <a:spLocks noGrp="1"/>
          </p:cNvSpPr>
          <p:nvPr>
            <p:ph type="title"/>
          </p:nvPr>
        </p:nvSpPr>
        <p:spPr>
          <a:xfrm>
            <a:off x="1511660" y="116632"/>
            <a:ext cx="6120680" cy="984885"/>
          </a:xfrm>
        </p:spPr>
        <p:txBody>
          <a:bodyPr/>
          <a:lstStyle/>
          <a:p>
            <a:r>
              <a:rPr lang="en-GB" sz="3200" dirty="0"/>
              <a:t>WHAT DOES A COMMUNITY NEED? </a:t>
            </a:r>
          </a:p>
        </p:txBody>
      </p:sp>
      <p:sp>
        <p:nvSpPr>
          <p:cNvPr id="3" name="Text Placeholder 2">
            <a:extLst>
              <a:ext uri="{FF2B5EF4-FFF2-40B4-BE49-F238E27FC236}">
                <a16:creationId xmlns:a16="http://schemas.microsoft.com/office/drawing/2014/main" id="{5FF8772C-4C65-430D-ABA4-DCA375652156}"/>
              </a:ext>
            </a:extLst>
          </p:cNvPr>
          <p:cNvSpPr>
            <a:spLocks noGrp="1"/>
          </p:cNvSpPr>
          <p:nvPr>
            <p:ph type="body" idx="1"/>
          </p:nvPr>
        </p:nvSpPr>
        <p:spPr>
          <a:xfrm>
            <a:off x="457200" y="836712"/>
            <a:ext cx="8229600" cy="5878532"/>
          </a:xfrm>
        </p:spPr>
        <p:txBody>
          <a:bodyPr/>
          <a:lstStyle/>
          <a:p>
            <a:r>
              <a:rPr lang="en-GB" sz="2800" b="1" dirty="0"/>
              <a:t>What do you think?</a:t>
            </a:r>
          </a:p>
          <a:p>
            <a:endParaRPr lang="en-GB" dirty="0"/>
          </a:p>
          <a:p>
            <a:r>
              <a:rPr lang="en-GB" sz="2000" dirty="0"/>
              <a:t>Safety and basic services</a:t>
            </a:r>
          </a:p>
          <a:p>
            <a:endParaRPr lang="en-GB" sz="2000" dirty="0"/>
          </a:p>
          <a:p>
            <a:r>
              <a:rPr lang="en-GB" sz="2000" dirty="0"/>
              <a:t>Physical and Mental Health </a:t>
            </a:r>
          </a:p>
          <a:p>
            <a:endParaRPr lang="en-GB" sz="2000" dirty="0"/>
          </a:p>
          <a:p>
            <a:r>
              <a:rPr lang="en-GB" sz="2000" dirty="0"/>
              <a:t>Economic Health/ Employment</a:t>
            </a:r>
          </a:p>
          <a:p>
            <a:endParaRPr lang="en-GB" sz="2000" dirty="0"/>
          </a:p>
          <a:p>
            <a:r>
              <a:rPr lang="en-GB" sz="2000" dirty="0"/>
              <a:t>Education (all ages?)</a:t>
            </a:r>
          </a:p>
          <a:p>
            <a:endParaRPr lang="en-GB" sz="2000" dirty="0"/>
          </a:p>
          <a:p>
            <a:r>
              <a:rPr lang="en-GB" sz="2000" dirty="0"/>
              <a:t>Connectivity (Transport and communication)</a:t>
            </a:r>
          </a:p>
          <a:p>
            <a:endParaRPr lang="en-GB" sz="2000" dirty="0"/>
          </a:p>
          <a:p>
            <a:r>
              <a:rPr lang="en-GB" sz="2000" dirty="0"/>
              <a:t>Leisure/ Natural Environment</a:t>
            </a:r>
          </a:p>
          <a:p>
            <a:endParaRPr lang="en-GB" sz="2000" dirty="0"/>
          </a:p>
          <a:p>
            <a:r>
              <a:rPr lang="en-GB" sz="2000" dirty="0"/>
              <a:t>Sense of Community</a:t>
            </a:r>
          </a:p>
          <a:p>
            <a:endParaRPr lang="en-GB" sz="2000" dirty="0"/>
          </a:p>
          <a:p>
            <a:r>
              <a:rPr lang="en-GB" sz="2000" dirty="0"/>
              <a:t>Image/Reputation (Overall Appearance?)</a:t>
            </a:r>
          </a:p>
          <a:p>
            <a:endParaRPr lang="en-GB" dirty="0"/>
          </a:p>
          <a:p>
            <a:endParaRPr lang="en-GB" dirty="0"/>
          </a:p>
        </p:txBody>
      </p:sp>
    </p:spTree>
    <p:extLst>
      <p:ext uri="{BB962C8B-B14F-4D97-AF65-F5344CB8AC3E}">
        <p14:creationId xmlns:p14="http://schemas.microsoft.com/office/powerpoint/2010/main" val="8452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B147-E9D5-4A77-9DD9-4FC1C7153E71}"/>
              </a:ext>
            </a:extLst>
          </p:cNvPr>
          <p:cNvSpPr>
            <a:spLocks noGrp="1"/>
          </p:cNvSpPr>
          <p:nvPr>
            <p:ph type="title"/>
          </p:nvPr>
        </p:nvSpPr>
        <p:spPr/>
        <p:txBody>
          <a:bodyPr/>
          <a:lstStyle/>
          <a:p>
            <a:r>
              <a:rPr lang="en-GB" b="1" dirty="0"/>
              <a:t>Examples of different communities </a:t>
            </a:r>
          </a:p>
        </p:txBody>
      </p:sp>
      <p:sp>
        <p:nvSpPr>
          <p:cNvPr id="3" name="Content Placeholder 2">
            <a:extLst>
              <a:ext uri="{FF2B5EF4-FFF2-40B4-BE49-F238E27FC236}">
                <a16:creationId xmlns:a16="http://schemas.microsoft.com/office/drawing/2014/main" id="{1C591081-9003-42DA-BCEA-FD98525E31C2}"/>
              </a:ext>
            </a:extLst>
          </p:cNvPr>
          <p:cNvSpPr>
            <a:spLocks noGrp="1"/>
          </p:cNvSpPr>
          <p:nvPr>
            <p:ph idx="1"/>
          </p:nvPr>
        </p:nvSpPr>
        <p:spPr>
          <a:xfrm>
            <a:off x="457200" y="1577340"/>
            <a:ext cx="8229600" cy="830997"/>
          </a:xfrm>
        </p:spPr>
        <p:txBody>
          <a:bodyPr/>
          <a:lstStyle/>
          <a:p>
            <a:r>
              <a:rPr lang="en-GB" dirty="0"/>
              <a:t>Children and young people, women, elderly, people with disabilities, people from ethnic minorities, travellers, prisoners, hospital patients, care residents, unemployed, homeless, rurally isolated, council estate tenants.</a:t>
            </a:r>
          </a:p>
        </p:txBody>
      </p:sp>
      <p:pic>
        <p:nvPicPr>
          <p:cNvPr id="4" name="Picture 3">
            <a:extLst>
              <a:ext uri="{FF2B5EF4-FFF2-40B4-BE49-F238E27FC236}">
                <a16:creationId xmlns:a16="http://schemas.microsoft.com/office/drawing/2014/main" id="{52D493FB-8CD7-4581-9EA2-9F97A3B2ECC0}"/>
              </a:ext>
            </a:extLst>
          </p:cNvPr>
          <p:cNvPicPr>
            <a:picLocks noChangeAspect="1"/>
          </p:cNvPicPr>
          <p:nvPr/>
        </p:nvPicPr>
        <p:blipFill>
          <a:blip r:embed="rId2"/>
          <a:stretch>
            <a:fillRect/>
          </a:stretch>
        </p:blipFill>
        <p:spPr>
          <a:xfrm>
            <a:off x="2548157" y="3713444"/>
            <a:ext cx="4215467" cy="1988405"/>
          </a:xfrm>
          <a:prstGeom prst="rect">
            <a:avLst/>
          </a:prstGeom>
        </p:spPr>
      </p:pic>
    </p:spTree>
    <p:extLst>
      <p:ext uri="{BB962C8B-B14F-4D97-AF65-F5344CB8AC3E}">
        <p14:creationId xmlns:p14="http://schemas.microsoft.com/office/powerpoint/2010/main" val="671566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E5C34-ADA1-4CF4-BFBE-5C6A839AE7E9}"/>
              </a:ext>
            </a:extLst>
          </p:cNvPr>
          <p:cNvSpPr>
            <a:spLocks noGrp="1"/>
          </p:cNvSpPr>
          <p:nvPr>
            <p:ph type="title"/>
          </p:nvPr>
        </p:nvSpPr>
        <p:spPr>
          <a:xfrm>
            <a:off x="457200" y="1108920"/>
            <a:ext cx="8229600" cy="811559"/>
          </a:xfrm>
        </p:spPr>
        <p:txBody>
          <a:bodyPr>
            <a:normAutofit/>
          </a:bodyPr>
          <a:lstStyle/>
          <a:p>
            <a:r>
              <a:rPr lang="en-GB" sz="3600" b="1" dirty="0">
                <a:solidFill>
                  <a:schemeClr val="tx1"/>
                </a:solidFill>
              </a:rPr>
              <a:t>Do you feel part of a community?</a:t>
            </a:r>
          </a:p>
        </p:txBody>
      </p:sp>
      <p:pic>
        <p:nvPicPr>
          <p:cNvPr id="4" name="Content Placeholder 3">
            <a:extLst>
              <a:ext uri="{FF2B5EF4-FFF2-40B4-BE49-F238E27FC236}">
                <a16:creationId xmlns:a16="http://schemas.microsoft.com/office/drawing/2014/main" id="{C26ECC56-032A-4BAC-896D-7FA76366CD15}"/>
              </a:ext>
            </a:extLst>
          </p:cNvPr>
          <p:cNvPicPr>
            <a:picLocks noGrp="1" noChangeAspect="1"/>
          </p:cNvPicPr>
          <p:nvPr>
            <p:ph idx="1"/>
          </p:nvPr>
        </p:nvPicPr>
        <p:blipFill>
          <a:blip r:embed="rId2"/>
          <a:stretch>
            <a:fillRect/>
          </a:stretch>
        </p:blipFill>
        <p:spPr>
          <a:xfrm>
            <a:off x="1961092" y="2057401"/>
            <a:ext cx="5221817" cy="2937272"/>
          </a:xfrm>
          <a:prstGeom prst="rect">
            <a:avLst/>
          </a:prstGeom>
        </p:spPr>
      </p:pic>
    </p:spTree>
    <p:extLst>
      <p:ext uri="{BB962C8B-B14F-4D97-AF65-F5344CB8AC3E}">
        <p14:creationId xmlns:p14="http://schemas.microsoft.com/office/powerpoint/2010/main" val="621373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284DD-8958-4597-B268-D14362BE4300}"/>
              </a:ext>
            </a:extLst>
          </p:cNvPr>
          <p:cNvSpPr>
            <a:spLocks noGrp="1"/>
          </p:cNvSpPr>
          <p:nvPr>
            <p:ph type="title"/>
          </p:nvPr>
        </p:nvSpPr>
        <p:spPr>
          <a:xfrm>
            <a:off x="457200" y="1063229"/>
            <a:ext cx="8229600" cy="857250"/>
          </a:xfrm>
        </p:spPr>
        <p:txBody>
          <a:bodyPr anchor="ctr">
            <a:normAutofit/>
          </a:bodyPr>
          <a:lstStyle/>
          <a:p>
            <a:pPr>
              <a:lnSpc>
                <a:spcPct val="90000"/>
              </a:lnSpc>
            </a:pPr>
            <a:r>
              <a:rPr lang="en-GB" sz="2800" dirty="0">
                <a:solidFill>
                  <a:schemeClr val="tx1"/>
                </a:solidFill>
              </a:rPr>
              <a:t>What are the benefits of being part of a community?</a:t>
            </a:r>
          </a:p>
        </p:txBody>
      </p:sp>
      <p:pic>
        <p:nvPicPr>
          <p:cNvPr id="13" name="Picture 10" descr="A group of multi coloured wooden stick figures">
            <a:extLst>
              <a:ext uri="{FF2B5EF4-FFF2-40B4-BE49-F238E27FC236}">
                <a16:creationId xmlns:a16="http://schemas.microsoft.com/office/drawing/2014/main" id="{C4B71AE5-7432-4D6E-924D-C6411ACD3B30}"/>
              </a:ext>
            </a:extLst>
          </p:cNvPr>
          <p:cNvPicPr>
            <a:picLocks noChangeAspect="1"/>
          </p:cNvPicPr>
          <p:nvPr/>
        </p:nvPicPr>
        <p:blipFill rotWithShape="1">
          <a:blip r:embed="rId2"/>
          <a:srcRect t="27071" b="21380"/>
          <a:stretch/>
        </p:blipFill>
        <p:spPr>
          <a:xfrm>
            <a:off x="457200" y="2057401"/>
            <a:ext cx="8229600" cy="2937774"/>
          </a:xfrm>
          <a:prstGeom prst="rect">
            <a:avLst/>
          </a:prstGeom>
          <a:noFill/>
        </p:spPr>
      </p:pic>
    </p:spTree>
    <p:extLst>
      <p:ext uri="{BB962C8B-B14F-4D97-AF65-F5344CB8AC3E}">
        <p14:creationId xmlns:p14="http://schemas.microsoft.com/office/powerpoint/2010/main" val="4010217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1388-B7DD-41CC-BA19-E21010B2BC16}"/>
              </a:ext>
            </a:extLst>
          </p:cNvPr>
          <p:cNvSpPr>
            <a:spLocks noGrp="1"/>
          </p:cNvSpPr>
          <p:nvPr>
            <p:ph type="title"/>
          </p:nvPr>
        </p:nvSpPr>
        <p:spPr>
          <a:xfrm>
            <a:off x="457200" y="1063229"/>
            <a:ext cx="8229600" cy="857250"/>
          </a:xfrm>
        </p:spPr>
        <p:txBody>
          <a:bodyPr>
            <a:noAutofit/>
          </a:bodyPr>
          <a:lstStyle/>
          <a:p>
            <a:r>
              <a:rPr lang="en-GB" sz="2800" b="1" dirty="0">
                <a:solidFill>
                  <a:schemeClr val="tx1"/>
                </a:solidFill>
              </a:rPr>
              <a:t>Psychological benefits of being part of a community</a:t>
            </a:r>
          </a:p>
        </p:txBody>
      </p:sp>
      <p:pic>
        <p:nvPicPr>
          <p:cNvPr id="4" name="Content Placeholder 3">
            <a:extLst>
              <a:ext uri="{FF2B5EF4-FFF2-40B4-BE49-F238E27FC236}">
                <a16:creationId xmlns:a16="http://schemas.microsoft.com/office/drawing/2014/main" id="{D5500962-6BD8-4CF3-993A-FC09D2EC2608}"/>
              </a:ext>
            </a:extLst>
          </p:cNvPr>
          <p:cNvPicPr>
            <a:picLocks noGrp="1" noChangeAspect="1"/>
          </p:cNvPicPr>
          <p:nvPr>
            <p:ph idx="1"/>
          </p:nvPr>
        </p:nvPicPr>
        <p:blipFill>
          <a:blip r:embed="rId2"/>
          <a:stretch>
            <a:fillRect/>
          </a:stretch>
        </p:blipFill>
        <p:spPr>
          <a:xfrm>
            <a:off x="5237308" y="2247725"/>
            <a:ext cx="3673897" cy="2449265"/>
          </a:xfrm>
          <a:prstGeom prst="rect">
            <a:avLst/>
          </a:prstGeom>
        </p:spPr>
      </p:pic>
      <p:sp>
        <p:nvSpPr>
          <p:cNvPr id="6" name="TextBox 5">
            <a:extLst>
              <a:ext uri="{FF2B5EF4-FFF2-40B4-BE49-F238E27FC236}">
                <a16:creationId xmlns:a16="http://schemas.microsoft.com/office/drawing/2014/main" id="{4CB12D9D-C174-4F30-9441-D044F9A6CADC}"/>
              </a:ext>
            </a:extLst>
          </p:cNvPr>
          <p:cNvSpPr txBox="1"/>
          <p:nvPr/>
        </p:nvSpPr>
        <p:spPr>
          <a:xfrm>
            <a:off x="107504" y="2420888"/>
            <a:ext cx="5008226" cy="3462486"/>
          </a:xfrm>
          <a:prstGeom prst="rect">
            <a:avLst/>
          </a:prstGeom>
          <a:noFill/>
        </p:spPr>
        <p:txBody>
          <a:bodyPr wrap="square">
            <a:spAutoFit/>
          </a:bodyPr>
          <a:lstStyle/>
          <a:p>
            <a:pPr marL="342900" indent="-342900">
              <a:buFont typeface="Arial" panose="020B0604020202020204" pitchFamily="34" charset="0"/>
              <a:buChar char="•"/>
            </a:pPr>
            <a:r>
              <a:rPr lang="en-GB" sz="2100" dirty="0"/>
              <a:t>Being part of a community can have a positive effect on mental health and emotional wellbeing.</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Community involvement provides a sense of belonging and social connectedness. It can also offer extra meaning and purpose to everyday life.</a:t>
            </a:r>
          </a:p>
          <a:p>
            <a:endParaRPr lang="en-GB" sz="750" dirty="0"/>
          </a:p>
          <a:p>
            <a:r>
              <a:rPr lang="en-GB" sz="1200" dirty="0"/>
              <a:t>Source: </a:t>
            </a:r>
            <a:r>
              <a:rPr lang="en-GB" sz="1200" dirty="0">
                <a:hlinkClick r:id="rId3"/>
              </a:rPr>
              <a:t>https://www.gov.uk/government/publications/health-matters-health-and-wellbeing-community-centred-approaches/health-matters-community-centred-approaches-for-health-and-wellbeing</a:t>
            </a:r>
            <a:endParaRPr lang="en-GB" sz="1200" dirty="0"/>
          </a:p>
          <a:p>
            <a:endParaRPr lang="en-GB" sz="750" dirty="0"/>
          </a:p>
        </p:txBody>
      </p:sp>
    </p:spTree>
    <p:extLst>
      <p:ext uri="{BB962C8B-B14F-4D97-AF65-F5344CB8AC3E}">
        <p14:creationId xmlns:p14="http://schemas.microsoft.com/office/powerpoint/2010/main" val="264809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274-9E39-485E-8A8E-FBDD38E13AC3}"/>
              </a:ext>
            </a:extLst>
          </p:cNvPr>
          <p:cNvSpPr>
            <a:spLocks noGrp="1"/>
          </p:cNvSpPr>
          <p:nvPr>
            <p:ph type="title"/>
          </p:nvPr>
        </p:nvSpPr>
        <p:spPr>
          <a:xfrm>
            <a:off x="457200" y="1063229"/>
            <a:ext cx="8229600" cy="857250"/>
          </a:xfrm>
        </p:spPr>
        <p:txBody>
          <a:bodyPr vert="horz" wrap="square" lIns="68580" tIns="34290" rIns="68580" bIns="34290" rtlCol="0" anchor="ctr">
            <a:normAutofit/>
          </a:bodyPr>
          <a:lstStyle/>
          <a:p>
            <a:r>
              <a:rPr lang="en-GB" b="1" dirty="0">
                <a:solidFill>
                  <a:schemeClr val="tx1"/>
                </a:solidFill>
              </a:rPr>
              <a:t>What Is a Sense of Belonging?</a:t>
            </a:r>
          </a:p>
        </p:txBody>
      </p:sp>
      <p:sp>
        <p:nvSpPr>
          <p:cNvPr id="6" name="TextBox 5">
            <a:extLst>
              <a:ext uri="{FF2B5EF4-FFF2-40B4-BE49-F238E27FC236}">
                <a16:creationId xmlns:a16="http://schemas.microsoft.com/office/drawing/2014/main" id="{AF808808-38B0-42DB-994A-797D428706B1}"/>
              </a:ext>
            </a:extLst>
          </p:cNvPr>
          <p:cNvSpPr txBox="1"/>
          <p:nvPr/>
        </p:nvSpPr>
        <p:spPr>
          <a:xfrm>
            <a:off x="323528" y="2492896"/>
            <a:ext cx="3920837" cy="2917313"/>
          </a:xfrm>
          <a:prstGeom prst="rect">
            <a:avLst/>
          </a:prstGeom>
        </p:spPr>
        <p:txBody>
          <a:bodyPr vert="horz" lIns="68580" tIns="34290" rIns="68580" bIns="34290" rtlCol="0">
            <a:normAutofit/>
          </a:bodyPr>
          <a:lstStyle/>
          <a:p>
            <a:pPr marL="214313" indent="-214313">
              <a:spcBef>
                <a:spcPct val="20000"/>
              </a:spcBef>
              <a:buFont typeface="Arial" pitchFamily="34" charset="0"/>
              <a:buChar char="•"/>
            </a:pPr>
            <a:r>
              <a:rPr lang="en-GB" sz="2100" dirty="0"/>
              <a:t>The need to belong, also known as belongingness, refers to a human emotional need to affiliate with and be accepted by members of a group. </a:t>
            </a:r>
          </a:p>
          <a:p>
            <a:pPr marL="214313" indent="-214313">
              <a:spcBef>
                <a:spcPct val="20000"/>
              </a:spcBef>
              <a:buFont typeface="Arial" pitchFamily="34" charset="0"/>
              <a:buChar char="•"/>
            </a:pPr>
            <a:endParaRPr lang="en-GB" sz="2100" dirty="0"/>
          </a:p>
          <a:p>
            <a:pPr>
              <a:spcBef>
                <a:spcPct val="20000"/>
              </a:spcBef>
            </a:pPr>
            <a:endParaRPr lang="en-GB" sz="2100" dirty="0"/>
          </a:p>
          <a:p>
            <a:pPr>
              <a:spcBef>
                <a:spcPct val="20000"/>
              </a:spcBef>
              <a:buFont typeface="Arial" pitchFamily="34" charset="0"/>
            </a:pPr>
            <a:endParaRPr lang="en-GB" sz="2100" dirty="0"/>
          </a:p>
        </p:txBody>
      </p:sp>
      <p:pic>
        <p:nvPicPr>
          <p:cNvPr id="9" name="Picture 8">
            <a:extLst>
              <a:ext uri="{FF2B5EF4-FFF2-40B4-BE49-F238E27FC236}">
                <a16:creationId xmlns:a16="http://schemas.microsoft.com/office/drawing/2014/main" id="{74963340-ACB1-428F-9D26-EC864AC388AE}"/>
              </a:ext>
            </a:extLst>
          </p:cNvPr>
          <p:cNvPicPr>
            <a:picLocks noChangeAspect="1"/>
          </p:cNvPicPr>
          <p:nvPr/>
        </p:nvPicPr>
        <p:blipFill>
          <a:blip r:embed="rId2"/>
          <a:stretch>
            <a:fillRect/>
          </a:stretch>
        </p:blipFill>
        <p:spPr>
          <a:xfrm>
            <a:off x="4475020" y="2237613"/>
            <a:ext cx="4038600" cy="2382774"/>
          </a:xfrm>
          <a:prstGeom prst="rect">
            <a:avLst/>
          </a:prstGeom>
          <a:noFill/>
        </p:spPr>
      </p:pic>
    </p:spTree>
    <p:extLst>
      <p:ext uri="{BB962C8B-B14F-4D97-AF65-F5344CB8AC3E}">
        <p14:creationId xmlns:p14="http://schemas.microsoft.com/office/powerpoint/2010/main" val="2857046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18A70-038E-4076-B985-DEAC7FDE3B63}"/>
              </a:ext>
            </a:extLst>
          </p:cNvPr>
          <p:cNvSpPr>
            <a:spLocks noGrp="1"/>
          </p:cNvSpPr>
          <p:nvPr>
            <p:ph type="title"/>
          </p:nvPr>
        </p:nvSpPr>
        <p:spPr>
          <a:xfrm>
            <a:off x="1331640" y="980728"/>
            <a:ext cx="6836314" cy="507831"/>
          </a:xfrm>
        </p:spPr>
        <p:txBody>
          <a:bodyPr/>
          <a:lstStyle/>
          <a:p>
            <a:r>
              <a:rPr lang="en-GB" sz="3300" dirty="0">
                <a:solidFill>
                  <a:schemeClr val="tx1"/>
                </a:solidFill>
              </a:rPr>
              <a:t>Abraham Maslow’s Hierarchy of Needs</a:t>
            </a:r>
            <a:endParaRPr lang="en-GB" b="1" dirty="0">
              <a:solidFill>
                <a:schemeClr val="tx1"/>
              </a:solidFill>
            </a:endParaRPr>
          </a:p>
        </p:txBody>
      </p:sp>
      <p:pic>
        <p:nvPicPr>
          <p:cNvPr id="4" name="Content Placeholder 3">
            <a:extLst>
              <a:ext uri="{FF2B5EF4-FFF2-40B4-BE49-F238E27FC236}">
                <a16:creationId xmlns:a16="http://schemas.microsoft.com/office/drawing/2014/main" id="{06DC4F19-B13F-4585-8DC9-C4AE271CB46B}"/>
              </a:ext>
            </a:extLst>
          </p:cNvPr>
          <p:cNvPicPr>
            <a:picLocks noGrp="1" noChangeAspect="1"/>
          </p:cNvPicPr>
          <p:nvPr>
            <p:ph idx="1"/>
          </p:nvPr>
        </p:nvPicPr>
        <p:blipFill>
          <a:blip r:embed="rId2"/>
          <a:stretch>
            <a:fillRect/>
          </a:stretch>
        </p:blipFill>
        <p:spPr>
          <a:xfrm>
            <a:off x="4850343" y="2138672"/>
            <a:ext cx="4075326" cy="3522575"/>
          </a:xfrm>
          <a:prstGeom prst="rect">
            <a:avLst/>
          </a:prstGeom>
        </p:spPr>
      </p:pic>
      <p:sp>
        <p:nvSpPr>
          <p:cNvPr id="6" name="TextBox 5">
            <a:extLst>
              <a:ext uri="{FF2B5EF4-FFF2-40B4-BE49-F238E27FC236}">
                <a16:creationId xmlns:a16="http://schemas.microsoft.com/office/drawing/2014/main" id="{A827D083-EBCB-4EA6-8588-3C65DE6301E5}"/>
              </a:ext>
            </a:extLst>
          </p:cNvPr>
          <p:cNvSpPr txBox="1"/>
          <p:nvPr/>
        </p:nvSpPr>
        <p:spPr>
          <a:xfrm>
            <a:off x="251520" y="1920477"/>
            <a:ext cx="4679670" cy="4093428"/>
          </a:xfrm>
          <a:prstGeom prst="rect">
            <a:avLst/>
          </a:prstGeom>
          <a:noFill/>
        </p:spPr>
        <p:txBody>
          <a:bodyPr wrap="square">
            <a:spAutoFit/>
          </a:bodyPr>
          <a:lstStyle/>
          <a:p>
            <a:pPr marL="257175" indent="-257175">
              <a:buFont typeface="Arial" panose="020B0604020202020204" pitchFamily="34" charset="0"/>
              <a:buChar char="•"/>
            </a:pPr>
            <a:r>
              <a:rPr lang="en-GB" sz="2000" dirty="0"/>
              <a:t>In Abraham Maslow's hierarchy of needs, belongingness is part of one of his major needs that motivate human behaviour. </a:t>
            </a:r>
          </a:p>
          <a:p>
            <a:endParaRPr lang="en-GB" sz="2000" dirty="0"/>
          </a:p>
          <a:p>
            <a:pPr marL="257175" indent="-257175">
              <a:buFont typeface="Arial" panose="020B0604020202020204" pitchFamily="34" charset="0"/>
              <a:buChar char="•"/>
            </a:pPr>
            <a:r>
              <a:rPr lang="en-GB" sz="2000" dirty="0"/>
              <a:t>The hierarchy is usually portrayed as a pyramid, with more basic needs at the base and more complex needs near the peak. </a:t>
            </a:r>
          </a:p>
          <a:p>
            <a:pPr marL="257175" indent="-257175">
              <a:buFont typeface="Arial" panose="020B0604020202020204" pitchFamily="34" charset="0"/>
              <a:buChar char="•"/>
            </a:pPr>
            <a:endParaRPr lang="en-GB" sz="2000" dirty="0"/>
          </a:p>
          <a:p>
            <a:pPr marL="257175" indent="-257175">
              <a:buFont typeface="Arial" panose="020B0604020202020204" pitchFamily="34" charset="0"/>
              <a:buChar char="•"/>
            </a:pPr>
            <a:r>
              <a:rPr lang="en-GB" sz="2000" dirty="0"/>
              <a:t>The need for love and belonging lie at the centre of the pyramid as part of the social needs. </a:t>
            </a:r>
          </a:p>
        </p:txBody>
      </p:sp>
      <p:sp>
        <p:nvSpPr>
          <p:cNvPr id="10" name="TextBox 9">
            <a:extLst>
              <a:ext uri="{FF2B5EF4-FFF2-40B4-BE49-F238E27FC236}">
                <a16:creationId xmlns:a16="http://schemas.microsoft.com/office/drawing/2014/main" id="{41701ACB-5CA3-49D8-997E-F7B988E90102}"/>
              </a:ext>
            </a:extLst>
          </p:cNvPr>
          <p:cNvSpPr txBox="1"/>
          <p:nvPr/>
        </p:nvSpPr>
        <p:spPr>
          <a:xfrm>
            <a:off x="539552" y="5926104"/>
            <a:ext cx="4391638" cy="219291"/>
          </a:xfrm>
          <a:prstGeom prst="rect">
            <a:avLst/>
          </a:prstGeom>
          <a:noFill/>
        </p:spPr>
        <p:txBody>
          <a:bodyPr wrap="square">
            <a:spAutoFit/>
          </a:bodyPr>
          <a:lstStyle/>
          <a:p>
            <a:r>
              <a:rPr lang="fr-FR" sz="825" dirty="0"/>
              <a:t> (Maslow, 1954)</a:t>
            </a:r>
          </a:p>
        </p:txBody>
      </p:sp>
    </p:spTree>
    <p:extLst>
      <p:ext uri="{BB962C8B-B14F-4D97-AF65-F5344CB8AC3E}">
        <p14:creationId xmlns:p14="http://schemas.microsoft.com/office/powerpoint/2010/main" val="404333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96899-98EE-48F2-ADEB-38D17169A421}"/>
              </a:ext>
            </a:extLst>
          </p:cNvPr>
          <p:cNvSpPr>
            <a:spLocks noGrp="1"/>
          </p:cNvSpPr>
          <p:nvPr>
            <p:ph type="title"/>
          </p:nvPr>
        </p:nvSpPr>
        <p:spPr>
          <a:xfrm>
            <a:off x="1702024" y="980728"/>
            <a:ext cx="6192688" cy="1107996"/>
          </a:xfrm>
        </p:spPr>
        <p:txBody>
          <a:bodyPr/>
          <a:lstStyle/>
          <a:p>
            <a:r>
              <a:rPr lang="en-GB" sz="3600" b="1" dirty="0">
                <a:solidFill>
                  <a:schemeClr val="tx1"/>
                </a:solidFill>
              </a:rPr>
              <a:t>Why work with communities?</a:t>
            </a:r>
          </a:p>
        </p:txBody>
      </p:sp>
      <p:sp>
        <p:nvSpPr>
          <p:cNvPr id="3" name="Content Placeholder 2">
            <a:extLst>
              <a:ext uri="{FF2B5EF4-FFF2-40B4-BE49-F238E27FC236}">
                <a16:creationId xmlns:a16="http://schemas.microsoft.com/office/drawing/2014/main" id="{5294092D-049B-481D-9F48-0CF2D37E5DB1}"/>
              </a:ext>
            </a:extLst>
          </p:cNvPr>
          <p:cNvSpPr>
            <a:spLocks noGrp="1"/>
          </p:cNvSpPr>
          <p:nvPr>
            <p:ph idx="1"/>
          </p:nvPr>
        </p:nvSpPr>
        <p:spPr>
          <a:xfrm>
            <a:off x="457200" y="1823957"/>
            <a:ext cx="8229600" cy="3834024"/>
          </a:xfrm>
        </p:spPr>
        <p:txBody>
          <a:bodyPr>
            <a:normAutofit lnSpcReduction="10000"/>
          </a:bodyPr>
          <a:lstStyle/>
          <a:p>
            <a:pPr marL="342900" indent="-342900">
              <a:buFont typeface="Arial" panose="020B0604020202020204" pitchFamily="34" charset="0"/>
              <a:buChar char="•"/>
            </a:pPr>
            <a:r>
              <a:rPr lang="en-GB" sz="2000" dirty="0"/>
              <a:t>Community life, social connections and having a voice in local decisions are all factors that have a vital contribution to make to health and wellbeing.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These community determinants build control and resilience and can help buffer against disease and influence health-related behaviour.</a:t>
            </a:r>
          </a:p>
          <a:p>
            <a:endParaRPr lang="en-GB" sz="2000" dirty="0"/>
          </a:p>
          <a:p>
            <a:pPr marL="342900" indent="-342900">
              <a:buFont typeface="Arial" panose="020B0604020202020204" pitchFamily="34" charset="0"/>
              <a:buChar char="•"/>
            </a:pPr>
            <a:r>
              <a:rPr lang="en-GB" sz="2000" dirty="0"/>
              <a:t>Involving and empowering local communities, and particularly disadvantaged groups, is central to local and national strategies in England for both promoting health and wellbeing and reducing health inequalities.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Participatory approaches can directly address marginalisation and powerlessness that underpin inequities and can therefore be more effective than professional-led services in reducing inequalities.</a:t>
            </a:r>
          </a:p>
        </p:txBody>
      </p:sp>
      <p:sp>
        <p:nvSpPr>
          <p:cNvPr id="5" name="TextBox 4">
            <a:extLst>
              <a:ext uri="{FF2B5EF4-FFF2-40B4-BE49-F238E27FC236}">
                <a16:creationId xmlns:a16="http://schemas.microsoft.com/office/drawing/2014/main" id="{DA2B3D08-360E-4FF1-8984-906A95F6E49E}"/>
              </a:ext>
            </a:extLst>
          </p:cNvPr>
          <p:cNvSpPr txBox="1"/>
          <p:nvPr/>
        </p:nvSpPr>
        <p:spPr>
          <a:xfrm>
            <a:off x="683568" y="5657981"/>
            <a:ext cx="8229600"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283125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EF3EC-37C0-411B-BF1B-F69388EEB224}"/>
              </a:ext>
            </a:extLst>
          </p:cNvPr>
          <p:cNvSpPr>
            <a:spLocks noGrp="1"/>
          </p:cNvSpPr>
          <p:nvPr>
            <p:ph type="title"/>
          </p:nvPr>
        </p:nvSpPr>
        <p:spPr>
          <a:xfrm>
            <a:off x="1676557" y="807318"/>
            <a:ext cx="5790886" cy="1107996"/>
          </a:xfrm>
        </p:spPr>
        <p:txBody>
          <a:bodyPr/>
          <a:lstStyle/>
          <a:p>
            <a:r>
              <a:rPr lang="en-GB" sz="3600" b="1" dirty="0">
                <a:solidFill>
                  <a:schemeClr val="tx1"/>
                </a:solidFill>
              </a:rPr>
              <a:t>Communities health assets</a:t>
            </a:r>
          </a:p>
        </p:txBody>
      </p:sp>
      <p:sp>
        <p:nvSpPr>
          <p:cNvPr id="3" name="Content Placeholder 2">
            <a:extLst>
              <a:ext uri="{FF2B5EF4-FFF2-40B4-BE49-F238E27FC236}">
                <a16:creationId xmlns:a16="http://schemas.microsoft.com/office/drawing/2014/main" id="{FB0AF0FB-46D8-4AD7-B073-AFFC0E87969A}"/>
              </a:ext>
            </a:extLst>
          </p:cNvPr>
          <p:cNvSpPr>
            <a:spLocks noGrp="1"/>
          </p:cNvSpPr>
          <p:nvPr>
            <p:ph idx="1"/>
          </p:nvPr>
        </p:nvSpPr>
        <p:spPr>
          <a:xfrm>
            <a:off x="457200" y="1577340"/>
            <a:ext cx="8229600" cy="4083908"/>
          </a:xfrm>
        </p:spPr>
        <p:txBody>
          <a:bodyPr>
            <a:normAutofit/>
          </a:bodyPr>
          <a:lstStyle/>
          <a:p>
            <a:r>
              <a:rPr lang="en-GB" dirty="0"/>
              <a:t>As well as having health needs, all communities have health assets that can contribute to the positive health and wellbeing of its members, including:</a:t>
            </a:r>
          </a:p>
          <a:p>
            <a:endParaRPr lang="en-GB" dirty="0"/>
          </a:p>
          <a:p>
            <a:pPr marL="285750" indent="-285750">
              <a:buFont typeface="Arial" panose="020B0604020202020204" pitchFamily="34" charset="0"/>
              <a:buChar char="•"/>
            </a:pPr>
            <a:r>
              <a:rPr lang="en-GB" dirty="0"/>
              <a:t>the skills, knowledge, social competence and commitment of individual community members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friendships, inter-generational solidarity, community cohesion and neighbourliness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local groups and community and voluntary associations, ranging from formal organisations to informal, mutual aid networks such as babysitting circles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physical, environmental and economic resources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assets brought by external agencies including the public, private and third sector</a:t>
            </a:r>
          </a:p>
        </p:txBody>
      </p:sp>
      <p:sp>
        <p:nvSpPr>
          <p:cNvPr id="5" name="TextBox 4">
            <a:extLst>
              <a:ext uri="{FF2B5EF4-FFF2-40B4-BE49-F238E27FC236}">
                <a16:creationId xmlns:a16="http://schemas.microsoft.com/office/drawing/2014/main" id="{BE34B5AB-1F0F-466B-98D8-A8A2ACED3131}"/>
              </a:ext>
            </a:extLst>
          </p:cNvPr>
          <p:cNvSpPr txBox="1"/>
          <p:nvPr/>
        </p:nvSpPr>
        <p:spPr>
          <a:xfrm>
            <a:off x="683568" y="5877272"/>
            <a:ext cx="6946084"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345331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DEB8DB9-E573-4615-8458-D36FB102FEE8}"/>
              </a:ext>
            </a:extLst>
          </p:cNvPr>
          <p:cNvPicPr>
            <a:picLocks noGrp="1" noChangeAspect="1"/>
          </p:cNvPicPr>
          <p:nvPr>
            <p:ph idx="1"/>
          </p:nvPr>
        </p:nvPicPr>
        <p:blipFill>
          <a:blip r:embed="rId2"/>
          <a:stretch>
            <a:fillRect/>
          </a:stretch>
        </p:blipFill>
        <p:spPr>
          <a:xfrm>
            <a:off x="265554" y="332656"/>
            <a:ext cx="8612891" cy="5749105"/>
          </a:xfrm>
          <a:prstGeom prst="rect">
            <a:avLst/>
          </a:prstGeom>
          <a:noFill/>
        </p:spPr>
      </p:pic>
    </p:spTree>
    <p:extLst>
      <p:ext uri="{BB962C8B-B14F-4D97-AF65-F5344CB8AC3E}">
        <p14:creationId xmlns:p14="http://schemas.microsoft.com/office/powerpoint/2010/main" val="3993779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9B45-DFD8-4682-AFE7-104A20753981}"/>
              </a:ext>
            </a:extLst>
          </p:cNvPr>
          <p:cNvSpPr>
            <a:spLocks noGrp="1"/>
          </p:cNvSpPr>
          <p:nvPr>
            <p:ph type="title"/>
          </p:nvPr>
        </p:nvSpPr>
        <p:spPr>
          <a:xfrm>
            <a:off x="1953847" y="1052736"/>
            <a:ext cx="5112568" cy="1107996"/>
          </a:xfrm>
        </p:spPr>
        <p:txBody>
          <a:bodyPr/>
          <a:lstStyle/>
          <a:p>
            <a:r>
              <a:rPr lang="en-GB" sz="3600" b="1" dirty="0">
                <a:solidFill>
                  <a:schemeClr val="tx1"/>
                </a:solidFill>
              </a:rPr>
              <a:t>Communities health assets</a:t>
            </a:r>
          </a:p>
        </p:txBody>
      </p:sp>
      <p:sp>
        <p:nvSpPr>
          <p:cNvPr id="3" name="Content Placeholder 2">
            <a:extLst>
              <a:ext uri="{FF2B5EF4-FFF2-40B4-BE49-F238E27FC236}">
                <a16:creationId xmlns:a16="http://schemas.microsoft.com/office/drawing/2014/main" id="{B13F6429-B530-424E-9E24-EDA0E0930047}"/>
              </a:ext>
            </a:extLst>
          </p:cNvPr>
          <p:cNvSpPr>
            <a:spLocks noGrp="1"/>
          </p:cNvSpPr>
          <p:nvPr>
            <p:ph idx="1"/>
          </p:nvPr>
        </p:nvSpPr>
        <p:spPr>
          <a:xfrm>
            <a:off x="457200" y="2057401"/>
            <a:ext cx="8363272" cy="2937774"/>
          </a:xfrm>
        </p:spPr>
        <p:txBody>
          <a:bodyPr>
            <a:noAutofit/>
          </a:bodyPr>
          <a:lstStyle/>
          <a:p>
            <a:pPr marL="342900" indent="-342900">
              <a:buFont typeface="Arial" panose="020B0604020202020204" pitchFamily="34" charset="0"/>
              <a:buChar char="•"/>
            </a:pPr>
            <a:r>
              <a:rPr lang="en-GB" sz="2400" dirty="0"/>
              <a:t>Recognising assets helps value community strengths and ensure everyone has access to them. It builds on the positives and ensures that health action is co-produced equally between communities and services.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318973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F641-070A-4C17-801C-B3725088B51C}"/>
              </a:ext>
            </a:extLst>
          </p:cNvPr>
          <p:cNvSpPr>
            <a:spLocks noGrp="1"/>
          </p:cNvSpPr>
          <p:nvPr>
            <p:ph type="title"/>
          </p:nvPr>
        </p:nvSpPr>
        <p:spPr>
          <a:xfrm>
            <a:off x="1285292" y="692696"/>
            <a:ext cx="6573415" cy="1231106"/>
          </a:xfrm>
        </p:spPr>
        <p:txBody>
          <a:bodyPr/>
          <a:lstStyle/>
          <a:p>
            <a:r>
              <a:rPr lang="en-GB" sz="4000" b="1" dirty="0">
                <a:solidFill>
                  <a:schemeClr val="tx1"/>
                </a:solidFill>
              </a:rPr>
              <a:t>The picture across England</a:t>
            </a:r>
          </a:p>
        </p:txBody>
      </p:sp>
      <p:sp>
        <p:nvSpPr>
          <p:cNvPr id="3" name="Content Placeholder 2">
            <a:extLst>
              <a:ext uri="{FF2B5EF4-FFF2-40B4-BE49-F238E27FC236}">
                <a16:creationId xmlns:a16="http://schemas.microsoft.com/office/drawing/2014/main" id="{819F74B3-6BD8-4607-AC3F-49493CC5472D}"/>
              </a:ext>
            </a:extLst>
          </p:cNvPr>
          <p:cNvSpPr>
            <a:spLocks noGrp="1"/>
          </p:cNvSpPr>
          <p:nvPr>
            <p:ph idx="1"/>
          </p:nvPr>
        </p:nvSpPr>
        <p:spPr>
          <a:xfrm>
            <a:off x="179512" y="1484784"/>
            <a:ext cx="8229599" cy="2804075"/>
          </a:xfrm>
        </p:spPr>
        <p:txBody>
          <a:bodyPr>
            <a:noAutofit/>
          </a:bodyPr>
          <a:lstStyle/>
          <a:p>
            <a:pPr marL="342900" indent="-342900">
              <a:buFont typeface="Arial" panose="020B0604020202020204" pitchFamily="34" charset="0"/>
              <a:buChar char="•"/>
            </a:pPr>
            <a:r>
              <a:rPr lang="en-GB" sz="2400" dirty="0"/>
              <a:t>The findings of the </a:t>
            </a:r>
            <a:r>
              <a:rPr lang="en-GB" sz="2400" b="1" dirty="0"/>
              <a:t>Community Life Survey </a:t>
            </a:r>
            <a:r>
              <a:rPr lang="en-GB" sz="2400" dirty="0"/>
              <a:t>indicate the picture across England in terms of people’s feelings towards their communities and their role within them. </a:t>
            </a:r>
          </a:p>
          <a:p>
            <a:pPr marL="342900" indent="-342900">
              <a:buFont typeface="Arial" panose="020B0604020202020204" pitchFamily="34" charset="0"/>
              <a:buChar char="•"/>
            </a:pPr>
            <a:r>
              <a:rPr lang="en-GB" sz="2400" dirty="0"/>
              <a:t>In 2016 to 2017, 2 in 3 people said they felt they belonged to their neighbourhood and 2 in 5 feel people in their neighbourhood can be trusted.</a:t>
            </a:r>
          </a:p>
          <a:p>
            <a:endParaRPr lang="en-GB" sz="2400" dirty="0"/>
          </a:p>
          <a:p>
            <a:pPr marL="342900" indent="-342900">
              <a:buFont typeface="Arial" panose="020B0604020202020204" pitchFamily="34" charset="0"/>
              <a:buChar char="•"/>
            </a:pPr>
            <a:r>
              <a:rPr lang="en-GB" sz="2400" dirty="0"/>
              <a:t>In terms of volunteering, 2 in 5 people (39%) were engaging in some kind of regular volunteering. </a:t>
            </a:r>
          </a:p>
          <a:p>
            <a:pPr marL="342900" indent="-342900">
              <a:buFont typeface="Arial" panose="020B0604020202020204" pitchFamily="34" charset="0"/>
              <a:buChar char="•"/>
            </a:pPr>
            <a:r>
              <a:rPr lang="en-GB" sz="2400" dirty="0"/>
              <a:t>However, levels of volunteering decreased between 2013 to 2014 and 2016 to 2017, with the proportion of adults who had engaged once a month falling from 44% to 39% in this period.</a:t>
            </a:r>
          </a:p>
        </p:txBody>
      </p:sp>
      <p:sp>
        <p:nvSpPr>
          <p:cNvPr id="5" name="TextBox 4">
            <a:extLst>
              <a:ext uri="{FF2B5EF4-FFF2-40B4-BE49-F238E27FC236}">
                <a16:creationId xmlns:a16="http://schemas.microsoft.com/office/drawing/2014/main" id="{F5E72B18-7B85-4134-BD59-52D3C5CEAB46}"/>
              </a:ext>
            </a:extLst>
          </p:cNvPr>
          <p:cNvSpPr txBox="1"/>
          <p:nvPr/>
        </p:nvSpPr>
        <p:spPr>
          <a:xfrm>
            <a:off x="2915816" y="5868575"/>
            <a:ext cx="6341892" cy="577081"/>
          </a:xfrm>
          <a:prstGeom prst="rect">
            <a:avLst/>
          </a:prstGeom>
          <a:noFill/>
        </p:spPr>
        <p:txBody>
          <a:bodyPr wrap="square">
            <a:spAutoFit/>
          </a:bodyPr>
          <a:lstStyle/>
          <a:p>
            <a:r>
              <a:rPr lang="fr-FR" sz="1200" dirty="0"/>
              <a:t>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1106194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E4704-B8CE-9ABC-C501-0B493A7623EB}"/>
              </a:ext>
            </a:extLst>
          </p:cNvPr>
          <p:cNvSpPr>
            <a:spLocks noGrp="1"/>
          </p:cNvSpPr>
          <p:nvPr>
            <p:ph type="title"/>
          </p:nvPr>
        </p:nvSpPr>
        <p:spPr>
          <a:xfrm>
            <a:off x="1619672" y="879103"/>
            <a:ext cx="6120680" cy="677108"/>
          </a:xfrm>
        </p:spPr>
        <p:txBody>
          <a:bodyPr/>
          <a:lstStyle/>
          <a:p>
            <a:r>
              <a:rPr lang="en-GB" sz="4400" b="1" dirty="0">
                <a:solidFill>
                  <a:schemeClr val="tx1"/>
                </a:solidFill>
              </a:rPr>
              <a:t>The 2020 to 2021 Survey</a:t>
            </a:r>
          </a:p>
        </p:txBody>
      </p:sp>
      <p:sp>
        <p:nvSpPr>
          <p:cNvPr id="3" name="Content Placeholder 2">
            <a:extLst>
              <a:ext uri="{FF2B5EF4-FFF2-40B4-BE49-F238E27FC236}">
                <a16:creationId xmlns:a16="http://schemas.microsoft.com/office/drawing/2014/main" id="{31FF0DDD-70AB-3BB5-0A85-D4124374301D}"/>
              </a:ext>
            </a:extLst>
          </p:cNvPr>
          <p:cNvSpPr>
            <a:spLocks noGrp="1"/>
          </p:cNvSpPr>
          <p:nvPr>
            <p:ph idx="1"/>
          </p:nvPr>
        </p:nvSpPr>
        <p:spPr>
          <a:xfrm>
            <a:off x="395536" y="2070595"/>
            <a:ext cx="8229600" cy="3016210"/>
          </a:xfrm>
        </p:spPr>
        <p:txBody>
          <a:bodyPr/>
          <a:lstStyle/>
          <a:p>
            <a:pPr marL="457200" indent="-457200">
              <a:buFont typeface="Arial" panose="020B0604020202020204" pitchFamily="34" charset="0"/>
              <a:buChar char="•"/>
            </a:pPr>
            <a:r>
              <a:rPr lang="en-GB" sz="2800" b="0" i="0" dirty="0">
                <a:solidFill>
                  <a:srgbClr val="0B0C0C"/>
                </a:solidFill>
                <a:effectLst/>
                <a:latin typeface="GDS Transport"/>
              </a:rPr>
              <a:t>The survey ran over the course of a year, recording respondents’ answers consistently over the year during different periods of lockdown measures. </a:t>
            </a:r>
          </a:p>
          <a:p>
            <a:pPr marL="457200" indent="-457200">
              <a:buFont typeface="Arial" panose="020B0604020202020204" pitchFamily="34" charset="0"/>
              <a:buChar char="•"/>
            </a:pPr>
            <a:r>
              <a:rPr lang="en-GB" sz="2800" b="0" i="0" dirty="0">
                <a:solidFill>
                  <a:srgbClr val="0B0C0C"/>
                </a:solidFill>
                <a:effectLst/>
                <a:latin typeface="GDS Transport"/>
              </a:rPr>
              <a:t>It is therefore likely that pandemic impacted </a:t>
            </a:r>
            <a:r>
              <a:rPr lang="en-GB" sz="2800" dirty="0">
                <a:solidFill>
                  <a:srgbClr val="0B0C0C"/>
                </a:solidFill>
                <a:latin typeface="GDS Transport"/>
              </a:rPr>
              <a:t>respondent’s bCOVID-19ehaviours </a:t>
            </a:r>
            <a:r>
              <a:rPr lang="en-GB" sz="2800" b="0" i="0" dirty="0">
                <a:solidFill>
                  <a:srgbClr val="0B0C0C"/>
                </a:solidFill>
                <a:effectLst/>
                <a:latin typeface="GDS Transport"/>
              </a:rPr>
              <a:t>and responses, although we can not state that any change is caused purely because of this.</a:t>
            </a:r>
            <a:endParaRPr lang="en-GB" sz="2800" dirty="0"/>
          </a:p>
        </p:txBody>
      </p:sp>
      <p:sp>
        <p:nvSpPr>
          <p:cNvPr id="5" name="TextBox 4">
            <a:extLst>
              <a:ext uri="{FF2B5EF4-FFF2-40B4-BE49-F238E27FC236}">
                <a16:creationId xmlns:a16="http://schemas.microsoft.com/office/drawing/2014/main" id="{5F795168-4D34-42FB-B0F1-2946C18EBD29}"/>
              </a:ext>
            </a:extLst>
          </p:cNvPr>
          <p:cNvSpPr txBox="1"/>
          <p:nvPr/>
        </p:nvSpPr>
        <p:spPr>
          <a:xfrm>
            <a:off x="4510336" y="5517232"/>
            <a:ext cx="4571031" cy="461665"/>
          </a:xfrm>
          <a:prstGeom prst="rect">
            <a:avLst/>
          </a:prstGeom>
          <a:noFill/>
        </p:spPr>
        <p:txBody>
          <a:bodyPr wrap="square">
            <a:spAutoFit/>
          </a:bodyPr>
          <a:lstStyle/>
          <a:p>
            <a:pPr defTabSz="685800">
              <a:defRPr/>
            </a:pPr>
            <a:r>
              <a:rPr lang="en-GB" sz="1200" dirty="0">
                <a:solidFill>
                  <a:prstClr val="black"/>
                </a:solidFill>
                <a:latin typeface="Myriad Pro"/>
                <a:hlinkClick r:id="rId2"/>
              </a:rPr>
              <a:t>https://www.gov.uk/government/statistics/community-life-survey-202021</a:t>
            </a:r>
            <a:r>
              <a:rPr lang="en-GB" sz="1200" dirty="0">
                <a:solidFill>
                  <a:prstClr val="black"/>
                </a:solidFill>
                <a:latin typeface="Myriad Pro"/>
              </a:rPr>
              <a:t> </a:t>
            </a:r>
          </a:p>
        </p:txBody>
      </p:sp>
    </p:spTree>
    <p:extLst>
      <p:ext uri="{BB962C8B-B14F-4D97-AF65-F5344CB8AC3E}">
        <p14:creationId xmlns:p14="http://schemas.microsoft.com/office/powerpoint/2010/main" val="2657108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B94C6-2B3E-DF8E-5C23-9AEED98E88B5}"/>
              </a:ext>
            </a:extLst>
          </p:cNvPr>
          <p:cNvSpPr>
            <a:spLocks noGrp="1"/>
          </p:cNvSpPr>
          <p:nvPr>
            <p:ph type="title"/>
          </p:nvPr>
        </p:nvSpPr>
        <p:spPr>
          <a:xfrm>
            <a:off x="1774032" y="692696"/>
            <a:ext cx="5328592" cy="1231106"/>
          </a:xfrm>
        </p:spPr>
        <p:txBody>
          <a:bodyPr/>
          <a:lstStyle/>
          <a:p>
            <a:r>
              <a:rPr lang="en-GB" sz="4000" b="1" dirty="0">
                <a:solidFill>
                  <a:schemeClr val="tx1"/>
                </a:solidFill>
              </a:rPr>
              <a:t>The 2020 to 2021 Survey</a:t>
            </a:r>
            <a:endParaRPr lang="en-GB" sz="4000" dirty="0">
              <a:solidFill>
                <a:schemeClr val="tx1"/>
              </a:solidFill>
            </a:endParaRPr>
          </a:p>
        </p:txBody>
      </p:sp>
      <p:sp>
        <p:nvSpPr>
          <p:cNvPr id="3" name="Content Placeholder 2">
            <a:extLst>
              <a:ext uri="{FF2B5EF4-FFF2-40B4-BE49-F238E27FC236}">
                <a16:creationId xmlns:a16="http://schemas.microsoft.com/office/drawing/2014/main" id="{14A928F3-7016-D3F4-5C78-06D7202919A7}"/>
              </a:ext>
            </a:extLst>
          </p:cNvPr>
          <p:cNvSpPr>
            <a:spLocks noGrp="1"/>
          </p:cNvSpPr>
          <p:nvPr>
            <p:ph idx="1"/>
          </p:nvPr>
        </p:nvSpPr>
        <p:spPr>
          <a:xfrm>
            <a:off x="323528" y="1524596"/>
            <a:ext cx="8229600" cy="276999"/>
          </a:xfrm>
        </p:spPr>
        <p:txBody>
          <a:bodyPr>
            <a:noAutofit/>
          </a:bodyPr>
          <a:lstStyle/>
          <a:p>
            <a:pPr algn="l">
              <a:buFont typeface="Arial" panose="020B0604020202020204" pitchFamily="34" charset="0"/>
              <a:buChar char="•"/>
            </a:pPr>
            <a:r>
              <a:rPr lang="en-GB" sz="2400" b="0" i="0" dirty="0">
                <a:solidFill>
                  <a:srgbClr val="0B0C0C"/>
                </a:solidFill>
                <a:effectLst/>
                <a:latin typeface="GDS Transport"/>
              </a:rPr>
              <a:t>Most adults (95%) agreed that if they needed help there are people who would be there for them.</a:t>
            </a:r>
          </a:p>
          <a:p>
            <a:pPr algn="l">
              <a:buFont typeface="Arial" panose="020B0604020202020204" pitchFamily="34" charset="0"/>
              <a:buChar char="•"/>
            </a:pPr>
            <a:r>
              <a:rPr lang="en-GB" sz="2400" b="0" i="0" dirty="0">
                <a:solidFill>
                  <a:srgbClr val="0B0C0C"/>
                </a:solidFill>
                <a:effectLst/>
                <a:latin typeface="GDS Transport"/>
              </a:rPr>
              <a:t>66% of respondents met up in person with friends or family at least once a week, a significant decrease from 2019/20 (74%).</a:t>
            </a:r>
          </a:p>
          <a:p>
            <a:pPr algn="l">
              <a:buFont typeface="Arial" panose="020B0604020202020204" pitchFamily="34" charset="0"/>
              <a:buChar char="•"/>
            </a:pPr>
            <a:r>
              <a:rPr lang="en-GB" sz="2400" b="0" i="0" dirty="0">
                <a:solidFill>
                  <a:srgbClr val="0B0C0C"/>
                </a:solidFill>
                <a:effectLst/>
                <a:latin typeface="GDS Transport"/>
              </a:rPr>
              <a:t>The proportion of adults reporting they felt lonely often/always remained similar to 2019/20 at 6%.</a:t>
            </a:r>
          </a:p>
          <a:p>
            <a:pPr algn="l">
              <a:buFont typeface="Arial" panose="020B0604020202020204" pitchFamily="34" charset="0"/>
              <a:buChar char="•"/>
            </a:pPr>
            <a:r>
              <a:rPr lang="en-GB" sz="2400" b="0" i="0" dirty="0">
                <a:solidFill>
                  <a:srgbClr val="0B0C0C"/>
                </a:solidFill>
                <a:effectLst/>
                <a:latin typeface="GDS Transport"/>
              </a:rPr>
              <a:t>Measures for life satisfaction, happiness and self-worth have decreased from 2019/20.</a:t>
            </a:r>
          </a:p>
          <a:p>
            <a:pPr algn="l">
              <a:buFont typeface="Arial" panose="020B0604020202020204" pitchFamily="34" charset="0"/>
              <a:buChar char="•"/>
            </a:pPr>
            <a:r>
              <a:rPr lang="en-GB" sz="2400" b="0" i="0" dirty="0">
                <a:solidFill>
                  <a:srgbClr val="0B0C0C"/>
                </a:solidFill>
                <a:effectLst/>
                <a:latin typeface="GDS Transport"/>
              </a:rPr>
              <a:t>79% of respondents agree that they were satisfied with their local area as a place to live, an increase from 2019/20 (76%).</a:t>
            </a:r>
          </a:p>
          <a:p>
            <a:pPr algn="l">
              <a:buFont typeface="Arial" panose="020B0604020202020204" pitchFamily="34" charset="0"/>
              <a:buChar char="•"/>
            </a:pPr>
            <a:r>
              <a:rPr lang="en-GB" sz="2400" b="0" i="0" dirty="0">
                <a:solidFill>
                  <a:srgbClr val="0B0C0C"/>
                </a:solidFill>
                <a:effectLst/>
                <a:latin typeface="GDS Transport"/>
              </a:rPr>
              <a:t>65% of respondents agreed that people in their neighbourhood pull together to improve their neighbourhood; this was higher than in 2019/20 (59%).</a:t>
            </a:r>
          </a:p>
          <a:p>
            <a:endParaRPr lang="en-GB" sz="2000" dirty="0"/>
          </a:p>
        </p:txBody>
      </p:sp>
      <p:sp>
        <p:nvSpPr>
          <p:cNvPr id="5" name="TextBox 4">
            <a:extLst>
              <a:ext uri="{FF2B5EF4-FFF2-40B4-BE49-F238E27FC236}">
                <a16:creationId xmlns:a16="http://schemas.microsoft.com/office/drawing/2014/main" id="{D92D65AB-BC5E-DD07-E702-9BB606C396DA}"/>
              </a:ext>
            </a:extLst>
          </p:cNvPr>
          <p:cNvSpPr txBox="1"/>
          <p:nvPr/>
        </p:nvSpPr>
        <p:spPr>
          <a:xfrm>
            <a:off x="5148064" y="6093296"/>
            <a:ext cx="4571031" cy="230832"/>
          </a:xfrm>
          <a:prstGeom prst="rect">
            <a:avLst/>
          </a:prstGeom>
          <a:noFill/>
        </p:spPr>
        <p:txBody>
          <a:bodyPr wrap="square">
            <a:spAutoFit/>
          </a:bodyPr>
          <a:lstStyle/>
          <a:p>
            <a:pPr defTabSz="685800">
              <a:defRPr/>
            </a:pPr>
            <a:r>
              <a:rPr lang="en-GB" sz="900" dirty="0">
                <a:solidFill>
                  <a:prstClr val="black"/>
                </a:solidFill>
                <a:latin typeface="Myriad Pro"/>
                <a:hlinkClick r:id="rId2"/>
              </a:rPr>
              <a:t>https://www.gov.uk/government/statistics/community-life-survey-202021</a:t>
            </a:r>
            <a:r>
              <a:rPr lang="en-GB" sz="900" dirty="0">
                <a:solidFill>
                  <a:prstClr val="black"/>
                </a:solidFill>
                <a:latin typeface="Myriad Pro"/>
              </a:rPr>
              <a:t> </a:t>
            </a:r>
          </a:p>
        </p:txBody>
      </p:sp>
    </p:spTree>
    <p:extLst>
      <p:ext uri="{BB962C8B-B14F-4D97-AF65-F5344CB8AC3E}">
        <p14:creationId xmlns:p14="http://schemas.microsoft.com/office/powerpoint/2010/main" val="351483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9533C-9DD4-6015-2954-EADBD9490A57}"/>
              </a:ext>
            </a:extLst>
          </p:cNvPr>
          <p:cNvSpPr>
            <a:spLocks noGrp="1"/>
          </p:cNvSpPr>
          <p:nvPr>
            <p:ph type="title"/>
          </p:nvPr>
        </p:nvSpPr>
        <p:spPr>
          <a:xfrm>
            <a:off x="2051720" y="908720"/>
            <a:ext cx="5214822" cy="1107996"/>
          </a:xfrm>
        </p:spPr>
        <p:txBody>
          <a:bodyPr/>
          <a:lstStyle/>
          <a:p>
            <a:r>
              <a:rPr lang="en-GB" sz="3600" b="1" dirty="0">
                <a:solidFill>
                  <a:schemeClr val="tx1"/>
                </a:solidFill>
              </a:rPr>
              <a:t>The 2020 to 2021 Survey</a:t>
            </a:r>
            <a:endParaRPr lang="en-GB" sz="3600" dirty="0">
              <a:solidFill>
                <a:schemeClr val="tx1"/>
              </a:solidFill>
            </a:endParaRPr>
          </a:p>
        </p:txBody>
      </p:sp>
      <p:sp>
        <p:nvSpPr>
          <p:cNvPr id="3" name="Content Placeholder 2">
            <a:extLst>
              <a:ext uri="{FF2B5EF4-FFF2-40B4-BE49-F238E27FC236}">
                <a16:creationId xmlns:a16="http://schemas.microsoft.com/office/drawing/2014/main" id="{017E442C-281B-EFAD-B523-7E6D19A73D64}"/>
              </a:ext>
            </a:extLst>
          </p:cNvPr>
          <p:cNvSpPr>
            <a:spLocks noGrp="1"/>
          </p:cNvSpPr>
          <p:nvPr>
            <p:ph idx="1"/>
          </p:nvPr>
        </p:nvSpPr>
        <p:spPr>
          <a:xfrm>
            <a:off x="179512" y="1577340"/>
            <a:ext cx="8507288" cy="276999"/>
          </a:xfrm>
        </p:spPr>
        <p:txBody>
          <a:bodyPr>
            <a:noAutofit/>
          </a:bodyPr>
          <a:lstStyle/>
          <a:p>
            <a:pPr algn="l">
              <a:buFont typeface="Arial" panose="020B0604020202020204" pitchFamily="34" charset="0"/>
              <a:buChar char="•"/>
            </a:pPr>
            <a:r>
              <a:rPr lang="en-GB" sz="2200" b="0" i="0" dirty="0">
                <a:solidFill>
                  <a:srgbClr val="0B0C0C"/>
                </a:solidFill>
                <a:effectLst/>
                <a:latin typeface="GDS Transport"/>
              </a:rPr>
              <a:t>There was a decrease in the proportion of people giving to charitable causes. 63% of respondents reported having given to charitable causes in the last 4 weeks (at the time of responding to the survey). </a:t>
            </a:r>
          </a:p>
          <a:p>
            <a:pPr algn="l">
              <a:buFont typeface="Arial" panose="020B0604020202020204" pitchFamily="34" charset="0"/>
              <a:buChar char="•"/>
            </a:pPr>
            <a:r>
              <a:rPr lang="en-GB" sz="2200" b="0" i="0" dirty="0">
                <a:solidFill>
                  <a:srgbClr val="0B0C0C"/>
                </a:solidFill>
                <a:effectLst/>
                <a:latin typeface="GDS Transport"/>
              </a:rPr>
              <a:t>This was lower than in 2019/20 where 75% of respondents reported doing so and the lowest since the Survey began in 2013/14.</a:t>
            </a:r>
          </a:p>
          <a:p>
            <a:pPr algn="l">
              <a:buFont typeface="Arial" panose="020B0604020202020204" pitchFamily="34" charset="0"/>
              <a:buChar char="•"/>
            </a:pPr>
            <a:r>
              <a:rPr lang="en-GB" sz="2200" b="0" i="0" dirty="0">
                <a:solidFill>
                  <a:srgbClr val="0B0C0C"/>
                </a:solidFill>
                <a:effectLst/>
                <a:latin typeface="GDS Transport"/>
              </a:rPr>
              <a:t>There was a decrease in the proportion of people formally volunteering. 17% of respondents reported formally volunteering at least once a month, the lowest recorded participation rate since data collection began.</a:t>
            </a:r>
          </a:p>
          <a:p>
            <a:pPr algn="l">
              <a:buFont typeface="Arial" panose="020B0604020202020204" pitchFamily="34" charset="0"/>
              <a:buChar char="•"/>
            </a:pPr>
            <a:r>
              <a:rPr lang="en-GB" sz="2200" b="0" i="0" dirty="0">
                <a:solidFill>
                  <a:srgbClr val="0B0C0C"/>
                </a:solidFill>
                <a:effectLst/>
                <a:latin typeface="GDS Transport"/>
              </a:rPr>
              <a:t>There was an increase in the proportion of people informally volunteering. 33% of respondents had volunteered informally at least once a month, the highest percentage on record in the Community Life Survey.</a:t>
            </a:r>
          </a:p>
          <a:p>
            <a:endParaRPr lang="en-GB" sz="2000" dirty="0"/>
          </a:p>
        </p:txBody>
      </p:sp>
      <p:sp>
        <p:nvSpPr>
          <p:cNvPr id="4" name="TextBox 3">
            <a:extLst>
              <a:ext uri="{FF2B5EF4-FFF2-40B4-BE49-F238E27FC236}">
                <a16:creationId xmlns:a16="http://schemas.microsoft.com/office/drawing/2014/main" id="{9A1DDF86-CF2E-5F2E-D4E2-31267E0AADAB}"/>
              </a:ext>
            </a:extLst>
          </p:cNvPr>
          <p:cNvSpPr txBox="1"/>
          <p:nvPr/>
        </p:nvSpPr>
        <p:spPr>
          <a:xfrm>
            <a:off x="5129713" y="5494436"/>
            <a:ext cx="4273658" cy="461665"/>
          </a:xfrm>
          <a:prstGeom prst="rect">
            <a:avLst/>
          </a:prstGeom>
          <a:noFill/>
        </p:spPr>
        <p:txBody>
          <a:bodyPr wrap="square" rtlCol="0">
            <a:spAutoFit/>
          </a:bodyPr>
          <a:lstStyle/>
          <a:p>
            <a:r>
              <a:rPr lang="en-GB" sz="1200" dirty="0">
                <a:hlinkClick r:id="rId2"/>
              </a:rPr>
              <a:t>https://www.gov.uk/government/statistics/community-life-survey-202021</a:t>
            </a:r>
            <a:r>
              <a:rPr lang="en-GB" sz="1200" dirty="0"/>
              <a:t> </a:t>
            </a:r>
          </a:p>
        </p:txBody>
      </p:sp>
    </p:spTree>
    <p:extLst>
      <p:ext uri="{BB962C8B-B14F-4D97-AF65-F5344CB8AC3E}">
        <p14:creationId xmlns:p14="http://schemas.microsoft.com/office/powerpoint/2010/main" val="102325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868F-CC04-4F2C-990B-35F0619A5BCD}"/>
              </a:ext>
            </a:extLst>
          </p:cNvPr>
          <p:cNvSpPr>
            <a:spLocks noGrp="1"/>
          </p:cNvSpPr>
          <p:nvPr>
            <p:ph type="title"/>
          </p:nvPr>
        </p:nvSpPr>
        <p:spPr>
          <a:xfrm>
            <a:off x="1763688" y="764704"/>
            <a:ext cx="5760640" cy="1354217"/>
          </a:xfrm>
        </p:spPr>
        <p:txBody>
          <a:bodyPr/>
          <a:lstStyle/>
          <a:p>
            <a:r>
              <a:rPr lang="en-GB" sz="4400" b="1" dirty="0">
                <a:solidFill>
                  <a:schemeClr val="tx1"/>
                </a:solidFill>
              </a:rPr>
              <a:t>What the evidence says</a:t>
            </a:r>
          </a:p>
        </p:txBody>
      </p:sp>
      <p:sp>
        <p:nvSpPr>
          <p:cNvPr id="3" name="Content Placeholder 2">
            <a:extLst>
              <a:ext uri="{FF2B5EF4-FFF2-40B4-BE49-F238E27FC236}">
                <a16:creationId xmlns:a16="http://schemas.microsoft.com/office/drawing/2014/main" id="{38480223-06E2-4F6F-A98C-BAC7BDF6404C}"/>
              </a:ext>
            </a:extLst>
          </p:cNvPr>
          <p:cNvSpPr>
            <a:spLocks noGrp="1"/>
          </p:cNvSpPr>
          <p:nvPr>
            <p:ph idx="1"/>
          </p:nvPr>
        </p:nvSpPr>
        <p:spPr/>
        <p:txBody>
          <a:bodyPr>
            <a:noAutofit/>
          </a:bodyPr>
          <a:lstStyle/>
          <a:p>
            <a:pPr marL="342900" indent="-342900">
              <a:buFont typeface="Arial" panose="020B0604020202020204" pitchFamily="34" charset="0"/>
              <a:buChar char="•"/>
            </a:pPr>
            <a:r>
              <a:rPr lang="en-GB" sz="2400" dirty="0"/>
              <a:t>Health inequalities persist and many people experience the effects of social exclusion or lack social support. In 2008 the </a:t>
            </a:r>
            <a:r>
              <a:rPr lang="en-GB" sz="2400" i="1" dirty="0"/>
              <a:t>Marmot Review </a:t>
            </a:r>
            <a:r>
              <a:rPr lang="en-GB" sz="2400" dirty="0"/>
              <a:t>provided evidence that in order to reduce health inequalities in England we need to improve </a:t>
            </a:r>
            <a:r>
              <a:rPr lang="en-GB" sz="2400" b="1" dirty="0"/>
              <a:t>community capital </a:t>
            </a:r>
            <a:r>
              <a:rPr lang="en-GB" sz="2400" dirty="0"/>
              <a:t>and reduce </a:t>
            </a:r>
            <a:r>
              <a:rPr lang="en-GB" sz="2400" b="1" dirty="0"/>
              <a:t>social isolation </a:t>
            </a:r>
            <a:r>
              <a:rPr lang="en-GB" sz="2400" dirty="0"/>
              <a:t>across the social gradient.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p:txBody>
      </p:sp>
      <p:sp>
        <p:nvSpPr>
          <p:cNvPr id="5" name="TextBox 4">
            <a:extLst>
              <a:ext uri="{FF2B5EF4-FFF2-40B4-BE49-F238E27FC236}">
                <a16:creationId xmlns:a16="http://schemas.microsoft.com/office/drawing/2014/main" id="{2EF4C994-2411-4E86-9DAF-21B678C37B97}"/>
              </a:ext>
            </a:extLst>
          </p:cNvPr>
          <p:cNvSpPr txBox="1"/>
          <p:nvPr/>
        </p:nvSpPr>
        <p:spPr>
          <a:xfrm>
            <a:off x="1259632" y="5770130"/>
            <a:ext cx="7650761" cy="646331"/>
          </a:xfrm>
          <a:prstGeom prst="rect">
            <a:avLst/>
          </a:prstGeom>
          <a:noFill/>
        </p:spPr>
        <p:txBody>
          <a:bodyPr wrap="square">
            <a:spAutoFit/>
          </a:bodyPr>
          <a:lstStyle/>
          <a:p>
            <a:r>
              <a:rPr lang="fr-FR" sz="1200" dirty="0"/>
              <a:t>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1200" dirty="0"/>
          </a:p>
        </p:txBody>
      </p:sp>
    </p:spTree>
    <p:extLst>
      <p:ext uri="{BB962C8B-B14F-4D97-AF65-F5344CB8AC3E}">
        <p14:creationId xmlns:p14="http://schemas.microsoft.com/office/powerpoint/2010/main" val="289594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nfographic - why communities matter for health">
            <a:extLst>
              <a:ext uri="{FF2B5EF4-FFF2-40B4-BE49-F238E27FC236}">
                <a16:creationId xmlns:a16="http://schemas.microsoft.com/office/drawing/2014/main" id="{B5279EE5-708F-4AED-943C-474374E485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07523" y="404664"/>
            <a:ext cx="8756965" cy="5845275"/>
          </a:xfrm>
          <a:prstGeom prst="rect">
            <a:avLst/>
          </a:prstGeom>
          <a:solidFill>
            <a:srgbClr val="FFFFFF"/>
          </a:solidFill>
        </p:spPr>
      </p:pic>
    </p:spTree>
    <p:extLst>
      <p:ext uri="{BB962C8B-B14F-4D97-AF65-F5344CB8AC3E}">
        <p14:creationId xmlns:p14="http://schemas.microsoft.com/office/powerpoint/2010/main" val="2022723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6AE7C-B974-3041-58C3-CA814B169975}"/>
              </a:ext>
            </a:extLst>
          </p:cNvPr>
          <p:cNvSpPr>
            <a:spLocks noGrp="1"/>
          </p:cNvSpPr>
          <p:nvPr>
            <p:ph type="title"/>
          </p:nvPr>
        </p:nvSpPr>
        <p:spPr>
          <a:xfrm>
            <a:off x="2843808" y="836712"/>
            <a:ext cx="3660893" cy="615553"/>
          </a:xfrm>
        </p:spPr>
        <p:txBody>
          <a:bodyPr/>
          <a:lstStyle/>
          <a:p>
            <a:r>
              <a:rPr lang="en-GB" sz="4000" dirty="0">
                <a:solidFill>
                  <a:schemeClr val="tx1"/>
                </a:solidFill>
              </a:rPr>
              <a:t>Group Task</a:t>
            </a:r>
          </a:p>
        </p:txBody>
      </p:sp>
      <p:sp>
        <p:nvSpPr>
          <p:cNvPr id="3" name="Text Placeholder 2">
            <a:extLst>
              <a:ext uri="{FF2B5EF4-FFF2-40B4-BE49-F238E27FC236}">
                <a16:creationId xmlns:a16="http://schemas.microsoft.com/office/drawing/2014/main" id="{70D02CBD-E122-88B8-F3E2-A32AE7B15EEB}"/>
              </a:ext>
            </a:extLst>
          </p:cNvPr>
          <p:cNvSpPr>
            <a:spLocks noGrp="1"/>
          </p:cNvSpPr>
          <p:nvPr>
            <p:ph type="body" idx="1"/>
          </p:nvPr>
        </p:nvSpPr>
        <p:spPr>
          <a:xfrm>
            <a:off x="457200" y="1951672"/>
            <a:ext cx="8229600" cy="1477328"/>
          </a:xfrm>
        </p:spPr>
        <p:txBody>
          <a:bodyPr/>
          <a:lstStyle/>
          <a:p>
            <a:r>
              <a:rPr lang="en-GB" sz="2400" dirty="0"/>
              <a:t>In small groups research the term</a:t>
            </a:r>
          </a:p>
          <a:p>
            <a:endParaRPr lang="en-GB" dirty="0"/>
          </a:p>
          <a:p>
            <a:endParaRPr lang="en-GB" dirty="0"/>
          </a:p>
          <a:p>
            <a:pPr lvl="1" algn="ctr"/>
            <a:r>
              <a:rPr lang="en-GB" sz="3600" b="1" dirty="0"/>
              <a:t>Community Development</a:t>
            </a:r>
          </a:p>
        </p:txBody>
      </p:sp>
    </p:spTree>
    <p:extLst>
      <p:ext uri="{BB962C8B-B14F-4D97-AF65-F5344CB8AC3E}">
        <p14:creationId xmlns:p14="http://schemas.microsoft.com/office/powerpoint/2010/main" val="3375496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98065-4A91-4594-BC45-A8BF334A66C0}"/>
              </a:ext>
            </a:extLst>
          </p:cNvPr>
          <p:cNvSpPr>
            <a:spLocks noGrp="1"/>
          </p:cNvSpPr>
          <p:nvPr>
            <p:ph type="title"/>
          </p:nvPr>
        </p:nvSpPr>
        <p:spPr>
          <a:xfrm>
            <a:off x="465589" y="1063229"/>
            <a:ext cx="8221211" cy="574198"/>
          </a:xfrm>
        </p:spPr>
        <p:txBody>
          <a:bodyPr>
            <a:normAutofit/>
          </a:bodyPr>
          <a:lstStyle/>
          <a:p>
            <a:r>
              <a:rPr lang="en-GB" sz="2400" b="1" dirty="0">
                <a:solidFill>
                  <a:schemeClr val="tx1"/>
                </a:solidFill>
              </a:rPr>
              <a:t>Video:  What is Community Development? An Introduction</a:t>
            </a:r>
          </a:p>
        </p:txBody>
      </p:sp>
      <p:pic>
        <p:nvPicPr>
          <p:cNvPr id="4" name="Online Media 3" title="What is Community Development? An Introduction">
            <a:hlinkClick r:id="" action="ppaction://media"/>
            <a:extLst>
              <a:ext uri="{FF2B5EF4-FFF2-40B4-BE49-F238E27FC236}">
                <a16:creationId xmlns:a16="http://schemas.microsoft.com/office/drawing/2014/main" id="{8D98F96E-CF6B-481B-8CF7-1469E471834A}"/>
              </a:ext>
            </a:extLst>
          </p:cNvPr>
          <p:cNvPicPr>
            <a:picLocks noGrp="1" noRot="1" noChangeAspect="1"/>
          </p:cNvPicPr>
          <p:nvPr>
            <p:ph idx="1"/>
            <a:videoFile r:link="rId1"/>
          </p:nvPr>
        </p:nvPicPr>
        <p:blipFill>
          <a:blip r:embed="rId3"/>
          <a:stretch>
            <a:fillRect/>
          </a:stretch>
        </p:blipFill>
        <p:spPr>
          <a:xfrm>
            <a:off x="1547664" y="1772816"/>
            <a:ext cx="6575414" cy="3715425"/>
          </a:xfrm>
          <a:prstGeom prst="rect">
            <a:avLst/>
          </a:prstGeom>
        </p:spPr>
      </p:pic>
      <p:sp>
        <p:nvSpPr>
          <p:cNvPr id="5" name="TextBox 4">
            <a:extLst>
              <a:ext uri="{FF2B5EF4-FFF2-40B4-BE49-F238E27FC236}">
                <a16:creationId xmlns:a16="http://schemas.microsoft.com/office/drawing/2014/main" id="{09D0CCA6-51C4-44D0-AD78-8C05160D36D0}"/>
              </a:ext>
            </a:extLst>
          </p:cNvPr>
          <p:cNvSpPr txBox="1"/>
          <p:nvPr/>
        </p:nvSpPr>
        <p:spPr>
          <a:xfrm>
            <a:off x="5796136" y="5949280"/>
            <a:ext cx="3456384" cy="484748"/>
          </a:xfrm>
          <a:prstGeom prst="rect">
            <a:avLst/>
          </a:prstGeom>
          <a:noFill/>
        </p:spPr>
        <p:txBody>
          <a:bodyPr wrap="square" rtlCol="0">
            <a:spAutoFit/>
          </a:bodyPr>
          <a:lstStyle/>
          <a:p>
            <a:r>
              <a:rPr lang="en-GB" sz="1200" dirty="0">
                <a:hlinkClick r:id="rId4"/>
              </a:rPr>
              <a:t>https://www.youtube.com/watch?v=EdNlogJ3GdA</a:t>
            </a:r>
            <a:endParaRPr lang="en-GB" sz="1200" dirty="0"/>
          </a:p>
          <a:p>
            <a:endParaRPr lang="en-GB" sz="1350" dirty="0"/>
          </a:p>
        </p:txBody>
      </p:sp>
    </p:spTree>
    <p:extLst>
      <p:ext uri="{BB962C8B-B14F-4D97-AF65-F5344CB8AC3E}">
        <p14:creationId xmlns:p14="http://schemas.microsoft.com/office/powerpoint/2010/main" val="167168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457200" y="1063229"/>
            <a:ext cx="8229600" cy="857250"/>
          </a:xfrm>
        </p:spPr>
        <p:txBody>
          <a:bodyPr anchor="ctr">
            <a:normAutofit/>
          </a:bodyPr>
          <a:lstStyle/>
          <a:p>
            <a:r>
              <a:rPr lang="en-GB" sz="3600" b="1" dirty="0">
                <a:solidFill>
                  <a:schemeClr val="tx1"/>
                </a:solidFill>
              </a:rPr>
              <a:t>What have we learnt today?</a:t>
            </a:r>
            <a:endParaRPr lang="en-GB" sz="3600" dirty="0">
              <a:solidFill>
                <a:schemeClr val="tx1"/>
              </a:solidFill>
            </a:endParaRPr>
          </a:p>
        </p:txBody>
      </p:sp>
      <p:pic>
        <p:nvPicPr>
          <p:cNvPr id="2050" name="Picture 2" descr="thumb image">
            <a:extLst>
              <a:ext uri="{FF2B5EF4-FFF2-40B4-BE49-F238E27FC236}">
                <a16:creationId xmlns:a16="http://schemas.microsoft.com/office/drawing/2014/main" id="{2B4D8960-29DB-482B-820F-31CC77BC4A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23855" y="2057401"/>
            <a:ext cx="4896290" cy="2937774"/>
          </a:xfrm>
          <a:prstGeom prst="rect">
            <a:avLst/>
          </a:prstGeom>
          <a:solidFill>
            <a:srgbClr val="FFFFFF"/>
          </a:solidFill>
        </p:spPr>
      </p:pic>
    </p:spTree>
    <p:extLst>
      <p:ext uri="{BB962C8B-B14F-4D97-AF65-F5344CB8AC3E}">
        <p14:creationId xmlns:p14="http://schemas.microsoft.com/office/powerpoint/2010/main" val="25669309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FB443-EEF6-4C4C-9268-631130848782}"/>
              </a:ext>
            </a:extLst>
          </p:cNvPr>
          <p:cNvSpPr>
            <a:spLocks noGrp="1"/>
          </p:cNvSpPr>
          <p:nvPr>
            <p:ph type="title"/>
          </p:nvPr>
        </p:nvSpPr>
        <p:spPr/>
        <p:txBody>
          <a:bodyPr/>
          <a:lstStyle/>
          <a:p>
            <a:pPr algn="ctr"/>
            <a:r>
              <a:rPr lang="en-GB" dirty="0"/>
              <a:t>REFERENCE LIST</a:t>
            </a:r>
          </a:p>
        </p:txBody>
      </p:sp>
      <p:sp>
        <p:nvSpPr>
          <p:cNvPr id="3" name="Text Placeholder 2">
            <a:extLst>
              <a:ext uri="{FF2B5EF4-FFF2-40B4-BE49-F238E27FC236}">
                <a16:creationId xmlns:a16="http://schemas.microsoft.com/office/drawing/2014/main" id="{49E8B5B5-69D4-4BE0-93EC-0402CC5815D0}"/>
              </a:ext>
            </a:extLst>
          </p:cNvPr>
          <p:cNvSpPr>
            <a:spLocks noGrp="1"/>
          </p:cNvSpPr>
          <p:nvPr>
            <p:ph type="body" idx="1"/>
          </p:nvPr>
        </p:nvSpPr>
        <p:spPr>
          <a:xfrm>
            <a:off x="457200" y="1577340"/>
            <a:ext cx="8229600" cy="3046988"/>
          </a:xfrm>
        </p:spPr>
        <p:txBody>
          <a:bodyPr/>
          <a:lstStyle/>
          <a:p>
            <a:r>
              <a:rPr lang="en-GB" dirty="0"/>
              <a:t>Cambridge Dictionary (2021) </a:t>
            </a:r>
            <a:r>
              <a:rPr lang="en-GB" i="1" dirty="0"/>
              <a:t>Community </a:t>
            </a:r>
            <a:r>
              <a:rPr lang="en-GB" dirty="0"/>
              <a:t>Available at: </a:t>
            </a:r>
            <a:r>
              <a:rPr lang="en-GB" dirty="0">
                <a:hlinkClick r:id="rId2"/>
              </a:rPr>
              <a:t>https://dictionary.cambridge.org/dictionary/english/community</a:t>
            </a:r>
            <a:r>
              <a:rPr lang="en-GB" dirty="0"/>
              <a:t> (Accessed: 10 September 2021).</a:t>
            </a:r>
          </a:p>
          <a:p>
            <a:endParaRPr lang="en-GB" dirty="0"/>
          </a:p>
          <a:p>
            <a:pPr algn="l" fontAlgn="base"/>
            <a:r>
              <a:rPr lang="en-GB" dirty="0" err="1"/>
              <a:t>Zevallos</a:t>
            </a:r>
            <a:r>
              <a:rPr lang="en-GB" dirty="0"/>
              <a:t>, Z. (2013) </a:t>
            </a:r>
            <a:r>
              <a:rPr lang="en-GB" i="1" dirty="0">
                <a:solidFill>
                  <a:srgbClr val="303030"/>
                </a:solidFill>
                <a:effectLst/>
                <a:latin typeface="PT Sans" panose="020B0503020203020204" pitchFamily="34" charset="0"/>
              </a:rPr>
              <a:t>Sociology of Community </a:t>
            </a:r>
            <a:r>
              <a:rPr lang="en-GB" dirty="0">
                <a:solidFill>
                  <a:srgbClr val="303030"/>
                </a:solidFill>
                <a:effectLst/>
                <a:latin typeface="PT Sans" panose="020B0503020203020204" pitchFamily="34" charset="0"/>
              </a:rPr>
              <a:t>Available at: </a:t>
            </a:r>
            <a:r>
              <a:rPr lang="en-GB" dirty="0">
                <a:solidFill>
                  <a:srgbClr val="303030"/>
                </a:solidFill>
                <a:effectLst/>
                <a:latin typeface="PT Sans" panose="020B0503020203020204" pitchFamily="34" charset="0"/>
                <a:hlinkClick r:id="rId3"/>
              </a:rPr>
              <a:t>https://othersociologist.com/2013/11/20/sociology-of-community/</a:t>
            </a:r>
            <a:r>
              <a:rPr lang="en-GB" dirty="0">
                <a:solidFill>
                  <a:srgbClr val="303030"/>
                </a:solidFill>
                <a:effectLst/>
                <a:latin typeface="PT Sans" panose="020B0503020203020204" pitchFamily="34" charset="0"/>
              </a:rPr>
              <a:t> </a:t>
            </a:r>
            <a:r>
              <a:rPr lang="en-GB" dirty="0"/>
              <a:t>(Accessed: 10 September 2021).</a:t>
            </a:r>
          </a:p>
          <a:p>
            <a:pPr algn="l" fontAlgn="base"/>
            <a:endParaRPr lang="en-GB" i="1" dirty="0">
              <a:solidFill>
                <a:srgbClr val="303030"/>
              </a:solidFill>
              <a:effectLst/>
              <a:latin typeface="PT Sans" panose="020B0503020203020204" pitchFamily="34" charset="0"/>
            </a:endParaRPr>
          </a:p>
          <a:p>
            <a:pPr algn="l" fontAlgn="base"/>
            <a:endParaRPr lang="en-GB" i="1" dirty="0">
              <a:solidFill>
                <a:srgbClr val="303030"/>
              </a:solidFill>
              <a:effectLst/>
              <a:latin typeface="PT Sans" panose="020B0503020203020204" pitchFamily="34" charset="0"/>
            </a:endParaRPr>
          </a:p>
          <a:p>
            <a:br>
              <a:rPr lang="en-GB" dirty="0"/>
            </a:br>
            <a:endParaRPr lang="en-GB" dirty="0"/>
          </a:p>
        </p:txBody>
      </p:sp>
    </p:spTree>
    <p:extLst>
      <p:ext uri="{BB962C8B-B14F-4D97-AF65-F5344CB8AC3E}">
        <p14:creationId xmlns:p14="http://schemas.microsoft.com/office/powerpoint/2010/main" val="2975085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4707</TotalTime>
  <Words>1858</Words>
  <Application>Microsoft Office PowerPoint</Application>
  <PresentationFormat>On-screen Show (4:3)</PresentationFormat>
  <Paragraphs>220</Paragraphs>
  <Slides>31</Slides>
  <Notes>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Arial</vt:lpstr>
      <vt:lpstr>Calibri</vt:lpstr>
      <vt:lpstr>GDS Transport</vt:lpstr>
      <vt:lpstr>Myriad Pro</vt:lpstr>
      <vt:lpstr>PT Sans</vt:lpstr>
      <vt:lpstr>Office Theme</vt:lpstr>
      <vt:lpstr>What is a Community?</vt:lpstr>
      <vt:lpstr>What is a Community?</vt:lpstr>
      <vt:lpstr>What is a Community?</vt:lpstr>
      <vt:lpstr>COMPARISONS</vt:lpstr>
      <vt:lpstr>COMPARISONS</vt:lpstr>
      <vt:lpstr>COMPARISONS</vt:lpstr>
      <vt:lpstr>SHARED CHARACTERISTICS</vt:lpstr>
      <vt:lpstr>COMMON INTEREST/BELIEFS</vt:lpstr>
      <vt:lpstr>WHO MAKES UP A COMMUNITY?</vt:lpstr>
      <vt:lpstr>CHARACTERISTICS OF A COMMUNITY</vt:lpstr>
      <vt:lpstr>WHAT DOES A COMMUNITY NEED? </vt:lpstr>
      <vt:lpstr>Examples of different communities </vt:lpstr>
      <vt:lpstr>Do you feel part of a community?</vt:lpstr>
      <vt:lpstr>What are the benefits of being part of a community?</vt:lpstr>
      <vt:lpstr>Psychological benefits of being part of a community</vt:lpstr>
      <vt:lpstr>What Is a Sense of Belonging?</vt:lpstr>
      <vt:lpstr>Abraham Maslow’s Hierarchy of Needs</vt:lpstr>
      <vt:lpstr>Why work with communities?</vt:lpstr>
      <vt:lpstr>Communities health assets</vt:lpstr>
      <vt:lpstr>PowerPoint Presentation</vt:lpstr>
      <vt:lpstr>Communities health assets</vt:lpstr>
      <vt:lpstr>The picture across England</vt:lpstr>
      <vt:lpstr>The 2020 to 2021 Survey</vt:lpstr>
      <vt:lpstr>The 2020 to 2021 Survey</vt:lpstr>
      <vt:lpstr>The 2020 to 2021 Survey</vt:lpstr>
      <vt:lpstr>What the evidence says</vt:lpstr>
      <vt:lpstr>PowerPoint Presentation</vt:lpstr>
      <vt:lpstr>Group Task</vt:lpstr>
      <vt:lpstr>Video:  What is Community Development? An Introduction</vt:lpstr>
      <vt:lpstr>What have we learnt today?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Stages of Team Development &amp; Team Properties</dc:title>
  <dc:creator>Rebecca Stewart</dc:creator>
  <cp:lastModifiedBy>NAV K</cp:lastModifiedBy>
  <cp:revision>38</cp:revision>
  <dcterms:created xsi:type="dcterms:W3CDTF">2020-06-20T19:30:26Z</dcterms:created>
  <dcterms:modified xsi:type="dcterms:W3CDTF">2023-01-28T13:30:40Z</dcterms:modified>
</cp:coreProperties>
</file>