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68"/>
  </p:notesMasterIdLst>
  <p:handoutMasterIdLst>
    <p:handoutMasterId r:id="rId69"/>
  </p:handoutMasterIdLst>
  <p:sldIdLst>
    <p:sldId id="324" r:id="rId2"/>
    <p:sldId id="411" r:id="rId3"/>
    <p:sldId id="361" r:id="rId4"/>
    <p:sldId id="412" r:id="rId5"/>
    <p:sldId id="362" r:id="rId6"/>
    <p:sldId id="346" r:id="rId7"/>
    <p:sldId id="347" r:id="rId8"/>
    <p:sldId id="413" r:id="rId9"/>
    <p:sldId id="423" r:id="rId10"/>
    <p:sldId id="422" r:id="rId11"/>
    <p:sldId id="373" r:id="rId12"/>
    <p:sldId id="350" r:id="rId13"/>
    <p:sldId id="352" r:id="rId14"/>
    <p:sldId id="353" r:id="rId15"/>
    <p:sldId id="354" r:id="rId16"/>
    <p:sldId id="414" r:id="rId17"/>
    <p:sldId id="415" r:id="rId18"/>
    <p:sldId id="360" r:id="rId19"/>
    <p:sldId id="345" r:id="rId20"/>
    <p:sldId id="420" r:id="rId21"/>
    <p:sldId id="421" r:id="rId22"/>
    <p:sldId id="327" r:id="rId23"/>
    <p:sldId id="333" r:id="rId24"/>
    <p:sldId id="334" r:id="rId25"/>
    <p:sldId id="424" r:id="rId26"/>
    <p:sldId id="260" r:id="rId27"/>
    <p:sldId id="261" r:id="rId28"/>
    <p:sldId id="262" r:id="rId29"/>
    <p:sldId id="263" r:id="rId30"/>
    <p:sldId id="265" r:id="rId31"/>
    <p:sldId id="266" r:id="rId32"/>
    <p:sldId id="267" r:id="rId33"/>
    <p:sldId id="344" r:id="rId34"/>
    <p:sldId id="283" r:id="rId35"/>
    <p:sldId id="273" r:id="rId36"/>
    <p:sldId id="274" r:id="rId37"/>
    <p:sldId id="275" r:id="rId38"/>
    <p:sldId id="276" r:id="rId39"/>
    <p:sldId id="277" r:id="rId40"/>
    <p:sldId id="407" r:id="rId41"/>
    <p:sldId id="279" r:id="rId42"/>
    <p:sldId id="280" r:id="rId43"/>
    <p:sldId id="281" r:id="rId44"/>
    <p:sldId id="282" r:id="rId45"/>
    <p:sldId id="284" r:id="rId46"/>
    <p:sldId id="289" r:id="rId47"/>
    <p:sldId id="417" r:id="rId48"/>
    <p:sldId id="285" r:id="rId49"/>
    <p:sldId id="286" r:id="rId50"/>
    <p:sldId id="287" r:id="rId51"/>
    <p:sldId id="328" r:id="rId52"/>
    <p:sldId id="329" r:id="rId53"/>
    <p:sldId id="288" r:id="rId54"/>
    <p:sldId id="258" r:id="rId55"/>
    <p:sldId id="425" r:id="rId56"/>
    <p:sldId id="290" r:id="rId57"/>
    <p:sldId id="291" r:id="rId58"/>
    <p:sldId id="305" r:id="rId59"/>
    <p:sldId id="292" r:id="rId60"/>
    <p:sldId id="331" r:id="rId61"/>
    <p:sldId id="297" r:id="rId62"/>
    <p:sldId id="332" r:id="rId63"/>
    <p:sldId id="293" r:id="rId64"/>
    <p:sldId id="294" r:id="rId65"/>
    <p:sldId id="295" r:id="rId66"/>
    <p:sldId id="299" r:id="rId67"/>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03" autoAdjust="0"/>
    <p:restoredTop sz="94660"/>
  </p:normalViewPr>
  <p:slideViewPr>
    <p:cSldViewPr snapToGrid="0">
      <p:cViewPr varScale="1">
        <p:scale>
          <a:sx n="85" d="100"/>
          <a:sy n="85" d="100"/>
        </p:scale>
        <p:origin x="104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DDA55AA0-EA5F-4E6C-9B37-E17E32A9A670}" type="datetimeFigureOut">
              <a:rPr lang="en-GB" smtClean="0"/>
              <a:t>30/11/2021</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BC23935E-C6B3-47C3-95D2-0799A9A5144A}" type="slidenum">
              <a:rPr lang="en-GB" smtClean="0"/>
              <a:t>‹#›</a:t>
            </a:fld>
            <a:endParaRPr lang="en-GB"/>
          </a:p>
        </p:txBody>
      </p:sp>
    </p:spTree>
    <p:extLst>
      <p:ext uri="{BB962C8B-B14F-4D97-AF65-F5344CB8AC3E}">
        <p14:creationId xmlns:p14="http://schemas.microsoft.com/office/powerpoint/2010/main" val="164227071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09A238C0-8C59-47D5-BD53-B9A9142C22B6}" type="datetimeFigureOut">
              <a:rPr lang="en-GB" smtClean="0"/>
              <a:t>30/11/2021</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53BBB73F-02BC-4828-9DB5-E20D15DA8B11}" type="slidenum">
              <a:rPr lang="en-GB" smtClean="0"/>
              <a:t>‹#›</a:t>
            </a:fld>
            <a:endParaRPr lang="en-GB"/>
          </a:p>
        </p:txBody>
      </p:sp>
    </p:spTree>
    <p:extLst>
      <p:ext uri="{BB962C8B-B14F-4D97-AF65-F5344CB8AC3E}">
        <p14:creationId xmlns:p14="http://schemas.microsoft.com/office/powerpoint/2010/main" val="1494613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britannica.com/place/Santo-Domingo"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britannica.com/place/Santo-Domingo"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3925" y="1303338"/>
            <a:ext cx="4692650" cy="3519487"/>
          </a:xfrm>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Goals:</a:t>
            </a:r>
          </a:p>
          <a:p>
            <a:pPr marL="171450" indent="-171450">
              <a:buFont typeface="Arial" panose="020B0604020202020204" pitchFamily="34" charset="0"/>
              <a:buChar char="•"/>
            </a:pPr>
            <a:r>
              <a:rPr lang="en-GB" dirty="0"/>
              <a:t>Introduce key themes of the module</a:t>
            </a:r>
          </a:p>
          <a:p>
            <a:pPr marL="171450" indent="-171450">
              <a:buFont typeface="Arial" panose="020B0604020202020204" pitchFamily="34" charset="0"/>
              <a:buChar char="•"/>
            </a:pPr>
            <a:r>
              <a:rPr lang="en-GB" dirty="0"/>
              <a:t>Provide an overview of the syllabus and assessment</a:t>
            </a:r>
          </a:p>
          <a:p>
            <a:pPr marL="171450" indent="-171450">
              <a:buFont typeface="Arial" panose="020B0604020202020204" pitchFamily="34" charset="0"/>
              <a:buChar char="•"/>
            </a:pPr>
            <a:r>
              <a:rPr lang="en-GB" dirty="0"/>
              <a:t>Discuss key concept and text: Paul Gilroy’s </a:t>
            </a:r>
            <a:r>
              <a:rPr lang="en-GB" i="1" dirty="0"/>
              <a:t>The Black Atlantic</a:t>
            </a:r>
          </a:p>
          <a:p>
            <a:pPr marL="0" indent="0">
              <a:buFont typeface="Arial" panose="020B0604020202020204" pitchFamily="34" charset="0"/>
              <a:buNone/>
            </a:pPr>
            <a:endParaRPr lang="en-GB" i="0" dirty="0"/>
          </a:p>
          <a:p>
            <a:pPr marL="0" indent="0">
              <a:buFont typeface="Arial" panose="020B0604020202020204" pitchFamily="34" charset="0"/>
              <a:buNone/>
            </a:pPr>
            <a:r>
              <a:rPr lang="en-GB" i="0" dirty="0"/>
              <a:t>But start with a disclaimer: I shouldn’t be teaching this module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F3834-AE5E-4216-B825-DD970B2831F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2696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Brown</a:t>
            </a:r>
            <a:r>
              <a:rPr lang="en-GB" baseline="0" dirty="0"/>
              <a:t> was a remarkable man – every bit as much so as his friend, and sometime rival, Frederick Douglass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From mid-South</a:t>
            </a:r>
          </a:p>
          <a:p>
            <a:pPr marL="170644" indent="-170644">
              <a:buFont typeface="Arial" panose="020B0604020202020204" pitchFamily="34" charset="0"/>
              <a:buChar char="•"/>
            </a:pPr>
            <a:endParaRPr lang="en-GB" dirty="0"/>
          </a:p>
          <a:p>
            <a:pPr marL="170644" indent="-170644" defTabSz="910102">
              <a:buFont typeface="Arial" panose="020B0604020202020204" pitchFamily="34" charset="0"/>
              <a:buChar char="•"/>
            </a:pPr>
            <a:r>
              <a:rPr lang="en-GB" dirty="0"/>
              <a:t>Parentage:</a:t>
            </a:r>
            <a:r>
              <a:rPr lang="en-GB" baseline="0" dirty="0"/>
              <a:t> father </a:t>
            </a:r>
            <a:r>
              <a:rPr lang="en-GB" dirty="0"/>
              <a:t>George W. Higgins, a white planter; his mother too was of mixed heritage. Brown</a:t>
            </a:r>
            <a:r>
              <a:rPr lang="en-GB" baseline="0" dirty="0"/>
              <a:t> even claimed the she was the daughter celebrated frontiersman Daniel Boone</a:t>
            </a:r>
          </a:p>
          <a:p>
            <a:pPr marL="170644" indent="-170644" defTabSz="910102">
              <a:buFont typeface="Arial" panose="020B0604020202020204" pitchFamily="34" charset="0"/>
              <a:buChar char="•"/>
            </a:pPr>
            <a:endParaRPr lang="en-GB" baseline="0" dirty="0"/>
          </a:p>
          <a:p>
            <a:pPr marL="170644" indent="-170644" defTabSz="910102">
              <a:buFont typeface="Arial" panose="020B0604020202020204" pitchFamily="34" charset="0"/>
              <a:buChar char="•"/>
            </a:pPr>
            <a:r>
              <a:rPr lang="en-GB" baseline="0" dirty="0"/>
              <a:t>Biographers doubt this … but it does show nous on Brown’s part. It is broadly plausible Boone WAS a slave-owner, and lived in an adjacent farm plot, and people of African descent WERE ever-present in the settling of the American West – a point alluded to in one of the Aaron Douglas paintings we looked at on Monday</a:t>
            </a:r>
          </a:p>
          <a:p>
            <a:pPr marL="170644" indent="-170644" defTabSz="910102">
              <a:buFont typeface="Arial" panose="020B0604020202020204" pitchFamily="34" charset="0"/>
              <a:buChar char="•"/>
            </a:pPr>
            <a:endParaRPr lang="en-GB" baseline="0" dirty="0"/>
          </a:p>
          <a:p>
            <a:pPr marL="170644" indent="-170644" defTabSz="910102">
              <a:buFont typeface="Arial" panose="020B0604020202020204" pitchFamily="34" charset="0"/>
              <a:buChar char="•"/>
            </a:pPr>
            <a:r>
              <a:rPr lang="en-GB" baseline="0" dirty="0"/>
              <a:t>Wells is yet another example of a Black Atlantic figure with experience of </a:t>
            </a:r>
            <a:r>
              <a:rPr lang="en-GB" baseline="0" dirty="0" err="1"/>
              <a:t>shipwork</a:t>
            </a:r>
            <a:r>
              <a:rPr lang="en-GB" baseline="0" dirty="0"/>
              <a:t> …</a:t>
            </a:r>
          </a:p>
          <a:p>
            <a:pPr marL="170644" indent="-170644" defTabSz="910102">
              <a:buFont typeface="Arial" panose="020B0604020202020204" pitchFamily="34" charset="0"/>
              <a:buChar char="•"/>
            </a:pPr>
            <a:endParaRPr lang="en-GB" baseline="0" dirty="0"/>
          </a:p>
          <a:p>
            <a:pPr marL="170644" indent="-170644" defTabSz="910102">
              <a:buFont typeface="Arial" panose="020B0604020202020204" pitchFamily="34" charset="0"/>
              <a:buChar char="•"/>
            </a:pPr>
            <a:r>
              <a:rPr lang="en-GB" baseline="0" dirty="0"/>
              <a:t>Facilitated his escape ….</a:t>
            </a:r>
          </a:p>
          <a:p>
            <a:pPr marL="170644" indent="-170644" defTabSz="910102">
              <a:buFont typeface="Arial" panose="020B0604020202020204" pitchFamily="34" charset="0"/>
              <a:buChar char="•"/>
            </a:pPr>
            <a:endParaRPr lang="en-GB" baseline="0" dirty="0"/>
          </a:p>
          <a:p>
            <a:pPr marL="170644" indent="-170644" defTabSz="910102">
              <a:buFont typeface="Arial" panose="020B0604020202020204" pitchFamily="34" charset="0"/>
              <a:buChar char="•"/>
            </a:pPr>
            <a:r>
              <a:rPr lang="en-GB" baseline="0" dirty="0"/>
              <a:t>During his time on ships, Brown learned to read and write – late in life but he more than made up for lost time … </a:t>
            </a:r>
          </a:p>
          <a:p>
            <a:pPr marL="170644" indent="-170644" defTabSz="910102">
              <a:buFont typeface="Arial" panose="020B0604020202020204" pitchFamily="34" charset="0"/>
              <a:buChar char="•"/>
            </a:pPr>
            <a:endParaRPr lang="en-GB" baseline="0" dirty="0"/>
          </a:p>
          <a:p>
            <a:pPr marL="170644" indent="-170644" defTabSz="910102">
              <a:buFont typeface="Arial" panose="020B0604020202020204" pitchFamily="34" charset="0"/>
              <a:buChar char="•"/>
            </a:pPr>
            <a:endParaRPr lang="en-GB"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3</a:t>
            </a:fld>
            <a:endParaRPr lang="en-GB"/>
          </a:p>
        </p:txBody>
      </p:sp>
    </p:spTree>
    <p:extLst>
      <p:ext uri="{BB962C8B-B14F-4D97-AF65-F5344CB8AC3E}">
        <p14:creationId xmlns:p14="http://schemas.microsoft.com/office/powerpoint/2010/main" val="2026558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Rather, </a:t>
            </a:r>
            <a:r>
              <a:rPr lang="en-GB" i="1" dirty="0" err="1"/>
              <a:t>Clotel</a:t>
            </a:r>
            <a:r>
              <a:rPr lang="en-GB" i="1" dirty="0"/>
              <a:t> </a:t>
            </a:r>
            <a:r>
              <a:rPr lang="en-GB" i="0" dirty="0"/>
              <a:t>was published</a:t>
            </a:r>
            <a:r>
              <a:rPr lang="en-GB" i="0" baseline="0" dirty="0"/>
              <a:t> in London during Brown’s lengthy exile in Britain</a:t>
            </a:r>
          </a:p>
          <a:p>
            <a:pPr marL="170644" indent="-170644">
              <a:buFont typeface="Arial" panose="020B0604020202020204" pitchFamily="34" charset="0"/>
              <a:buChar char="•"/>
            </a:pPr>
            <a:endParaRPr lang="en-GB" i="0" baseline="0" dirty="0"/>
          </a:p>
          <a:p>
            <a:pPr marL="170644" indent="-170644">
              <a:buFont typeface="Arial" panose="020B0604020202020204" pitchFamily="34" charset="0"/>
              <a:buChar char="•"/>
            </a:pPr>
            <a:r>
              <a:rPr lang="en-GB" i="0" baseline="0" dirty="0"/>
              <a:t>Brown first travelled to Europe in 1849 to follow in Douglass and others’ path on the lecture tour – </a:t>
            </a:r>
            <a:r>
              <a:rPr lang="en-GB" b="1" i="0" baseline="0" dirty="0"/>
              <a:t>mapped here</a:t>
            </a:r>
          </a:p>
          <a:p>
            <a:pPr marL="170644" indent="-170644">
              <a:buFont typeface="Arial" panose="020B0604020202020204" pitchFamily="34" charset="0"/>
              <a:buChar char="•"/>
            </a:pPr>
            <a:endParaRPr lang="en-GB" b="1" i="0" baseline="0" dirty="0"/>
          </a:p>
          <a:p>
            <a:pPr marL="170644" indent="-170644">
              <a:buFont typeface="Arial" panose="020B0604020202020204" pitchFamily="34" charset="0"/>
              <a:buChar char="•"/>
            </a:pPr>
            <a:r>
              <a:rPr lang="en-GB" b="0" i="0" baseline="0" dirty="0"/>
              <a:t>Ended up staying in Britain longer than expected. Extremely popular … but not only reason.</a:t>
            </a:r>
          </a:p>
          <a:p>
            <a:pPr marL="170644" indent="-170644">
              <a:buFont typeface="Arial" panose="020B0604020202020204" pitchFamily="34" charset="0"/>
              <a:buChar char="•"/>
            </a:pPr>
            <a:endParaRPr lang="en-GB" b="0" i="0" baseline="0" dirty="0"/>
          </a:p>
          <a:p>
            <a:pPr marL="170644" indent="-170644">
              <a:buFont typeface="Arial" panose="020B0604020202020204" pitchFamily="34" charset="0"/>
              <a:buChar char="•"/>
            </a:pPr>
            <a:r>
              <a:rPr lang="en-GB" b="0" i="0" baseline="0" dirty="0"/>
              <a:t>Why? He was a fugitive! 1850 law past while he was in the UK</a:t>
            </a:r>
            <a:endParaRPr lang="en-GB" b="0" dirty="0"/>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Brown only returned to US in 1854 after his friends</a:t>
            </a:r>
            <a:r>
              <a:rPr lang="en-GB" baseline="0" dirty="0"/>
              <a:t> </a:t>
            </a:r>
            <a:r>
              <a:rPr lang="en-GB" dirty="0"/>
              <a:t>Henry and Anna</a:t>
            </a:r>
            <a:r>
              <a:rPr lang="en-GB" baseline="0" dirty="0"/>
              <a:t> Richardson, a Quaker couple who purchased his freedom – and had done likewise for Frederick Douglass, in fact. </a:t>
            </a:r>
            <a:r>
              <a:rPr lang="en-GB" b="1" baseline="0" dirty="0"/>
              <a:t>AMBIVALENCE OF BEING SOLD.</a:t>
            </a:r>
          </a:p>
          <a:p>
            <a:pPr marL="170644" indent="-170644">
              <a:buFont typeface="Arial" panose="020B0604020202020204" pitchFamily="34" charset="0"/>
              <a:buChar char="•"/>
            </a:pPr>
            <a:endParaRPr lang="en-GB" b="1" baseline="0" dirty="0"/>
          </a:p>
          <a:p>
            <a:pPr marL="170644" indent="-170644">
              <a:buFont typeface="Arial" panose="020B0604020202020204" pitchFamily="34" charset="0"/>
              <a:buChar char="•"/>
            </a:pPr>
            <a:r>
              <a:rPr lang="en-GB" baseline="0" dirty="0"/>
              <a:t> </a:t>
            </a:r>
          </a:p>
        </p:txBody>
      </p:sp>
      <p:sp>
        <p:nvSpPr>
          <p:cNvPr id="4" name="Slide Number Placeholder 3"/>
          <p:cNvSpPr>
            <a:spLocks noGrp="1"/>
          </p:cNvSpPr>
          <p:nvPr>
            <p:ph type="sldNum" sz="quarter" idx="10"/>
          </p:nvPr>
        </p:nvSpPr>
        <p:spPr/>
        <p:txBody>
          <a:bodyPr/>
          <a:lstStyle/>
          <a:p>
            <a:fld id="{6C126E80-93F2-4A30-A37F-07FC036028F3}" type="slidenum">
              <a:rPr lang="en-GB" smtClean="0"/>
              <a:t>4</a:t>
            </a:fld>
            <a:endParaRPr lang="en-GB"/>
          </a:p>
        </p:txBody>
      </p:sp>
    </p:spTree>
    <p:extLst>
      <p:ext uri="{BB962C8B-B14F-4D97-AF65-F5344CB8AC3E}">
        <p14:creationId xmlns:p14="http://schemas.microsoft.com/office/powerpoint/2010/main" val="42670177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A polymath</a:t>
            </a:r>
            <a:r>
              <a:rPr lang="en-GB" baseline="0" dirty="0"/>
              <a:t> … even later dabbling in medical practice</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Prolific writer – broader range than Douglass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In addition to </a:t>
            </a:r>
            <a:r>
              <a:rPr lang="en-GB" i="1" baseline="0" dirty="0"/>
              <a:t>The Black Man </a:t>
            </a:r>
            <a:r>
              <a:rPr lang="en-GB" i="0" baseline="0" dirty="0"/>
              <a:t>wrote several other histories:</a:t>
            </a: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Besides his slave narrative, wrote plays and novels – including what is often regarded as the first African American novel</a:t>
            </a:r>
            <a:r>
              <a:rPr lang="en-GB" i="1" baseline="0" dirty="0"/>
              <a:t>, </a:t>
            </a:r>
            <a:r>
              <a:rPr lang="en-GB" i="1" baseline="0" dirty="0" err="1"/>
              <a:t>Clotel</a:t>
            </a:r>
            <a:endParaRPr lang="en-GB" i="1" baseline="0" dirty="0"/>
          </a:p>
          <a:p>
            <a:pPr marL="170644" indent="-170644">
              <a:buFont typeface="Arial" panose="020B0604020202020204" pitchFamily="34" charset="0"/>
              <a:buChar char="•"/>
            </a:pPr>
            <a:endParaRPr lang="en-GB" i="1" baseline="0" dirty="0"/>
          </a:p>
          <a:p>
            <a:pPr marL="170644" indent="-170644">
              <a:buFont typeface="Arial" panose="020B0604020202020204" pitchFamily="34" charset="0"/>
              <a:buChar char="•"/>
            </a:pPr>
            <a:r>
              <a:rPr lang="en-GB" i="0" baseline="0" dirty="0"/>
              <a:t>Not just a ‘first’ either; an incredibly bold, controversial novel</a:t>
            </a:r>
          </a:p>
          <a:p>
            <a:pPr marL="170644" indent="-170644">
              <a:buFont typeface="Arial" panose="020B0604020202020204" pitchFamily="34" charset="0"/>
              <a:buChar char="•"/>
            </a:pPr>
            <a:endParaRPr lang="en-GB" i="0" baseline="0" dirty="0"/>
          </a:p>
          <a:p>
            <a:pPr marL="170644" indent="-170644">
              <a:buFont typeface="Arial" panose="020B0604020202020204" pitchFamily="34" charset="0"/>
              <a:buChar char="•"/>
            </a:pPr>
            <a:r>
              <a:rPr lang="en-GB" i="0" baseline="0" dirty="0"/>
              <a:t>Subtitle </a:t>
            </a:r>
            <a:r>
              <a:rPr lang="en-GB" i="1" baseline="0" dirty="0"/>
              <a:t>The President’s Daughter: A Narrative of Slave Life. </a:t>
            </a:r>
            <a:r>
              <a:rPr lang="en-GB" i="0" baseline="0" dirty="0"/>
              <a:t>Why might this be contentious?</a:t>
            </a:r>
          </a:p>
          <a:p>
            <a:pPr marL="170644" indent="-170644">
              <a:buFont typeface="Arial" panose="020B0604020202020204" pitchFamily="34" charset="0"/>
              <a:buChar char="•"/>
            </a:pPr>
            <a:endParaRPr lang="en-GB" i="0" baseline="0" dirty="0"/>
          </a:p>
          <a:p>
            <a:pPr marL="170644" indent="-170644">
              <a:buFont typeface="Arial" panose="020B0604020202020204" pitchFamily="34" charset="0"/>
              <a:buChar char="•"/>
            </a:pPr>
            <a:r>
              <a:rPr lang="en-GB" i="0" baseline="0" dirty="0"/>
              <a:t>Direct play on the Sally </a:t>
            </a:r>
            <a:r>
              <a:rPr lang="en-GB" i="0" baseline="0" dirty="0" err="1"/>
              <a:t>Hemings</a:t>
            </a:r>
            <a:r>
              <a:rPr lang="en-GB" i="0" baseline="0" dirty="0"/>
              <a:t> rumours</a:t>
            </a:r>
          </a:p>
          <a:p>
            <a:r>
              <a:rPr lang="en-GB" i="0" baseline="0" dirty="0"/>
              <a:t>QUOTE: “Sad to say, Jefferson is not the only American statesman who has spoken high-sounding words in favour of freedom, and then left his own children to die slaves.”</a:t>
            </a:r>
          </a:p>
          <a:p>
            <a:endParaRPr lang="en-GB" i="0" baseline="0" dirty="0"/>
          </a:p>
          <a:p>
            <a:pPr marL="170644" indent="-170644">
              <a:buFont typeface="Arial" panose="020B0604020202020204" pitchFamily="34" charset="0"/>
              <a:buChar char="•"/>
            </a:pPr>
            <a:r>
              <a:rPr lang="en-GB" i="0" baseline="0" dirty="0"/>
              <a:t>Pretty hot stuff then … and not published in the United States until 1864</a:t>
            </a:r>
            <a:endParaRPr lang="en-GB" i="0" dirty="0"/>
          </a:p>
        </p:txBody>
      </p:sp>
      <p:sp>
        <p:nvSpPr>
          <p:cNvPr id="4" name="Slide Number Placeholder 3"/>
          <p:cNvSpPr>
            <a:spLocks noGrp="1"/>
          </p:cNvSpPr>
          <p:nvPr>
            <p:ph type="sldNum" sz="quarter" idx="10"/>
          </p:nvPr>
        </p:nvSpPr>
        <p:spPr/>
        <p:txBody>
          <a:bodyPr/>
          <a:lstStyle/>
          <a:p>
            <a:fld id="{6C126E80-93F2-4A30-A37F-07FC036028F3}" type="slidenum">
              <a:rPr lang="en-GB" smtClean="0"/>
              <a:t>5</a:t>
            </a:fld>
            <a:endParaRPr lang="en-GB"/>
          </a:p>
        </p:txBody>
      </p:sp>
    </p:spTree>
    <p:extLst>
      <p:ext uri="{BB962C8B-B14F-4D97-AF65-F5344CB8AC3E}">
        <p14:creationId xmlns:p14="http://schemas.microsoft.com/office/powerpoint/2010/main" val="31213512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defTabSz="910102">
              <a:buFont typeface="Arial" panose="020B0604020202020204" pitchFamily="34" charset="0"/>
              <a:buChar char="•"/>
            </a:pPr>
            <a:r>
              <a:rPr lang="en-GB" i="1" u="none" baseline="0" dirty="0"/>
              <a:t>The Black Man: His Antecedents, His Genius and His Achievements </a:t>
            </a:r>
            <a:r>
              <a:rPr lang="en-GB" i="0" u="none" baseline="0" dirty="0"/>
              <a:t>was a </a:t>
            </a:r>
            <a:r>
              <a:rPr lang="en-GB" i="0" u="none" baseline="0" dirty="0" err="1"/>
              <a:t>groundbreaking</a:t>
            </a:r>
            <a:r>
              <a:rPr lang="en-GB" i="0" u="none" baseline="0" dirty="0"/>
              <a:t> work within African American historiography</a:t>
            </a:r>
          </a:p>
          <a:p>
            <a:pPr marL="170644" indent="-170644" defTabSz="910102">
              <a:buFont typeface="Arial" panose="020B0604020202020204" pitchFamily="34" charset="0"/>
              <a:buChar char="•"/>
            </a:pPr>
            <a:r>
              <a:rPr lang="en-GB" i="0" u="none" baseline="0" dirty="0"/>
              <a:t>Not a professional historian as we might understand it today, Brown fashioned </a:t>
            </a:r>
            <a:r>
              <a:rPr lang="en-GB" i="1" u="none" baseline="0" dirty="0"/>
              <a:t>The Black Man </a:t>
            </a:r>
            <a:r>
              <a:rPr lang="en-GB" i="0" u="none" baseline="0" dirty="0"/>
              <a:t>as a work in the register of a Victorian gentleman scholar tantamount to a Thomas Babington Macaulay or Thomas Carlyle – both of whom he read and in Carlyle’s case met</a:t>
            </a:r>
          </a:p>
          <a:p>
            <a:pPr marL="170644" indent="-170644" defTabSz="910102">
              <a:buFont typeface="Arial" panose="020B0604020202020204" pitchFamily="34" charset="0"/>
              <a:buChar char="•"/>
            </a:pPr>
            <a:r>
              <a:rPr lang="en-GB" i="0" u="none" baseline="0" dirty="0"/>
              <a:t>Indeed as a series of potted biographies, I think we might interpret </a:t>
            </a:r>
            <a:r>
              <a:rPr lang="en-GB" i="1" u="none" baseline="0" dirty="0"/>
              <a:t>The Black Man </a:t>
            </a:r>
            <a:r>
              <a:rPr lang="en-GB" i="0" u="none" baseline="0" dirty="0"/>
              <a:t>as an alternative roll call of black excellence to rival Carlyle’s essays on ‘the Great Man theory’ of history – with the happy addition of two, and in later editions, three women in Brown’s book</a:t>
            </a:r>
          </a:p>
          <a:p>
            <a:pPr marL="170644" indent="-170644" defTabSz="910102">
              <a:buFont typeface="Arial" panose="020B0604020202020204" pitchFamily="34" charset="0"/>
              <a:buChar char="•"/>
            </a:pPr>
            <a:r>
              <a:rPr lang="en-GB" i="0" u="none" baseline="0" dirty="0"/>
              <a:t>Also a claim to citizenship in the context of the great sectional conflict QUOTE</a:t>
            </a:r>
            <a:endParaRPr lang="en-GB" i="1" u="none" baseline="0"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6</a:t>
            </a:fld>
            <a:endParaRPr lang="en-GB"/>
          </a:p>
        </p:txBody>
      </p:sp>
    </p:spTree>
    <p:extLst>
      <p:ext uri="{BB962C8B-B14F-4D97-AF65-F5344CB8AC3E}">
        <p14:creationId xmlns:p14="http://schemas.microsoft.com/office/powerpoint/2010/main" val="2665878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SKIP</a:t>
            </a:r>
            <a:r>
              <a:rPr lang="en-GB" baseline="0" dirty="0"/>
              <a:t> DEPENDING ON TIME</a:t>
            </a:r>
          </a:p>
          <a:p>
            <a:pPr marL="170644" indent="-170644">
              <a:buFont typeface="Arial" panose="020B0604020202020204" pitchFamily="34" charset="0"/>
              <a:buChar char="•"/>
            </a:pPr>
            <a:endParaRPr lang="en-GB" baseline="0" dirty="0"/>
          </a:p>
        </p:txBody>
      </p:sp>
      <p:sp>
        <p:nvSpPr>
          <p:cNvPr id="4" name="Slide Number Placeholder 3"/>
          <p:cNvSpPr>
            <a:spLocks noGrp="1"/>
          </p:cNvSpPr>
          <p:nvPr>
            <p:ph type="sldNum" sz="quarter" idx="10"/>
          </p:nvPr>
        </p:nvSpPr>
        <p:spPr/>
        <p:txBody>
          <a:bodyPr/>
          <a:lstStyle/>
          <a:p>
            <a:fld id="{6C126E80-93F2-4A30-A37F-07FC036028F3}" type="slidenum">
              <a:rPr lang="en-GB" smtClean="0"/>
              <a:t>7</a:t>
            </a:fld>
            <a:endParaRPr lang="en-GB"/>
          </a:p>
        </p:txBody>
      </p:sp>
    </p:spTree>
    <p:extLst>
      <p:ext uri="{BB962C8B-B14F-4D97-AF65-F5344CB8AC3E}">
        <p14:creationId xmlns:p14="http://schemas.microsoft.com/office/powerpoint/2010/main" val="17676170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a:t>Independence</a:t>
            </a:r>
            <a:r>
              <a:rPr lang="en-GB" baseline="0" dirty="0"/>
              <a:t> did not, however, mean an end to Haiti’s instability.</a:t>
            </a:r>
          </a:p>
          <a:p>
            <a:pPr marL="168347" indent="-168347">
              <a:buFont typeface="Arial" panose="020B0604020202020204" pitchFamily="34" charset="0"/>
              <a:buChar char="•"/>
            </a:pPr>
            <a:r>
              <a:rPr lang="en-US" dirty="0"/>
              <a:t>Fifteen years of war had devastated many plantations and towns, and Haiti was plagued with civil unrest, economic uncertainties, and a lack of skilled planners, craftsmen, and administrators. </a:t>
            </a:r>
          </a:p>
          <a:p>
            <a:pPr marL="168347" indent="-168347">
              <a:buFont typeface="Arial" panose="020B0604020202020204" pitchFamily="34" charset="0"/>
              <a:buChar char="•"/>
            </a:pPr>
            <a:r>
              <a:rPr lang="en-US" dirty="0"/>
              <a:t>The United States, the European powers and their Caribbean surrogates sidelined Haiti from trade, wishing to offset any potential support for further slave revolts in their territories</a:t>
            </a:r>
          </a:p>
          <a:p>
            <a:pPr marL="168347" indent="-168347">
              <a:buFont typeface="Arial" panose="020B0604020202020204" pitchFamily="34" charset="0"/>
              <a:buChar char="•"/>
            </a:pPr>
            <a:r>
              <a:rPr lang="en-US" dirty="0"/>
              <a:t>Nearly the entire population was utterly destitute, with poverty rampant throughout Hispaniola </a:t>
            </a:r>
          </a:p>
          <a:p>
            <a:pPr marL="168347" indent="-168347">
              <a:buFont typeface="Arial" panose="020B0604020202020204" pitchFamily="34" charset="0"/>
              <a:buChar char="•"/>
            </a:pPr>
            <a:r>
              <a:rPr lang="en-US" dirty="0"/>
              <a:t>Political turmoil too persisted</a:t>
            </a:r>
          </a:p>
          <a:p>
            <a:pPr marL="168347" indent="-168347">
              <a:buFont typeface="Arial" panose="020B0604020202020204" pitchFamily="34" charset="0"/>
              <a:buChar char="•"/>
            </a:pPr>
            <a:r>
              <a:rPr lang="en-US" dirty="0"/>
              <a:t>In October 1804 Dessalines assumed the title of Emperor Jacques I, but there was widespread resistance. In October 1806, Dessalines was assassinated d while trying to suppress a mulatto revolt</a:t>
            </a:r>
          </a:p>
          <a:p>
            <a:pPr marL="168347" indent="-168347">
              <a:buFont typeface="Arial" panose="020B0604020202020204" pitchFamily="34" charset="0"/>
              <a:buChar char="•"/>
            </a:pPr>
            <a:r>
              <a:rPr lang="en-US" dirty="0"/>
              <a:t>Henry Christophe took control of the kingdom from his capital in the north. Civil war then broke out between Christophe and the mulatto leader Alexandre Sabès Pétion</a:t>
            </a:r>
          </a:p>
          <a:p>
            <a:pPr marL="168347" indent="-168347">
              <a:buFont typeface="Arial" panose="020B0604020202020204" pitchFamily="34" charset="0"/>
              <a:buChar char="•"/>
            </a:pPr>
            <a:r>
              <a:rPr lang="en-US" dirty="0"/>
              <a:t>As the civil war raged, the Spanish, with British help, restored their rule in </a:t>
            </a:r>
            <a:r>
              <a:rPr lang="en-US" u="sng" dirty="0">
                <a:hlinkClick r:id="rId3"/>
              </a:rPr>
              <a:t>Santo Domingo</a:t>
            </a:r>
            <a:r>
              <a:rPr lang="en-US" dirty="0"/>
              <a:t> in 1809. </a:t>
            </a:r>
          </a:p>
          <a:p>
            <a:pPr marL="168347" indent="-168347">
              <a:buFont typeface="Arial" panose="020B0604020202020204" pitchFamily="34" charset="0"/>
              <a:buChar char="•"/>
            </a:pPr>
            <a:r>
              <a:rPr lang="en-US" dirty="0"/>
              <a:t>Christophe, who declared himself King Henry I in 1811, managed to improve the country’s economy but at the cost of forcing former slaves to return to work on the plantations. </a:t>
            </a:r>
          </a:p>
          <a:p>
            <a:pPr marL="168347" indent="-168347">
              <a:buFont typeface="Arial" panose="020B0604020202020204" pitchFamily="34" charset="0"/>
              <a:buChar char="•"/>
            </a:pPr>
            <a:r>
              <a:rPr lang="en-US" dirty="0"/>
              <a:t>He built a spectacular palace (Sans Souci) as well as an imposing fortress (La Citadelle Laferrière) in the hills to the south of the city of Cap-Haïtien, where, with mutinous soldiers almost at his door, he committed suicide in 1820.</a:t>
            </a:r>
            <a:endParaRPr lang="en-GB" dirty="0"/>
          </a:p>
          <a:p>
            <a:pPr marL="168347" indent="-168347">
              <a:buFont typeface="Arial" panose="020B0604020202020204" pitchFamily="34" charset="0"/>
              <a:buChar char="•"/>
            </a:pPr>
            <a:r>
              <a:rPr lang="en-GB" dirty="0"/>
              <a:t>Eventually,</a:t>
            </a:r>
            <a:r>
              <a:rPr lang="en-GB" baseline="0" dirty="0"/>
              <a:t> France would recognise Haitian independence in 1825 – but only in return for a large indemnity (nearly 100 million francs) that was to be paid at an annual rate until 1887.</a:t>
            </a:r>
          </a:p>
          <a:p>
            <a:pPr marL="168347" indent="-168347">
              <a:buFont typeface="Arial" panose="020B0604020202020204" pitchFamily="34" charset="0"/>
              <a:buChar char="•"/>
            </a:pPr>
            <a:r>
              <a:rPr lang="en-GB" baseline="0" dirty="0"/>
              <a:t>Britain recognised Haiti in 1833, and the United States eventually followed suit in 1862 after the succession of the Southern states precipitated the American Civil War</a:t>
            </a:r>
          </a:p>
          <a:p>
            <a:pPr marL="168347" indent="-168347">
              <a:buFont typeface="Arial" panose="020B0604020202020204" pitchFamily="34" charset="0"/>
              <a:buChar char="•"/>
            </a:pPr>
            <a:r>
              <a:rPr lang="en-GB" baseline="0" dirty="0"/>
              <a:t>Poverty has continued to this day.</a:t>
            </a:r>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10</a:t>
            </a:fld>
            <a:endParaRPr lang="en-GB" dirty="0"/>
          </a:p>
        </p:txBody>
      </p:sp>
    </p:spTree>
    <p:extLst>
      <p:ext uri="{BB962C8B-B14F-4D97-AF65-F5344CB8AC3E}">
        <p14:creationId xmlns:p14="http://schemas.microsoft.com/office/powerpoint/2010/main" val="25666641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a:t>Independence</a:t>
            </a:r>
            <a:r>
              <a:rPr lang="en-GB" baseline="0" dirty="0"/>
              <a:t> did not, however, mean an end to Haiti’s instability.</a:t>
            </a:r>
          </a:p>
          <a:p>
            <a:pPr marL="168347" indent="-168347">
              <a:buFont typeface="Arial" panose="020B0604020202020204" pitchFamily="34" charset="0"/>
              <a:buChar char="•"/>
            </a:pPr>
            <a:r>
              <a:rPr lang="en-US" dirty="0"/>
              <a:t>Fifteen years of war had devastated many plantations and towns, and Haiti was plagued with civil unrest, economic uncertainties, and a lack of skilled planners, craftsmen, and administrators. </a:t>
            </a:r>
          </a:p>
          <a:p>
            <a:pPr marL="168347" indent="-168347">
              <a:buFont typeface="Arial" panose="020B0604020202020204" pitchFamily="34" charset="0"/>
              <a:buChar char="•"/>
            </a:pPr>
            <a:r>
              <a:rPr lang="en-US" dirty="0"/>
              <a:t>The United States, the European powers and their Caribbean surrogates sidelined Haiti from trade, wishing to offset any potential support for further slave revolts in their territories</a:t>
            </a:r>
          </a:p>
          <a:p>
            <a:pPr marL="168347" indent="-168347">
              <a:buFont typeface="Arial" panose="020B0604020202020204" pitchFamily="34" charset="0"/>
              <a:buChar char="•"/>
            </a:pPr>
            <a:r>
              <a:rPr lang="en-US" dirty="0"/>
              <a:t>Nearly the entire population was utterly destitute, with poverty rampant throughout Hispaniola </a:t>
            </a:r>
          </a:p>
          <a:p>
            <a:pPr marL="168347" indent="-168347">
              <a:buFont typeface="Arial" panose="020B0604020202020204" pitchFamily="34" charset="0"/>
              <a:buChar char="•"/>
            </a:pPr>
            <a:r>
              <a:rPr lang="en-US" dirty="0"/>
              <a:t>Political turmoil too persisted</a:t>
            </a:r>
          </a:p>
          <a:p>
            <a:pPr marL="168347" indent="-168347">
              <a:buFont typeface="Arial" panose="020B0604020202020204" pitchFamily="34" charset="0"/>
              <a:buChar char="•"/>
            </a:pPr>
            <a:r>
              <a:rPr lang="en-US" dirty="0"/>
              <a:t>In October 1804 Dessalines assumed the title of Emperor Jacques I, but there was widespread resistance. In October 1806, Dessalines was assassinated d while trying to suppress a mulatto revolt</a:t>
            </a:r>
          </a:p>
          <a:p>
            <a:pPr marL="168347" indent="-168347">
              <a:buFont typeface="Arial" panose="020B0604020202020204" pitchFamily="34" charset="0"/>
              <a:buChar char="•"/>
            </a:pPr>
            <a:r>
              <a:rPr lang="en-US" dirty="0"/>
              <a:t>Henry Christophe took control of the kingdom from his capital in the north. Civil war then broke out between Christophe and the mulatto leader Alexandre Sabès Pétion</a:t>
            </a:r>
          </a:p>
          <a:p>
            <a:pPr marL="168347" indent="-168347">
              <a:buFont typeface="Arial" panose="020B0604020202020204" pitchFamily="34" charset="0"/>
              <a:buChar char="•"/>
            </a:pPr>
            <a:r>
              <a:rPr lang="en-US" dirty="0"/>
              <a:t>As the civil war raged, the Spanish, with British help, restored their rule in </a:t>
            </a:r>
            <a:r>
              <a:rPr lang="en-US" u="sng" dirty="0">
                <a:hlinkClick r:id="rId3"/>
              </a:rPr>
              <a:t>Santo Domingo</a:t>
            </a:r>
            <a:r>
              <a:rPr lang="en-US" dirty="0"/>
              <a:t> in 1809. </a:t>
            </a:r>
          </a:p>
          <a:p>
            <a:pPr marL="168347" indent="-168347">
              <a:buFont typeface="Arial" panose="020B0604020202020204" pitchFamily="34" charset="0"/>
              <a:buChar char="•"/>
            </a:pPr>
            <a:r>
              <a:rPr lang="en-US" dirty="0"/>
              <a:t>Christophe, who declared himself King Henry I in 1811, managed to improve the country’s economy but at the cost of forcing former slaves to return to work on the plantations. </a:t>
            </a:r>
          </a:p>
          <a:p>
            <a:pPr marL="168347" indent="-168347">
              <a:buFont typeface="Arial" panose="020B0604020202020204" pitchFamily="34" charset="0"/>
              <a:buChar char="•"/>
            </a:pPr>
            <a:r>
              <a:rPr lang="en-US" dirty="0"/>
              <a:t>He built a spectacular palace (Sans Souci) as well as an imposing fortress (La Citadelle Laferrière) in the hills to the south of the city of Cap-Haïtien, where, with mutinous soldiers almost at his door, he committed suicide in 1820.</a:t>
            </a:r>
            <a:endParaRPr lang="en-GB" dirty="0"/>
          </a:p>
          <a:p>
            <a:pPr marL="168347" indent="-168347">
              <a:buFont typeface="Arial" panose="020B0604020202020204" pitchFamily="34" charset="0"/>
              <a:buChar char="•"/>
            </a:pPr>
            <a:r>
              <a:rPr lang="en-GB" dirty="0"/>
              <a:t>Eventually,</a:t>
            </a:r>
            <a:r>
              <a:rPr lang="en-GB" baseline="0" dirty="0"/>
              <a:t> France would recognise Haitian independence in 1825 – but only in return for a large indemnity (nearly 100 million francs) that was to be paid at an annual rate until 1887.</a:t>
            </a:r>
          </a:p>
          <a:p>
            <a:pPr marL="168347" indent="-168347">
              <a:buFont typeface="Arial" panose="020B0604020202020204" pitchFamily="34" charset="0"/>
              <a:buChar char="•"/>
            </a:pPr>
            <a:r>
              <a:rPr lang="en-GB" baseline="0" dirty="0"/>
              <a:t>Britain recognised Haiti in 1833, and the United States eventually followed suit in 1862 after the succession of the Southern states precipitated the American Civil War</a:t>
            </a:r>
          </a:p>
          <a:p>
            <a:pPr marL="168347" indent="-168347">
              <a:buFont typeface="Arial" panose="020B0604020202020204" pitchFamily="34" charset="0"/>
              <a:buChar char="•"/>
            </a:pPr>
            <a:r>
              <a:rPr lang="en-GB" baseline="0" dirty="0"/>
              <a:t>Poverty has continued to this day.</a:t>
            </a:r>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11</a:t>
            </a:fld>
            <a:endParaRPr lang="en-GB" dirty="0"/>
          </a:p>
        </p:txBody>
      </p:sp>
    </p:spTree>
    <p:extLst>
      <p:ext uri="{BB962C8B-B14F-4D97-AF65-F5344CB8AC3E}">
        <p14:creationId xmlns:p14="http://schemas.microsoft.com/office/powerpoint/2010/main" val="7922229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Brown looked to Haiti as one emblem for</a:t>
            </a:r>
            <a:r>
              <a:rPr lang="en-GB" baseline="0" dirty="0"/>
              <a:t> the potential for black self-improvement</a:t>
            </a:r>
          </a:p>
          <a:p>
            <a:pPr marL="170644" indent="-170644">
              <a:buFont typeface="Arial" panose="020B0604020202020204" pitchFamily="34" charset="0"/>
              <a:buChar char="•"/>
            </a:pPr>
            <a:endParaRPr lang="en-GB" baseline="0" dirty="0"/>
          </a:p>
          <a:p>
            <a:pPr marL="170644" indent="-170644" defTabSz="910102">
              <a:buFont typeface="Arial" panose="020B0604020202020204" pitchFamily="34" charset="0"/>
              <a:buChar char="•"/>
            </a:pPr>
            <a:r>
              <a:rPr lang="en-GB" dirty="0"/>
              <a:t>For a time, Brown was a supporter of the Haitian Emigration Bureau – an organisation est. to repatriate African Americans during the Civil War </a:t>
            </a:r>
          </a:p>
          <a:p>
            <a:pPr marL="170644" indent="-170644" defTabSz="910102">
              <a:buFont typeface="Arial" panose="020B0604020202020204" pitchFamily="34" charset="0"/>
              <a:buChar char="•"/>
            </a:pPr>
            <a:endParaRPr lang="en-GB" dirty="0"/>
          </a:p>
          <a:p>
            <a:pPr marL="170644" indent="-170644" defTabSz="910102">
              <a:buFont typeface="Arial" panose="020B0604020202020204" pitchFamily="34" charset="0"/>
              <a:buChar char="•"/>
            </a:pPr>
            <a:r>
              <a:rPr lang="en-GB" dirty="0"/>
              <a:t>Bit contradictory, perhaps:</a:t>
            </a:r>
            <a:r>
              <a:rPr lang="en-GB" baseline="0" dirty="0"/>
              <a:t> opposed the colonisation society. Changed his mind as the Civil War progressed</a:t>
            </a:r>
          </a:p>
          <a:p>
            <a:pPr marL="170644" indent="-170644" defTabSz="910102">
              <a:buFont typeface="Arial" panose="020B0604020202020204" pitchFamily="34" charset="0"/>
              <a:buChar char="•"/>
            </a:pPr>
            <a:endParaRPr lang="en-GB" baseline="0" dirty="0"/>
          </a:p>
          <a:p>
            <a:pPr marL="170644" indent="-170644" defTabSz="910102">
              <a:buFont typeface="Arial" panose="020B0604020202020204" pitchFamily="34" charset="0"/>
              <a:buChar char="•"/>
            </a:pPr>
            <a:r>
              <a:rPr lang="en-GB" baseline="0" dirty="0"/>
              <a:t>Brief as his flirtation with emigration may have been, it was part of a longstanding, enduring fascination with Haiti</a:t>
            </a:r>
          </a:p>
          <a:p>
            <a:pPr marL="170644" indent="-170644" defTabSz="910102">
              <a:buFont typeface="Arial" panose="020B0604020202020204" pitchFamily="34" charset="0"/>
              <a:buChar char="•"/>
            </a:pPr>
            <a:endParaRPr lang="en-GB" baseline="0" dirty="0"/>
          </a:p>
          <a:p>
            <a:pPr marL="170644" indent="-170644" defTabSz="910102">
              <a:buFont typeface="Arial" panose="020B0604020202020204" pitchFamily="34" charset="0"/>
              <a:buChar char="•"/>
            </a:pPr>
            <a:r>
              <a:rPr lang="en-GB" baseline="0" dirty="0"/>
              <a:t>In 1854 while in London he had delivered a lecture on </a:t>
            </a:r>
            <a:r>
              <a:rPr lang="en-GB" i="0" baseline="0" dirty="0"/>
              <a:t>the Haitian Revolution, which was then published in Boston on his return to the United States</a:t>
            </a:r>
          </a:p>
          <a:p>
            <a:pPr marL="170644" indent="-170644" defTabSz="910102">
              <a:buFont typeface="Arial" panose="020B0604020202020204" pitchFamily="34" charset="0"/>
              <a:buChar char="•"/>
            </a:pPr>
            <a:endParaRPr lang="en-GB" i="0" baseline="0" dirty="0"/>
          </a:p>
          <a:p>
            <a:pPr marL="170644" indent="-170644" defTabSz="910102">
              <a:buFont typeface="Arial" panose="020B0604020202020204" pitchFamily="34" charset="0"/>
              <a:buChar char="•"/>
            </a:pPr>
            <a:r>
              <a:rPr lang="en-GB" i="0" baseline="0" dirty="0"/>
              <a:t>Forerunner of Brown including several Haitians in his pantheon of great men – the most notable being the slave leader Toussaint </a:t>
            </a:r>
            <a:r>
              <a:rPr lang="en-GB" i="0" baseline="0" dirty="0" err="1"/>
              <a:t>L’Ouverture</a:t>
            </a:r>
            <a:endParaRPr lang="en-GB"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12</a:t>
            </a:fld>
            <a:endParaRPr lang="en-GB"/>
          </a:p>
        </p:txBody>
      </p:sp>
    </p:spTree>
    <p:extLst>
      <p:ext uri="{BB962C8B-B14F-4D97-AF65-F5344CB8AC3E}">
        <p14:creationId xmlns:p14="http://schemas.microsoft.com/office/powerpoint/2010/main" val="1409742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SKIP</a:t>
            </a:r>
            <a:r>
              <a:rPr lang="en-GB" baseline="0" dirty="0"/>
              <a:t> DEPENDING ON TIME</a:t>
            </a:r>
          </a:p>
          <a:p>
            <a:endParaRPr lang="en-GB" dirty="0"/>
          </a:p>
          <a:p>
            <a:pPr marL="170644" indent="-170644">
              <a:buFont typeface="Arial" panose="020B0604020202020204" pitchFamily="34" charset="0"/>
              <a:buChar char="•"/>
            </a:pPr>
            <a:r>
              <a:rPr lang="en-GB" dirty="0"/>
              <a:t>Wells set the scene</a:t>
            </a:r>
            <a:r>
              <a:rPr lang="en-GB" baseline="0" dirty="0"/>
              <a:t> about revolutionary Saint </a:t>
            </a:r>
            <a:r>
              <a:rPr lang="en-GB" baseline="0" dirty="0" err="1"/>
              <a:t>Domingue</a:t>
            </a:r>
            <a:r>
              <a:rPr lang="en-GB" baseline="0" dirty="0"/>
              <a:t> – here referred to as St Domingo – in relation to wider abolition movement and historical trends</a:t>
            </a:r>
          </a:p>
          <a:p>
            <a:endParaRPr lang="en-GB" dirty="0"/>
          </a:p>
          <a:p>
            <a:r>
              <a:rPr lang="en-GB" dirty="0"/>
              <a:t>QUOTE</a:t>
            </a:r>
          </a:p>
          <a:p>
            <a:pPr marL="170644" indent="-170644">
              <a:buFont typeface="Arial" panose="020B0604020202020204" pitchFamily="34" charset="0"/>
              <a:buChar char="•"/>
            </a:pPr>
            <a:endParaRPr lang="en-GB" dirty="0"/>
          </a:p>
          <a:p>
            <a:pPr marL="170644" indent="-170644">
              <a:buFont typeface="Arial" panose="020B0604020202020204" pitchFamily="34" charset="0"/>
              <a:buChar char="•"/>
            </a:pPr>
            <a:r>
              <a:rPr lang="en-GB" dirty="0"/>
              <a:t>Assertion</a:t>
            </a:r>
            <a:r>
              <a:rPr lang="en-GB" baseline="0" dirty="0"/>
              <a:t> of black agency … abolitionism not just done on their behalf or done to them</a:t>
            </a: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13</a:t>
            </a:fld>
            <a:endParaRPr lang="en-GB"/>
          </a:p>
        </p:txBody>
      </p:sp>
    </p:spTree>
    <p:extLst>
      <p:ext uri="{BB962C8B-B14F-4D97-AF65-F5344CB8AC3E}">
        <p14:creationId xmlns:p14="http://schemas.microsoft.com/office/powerpoint/2010/main" val="4680587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Of Toussaint,</a:t>
            </a:r>
            <a:r>
              <a:rPr lang="en-GB" baseline="0" dirty="0"/>
              <a:t> Brown was hagiographic</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dirty="0"/>
              <a:t>Lays it</a:t>
            </a:r>
            <a:r>
              <a:rPr lang="en-GB" baseline="0" dirty="0"/>
              <a:t> on thick; but this was actually consonant with how one white writer Marcus Rainsford had described Toussaint in 1805. (Likewise, Wordsworth wrote a poem)</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Emphasis on Toussaint as self-made man</a:t>
            </a: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14</a:t>
            </a:fld>
            <a:endParaRPr lang="en-GB"/>
          </a:p>
        </p:txBody>
      </p:sp>
    </p:spTree>
    <p:extLst>
      <p:ext uri="{BB962C8B-B14F-4D97-AF65-F5344CB8AC3E}">
        <p14:creationId xmlns:p14="http://schemas.microsoft.com/office/powerpoint/2010/main" val="29946574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Not only this, Brown</a:t>
            </a:r>
            <a:r>
              <a:rPr lang="en-GB" baseline="0" dirty="0"/>
              <a:t> elevated </a:t>
            </a:r>
            <a:r>
              <a:rPr lang="en-GB" baseline="0" dirty="0" err="1"/>
              <a:t>Touissant</a:t>
            </a:r>
            <a:r>
              <a:rPr lang="en-GB" baseline="0" dirty="0"/>
              <a:t> over some of the towering figures of the Age of Revolution</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QUOTE</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Ballsy!!</a:t>
            </a: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15</a:t>
            </a:fld>
            <a:endParaRPr lang="en-GB"/>
          </a:p>
        </p:txBody>
      </p:sp>
    </p:spTree>
    <p:extLst>
      <p:ext uri="{BB962C8B-B14F-4D97-AF65-F5344CB8AC3E}">
        <p14:creationId xmlns:p14="http://schemas.microsoft.com/office/powerpoint/2010/main" val="39172842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The revolution</a:t>
            </a:r>
            <a:r>
              <a:rPr lang="en-GB" baseline="0" dirty="0"/>
              <a:t> was major news throughout the Atlantic world (Wordsworth)</a:t>
            </a:r>
          </a:p>
          <a:p>
            <a:pPr marL="170644" indent="-170644">
              <a:buFont typeface="Arial" panose="020B0604020202020204" pitchFamily="34" charset="0"/>
              <a:buChar char="•"/>
            </a:pPr>
            <a:r>
              <a:rPr lang="en-GB" baseline="0" dirty="0"/>
              <a:t>Keenly monitored in the United States</a:t>
            </a:r>
          </a:p>
          <a:p>
            <a:pPr marL="170644" indent="-170644">
              <a:buFont typeface="Arial" panose="020B0604020202020204" pitchFamily="34" charset="0"/>
              <a:buChar char="•"/>
            </a:pPr>
            <a:r>
              <a:rPr lang="en-GB" baseline="0" dirty="0"/>
              <a:t>For instance, archival evidence shows Jefferson kept abreast of events during and after the revolution – detailed comments</a:t>
            </a:r>
          </a:p>
          <a:p>
            <a:pPr marL="170644" indent="-170644">
              <a:buFont typeface="Arial" panose="020B0604020202020204" pitchFamily="34" charset="0"/>
              <a:buChar char="•"/>
            </a:pPr>
            <a:r>
              <a:rPr lang="en-GB" baseline="0" dirty="0"/>
              <a:t>A few hints that he entertained repatriation of slaves to Haiti</a:t>
            </a:r>
          </a:p>
          <a:p>
            <a:pPr marL="170644" indent="-170644">
              <a:buFont typeface="Arial" panose="020B0604020202020204" pitchFamily="34" charset="0"/>
              <a:buChar char="•"/>
            </a:pPr>
            <a:r>
              <a:rPr lang="en-GB" baseline="0" dirty="0"/>
              <a:t>Haitian Revolution hung as a spectre over American society, as we can see in this quote attributed to the aforementioned Stephen Austin</a:t>
            </a:r>
          </a:p>
          <a:p>
            <a:pPr marL="170644" indent="-170644">
              <a:buFont typeface="Arial" panose="020B0604020202020204" pitchFamily="34" charset="0"/>
              <a:buChar char="•"/>
            </a:pPr>
            <a:r>
              <a:rPr lang="en-GB" baseline="0" dirty="0"/>
              <a:t>Austin was speaking in 1831 …</a:t>
            </a:r>
          </a:p>
          <a:p>
            <a:pPr marL="170644" indent="-170644">
              <a:buFont typeface="Arial" panose="020B0604020202020204" pitchFamily="34" charset="0"/>
              <a:buChar char="•"/>
            </a:pPr>
            <a:endParaRPr lang="en-GB" baseline="0" dirty="0"/>
          </a:p>
        </p:txBody>
      </p:sp>
      <p:sp>
        <p:nvSpPr>
          <p:cNvPr id="4" name="Slide Number Placeholder 3"/>
          <p:cNvSpPr>
            <a:spLocks noGrp="1"/>
          </p:cNvSpPr>
          <p:nvPr>
            <p:ph type="sldNum" sz="quarter" idx="10"/>
          </p:nvPr>
        </p:nvSpPr>
        <p:spPr/>
        <p:txBody>
          <a:bodyPr/>
          <a:lstStyle/>
          <a:p>
            <a:fld id="{6C126E80-93F2-4A30-A37F-07FC036028F3}" type="slidenum">
              <a:rPr lang="en-GB" smtClean="0"/>
              <a:t>16</a:t>
            </a:fld>
            <a:endParaRPr lang="en-GB"/>
          </a:p>
        </p:txBody>
      </p:sp>
    </p:spTree>
    <p:extLst>
      <p:ext uri="{BB962C8B-B14F-4D97-AF65-F5344CB8AC3E}">
        <p14:creationId xmlns:p14="http://schemas.microsoft.com/office/powerpoint/2010/main" val="16526495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a:t>… in direct response</a:t>
            </a:r>
            <a:r>
              <a:rPr lang="en-GB" baseline="0" dirty="0"/>
              <a:t> to one of the most famous slave revolts in history</a:t>
            </a:r>
          </a:p>
          <a:p>
            <a:pPr marL="170644" indent="-170644">
              <a:buFont typeface="Arial" panose="020B0604020202020204" pitchFamily="34" charset="0"/>
              <a:buChar char="•"/>
            </a:pPr>
            <a:r>
              <a:rPr lang="en-GB" baseline="0" dirty="0"/>
              <a:t>In August 1831 the plantation slave Nat Turner led a band of 80 slaves on a rampage throughout Southampton Country Virginia</a:t>
            </a:r>
          </a:p>
          <a:p>
            <a:pPr marL="170644" indent="-170644">
              <a:buFont typeface="Arial" panose="020B0604020202020204" pitchFamily="34" charset="0"/>
              <a:buChar char="•"/>
            </a:pPr>
            <a:r>
              <a:rPr lang="en-GB" baseline="0" dirty="0"/>
              <a:t>Nos. disputed but Turner’s rebels killed from 55 to 65 white people, including women and children</a:t>
            </a:r>
          </a:p>
          <a:p>
            <a:pPr marL="170644" indent="-170644">
              <a:buFont typeface="Arial" panose="020B0604020202020204" pitchFamily="34" charset="0"/>
              <a:buChar char="•"/>
            </a:pPr>
            <a:r>
              <a:rPr lang="en-GB" baseline="0" dirty="0"/>
              <a:t>Huge fears – stoked by publication of an interview with an unrepentant Turner which was published as his </a:t>
            </a:r>
            <a:r>
              <a:rPr lang="en-GB" i="1" baseline="0" dirty="0"/>
              <a:t>Confessions</a:t>
            </a:r>
            <a:r>
              <a:rPr lang="en-GB" baseline="0" dirty="0"/>
              <a:t> </a:t>
            </a:r>
          </a:p>
          <a:p>
            <a:pPr marL="170644" indent="-170644">
              <a:buFont typeface="Arial" panose="020B0604020202020204" pitchFamily="34" charset="0"/>
              <a:buChar char="•"/>
            </a:pPr>
            <a:r>
              <a:rPr lang="en-GB" baseline="0" dirty="0"/>
              <a:t>Not a random act: Turner motivated by an intense sense of racial injustice and claimed his actions had been endorsed by religious visions and had God’s approval – even compared himself to Christ as a martyr upon his execution</a:t>
            </a:r>
          </a:p>
          <a:p>
            <a:pPr marL="170644" indent="-170644" defTabSz="910102">
              <a:buFont typeface="Arial" panose="020B0604020202020204" pitchFamily="34" charset="0"/>
              <a:buChar char="•"/>
            </a:pPr>
            <a:r>
              <a:rPr lang="en-GB" baseline="0" dirty="0"/>
              <a:t>Questioning – and challenging slavery – within and without: same year as </a:t>
            </a:r>
            <a:r>
              <a:rPr lang="en-GB" i="1" baseline="0" dirty="0"/>
              <a:t>Liberator </a:t>
            </a:r>
            <a:r>
              <a:rPr lang="en-GB" i="0" baseline="0" dirty="0"/>
              <a:t>established; in 1832 </a:t>
            </a:r>
            <a:r>
              <a:rPr lang="en-GB" baseline="0" dirty="0"/>
              <a:t>Virginia legislature even debated gradual emancipation</a:t>
            </a:r>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17993806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C126E80-93F2-4A30-A37F-07FC036028F3}" type="slidenum">
              <a:rPr lang="en-GB" smtClean="0"/>
              <a:t>18</a:t>
            </a:fld>
            <a:endParaRPr lang="en-GB"/>
          </a:p>
        </p:txBody>
      </p:sp>
    </p:spTree>
    <p:extLst>
      <p:ext uri="{BB962C8B-B14F-4D97-AF65-F5344CB8AC3E}">
        <p14:creationId xmlns:p14="http://schemas.microsoft.com/office/powerpoint/2010/main" val="3253256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That Turner became a legend</a:t>
            </a:r>
            <a:r>
              <a:rPr lang="en-GB" baseline="0" dirty="0"/>
              <a:t> is attested by the writings of our second key author for today, William Wells Brown</a:t>
            </a:r>
          </a:p>
          <a:p>
            <a:pPr marL="170644" indent="-170644">
              <a:buFont typeface="Arial" panose="020B0604020202020204" pitchFamily="34" charset="0"/>
              <a:buChar char="•"/>
            </a:pPr>
            <a:r>
              <a:rPr lang="en-GB" baseline="0" dirty="0"/>
              <a:t>Brown included Turner as one of the subjects of his 1863 book </a:t>
            </a:r>
            <a:r>
              <a:rPr lang="en-GB" i="1" u="none" baseline="0" dirty="0"/>
              <a:t>The Black Man: His Antecedents, His Genius and His Achievements</a:t>
            </a:r>
          </a:p>
          <a:p>
            <a:pPr marL="170644" indent="-170644">
              <a:buFont typeface="Arial" panose="020B0604020202020204" pitchFamily="34" charset="0"/>
              <a:buChar char="•"/>
            </a:pPr>
            <a:r>
              <a:rPr lang="en-GB" i="0" u="none" baseline="0" dirty="0"/>
              <a:t>Turner, wrote Brown, was someone who made a lasting impression on those who encountered him, QUOTE</a:t>
            </a:r>
          </a:p>
          <a:p>
            <a:pPr marL="170644" indent="-170644">
              <a:buFont typeface="Arial" panose="020B0604020202020204" pitchFamily="34" charset="0"/>
              <a:buChar char="•"/>
            </a:pPr>
            <a:r>
              <a:rPr lang="en-GB" i="0" u="none" baseline="0" dirty="0"/>
              <a:t>More than this, they acted as an inspiration to enslaved people of African descent</a:t>
            </a:r>
          </a:p>
          <a:p>
            <a:pPr marL="170644" indent="-170644">
              <a:buFont typeface="Arial" panose="020B0604020202020204" pitchFamily="34" charset="0"/>
              <a:buChar char="•"/>
            </a:pPr>
            <a:r>
              <a:rPr lang="en-GB" i="0" u="none" dirty="0"/>
              <a:t>Understood the level</a:t>
            </a:r>
            <a:r>
              <a:rPr lang="en-GB" i="0" u="none" baseline="0" dirty="0"/>
              <a:t> of fear that existed amongst white slaveholders, QUOTE</a:t>
            </a:r>
          </a:p>
          <a:p>
            <a:pPr marL="170644" indent="-170644">
              <a:buFont typeface="Arial" panose="020B0604020202020204" pitchFamily="34" charset="0"/>
              <a:buChar char="•"/>
            </a:pPr>
            <a:r>
              <a:rPr lang="en-GB" i="0" u="none" baseline="0" dirty="0"/>
              <a:t>Here, we might reflect on the frequency of slave insubordination and the prospect of slave rebellions NEXT SLIDE.</a:t>
            </a:r>
          </a:p>
          <a:p>
            <a:pPr marL="170644" indent="-170644">
              <a:buFont typeface="Arial" panose="020B0604020202020204" pitchFamily="34" charset="0"/>
              <a:buChar char="•"/>
            </a:pPr>
            <a:endParaRPr lang="en-GB" i="0" u="none" baseline="0" dirty="0"/>
          </a:p>
          <a:p>
            <a:pPr marL="170644" indent="-170644">
              <a:buFont typeface="Arial" panose="020B0604020202020204" pitchFamily="34" charset="0"/>
              <a:buChar char="•"/>
            </a:pPr>
            <a:endParaRPr lang="en-GB" i="0" u="none" baseline="0" dirty="0"/>
          </a:p>
          <a:p>
            <a:pPr marL="170644" indent="-170644">
              <a:buFont typeface="Arial" panose="020B0604020202020204" pitchFamily="34" charset="0"/>
              <a:buChar char="•"/>
            </a:pPr>
            <a:r>
              <a:rPr lang="en-GB" i="0" u="none" dirty="0"/>
              <a:t>Context? 1863?</a:t>
            </a:r>
          </a:p>
          <a:p>
            <a:pPr marL="170644" indent="-170644">
              <a:buFont typeface="Arial" panose="020B0604020202020204" pitchFamily="34" charset="0"/>
              <a:buChar char="•"/>
            </a:pPr>
            <a:r>
              <a:rPr lang="en-GB" i="0" u="none" dirty="0"/>
              <a:t>Brown</a:t>
            </a:r>
            <a:r>
              <a:rPr lang="en-GB" i="0" u="none" baseline="0" dirty="0"/>
              <a:t> actually not wholehearted in his support for the Union (norther state’s) war effort. Questioned the ingenuousness of President Abraham Lincoln’s support for emancipation, feeling that preservation of the union was the Lincoln’s key priority – which it </a:t>
            </a:r>
            <a:r>
              <a:rPr lang="en-GB" i="1" u="none" baseline="0" dirty="0"/>
              <a:t>was </a:t>
            </a:r>
            <a:r>
              <a:rPr lang="en-GB" i="0" u="none" baseline="0" dirty="0"/>
              <a:t>in the early years of the war. </a:t>
            </a:r>
            <a:endParaRPr lang="en-GB" i="0" u="none" dirty="0"/>
          </a:p>
        </p:txBody>
      </p:sp>
      <p:sp>
        <p:nvSpPr>
          <p:cNvPr id="4" name="Slide Number Placeholder 3"/>
          <p:cNvSpPr>
            <a:spLocks noGrp="1"/>
          </p:cNvSpPr>
          <p:nvPr>
            <p:ph type="sldNum" sz="quarter" idx="10"/>
          </p:nvPr>
        </p:nvSpPr>
        <p:spPr/>
        <p:txBody>
          <a:bodyPr/>
          <a:lstStyle/>
          <a:p>
            <a:fld id="{6C126E80-93F2-4A30-A37F-07FC036028F3}" type="slidenum">
              <a:rPr lang="en-GB" smtClean="0"/>
              <a:t>19</a:t>
            </a:fld>
            <a:endParaRPr lang="en-GB"/>
          </a:p>
        </p:txBody>
      </p:sp>
    </p:spTree>
    <p:extLst>
      <p:ext uri="{BB962C8B-B14F-4D97-AF65-F5344CB8AC3E}">
        <p14:creationId xmlns:p14="http://schemas.microsoft.com/office/powerpoint/2010/main" val="19489002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Frederick</a:t>
            </a:r>
            <a:r>
              <a:rPr lang="en-GB" baseline="0" dirty="0"/>
              <a:t> Douglass, for his part, had a more direct – if equivocal – relationship with Haiti and </a:t>
            </a:r>
            <a:r>
              <a:rPr lang="en-GB" baseline="0" dirty="0" err="1"/>
              <a:t>Hispanoila</a:t>
            </a: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During the Reconstruction period, Douglass had been commissioned by President Ulysses S Grant to visit Santo Domingo – the Dominican Republic, that is – with a view to investigating the possibility of it being incorporated into the United States.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Douglass, moreover, wrote a report which was broadly favourable to the plan</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PROGRESS, IMPERIALISM</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dirty="0"/>
              <a:t>At</a:t>
            </a:r>
            <a:r>
              <a:rPr lang="en-GB" baseline="0" dirty="0"/>
              <a:t> Chicago, Douglass made speech praising Haitian achievements, striking a tone more in keeping with Brown’s in </a:t>
            </a:r>
            <a:r>
              <a:rPr lang="en-GB" i="1" baseline="0" dirty="0"/>
              <a:t>The Black Man </a:t>
            </a:r>
            <a:r>
              <a:rPr lang="en-GB" i="0" baseline="0" dirty="0"/>
              <a:t>than some of his earlier </a:t>
            </a:r>
            <a:r>
              <a:rPr lang="en-GB" i="0" baseline="0" dirty="0" err="1"/>
              <a:t>workds</a:t>
            </a: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22</a:t>
            </a:fld>
            <a:endParaRPr lang="en-GB"/>
          </a:p>
        </p:txBody>
      </p:sp>
    </p:spTree>
    <p:extLst>
      <p:ext uri="{BB962C8B-B14F-4D97-AF65-F5344CB8AC3E}">
        <p14:creationId xmlns:p14="http://schemas.microsoft.com/office/powerpoint/2010/main" val="39550848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He reflected</a:t>
            </a:r>
            <a:r>
              <a:rPr lang="en-GB" baseline="0" dirty="0"/>
              <a:t> on the radical example set by Haiti “the Black Republic; the only self-made Black Republic in the world”</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But he also acknowledged the United States’ complicity in the underdevelopment of Haiti</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23</a:t>
            </a:fld>
            <a:endParaRPr lang="en-GB"/>
          </a:p>
        </p:txBody>
      </p:sp>
    </p:spTree>
    <p:extLst>
      <p:ext uri="{BB962C8B-B14F-4D97-AF65-F5344CB8AC3E}">
        <p14:creationId xmlns:p14="http://schemas.microsoft.com/office/powerpoint/2010/main" val="13831374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As such,</a:t>
            </a:r>
            <a:r>
              <a:rPr lang="en-GB" baseline="0" dirty="0"/>
              <a:t> </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Also identified that Haiti’s apparent poverty and underdevelopment was used as a stick to beat black-skinned people with; to argue that they were incapable of governing their own societies or of creating economic prosperity independent of the contribution of white Americans/Europeans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QUOTE</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We can in a sense relate this to our topic next Tuesday, Reconstruction and its failures</a:t>
            </a:r>
          </a:p>
          <a:p>
            <a:pPr marL="170644" indent="-170644">
              <a:buFont typeface="Arial" panose="020B0604020202020204" pitchFamily="34" charset="0"/>
              <a:buChar char="•"/>
            </a:pPr>
            <a:endParaRPr lang="en-GB" baseline="0" dirty="0"/>
          </a:p>
          <a:p>
            <a:pPr marL="170644" indent="-170644">
              <a:buFont typeface="Arial" panose="020B0604020202020204" pitchFamily="34" charset="0"/>
              <a:buChar char="•"/>
            </a:pPr>
            <a:r>
              <a:rPr lang="en-GB" baseline="0" dirty="0"/>
              <a:t>Putting African Americans back in their place; denying the possibility of black progress in the United States</a:t>
            </a:r>
            <a:endParaRPr lang="en-GB" dirty="0"/>
          </a:p>
        </p:txBody>
      </p:sp>
      <p:sp>
        <p:nvSpPr>
          <p:cNvPr id="4" name="Slide Number Placeholder 3"/>
          <p:cNvSpPr>
            <a:spLocks noGrp="1"/>
          </p:cNvSpPr>
          <p:nvPr>
            <p:ph type="sldNum" sz="quarter" idx="10"/>
          </p:nvPr>
        </p:nvSpPr>
        <p:spPr/>
        <p:txBody>
          <a:bodyPr/>
          <a:lstStyle/>
          <a:p>
            <a:fld id="{6C126E80-93F2-4A30-A37F-07FC036028F3}" type="slidenum">
              <a:rPr lang="en-GB" smtClean="0"/>
              <a:t>24</a:t>
            </a:fld>
            <a:endParaRPr lang="en-GB"/>
          </a:p>
        </p:txBody>
      </p:sp>
    </p:spTree>
    <p:extLst>
      <p:ext uri="{BB962C8B-B14F-4D97-AF65-F5344CB8AC3E}">
        <p14:creationId xmlns:p14="http://schemas.microsoft.com/office/powerpoint/2010/main" val="22404632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3925" y="1303338"/>
            <a:ext cx="4692650" cy="3519487"/>
          </a:xfrm>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Goals:</a:t>
            </a:r>
          </a:p>
          <a:p>
            <a:pPr marL="171450" indent="-171450">
              <a:buFont typeface="Arial" panose="020B0604020202020204" pitchFamily="34" charset="0"/>
              <a:buChar char="•"/>
            </a:pPr>
            <a:r>
              <a:rPr lang="en-GB" dirty="0"/>
              <a:t>Introduce key themes of the module</a:t>
            </a:r>
          </a:p>
          <a:p>
            <a:pPr marL="171450" indent="-171450">
              <a:buFont typeface="Arial" panose="020B0604020202020204" pitchFamily="34" charset="0"/>
              <a:buChar char="•"/>
            </a:pPr>
            <a:r>
              <a:rPr lang="en-GB" dirty="0"/>
              <a:t>Provide an overview of the syllabus and assessment</a:t>
            </a:r>
          </a:p>
          <a:p>
            <a:pPr marL="171450" indent="-171450">
              <a:buFont typeface="Arial" panose="020B0604020202020204" pitchFamily="34" charset="0"/>
              <a:buChar char="•"/>
            </a:pPr>
            <a:r>
              <a:rPr lang="en-GB" dirty="0"/>
              <a:t>Discuss key concept and text: Paul Gilroy’s </a:t>
            </a:r>
            <a:r>
              <a:rPr lang="en-GB" i="1" dirty="0"/>
              <a:t>The Black Atlantic</a:t>
            </a:r>
          </a:p>
          <a:p>
            <a:pPr marL="0" indent="0">
              <a:buFont typeface="Arial" panose="020B0604020202020204" pitchFamily="34" charset="0"/>
              <a:buNone/>
            </a:pPr>
            <a:endParaRPr lang="en-GB" i="0" dirty="0"/>
          </a:p>
          <a:p>
            <a:pPr marL="0" indent="0">
              <a:buFont typeface="Arial" panose="020B0604020202020204" pitchFamily="34" charset="0"/>
              <a:buNone/>
            </a:pPr>
            <a:r>
              <a:rPr lang="en-GB" i="0" dirty="0"/>
              <a:t>But start with a disclaimer: I shouldn’t be teaching this module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F3834-AE5E-4216-B825-DD970B2831F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99995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26</a:t>
            </a:fld>
            <a:endParaRPr lang="en-GB">
              <a:solidFill>
                <a:prstClr val="black"/>
              </a:solidFill>
            </a:endParaRPr>
          </a:p>
        </p:txBody>
      </p:sp>
    </p:spTree>
    <p:extLst>
      <p:ext uri="{BB962C8B-B14F-4D97-AF65-F5344CB8AC3E}">
        <p14:creationId xmlns:p14="http://schemas.microsoft.com/office/powerpoint/2010/main" val="20288075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27</a:t>
            </a:fld>
            <a:endParaRPr lang="en-GB">
              <a:solidFill>
                <a:prstClr val="black"/>
              </a:solidFill>
            </a:endParaRPr>
          </a:p>
        </p:txBody>
      </p:sp>
    </p:spTree>
    <p:extLst>
      <p:ext uri="{BB962C8B-B14F-4D97-AF65-F5344CB8AC3E}">
        <p14:creationId xmlns:p14="http://schemas.microsoft.com/office/powerpoint/2010/main" val="30775283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833438"/>
            <a:ext cx="5545138" cy="416083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28</a:t>
            </a:fld>
            <a:endParaRPr lang="en-GB" dirty="0">
              <a:solidFill>
                <a:prstClr val="black"/>
              </a:solidFill>
            </a:endParaRPr>
          </a:p>
        </p:txBody>
      </p:sp>
    </p:spTree>
    <p:extLst>
      <p:ext uri="{BB962C8B-B14F-4D97-AF65-F5344CB8AC3E}">
        <p14:creationId xmlns:p14="http://schemas.microsoft.com/office/powerpoint/2010/main" val="36315238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833438"/>
            <a:ext cx="5545138" cy="416083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29</a:t>
            </a:fld>
            <a:endParaRPr lang="en-GB" dirty="0">
              <a:solidFill>
                <a:prstClr val="black"/>
              </a:solidFill>
            </a:endParaRPr>
          </a:p>
        </p:txBody>
      </p:sp>
    </p:spTree>
    <p:extLst>
      <p:ext uri="{BB962C8B-B14F-4D97-AF65-F5344CB8AC3E}">
        <p14:creationId xmlns:p14="http://schemas.microsoft.com/office/powerpoint/2010/main" val="5073860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833438"/>
            <a:ext cx="5545138" cy="416083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30</a:t>
            </a:fld>
            <a:endParaRPr lang="en-GB" dirty="0">
              <a:solidFill>
                <a:prstClr val="black"/>
              </a:solidFill>
            </a:endParaRPr>
          </a:p>
        </p:txBody>
      </p:sp>
    </p:spTree>
    <p:extLst>
      <p:ext uri="{BB962C8B-B14F-4D97-AF65-F5344CB8AC3E}">
        <p14:creationId xmlns:p14="http://schemas.microsoft.com/office/powerpoint/2010/main" val="7695299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833438"/>
            <a:ext cx="5545138" cy="416083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31</a:t>
            </a:fld>
            <a:endParaRPr lang="en-GB" dirty="0">
              <a:solidFill>
                <a:prstClr val="black"/>
              </a:solidFill>
            </a:endParaRPr>
          </a:p>
        </p:txBody>
      </p:sp>
    </p:spTree>
    <p:extLst>
      <p:ext uri="{BB962C8B-B14F-4D97-AF65-F5344CB8AC3E}">
        <p14:creationId xmlns:p14="http://schemas.microsoft.com/office/powerpoint/2010/main" val="313805396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833438"/>
            <a:ext cx="5545138" cy="416083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32</a:t>
            </a:fld>
            <a:endParaRPr lang="en-GB" dirty="0">
              <a:solidFill>
                <a:prstClr val="black"/>
              </a:solidFill>
            </a:endParaRPr>
          </a:p>
        </p:txBody>
      </p:sp>
    </p:spTree>
    <p:extLst>
      <p:ext uri="{BB962C8B-B14F-4D97-AF65-F5344CB8AC3E}">
        <p14:creationId xmlns:p14="http://schemas.microsoft.com/office/powerpoint/2010/main" val="26683410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34</a:t>
            </a:fld>
            <a:endParaRPr lang="en-GB">
              <a:solidFill>
                <a:prstClr val="black"/>
              </a:solidFill>
            </a:endParaRPr>
          </a:p>
        </p:txBody>
      </p:sp>
    </p:spTree>
    <p:extLst>
      <p:ext uri="{BB962C8B-B14F-4D97-AF65-F5344CB8AC3E}">
        <p14:creationId xmlns:p14="http://schemas.microsoft.com/office/powerpoint/2010/main" val="118951059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35</a:t>
            </a:fld>
            <a:endParaRPr lang="en-GB">
              <a:solidFill>
                <a:prstClr val="black"/>
              </a:solidFill>
            </a:endParaRPr>
          </a:p>
        </p:txBody>
      </p:sp>
    </p:spTree>
    <p:extLst>
      <p:ext uri="{BB962C8B-B14F-4D97-AF65-F5344CB8AC3E}">
        <p14:creationId xmlns:p14="http://schemas.microsoft.com/office/powerpoint/2010/main" val="41706630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36</a:t>
            </a:fld>
            <a:endParaRPr lang="en-GB">
              <a:solidFill>
                <a:prstClr val="black"/>
              </a:solidFill>
            </a:endParaRPr>
          </a:p>
        </p:txBody>
      </p:sp>
    </p:spTree>
    <p:extLst>
      <p:ext uri="{BB962C8B-B14F-4D97-AF65-F5344CB8AC3E}">
        <p14:creationId xmlns:p14="http://schemas.microsoft.com/office/powerpoint/2010/main" val="30659337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37</a:t>
            </a:fld>
            <a:endParaRPr lang="en-GB">
              <a:solidFill>
                <a:prstClr val="black"/>
              </a:solidFill>
            </a:endParaRPr>
          </a:p>
        </p:txBody>
      </p:sp>
    </p:spTree>
    <p:extLst>
      <p:ext uri="{BB962C8B-B14F-4D97-AF65-F5344CB8AC3E}">
        <p14:creationId xmlns:p14="http://schemas.microsoft.com/office/powerpoint/2010/main" val="26798537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38</a:t>
            </a:fld>
            <a:endParaRPr lang="en-GB">
              <a:solidFill>
                <a:prstClr val="black"/>
              </a:solidFill>
            </a:endParaRPr>
          </a:p>
        </p:txBody>
      </p:sp>
    </p:spTree>
    <p:extLst>
      <p:ext uri="{BB962C8B-B14F-4D97-AF65-F5344CB8AC3E}">
        <p14:creationId xmlns:p14="http://schemas.microsoft.com/office/powerpoint/2010/main" val="210729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39</a:t>
            </a:fld>
            <a:endParaRPr lang="en-GB">
              <a:solidFill>
                <a:prstClr val="black"/>
              </a:solidFill>
            </a:endParaRPr>
          </a:p>
        </p:txBody>
      </p:sp>
    </p:spTree>
    <p:extLst>
      <p:ext uri="{BB962C8B-B14F-4D97-AF65-F5344CB8AC3E}">
        <p14:creationId xmlns:p14="http://schemas.microsoft.com/office/powerpoint/2010/main" val="227064295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45</a:t>
            </a:fld>
            <a:endParaRPr lang="en-GB">
              <a:solidFill>
                <a:prstClr val="black"/>
              </a:solidFill>
            </a:endParaRPr>
          </a:p>
        </p:txBody>
      </p:sp>
    </p:spTree>
    <p:extLst>
      <p:ext uri="{BB962C8B-B14F-4D97-AF65-F5344CB8AC3E}">
        <p14:creationId xmlns:p14="http://schemas.microsoft.com/office/powerpoint/2010/main" val="14392250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46</a:t>
            </a:fld>
            <a:endParaRPr lang="en-GB">
              <a:solidFill>
                <a:prstClr val="black"/>
              </a:solidFill>
            </a:endParaRPr>
          </a:p>
        </p:txBody>
      </p:sp>
    </p:spTree>
    <p:extLst>
      <p:ext uri="{BB962C8B-B14F-4D97-AF65-F5344CB8AC3E}">
        <p14:creationId xmlns:p14="http://schemas.microsoft.com/office/powerpoint/2010/main" val="71662508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47</a:t>
            </a:fld>
            <a:endParaRPr lang="en-GB">
              <a:solidFill>
                <a:prstClr val="black"/>
              </a:solidFill>
            </a:endParaRPr>
          </a:p>
        </p:txBody>
      </p:sp>
    </p:spTree>
    <p:extLst>
      <p:ext uri="{BB962C8B-B14F-4D97-AF65-F5344CB8AC3E}">
        <p14:creationId xmlns:p14="http://schemas.microsoft.com/office/powerpoint/2010/main" val="66579516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48</a:t>
            </a:fld>
            <a:endParaRPr lang="en-GB">
              <a:solidFill>
                <a:prstClr val="black"/>
              </a:solidFill>
            </a:endParaRPr>
          </a:p>
        </p:txBody>
      </p:sp>
    </p:spTree>
    <p:extLst>
      <p:ext uri="{BB962C8B-B14F-4D97-AF65-F5344CB8AC3E}">
        <p14:creationId xmlns:p14="http://schemas.microsoft.com/office/powerpoint/2010/main" val="355247126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49</a:t>
            </a:fld>
            <a:endParaRPr lang="en-GB">
              <a:solidFill>
                <a:prstClr val="black"/>
              </a:solidFill>
            </a:endParaRPr>
          </a:p>
        </p:txBody>
      </p:sp>
    </p:spTree>
    <p:extLst>
      <p:ext uri="{BB962C8B-B14F-4D97-AF65-F5344CB8AC3E}">
        <p14:creationId xmlns:p14="http://schemas.microsoft.com/office/powerpoint/2010/main" val="325439937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50</a:t>
            </a:fld>
            <a:endParaRPr lang="en-GB">
              <a:solidFill>
                <a:prstClr val="black"/>
              </a:solidFill>
            </a:endParaRPr>
          </a:p>
        </p:txBody>
      </p:sp>
    </p:spTree>
    <p:extLst>
      <p:ext uri="{BB962C8B-B14F-4D97-AF65-F5344CB8AC3E}">
        <p14:creationId xmlns:p14="http://schemas.microsoft.com/office/powerpoint/2010/main" val="232217182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52</a:t>
            </a:fld>
            <a:endParaRPr lang="en-GB"/>
          </a:p>
        </p:txBody>
      </p:sp>
    </p:spTree>
    <p:extLst>
      <p:ext uri="{BB962C8B-B14F-4D97-AF65-F5344CB8AC3E}">
        <p14:creationId xmlns:p14="http://schemas.microsoft.com/office/powerpoint/2010/main" val="112681548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53</a:t>
            </a:fld>
            <a:endParaRPr lang="en-GB">
              <a:solidFill>
                <a:prstClr val="black"/>
              </a:solidFill>
            </a:endParaRPr>
          </a:p>
        </p:txBody>
      </p:sp>
    </p:spTree>
    <p:extLst>
      <p:ext uri="{BB962C8B-B14F-4D97-AF65-F5344CB8AC3E}">
        <p14:creationId xmlns:p14="http://schemas.microsoft.com/office/powerpoint/2010/main" val="166889421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54</a:t>
            </a:fld>
            <a:endParaRPr lang="en-GB" dirty="0">
              <a:solidFill>
                <a:prstClr val="black"/>
              </a:solidFill>
            </a:endParaRPr>
          </a:p>
        </p:txBody>
      </p:sp>
    </p:spTree>
    <p:extLst>
      <p:ext uri="{BB962C8B-B14F-4D97-AF65-F5344CB8AC3E}">
        <p14:creationId xmlns:p14="http://schemas.microsoft.com/office/powerpoint/2010/main" val="62099392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23925" y="1303338"/>
            <a:ext cx="4692650" cy="3519487"/>
          </a:xfrm>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Goals:</a:t>
            </a:r>
          </a:p>
          <a:p>
            <a:pPr marL="171450" indent="-171450">
              <a:buFont typeface="Arial" panose="020B0604020202020204" pitchFamily="34" charset="0"/>
              <a:buChar char="•"/>
            </a:pPr>
            <a:r>
              <a:rPr lang="en-GB" dirty="0"/>
              <a:t>Introduce key themes of the module</a:t>
            </a:r>
          </a:p>
          <a:p>
            <a:pPr marL="171450" indent="-171450">
              <a:buFont typeface="Arial" panose="020B0604020202020204" pitchFamily="34" charset="0"/>
              <a:buChar char="•"/>
            </a:pPr>
            <a:r>
              <a:rPr lang="en-GB" dirty="0"/>
              <a:t>Provide an overview of the syllabus and assessment</a:t>
            </a:r>
          </a:p>
          <a:p>
            <a:pPr marL="171450" indent="-171450">
              <a:buFont typeface="Arial" panose="020B0604020202020204" pitchFamily="34" charset="0"/>
              <a:buChar char="•"/>
            </a:pPr>
            <a:r>
              <a:rPr lang="en-GB" dirty="0"/>
              <a:t>Discuss key concept and text: Paul Gilroy’s </a:t>
            </a:r>
            <a:r>
              <a:rPr lang="en-GB" i="1" dirty="0"/>
              <a:t>The Black Atlantic</a:t>
            </a:r>
          </a:p>
          <a:p>
            <a:pPr marL="0" indent="0">
              <a:buFont typeface="Arial" panose="020B0604020202020204" pitchFamily="34" charset="0"/>
              <a:buNone/>
            </a:pPr>
            <a:endParaRPr lang="en-GB" i="0" dirty="0"/>
          </a:p>
          <a:p>
            <a:pPr marL="0" indent="0">
              <a:buFont typeface="Arial" panose="020B0604020202020204" pitchFamily="34" charset="0"/>
              <a:buNone/>
            </a:pPr>
            <a:r>
              <a:rPr lang="en-GB" i="0" dirty="0"/>
              <a:t>But start with a disclaimer: I shouldn’t be teaching this module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9DF3834-AE5E-4216-B825-DD970B2831F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80088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56</a:t>
            </a:fld>
            <a:endParaRPr lang="en-GB" dirty="0">
              <a:solidFill>
                <a:prstClr val="black"/>
              </a:solidFill>
            </a:endParaRPr>
          </a:p>
        </p:txBody>
      </p:sp>
    </p:spTree>
    <p:extLst>
      <p:ext uri="{BB962C8B-B14F-4D97-AF65-F5344CB8AC3E}">
        <p14:creationId xmlns:p14="http://schemas.microsoft.com/office/powerpoint/2010/main" val="224252181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59</a:t>
            </a:fld>
            <a:endParaRPr lang="en-GB" dirty="0">
              <a:solidFill>
                <a:prstClr val="black"/>
              </a:solidFill>
            </a:endParaRPr>
          </a:p>
        </p:txBody>
      </p:sp>
    </p:spTree>
    <p:extLst>
      <p:ext uri="{BB962C8B-B14F-4D97-AF65-F5344CB8AC3E}">
        <p14:creationId xmlns:p14="http://schemas.microsoft.com/office/powerpoint/2010/main" val="421305615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C126E80-93F2-4A30-A37F-07FC036028F3}" type="slidenum">
              <a:rPr lang="en-GB" smtClean="0"/>
              <a:t>61</a:t>
            </a:fld>
            <a:endParaRPr lang="en-GB"/>
          </a:p>
        </p:txBody>
      </p:sp>
    </p:spTree>
    <p:extLst>
      <p:ext uri="{BB962C8B-B14F-4D97-AF65-F5344CB8AC3E}">
        <p14:creationId xmlns:p14="http://schemas.microsoft.com/office/powerpoint/2010/main" val="232934266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765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B8D4CAFB-1590-40F6-AF66-6B06C7671786}" type="slidenum">
              <a:rPr lang="en-GB" altLang="en-US" smtClean="0">
                <a:solidFill>
                  <a:srgbClr val="000000"/>
                </a:solidFill>
              </a:rPr>
              <a:pPr fontAlgn="base">
                <a:spcBef>
                  <a:spcPct val="0"/>
                </a:spcBef>
                <a:spcAft>
                  <a:spcPct val="0"/>
                </a:spcAft>
                <a:defRPr/>
              </a:pPr>
              <a:t>62</a:t>
            </a:fld>
            <a:endParaRPr lang="en-GB" altLang="en-US">
              <a:solidFill>
                <a:srgbClr val="000000"/>
              </a:solidFill>
            </a:endParaRPr>
          </a:p>
        </p:txBody>
      </p:sp>
    </p:spTree>
    <p:extLst>
      <p:ext uri="{BB962C8B-B14F-4D97-AF65-F5344CB8AC3E}">
        <p14:creationId xmlns:p14="http://schemas.microsoft.com/office/powerpoint/2010/main" val="410015749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63</a:t>
            </a:fld>
            <a:endParaRPr lang="en-GB" dirty="0">
              <a:solidFill>
                <a:prstClr val="black"/>
              </a:solidFill>
            </a:endParaRPr>
          </a:p>
        </p:txBody>
      </p:sp>
    </p:spTree>
    <p:extLst>
      <p:ext uri="{BB962C8B-B14F-4D97-AF65-F5344CB8AC3E}">
        <p14:creationId xmlns:p14="http://schemas.microsoft.com/office/powerpoint/2010/main" val="294263645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64</a:t>
            </a:fld>
            <a:endParaRPr lang="en-GB" dirty="0">
              <a:solidFill>
                <a:prstClr val="black"/>
              </a:solidFill>
            </a:endParaRPr>
          </a:p>
        </p:txBody>
      </p:sp>
    </p:spTree>
    <p:extLst>
      <p:ext uri="{BB962C8B-B14F-4D97-AF65-F5344CB8AC3E}">
        <p14:creationId xmlns:p14="http://schemas.microsoft.com/office/powerpoint/2010/main" val="344715681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65</a:t>
            </a:fld>
            <a:endParaRPr lang="en-GB" dirty="0">
              <a:solidFill>
                <a:prstClr val="black"/>
              </a:solidFill>
            </a:endParaRPr>
          </a:p>
        </p:txBody>
      </p:sp>
    </p:spTree>
    <p:extLst>
      <p:ext uri="{BB962C8B-B14F-4D97-AF65-F5344CB8AC3E}">
        <p14:creationId xmlns:p14="http://schemas.microsoft.com/office/powerpoint/2010/main" val="897790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30/11/2021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560021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30/11/2021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90037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0FC8DF-D682-473B-8D33-C11242F5D8BF}" type="datetimeFigureOut">
              <a:rPr lang="en-GB" smtClean="0"/>
              <a:t>30/11/2021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663281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0FC8DF-D682-473B-8D33-C11242F5D8BF}" type="datetimeFigureOut">
              <a:rPr lang="en-GB" smtClean="0"/>
              <a:t>30/11/2021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554189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FC8DF-D682-473B-8D33-C11242F5D8BF}" type="datetimeFigureOut">
              <a:rPr lang="en-GB" smtClean="0"/>
              <a:t>30/11/2021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458240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0FC8DF-D682-473B-8D33-C11242F5D8BF}" type="datetimeFigureOut">
              <a:rPr lang="en-GB" smtClean="0"/>
              <a:t>30/11/2021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912027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0FC8DF-D682-473B-8D33-C11242F5D8BF}" type="datetimeFigureOut">
              <a:rPr lang="en-GB" smtClean="0"/>
              <a:t>30/11/2021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2189523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30/11/2021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389680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0FC8DF-D682-473B-8D33-C11242F5D8BF}" type="datetimeFigureOut">
              <a:rPr lang="en-GB" smtClean="0"/>
              <a:t>30/11/2021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3643875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30/11/2021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386127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FC8DF-D682-473B-8D33-C11242F5D8BF}" type="datetimeFigureOut">
              <a:rPr lang="en-GB" smtClean="0"/>
              <a:t>30/11/2021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3735F0-7832-4F93-ADBC-771C14E6156D}" type="slidenum">
              <a:rPr lang="en-GB" smtClean="0"/>
              <a:t>‹#›</a:t>
            </a:fld>
            <a:endParaRPr lang="en-GB"/>
          </a:p>
        </p:txBody>
      </p:sp>
    </p:spTree>
    <p:extLst>
      <p:ext uri="{BB962C8B-B14F-4D97-AF65-F5344CB8AC3E}">
        <p14:creationId xmlns:p14="http://schemas.microsoft.com/office/powerpoint/2010/main" val="17554982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FB76D0-72E7-461B-9FE8-8305E85F70FF}" type="datetimeFigureOut">
              <a:rPr lang="en-GB" smtClean="0"/>
              <a:t>30/11/2021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CC511B-09EF-4AD8-A133-63D958C6FC9C}" type="slidenum">
              <a:rPr lang="en-GB" smtClean="0"/>
              <a:t>‹#›</a:t>
            </a:fld>
            <a:endParaRPr lang="en-GB"/>
          </a:p>
        </p:txBody>
      </p:sp>
    </p:spTree>
    <p:extLst>
      <p:ext uri="{BB962C8B-B14F-4D97-AF65-F5344CB8AC3E}">
        <p14:creationId xmlns:p14="http://schemas.microsoft.com/office/powerpoint/2010/main" val="2774001491"/>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frederickdouglassinbritain.com/abolitionistsMap/"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hyperlink" Target="https://www.monticello.org/site/research-and-collections/st-domingue-haiti#footnote33_uyhp78c"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faculty.webster.edu/corbetre/haiti/history/1844-1915/douglass.htm"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faculty.webster.edu/corbetre/haiti/history/1844-1915/douglass.htm"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42.png"/></Relationships>
</file>

<file path=ppt/slides/_rels/slide4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45.png"/></Relationships>
</file>

<file path=ppt/slides/_rels/slide4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 Id="rId5" Type="http://schemas.openxmlformats.org/officeDocument/2006/relationships/hyperlink" Target="https://www.npr.org/sections/pictureshow/2012/11/16/163887404/african-american-faces-of-the-civil-war?t=1578648846437" TargetMode="External"/><Relationship Id="rId4" Type="http://schemas.openxmlformats.org/officeDocument/2006/relationships/image" Target="../media/image49.png"/></Relationships>
</file>

<file path=ppt/slides/_rels/slide4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55.png"/></Relationships>
</file>

<file path=ppt/slides/_rels/slide4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60.png"/></Relationships>
</file>

<file path=ppt/slides/_rels/slide5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41.xml"/><Relationship Id="rId1" Type="http://schemas.openxmlformats.org/officeDocument/2006/relationships/slideLayout" Target="../slideLayouts/slideLayout7.xml"/><Relationship Id="rId5" Type="http://schemas.openxmlformats.org/officeDocument/2006/relationships/image" Target="../media/image63.png"/><Relationship Id="rId4" Type="http://schemas.openxmlformats.org/officeDocument/2006/relationships/image" Target="../media/image62.png"/></Relationships>
</file>

<file path=ppt/slides/_rels/slide54.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2.xml"/><Relationship Id="rId4" Type="http://schemas.openxmlformats.org/officeDocument/2006/relationships/image" Target="../media/image68.png"/></Relationships>
</file>

<file path=ppt/slides/_rels/slide58.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2.xml"/><Relationship Id="rId4" Type="http://schemas.openxmlformats.org/officeDocument/2006/relationships/image" Target="../media/image73.png"/></Relationships>
</file>

<file path=ppt/slides/_rels/slide61.xml.rels><?xml version="1.0" encoding="UTF-8" standalone="yes"?>
<Relationships xmlns="http://schemas.openxmlformats.org/package/2006/relationships"><Relationship Id="rId3" Type="http://schemas.openxmlformats.org/officeDocument/2006/relationships/image" Target="../media/image74.png"/><Relationship Id="rId7" Type="http://schemas.openxmlformats.org/officeDocument/2006/relationships/image" Target="../media/image77.png"/><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image" Target="../media/image76.png"/><Relationship Id="rId5" Type="http://schemas.openxmlformats.org/officeDocument/2006/relationships/hyperlink" Target="https://digital.library.upenn.edu/women/wells/exposition/exposition.html" TargetMode="External"/><Relationship Id="rId4" Type="http://schemas.openxmlformats.org/officeDocument/2006/relationships/image" Target="../media/image75.png"/></Relationships>
</file>

<file path=ppt/slides/_rels/slide62.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47.xml"/><Relationship Id="rId1" Type="http://schemas.openxmlformats.org/officeDocument/2006/relationships/slideLayout" Target="../slideLayouts/slideLayout7.xml"/><Relationship Id="rId5" Type="http://schemas.openxmlformats.org/officeDocument/2006/relationships/image" Target="../media/image80.png"/><Relationship Id="rId4" Type="http://schemas.openxmlformats.org/officeDocument/2006/relationships/image" Target="../media/image79.png"/></Relationships>
</file>

<file path=ppt/slides/_rels/slide63.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49.xml"/><Relationship Id="rId1" Type="http://schemas.openxmlformats.org/officeDocument/2006/relationships/slideLayout" Target="../slideLayouts/slideLayout7.xml"/><Relationship Id="rId4" Type="http://schemas.openxmlformats.org/officeDocument/2006/relationships/image" Target="../media/image81.png"/></Relationships>
</file>

<file path=ppt/slides/_rels/slide65.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50.xml"/><Relationship Id="rId1" Type="http://schemas.openxmlformats.org/officeDocument/2006/relationships/slideLayout" Target="../slideLayouts/slideLayout7.xml"/><Relationship Id="rId4" Type="http://schemas.openxmlformats.org/officeDocument/2006/relationships/image" Target="../media/image81.png"/></Relationships>
</file>

<file path=ppt/slides/_rels/slide66.xml.rels><?xml version="1.0" encoding="UTF-8" standalone="yes"?>
<Relationships xmlns="http://schemas.openxmlformats.org/package/2006/relationships"><Relationship Id="rId2" Type="http://schemas.openxmlformats.org/officeDocument/2006/relationships/image" Target="../media/image8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99911" y="347133"/>
            <a:ext cx="7416799" cy="6163734"/>
          </a:xfrm>
          <a:solidFill>
            <a:schemeClr val="tx1">
              <a:alpha val="70000"/>
            </a:schemeClr>
          </a:solidFill>
        </p:spPr>
        <p:txBody>
          <a:bodyPr>
            <a:normAutofit fontScale="90000"/>
          </a:bodyPr>
          <a:lstStyle/>
          <a:p>
            <a:br>
              <a:rPr lang="en-GB" sz="2400" dirty="0">
                <a:solidFill>
                  <a:schemeClr val="bg1"/>
                </a:solidFill>
                <a:latin typeface="Cooper Black" panose="0208090404030B020404" pitchFamily="18" charset="0"/>
              </a:rPr>
            </a:br>
            <a:r>
              <a:rPr lang="en-GB" sz="2200" dirty="0">
                <a:solidFill>
                  <a:schemeClr val="bg1"/>
                </a:solidFill>
                <a:latin typeface="Cooper Black" panose="0208090404030B020404" pitchFamily="18" charset="0"/>
              </a:rPr>
              <a:t>HPHI5006, 6006</a:t>
            </a:r>
            <a:br>
              <a:rPr lang="en-GB" sz="2200" dirty="0">
                <a:solidFill>
                  <a:schemeClr val="bg1"/>
                </a:solidFill>
                <a:latin typeface="Cooper Black" panose="0208090404030B020404" pitchFamily="18" charset="0"/>
              </a:rPr>
            </a:br>
            <a:r>
              <a:rPr lang="en-GB" sz="4000" dirty="0">
                <a:solidFill>
                  <a:srgbClr val="00B050"/>
                </a:solidFill>
                <a:latin typeface="Cooper Black" panose="0208090404030B020404" pitchFamily="18" charset="0"/>
              </a:rPr>
              <a:t>Routes &amp; Roots of the Black Atlantic</a:t>
            </a:r>
            <a:br>
              <a:rPr lang="en-GB" sz="4000" dirty="0">
                <a:solidFill>
                  <a:srgbClr val="00B050"/>
                </a:solidFill>
                <a:latin typeface="Cooper Black" panose="0208090404030B020404" pitchFamily="18" charset="0"/>
              </a:rPr>
            </a:br>
            <a:br>
              <a:rPr lang="en-GB" sz="5300" dirty="0">
                <a:solidFill>
                  <a:srgbClr val="00B0F0"/>
                </a:solidFill>
                <a:latin typeface="Cooper Black" panose="0208090404030B020404" pitchFamily="18" charset="0"/>
              </a:rPr>
            </a:br>
            <a:r>
              <a:rPr lang="en-GB" sz="4000" dirty="0">
                <a:solidFill>
                  <a:srgbClr val="FF0000"/>
                </a:solidFill>
                <a:latin typeface="Cooper Black" panose="0208090404030B020404" pitchFamily="18" charset="0"/>
              </a:rPr>
              <a:t>Lecture 6: Emancipation, Civil War and Reconstruction</a:t>
            </a:r>
            <a:br>
              <a:rPr lang="en-GB" sz="4000" dirty="0">
                <a:solidFill>
                  <a:srgbClr val="FF0000"/>
                </a:solidFill>
                <a:latin typeface="Cooper Black" panose="0208090404030B020404" pitchFamily="18" charset="0"/>
              </a:rPr>
            </a:br>
            <a:br>
              <a:rPr lang="en-GB" sz="4000" dirty="0">
                <a:solidFill>
                  <a:srgbClr val="FF0000"/>
                </a:solidFill>
                <a:latin typeface="Cooper Black" panose="0208090404030B020404" pitchFamily="18" charset="0"/>
              </a:rPr>
            </a:br>
            <a:r>
              <a:rPr lang="en-GB" sz="4000" dirty="0">
                <a:solidFill>
                  <a:srgbClr val="FFFF00"/>
                </a:solidFill>
                <a:latin typeface="Cooper Black" panose="0208090404030B020404" pitchFamily="18" charset="0"/>
              </a:rPr>
              <a:t>Part One: Legacies of the Haitian Revolution and Slave Rebellions</a:t>
            </a:r>
            <a:br>
              <a:rPr lang="en-GB" sz="4000" dirty="0">
                <a:solidFill>
                  <a:srgbClr val="FFFF00"/>
                </a:solidFill>
                <a:latin typeface="Cooper Black" panose="0208090404030B020404" pitchFamily="18" charset="0"/>
              </a:rPr>
            </a:br>
            <a:endParaRPr lang="en-GB"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29318049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A277CFC-E014-4805-81C9-6F5C044C9509}"/>
              </a:ext>
            </a:extLst>
          </p:cNvPr>
          <p:cNvPicPr>
            <a:picLocks noChangeAspect="1"/>
          </p:cNvPicPr>
          <p:nvPr/>
        </p:nvPicPr>
        <p:blipFill>
          <a:blip r:embed="rId2"/>
          <a:stretch>
            <a:fillRect/>
          </a:stretch>
        </p:blipFill>
        <p:spPr>
          <a:xfrm>
            <a:off x="413883" y="571500"/>
            <a:ext cx="3381375" cy="5715000"/>
          </a:xfrm>
          <a:prstGeom prst="rect">
            <a:avLst/>
          </a:prstGeom>
        </p:spPr>
      </p:pic>
      <p:pic>
        <p:nvPicPr>
          <p:cNvPr id="3" name="Picture 2">
            <a:extLst>
              <a:ext uri="{FF2B5EF4-FFF2-40B4-BE49-F238E27FC236}">
                <a16:creationId xmlns:a16="http://schemas.microsoft.com/office/drawing/2014/main" id="{CBDA67CD-7DB9-4F2B-8B5C-59A0403D2DAE}"/>
              </a:ext>
            </a:extLst>
          </p:cNvPr>
          <p:cNvPicPr>
            <a:picLocks noChangeAspect="1"/>
          </p:cNvPicPr>
          <p:nvPr/>
        </p:nvPicPr>
        <p:blipFill>
          <a:blip r:embed="rId3"/>
          <a:stretch>
            <a:fillRect/>
          </a:stretch>
        </p:blipFill>
        <p:spPr>
          <a:xfrm>
            <a:off x="4139604" y="571500"/>
            <a:ext cx="5004396" cy="3382281"/>
          </a:xfrm>
          <a:prstGeom prst="rect">
            <a:avLst/>
          </a:prstGeom>
        </p:spPr>
      </p:pic>
      <p:pic>
        <p:nvPicPr>
          <p:cNvPr id="4" name="Picture 3">
            <a:extLst>
              <a:ext uri="{FF2B5EF4-FFF2-40B4-BE49-F238E27FC236}">
                <a16:creationId xmlns:a16="http://schemas.microsoft.com/office/drawing/2014/main" id="{70E3F44E-C61D-4172-B59B-675790C72009}"/>
              </a:ext>
            </a:extLst>
          </p:cNvPr>
          <p:cNvPicPr>
            <a:picLocks noChangeAspect="1"/>
          </p:cNvPicPr>
          <p:nvPr/>
        </p:nvPicPr>
        <p:blipFill>
          <a:blip r:embed="rId4"/>
          <a:stretch>
            <a:fillRect/>
          </a:stretch>
        </p:blipFill>
        <p:spPr>
          <a:xfrm>
            <a:off x="5663067" y="3092116"/>
            <a:ext cx="2255683" cy="3194384"/>
          </a:xfrm>
          <a:prstGeom prst="rect">
            <a:avLst/>
          </a:prstGeom>
        </p:spPr>
      </p:pic>
    </p:spTree>
    <p:extLst>
      <p:ext uri="{BB962C8B-B14F-4D97-AF65-F5344CB8AC3E}">
        <p14:creationId xmlns:p14="http://schemas.microsoft.com/office/powerpoint/2010/main" val="3890616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2058"/>
            <a:ext cx="8110236" cy="1325563"/>
          </a:xfrm>
        </p:spPr>
        <p:txBody>
          <a:bodyPr>
            <a:normAutofit fontScale="90000"/>
          </a:bodyPr>
          <a:lstStyle/>
          <a:p>
            <a:r>
              <a:rPr lang="en-GB" sz="3600" dirty="0">
                <a:latin typeface="Cooper Black" panose="0208090404030B020404" pitchFamily="18" charset="0"/>
              </a:rPr>
              <a:t>William Wells Brown (c. 1814–1884)</a:t>
            </a:r>
            <a:br>
              <a:rPr lang="en-GB" dirty="0">
                <a:latin typeface="Cooper Black" panose="0208090404030B020404" pitchFamily="18" charset="0"/>
              </a:rPr>
            </a:br>
            <a:endParaRPr lang="en-GB" dirty="0">
              <a:latin typeface="Cooper Black" panose="0208090404030B020404" pitchFamily="18" charset="0"/>
            </a:endParaRPr>
          </a:p>
        </p:txBody>
      </p:sp>
      <p:sp>
        <p:nvSpPr>
          <p:cNvPr id="3" name="Content Placeholder 2"/>
          <p:cNvSpPr>
            <a:spLocks noGrp="1"/>
          </p:cNvSpPr>
          <p:nvPr>
            <p:ph idx="1"/>
          </p:nvPr>
        </p:nvSpPr>
        <p:spPr>
          <a:xfrm>
            <a:off x="628650" y="1169042"/>
            <a:ext cx="5448300" cy="5127585"/>
          </a:xfrm>
        </p:spPr>
        <p:txBody>
          <a:bodyPr>
            <a:normAutofit fontScale="92500" lnSpcReduction="10000"/>
          </a:bodyPr>
          <a:lstStyle/>
          <a:p>
            <a:r>
              <a:rPr lang="en-GB" dirty="0"/>
              <a:t>Born into slavery near Lexington, Kentucky</a:t>
            </a:r>
          </a:p>
          <a:p>
            <a:r>
              <a:rPr lang="en-GB" dirty="0"/>
              <a:t>Father was George W. Higgins, a white planter; his mother too was of mixed heritage</a:t>
            </a:r>
          </a:p>
          <a:p>
            <a:r>
              <a:rPr lang="en-GB" dirty="0"/>
              <a:t>Spent much of youth in St Louis, Missouri, working on Mississippi riverboats</a:t>
            </a:r>
          </a:p>
          <a:p>
            <a:r>
              <a:rPr lang="en-GB" dirty="0"/>
              <a:t>1834 escaped when docked in Cincinnati, Ohio</a:t>
            </a:r>
          </a:p>
          <a:p>
            <a:r>
              <a:rPr lang="en-GB" dirty="0"/>
              <a:t>Took name of Wells Brown, a Quaker friend who aided escape</a:t>
            </a:r>
          </a:p>
          <a:p>
            <a:r>
              <a:rPr lang="en-GB" dirty="0"/>
              <a:t>Learned to read and write aged 19</a:t>
            </a:r>
          </a:p>
        </p:txBody>
      </p:sp>
      <p:pic>
        <p:nvPicPr>
          <p:cNvPr id="4" name="Picture 3"/>
          <p:cNvPicPr>
            <a:picLocks noChangeAspect="1"/>
          </p:cNvPicPr>
          <p:nvPr/>
        </p:nvPicPr>
        <p:blipFill>
          <a:blip r:embed="rId3"/>
          <a:stretch>
            <a:fillRect/>
          </a:stretch>
        </p:blipFill>
        <p:spPr>
          <a:xfrm>
            <a:off x="6076950" y="933209"/>
            <a:ext cx="3067050" cy="4343400"/>
          </a:xfrm>
          <a:prstGeom prst="rect">
            <a:avLst/>
          </a:prstGeom>
        </p:spPr>
      </p:pic>
    </p:spTree>
    <p:extLst>
      <p:ext uri="{BB962C8B-B14F-4D97-AF65-F5344CB8AC3E}">
        <p14:creationId xmlns:p14="http://schemas.microsoft.com/office/powerpoint/2010/main" val="1994661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2058"/>
            <a:ext cx="8110236" cy="1325563"/>
          </a:xfrm>
        </p:spPr>
        <p:txBody>
          <a:bodyPr>
            <a:normAutofit fontScale="90000"/>
          </a:bodyPr>
          <a:lstStyle/>
          <a:p>
            <a:r>
              <a:rPr lang="en-GB" sz="3600" dirty="0">
                <a:latin typeface="Cooper Black" panose="0208090404030B020404" pitchFamily="18" charset="0"/>
              </a:rPr>
              <a:t>William Wells Brown (c. 1814–1884)</a:t>
            </a:r>
            <a:br>
              <a:rPr lang="en-GB" dirty="0">
                <a:latin typeface="Cooper Black" panose="0208090404030B020404" pitchFamily="18" charset="0"/>
              </a:rPr>
            </a:br>
            <a:endParaRPr lang="en-GB" dirty="0">
              <a:latin typeface="Cooper Black" panose="0208090404030B020404" pitchFamily="18" charset="0"/>
            </a:endParaRPr>
          </a:p>
        </p:txBody>
      </p:sp>
      <p:sp>
        <p:nvSpPr>
          <p:cNvPr id="3" name="Content Placeholder 2"/>
          <p:cNvSpPr>
            <a:spLocks noGrp="1"/>
          </p:cNvSpPr>
          <p:nvPr>
            <p:ph idx="1"/>
          </p:nvPr>
        </p:nvSpPr>
        <p:spPr>
          <a:xfrm>
            <a:off x="383194" y="803955"/>
            <a:ext cx="5441790" cy="4710154"/>
          </a:xfrm>
        </p:spPr>
        <p:txBody>
          <a:bodyPr>
            <a:normAutofit/>
          </a:bodyPr>
          <a:lstStyle/>
          <a:p>
            <a:r>
              <a:rPr lang="en-GB" sz="2400" dirty="0"/>
              <a:t>Toured (and lived in) </a:t>
            </a:r>
            <a:r>
              <a:rPr lang="en-GB" sz="2400" dirty="0">
                <a:hlinkClick r:id="rId3"/>
              </a:rPr>
              <a:t>Britain </a:t>
            </a:r>
            <a:r>
              <a:rPr lang="en-GB" sz="2400" dirty="0"/>
              <a:t>and Europe, 1849–1854</a:t>
            </a:r>
          </a:p>
          <a:p>
            <a:r>
              <a:rPr lang="en-GB" sz="2400" dirty="0"/>
              <a:t>Freedom purchased by Richardson family of Newcastle-upon-Tyne 1854; returned to United States</a:t>
            </a:r>
          </a:p>
          <a:p>
            <a:r>
              <a:rPr lang="en-GB" sz="2400" dirty="0"/>
              <a:t>Leading abolitionist; advocate of other Reform causes (e.g. temperance, women's suffrage)</a:t>
            </a:r>
          </a:p>
          <a:p>
            <a:endParaRPr lang="en-GB" dirty="0"/>
          </a:p>
          <a:p>
            <a:endParaRPr lang="en-GB" dirty="0"/>
          </a:p>
        </p:txBody>
      </p:sp>
      <p:pic>
        <p:nvPicPr>
          <p:cNvPr id="7" name="Picture 6"/>
          <p:cNvPicPr>
            <a:picLocks noChangeAspect="1"/>
          </p:cNvPicPr>
          <p:nvPr/>
        </p:nvPicPr>
        <p:blipFill>
          <a:blip r:embed="rId4"/>
          <a:stretch>
            <a:fillRect/>
          </a:stretch>
        </p:blipFill>
        <p:spPr>
          <a:xfrm>
            <a:off x="628650" y="3976255"/>
            <a:ext cx="1650795" cy="2774320"/>
          </a:xfrm>
          <a:prstGeom prst="rect">
            <a:avLst/>
          </a:prstGeom>
        </p:spPr>
      </p:pic>
      <p:pic>
        <p:nvPicPr>
          <p:cNvPr id="4" name="Picture 3"/>
          <p:cNvPicPr>
            <a:picLocks noChangeAspect="1"/>
          </p:cNvPicPr>
          <p:nvPr/>
        </p:nvPicPr>
        <p:blipFill rotWithShape="1">
          <a:blip r:embed="rId5"/>
          <a:srcRect r="4804" b="-359"/>
          <a:stretch/>
        </p:blipFill>
        <p:spPr>
          <a:xfrm>
            <a:off x="6070440" y="1169043"/>
            <a:ext cx="2913903" cy="4345066"/>
          </a:xfrm>
          <a:prstGeom prst="rect">
            <a:avLst/>
          </a:prstGeom>
        </p:spPr>
      </p:pic>
      <p:pic>
        <p:nvPicPr>
          <p:cNvPr id="5" name="Picture 4"/>
          <p:cNvPicPr>
            <a:picLocks noChangeAspect="1"/>
          </p:cNvPicPr>
          <p:nvPr/>
        </p:nvPicPr>
        <p:blipFill>
          <a:blip r:embed="rId6"/>
          <a:stretch>
            <a:fillRect/>
          </a:stretch>
        </p:blipFill>
        <p:spPr>
          <a:xfrm>
            <a:off x="2628239" y="3976255"/>
            <a:ext cx="1569688" cy="2709164"/>
          </a:xfrm>
          <a:prstGeom prst="rect">
            <a:avLst/>
          </a:prstGeom>
        </p:spPr>
      </p:pic>
    </p:spTree>
    <p:extLst>
      <p:ext uri="{BB962C8B-B14F-4D97-AF65-F5344CB8AC3E}">
        <p14:creationId xmlns:p14="http://schemas.microsoft.com/office/powerpoint/2010/main" val="2904391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22058"/>
            <a:ext cx="8110236" cy="1325563"/>
          </a:xfrm>
        </p:spPr>
        <p:txBody>
          <a:bodyPr>
            <a:normAutofit fontScale="90000"/>
          </a:bodyPr>
          <a:lstStyle/>
          <a:p>
            <a:r>
              <a:rPr lang="en-GB" sz="3600" dirty="0">
                <a:latin typeface="Cooper Black" panose="0208090404030B020404" pitchFamily="18" charset="0"/>
              </a:rPr>
              <a:t>William Wells Brown (c. 1814–1884)</a:t>
            </a:r>
            <a:br>
              <a:rPr lang="en-GB" dirty="0">
                <a:latin typeface="Cooper Black" panose="0208090404030B020404" pitchFamily="18" charset="0"/>
              </a:rPr>
            </a:br>
            <a:endParaRPr lang="en-GB" dirty="0">
              <a:latin typeface="Cooper Black" panose="0208090404030B020404" pitchFamily="18" charset="0"/>
            </a:endParaRPr>
          </a:p>
        </p:txBody>
      </p:sp>
      <p:sp>
        <p:nvSpPr>
          <p:cNvPr id="3" name="Content Placeholder 2"/>
          <p:cNvSpPr>
            <a:spLocks noGrp="1"/>
          </p:cNvSpPr>
          <p:nvPr>
            <p:ph idx="1"/>
          </p:nvPr>
        </p:nvSpPr>
        <p:spPr>
          <a:xfrm>
            <a:off x="628650" y="1169042"/>
            <a:ext cx="8515350" cy="5127585"/>
          </a:xfrm>
        </p:spPr>
        <p:txBody>
          <a:bodyPr>
            <a:normAutofit/>
          </a:bodyPr>
          <a:lstStyle/>
          <a:p>
            <a:r>
              <a:rPr lang="en-GB" dirty="0"/>
              <a:t>Novelist, playwright, memoirist and historian (and later medical practitioner)</a:t>
            </a:r>
          </a:p>
        </p:txBody>
      </p:sp>
      <p:pic>
        <p:nvPicPr>
          <p:cNvPr id="6" name="Picture 5"/>
          <p:cNvPicPr>
            <a:picLocks noChangeAspect="1"/>
          </p:cNvPicPr>
          <p:nvPr/>
        </p:nvPicPr>
        <p:blipFill>
          <a:blip r:embed="rId3"/>
          <a:stretch>
            <a:fillRect/>
          </a:stretch>
        </p:blipFill>
        <p:spPr>
          <a:xfrm>
            <a:off x="182916" y="2256463"/>
            <a:ext cx="2342238" cy="4097209"/>
          </a:xfrm>
          <a:prstGeom prst="rect">
            <a:avLst/>
          </a:prstGeom>
        </p:spPr>
      </p:pic>
      <p:pic>
        <p:nvPicPr>
          <p:cNvPr id="8" name="Picture 7"/>
          <p:cNvPicPr>
            <a:picLocks noChangeAspect="1"/>
          </p:cNvPicPr>
          <p:nvPr/>
        </p:nvPicPr>
        <p:blipFill rotWithShape="1">
          <a:blip r:embed="rId4"/>
          <a:srcRect l="36336" t="21467" r="22933" b="6214"/>
          <a:stretch/>
        </p:blipFill>
        <p:spPr>
          <a:xfrm>
            <a:off x="7178098" y="3873315"/>
            <a:ext cx="2000441" cy="2984685"/>
          </a:xfrm>
          <a:prstGeom prst="rect">
            <a:avLst/>
          </a:prstGeom>
        </p:spPr>
      </p:pic>
      <p:pic>
        <p:nvPicPr>
          <p:cNvPr id="9" name="Picture 8"/>
          <p:cNvPicPr>
            <a:picLocks noChangeAspect="1"/>
          </p:cNvPicPr>
          <p:nvPr/>
        </p:nvPicPr>
        <p:blipFill>
          <a:blip r:embed="rId5"/>
          <a:stretch>
            <a:fillRect/>
          </a:stretch>
        </p:blipFill>
        <p:spPr>
          <a:xfrm>
            <a:off x="2895114" y="2209121"/>
            <a:ext cx="2418441" cy="4087506"/>
          </a:xfrm>
          <a:prstGeom prst="rect">
            <a:avLst/>
          </a:prstGeom>
        </p:spPr>
      </p:pic>
      <p:pic>
        <p:nvPicPr>
          <p:cNvPr id="10" name="Picture 9"/>
          <p:cNvPicPr>
            <a:picLocks noChangeAspect="1"/>
          </p:cNvPicPr>
          <p:nvPr/>
        </p:nvPicPr>
        <p:blipFill>
          <a:blip r:embed="rId6"/>
          <a:stretch>
            <a:fillRect/>
          </a:stretch>
        </p:blipFill>
        <p:spPr>
          <a:xfrm>
            <a:off x="5385482" y="2107521"/>
            <a:ext cx="2194537" cy="2433661"/>
          </a:xfrm>
          <a:prstGeom prst="rect">
            <a:avLst/>
          </a:prstGeom>
        </p:spPr>
      </p:pic>
    </p:spTree>
    <p:extLst>
      <p:ext uri="{BB962C8B-B14F-4D97-AF65-F5344CB8AC3E}">
        <p14:creationId xmlns:p14="http://schemas.microsoft.com/office/powerpoint/2010/main" val="2789759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3022600" y="177800"/>
            <a:ext cx="5492750" cy="6324600"/>
          </a:xfrm>
        </p:spPr>
        <p:txBody>
          <a:bodyPr>
            <a:normAutofit fontScale="92500" lnSpcReduction="10000"/>
          </a:bodyPr>
          <a:lstStyle/>
          <a:p>
            <a:r>
              <a:rPr lang="en-GB" sz="3400" dirty="0"/>
              <a:t>Book an attempt create a roll call of the ‘great men’ of African American excellence</a:t>
            </a:r>
          </a:p>
          <a:p>
            <a:endParaRPr lang="en-GB" sz="3400" dirty="0"/>
          </a:p>
          <a:p>
            <a:r>
              <a:rPr lang="en-GB" sz="3400" dirty="0"/>
              <a:t>A claim of </a:t>
            </a:r>
            <a:r>
              <a:rPr lang="en-GB" sz="3400" i="1" dirty="0"/>
              <a:t>American </a:t>
            </a:r>
            <a:r>
              <a:rPr lang="en-GB" sz="3400" dirty="0"/>
              <a:t>citizenship in context of Civil War (1861-1865) </a:t>
            </a:r>
          </a:p>
          <a:p>
            <a:pPr marL="0" indent="0" algn="just">
              <a:buNone/>
            </a:pPr>
            <a:endParaRPr lang="en-GB" sz="3400" dirty="0"/>
          </a:p>
          <a:p>
            <a:pPr marL="0" indent="0" algn="just">
              <a:buNone/>
            </a:pPr>
            <a:r>
              <a:rPr lang="en-GB" sz="3400" dirty="0"/>
              <a:t>“From the fall of Attucks down to the present day, the </a:t>
            </a:r>
            <a:r>
              <a:rPr lang="en-GB" sz="3400" dirty="0" err="1"/>
              <a:t>colored</a:t>
            </a:r>
            <a:r>
              <a:rPr lang="en-GB" sz="3400" dirty="0"/>
              <a:t> people have shown themselves worthy of any confidence that the nation can place in its citizens in the time that tries men's souls.”</a:t>
            </a:r>
          </a:p>
          <a:p>
            <a:pPr marL="0" indent="0" algn="just">
              <a:buNone/>
            </a:pPr>
            <a:endParaRPr lang="en-GB" sz="3400" dirty="0"/>
          </a:p>
        </p:txBody>
      </p:sp>
      <p:pic>
        <p:nvPicPr>
          <p:cNvPr id="4" name="Picture 3"/>
          <p:cNvPicPr>
            <a:picLocks noChangeAspect="1"/>
          </p:cNvPicPr>
          <p:nvPr/>
        </p:nvPicPr>
        <p:blipFill>
          <a:blip r:embed="rId3"/>
          <a:stretch>
            <a:fillRect/>
          </a:stretch>
        </p:blipFill>
        <p:spPr>
          <a:xfrm>
            <a:off x="0" y="0"/>
            <a:ext cx="2750188" cy="4555331"/>
          </a:xfrm>
          <a:prstGeom prst="rect">
            <a:avLst/>
          </a:prstGeom>
        </p:spPr>
      </p:pic>
      <p:pic>
        <p:nvPicPr>
          <p:cNvPr id="7" name="Picture 6"/>
          <p:cNvPicPr>
            <a:picLocks noChangeAspect="1"/>
          </p:cNvPicPr>
          <p:nvPr/>
        </p:nvPicPr>
        <p:blipFill>
          <a:blip r:embed="rId4"/>
          <a:stretch>
            <a:fillRect/>
          </a:stretch>
        </p:blipFill>
        <p:spPr>
          <a:xfrm>
            <a:off x="0" y="4419600"/>
            <a:ext cx="2114889" cy="2438400"/>
          </a:xfrm>
          <a:prstGeom prst="rect">
            <a:avLst/>
          </a:prstGeom>
        </p:spPr>
      </p:pic>
    </p:spTree>
    <p:extLst>
      <p:ext uri="{BB962C8B-B14F-4D97-AF65-F5344CB8AC3E}">
        <p14:creationId xmlns:p14="http://schemas.microsoft.com/office/powerpoint/2010/main" val="2260482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3022600" y="177800"/>
            <a:ext cx="5492750" cy="6324600"/>
          </a:xfrm>
        </p:spPr>
        <p:txBody>
          <a:bodyPr>
            <a:normAutofit fontScale="47500" lnSpcReduction="20000"/>
          </a:bodyPr>
          <a:lstStyle/>
          <a:p>
            <a:pPr algn="just"/>
            <a:r>
              <a:rPr lang="en-GB" sz="5900" dirty="0"/>
              <a:t>Equality and black self-improvement</a:t>
            </a:r>
          </a:p>
          <a:p>
            <a:pPr algn="just"/>
            <a:endParaRPr lang="en-GB" sz="4500" dirty="0"/>
          </a:p>
          <a:p>
            <a:pPr marL="0" indent="0" algn="just">
              <a:buNone/>
            </a:pPr>
            <a:r>
              <a:rPr lang="en-GB" sz="5100" dirty="0"/>
              <a:t>“… There is nothing in race or blood,  in </a:t>
            </a:r>
            <a:r>
              <a:rPr lang="en-GB" sz="5100" dirty="0" err="1"/>
              <a:t>color</a:t>
            </a:r>
            <a:r>
              <a:rPr lang="en-GB" sz="5100" dirty="0"/>
              <a:t> or features, that imparts susceptibility of improvement to one race over another. The mind left to itself from infancy, without culture, remains a blank. Knowledge is not innate. Development makes the man. As the Greeks, and Romans, and Jews drew knowledge from the Egyptians three thousand years ago, and the Europeans received it from the Romans, </a:t>
            </a:r>
            <a:r>
              <a:rPr lang="en-GB" sz="5100" dirty="0">
                <a:solidFill>
                  <a:srgbClr val="FFFF00"/>
                </a:solidFill>
              </a:rPr>
              <a:t>so must the blacks of this land rise in  the same way</a:t>
            </a:r>
            <a:r>
              <a:rPr lang="en-GB" sz="5100" dirty="0"/>
              <a:t>. As one man learns from another, so  nation learns from nation. Civilization is handed from one people to another … . Already the blacks on this continent, though kept down under the heel of the white man, are fast rising in the scale of intellectual development, and proving their equality with the brotherhood of man.” (pp. 35-36)</a:t>
            </a:r>
          </a:p>
        </p:txBody>
      </p:sp>
      <p:pic>
        <p:nvPicPr>
          <p:cNvPr id="4" name="Picture 3"/>
          <p:cNvPicPr>
            <a:picLocks noChangeAspect="1"/>
          </p:cNvPicPr>
          <p:nvPr/>
        </p:nvPicPr>
        <p:blipFill>
          <a:blip r:embed="rId3"/>
          <a:stretch>
            <a:fillRect/>
          </a:stretch>
        </p:blipFill>
        <p:spPr>
          <a:xfrm>
            <a:off x="0" y="0"/>
            <a:ext cx="2750188" cy="4555331"/>
          </a:xfrm>
          <a:prstGeom prst="rect">
            <a:avLst/>
          </a:prstGeom>
        </p:spPr>
      </p:pic>
      <p:pic>
        <p:nvPicPr>
          <p:cNvPr id="7" name="Picture 6"/>
          <p:cNvPicPr>
            <a:picLocks noChangeAspect="1"/>
          </p:cNvPicPr>
          <p:nvPr/>
        </p:nvPicPr>
        <p:blipFill>
          <a:blip r:embed="rId4"/>
          <a:stretch>
            <a:fillRect/>
          </a:stretch>
        </p:blipFill>
        <p:spPr>
          <a:xfrm>
            <a:off x="0" y="4419600"/>
            <a:ext cx="2114889" cy="2438400"/>
          </a:xfrm>
          <a:prstGeom prst="rect">
            <a:avLst/>
          </a:prstGeom>
        </p:spPr>
      </p:pic>
    </p:spTree>
    <p:extLst>
      <p:ext uri="{BB962C8B-B14F-4D97-AF65-F5344CB8AC3E}">
        <p14:creationId xmlns:p14="http://schemas.microsoft.com/office/powerpoint/2010/main" val="4017858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6C42A-7125-462D-B819-7D4909219DB6}"/>
              </a:ext>
            </a:extLst>
          </p:cNvPr>
          <p:cNvSpPr>
            <a:spLocks noGrp="1"/>
          </p:cNvSpPr>
          <p:nvPr>
            <p:ph type="title"/>
          </p:nvPr>
        </p:nvSpPr>
        <p:spPr>
          <a:xfrm>
            <a:off x="182838" y="1320675"/>
            <a:ext cx="4357512" cy="1778924"/>
          </a:xfrm>
        </p:spPr>
        <p:txBody>
          <a:bodyPr>
            <a:normAutofit fontScale="90000"/>
          </a:bodyPr>
          <a:lstStyle/>
          <a:p>
            <a:r>
              <a:rPr lang="en-GB" sz="3100" dirty="0">
                <a:latin typeface="Cooper Black" panose="0208090404030B020404" pitchFamily="18" charset="0"/>
              </a:rPr>
              <a:t>Haitian Revolutionaries in Brown’s Pantheon of Black Achievement</a:t>
            </a:r>
            <a:br>
              <a:rPr lang="en-GB" sz="3100" dirty="0">
                <a:latin typeface="Cooper Black" panose="0208090404030B020404" pitchFamily="18" charset="0"/>
              </a:rPr>
            </a:br>
            <a:endParaRPr lang="en-GB" dirty="0">
              <a:latin typeface="Cooper Black" panose="0208090404030B020404" pitchFamily="18" charset="0"/>
            </a:endParaRPr>
          </a:p>
        </p:txBody>
      </p:sp>
      <p:pic>
        <p:nvPicPr>
          <p:cNvPr id="5" name="Content Placeholder 4">
            <a:extLst>
              <a:ext uri="{FF2B5EF4-FFF2-40B4-BE49-F238E27FC236}">
                <a16:creationId xmlns:a16="http://schemas.microsoft.com/office/drawing/2014/main" id="{312F7A96-3785-490D-9DDD-B9E006F34EF7}"/>
              </a:ext>
            </a:extLst>
          </p:cNvPr>
          <p:cNvPicPr>
            <a:picLocks noGrp="1" noChangeAspect="1"/>
          </p:cNvPicPr>
          <p:nvPr>
            <p:ph idx="1"/>
          </p:nvPr>
        </p:nvPicPr>
        <p:blipFill>
          <a:blip r:embed="rId2"/>
          <a:stretch>
            <a:fillRect/>
          </a:stretch>
        </p:blipFill>
        <p:spPr>
          <a:xfrm>
            <a:off x="2146474" y="3180878"/>
            <a:ext cx="2492865" cy="3534405"/>
          </a:xfrm>
          <a:prstGeom prst="rect">
            <a:avLst/>
          </a:prstGeom>
        </p:spPr>
      </p:pic>
      <p:pic>
        <p:nvPicPr>
          <p:cNvPr id="6" name="Picture 5">
            <a:extLst>
              <a:ext uri="{FF2B5EF4-FFF2-40B4-BE49-F238E27FC236}">
                <a16:creationId xmlns:a16="http://schemas.microsoft.com/office/drawing/2014/main" id="{94681EBC-8699-4733-A434-2182BA9D028B}"/>
              </a:ext>
            </a:extLst>
          </p:cNvPr>
          <p:cNvPicPr>
            <a:picLocks noChangeAspect="1"/>
          </p:cNvPicPr>
          <p:nvPr/>
        </p:nvPicPr>
        <p:blipFill>
          <a:blip r:embed="rId3"/>
          <a:stretch>
            <a:fillRect/>
          </a:stretch>
        </p:blipFill>
        <p:spPr>
          <a:xfrm>
            <a:off x="5807170" y="2929340"/>
            <a:ext cx="3153992" cy="3809274"/>
          </a:xfrm>
          <a:prstGeom prst="rect">
            <a:avLst/>
          </a:prstGeom>
        </p:spPr>
      </p:pic>
      <p:sp>
        <p:nvSpPr>
          <p:cNvPr id="7" name="Rectangle 6">
            <a:extLst>
              <a:ext uri="{FF2B5EF4-FFF2-40B4-BE49-F238E27FC236}">
                <a16:creationId xmlns:a16="http://schemas.microsoft.com/office/drawing/2014/main" id="{F5E7372D-C3C3-487D-B8E9-FEB35EADC65B}"/>
              </a:ext>
            </a:extLst>
          </p:cNvPr>
          <p:cNvSpPr/>
          <p:nvPr/>
        </p:nvSpPr>
        <p:spPr>
          <a:xfrm>
            <a:off x="4816753" y="4376182"/>
            <a:ext cx="1464837" cy="2339102"/>
          </a:xfrm>
          <a:prstGeom prst="rect">
            <a:avLst/>
          </a:prstGeom>
          <a:solidFill>
            <a:schemeClr val="bg2">
              <a:alpha val="72000"/>
            </a:schemeClr>
          </a:solidFill>
        </p:spPr>
        <p:txBody>
          <a:bodyPr wrap="square">
            <a:spAutoFit/>
          </a:bodyPr>
          <a:lstStyle/>
          <a:p>
            <a:pPr algn="r"/>
            <a:r>
              <a:rPr lang="en-GB" sz="1600" b="1" dirty="0"/>
              <a:t>Henri Christophe (1767 –1820), President of Haiti 1807–1811; King Henri I of Haiti 1811–1820</a:t>
            </a:r>
            <a:endParaRPr lang="en-GB" b="1" dirty="0"/>
          </a:p>
          <a:p>
            <a:r>
              <a:rPr lang="en-GB" b="1" dirty="0"/>
              <a:t> </a:t>
            </a:r>
          </a:p>
        </p:txBody>
      </p:sp>
      <p:sp>
        <p:nvSpPr>
          <p:cNvPr id="8" name="Rectangle 7">
            <a:extLst>
              <a:ext uri="{FF2B5EF4-FFF2-40B4-BE49-F238E27FC236}">
                <a16:creationId xmlns:a16="http://schemas.microsoft.com/office/drawing/2014/main" id="{ECA698BB-D02B-43C4-B87F-F19544BAC890}"/>
              </a:ext>
            </a:extLst>
          </p:cNvPr>
          <p:cNvSpPr/>
          <p:nvPr/>
        </p:nvSpPr>
        <p:spPr>
          <a:xfrm>
            <a:off x="269969" y="4160593"/>
            <a:ext cx="1836552" cy="1323439"/>
          </a:xfrm>
          <a:prstGeom prst="rect">
            <a:avLst/>
          </a:prstGeom>
          <a:solidFill>
            <a:schemeClr val="bg2">
              <a:alpha val="75000"/>
            </a:schemeClr>
          </a:solidFill>
        </p:spPr>
        <p:txBody>
          <a:bodyPr wrap="square">
            <a:spAutoFit/>
          </a:bodyPr>
          <a:lstStyle/>
          <a:p>
            <a:pPr algn="r"/>
            <a:r>
              <a:rPr lang="en-GB" sz="1600" b="1" dirty="0"/>
              <a:t>Jean-Jacques Dessalines (1758 –1806), Emperor Jacques I of Haiti, 1804–1806</a:t>
            </a:r>
          </a:p>
        </p:txBody>
      </p:sp>
      <p:pic>
        <p:nvPicPr>
          <p:cNvPr id="9" name="Picture 8">
            <a:extLst>
              <a:ext uri="{FF2B5EF4-FFF2-40B4-BE49-F238E27FC236}">
                <a16:creationId xmlns:a16="http://schemas.microsoft.com/office/drawing/2014/main" id="{EAF18EA2-C711-47B9-93C3-DBF6F47D3564}"/>
              </a:ext>
            </a:extLst>
          </p:cNvPr>
          <p:cNvPicPr>
            <a:picLocks noChangeAspect="1"/>
          </p:cNvPicPr>
          <p:nvPr/>
        </p:nvPicPr>
        <p:blipFill>
          <a:blip r:embed="rId4"/>
          <a:stretch>
            <a:fillRect/>
          </a:stretch>
        </p:blipFill>
        <p:spPr>
          <a:xfrm>
            <a:off x="5816151" y="0"/>
            <a:ext cx="3153992" cy="3243679"/>
          </a:xfrm>
          <a:prstGeom prst="rect">
            <a:avLst/>
          </a:prstGeom>
        </p:spPr>
      </p:pic>
      <p:sp>
        <p:nvSpPr>
          <p:cNvPr id="10" name="Rectangle 9">
            <a:extLst>
              <a:ext uri="{FF2B5EF4-FFF2-40B4-BE49-F238E27FC236}">
                <a16:creationId xmlns:a16="http://schemas.microsoft.com/office/drawing/2014/main" id="{689C39E4-1C68-4D44-B90C-E53CF57C889C}"/>
              </a:ext>
            </a:extLst>
          </p:cNvPr>
          <p:cNvSpPr/>
          <p:nvPr/>
        </p:nvSpPr>
        <p:spPr>
          <a:xfrm>
            <a:off x="4816753" y="142716"/>
            <a:ext cx="1836552" cy="1815882"/>
          </a:xfrm>
          <a:prstGeom prst="rect">
            <a:avLst/>
          </a:prstGeom>
          <a:solidFill>
            <a:schemeClr val="bg2">
              <a:alpha val="75000"/>
            </a:schemeClr>
          </a:solidFill>
        </p:spPr>
        <p:txBody>
          <a:bodyPr wrap="square">
            <a:spAutoFit/>
          </a:bodyPr>
          <a:lstStyle/>
          <a:p>
            <a:r>
              <a:rPr lang="en-GB" sz="1600" b="1" dirty="0"/>
              <a:t>Toussaint Louverture, leader of enslaved rebellion, Governor-General of Saint-Domingue</a:t>
            </a:r>
          </a:p>
          <a:p>
            <a:r>
              <a:rPr lang="en-GB" sz="1600" b="1" dirty="0"/>
              <a:t>1797–1801  </a:t>
            </a:r>
          </a:p>
        </p:txBody>
      </p:sp>
      <p:sp>
        <p:nvSpPr>
          <p:cNvPr id="11" name="Title 1">
            <a:extLst>
              <a:ext uri="{FF2B5EF4-FFF2-40B4-BE49-F238E27FC236}">
                <a16:creationId xmlns:a16="http://schemas.microsoft.com/office/drawing/2014/main" id="{32353E31-E609-4DEA-A313-AF40C3BFCDF9}"/>
              </a:ext>
            </a:extLst>
          </p:cNvPr>
          <p:cNvSpPr txBox="1">
            <a:spLocks/>
          </p:cNvSpPr>
          <p:nvPr/>
        </p:nvSpPr>
        <p:spPr>
          <a:xfrm>
            <a:off x="269970" y="-4888"/>
            <a:ext cx="4369370" cy="1325563"/>
          </a:xfrm>
          <a:prstGeom prst="rect">
            <a:avLst/>
          </a:prstGeom>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dirty="0">
                <a:solidFill>
                  <a:srgbClr val="FFC000"/>
                </a:solidFill>
              </a:rPr>
            </a:br>
            <a:r>
              <a:rPr lang="en-GB" sz="4000" dirty="0">
                <a:solidFill>
                  <a:srgbClr val="FFC000"/>
                </a:solidFill>
                <a:latin typeface="Cooper Black" panose="0208090404030B020404" pitchFamily="18" charset="0"/>
              </a:rPr>
              <a:t>Haitian Revolution, c. 1791–1804</a:t>
            </a:r>
            <a:br>
              <a:rPr lang="en-GB" sz="4000" dirty="0">
                <a:solidFill>
                  <a:srgbClr val="FFC000"/>
                </a:solidFill>
                <a:latin typeface="Cooper Black" panose="0208090404030B020404" pitchFamily="18" charset="0"/>
              </a:rPr>
            </a:br>
            <a:endParaRPr lang="en-GB" sz="4000" dirty="0">
              <a:solidFill>
                <a:srgbClr val="FFC000"/>
              </a:solidFill>
              <a:latin typeface="Cooper Black" panose="0208090404030B020404" pitchFamily="18" charset="0"/>
            </a:endParaRPr>
          </a:p>
        </p:txBody>
      </p:sp>
    </p:spTree>
    <p:extLst>
      <p:ext uri="{BB962C8B-B14F-4D97-AF65-F5344CB8AC3E}">
        <p14:creationId xmlns:p14="http://schemas.microsoft.com/office/powerpoint/2010/main" val="2886826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0A0A5-0BFE-4ACF-8F36-DCB40EEE64B8}"/>
              </a:ext>
            </a:extLst>
          </p:cNvPr>
          <p:cNvSpPr>
            <a:spLocks noGrp="1"/>
          </p:cNvSpPr>
          <p:nvPr>
            <p:ph type="title"/>
          </p:nvPr>
        </p:nvSpPr>
        <p:spPr/>
        <p:txBody>
          <a:bodyPr>
            <a:normAutofit fontScale="90000"/>
          </a:bodyPr>
          <a:lstStyle/>
          <a:p>
            <a:br>
              <a:rPr lang="en-GB" sz="4000" dirty="0">
                <a:solidFill>
                  <a:srgbClr val="FFC000"/>
                </a:solidFill>
              </a:rPr>
            </a:br>
            <a:r>
              <a:rPr lang="en-GB" sz="4000" dirty="0">
                <a:solidFill>
                  <a:srgbClr val="FFC000"/>
                </a:solidFill>
                <a:latin typeface="Cooper Black" panose="0208090404030B020404" pitchFamily="18" charset="0"/>
              </a:rPr>
              <a:t>Haitian Revolution, c. 1791–1804</a:t>
            </a:r>
            <a:br>
              <a:rPr lang="en-GB" sz="4000" dirty="0">
                <a:solidFill>
                  <a:srgbClr val="FFC000"/>
                </a:solidFill>
                <a:latin typeface="Cooper Black" panose="0208090404030B020404" pitchFamily="18" charset="0"/>
              </a:rPr>
            </a:br>
            <a:br>
              <a:rPr lang="en-GB" sz="4400" dirty="0">
                <a:solidFill>
                  <a:srgbClr val="FFC000"/>
                </a:solidFill>
                <a:latin typeface="Cooper Black" panose="0208090404030B020404" pitchFamily="18" charset="0"/>
              </a:rPr>
            </a:br>
            <a:endParaRPr lang="en-GB" dirty="0"/>
          </a:p>
        </p:txBody>
      </p:sp>
      <p:sp>
        <p:nvSpPr>
          <p:cNvPr id="3" name="Content Placeholder 2">
            <a:extLst>
              <a:ext uri="{FF2B5EF4-FFF2-40B4-BE49-F238E27FC236}">
                <a16:creationId xmlns:a16="http://schemas.microsoft.com/office/drawing/2014/main" id="{15930C7A-1D8C-4DBC-AB25-12CBD99C78B7}"/>
              </a:ext>
            </a:extLst>
          </p:cNvPr>
          <p:cNvSpPr>
            <a:spLocks noGrp="1"/>
          </p:cNvSpPr>
          <p:nvPr>
            <p:ph idx="1"/>
          </p:nvPr>
        </p:nvSpPr>
        <p:spPr>
          <a:xfrm>
            <a:off x="628650" y="1332089"/>
            <a:ext cx="4440061" cy="5283200"/>
          </a:xfrm>
        </p:spPr>
        <p:txBody>
          <a:bodyPr>
            <a:normAutofit fontScale="92500" lnSpcReduction="10000"/>
          </a:bodyPr>
          <a:lstStyle/>
          <a:p>
            <a:pPr marL="0" indent="0">
              <a:buNone/>
            </a:pPr>
            <a:r>
              <a:rPr lang="en-GB" dirty="0"/>
              <a:t>Revolution in French part of Hispaniola – Saint Domingue </a:t>
            </a:r>
          </a:p>
          <a:p>
            <a:r>
              <a:rPr lang="en-GB" dirty="0"/>
              <a:t>August 1791 – slave revolt breaks out; controlled northern part of colony by 1792</a:t>
            </a:r>
          </a:p>
          <a:p>
            <a:r>
              <a:rPr lang="en-GB" dirty="0"/>
              <a:t>1799 Toussaint Louverture </a:t>
            </a:r>
            <a:r>
              <a:rPr lang="en-GB" i="1" dirty="0"/>
              <a:t>de facto </a:t>
            </a:r>
            <a:r>
              <a:rPr lang="en-GB" dirty="0"/>
              <a:t>ruler of Saint Domingue</a:t>
            </a:r>
          </a:p>
          <a:p>
            <a:r>
              <a:rPr lang="en-GB" dirty="0"/>
              <a:t>1802 Toussaint defeated; dies in France</a:t>
            </a:r>
          </a:p>
          <a:p>
            <a:r>
              <a:rPr lang="en-GB" dirty="0"/>
              <a:t>1803 Revolution successful; French defeated</a:t>
            </a:r>
          </a:p>
          <a:p>
            <a:r>
              <a:rPr lang="en-GB" dirty="0"/>
              <a:t>1804 Haitian Independence  </a:t>
            </a:r>
          </a:p>
          <a:p>
            <a:endParaRPr lang="en-GB" dirty="0"/>
          </a:p>
        </p:txBody>
      </p:sp>
      <p:pic>
        <p:nvPicPr>
          <p:cNvPr id="5" name="Picture 4">
            <a:extLst>
              <a:ext uri="{FF2B5EF4-FFF2-40B4-BE49-F238E27FC236}">
                <a16:creationId xmlns:a16="http://schemas.microsoft.com/office/drawing/2014/main" id="{8F9D46BE-F0AE-4469-A7BA-32C992070665}"/>
              </a:ext>
            </a:extLst>
          </p:cNvPr>
          <p:cNvPicPr>
            <a:picLocks noChangeAspect="1"/>
          </p:cNvPicPr>
          <p:nvPr/>
        </p:nvPicPr>
        <p:blipFill>
          <a:blip r:embed="rId2"/>
          <a:stretch>
            <a:fillRect/>
          </a:stretch>
        </p:blipFill>
        <p:spPr>
          <a:xfrm>
            <a:off x="5320394" y="1170319"/>
            <a:ext cx="3823606" cy="2258681"/>
          </a:xfrm>
          <a:prstGeom prst="rect">
            <a:avLst/>
          </a:prstGeom>
        </p:spPr>
      </p:pic>
      <p:pic>
        <p:nvPicPr>
          <p:cNvPr id="6" name="Picture 5">
            <a:extLst>
              <a:ext uri="{FF2B5EF4-FFF2-40B4-BE49-F238E27FC236}">
                <a16:creationId xmlns:a16="http://schemas.microsoft.com/office/drawing/2014/main" id="{00CC8C5F-5D64-48C1-B974-E7962CE6D83F}"/>
              </a:ext>
            </a:extLst>
          </p:cNvPr>
          <p:cNvPicPr>
            <a:picLocks noChangeAspect="1"/>
          </p:cNvPicPr>
          <p:nvPr/>
        </p:nvPicPr>
        <p:blipFill rotWithShape="1">
          <a:blip r:embed="rId3"/>
          <a:srcRect l="22241" t="46927" r="60041" b="35403"/>
          <a:stretch/>
        </p:blipFill>
        <p:spPr>
          <a:xfrm>
            <a:off x="7535122" y="3081865"/>
            <a:ext cx="1608878" cy="1233473"/>
          </a:xfrm>
          <a:prstGeom prst="rect">
            <a:avLst/>
          </a:prstGeom>
        </p:spPr>
      </p:pic>
      <p:pic>
        <p:nvPicPr>
          <p:cNvPr id="7" name="Picture 6">
            <a:extLst>
              <a:ext uri="{FF2B5EF4-FFF2-40B4-BE49-F238E27FC236}">
                <a16:creationId xmlns:a16="http://schemas.microsoft.com/office/drawing/2014/main" id="{58E24781-BCF6-4DA9-9612-A7BB764F1B2C}"/>
              </a:ext>
            </a:extLst>
          </p:cNvPr>
          <p:cNvPicPr>
            <a:picLocks noChangeAspect="1"/>
          </p:cNvPicPr>
          <p:nvPr/>
        </p:nvPicPr>
        <p:blipFill>
          <a:blip r:embed="rId4"/>
          <a:stretch>
            <a:fillRect/>
          </a:stretch>
        </p:blipFill>
        <p:spPr>
          <a:xfrm>
            <a:off x="5320394" y="3894667"/>
            <a:ext cx="2067033" cy="2857163"/>
          </a:xfrm>
          <a:prstGeom prst="rect">
            <a:avLst/>
          </a:prstGeom>
        </p:spPr>
      </p:pic>
    </p:spTree>
    <p:extLst>
      <p:ext uri="{BB962C8B-B14F-4D97-AF65-F5344CB8AC3E}">
        <p14:creationId xmlns:p14="http://schemas.microsoft.com/office/powerpoint/2010/main" val="3192439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370" y="4071"/>
            <a:ext cx="8381260" cy="1054394"/>
          </a:xfrm>
        </p:spPr>
        <p:txBody>
          <a:bodyPr/>
          <a:lstStyle/>
          <a:p>
            <a:r>
              <a:rPr lang="en-GB" dirty="0">
                <a:solidFill>
                  <a:srgbClr val="FFFF00"/>
                </a:solidFill>
                <a:latin typeface="Cooper Black" panose="0208090404030B020404" pitchFamily="18" charset="0"/>
              </a:rPr>
              <a:t>Haiti in Era of Independence</a:t>
            </a:r>
          </a:p>
        </p:txBody>
      </p:sp>
      <p:sp>
        <p:nvSpPr>
          <p:cNvPr id="3" name="Content Placeholder 1"/>
          <p:cNvSpPr txBox="1">
            <a:spLocks/>
          </p:cNvSpPr>
          <p:nvPr/>
        </p:nvSpPr>
        <p:spPr>
          <a:xfrm>
            <a:off x="165459" y="1058465"/>
            <a:ext cx="6313127" cy="4759186"/>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2400" dirty="0"/>
              <a:t>Political and economic turbulence</a:t>
            </a:r>
          </a:p>
          <a:p>
            <a:r>
              <a:rPr lang="en-GB" sz="2400" dirty="0"/>
              <a:t>Haiti ostracised by European powers, Caribbean colonies and United States </a:t>
            </a:r>
          </a:p>
          <a:p>
            <a:r>
              <a:rPr lang="en-GB" sz="2400" dirty="0"/>
              <a:t>Poverty throughout island</a:t>
            </a:r>
          </a:p>
          <a:p>
            <a:r>
              <a:rPr lang="en-GB" sz="2400" dirty="0"/>
              <a:t>Dessalines declares himself emperor, October 1804</a:t>
            </a:r>
          </a:p>
          <a:p>
            <a:r>
              <a:rPr lang="en-GB" sz="2400" dirty="0"/>
              <a:t>Dessalines assassinated 1806 (Haiti divided into a black-controlled north and a mulatto-ruled south)</a:t>
            </a:r>
          </a:p>
          <a:p>
            <a:r>
              <a:rPr lang="en-GB" sz="2400" dirty="0"/>
              <a:t>Civil War between supporters of Henry Christophe and Alexandre Sabès Pétion, won by Christophe – declares himself king 1811</a:t>
            </a:r>
          </a:p>
          <a:p>
            <a:pPr marL="45720" indent="0">
              <a:buNone/>
            </a:pPr>
            <a:endParaRPr lang="en-GB" sz="1800" dirty="0"/>
          </a:p>
        </p:txBody>
      </p:sp>
      <p:pic>
        <p:nvPicPr>
          <p:cNvPr id="4" name="Picture 3">
            <a:extLst>
              <a:ext uri="{FF2B5EF4-FFF2-40B4-BE49-F238E27FC236}">
                <a16:creationId xmlns:a16="http://schemas.microsoft.com/office/drawing/2014/main" id="{F606B407-B768-49A3-A339-422FFA7F8FA5}"/>
              </a:ext>
            </a:extLst>
          </p:cNvPr>
          <p:cNvPicPr>
            <a:picLocks noChangeAspect="1"/>
          </p:cNvPicPr>
          <p:nvPr/>
        </p:nvPicPr>
        <p:blipFill>
          <a:blip r:embed="rId3"/>
          <a:stretch>
            <a:fillRect/>
          </a:stretch>
        </p:blipFill>
        <p:spPr>
          <a:xfrm>
            <a:off x="6518931" y="1169815"/>
            <a:ext cx="2459610" cy="3491059"/>
          </a:xfrm>
          <a:prstGeom prst="rect">
            <a:avLst/>
          </a:prstGeom>
        </p:spPr>
      </p:pic>
      <p:sp>
        <p:nvSpPr>
          <p:cNvPr id="6" name="TextBox 5">
            <a:extLst>
              <a:ext uri="{FF2B5EF4-FFF2-40B4-BE49-F238E27FC236}">
                <a16:creationId xmlns:a16="http://schemas.microsoft.com/office/drawing/2014/main" id="{EFE0EFA8-23E1-4234-845D-9CD8AF4C4220}"/>
              </a:ext>
            </a:extLst>
          </p:cNvPr>
          <p:cNvSpPr txBox="1"/>
          <p:nvPr/>
        </p:nvSpPr>
        <p:spPr>
          <a:xfrm>
            <a:off x="6838845" y="4772225"/>
            <a:ext cx="2139696" cy="1754326"/>
          </a:xfrm>
          <a:prstGeom prst="rect">
            <a:avLst/>
          </a:prstGeom>
          <a:noFill/>
        </p:spPr>
        <p:txBody>
          <a:bodyPr wrap="square">
            <a:spAutoFit/>
          </a:bodyPr>
          <a:lstStyle/>
          <a:p>
            <a:pPr algn="r"/>
            <a:r>
              <a:rPr lang="en-GB" dirty="0"/>
              <a:t>Henri Christophe (1797—1820), president of Haiti</a:t>
            </a:r>
          </a:p>
          <a:p>
            <a:pPr algn="r"/>
            <a:r>
              <a:rPr lang="en-GB" dirty="0"/>
              <a:t>(1807–1811), King of Haiti</a:t>
            </a:r>
          </a:p>
          <a:p>
            <a:pPr algn="r"/>
            <a:r>
              <a:rPr lang="en-GB" dirty="0"/>
              <a:t>(1811 –1820)</a:t>
            </a:r>
          </a:p>
        </p:txBody>
      </p:sp>
    </p:spTree>
    <p:extLst>
      <p:ext uri="{BB962C8B-B14F-4D97-AF65-F5344CB8AC3E}">
        <p14:creationId xmlns:p14="http://schemas.microsoft.com/office/powerpoint/2010/main" val="1073453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p:cNvSpPr txBox="1">
            <a:spLocks/>
          </p:cNvSpPr>
          <p:nvPr/>
        </p:nvSpPr>
        <p:spPr>
          <a:xfrm>
            <a:off x="259644" y="1622142"/>
            <a:ext cx="8664900" cy="4759186"/>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2200" dirty="0"/>
              <a:t>France recognises Haitian independence in 1825 – but in return for large indemnity</a:t>
            </a:r>
          </a:p>
          <a:p>
            <a:pPr>
              <a:buFontTx/>
              <a:buChar char="-"/>
            </a:pPr>
            <a:r>
              <a:rPr lang="en-GB" sz="2200" dirty="0"/>
              <a:t>150 million franc indemnity ($billions in 21</a:t>
            </a:r>
            <a:r>
              <a:rPr lang="en-GB" sz="2200" baseline="30000" dirty="0"/>
              <a:t>st</a:t>
            </a:r>
            <a:r>
              <a:rPr lang="en-GB" sz="2200" dirty="0"/>
              <a:t> century money)</a:t>
            </a:r>
          </a:p>
          <a:p>
            <a:pPr>
              <a:buFontTx/>
              <a:buChar char="-"/>
            </a:pPr>
            <a:r>
              <a:rPr lang="en-GB" sz="2200" dirty="0"/>
              <a:t>Last indemnity payment in 1893</a:t>
            </a:r>
          </a:p>
          <a:p>
            <a:pPr>
              <a:buFontTx/>
              <a:buChar char="-"/>
            </a:pPr>
            <a:r>
              <a:rPr lang="en-GB" sz="2200" dirty="0"/>
              <a:t>Spiralling  debts (c. 80% of wealth) to pay off interest on loans from overseas banks</a:t>
            </a:r>
          </a:p>
          <a:p>
            <a:pPr marL="45720" indent="0">
              <a:buNone/>
            </a:pPr>
            <a:endParaRPr lang="en-GB" sz="2200" dirty="0"/>
          </a:p>
          <a:p>
            <a:r>
              <a:rPr lang="en-GB" sz="2200" dirty="0"/>
              <a:t>Recognised by Britain 1833</a:t>
            </a:r>
          </a:p>
          <a:p>
            <a:r>
              <a:rPr lang="en-GB" sz="2200" dirty="0"/>
              <a:t>Recognised by United States 1862</a:t>
            </a:r>
          </a:p>
          <a:p>
            <a:pPr>
              <a:buFontTx/>
              <a:buChar char="-"/>
            </a:pPr>
            <a:r>
              <a:rPr lang="en-GB" sz="2200" dirty="0"/>
              <a:t>1911 US takeover of Bank of Haiti</a:t>
            </a:r>
          </a:p>
          <a:p>
            <a:pPr>
              <a:buFontTx/>
              <a:buChar char="-"/>
            </a:pPr>
            <a:r>
              <a:rPr lang="en-GB" sz="2200" dirty="0"/>
              <a:t>1911—1934 US occupation of Haiti</a:t>
            </a:r>
          </a:p>
          <a:p>
            <a:pPr>
              <a:buFontTx/>
              <a:buChar char="-"/>
            </a:pPr>
            <a:endParaRPr lang="en-GB" sz="2400" dirty="0"/>
          </a:p>
          <a:p>
            <a:endParaRPr lang="en-GB" sz="1800" dirty="0"/>
          </a:p>
        </p:txBody>
      </p:sp>
      <p:sp>
        <p:nvSpPr>
          <p:cNvPr id="6" name="Title 1">
            <a:extLst>
              <a:ext uri="{FF2B5EF4-FFF2-40B4-BE49-F238E27FC236}">
                <a16:creationId xmlns:a16="http://schemas.microsoft.com/office/drawing/2014/main" id="{60230D84-D42C-4B83-B151-A1F7AA2F606A}"/>
              </a:ext>
            </a:extLst>
          </p:cNvPr>
          <p:cNvSpPr txBox="1">
            <a:spLocks/>
          </p:cNvSpPr>
          <p:nvPr/>
        </p:nvSpPr>
        <p:spPr>
          <a:xfrm>
            <a:off x="381370" y="190175"/>
            <a:ext cx="8381260" cy="10543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FFFF00"/>
                </a:solidFill>
                <a:latin typeface="Cooper Black" panose="0208090404030B020404" pitchFamily="18" charset="0"/>
              </a:rPr>
              <a:t>Haiti in Era of Independence</a:t>
            </a:r>
          </a:p>
        </p:txBody>
      </p:sp>
    </p:spTree>
    <p:extLst>
      <p:ext uri="{BB962C8B-B14F-4D97-AF65-F5344CB8AC3E}">
        <p14:creationId xmlns:p14="http://schemas.microsoft.com/office/powerpoint/2010/main" val="13374554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ooper Black" panose="0208090404030B020404" pitchFamily="18" charset="0"/>
              </a:rPr>
              <a:t>Brown and Haiti</a:t>
            </a:r>
          </a:p>
        </p:txBody>
      </p:sp>
      <p:sp>
        <p:nvSpPr>
          <p:cNvPr id="3" name="Content Placeholder 2"/>
          <p:cNvSpPr>
            <a:spLocks noGrp="1"/>
          </p:cNvSpPr>
          <p:nvPr>
            <p:ph idx="1"/>
          </p:nvPr>
        </p:nvSpPr>
        <p:spPr>
          <a:xfrm>
            <a:off x="628650" y="1825625"/>
            <a:ext cx="4857750" cy="4658302"/>
          </a:xfrm>
        </p:spPr>
        <p:txBody>
          <a:bodyPr>
            <a:normAutofit fontScale="92500" lnSpcReduction="20000"/>
          </a:bodyPr>
          <a:lstStyle/>
          <a:p>
            <a:r>
              <a:rPr lang="en-GB" dirty="0"/>
              <a:t>For a time, Brown was a supporter of the Haitian Emigration Bureau – an organisation est. to repatriate African Americans during the Civil War</a:t>
            </a:r>
          </a:p>
          <a:p>
            <a:endParaRPr lang="en-GB" dirty="0"/>
          </a:p>
          <a:p>
            <a:r>
              <a:rPr lang="en-GB" i="1" dirty="0"/>
              <a:t>The Black Man </a:t>
            </a:r>
            <a:r>
              <a:rPr lang="en-GB" dirty="0"/>
              <a:t>included Haitian Revolutionaries in his pantheon of great men </a:t>
            </a:r>
          </a:p>
          <a:p>
            <a:endParaRPr lang="en-GB" dirty="0"/>
          </a:p>
          <a:p>
            <a:r>
              <a:rPr lang="en-GB" dirty="0"/>
              <a:t>Earlier delivered lecture on St. </a:t>
            </a:r>
            <a:r>
              <a:rPr lang="en-GB" dirty="0" err="1"/>
              <a:t>Domingue</a:t>
            </a:r>
            <a:r>
              <a:rPr lang="en-GB" dirty="0"/>
              <a:t> and the revolution</a:t>
            </a:r>
          </a:p>
        </p:txBody>
      </p:sp>
      <p:pic>
        <p:nvPicPr>
          <p:cNvPr id="4" name="Picture 3"/>
          <p:cNvPicPr>
            <a:picLocks noChangeAspect="1"/>
          </p:cNvPicPr>
          <p:nvPr/>
        </p:nvPicPr>
        <p:blipFill>
          <a:blip r:embed="rId3"/>
          <a:stretch>
            <a:fillRect/>
          </a:stretch>
        </p:blipFill>
        <p:spPr>
          <a:xfrm>
            <a:off x="5987477" y="365126"/>
            <a:ext cx="3156523" cy="5167311"/>
          </a:xfrm>
          <a:prstGeom prst="rect">
            <a:avLst/>
          </a:prstGeom>
        </p:spPr>
      </p:pic>
    </p:spTree>
    <p:extLst>
      <p:ext uri="{BB962C8B-B14F-4D97-AF65-F5344CB8AC3E}">
        <p14:creationId xmlns:p14="http://schemas.microsoft.com/office/powerpoint/2010/main" val="9407495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3022600" y="177800"/>
            <a:ext cx="5492750" cy="6324600"/>
          </a:xfrm>
        </p:spPr>
        <p:txBody>
          <a:bodyPr>
            <a:normAutofit fontScale="92500" lnSpcReduction="20000"/>
          </a:bodyPr>
          <a:lstStyle/>
          <a:p>
            <a:pPr marL="0" indent="0" algn="just">
              <a:buNone/>
            </a:pPr>
            <a:r>
              <a:rPr lang="en-GB" sz="3400" dirty="0">
                <a:latin typeface="Cooper Black" panose="0208090404030B020404" pitchFamily="18" charset="0"/>
              </a:rPr>
              <a:t>Brown on Toussaint Louverture</a:t>
            </a:r>
          </a:p>
          <a:p>
            <a:pPr marL="0" indent="0" algn="just">
              <a:buNone/>
            </a:pPr>
            <a:endParaRPr lang="en-GB" sz="3400" dirty="0"/>
          </a:p>
          <a:p>
            <a:pPr marL="0" indent="0" algn="just">
              <a:buNone/>
            </a:pPr>
            <a:r>
              <a:rPr lang="en-GB" sz="3400" dirty="0"/>
              <a:t>“…. The efforts of Wilberforce, Sharp, Buxton, and Clarkson to abolish the African slave trade, and their advocacy of the equality of the races, were </a:t>
            </a:r>
            <a:r>
              <a:rPr lang="en-GB" sz="3400" b="1" dirty="0">
                <a:solidFill>
                  <a:srgbClr val="FFFF00"/>
                </a:solidFill>
              </a:rPr>
              <a:t>well understood by the men of </a:t>
            </a:r>
            <a:r>
              <a:rPr lang="en-GB" sz="3400" b="1" dirty="0" err="1">
                <a:solidFill>
                  <a:srgbClr val="FFFF00"/>
                </a:solidFill>
              </a:rPr>
              <a:t>color</a:t>
            </a:r>
            <a:r>
              <a:rPr lang="en-GB" sz="3400" dirty="0"/>
              <a:t>. They had also learned  </a:t>
            </a:r>
            <a:r>
              <a:rPr lang="en-GB" sz="3400" u="sng" dirty="0">
                <a:solidFill>
                  <a:srgbClr val="FF0000"/>
                </a:solidFill>
              </a:rPr>
              <a:t>their own </a:t>
            </a:r>
            <a:r>
              <a:rPr lang="en-GB" sz="3400" dirty="0">
                <a:solidFill>
                  <a:srgbClr val="FF0000"/>
                </a:solidFill>
              </a:rPr>
              <a:t>strength </a:t>
            </a:r>
            <a:r>
              <a:rPr lang="en-GB" sz="3400" dirty="0"/>
              <a:t>in the island, and that they had the sympathy of all Europe with them. The news of the oath of the Tennis Court and the taking of the Bastille at Paris was received with the wildest enthusiasm by the people of St. Domingo.” (p. 93)</a:t>
            </a:r>
          </a:p>
        </p:txBody>
      </p:sp>
      <p:pic>
        <p:nvPicPr>
          <p:cNvPr id="6" name="Picture 5">
            <a:extLst>
              <a:ext uri="{FF2B5EF4-FFF2-40B4-BE49-F238E27FC236}">
                <a16:creationId xmlns:a16="http://schemas.microsoft.com/office/drawing/2014/main" id="{141D25CE-3892-46E0-BA4F-FD3DFA38D3C8}"/>
              </a:ext>
            </a:extLst>
          </p:cNvPr>
          <p:cNvPicPr>
            <a:picLocks noChangeAspect="1"/>
          </p:cNvPicPr>
          <p:nvPr/>
        </p:nvPicPr>
        <p:blipFill>
          <a:blip r:embed="rId3"/>
          <a:stretch>
            <a:fillRect/>
          </a:stretch>
        </p:blipFill>
        <p:spPr>
          <a:xfrm>
            <a:off x="0" y="1"/>
            <a:ext cx="2494316" cy="3556000"/>
          </a:xfrm>
          <a:prstGeom prst="rect">
            <a:avLst/>
          </a:prstGeom>
        </p:spPr>
      </p:pic>
      <p:pic>
        <p:nvPicPr>
          <p:cNvPr id="8" name="Picture 7">
            <a:extLst>
              <a:ext uri="{FF2B5EF4-FFF2-40B4-BE49-F238E27FC236}">
                <a16:creationId xmlns:a16="http://schemas.microsoft.com/office/drawing/2014/main" id="{9BA1AAE8-8BC3-47A4-A0C6-628EE1C83E4F}"/>
              </a:ext>
            </a:extLst>
          </p:cNvPr>
          <p:cNvPicPr>
            <a:picLocks noChangeAspect="1"/>
          </p:cNvPicPr>
          <p:nvPr/>
        </p:nvPicPr>
        <p:blipFill>
          <a:blip r:embed="rId4"/>
          <a:stretch>
            <a:fillRect/>
          </a:stretch>
        </p:blipFill>
        <p:spPr>
          <a:xfrm>
            <a:off x="0" y="3429000"/>
            <a:ext cx="2493760" cy="3447007"/>
          </a:xfrm>
          <a:prstGeom prst="rect">
            <a:avLst/>
          </a:prstGeom>
        </p:spPr>
      </p:pic>
    </p:spTree>
    <p:extLst>
      <p:ext uri="{BB962C8B-B14F-4D97-AF65-F5344CB8AC3E}">
        <p14:creationId xmlns:p14="http://schemas.microsoft.com/office/powerpoint/2010/main" val="1793204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3" name="Content Placeholder 2"/>
          <p:cNvSpPr>
            <a:spLocks noGrp="1"/>
          </p:cNvSpPr>
          <p:nvPr>
            <p:ph idx="1"/>
          </p:nvPr>
        </p:nvSpPr>
        <p:spPr>
          <a:xfrm>
            <a:off x="3022600" y="365126"/>
            <a:ext cx="5492750" cy="6324600"/>
          </a:xfrm>
        </p:spPr>
        <p:txBody>
          <a:bodyPr>
            <a:normAutofit fontScale="85000" lnSpcReduction="20000"/>
          </a:bodyPr>
          <a:lstStyle/>
          <a:p>
            <a:pPr marL="0" indent="0" algn="just">
              <a:buNone/>
            </a:pPr>
            <a:r>
              <a:rPr lang="en-GB" sz="3400" dirty="0">
                <a:latin typeface="Cooper Black" panose="0208090404030B020404" pitchFamily="18" charset="0"/>
              </a:rPr>
              <a:t>Brown on Toussaint </a:t>
            </a:r>
          </a:p>
          <a:p>
            <a:pPr marL="0" indent="0" algn="just">
              <a:buNone/>
            </a:pPr>
            <a:endParaRPr lang="en-GB" sz="3400" dirty="0"/>
          </a:p>
          <a:p>
            <a:pPr marL="0" indent="0" algn="just">
              <a:buNone/>
            </a:pPr>
            <a:r>
              <a:rPr lang="en-GB" sz="3400" dirty="0"/>
              <a:t>“… Without military knowledge he fought like one born  in the camp. Without means he carried on the war. He beat his enemies in battle, and turned their own  weapons against them. He laid the foundation for the </a:t>
            </a:r>
            <a:r>
              <a:rPr lang="en-GB" sz="3400" b="1" dirty="0">
                <a:solidFill>
                  <a:srgbClr val="FFFF00"/>
                </a:solidFill>
              </a:rPr>
              <a:t>emancipation of his rac</a:t>
            </a:r>
            <a:r>
              <a:rPr lang="en-GB" sz="3400" b="1" dirty="0">
                <a:solidFill>
                  <a:srgbClr val="FFC000"/>
                </a:solidFill>
              </a:rPr>
              <a:t>e</a:t>
            </a:r>
            <a:r>
              <a:rPr lang="en-GB" sz="3400" b="1" dirty="0"/>
              <a:t> </a:t>
            </a:r>
            <a:r>
              <a:rPr lang="en-GB" sz="3400" dirty="0"/>
              <a:t>and the independence of the island. From ignorance he became educated  </a:t>
            </a:r>
            <a:r>
              <a:rPr lang="en-GB" sz="3400" b="1" dirty="0"/>
              <a:t>by his own exertions</a:t>
            </a:r>
            <a:r>
              <a:rPr lang="en-GB" sz="3400" dirty="0"/>
              <a:t>. From a slave he rose to be a soldier, a general, and a governor, and might  have been king of St. Domingo … His very name became a tower of strength to his friends and a terror to his foes.” (p.105) </a:t>
            </a:r>
          </a:p>
        </p:txBody>
      </p:sp>
      <p:pic>
        <p:nvPicPr>
          <p:cNvPr id="7" name="Picture 6"/>
          <p:cNvPicPr>
            <a:picLocks noChangeAspect="1"/>
          </p:cNvPicPr>
          <p:nvPr/>
        </p:nvPicPr>
        <p:blipFill>
          <a:blip r:embed="rId3"/>
          <a:stretch>
            <a:fillRect/>
          </a:stretch>
        </p:blipFill>
        <p:spPr>
          <a:xfrm>
            <a:off x="0" y="4419600"/>
            <a:ext cx="2114889" cy="2438400"/>
          </a:xfrm>
          <a:prstGeom prst="rect">
            <a:avLst/>
          </a:prstGeom>
        </p:spPr>
      </p:pic>
      <p:pic>
        <p:nvPicPr>
          <p:cNvPr id="6" name="Picture 5">
            <a:extLst>
              <a:ext uri="{FF2B5EF4-FFF2-40B4-BE49-F238E27FC236}">
                <a16:creationId xmlns:a16="http://schemas.microsoft.com/office/drawing/2014/main" id="{D017C1D2-BA32-4354-B191-AC248FCDB5A2}"/>
              </a:ext>
            </a:extLst>
          </p:cNvPr>
          <p:cNvPicPr>
            <a:picLocks noChangeAspect="1"/>
          </p:cNvPicPr>
          <p:nvPr/>
        </p:nvPicPr>
        <p:blipFill>
          <a:blip r:embed="rId4"/>
          <a:stretch>
            <a:fillRect/>
          </a:stretch>
        </p:blipFill>
        <p:spPr>
          <a:xfrm>
            <a:off x="0" y="3429000"/>
            <a:ext cx="2493760" cy="3447007"/>
          </a:xfrm>
          <a:prstGeom prst="rect">
            <a:avLst/>
          </a:prstGeom>
        </p:spPr>
      </p:pic>
      <p:pic>
        <p:nvPicPr>
          <p:cNvPr id="8" name="Picture 7">
            <a:extLst>
              <a:ext uri="{FF2B5EF4-FFF2-40B4-BE49-F238E27FC236}">
                <a16:creationId xmlns:a16="http://schemas.microsoft.com/office/drawing/2014/main" id="{F7F7BB6F-45AE-4F90-B0F3-5CC1689304EA}"/>
              </a:ext>
            </a:extLst>
          </p:cNvPr>
          <p:cNvPicPr>
            <a:picLocks noChangeAspect="1"/>
          </p:cNvPicPr>
          <p:nvPr/>
        </p:nvPicPr>
        <p:blipFill>
          <a:blip r:embed="rId5"/>
          <a:stretch>
            <a:fillRect/>
          </a:stretch>
        </p:blipFill>
        <p:spPr>
          <a:xfrm>
            <a:off x="0" y="1"/>
            <a:ext cx="2494316" cy="3556000"/>
          </a:xfrm>
          <a:prstGeom prst="rect">
            <a:avLst/>
          </a:prstGeom>
        </p:spPr>
      </p:pic>
    </p:spTree>
    <p:extLst>
      <p:ext uri="{BB962C8B-B14F-4D97-AF65-F5344CB8AC3E}">
        <p14:creationId xmlns:p14="http://schemas.microsoft.com/office/powerpoint/2010/main" val="3405613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sp>
        <p:nvSpPr>
          <p:cNvPr id="3" name="Content Placeholder 2"/>
          <p:cNvSpPr>
            <a:spLocks noGrp="1"/>
          </p:cNvSpPr>
          <p:nvPr>
            <p:ph idx="1"/>
          </p:nvPr>
        </p:nvSpPr>
        <p:spPr>
          <a:xfrm>
            <a:off x="2861733" y="365126"/>
            <a:ext cx="5858934" cy="6324600"/>
          </a:xfrm>
        </p:spPr>
        <p:txBody>
          <a:bodyPr>
            <a:normAutofit fontScale="85000" lnSpcReduction="20000"/>
          </a:bodyPr>
          <a:lstStyle/>
          <a:p>
            <a:pPr marL="0" indent="0" algn="just">
              <a:buNone/>
            </a:pPr>
            <a:r>
              <a:rPr lang="en-GB" sz="3600" dirty="0">
                <a:latin typeface="Cooper Black" panose="0208090404030B020404" pitchFamily="18" charset="0"/>
              </a:rPr>
              <a:t>Brown on Toussaint </a:t>
            </a:r>
          </a:p>
          <a:p>
            <a:pPr marL="0" indent="0" algn="just">
              <a:buNone/>
            </a:pPr>
            <a:endParaRPr lang="en-GB" sz="3400" dirty="0"/>
          </a:p>
          <a:p>
            <a:pPr marL="0" indent="0" algn="just">
              <a:buNone/>
            </a:pPr>
            <a:r>
              <a:rPr lang="en-GB" sz="3400" dirty="0"/>
              <a:t>“Toussaint's career as a Christian, a statesman, and a  general, will lose nothing by a comparison with that of Washington. … </a:t>
            </a:r>
            <a:r>
              <a:rPr lang="en-GB" sz="3400" dirty="0">
                <a:solidFill>
                  <a:srgbClr val="92D050"/>
                </a:solidFill>
              </a:rPr>
              <a:t>Toussaint‘s government made liberty its watchword, incorporated it in its constitution, abolished the slave trade, and made freedom universal amongst the people</a:t>
            </a:r>
            <a:r>
              <a:rPr lang="en-GB" sz="3400" dirty="0"/>
              <a:t>. </a:t>
            </a:r>
            <a:r>
              <a:rPr lang="en-GB" sz="3400" b="1" dirty="0">
                <a:solidFill>
                  <a:srgbClr val="FFFF00"/>
                </a:solidFill>
              </a:rPr>
              <a:t>Washington's government incorporated slavery and the slave trade, and enacted laws by which chains were fastened upon the  limbs of millions of people. Toussaint liberated his countrymen; Washington enslaved a portion of his</a:t>
            </a:r>
            <a:r>
              <a:rPr lang="en-GB" sz="3400" dirty="0"/>
              <a:t>.” (p. 105) </a:t>
            </a:r>
          </a:p>
        </p:txBody>
      </p:sp>
      <p:pic>
        <p:nvPicPr>
          <p:cNvPr id="6" name="Picture 5">
            <a:extLst>
              <a:ext uri="{FF2B5EF4-FFF2-40B4-BE49-F238E27FC236}">
                <a16:creationId xmlns:a16="http://schemas.microsoft.com/office/drawing/2014/main" id="{A4418A49-324D-41CA-BED2-F7680B6A8938}"/>
              </a:ext>
            </a:extLst>
          </p:cNvPr>
          <p:cNvPicPr>
            <a:picLocks noChangeAspect="1"/>
          </p:cNvPicPr>
          <p:nvPr/>
        </p:nvPicPr>
        <p:blipFill>
          <a:blip r:embed="rId3"/>
          <a:stretch>
            <a:fillRect/>
          </a:stretch>
        </p:blipFill>
        <p:spPr>
          <a:xfrm>
            <a:off x="0" y="3429000"/>
            <a:ext cx="2493760" cy="3447007"/>
          </a:xfrm>
          <a:prstGeom prst="rect">
            <a:avLst/>
          </a:prstGeom>
        </p:spPr>
      </p:pic>
      <p:pic>
        <p:nvPicPr>
          <p:cNvPr id="8" name="Picture 7">
            <a:extLst>
              <a:ext uri="{FF2B5EF4-FFF2-40B4-BE49-F238E27FC236}">
                <a16:creationId xmlns:a16="http://schemas.microsoft.com/office/drawing/2014/main" id="{B978D85A-698C-43D9-A4DC-D302217EF3DC}"/>
              </a:ext>
            </a:extLst>
          </p:cNvPr>
          <p:cNvPicPr>
            <a:picLocks noChangeAspect="1"/>
          </p:cNvPicPr>
          <p:nvPr/>
        </p:nvPicPr>
        <p:blipFill>
          <a:blip r:embed="rId4"/>
          <a:stretch>
            <a:fillRect/>
          </a:stretch>
        </p:blipFill>
        <p:spPr>
          <a:xfrm>
            <a:off x="0" y="1"/>
            <a:ext cx="2494316" cy="3556000"/>
          </a:xfrm>
          <a:prstGeom prst="rect">
            <a:avLst/>
          </a:prstGeom>
        </p:spPr>
      </p:pic>
    </p:spTree>
    <p:extLst>
      <p:ext uri="{BB962C8B-B14F-4D97-AF65-F5344CB8AC3E}">
        <p14:creationId xmlns:p14="http://schemas.microsoft.com/office/powerpoint/2010/main" val="1397165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100" y="174626"/>
            <a:ext cx="8407400" cy="1325563"/>
          </a:xfrm>
        </p:spPr>
        <p:txBody>
          <a:bodyPr>
            <a:normAutofit/>
          </a:bodyPr>
          <a:lstStyle/>
          <a:p>
            <a:r>
              <a:rPr lang="en-GB" sz="2800" dirty="0">
                <a:latin typeface="Cooper Black" panose="0208090404030B020404" pitchFamily="18" charset="0"/>
              </a:rPr>
              <a:t>United States and Saint-Domingue/Haiti</a:t>
            </a:r>
          </a:p>
        </p:txBody>
      </p:sp>
      <p:sp>
        <p:nvSpPr>
          <p:cNvPr id="3" name="Content Placeholder 2"/>
          <p:cNvSpPr>
            <a:spLocks noGrp="1"/>
          </p:cNvSpPr>
          <p:nvPr>
            <p:ph idx="1"/>
          </p:nvPr>
        </p:nvSpPr>
        <p:spPr>
          <a:xfrm>
            <a:off x="292100" y="1450978"/>
            <a:ext cx="8585200" cy="4927600"/>
          </a:xfrm>
        </p:spPr>
        <p:txBody>
          <a:bodyPr>
            <a:normAutofit fontScale="92500" lnSpcReduction="10000"/>
          </a:bodyPr>
          <a:lstStyle/>
          <a:p>
            <a:r>
              <a:rPr lang="en-GB" dirty="0"/>
              <a:t>Jefferson </a:t>
            </a:r>
            <a:r>
              <a:rPr lang="en-GB" dirty="0">
                <a:hlinkClick r:id="rId3"/>
              </a:rPr>
              <a:t>kept abreast</a:t>
            </a:r>
            <a:r>
              <a:rPr lang="en-GB" dirty="0"/>
              <a:t> of the revolution; entertained Haiti as a destination for repatriating American slaves</a:t>
            </a:r>
          </a:p>
          <a:p>
            <a:endParaRPr lang="en-GB" dirty="0"/>
          </a:p>
          <a:p>
            <a:r>
              <a:rPr lang="en-GB" dirty="0"/>
              <a:t>Haitian Revolution hung as spectre for southern slaveholders </a:t>
            </a:r>
          </a:p>
          <a:p>
            <a:endParaRPr lang="en-GB" dirty="0"/>
          </a:p>
          <a:p>
            <a:pPr marL="0" indent="0" algn="just">
              <a:buNone/>
            </a:pPr>
            <a:r>
              <a:rPr lang="en-GB" dirty="0"/>
              <a:t>“I sometimes shudder … and think that a large part of America will be </a:t>
            </a:r>
            <a:r>
              <a:rPr lang="en-GB" b="1" dirty="0">
                <a:solidFill>
                  <a:srgbClr val="FFFF00"/>
                </a:solidFill>
              </a:rPr>
              <a:t>Santo </a:t>
            </a:r>
            <a:r>
              <a:rPr lang="en-GB" b="1" dirty="0" err="1">
                <a:solidFill>
                  <a:srgbClr val="FFFF00"/>
                </a:solidFill>
              </a:rPr>
              <a:t>Domingonized</a:t>
            </a:r>
            <a:r>
              <a:rPr lang="en-GB" dirty="0">
                <a:solidFill>
                  <a:srgbClr val="FFFF00"/>
                </a:solidFill>
              </a:rPr>
              <a:t> </a:t>
            </a:r>
            <a:r>
              <a:rPr lang="en-GB" dirty="0"/>
              <a:t>in 100, or 200 years. The idea of seeing such a country as this overrun by a slave population almost makes me weep. It is in vain to tell a North American that the white population will be destroyed some fifty or eighty years hence by the negroes, and that his daughters will be violated and Butchered by them.”</a:t>
            </a:r>
          </a:p>
          <a:p>
            <a:pPr marL="0" indent="0" algn="r">
              <a:buNone/>
            </a:pPr>
            <a:r>
              <a:rPr lang="en-GB" dirty="0"/>
              <a:t>- Stephen Austin, 1831</a:t>
            </a:r>
          </a:p>
        </p:txBody>
      </p:sp>
    </p:spTree>
    <p:extLst>
      <p:ext uri="{BB962C8B-B14F-4D97-AF65-F5344CB8AC3E}">
        <p14:creationId xmlns:p14="http://schemas.microsoft.com/office/powerpoint/2010/main" val="21997949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35674" y="692696"/>
            <a:ext cx="2736128" cy="2573691"/>
          </a:xfrm>
          <a:prstGeom prst="rect">
            <a:avLst/>
          </a:prstGeom>
        </p:spPr>
        <p:txBody>
          <a:bodyPr wrap="square" lIns="540000" tIns="360000" rIns="540000" bIns="360000">
            <a:spAutoFit/>
          </a:bodyPr>
          <a:lstStyle/>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endParaRPr lang="en-GB" sz="2000" dirty="0"/>
          </a:p>
        </p:txBody>
      </p:sp>
      <p:sp>
        <p:nvSpPr>
          <p:cNvPr id="4" name="Rectangle 3"/>
          <p:cNvSpPr/>
          <p:nvPr/>
        </p:nvSpPr>
        <p:spPr>
          <a:xfrm>
            <a:off x="-56886" y="12"/>
            <a:ext cx="9200886" cy="1219474"/>
          </a:xfrm>
          <a:prstGeom prst="rect">
            <a:avLst/>
          </a:prstGeom>
        </p:spPr>
        <p:txBody>
          <a:bodyPr wrap="square" lIns="540000" tIns="360000" rIns="540000" bIns="360000">
            <a:spAutoFit/>
          </a:bodyPr>
          <a:lstStyle/>
          <a:p>
            <a:r>
              <a:rPr lang="en-GB" sz="3200" dirty="0">
                <a:solidFill>
                  <a:srgbClr val="FFFF00"/>
                </a:solidFill>
                <a:latin typeface="Cooper Black" panose="0208090404030B020404" pitchFamily="18" charset="0"/>
              </a:rPr>
              <a:t>NAT TURNER’S REBELLION, 1831</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0" name="Rectangle 9"/>
          <p:cNvSpPr/>
          <p:nvPr/>
        </p:nvSpPr>
        <p:spPr>
          <a:xfrm>
            <a:off x="3221773" y="229060"/>
            <a:ext cx="2736128" cy="1342584"/>
          </a:xfrm>
          <a:prstGeom prst="rect">
            <a:avLst/>
          </a:prstGeom>
        </p:spPr>
        <p:txBody>
          <a:bodyPr wrap="square" lIns="540000" tIns="360000" rIns="540000" bIns="360000">
            <a:spAutoFit/>
          </a:bodyPr>
          <a:lstStyle/>
          <a:p>
            <a:pPr algn="just"/>
            <a:endParaRPr lang="en-GB" sz="2000" dirty="0"/>
          </a:p>
          <a:p>
            <a:pPr algn="just"/>
            <a:endParaRPr lang="en-GB" sz="2000" dirty="0"/>
          </a:p>
        </p:txBody>
      </p:sp>
      <p:pic>
        <p:nvPicPr>
          <p:cNvPr id="5" name="Picture 4"/>
          <p:cNvPicPr>
            <a:picLocks noChangeAspect="1"/>
          </p:cNvPicPr>
          <p:nvPr/>
        </p:nvPicPr>
        <p:blipFill>
          <a:blip r:embed="rId3"/>
          <a:stretch>
            <a:fillRect/>
          </a:stretch>
        </p:blipFill>
        <p:spPr>
          <a:xfrm>
            <a:off x="155575" y="1219486"/>
            <a:ext cx="6096000" cy="5143500"/>
          </a:xfrm>
          <a:prstGeom prst="rect">
            <a:avLst/>
          </a:prstGeom>
        </p:spPr>
      </p:pic>
      <p:sp>
        <p:nvSpPr>
          <p:cNvPr id="6" name="Rectangle 5"/>
          <p:cNvSpPr/>
          <p:nvPr/>
        </p:nvSpPr>
        <p:spPr>
          <a:xfrm flipH="1">
            <a:off x="6477000" y="1319606"/>
            <a:ext cx="2260600" cy="4893647"/>
          </a:xfrm>
          <a:prstGeom prst="rect">
            <a:avLst/>
          </a:prstGeom>
        </p:spPr>
        <p:txBody>
          <a:bodyPr wrap="square">
            <a:spAutoFit/>
          </a:bodyPr>
          <a:lstStyle/>
          <a:p>
            <a:pPr marL="285750" indent="-285750">
              <a:buFont typeface="Arial" panose="020B0604020202020204" pitchFamily="34" charset="0"/>
              <a:buChar char="•"/>
            </a:pPr>
            <a:r>
              <a:rPr lang="en-GB" sz="2400" dirty="0"/>
              <a:t>Rebel slaves killed from 55 to 65 people in Southampton, Virginia</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Led by Nat Turner – motivated by religious visions and racial injustice</a:t>
            </a:r>
          </a:p>
        </p:txBody>
      </p:sp>
      <p:pic>
        <p:nvPicPr>
          <p:cNvPr id="3" name="Picture 2"/>
          <p:cNvPicPr>
            <a:picLocks noChangeAspect="1"/>
          </p:cNvPicPr>
          <p:nvPr/>
        </p:nvPicPr>
        <p:blipFill>
          <a:blip r:embed="rId4"/>
          <a:stretch>
            <a:fillRect/>
          </a:stretch>
        </p:blipFill>
        <p:spPr>
          <a:xfrm>
            <a:off x="4990170" y="4198531"/>
            <a:ext cx="1486830" cy="2691245"/>
          </a:xfrm>
          <a:prstGeom prst="rect">
            <a:avLst/>
          </a:prstGeom>
        </p:spPr>
      </p:pic>
    </p:spTree>
    <p:extLst>
      <p:ext uri="{BB962C8B-B14F-4D97-AF65-F5344CB8AC3E}">
        <p14:creationId xmlns:p14="http://schemas.microsoft.com/office/powerpoint/2010/main" val="12379589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094508" y="0"/>
            <a:ext cx="7143750" cy="3000375"/>
          </a:xfrm>
          <a:prstGeom prst="rect">
            <a:avLst/>
          </a:prstGeom>
        </p:spPr>
      </p:pic>
      <p:pic>
        <p:nvPicPr>
          <p:cNvPr id="3" name="Picture 2"/>
          <p:cNvPicPr>
            <a:picLocks noChangeAspect="1"/>
          </p:cNvPicPr>
          <p:nvPr/>
        </p:nvPicPr>
        <p:blipFill>
          <a:blip r:embed="rId4"/>
          <a:stretch>
            <a:fillRect/>
          </a:stretch>
        </p:blipFill>
        <p:spPr>
          <a:xfrm>
            <a:off x="5852843" y="3000375"/>
            <a:ext cx="2852573" cy="3857625"/>
          </a:xfrm>
          <a:prstGeom prst="rect">
            <a:avLst/>
          </a:prstGeom>
        </p:spPr>
      </p:pic>
      <p:sp>
        <p:nvSpPr>
          <p:cNvPr id="4" name="Rectangle 3"/>
          <p:cNvSpPr/>
          <p:nvPr/>
        </p:nvSpPr>
        <p:spPr>
          <a:xfrm flipH="1">
            <a:off x="2607990" y="3000375"/>
            <a:ext cx="2919973" cy="3231654"/>
          </a:xfrm>
          <a:prstGeom prst="rect">
            <a:avLst/>
          </a:prstGeom>
        </p:spPr>
        <p:txBody>
          <a:bodyPr wrap="square">
            <a:spAutoFit/>
          </a:bodyPr>
          <a:lstStyle/>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000" dirty="0"/>
              <a:t>Gabriel Prosser leader of rebellion (1800)</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Denmark Vesey, leader of 1822 rebellion (and one of Wells’ subjects) memorial in Hampton Park in Charleston, South Carolina</a:t>
            </a:r>
          </a:p>
        </p:txBody>
      </p:sp>
      <p:pic>
        <p:nvPicPr>
          <p:cNvPr id="5" name="Picture 4"/>
          <p:cNvPicPr>
            <a:picLocks noChangeAspect="1"/>
          </p:cNvPicPr>
          <p:nvPr/>
        </p:nvPicPr>
        <p:blipFill>
          <a:blip r:embed="rId5"/>
          <a:stretch>
            <a:fillRect/>
          </a:stretch>
        </p:blipFill>
        <p:spPr>
          <a:xfrm>
            <a:off x="0" y="3000375"/>
            <a:ext cx="2381887" cy="4037298"/>
          </a:xfrm>
          <a:prstGeom prst="rect">
            <a:avLst/>
          </a:prstGeom>
        </p:spPr>
      </p:pic>
    </p:spTree>
    <p:extLst>
      <p:ext uri="{BB962C8B-B14F-4D97-AF65-F5344CB8AC3E}">
        <p14:creationId xmlns:p14="http://schemas.microsoft.com/office/powerpoint/2010/main" val="4046560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3022600" y="365126"/>
            <a:ext cx="5492750" cy="6324600"/>
          </a:xfrm>
        </p:spPr>
        <p:txBody>
          <a:bodyPr>
            <a:normAutofit fontScale="62500" lnSpcReduction="20000"/>
          </a:bodyPr>
          <a:lstStyle/>
          <a:p>
            <a:pPr marL="0" indent="0">
              <a:buNone/>
            </a:pPr>
            <a:r>
              <a:rPr lang="en-GB" sz="4600" b="1" dirty="0">
                <a:latin typeface="Cooper Black" panose="0208090404030B020404" pitchFamily="18" charset="0"/>
              </a:rPr>
              <a:t>William Wells Brown on NAT TURNER</a:t>
            </a:r>
          </a:p>
          <a:p>
            <a:pPr marL="0" indent="0" algn="just">
              <a:buNone/>
            </a:pPr>
            <a:endParaRPr lang="en-GB" sz="3400" dirty="0"/>
          </a:p>
          <a:p>
            <a:pPr marL="0" indent="0" algn="just">
              <a:buNone/>
            </a:pPr>
            <a:r>
              <a:rPr lang="en-GB" sz="3400" dirty="0"/>
              <a:t>“ …He impressed his image upon the minds of those  who once beheld him. His looks, his sermons, his  acts, and </a:t>
            </a:r>
            <a:r>
              <a:rPr lang="en-GB" sz="3400" b="1" dirty="0"/>
              <a:t>his heroism live in the hearts of his race, on every cotton, sugar, and rice plantation at the south</a:t>
            </a:r>
            <a:r>
              <a:rPr lang="en-GB" sz="3400" dirty="0"/>
              <a:t>.” </a:t>
            </a:r>
          </a:p>
          <a:p>
            <a:pPr marL="0" indent="0" algn="just">
              <a:buNone/>
            </a:pPr>
            <a:endParaRPr lang="en-GB" sz="3400" dirty="0"/>
          </a:p>
          <a:p>
            <a:pPr marL="0" indent="0" algn="just">
              <a:buNone/>
            </a:pPr>
            <a:r>
              <a:rPr lang="en-GB" sz="3400" dirty="0"/>
              <a:t>“ … </a:t>
            </a:r>
            <a:r>
              <a:rPr lang="en-GB" sz="3400" b="1" dirty="0"/>
              <a:t>In every southern household there may be a Nat Turner</a:t>
            </a:r>
            <a:r>
              <a:rPr lang="en-GB" sz="3400" dirty="0"/>
              <a:t>, </a:t>
            </a:r>
            <a:r>
              <a:rPr lang="en-GB" sz="3400" b="1" dirty="0"/>
              <a:t>in whose soul God has lighted a torch of liberty that cannot be extinguished by the hand of man</a:t>
            </a:r>
            <a:r>
              <a:rPr lang="en-GB" sz="3400" dirty="0"/>
              <a:t>. </a:t>
            </a:r>
            <a:r>
              <a:rPr lang="en-GB" sz="3400" dirty="0">
                <a:solidFill>
                  <a:srgbClr val="FF0000"/>
                </a:solidFill>
              </a:rPr>
              <a:t>The slaveholder should understand that he lives upon a volcano, which may  burst forth at any moment, and give freedom to his victim</a:t>
            </a:r>
            <a:r>
              <a:rPr lang="en-GB" sz="3400" dirty="0"/>
              <a:t>.”</a:t>
            </a:r>
          </a:p>
          <a:p>
            <a:pPr marL="0" indent="0" algn="just">
              <a:buNone/>
            </a:pPr>
            <a:endParaRPr lang="en-GB" sz="3400" dirty="0"/>
          </a:p>
          <a:p>
            <a:pPr marL="0" indent="0" algn="just">
              <a:buNone/>
            </a:pPr>
            <a:r>
              <a:rPr lang="en-GB" sz="3400" dirty="0"/>
              <a:t>“ … This is </a:t>
            </a:r>
            <a:r>
              <a:rPr lang="en-GB" sz="3400" b="1" dirty="0"/>
              <a:t>a new era, and we are in the midst of the most important crisis that our country has yet witnesse</a:t>
            </a:r>
            <a:r>
              <a:rPr lang="en-GB" sz="3400" dirty="0"/>
              <a:t>d. And in the crisis the negro is an important  item. </a:t>
            </a:r>
            <a:r>
              <a:rPr lang="en-GB" sz="3400" b="1" dirty="0"/>
              <a:t>Every eye is now turned towards the south, looking for another Nat Turner</a:t>
            </a:r>
            <a:r>
              <a:rPr lang="en-GB" sz="3400" dirty="0"/>
              <a:t>.”</a:t>
            </a:r>
          </a:p>
        </p:txBody>
      </p:sp>
      <p:pic>
        <p:nvPicPr>
          <p:cNvPr id="4" name="Picture 3"/>
          <p:cNvPicPr>
            <a:picLocks noChangeAspect="1"/>
          </p:cNvPicPr>
          <p:nvPr/>
        </p:nvPicPr>
        <p:blipFill>
          <a:blip r:embed="rId3"/>
          <a:stretch>
            <a:fillRect/>
          </a:stretch>
        </p:blipFill>
        <p:spPr>
          <a:xfrm>
            <a:off x="0" y="0"/>
            <a:ext cx="2750188" cy="4555331"/>
          </a:xfrm>
          <a:prstGeom prst="rect">
            <a:avLst/>
          </a:prstGeom>
        </p:spPr>
      </p:pic>
      <p:pic>
        <p:nvPicPr>
          <p:cNvPr id="7" name="Picture 6"/>
          <p:cNvPicPr>
            <a:picLocks noChangeAspect="1"/>
          </p:cNvPicPr>
          <p:nvPr/>
        </p:nvPicPr>
        <p:blipFill>
          <a:blip r:embed="rId4"/>
          <a:stretch>
            <a:fillRect/>
          </a:stretch>
        </p:blipFill>
        <p:spPr>
          <a:xfrm>
            <a:off x="0" y="4419600"/>
            <a:ext cx="2114889" cy="2438400"/>
          </a:xfrm>
          <a:prstGeom prst="rect">
            <a:avLst/>
          </a:prstGeom>
        </p:spPr>
      </p:pic>
    </p:spTree>
    <p:extLst>
      <p:ext uri="{BB962C8B-B14F-4D97-AF65-F5344CB8AC3E}">
        <p14:creationId xmlns:p14="http://schemas.microsoft.com/office/powerpoint/2010/main" val="1843804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4AC5B-4E74-4B97-A0A1-D575A4EA1823}"/>
              </a:ext>
            </a:extLst>
          </p:cNvPr>
          <p:cNvSpPr>
            <a:spLocks noGrp="1"/>
          </p:cNvSpPr>
          <p:nvPr>
            <p:ph type="title"/>
          </p:nvPr>
        </p:nvSpPr>
        <p:spPr/>
        <p:txBody>
          <a:bodyPr>
            <a:normAutofit/>
          </a:bodyPr>
          <a:lstStyle/>
          <a:p>
            <a:r>
              <a:rPr lang="en-GB" sz="4400" b="1" dirty="0">
                <a:latin typeface="Cooper Black" panose="0208090404030B020404" pitchFamily="18" charset="0"/>
              </a:rPr>
              <a:t>Frederick Douglass on NAT TURNER</a:t>
            </a:r>
            <a:endParaRPr lang="en-GB" dirty="0"/>
          </a:p>
        </p:txBody>
      </p:sp>
      <p:sp>
        <p:nvSpPr>
          <p:cNvPr id="3" name="Content Placeholder 2">
            <a:extLst>
              <a:ext uri="{FF2B5EF4-FFF2-40B4-BE49-F238E27FC236}">
                <a16:creationId xmlns:a16="http://schemas.microsoft.com/office/drawing/2014/main" id="{DC42DD60-CC78-4A2A-A512-986BA2C366D9}"/>
              </a:ext>
            </a:extLst>
          </p:cNvPr>
          <p:cNvSpPr>
            <a:spLocks noGrp="1"/>
          </p:cNvSpPr>
          <p:nvPr>
            <p:ph idx="1"/>
          </p:nvPr>
        </p:nvSpPr>
        <p:spPr/>
        <p:txBody>
          <a:bodyPr>
            <a:normAutofit fontScale="92500" lnSpcReduction="10000"/>
          </a:bodyPr>
          <a:lstStyle/>
          <a:p>
            <a:pPr marL="0" indent="0" algn="r">
              <a:buNone/>
            </a:pPr>
            <a:r>
              <a:rPr lang="en-GB" i="1" dirty="0"/>
              <a:t>[On returning to Talbot County]</a:t>
            </a:r>
          </a:p>
          <a:p>
            <a:pPr marL="0" indent="0">
              <a:buNone/>
            </a:pPr>
            <a:r>
              <a:rPr lang="en-GB" dirty="0"/>
              <a:t>… In Baltimore, I could, occasionally, get into a Sabbath school, among the free children, and receive lessons, with the rest; but, having already learned both to read and to write, I was more of a teacher than a pupil, even there. When, however, I went back to the Eastern Shore, … neither allowed to teach, nor to be taught. The whole community—with but a single exception, among the whites—frowned upon everything like imparting instruction either to slaves or to free </a:t>
            </a:r>
            <a:r>
              <a:rPr lang="en-GB" dirty="0" err="1"/>
              <a:t>colored</a:t>
            </a:r>
            <a:r>
              <a:rPr lang="en-GB" dirty="0"/>
              <a:t> persons. </a:t>
            </a:r>
          </a:p>
          <a:p>
            <a:pPr marL="0" indent="0" algn="r">
              <a:buNone/>
            </a:pPr>
            <a:r>
              <a:rPr lang="en-GB" i="1" dirty="0"/>
              <a:t>[Resolves to start Sunday School for plantation slaves]</a:t>
            </a:r>
          </a:p>
          <a:p>
            <a:pPr marL="0" indent="0" algn="r">
              <a:buNone/>
            </a:pPr>
            <a:r>
              <a:rPr lang="en-GB" dirty="0"/>
              <a:t>- From </a:t>
            </a:r>
            <a:r>
              <a:rPr lang="en-GB" i="1" dirty="0"/>
              <a:t>My Bondage and My Freedom </a:t>
            </a:r>
            <a:r>
              <a:rPr lang="en-GB" dirty="0"/>
              <a:t>(1855)</a:t>
            </a:r>
          </a:p>
        </p:txBody>
      </p:sp>
    </p:spTree>
    <p:extLst>
      <p:ext uri="{BB962C8B-B14F-4D97-AF65-F5344CB8AC3E}">
        <p14:creationId xmlns:p14="http://schemas.microsoft.com/office/powerpoint/2010/main" val="24365329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4AC5B-4E74-4B97-A0A1-D575A4EA1823}"/>
              </a:ext>
            </a:extLst>
          </p:cNvPr>
          <p:cNvSpPr>
            <a:spLocks noGrp="1"/>
          </p:cNvSpPr>
          <p:nvPr>
            <p:ph type="title"/>
          </p:nvPr>
        </p:nvSpPr>
        <p:spPr/>
        <p:txBody>
          <a:bodyPr>
            <a:normAutofit/>
          </a:bodyPr>
          <a:lstStyle/>
          <a:p>
            <a:r>
              <a:rPr lang="en-GB" sz="4400" b="1" dirty="0">
                <a:latin typeface="Cooper Black" panose="0208090404030B020404" pitchFamily="18" charset="0"/>
              </a:rPr>
              <a:t>Frederick Douglass on NAT TURNER</a:t>
            </a:r>
            <a:endParaRPr lang="en-GB" dirty="0"/>
          </a:p>
        </p:txBody>
      </p:sp>
      <p:sp>
        <p:nvSpPr>
          <p:cNvPr id="3" name="Content Placeholder 2">
            <a:extLst>
              <a:ext uri="{FF2B5EF4-FFF2-40B4-BE49-F238E27FC236}">
                <a16:creationId xmlns:a16="http://schemas.microsoft.com/office/drawing/2014/main" id="{DC42DD60-CC78-4A2A-A512-986BA2C366D9}"/>
              </a:ext>
            </a:extLst>
          </p:cNvPr>
          <p:cNvSpPr>
            <a:spLocks noGrp="1"/>
          </p:cNvSpPr>
          <p:nvPr>
            <p:ph idx="1"/>
          </p:nvPr>
        </p:nvSpPr>
        <p:spPr>
          <a:xfrm>
            <a:off x="628650" y="1825624"/>
            <a:ext cx="7886700" cy="4667249"/>
          </a:xfrm>
        </p:spPr>
        <p:txBody>
          <a:bodyPr>
            <a:normAutofit fontScale="77500" lnSpcReduction="20000"/>
          </a:bodyPr>
          <a:lstStyle/>
          <a:p>
            <a:pPr marL="0" indent="0" algn="just">
              <a:buNone/>
            </a:pPr>
            <a:r>
              <a:rPr lang="en-GB" sz="3400" dirty="0"/>
              <a:t>Our first Sabbath passed delightfully, … I could not go to Baltimore, but I could make a little Baltimore here. At our second meeting, I learned that there was some objection to the existence of the Sabbath school; and, sure enough, we had scarcely got at work—good work, simply teaching a few </a:t>
            </a:r>
            <a:r>
              <a:rPr lang="en-GB" sz="3400" dirty="0" err="1"/>
              <a:t>colored</a:t>
            </a:r>
            <a:r>
              <a:rPr lang="en-GB" sz="3400" dirty="0"/>
              <a:t> children how to read the gospel of the Son of God—when in rushed a mob… who, armed with sticks and other missiles, drove us off, and commanded us never to meet for such a purpose again</a:t>
            </a:r>
            <a:r>
              <a:rPr lang="en-GB" sz="3400" dirty="0">
                <a:solidFill>
                  <a:srgbClr val="FFFF00"/>
                </a:solidFill>
              </a:rPr>
              <a:t>. One of this pious crew told me, that as for my part, I wanted to be another Nat Turner; and if I did not look out, I should get as many balls into me, as Nat did into him</a:t>
            </a:r>
            <a:r>
              <a:rPr lang="en-GB" sz="3400" dirty="0"/>
              <a:t>. Thus ended the infant Sabbath school.</a:t>
            </a:r>
          </a:p>
          <a:p>
            <a:pPr marL="0" indent="0" algn="r">
              <a:buNone/>
            </a:pPr>
            <a:r>
              <a:rPr lang="en-GB" dirty="0"/>
              <a:t>- From </a:t>
            </a:r>
            <a:r>
              <a:rPr lang="en-GB" i="1" dirty="0"/>
              <a:t>My Bondage and My Freedom </a:t>
            </a:r>
            <a:r>
              <a:rPr lang="en-GB" dirty="0"/>
              <a:t>(1855)</a:t>
            </a:r>
          </a:p>
        </p:txBody>
      </p:sp>
    </p:spTree>
    <p:extLst>
      <p:ext uri="{BB962C8B-B14F-4D97-AF65-F5344CB8AC3E}">
        <p14:creationId xmlns:p14="http://schemas.microsoft.com/office/powerpoint/2010/main" val="40893743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9852"/>
            <a:ext cx="7886700" cy="1325563"/>
          </a:xfrm>
        </p:spPr>
        <p:txBody>
          <a:bodyPr>
            <a:normAutofit/>
          </a:bodyPr>
          <a:lstStyle/>
          <a:p>
            <a:r>
              <a:rPr lang="en-GB" sz="4000" b="1" dirty="0">
                <a:solidFill>
                  <a:srgbClr val="FFC000"/>
                </a:solidFill>
                <a:latin typeface="Cooper Black" panose="0208090404030B020404" pitchFamily="18" charset="0"/>
              </a:rPr>
              <a:t>Frederick Douglass and Haiti</a:t>
            </a:r>
          </a:p>
        </p:txBody>
      </p:sp>
      <p:sp>
        <p:nvSpPr>
          <p:cNvPr id="3" name="Content Placeholder 2"/>
          <p:cNvSpPr>
            <a:spLocks noGrp="1"/>
          </p:cNvSpPr>
          <p:nvPr>
            <p:ph idx="1"/>
          </p:nvPr>
        </p:nvSpPr>
        <p:spPr>
          <a:xfrm>
            <a:off x="266700" y="1204914"/>
            <a:ext cx="5186997" cy="5462585"/>
          </a:xfrm>
        </p:spPr>
        <p:txBody>
          <a:bodyPr>
            <a:normAutofit lnSpcReduction="10000"/>
          </a:bodyPr>
          <a:lstStyle/>
          <a:p>
            <a:r>
              <a:rPr lang="en-GB" dirty="0"/>
              <a:t>1871: Produced a report favourable to annexation of the Dominican Republic (‘Santo Domingo’) into the United States</a:t>
            </a:r>
          </a:p>
          <a:p>
            <a:endParaRPr lang="en-GB" dirty="0"/>
          </a:p>
          <a:p>
            <a:r>
              <a:rPr lang="en-GB" dirty="0"/>
              <a:t>1889–1891: US Minister Resident and Consul General to Republic of Haiti (</a:t>
            </a:r>
            <a:r>
              <a:rPr lang="en-GB" i="1" dirty="0"/>
              <a:t>Haiti had been recognised by US in 1862)</a:t>
            </a:r>
            <a:endParaRPr lang="en-GB" dirty="0"/>
          </a:p>
          <a:p>
            <a:endParaRPr lang="en-GB" dirty="0"/>
          </a:p>
          <a:p>
            <a:r>
              <a:rPr lang="en-GB" dirty="0"/>
              <a:t>1893: Representative of Haiti at the World's Columbian Exposition in Chicago</a:t>
            </a:r>
          </a:p>
          <a:p>
            <a:endParaRPr lang="en-GB" dirty="0"/>
          </a:p>
        </p:txBody>
      </p:sp>
      <p:pic>
        <p:nvPicPr>
          <p:cNvPr id="5" name="Picture 4"/>
          <p:cNvPicPr>
            <a:picLocks noChangeAspect="1"/>
          </p:cNvPicPr>
          <p:nvPr/>
        </p:nvPicPr>
        <p:blipFill>
          <a:blip r:embed="rId3"/>
          <a:stretch>
            <a:fillRect/>
          </a:stretch>
        </p:blipFill>
        <p:spPr>
          <a:xfrm>
            <a:off x="5815647" y="1204914"/>
            <a:ext cx="3328353" cy="4191000"/>
          </a:xfrm>
          <a:prstGeom prst="rect">
            <a:avLst/>
          </a:prstGeom>
        </p:spPr>
      </p:pic>
      <p:sp>
        <p:nvSpPr>
          <p:cNvPr id="7" name="Rectangle 6"/>
          <p:cNvSpPr/>
          <p:nvPr/>
        </p:nvSpPr>
        <p:spPr>
          <a:xfrm>
            <a:off x="5815647" y="5587484"/>
            <a:ext cx="2854756" cy="369332"/>
          </a:xfrm>
          <a:prstGeom prst="rect">
            <a:avLst/>
          </a:prstGeom>
        </p:spPr>
        <p:txBody>
          <a:bodyPr wrap="none">
            <a:spAutoFit/>
          </a:bodyPr>
          <a:lstStyle/>
          <a:p>
            <a:r>
              <a:rPr lang="en-GB" dirty="0"/>
              <a:t>Douglass at his Desk in Haiti </a:t>
            </a:r>
          </a:p>
        </p:txBody>
      </p:sp>
    </p:spTree>
    <p:extLst>
      <p:ext uri="{BB962C8B-B14F-4D97-AF65-F5344CB8AC3E}">
        <p14:creationId xmlns:p14="http://schemas.microsoft.com/office/powerpoint/2010/main" val="39796308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93486" y="212726"/>
            <a:ext cx="4712607" cy="6492874"/>
          </a:xfrm>
        </p:spPr>
        <p:txBody>
          <a:bodyPr>
            <a:normAutofit fontScale="92500" lnSpcReduction="10000"/>
          </a:bodyPr>
          <a:lstStyle/>
          <a:p>
            <a:pPr marL="0" indent="0" algn="just">
              <a:buNone/>
            </a:pPr>
            <a:r>
              <a:rPr lang="en-GB" dirty="0"/>
              <a:t>“ …. From the beginning of our century until now, Haiti and its inhabitants have been very much in the thoughts of the American people. While slavery existed amongst us, </a:t>
            </a:r>
            <a:r>
              <a:rPr lang="en-GB" b="1" dirty="0">
                <a:solidFill>
                  <a:srgbClr val="FFFF00"/>
                </a:solidFill>
              </a:rPr>
              <a:t>the Black Republic; the only self-made Black Republic in the world</a:t>
            </a:r>
            <a:r>
              <a:rPr lang="en-GB" dirty="0"/>
              <a:t>. She came into the sisterhood of nations through blood. She was described at the time of her advent, as a very hell of horrors. Her </a:t>
            </a:r>
            <a:r>
              <a:rPr lang="en-GB" b="1" dirty="0">
                <a:solidFill>
                  <a:srgbClr val="FFFF00"/>
                </a:solidFill>
              </a:rPr>
              <a:t>very name was pronounced with a shudder</a:t>
            </a:r>
            <a:r>
              <a:rPr lang="en-GB" dirty="0"/>
              <a:t>. She was a startling and frightful surprise and </a:t>
            </a:r>
            <a:r>
              <a:rPr lang="en-GB" b="1" dirty="0">
                <a:solidFill>
                  <a:srgbClr val="FFFF00"/>
                </a:solidFill>
              </a:rPr>
              <a:t>a threat to all slaveholders throughout the world</a:t>
            </a:r>
            <a:r>
              <a:rPr lang="en-GB" dirty="0"/>
              <a:t>, and the slaveholding world has had its questioning eye upon her career ever  since.”</a:t>
            </a:r>
          </a:p>
        </p:txBody>
      </p:sp>
      <p:pic>
        <p:nvPicPr>
          <p:cNvPr id="4" name="Picture 3"/>
          <p:cNvPicPr>
            <a:picLocks noChangeAspect="1"/>
          </p:cNvPicPr>
          <p:nvPr/>
        </p:nvPicPr>
        <p:blipFill rotWithShape="1">
          <a:blip r:embed="rId3"/>
          <a:srcRect l="34026" t="4671" r="34303" b="8287"/>
          <a:stretch/>
        </p:blipFill>
        <p:spPr>
          <a:xfrm>
            <a:off x="5687621" y="0"/>
            <a:ext cx="3309257" cy="5413828"/>
          </a:xfrm>
          <a:prstGeom prst="rect">
            <a:avLst/>
          </a:prstGeom>
        </p:spPr>
      </p:pic>
      <p:sp>
        <p:nvSpPr>
          <p:cNvPr id="5" name="Rectangle 4"/>
          <p:cNvSpPr/>
          <p:nvPr/>
        </p:nvSpPr>
        <p:spPr>
          <a:xfrm>
            <a:off x="5687621" y="5513992"/>
            <a:ext cx="3087007" cy="1477328"/>
          </a:xfrm>
          <a:prstGeom prst="rect">
            <a:avLst/>
          </a:prstGeom>
        </p:spPr>
        <p:txBody>
          <a:bodyPr wrap="square">
            <a:spAutoFit/>
          </a:bodyPr>
          <a:lstStyle/>
          <a:p>
            <a:r>
              <a:rPr lang="en-GB" dirty="0"/>
              <a:t>Full text:</a:t>
            </a:r>
          </a:p>
          <a:p>
            <a:r>
              <a:rPr lang="en-GB" dirty="0">
                <a:hlinkClick r:id="rId4"/>
              </a:rPr>
              <a:t>http://faculty.webster.edu/corbetre/haiti/history/1844-1915/douglass.htm</a:t>
            </a:r>
            <a:endParaRPr lang="en-GB" dirty="0"/>
          </a:p>
          <a:p>
            <a:endParaRPr lang="en-GB" dirty="0"/>
          </a:p>
        </p:txBody>
      </p:sp>
    </p:spTree>
    <p:extLst>
      <p:ext uri="{BB962C8B-B14F-4D97-AF65-F5344CB8AC3E}">
        <p14:creationId xmlns:p14="http://schemas.microsoft.com/office/powerpoint/2010/main" val="36161968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3486" y="228929"/>
            <a:ext cx="4937496" cy="7003144"/>
          </a:xfrm>
        </p:spPr>
        <p:txBody>
          <a:bodyPr>
            <a:noAutofit/>
          </a:bodyPr>
          <a:lstStyle/>
          <a:p>
            <a:pPr marL="0" indent="0" algn="just">
              <a:buNone/>
            </a:pPr>
            <a:r>
              <a:rPr lang="en-GB" sz="2500" dirty="0"/>
              <a:t>“ [The] revolutionary spirit of Haiti is </a:t>
            </a:r>
            <a:r>
              <a:rPr lang="en-GB" sz="2500" b="1" dirty="0">
                <a:solidFill>
                  <a:srgbClr val="FFFF00"/>
                </a:solidFill>
              </a:rPr>
              <a:t>her curse, her crime, her greatest calamity and the explanation of the limited condition of her civilization</a:t>
            </a:r>
            <a:r>
              <a:rPr lang="en-GB" sz="2500" dirty="0"/>
              <a:t>. It makes her an object of distress to her friends at home and abroad. </a:t>
            </a:r>
            <a:r>
              <a:rPr lang="en-GB" sz="2500" b="1" dirty="0">
                <a:solidFill>
                  <a:srgbClr val="FFFF00"/>
                </a:solidFill>
              </a:rPr>
              <a:t>It reflects upon the </a:t>
            </a:r>
            <a:r>
              <a:rPr lang="en-GB" sz="2500" b="1" dirty="0" err="1">
                <a:solidFill>
                  <a:srgbClr val="FFFF00"/>
                </a:solidFill>
              </a:rPr>
              <a:t>colored</a:t>
            </a:r>
            <a:r>
              <a:rPr lang="en-GB" sz="2500" b="1" dirty="0">
                <a:solidFill>
                  <a:srgbClr val="FFFF00"/>
                </a:solidFill>
              </a:rPr>
              <a:t> race everywhere</a:t>
            </a:r>
            <a:r>
              <a:rPr lang="en-GB" sz="2500" dirty="0"/>
              <a:t>. </a:t>
            </a:r>
          </a:p>
          <a:p>
            <a:pPr marL="0" indent="0" algn="just">
              <a:buNone/>
            </a:pPr>
            <a:r>
              <a:rPr lang="en-GB" sz="2500" dirty="0"/>
              <a:t>	“ … They tell us that Haiti is already doomed – that she is on the downgrade to barbarism; and, worse still, they affirm </a:t>
            </a:r>
            <a:r>
              <a:rPr lang="en-GB" sz="2500" i="1" dirty="0"/>
              <a:t>that when the negro is left to himself there or elsewhere, he inevitably gravitates to barbarism</a:t>
            </a:r>
            <a:r>
              <a:rPr lang="en-GB" sz="2500" dirty="0"/>
              <a:t>. </a:t>
            </a:r>
            <a:r>
              <a:rPr lang="en-GB" sz="2500" dirty="0">
                <a:solidFill>
                  <a:srgbClr val="FFFF00"/>
                </a:solidFill>
              </a:rPr>
              <a:t>Alas, for poor Haiti! and alas, for the poor negro everywhere, if this shall prove true!</a:t>
            </a:r>
            <a:r>
              <a:rPr lang="en-GB" sz="2500" dirty="0"/>
              <a:t>”</a:t>
            </a:r>
          </a:p>
        </p:txBody>
      </p:sp>
      <p:sp>
        <p:nvSpPr>
          <p:cNvPr id="5" name="Rectangle 4"/>
          <p:cNvSpPr/>
          <p:nvPr/>
        </p:nvSpPr>
        <p:spPr>
          <a:xfrm>
            <a:off x="5687621" y="5588398"/>
            <a:ext cx="3087007" cy="1477328"/>
          </a:xfrm>
          <a:prstGeom prst="rect">
            <a:avLst/>
          </a:prstGeom>
        </p:spPr>
        <p:txBody>
          <a:bodyPr wrap="square">
            <a:spAutoFit/>
          </a:bodyPr>
          <a:lstStyle/>
          <a:p>
            <a:r>
              <a:rPr lang="en-GB" dirty="0"/>
              <a:t>Full text:</a:t>
            </a:r>
          </a:p>
          <a:p>
            <a:r>
              <a:rPr lang="en-GB" dirty="0">
                <a:hlinkClick r:id="rId3"/>
              </a:rPr>
              <a:t>http://faculty.webster.edu/corbetre/haiti/history/1844-1915/douglass.htm</a:t>
            </a:r>
            <a:endParaRPr lang="en-GB" dirty="0"/>
          </a:p>
          <a:p>
            <a:endParaRPr lang="en-GB" dirty="0"/>
          </a:p>
        </p:txBody>
      </p:sp>
      <p:pic>
        <p:nvPicPr>
          <p:cNvPr id="6" name="Picture 5"/>
          <p:cNvPicPr>
            <a:picLocks noChangeAspect="1"/>
          </p:cNvPicPr>
          <p:nvPr/>
        </p:nvPicPr>
        <p:blipFill rotWithShape="1">
          <a:blip r:embed="rId4"/>
          <a:srcRect l="34026" t="4671" r="34303" b="8287"/>
          <a:stretch/>
        </p:blipFill>
        <p:spPr>
          <a:xfrm>
            <a:off x="5687621" y="0"/>
            <a:ext cx="3309257" cy="5413828"/>
          </a:xfrm>
          <a:prstGeom prst="rect">
            <a:avLst/>
          </a:prstGeom>
        </p:spPr>
      </p:pic>
    </p:spTree>
    <p:extLst>
      <p:ext uri="{BB962C8B-B14F-4D97-AF65-F5344CB8AC3E}">
        <p14:creationId xmlns:p14="http://schemas.microsoft.com/office/powerpoint/2010/main" val="34502462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99911" y="347133"/>
            <a:ext cx="7416799" cy="6163734"/>
          </a:xfrm>
          <a:solidFill>
            <a:schemeClr val="tx1">
              <a:alpha val="70000"/>
            </a:schemeClr>
          </a:solidFill>
        </p:spPr>
        <p:txBody>
          <a:bodyPr>
            <a:normAutofit fontScale="90000"/>
          </a:bodyPr>
          <a:lstStyle/>
          <a:p>
            <a:br>
              <a:rPr lang="en-GB" sz="2400" dirty="0">
                <a:solidFill>
                  <a:schemeClr val="bg1"/>
                </a:solidFill>
                <a:latin typeface="Cooper Black" panose="0208090404030B020404" pitchFamily="18" charset="0"/>
              </a:rPr>
            </a:br>
            <a:r>
              <a:rPr lang="en-GB" sz="2200" dirty="0">
                <a:solidFill>
                  <a:schemeClr val="bg1"/>
                </a:solidFill>
                <a:latin typeface="Cooper Black" panose="0208090404030B020404" pitchFamily="18" charset="0"/>
              </a:rPr>
              <a:t>HPHI5006, 6006</a:t>
            </a:r>
            <a:br>
              <a:rPr lang="en-GB" sz="2200" dirty="0">
                <a:solidFill>
                  <a:schemeClr val="bg1"/>
                </a:solidFill>
                <a:latin typeface="Cooper Black" panose="0208090404030B020404" pitchFamily="18" charset="0"/>
              </a:rPr>
            </a:br>
            <a:r>
              <a:rPr lang="en-GB" sz="4000" dirty="0">
                <a:solidFill>
                  <a:srgbClr val="00B050"/>
                </a:solidFill>
                <a:latin typeface="Cooper Black" panose="0208090404030B020404" pitchFamily="18" charset="0"/>
              </a:rPr>
              <a:t>Routes &amp; Roots of the Black Atlantic</a:t>
            </a:r>
            <a:br>
              <a:rPr lang="en-GB" sz="4000" dirty="0">
                <a:solidFill>
                  <a:srgbClr val="00B050"/>
                </a:solidFill>
                <a:latin typeface="Cooper Black" panose="0208090404030B020404" pitchFamily="18" charset="0"/>
              </a:rPr>
            </a:br>
            <a:br>
              <a:rPr lang="en-GB" sz="5300" dirty="0">
                <a:solidFill>
                  <a:srgbClr val="00B0F0"/>
                </a:solidFill>
                <a:latin typeface="Cooper Black" panose="0208090404030B020404" pitchFamily="18" charset="0"/>
              </a:rPr>
            </a:br>
            <a:r>
              <a:rPr lang="en-GB" sz="4000" dirty="0">
                <a:solidFill>
                  <a:srgbClr val="FF0000"/>
                </a:solidFill>
                <a:latin typeface="Cooper Black" panose="0208090404030B020404" pitchFamily="18" charset="0"/>
              </a:rPr>
              <a:t>Lecture 6: Emancipation, Civil War and Reconstruction</a:t>
            </a:r>
            <a:br>
              <a:rPr lang="en-GB" sz="4000" dirty="0">
                <a:solidFill>
                  <a:srgbClr val="FF0000"/>
                </a:solidFill>
                <a:latin typeface="Cooper Black" panose="0208090404030B020404" pitchFamily="18" charset="0"/>
              </a:rPr>
            </a:br>
            <a:br>
              <a:rPr lang="en-GB" sz="4000" dirty="0">
                <a:solidFill>
                  <a:srgbClr val="FF0000"/>
                </a:solidFill>
                <a:latin typeface="Cooper Black" panose="0208090404030B020404" pitchFamily="18" charset="0"/>
              </a:rPr>
            </a:br>
            <a:r>
              <a:rPr lang="en-GB" sz="4000" dirty="0">
                <a:solidFill>
                  <a:srgbClr val="FFFF00"/>
                </a:solidFill>
                <a:latin typeface="Cooper Black" panose="0208090404030B020404" pitchFamily="18" charset="0"/>
              </a:rPr>
              <a:t>Part Two: Civil War and Reconstruction</a:t>
            </a:r>
            <a:br>
              <a:rPr lang="en-GB" sz="4000" dirty="0">
                <a:solidFill>
                  <a:srgbClr val="FFFF00"/>
                </a:solidFill>
                <a:latin typeface="Cooper Black" panose="0208090404030B020404" pitchFamily="18" charset="0"/>
              </a:rPr>
            </a:br>
            <a:endParaRPr lang="en-GB"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24857457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6513231"/>
          </a:xfrm>
          <a:prstGeom prst="rect">
            <a:avLst/>
          </a:prstGeom>
        </p:spPr>
        <p:txBody>
          <a:bodyPr wrap="square" lIns="540000" tIns="360000" rIns="540000" bIns="360000">
            <a:spAutoFit/>
          </a:bodyPr>
          <a:lstStyle/>
          <a:p>
            <a:pPr algn="ctr"/>
            <a:r>
              <a:rPr lang="en-US" sz="3200" b="1" dirty="0">
                <a:solidFill>
                  <a:srgbClr val="FFFF00"/>
                </a:solidFill>
                <a:latin typeface="Cooper Black" panose="0208090404030B020404" pitchFamily="18" charset="0"/>
              </a:rPr>
              <a:t>LONG-TERM CAUSES OF THE AMERICAN CIVIL WAR</a:t>
            </a:r>
          </a:p>
          <a:p>
            <a:endParaRPr lang="en-US" sz="2400" b="1" dirty="0">
              <a:solidFill>
                <a:prstClr val="black"/>
              </a:solidFill>
              <a:latin typeface="Cooper Black" panose="0208090404030B020404" pitchFamily="18" charset="0"/>
            </a:endParaRPr>
          </a:p>
          <a:p>
            <a:r>
              <a:rPr lang="en-GB" sz="2200" dirty="0">
                <a:solidFill>
                  <a:srgbClr val="FFFF00"/>
                </a:solidFill>
              </a:rPr>
              <a:t>Product of a century’s-worth of sectional tensions between northern and southern United States regarding  the issues of: </a:t>
            </a:r>
          </a:p>
          <a:p>
            <a:pPr algn="just"/>
            <a:endParaRPr lang="en-GB" dirty="0">
              <a:solidFill>
                <a:srgbClr val="FFFF00"/>
              </a:solidFill>
            </a:endParaRPr>
          </a:p>
          <a:p>
            <a:pPr marL="914400" lvl="1" indent="-457200" algn="just">
              <a:buAutoNum type="alphaLcParenR"/>
            </a:pPr>
            <a:r>
              <a:rPr lang="en-GB" sz="2200" dirty="0">
                <a:solidFill>
                  <a:srgbClr val="FFFF00"/>
                </a:solidFill>
              </a:rPr>
              <a:t> </a:t>
            </a:r>
            <a:r>
              <a:rPr lang="en-GB" sz="2200" b="1" dirty="0">
                <a:solidFill>
                  <a:srgbClr val="FFFF00"/>
                </a:solidFill>
              </a:rPr>
              <a:t>states’ rights </a:t>
            </a:r>
            <a:r>
              <a:rPr lang="en-GB" sz="2200" dirty="0">
                <a:solidFill>
                  <a:srgbClr val="FFFF00"/>
                </a:solidFill>
              </a:rPr>
              <a:t>v. Federalism</a:t>
            </a:r>
          </a:p>
          <a:p>
            <a:pPr marL="914400" lvl="1" indent="-457200" algn="just">
              <a:buAutoNum type="alphaLcParenR"/>
            </a:pPr>
            <a:endParaRPr lang="en-GB" dirty="0">
              <a:solidFill>
                <a:srgbClr val="FFFF00"/>
              </a:solidFill>
            </a:endParaRPr>
          </a:p>
          <a:p>
            <a:pPr lvl="2" algn="just"/>
            <a:r>
              <a:rPr lang="en-GB" sz="2200" dirty="0">
                <a:solidFill>
                  <a:srgbClr val="FFFF00"/>
                </a:solidFill>
              </a:rPr>
              <a:t>… in particular as pertaining to …</a:t>
            </a:r>
          </a:p>
          <a:p>
            <a:pPr lvl="3" algn="just"/>
            <a:endParaRPr lang="en-GB" dirty="0">
              <a:solidFill>
                <a:srgbClr val="FFFF00"/>
              </a:solidFill>
            </a:endParaRPr>
          </a:p>
          <a:p>
            <a:pPr lvl="3" algn="just"/>
            <a:r>
              <a:rPr lang="en-GB" sz="2200" dirty="0">
                <a:solidFill>
                  <a:srgbClr val="FFFF00"/>
                </a:solidFill>
              </a:rPr>
              <a:t>	b) the </a:t>
            </a:r>
            <a:r>
              <a:rPr lang="en-GB" sz="2200" b="1" dirty="0">
                <a:solidFill>
                  <a:srgbClr val="FFFF00"/>
                </a:solidFill>
              </a:rPr>
              <a:t>westward expansion </a:t>
            </a:r>
            <a:r>
              <a:rPr lang="en-GB" sz="2200" dirty="0">
                <a:solidFill>
                  <a:srgbClr val="FFFF00"/>
                </a:solidFill>
              </a:rPr>
              <a:t>of the United States</a:t>
            </a:r>
          </a:p>
          <a:p>
            <a:pPr lvl="3" algn="just"/>
            <a:endParaRPr lang="en-GB" dirty="0">
              <a:solidFill>
                <a:srgbClr val="FFFF00"/>
              </a:solidFill>
            </a:endParaRPr>
          </a:p>
          <a:p>
            <a:pPr lvl="3" algn="just"/>
            <a:r>
              <a:rPr lang="en-GB" sz="2200" dirty="0">
                <a:solidFill>
                  <a:srgbClr val="FFFF00"/>
                </a:solidFill>
              </a:rPr>
              <a:t>	… and above all else with regards to …</a:t>
            </a:r>
          </a:p>
          <a:p>
            <a:pPr lvl="4" algn="just"/>
            <a:endParaRPr lang="en-GB" dirty="0">
              <a:solidFill>
                <a:srgbClr val="FFFF00"/>
              </a:solidFill>
            </a:endParaRPr>
          </a:p>
          <a:p>
            <a:pPr lvl="5" algn="just"/>
            <a:r>
              <a:rPr lang="en-GB" sz="2200" dirty="0">
                <a:solidFill>
                  <a:srgbClr val="FFFF00"/>
                </a:solidFill>
              </a:rPr>
              <a:t>c) whether or not the ‘peculiar institution’ of </a:t>
            </a:r>
            <a:r>
              <a:rPr lang="en-GB" sz="2200" b="1" dirty="0">
                <a:solidFill>
                  <a:srgbClr val="FFFF00"/>
                </a:solidFill>
              </a:rPr>
              <a:t>slavery </a:t>
            </a:r>
            <a:r>
              <a:rPr lang="en-GB" sz="2200" dirty="0">
                <a:solidFill>
                  <a:srgbClr val="FFFF00"/>
                </a:solidFill>
              </a:rPr>
              <a:t>would be permitted in newly-acquired territories</a:t>
            </a:r>
            <a:endParaRPr lang="en-GB" sz="2400" dirty="0">
              <a:solidFill>
                <a:srgbClr val="FFFF00"/>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Tree>
    <p:extLst>
      <p:ext uri="{BB962C8B-B14F-4D97-AF65-F5344CB8AC3E}">
        <p14:creationId xmlns:p14="http://schemas.microsoft.com/office/powerpoint/2010/main" val="5910593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8082891"/>
          </a:xfrm>
          <a:prstGeom prst="rect">
            <a:avLst/>
          </a:prstGeom>
        </p:spPr>
        <p:txBody>
          <a:bodyPr wrap="square" lIns="540000" tIns="360000" rIns="540000" bIns="360000">
            <a:spAutoFit/>
          </a:bodyPr>
          <a:lstStyle/>
          <a:p>
            <a:pPr algn="ctr"/>
            <a:r>
              <a:rPr lang="en-US" sz="3200" b="1" dirty="0">
                <a:solidFill>
                  <a:srgbClr val="FFFF00"/>
                </a:solidFill>
                <a:latin typeface="Cooper Black" panose="0208090404030B020404" pitchFamily="18" charset="0"/>
              </a:rPr>
              <a:t>LONG-TERM CAUSES OF THE AMERICAN CIVIL WAR</a:t>
            </a:r>
          </a:p>
          <a:p>
            <a:pPr algn="r"/>
            <a:r>
              <a:rPr lang="en-GB" sz="2000" i="1" dirty="0">
                <a:solidFill>
                  <a:srgbClr val="FFFF00"/>
                </a:solidFill>
              </a:rPr>
              <a:t>:</a:t>
            </a:r>
          </a:p>
          <a:p>
            <a:pPr algn="just"/>
            <a:r>
              <a:rPr lang="en-GB" sz="2400" dirty="0">
                <a:solidFill>
                  <a:srgbClr val="FFFF00"/>
                </a:solidFill>
              </a:rPr>
              <a:t>The immediacy of these issues was heightened in the 1840s and 1850s because of:</a:t>
            </a:r>
          </a:p>
          <a:p>
            <a:pPr algn="just"/>
            <a:endParaRPr lang="en-GB" sz="1000" dirty="0">
              <a:solidFill>
                <a:prstClr val="black"/>
              </a:solidFill>
            </a:endParaRPr>
          </a:p>
          <a:p>
            <a:pPr marL="457200" indent="-457200" algn="just">
              <a:buAutoNum type="arabicPeriod"/>
            </a:pPr>
            <a:r>
              <a:rPr lang="en-GB" sz="2400" b="1" dirty="0">
                <a:solidFill>
                  <a:srgbClr val="FF0000"/>
                </a:solidFill>
              </a:rPr>
              <a:t>The acquisition of new states and territories as a consequence of the Mexican-American War and surrounding conflicts</a:t>
            </a:r>
          </a:p>
          <a:p>
            <a:pPr marL="457200" indent="-457200" algn="just">
              <a:buAutoNum type="arabicPeriod"/>
            </a:pPr>
            <a:endParaRPr lang="en-GB" sz="1000" dirty="0">
              <a:solidFill>
                <a:prstClr val="black"/>
              </a:solidFill>
            </a:endParaRPr>
          </a:p>
          <a:p>
            <a:pPr marL="457200" indent="-457200" algn="just">
              <a:buAutoNum type="arabicPeriod"/>
            </a:pPr>
            <a:r>
              <a:rPr lang="en-GB" sz="2400" dirty="0">
                <a:solidFill>
                  <a:srgbClr val="92D050"/>
                </a:solidFill>
              </a:rPr>
              <a:t>The activism of an evangelical, reformist socio-religious movement with positioned abolitionism to the forefront of its political agenda</a:t>
            </a:r>
          </a:p>
          <a:p>
            <a:pPr marL="457200" indent="-457200" algn="just">
              <a:buFont typeface="+mj-lt"/>
              <a:buAutoNum type="arabicPeriod" startAt="3"/>
            </a:pPr>
            <a:endParaRPr lang="en-GB" sz="2400" dirty="0">
              <a:solidFill>
                <a:srgbClr val="7030A0"/>
              </a:solidFill>
            </a:endParaRPr>
          </a:p>
          <a:p>
            <a:pPr marL="457200" indent="-457200" algn="just">
              <a:buFont typeface="+mj-lt"/>
              <a:buAutoNum type="arabicPeriod" startAt="3"/>
            </a:pPr>
            <a:r>
              <a:rPr lang="en-GB" sz="2400" dirty="0">
                <a:solidFill>
                  <a:schemeClr val="accent5">
                    <a:lumMod val="60000"/>
                    <a:lumOff val="40000"/>
                  </a:schemeClr>
                </a:solidFill>
              </a:rPr>
              <a:t>The emergence of the Republicans as a party committed to abolition and opposed to the doctrine of ‘popular sovereignty’</a:t>
            </a:r>
          </a:p>
          <a:p>
            <a:pPr algn="just"/>
            <a:endParaRPr lang="en-GB" sz="2200" dirty="0">
              <a:solidFill>
                <a:prstClr val="black"/>
              </a:solidFill>
            </a:endParaRPr>
          </a:p>
          <a:p>
            <a:pPr marL="457200" indent="-457200" algn="just">
              <a:buAutoNum type="arabicPeriod"/>
            </a:pPr>
            <a:endParaRPr lang="en-GB" sz="2200" dirty="0">
              <a:solidFill>
                <a:prstClr val="black"/>
              </a:solidFill>
            </a:endParaRPr>
          </a:p>
          <a:p>
            <a:pPr algn="just"/>
            <a:endParaRPr lang="en-GB" sz="2200" dirty="0">
              <a:solidFill>
                <a:prstClr val="black"/>
              </a:solidFill>
            </a:endParaRPr>
          </a:p>
          <a:p>
            <a:pPr algn="just"/>
            <a:endParaRPr lang="en-GB" sz="24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Tree>
    <p:extLst>
      <p:ext uri="{BB962C8B-B14F-4D97-AF65-F5344CB8AC3E}">
        <p14:creationId xmlns:p14="http://schemas.microsoft.com/office/powerpoint/2010/main" val="37222355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6"/>
            <a:ext cx="9144000" cy="6759452"/>
          </a:xfrm>
          <a:prstGeom prst="rect">
            <a:avLst/>
          </a:prstGeom>
        </p:spPr>
        <p:txBody>
          <a:bodyPr wrap="square" lIns="540000" tIns="360000" rIns="540000" bIns="360000">
            <a:spAutoFit/>
          </a:bodyPr>
          <a:lstStyle/>
          <a:p>
            <a:pPr algn="ctr"/>
            <a:r>
              <a:rPr lang="en-GB" sz="3200" dirty="0">
                <a:solidFill>
                  <a:srgbClr val="FFFF00"/>
                </a:solidFill>
                <a:latin typeface="Cooper Black" panose="0208090404030B020404" pitchFamily="18" charset="0"/>
              </a:rPr>
              <a:t>ORIGINS AND MAKEUP OF THE REPUBLICAN PARTY</a:t>
            </a:r>
          </a:p>
          <a:p>
            <a:endParaRPr lang="en-GB" sz="2000" b="1" u="sng" dirty="0"/>
          </a:p>
          <a:p>
            <a:pPr marL="342900" indent="-342900">
              <a:buFont typeface="Arial" panose="020B0604020202020204" pitchFamily="34" charset="0"/>
              <a:buChar char="•"/>
            </a:pPr>
            <a:r>
              <a:rPr lang="en-GB" sz="2400" dirty="0"/>
              <a:t>Est. 1854, drawing members and support from Whig Party which had fractured as a result of the Kansas-Nebraska Act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Supported </a:t>
            </a:r>
            <a:r>
              <a:rPr lang="en-GB" sz="2400" i="1" dirty="0"/>
              <a:t>explicit </a:t>
            </a:r>
            <a:r>
              <a:rPr lang="en-GB" sz="2400" dirty="0"/>
              <a:t>forbidding of slavery in western territories; actively abolitionist; opposed to popular sovereignty and in favour of federal government control</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Support mainly in north</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John C. Frémont, an explorer, first Republican nominee for President in 1856 with slogan: "Free soil, free silver, free men, Frémont and victory</a:t>
            </a:r>
            <a:r>
              <a:rPr lang="en-GB" sz="2000" dirty="0"/>
              <a:t>!" </a:t>
            </a:r>
          </a:p>
          <a:p>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4294664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2"/>
            <a:ext cx="6388100" cy="6426188"/>
          </a:xfrm>
          <a:prstGeom prst="rect">
            <a:avLst/>
          </a:prstGeom>
        </p:spPr>
        <p:txBody>
          <a:bodyPr wrap="square" lIns="540000" tIns="360000" rIns="540000" bIns="360000">
            <a:spAutoFit/>
          </a:bodyPr>
          <a:lstStyle/>
          <a:p>
            <a:r>
              <a:rPr lang="en-GB" sz="3200" b="1" dirty="0">
                <a:solidFill>
                  <a:srgbClr val="FFFF00"/>
                </a:solidFill>
                <a:latin typeface="Cooper Black" panose="0208090404030B020404" pitchFamily="18" charset="0"/>
              </a:rPr>
              <a:t>ABRAHAM LINCOLN</a:t>
            </a:r>
          </a:p>
          <a:p>
            <a:endParaRPr lang="en-GB" sz="2000" u="sng" dirty="0">
              <a:solidFill>
                <a:srgbClr val="FFFF00"/>
              </a:solidFill>
            </a:endParaRPr>
          </a:p>
          <a:p>
            <a:pPr marL="342900" indent="-342900" algn="just">
              <a:buFont typeface="Arial" panose="020B0604020202020204" pitchFamily="34" charset="0"/>
              <a:buChar char="•"/>
            </a:pPr>
            <a:r>
              <a:rPr lang="en-GB" sz="2400" dirty="0">
                <a:solidFill>
                  <a:srgbClr val="FFFF00"/>
                </a:solidFill>
              </a:rPr>
              <a:t>b. Kentucky 1809; settled in Illinois in 1820s</a:t>
            </a:r>
          </a:p>
          <a:p>
            <a:pPr marL="342900" indent="-342900" algn="just">
              <a:buFont typeface="Arial" panose="020B0604020202020204" pitchFamily="34" charset="0"/>
              <a:buChar char="•"/>
            </a:pPr>
            <a:endParaRPr lang="en-GB" sz="2400" dirty="0">
              <a:solidFill>
                <a:srgbClr val="FFFF00"/>
              </a:solidFill>
            </a:endParaRPr>
          </a:p>
          <a:p>
            <a:pPr marL="342900" indent="-342900" algn="just">
              <a:buFont typeface="Arial" panose="020B0604020202020204" pitchFamily="34" charset="0"/>
              <a:buChar char="•"/>
            </a:pPr>
            <a:r>
              <a:rPr lang="en-GB" sz="2400" dirty="0">
                <a:solidFill>
                  <a:srgbClr val="FFFF00"/>
                </a:solidFill>
              </a:rPr>
              <a:t>Representative in state legislature 1834–1842; in US House of Representatives 1847–1849; left to practice law</a:t>
            </a:r>
          </a:p>
          <a:p>
            <a:pPr marL="342900" indent="-342900" algn="just">
              <a:buFont typeface="Arial" panose="020B0604020202020204" pitchFamily="34" charset="0"/>
              <a:buChar char="•"/>
            </a:pPr>
            <a:endParaRPr lang="en-GB" sz="2400" dirty="0">
              <a:solidFill>
                <a:srgbClr val="FFFF00"/>
              </a:solidFill>
            </a:endParaRPr>
          </a:p>
          <a:p>
            <a:pPr marL="342900" indent="-342900" algn="just">
              <a:buFont typeface="Arial" panose="020B0604020202020204" pitchFamily="34" charset="0"/>
              <a:buChar char="•"/>
            </a:pPr>
            <a:r>
              <a:rPr lang="en-GB" sz="2400" dirty="0">
                <a:solidFill>
                  <a:srgbClr val="FFFF00"/>
                </a:solidFill>
              </a:rPr>
              <a:t>Previously a Whig and supporter of colonization movement – returned to politics in 1854 and joined newly-founded Republican Party</a:t>
            </a:r>
          </a:p>
          <a:p>
            <a:pPr marL="342900" indent="-342900" algn="just">
              <a:buFont typeface="Arial" panose="020B0604020202020204" pitchFamily="34" charset="0"/>
              <a:buChar char="•"/>
            </a:pPr>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614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4519" y="12"/>
            <a:ext cx="2629481" cy="33295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stretch>
            <a:fillRect/>
          </a:stretch>
        </p:blipFill>
        <p:spPr>
          <a:xfrm>
            <a:off x="6514519" y="2865594"/>
            <a:ext cx="2629481" cy="3992406"/>
          </a:xfrm>
          <a:prstGeom prst="rect">
            <a:avLst/>
          </a:prstGeom>
        </p:spPr>
      </p:pic>
    </p:spTree>
    <p:extLst>
      <p:ext uri="{BB962C8B-B14F-4D97-AF65-F5344CB8AC3E}">
        <p14:creationId xmlns:p14="http://schemas.microsoft.com/office/powerpoint/2010/main" val="10416924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1"/>
            <a:ext cx="9200886" cy="7067228"/>
          </a:xfrm>
          <a:prstGeom prst="rect">
            <a:avLst/>
          </a:prstGeom>
        </p:spPr>
        <p:txBody>
          <a:bodyPr wrap="square" lIns="540000" tIns="360000" rIns="540000" bIns="360000">
            <a:spAutoFit/>
          </a:bodyPr>
          <a:lstStyle/>
          <a:p>
            <a:pPr algn="ctr"/>
            <a:r>
              <a:rPr lang="en-GB" sz="3200" dirty="0">
                <a:solidFill>
                  <a:srgbClr val="FFFF00"/>
                </a:solidFill>
                <a:latin typeface="Cooper Black" panose="0208090404030B020404" pitchFamily="18" charset="0"/>
              </a:rPr>
              <a:t>LINCOLN’S ELECTION</a:t>
            </a:r>
          </a:p>
          <a:p>
            <a:endParaRPr lang="en-GB" sz="2000" b="1" u="sng" dirty="0">
              <a:solidFill>
                <a:srgbClr val="FFFF00"/>
              </a:solidFill>
            </a:endParaRPr>
          </a:p>
          <a:p>
            <a:endParaRPr lang="en-GB" sz="2000" b="1" u="sng" dirty="0">
              <a:solidFill>
                <a:srgbClr val="FFFF00"/>
              </a:solidFill>
            </a:endParaRPr>
          </a:p>
          <a:p>
            <a:endParaRPr lang="en-GB" sz="2000" b="1" u="sng" dirty="0">
              <a:solidFill>
                <a:srgbClr val="FFFF00"/>
              </a:solidFill>
            </a:endParaRPr>
          </a:p>
          <a:p>
            <a:endParaRPr lang="en-GB" sz="2000" b="1" u="sng" dirty="0">
              <a:solidFill>
                <a:srgbClr val="FFFF00"/>
              </a:solidFill>
            </a:endParaRPr>
          </a:p>
          <a:p>
            <a:endParaRPr lang="en-GB" sz="2000" b="1" u="sng" dirty="0">
              <a:solidFill>
                <a:srgbClr val="FFFF00"/>
              </a:solidFill>
            </a:endParaRPr>
          </a:p>
          <a:p>
            <a:endParaRPr lang="en-GB" sz="2000" b="1" u="sng" dirty="0">
              <a:solidFill>
                <a:srgbClr val="FFFF00"/>
              </a:solidFill>
            </a:endParaRPr>
          </a:p>
          <a:p>
            <a:endParaRPr lang="en-GB" sz="2000" b="1" u="sng" dirty="0">
              <a:solidFill>
                <a:srgbClr val="FFFF00"/>
              </a:solidFill>
            </a:endParaRPr>
          </a:p>
          <a:p>
            <a:endParaRPr lang="en-GB" sz="2000" b="1" u="sng" dirty="0">
              <a:solidFill>
                <a:srgbClr val="FFFF00"/>
              </a:solidFill>
            </a:endParaRPr>
          </a:p>
          <a:p>
            <a:endParaRPr lang="en-GB" sz="2000" b="1" u="sng" dirty="0">
              <a:solidFill>
                <a:srgbClr val="FFFF00"/>
              </a:solidFill>
            </a:endParaRPr>
          </a:p>
          <a:p>
            <a:endParaRPr lang="en-GB" sz="2000" b="1" u="sng" dirty="0">
              <a:solidFill>
                <a:srgbClr val="FFFF00"/>
              </a:solidFill>
            </a:endParaRPr>
          </a:p>
          <a:p>
            <a:endParaRPr lang="en-GB" sz="2000" b="1" u="sng" dirty="0">
              <a:solidFill>
                <a:srgbClr val="FFFF00"/>
              </a:solidFill>
            </a:endParaRPr>
          </a:p>
          <a:p>
            <a:pPr marL="342900" indent="-342900">
              <a:buFont typeface="Arial" panose="020B0604020202020204" pitchFamily="34" charset="0"/>
              <a:buChar char="•"/>
            </a:pPr>
            <a:r>
              <a:rPr lang="en-GB" sz="2000" b="1" dirty="0">
                <a:solidFill>
                  <a:srgbClr val="FFFF00"/>
                </a:solidFill>
              </a:rPr>
              <a:t>Lincoln the Republican nominee for November 1860 presidential election</a:t>
            </a:r>
          </a:p>
          <a:p>
            <a:pPr marL="342900" indent="-342900">
              <a:buFont typeface="Arial" panose="020B0604020202020204" pitchFamily="34" charset="0"/>
              <a:buChar char="•"/>
            </a:pPr>
            <a:endParaRPr lang="en-GB" sz="1400" b="1" dirty="0">
              <a:solidFill>
                <a:srgbClr val="FFFF00"/>
              </a:solidFill>
            </a:endParaRPr>
          </a:p>
          <a:p>
            <a:pPr marL="342900" indent="-342900">
              <a:buFont typeface="Arial" panose="020B0604020202020204" pitchFamily="34" charset="0"/>
              <a:buChar char="•"/>
            </a:pPr>
            <a:r>
              <a:rPr lang="en-GB" sz="2000" b="1" dirty="0">
                <a:solidFill>
                  <a:srgbClr val="FFFF00"/>
                </a:solidFill>
              </a:rPr>
              <a:t>Democratic candidacy split between John C Breckinridge (‘Southern Democrats’) and Douglas, plus Constitutional Union Party of non-secessionist southern ex-Whigs and Democrats</a:t>
            </a:r>
          </a:p>
          <a:p>
            <a:pPr marL="342900" indent="-342900">
              <a:buFont typeface="Arial" panose="020B0604020202020204" pitchFamily="34" charset="0"/>
              <a:buChar char="•"/>
            </a:pPr>
            <a:endParaRPr lang="en-GB" sz="1600" b="1" dirty="0">
              <a:solidFill>
                <a:srgbClr val="FFFF00"/>
              </a:solidFill>
            </a:endParaRPr>
          </a:p>
          <a:p>
            <a:pPr marL="342900" indent="-342900">
              <a:buFont typeface="Arial" panose="020B0604020202020204" pitchFamily="34" charset="0"/>
              <a:buChar char="•"/>
            </a:pPr>
            <a:r>
              <a:rPr lang="en-GB" sz="2000" b="1" dirty="0">
                <a:solidFill>
                  <a:srgbClr val="FFFF00"/>
                </a:solidFill>
              </a:rPr>
              <a:t>Exaggerating sectional differences: polarization between North/West (Republican) and South (Democrats of various stripes)</a:t>
            </a:r>
            <a:endParaRPr lang="en-GB" sz="2000" dirty="0">
              <a:solidFill>
                <a:srgbClr val="FFFF00"/>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0824" y="850897"/>
            <a:ext cx="3980867" cy="3175527"/>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53539" y="850897"/>
            <a:ext cx="3747511" cy="3175527"/>
          </a:xfrm>
          <a:prstGeom prst="rect">
            <a:avLst/>
          </a:prstGeom>
        </p:spPr>
      </p:pic>
      <p:sp>
        <p:nvSpPr>
          <p:cNvPr id="6" name="Rectangle 5"/>
          <p:cNvSpPr/>
          <p:nvPr/>
        </p:nvSpPr>
        <p:spPr>
          <a:xfrm>
            <a:off x="938833" y="908732"/>
            <a:ext cx="1080120" cy="783869"/>
          </a:xfrm>
          <a:prstGeom prst="rect">
            <a:avLst/>
          </a:prstGeom>
        </p:spPr>
        <p:txBody>
          <a:bodyPr wrap="square">
            <a:spAutoFit/>
          </a:bodyPr>
          <a:lstStyle/>
          <a:p>
            <a:pPr algn="r">
              <a:lnSpc>
                <a:spcPct val="107000"/>
              </a:lnSpc>
              <a:spcAft>
                <a:spcPts val="800"/>
              </a:spcAft>
            </a:pPr>
            <a:r>
              <a:rPr lang="en-GB"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1856 presidential election</a:t>
            </a:r>
            <a:endParaRPr lang="en-US"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p:cNvSpPr/>
          <p:nvPr/>
        </p:nvSpPr>
        <p:spPr>
          <a:xfrm>
            <a:off x="5095112" y="1051607"/>
            <a:ext cx="1108907" cy="783869"/>
          </a:xfrm>
          <a:prstGeom prst="rect">
            <a:avLst/>
          </a:prstGeom>
        </p:spPr>
        <p:txBody>
          <a:bodyPr wrap="square">
            <a:spAutoFit/>
          </a:bodyPr>
          <a:lstStyle/>
          <a:p>
            <a:pPr algn="r">
              <a:lnSpc>
                <a:spcPct val="107000"/>
              </a:lnSpc>
              <a:spcAft>
                <a:spcPts val="800"/>
              </a:spcAft>
            </a:pPr>
            <a:r>
              <a:rPr lang="en-GB"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1860 presidential election</a:t>
            </a:r>
            <a:endParaRPr lang="en-US"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061562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6"/>
            <a:ext cx="7681110" cy="6913340"/>
          </a:xfrm>
          <a:prstGeom prst="rect">
            <a:avLst/>
          </a:prstGeom>
        </p:spPr>
        <p:txBody>
          <a:bodyPr wrap="square" lIns="540000" tIns="360000" rIns="540000" bIns="360000">
            <a:spAutoFit/>
          </a:bodyPr>
          <a:lstStyle/>
          <a:p>
            <a:pPr algn="ctr"/>
            <a:r>
              <a:rPr lang="en-GB" sz="4000" b="1" dirty="0">
                <a:solidFill>
                  <a:srgbClr val="FFC000"/>
                </a:solidFill>
                <a:latin typeface="Cooper Black" panose="0208090404030B020404" pitchFamily="18" charset="0"/>
              </a:rPr>
              <a:t>SECESSION </a:t>
            </a:r>
          </a:p>
          <a:p>
            <a:endParaRPr lang="en-GB" sz="2000" b="1" u="sng" dirty="0">
              <a:solidFill>
                <a:srgbClr val="FFFF00"/>
              </a:solidFill>
            </a:endParaRPr>
          </a:p>
          <a:p>
            <a:pPr algn="just"/>
            <a:r>
              <a:rPr lang="en-GB" sz="2400" dirty="0"/>
              <a:t>“The people of the State of South Carolina, in Convention assembled, on the 26th day of April, AD 1852, declared that the </a:t>
            </a:r>
            <a:r>
              <a:rPr lang="en-GB" sz="2400" b="1" dirty="0"/>
              <a:t>frequent violations of the Constitution of the United States by the Federal Government, and its encroachments upon the reserved rights of the States, fully justified this State in then withdrawing from the Federal Union</a:t>
            </a:r>
            <a:r>
              <a:rPr lang="en-GB" sz="2400" dirty="0"/>
              <a:t>; but in deference to the opinions and wishes of the other </a:t>
            </a:r>
            <a:r>
              <a:rPr lang="en-GB" sz="2400" b="1" dirty="0">
                <a:solidFill>
                  <a:srgbClr val="FFFF00"/>
                </a:solidFill>
              </a:rPr>
              <a:t>slaveholding States</a:t>
            </a:r>
            <a:r>
              <a:rPr lang="en-GB" sz="2400" dirty="0"/>
              <a:t>, she forbore at that time to exercise this right. Since that time, these </a:t>
            </a:r>
            <a:r>
              <a:rPr lang="en-GB" sz="2400" b="1" dirty="0"/>
              <a:t>encroachments have continued to increase, and further forbearance ceases to be a virtue</a:t>
            </a:r>
            <a:r>
              <a:rPr lang="en-GB" sz="2400" dirty="0"/>
              <a:t>.”</a:t>
            </a:r>
          </a:p>
          <a:p>
            <a:pPr marL="342900" indent="-342900" algn="r">
              <a:buFontTx/>
              <a:buChar char="-"/>
            </a:pPr>
            <a:r>
              <a:rPr lang="en-GB" i="1" dirty="0"/>
              <a:t>Declaration of the Immediate Causes Which Induce and Justify the Secession of South Carolina from the Federal Union</a:t>
            </a:r>
            <a:r>
              <a:rPr lang="en-GB" dirty="0"/>
              <a:t>, December 20 1860</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1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4223" y="392988"/>
            <a:ext cx="1512168" cy="2962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830317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0"/>
            <a:ext cx="7624223" cy="6974895"/>
          </a:xfrm>
          <a:prstGeom prst="rect">
            <a:avLst/>
          </a:prstGeom>
        </p:spPr>
        <p:txBody>
          <a:bodyPr wrap="square" lIns="540000" tIns="360000" rIns="540000" bIns="360000">
            <a:spAutoFit/>
          </a:bodyPr>
          <a:lstStyle/>
          <a:p>
            <a:pPr algn="ctr"/>
            <a:r>
              <a:rPr lang="en-GB" sz="4000" b="1" dirty="0">
                <a:solidFill>
                  <a:srgbClr val="FFC000"/>
                </a:solidFill>
                <a:latin typeface="Cooper Black" panose="0208090404030B020404" pitchFamily="18" charset="0"/>
              </a:rPr>
              <a:t>SECESSION</a:t>
            </a:r>
            <a:r>
              <a:rPr lang="en-GB" sz="4000" b="1" dirty="0">
                <a:solidFill>
                  <a:prstClr val="black"/>
                </a:solidFill>
                <a:latin typeface="Cooper Black" panose="0208090404030B020404" pitchFamily="18" charset="0"/>
              </a:rPr>
              <a:t> </a:t>
            </a:r>
          </a:p>
          <a:p>
            <a:endParaRPr lang="en-GB" sz="2000" b="1" u="sng" dirty="0">
              <a:solidFill>
                <a:prstClr val="black"/>
              </a:solidFill>
            </a:endParaRPr>
          </a:p>
          <a:p>
            <a:pPr algn="just"/>
            <a:r>
              <a:rPr lang="en-GB" sz="2400" dirty="0"/>
              <a:t>“</a:t>
            </a:r>
            <a:r>
              <a:rPr lang="en-GB" sz="2400" b="1" dirty="0"/>
              <a:t>An increasing </a:t>
            </a:r>
            <a:r>
              <a:rPr lang="en-GB" sz="2400" b="1" dirty="0">
                <a:solidFill>
                  <a:srgbClr val="FF0000"/>
                </a:solidFill>
              </a:rPr>
              <a:t>hostility on the part of the non-slaveholding States to the institution of slavery</a:t>
            </a:r>
            <a:r>
              <a:rPr lang="en-GB" sz="2400" dirty="0">
                <a:solidFill>
                  <a:srgbClr val="FF0000"/>
                </a:solidFill>
              </a:rPr>
              <a:t>, </a:t>
            </a:r>
            <a:r>
              <a:rPr lang="en-GB" sz="2400" dirty="0"/>
              <a:t>has led to a disregard of their obligations [to other slave states], and the laws of the General Government have ceased to effect the objects of the Constitution.</a:t>
            </a:r>
          </a:p>
          <a:p>
            <a:pPr algn="just"/>
            <a:r>
              <a:rPr lang="en-GB" sz="2400" i="1" dirty="0">
                <a:solidFill>
                  <a:prstClr val="black"/>
                </a:solidFill>
              </a:rPr>
              <a:t>	</a:t>
            </a:r>
            <a:r>
              <a:rPr lang="en-GB" sz="2400" i="1" dirty="0"/>
              <a:t>“… </a:t>
            </a:r>
            <a:r>
              <a:rPr lang="en-GB" sz="2400" b="1" dirty="0"/>
              <a:t>The </a:t>
            </a:r>
            <a:r>
              <a:rPr lang="en-GB" sz="2400" b="1" dirty="0">
                <a:solidFill>
                  <a:srgbClr val="92D050"/>
                </a:solidFill>
              </a:rPr>
              <a:t>right of property in slaves was recognized by giving to free persons distinct political rights, by giving them the right to represent, and burthening them with direct taxes for three-fifths of their slaves; by authorizing the importation of slaves for twenty years; and by stipulating for the rendition of fugitives from labour</a:t>
            </a:r>
            <a:r>
              <a:rPr lang="en-GB" sz="2400" dirty="0"/>
              <a:t>.”</a:t>
            </a:r>
            <a:endParaRPr lang="en-GB" sz="2400" i="1" dirty="0">
              <a:solidFill>
                <a:prstClr val="black"/>
              </a:solidFill>
            </a:endParaRPr>
          </a:p>
          <a:p>
            <a:pPr marL="285750" indent="-285750" algn="r">
              <a:buFontTx/>
              <a:buChar char="-"/>
            </a:pPr>
            <a:r>
              <a:rPr lang="en-GB" sz="1700" i="1" dirty="0"/>
              <a:t>Declaration of … the Secession of South Carolina from the Federal Union</a:t>
            </a:r>
            <a:r>
              <a:rPr lang="en-GB" sz="1700" dirty="0"/>
              <a:t>, December 20 1860</a:t>
            </a:r>
            <a:endParaRPr lang="en-GB" sz="1600"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1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4223" y="392988"/>
            <a:ext cx="1512168" cy="2962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034349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4000" y="149224"/>
            <a:ext cx="8610600" cy="2798445"/>
          </a:xfrm>
          <a:prstGeom prst="rect">
            <a:avLst/>
          </a:prstGeom>
        </p:spPr>
      </p:pic>
      <p:pic>
        <p:nvPicPr>
          <p:cNvPr id="3" name="Picture 2"/>
          <p:cNvPicPr>
            <a:picLocks noChangeAspect="1"/>
          </p:cNvPicPr>
          <p:nvPr/>
        </p:nvPicPr>
        <p:blipFill>
          <a:blip r:embed="rId3"/>
          <a:stretch>
            <a:fillRect/>
          </a:stretch>
        </p:blipFill>
        <p:spPr>
          <a:xfrm>
            <a:off x="254000" y="4502071"/>
            <a:ext cx="5956300" cy="2355929"/>
          </a:xfrm>
          <a:prstGeom prst="rect">
            <a:avLst/>
          </a:prstGeom>
        </p:spPr>
      </p:pic>
      <p:sp>
        <p:nvSpPr>
          <p:cNvPr id="4" name="Rectangle 3"/>
          <p:cNvSpPr/>
          <p:nvPr/>
        </p:nvSpPr>
        <p:spPr>
          <a:xfrm>
            <a:off x="2374900" y="4717534"/>
            <a:ext cx="3083536" cy="369332"/>
          </a:xfrm>
          <a:prstGeom prst="rect">
            <a:avLst/>
          </a:prstGeom>
        </p:spPr>
        <p:txBody>
          <a:bodyPr wrap="none">
            <a:spAutoFit/>
          </a:bodyPr>
          <a:lstStyle/>
          <a:p>
            <a:r>
              <a:rPr lang="en-GB" dirty="0"/>
              <a:t>Civil War Service by Population</a:t>
            </a:r>
          </a:p>
        </p:txBody>
      </p:sp>
      <p:sp>
        <p:nvSpPr>
          <p:cNvPr id="5" name="Rectangle 4"/>
          <p:cNvSpPr/>
          <p:nvPr/>
        </p:nvSpPr>
        <p:spPr>
          <a:xfrm>
            <a:off x="5274153" y="1179115"/>
            <a:ext cx="3269293" cy="369332"/>
          </a:xfrm>
          <a:prstGeom prst="rect">
            <a:avLst/>
          </a:prstGeom>
        </p:spPr>
        <p:txBody>
          <a:bodyPr wrap="none">
            <a:spAutoFit/>
          </a:bodyPr>
          <a:lstStyle/>
          <a:p>
            <a:r>
              <a:rPr lang="en-GB" dirty="0"/>
              <a:t>Military Losses in American Wars</a:t>
            </a:r>
          </a:p>
        </p:txBody>
      </p:sp>
      <p:pic>
        <p:nvPicPr>
          <p:cNvPr id="6" name="Picture 5"/>
          <p:cNvPicPr>
            <a:picLocks noChangeAspect="1"/>
          </p:cNvPicPr>
          <p:nvPr/>
        </p:nvPicPr>
        <p:blipFill>
          <a:blip r:embed="rId4"/>
          <a:stretch>
            <a:fillRect/>
          </a:stretch>
        </p:blipFill>
        <p:spPr>
          <a:xfrm>
            <a:off x="5458436" y="2057400"/>
            <a:ext cx="3607594" cy="2565400"/>
          </a:xfrm>
          <a:prstGeom prst="rect">
            <a:avLst/>
          </a:prstGeom>
        </p:spPr>
      </p:pic>
      <p:sp>
        <p:nvSpPr>
          <p:cNvPr id="7" name="Rectangle 6"/>
          <p:cNvSpPr/>
          <p:nvPr/>
        </p:nvSpPr>
        <p:spPr>
          <a:xfrm>
            <a:off x="731757" y="3042403"/>
            <a:ext cx="3184911" cy="1200329"/>
          </a:xfrm>
          <a:prstGeom prst="rect">
            <a:avLst/>
          </a:prstGeom>
        </p:spPr>
        <p:txBody>
          <a:bodyPr wrap="none">
            <a:spAutoFit/>
          </a:bodyPr>
          <a:lstStyle/>
          <a:p>
            <a:r>
              <a:rPr lang="en-GB" dirty="0"/>
              <a:t>Total est. casualties = c. 620,000</a:t>
            </a:r>
          </a:p>
          <a:p>
            <a:endParaRPr lang="en-GB" dirty="0"/>
          </a:p>
          <a:p>
            <a:r>
              <a:rPr lang="en-GB" dirty="0"/>
              <a:t>Union = c. 360,000</a:t>
            </a:r>
          </a:p>
          <a:p>
            <a:r>
              <a:rPr lang="en-GB" dirty="0"/>
              <a:t>Confederacy =  c. 258,000</a:t>
            </a:r>
          </a:p>
        </p:txBody>
      </p:sp>
    </p:spTree>
    <p:extLst>
      <p:ext uri="{BB962C8B-B14F-4D97-AF65-F5344CB8AC3E}">
        <p14:creationId xmlns:p14="http://schemas.microsoft.com/office/powerpoint/2010/main" val="20137288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6759452"/>
          </a:xfrm>
          <a:prstGeom prst="rect">
            <a:avLst/>
          </a:prstGeom>
        </p:spPr>
        <p:txBody>
          <a:bodyPr wrap="square" lIns="540000" tIns="360000" rIns="540000" bIns="360000">
            <a:spAutoFit/>
          </a:bodyPr>
          <a:lstStyle/>
          <a:p>
            <a:endParaRPr lang="en-GB" sz="2400" b="1" dirty="0">
              <a:solidFill>
                <a:srgbClr val="FFFF00"/>
              </a:solidFill>
            </a:endParaRPr>
          </a:p>
          <a:p>
            <a:pPr algn="ctr"/>
            <a:r>
              <a:rPr lang="en-GB" sz="3600" b="1" dirty="0">
                <a:solidFill>
                  <a:srgbClr val="FFFF00"/>
                </a:solidFill>
                <a:latin typeface="Cooper Black" panose="0208090404030B020404" pitchFamily="18" charset="0"/>
              </a:rPr>
              <a:t>Economics of Civil War </a:t>
            </a:r>
          </a:p>
          <a:p>
            <a:pPr algn="ctr"/>
            <a:endParaRPr lang="en-GB" sz="3200" b="1" u="sng" dirty="0">
              <a:solidFill>
                <a:prstClr val="black"/>
              </a:solidFill>
              <a:latin typeface="Cooper Black" panose="0208090404030B020404" pitchFamily="18" charset="0"/>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pPr marL="342900" indent="-342900" algn="just">
              <a:buFont typeface="Arial" panose="020B0604020202020204" pitchFamily="34" charset="0"/>
              <a:buChar char="•"/>
            </a:pPr>
            <a:r>
              <a:rPr lang="en-GB" sz="2000" dirty="0">
                <a:solidFill>
                  <a:srgbClr val="FFC000"/>
                </a:solidFill>
              </a:rPr>
              <a:t>Outcome of Civil War reflected demographic, social and economic differences between North and South</a:t>
            </a:r>
          </a:p>
          <a:p>
            <a:pPr marL="342900" indent="-342900" algn="just">
              <a:buFont typeface="Arial" panose="020B0604020202020204" pitchFamily="34" charset="0"/>
              <a:buChar char="•"/>
            </a:pPr>
            <a:endParaRPr lang="en-GB" sz="2000" dirty="0">
              <a:solidFill>
                <a:srgbClr val="FFC000"/>
              </a:solidFill>
            </a:endParaRPr>
          </a:p>
          <a:p>
            <a:pPr marL="342900" indent="-342900" algn="just">
              <a:buFont typeface="Arial" panose="020B0604020202020204" pitchFamily="34" charset="0"/>
              <a:buChar char="•"/>
            </a:pPr>
            <a:r>
              <a:rPr lang="en-GB" sz="2000" dirty="0">
                <a:solidFill>
                  <a:srgbClr val="FFC000"/>
                </a:solidFill>
              </a:rPr>
              <a:t>Pitted agricultural, plantation economy based on the cultivation of a few staples (tobacco and – especially – cotton) against an industrial(</a:t>
            </a:r>
            <a:r>
              <a:rPr lang="en-GB" sz="2000" dirty="0" err="1">
                <a:solidFill>
                  <a:srgbClr val="FFC000"/>
                </a:solidFill>
              </a:rPr>
              <a:t>ising</a:t>
            </a:r>
            <a:r>
              <a:rPr lang="en-GB" sz="2000" dirty="0">
                <a:solidFill>
                  <a:srgbClr val="FFC000"/>
                </a:solidFill>
              </a:rPr>
              <a:t>) one, based increasingly on manufacture  </a:t>
            </a:r>
          </a:p>
          <a:p>
            <a:endParaRPr lang="en-GB" sz="2000" b="1"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375" y="1560532"/>
            <a:ext cx="8360097" cy="1991695"/>
          </a:xfrm>
          <a:prstGeom prst="rect">
            <a:avLst/>
          </a:prstGeom>
        </p:spPr>
      </p:pic>
    </p:spTree>
    <p:extLst>
      <p:ext uri="{BB962C8B-B14F-4D97-AF65-F5344CB8AC3E}">
        <p14:creationId xmlns:p14="http://schemas.microsoft.com/office/powerpoint/2010/main" val="11086180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7744337"/>
          </a:xfrm>
          <a:prstGeom prst="rect">
            <a:avLst/>
          </a:prstGeom>
        </p:spPr>
        <p:txBody>
          <a:bodyPr wrap="square" lIns="540000" tIns="360000" rIns="540000" bIns="360000">
            <a:spAutoFit/>
          </a:bodyPr>
          <a:lstStyle/>
          <a:p>
            <a:pPr algn="ctr"/>
            <a:r>
              <a:rPr lang="en-GB" sz="3600" dirty="0">
                <a:solidFill>
                  <a:srgbClr val="FFC000"/>
                </a:solidFill>
                <a:latin typeface="Cooper Black" panose="0208090404030B020404" pitchFamily="18" charset="0"/>
              </a:rPr>
              <a:t>EMANCIPATION PROCLAMATION</a:t>
            </a:r>
          </a:p>
          <a:p>
            <a:endParaRPr lang="en-GB" sz="2000" b="1" u="sng"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r>
              <a:rPr lang="en-GB" sz="2000" dirty="0"/>
              <a:t>“… All persons held as slaves within </a:t>
            </a:r>
            <a:r>
              <a:rPr lang="en-GB" sz="2000" dirty="0">
                <a:solidFill>
                  <a:srgbClr val="FFFF00"/>
                </a:solidFill>
              </a:rPr>
              <a:t>any State or designated part of a State, the people whereof shall then be in </a:t>
            </a:r>
            <a:r>
              <a:rPr lang="en-GB" sz="2000" b="1" dirty="0">
                <a:solidFill>
                  <a:srgbClr val="FFFF00"/>
                </a:solidFill>
              </a:rPr>
              <a:t>rebellion</a:t>
            </a:r>
            <a:r>
              <a:rPr lang="en-GB" sz="2000" dirty="0">
                <a:solidFill>
                  <a:srgbClr val="FFFF00"/>
                </a:solidFill>
              </a:rPr>
              <a:t> against the United States, shall be </a:t>
            </a:r>
            <a:r>
              <a:rPr lang="en-GB" sz="2000" b="1" dirty="0">
                <a:solidFill>
                  <a:srgbClr val="FFFF00"/>
                </a:solidFill>
              </a:rPr>
              <a:t>thenceforward and forever free</a:t>
            </a:r>
            <a:r>
              <a:rPr lang="en-GB" sz="2000" dirty="0">
                <a:solidFill>
                  <a:prstClr val="black"/>
                </a:solidFill>
              </a:rPr>
              <a:t>; </a:t>
            </a:r>
            <a:r>
              <a:rPr lang="en-GB" sz="2000" dirty="0"/>
              <a:t>and the Executive Government of the United States, including the military and naval authority thereof, will </a:t>
            </a:r>
            <a:r>
              <a:rPr lang="en-GB" sz="2000" dirty="0">
                <a:solidFill>
                  <a:srgbClr val="FFFF00"/>
                </a:solidFill>
              </a:rPr>
              <a:t>recognize and maintain the freedom of such persons, </a:t>
            </a:r>
            <a:r>
              <a:rPr lang="en-GB" sz="2000" dirty="0"/>
              <a:t>and will do no act or acts to repress such persons in any efforts they may make for their actual freedom.”</a:t>
            </a:r>
          </a:p>
          <a:p>
            <a:pPr marL="342900" indent="-342900" algn="r">
              <a:buFontTx/>
              <a:buChar char="-"/>
            </a:pPr>
            <a:r>
              <a:rPr lang="en-GB" sz="2000" dirty="0"/>
              <a:t>Abraham Lincoln, Emancipation Proclamation, January 1 1863</a:t>
            </a:r>
          </a:p>
          <a:p>
            <a:pPr algn="just"/>
            <a:endParaRPr lang="en-GB" sz="2000" dirty="0"/>
          </a:p>
          <a:p>
            <a:pPr algn="just"/>
            <a:r>
              <a:rPr lang="en-GB" sz="2000" dirty="0">
                <a:solidFill>
                  <a:prstClr val="black"/>
                </a:solidFill>
              </a:rPr>
              <a:t> </a:t>
            </a:r>
          </a:p>
          <a:p>
            <a:pPr algn="just"/>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9193" y="1027945"/>
            <a:ext cx="4959252" cy="3060416"/>
          </a:xfrm>
          <a:prstGeom prst="rect">
            <a:avLst/>
          </a:prstGeom>
        </p:spPr>
      </p:pic>
    </p:spTree>
    <p:extLst>
      <p:ext uri="{BB962C8B-B14F-4D97-AF65-F5344CB8AC3E}">
        <p14:creationId xmlns:p14="http://schemas.microsoft.com/office/powerpoint/2010/main" val="25322922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1958138"/>
          </a:xfrm>
          <a:prstGeom prst="rect">
            <a:avLst/>
          </a:prstGeom>
        </p:spPr>
        <p:txBody>
          <a:bodyPr wrap="square" lIns="540000" tIns="360000" rIns="540000" bIns="360000">
            <a:spAutoFit/>
          </a:bodyPr>
          <a:lstStyle/>
          <a:p>
            <a:pPr algn="ctr"/>
            <a:r>
              <a:rPr lang="en-GB" sz="3600" dirty="0">
                <a:solidFill>
                  <a:srgbClr val="FFC000"/>
                </a:solidFill>
                <a:latin typeface="Cooper Black" panose="0208090404030B020404" pitchFamily="18" charset="0"/>
              </a:rPr>
              <a:t>EMANCIPATION PROCLAMATION</a:t>
            </a:r>
          </a:p>
          <a:p>
            <a:endParaRPr lang="en-GB" sz="2400" b="1" u="sng" dirty="0">
              <a:solidFill>
                <a:prstClr val="black"/>
              </a:solidFill>
            </a:endParaRPr>
          </a:p>
          <a:p>
            <a:pPr algn="just"/>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5" descr="https://upload.wikimedia.org/wikipedia/commons/3/32/EmancipationProclamation.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7" descr="https://upload.wikimedia.org/wikipedia/commons/3/32/EmancipationProclamation.jp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41712" y="1052736"/>
            <a:ext cx="3768890" cy="4869160"/>
          </a:xfrm>
          <a:prstGeom prst="rect">
            <a:avLst/>
          </a:prstGeom>
        </p:spPr>
      </p:pic>
      <p:sp>
        <p:nvSpPr>
          <p:cNvPr id="11" name="Rectangle 10"/>
          <p:cNvSpPr/>
          <p:nvPr/>
        </p:nvSpPr>
        <p:spPr>
          <a:xfrm>
            <a:off x="-56889" y="761581"/>
            <a:ext cx="5398601" cy="5959233"/>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a:t>Federal troops and government made protector and guarantor of African Americans’ rights, freedom and liberty – and empowered to assist enslaved peoples obtain  freedom </a:t>
            </a:r>
          </a:p>
          <a:p>
            <a:pPr algn="just"/>
            <a:endParaRPr lang="en-GB" sz="2000" dirty="0">
              <a:solidFill>
                <a:prstClr val="black"/>
              </a:solidFill>
            </a:endParaRPr>
          </a:p>
          <a:p>
            <a:pPr marL="342900" indent="-342900" algn="just">
              <a:buFont typeface="Arial" panose="020B0604020202020204" pitchFamily="34" charset="0"/>
              <a:buChar char="•"/>
            </a:pPr>
            <a:r>
              <a:rPr lang="en-GB" sz="2000" dirty="0"/>
              <a:t>Asserted based on “the power in [Lincoln] vested as Commander-in-Chief, of the Army and Navy of the US in time of actual armed rebellion against the authority and government of the US, and as </a:t>
            </a:r>
            <a:r>
              <a:rPr lang="en-GB" sz="2000" b="1" dirty="0">
                <a:solidFill>
                  <a:srgbClr val="FFFF00"/>
                </a:solidFill>
              </a:rPr>
              <a:t>a fit and necessary war measure for suppressing said rebellion</a:t>
            </a:r>
            <a:r>
              <a:rPr lang="en-GB" sz="2000" dirty="0">
                <a:solidFill>
                  <a:srgbClr val="FFFF00"/>
                </a:solidFill>
              </a:rPr>
              <a:t>”</a:t>
            </a:r>
          </a:p>
          <a:p>
            <a:pPr algn="just"/>
            <a:endParaRPr lang="en-GB" sz="2000" dirty="0"/>
          </a:p>
          <a:p>
            <a:pPr marL="342900" indent="-342900" algn="just">
              <a:buFont typeface="Arial" panose="020B0604020202020204" pitchFamily="34" charset="0"/>
              <a:buChar char="•"/>
            </a:pPr>
            <a:r>
              <a:rPr lang="en-GB" sz="2000" dirty="0"/>
              <a:t>Emancipation becomes explicit </a:t>
            </a:r>
            <a:r>
              <a:rPr lang="en-GB" sz="2000" dirty="0">
                <a:effectLst>
                  <a:outerShdw blurRad="38100" dist="38100" dir="2700000" algn="tl">
                    <a:srgbClr val="000000">
                      <a:alpha val="43137"/>
                    </a:srgbClr>
                  </a:outerShdw>
                </a:effectLst>
              </a:rPr>
              <a:t>war aim</a:t>
            </a:r>
          </a:p>
        </p:txBody>
      </p:sp>
    </p:spTree>
    <p:extLst>
      <p:ext uri="{BB962C8B-B14F-4D97-AF65-F5344CB8AC3E}">
        <p14:creationId xmlns:p14="http://schemas.microsoft.com/office/powerpoint/2010/main" val="34922313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6513231"/>
          </a:xfrm>
          <a:prstGeom prst="rect">
            <a:avLst/>
          </a:prstGeom>
        </p:spPr>
        <p:txBody>
          <a:bodyPr wrap="square" lIns="540000" tIns="360000" rIns="540000" bIns="360000">
            <a:spAutoFit/>
          </a:bodyPr>
          <a:lstStyle/>
          <a:p>
            <a:pPr algn="ctr"/>
            <a:r>
              <a:rPr lang="en-GB" sz="3600" dirty="0">
                <a:solidFill>
                  <a:srgbClr val="FFC000"/>
                </a:solidFill>
                <a:latin typeface="Cooper Black" panose="0208090404030B020404" pitchFamily="18" charset="0"/>
              </a:rPr>
              <a:t>EMANCIPATION PROCLAMATION</a:t>
            </a:r>
          </a:p>
          <a:p>
            <a:endParaRPr lang="en-GB" sz="2000" b="1" u="sng" dirty="0"/>
          </a:p>
          <a:p>
            <a:pPr marL="342900" indent="-342900">
              <a:buFont typeface="Arial" panose="020B0604020202020204" pitchFamily="34" charset="0"/>
              <a:buChar char="•"/>
            </a:pPr>
            <a:r>
              <a:rPr lang="en-GB" sz="2000" b="1" dirty="0"/>
              <a:t>Strengthened earlier Confiscation Act (July 1862)</a:t>
            </a:r>
          </a:p>
          <a:p>
            <a:pPr marL="342900" indent="-342900">
              <a:buFont typeface="Arial" panose="020B0604020202020204" pitchFamily="34" charset="0"/>
              <a:buChar char="•"/>
            </a:pPr>
            <a:endParaRPr lang="en-GB" sz="2000" b="1" dirty="0"/>
          </a:p>
          <a:p>
            <a:pPr algn="just"/>
            <a:r>
              <a:rPr lang="en-GB" sz="2000" dirty="0"/>
              <a:t>“That all slaves of persons who shall hereafter be engaged in rebellion against the government of the United States, or who shall in any way give aid or comfort thereto, escaping from such persons and taking refuge within the lines of the army; and all slaves captured from such persons or deserted by them and coming under the control of the government of the United States; and all slaves of such person found on [or] being within any place occupied by rebel forces and afterwards occupied by the forces of the United States, shall be deemed captives of war, </a:t>
            </a:r>
            <a:r>
              <a:rPr lang="en-GB" sz="2000" dirty="0">
                <a:solidFill>
                  <a:srgbClr val="FFFF00"/>
                </a:solidFill>
              </a:rPr>
              <a:t>and </a:t>
            </a:r>
            <a:r>
              <a:rPr lang="en-GB" sz="2000" b="1" dirty="0">
                <a:solidFill>
                  <a:srgbClr val="FFFF00"/>
                </a:solidFill>
              </a:rPr>
              <a:t>shall be forever free of their servitude, and not again held as slaves</a:t>
            </a:r>
            <a:r>
              <a:rPr lang="en-GB" sz="2000" dirty="0"/>
              <a:t>.”</a:t>
            </a:r>
          </a:p>
          <a:p>
            <a:pPr algn="just"/>
            <a:endParaRPr lang="en-GB" sz="2000" b="1" dirty="0"/>
          </a:p>
          <a:p>
            <a:pPr algn="just"/>
            <a:r>
              <a:rPr lang="en-GB" sz="2000" b="1" i="1" dirty="0">
                <a:solidFill>
                  <a:srgbClr val="FFFF00"/>
                </a:solidFill>
              </a:rPr>
              <a:t>But had maintained </a:t>
            </a:r>
            <a:r>
              <a:rPr lang="en-GB" sz="2000" dirty="0"/>
              <a:t>“that the President is authorized to make provision for the </a:t>
            </a:r>
            <a:r>
              <a:rPr lang="en-GB" sz="2000" dirty="0">
                <a:solidFill>
                  <a:srgbClr val="FFFF00"/>
                </a:solidFill>
              </a:rPr>
              <a:t>transportation, colonization, and settlement, in some tropical country beyond the limits of the United States, of such persons of the African race, made free by the provisions of this act, as may be willing to emigrate</a:t>
            </a:r>
            <a:r>
              <a:rPr lang="en-GB" sz="2000" dirty="0"/>
              <a:t> …”</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Tree>
    <p:extLst>
      <p:ext uri="{BB962C8B-B14F-4D97-AF65-F5344CB8AC3E}">
        <p14:creationId xmlns:p14="http://schemas.microsoft.com/office/powerpoint/2010/main" val="2868945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1157918"/>
          </a:xfrm>
          <a:prstGeom prst="rect">
            <a:avLst/>
          </a:prstGeom>
        </p:spPr>
        <p:txBody>
          <a:bodyPr wrap="square" lIns="540000" tIns="360000" rIns="540000" bIns="360000">
            <a:spAutoFit/>
          </a:bodyPr>
          <a:lstStyle/>
          <a:p>
            <a:pPr algn="ctr"/>
            <a:r>
              <a:rPr lang="en-GB" sz="2800" dirty="0">
                <a:solidFill>
                  <a:srgbClr val="FFC000"/>
                </a:solidFill>
                <a:latin typeface="Cooper Black" panose="0208090404030B020404" pitchFamily="18" charset="0"/>
              </a:rPr>
              <a:t>AFRICAN AMERICAN MILITARY SERVICE</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5" descr="https://upload.wikimedia.org/wikipedia/commons/3/32/EmancipationProclamation.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7" descr="https://upload.wikimedia.org/wikipedia/commons/3/32/EmancipationProclamation.jp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41712" y="1052736"/>
            <a:ext cx="3768890" cy="4869160"/>
          </a:xfrm>
          <a:prstGeom prst="rect">
            <a:avLst/>
          </a:prstGeom>
        </p:spPr>
      </p:pic>
      <p:sp>
        <p:nvSpPr>
          <p:cNvPr id="11" name="Rectangle 10"/>
          <p:cNvSpPr/>
          <p:nvPr/>
        </p:nvSpPr>
        <p:spPr>
          <a:xfrm>
            <a:off x="0" y="617538"/>
            <a:ext cx="5398601" cy="7190339"/>
          </a:xfrm>
          <a:prstGeom prst="rect">
            <a:avLst/>
          </a:prstGeom>
        </p:spPr>
        <p:txBody>
          <a:bodyPr wrap="square" lIns="540000" tIns="360000" rIns="540000" bIns="360000">
            <a:spAutoFit/>
          </a:bodyPr>
          <a:lstStyle/>
          <a:p>
            <a:pPr algn="just"/>
            <a:r>
              <a:rPr lang="en-GB" sz="2400" dirty="0"/>
              <a:t>“I hereby enjoin upon the people so declared to be free to abstain from all violence, unless in necessary self-defence; and I recommend to them that, in all cases when allowed, they </a:t>
            </a:r>
            <a:r>
              <a:rPr lang="en-GB" sz="2400" dirty="0" err="1">
                <a:solidFill>
                  <a:srgbClr val="FFFF00"/>
                </a:solidFill>
              </a:rPr>
              <a:t>labor</a:t>
            </a:r>
            <a:r>
              <a:rPr lang="en-GB" sz="2400" dirty="0">
                <a:solidFill>
                  <a:srgbClr val="FFFF00"/>
                </a:solidFill>
              </a:rPr>
              <a:t> faithfully for reasonable wages</a:t>
            </a:r>
            <a:r>
              <a:rPr lang="en-GB" sz="2400" dirty="0"/>
              <a:t>.</a:t>
            </a:r>
          </a:p>
          <a:p>
            <a:pPr algn="just"/>
            <a:r>
              <a:rPr lang="en-GB" sz="2400" dirty="0"/>
              <a:t>	“And I further declare and make known, that such persons of suitable condition, </a:t>
            </a:r>
            <a:r>
              <a:rPr lang="en-GB" sz="2400" b="1" dirty="0">
                <a:solidFill>
                  <a:srgbClr val="FFFF00"/>
                </a:solidFill>
              </a:rPr>
              <a:t>will be received into the armed service of the United States to garrison forts, positions, stations, and other places, and to man vessels of all sorts in said service</a:t>
            </a:r>
            <a:r>
              <a:rPr lang="en-GB" sz="2400" dirty="0"/>
              <a:t>.”</a:t>
            </a:r>
          </a:p>
          <a:p>
            <a:pPr marL="342900" indent="-342900" algn="just">
              <a:buFont typeface="Arial" panose="020B0604020202020204" pitchFamily="34" charset="0"/>
              <a:buChar char="•"/>
            </a:pPr>
            <a:endParaRPr lang="en-GB" sz="2000" dirty="0">
              <a:solidFill>
                <a:srgbClr val="FF0000"/>
              </a:solidFill>
              <a:effectLst>
                <a:outerShdw blurRad="38100" dist="38100" dir="2700000" algn="tl">
                  <a:srgbClr val="000000">
                    <a:alpha val="43137"/>
                  </a:srgbClr>
                </a:outerShdw>
              </a:effectLst>
            </a:endParaRPr>
          </a:p>
          <a:p>
            <a:pPr marL="342900" indent="-342900" algn="just">
              <a:buFont typeface="Arial" panose="020B0604020202020204" pitchFamily="34" charset="0"/>
              <a:buChar char="•"/>
            </a:pPr>
            <a:endParaRPr lang="en-GB" sz="2000" dirty="0">
              <a:solidFill>
                <a:prstClr val="black"/>
              </a:solidFill>
            </a:endParaRPr>
          </a:p>
          <a:p>
            <a:pPr marL="342900" indent="-342900" algn="just">
              <a:buFont typeface="Arial" panose="020B0604020202020204" pitchFamily="34" charset="0"/>
              <a:buChar char="•"/>
            </a:pPr>
            <a:endParaRPr lang="en-GB" sz="2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37663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3" name="AutoShape 5" descr="https://upload.wikimedia.org/wikipedia/commons/3/32/EmancipationProclamation.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7" descr="https://upload.wikimedia.org/wikipedia/commons/3/32/EmancipationProclamation.jp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Rectangle 10"/>
          <p:cNvSpPr/>
          <p:nvPr/>
        </p:nvSpPr>
        <p:spPr>
          <a:xfrm>
            <a:off x="-56890" y="3449194"/>
            <a:ext cx="9381417" cy="349702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a:t>Approx. 175 regiments comprising of c. 178,000 free blacks and freedmen served during last two years of the war – </a:t>
            </a:r>
            <a:r>
              <a:rPr lang="en-GB" sz="2000" dirty="0" err="1"/>
              <a:t>inc.</a:t>
            </a:r>
            <a:r>
              <a:rPr lang="en-GB" sz="2000" dirty="0"/>
              <a:t> famous 54</a:t>
            </a:r>
            <a:r>
              <a:rPr lang="en-GB" sz="2000" baseline="30000" dirty="0"/>
              <a:t>th</a:t>
            </a:r>
            <a:r>
              <a:rPr lang="en-GB" sz="2000" dirty="0"/>
              <a:t> Massachusetts</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Thousands of slaves exiled themselves from the Confederacy – but biggest percentage of enlistments from border states (where slavery remained permitted)</a:t>
            </a:r>
          </a:p>
          <a:p>
            <a:pPr algn="just"/>
            <a:endParaRPr lang="en-GB" sz="2000" dirty="0"/>
          </a:p>
          <a:p>
            <a:pPr marL="342900" indent="-342900" algn="just">
              <a:buFont typeface="Arial" panose="020B0604020202020204" pitchFamily="34" charset="0"/>
              <a:buChar char="•"/>
            </a:pPr>
            <a:r>
              <a:rPr lang="en-GB" sz="2000" dirty="0"/>
              <a:t>Discrimination persisted in northern society, and black regiments were officered by white soldiers</a:t>
            </a:r>
            <a:endParaRPr lang="en-GB" sz="2000" dirty="0">
              <a:effectLst>
                <a:outerShdw blurRad="38100" dist="38100" dir="2700000" algn="tl">
                  <a:srgbClr val="000000">
                    <a:alpha val="43137"/>
                  </a:srgbClr>
                </a:outerShdw>
              </a:effectLst>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58166"/>
            <a:ext cx="3913584" cy="2724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4"/>
          <a:stretch>
            <a:fillRect/>
          </a:stretch>
        </p:blipFill>
        <p:spPr>
          <a:xfrm>
            <a:off x="5255668" y="758165"/>
            <a:ext cx="3915171" cy="2691028"/>
          </a:xfrm>
          <a:prstGeom prst="rect">
            <a:avLst/>
          </a:prstGeom>
        </p:spPr>
      </p:pic>
      <p:sp>
        <p:nvSpPr>
          <p:cNvPr id="6" name="Rectangle 5"/>
          <p:cNvSpPr/>
          <p:nvPr/>
        </p:nvSpPr>
        <p:spPr>
          <a:xfrm>
            <a:off x="3940423" y="872573"/>
            <a:ext cx="1546654" cy="2462213"/>
          </a:xfrm>
          <a:prstGeom prst="rect">
            <a:avLst/>
          </a:prstGeom>
          <a:solidFill>
            <a:schemeClr val="bg1">
              <a:alpha val="50000"/>
            </a:schemeClr>
          </a:solidFill>
        </p:spPr>
        <p:txBody>
          <a:bodyPr wrap="square">
            <a:spAutoFit/>
          </a:bodyPr>
          <a:lstStyle/>
          <a:p>
            <a:r>
              <a:rPr lang="en-GB" sz="1400" dirty="0"/>
              <a:t>Augustus Saint-Gaudens and Charles </a:t>
            </a:r>
            <a:r>
              <a:rPr lang="en-GB" sz="1400" dirty="0" err="1"/>
              <a:t>McKim</a:t>
            </a:r>
            <a:r>
              <a:rPr lang="en-GB" sz="1400" dirty="0"/>
              <a:t>, Memorial to Robert Gould Shaw and the Massachusetts Fifty-Fourth Regimen Shaw Memorial, Boston, Massachusetts</a:t>
            </a:r>
          </a:p>
        </p:txBody>
      </p:sp>
      <p:sp>
        <p:nvSpPr>
          <p:cNvPr id="10" name="Rectangle 9">
            <a:extLst>
              <a:ext uri="{FF2B5EF4-FFF2-40B4-BE49-F238E27FC236}">
                <a16:creationId xmlns:a16="http://schemas.microsoft.com/office/drawing/2014/main" id="{1B9E1B55-B6D5-4442-AE1B-1CF46E3210D0}"/>
              </a:ext>
            </a:extLst>
          </p:cNvPr>
          <p:cNvSpPr/>
          <p:nvPr/>
        </p:nvSpPr>
        <p:spPr>
          <a:xfrm>
            <a:off x="-56887" y="0"/>
            <a:ext cx="9200887" cy="1157918"/>
          </a:xfrm>
          <a:prstGeom prst="rect">
            <a:avLst/>
          </a:prstGeom>
        </p:spPr>
        <p:txBody>
          <a:bodyPr wrap="square" lIns="540000" tIns="360000" rIns="540000" bIns="360000">
            <a:spAutoFit/>
          </a:bodyPr>
          <a:lstStyle/>
          <a:p>
            <a:pPr algn="ctr"/>
            <a:r>
              <a:rPr lang="en-GB" sz="2800" dirty="0">
                <a:solidFill>
                  <a:srgbClr val="FFC000"/>
                </a:solidFill>
                <a:latin typeface="Cooper Black" panose="0208090404030B020404" pitchFamily="18" charset="0"/>
              </a:rPr>
              <a:t>AFRICAN AMERICAN MILITARY SERVICE</a:t>
            </a:r>
          </a:p>
        </p:txBody>
      </p:sp>
    </p:spTree>
    <p:extLst>
      <p:ext uri="{BB962C8B-B14F-4D97-AF65-F5344CB8AC3E}">
        <p14:creationId xmlns:p14="http://schemas.microsoft.com/office/powerpoint/2010/main" val="14415203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14E7F-E1C2-4228-B349-8A1563C74990}"/>
              </a:ext>
            </a:extLst>
          </p:cNvPr>
          <p:cNvSpPr>
            <a:spLocks noGrp="1"/>
          </p:cNvSpPr>
          <p:nvPr>
            <p:ph type="title"/>
          </p:nvPr>
        </p:nvSpPr>
        <p:spPr>
          <a:xfrm>
            <a:off x="140147" y="97628"/>
            <a:ext cx="7886700" cy="1325563"/>
          </a:xfrm>
        </p:spPr>
        <p:txBody>
          <a:bodyPr>
            <a:normAutofit/>
          </a:bodyPr>
          <a:lstStyle/>
          <a:p>
            <a:r>
              <a:rPr lang="en-GB" sz="3200" dirty="0" err="1">
                <a:solidFill>
                  <a:srgbClr val="FFC000"/>
                </a:solidFill>
                <a:latin typeface="Cooper Black" panose="0208090404030B020404" pitchFamily="18" charset="0"/>
              </a:rPr>
              <a:t>Douglasses</a:t>
            </a:r>
            <a:r>
              <a:rPr lang="en-GB" sz="3200" dirty="0">
                <a:solidFill>
                  <a:srgbClr val="FFC000"/>
                </a:solidFill>
                <a:latin typeface="Cooper Black" panose="0208090404030B020404" pitchFamily="18" charset="0"/>
              </a:rPr>
              <a:t> and the Civil War</a:t>
            </a:r>
          </a:p>
        </p:txBody>
      </p:sp>
      <p:sp>
        <p:nvSpPr>
          <p:cNvPr id="12" name="Content Placeholder 11">
            <a:extLst>
              <a:ext uri="{FF2B5EF4-FFF2-40B4-BE49-F238E27FC236}">
                <a16:creationId xmlns:a16="http://schemas.microsoft.com/office/drawing/2014/main" id="{72C2DD9C-79E4-4341-A2BF-8D672EC105E3}"/>
              </a:ext>
            </a:extLst>
          </p:cNvPr>
          <p:cNvSpPr>
            <a:spLocks noGrp="1"/>
          </p:cNvSpPr>
          <p:nvPr>
            <p:ph idx="1"/>
          </p:nvPr>
        </p:nvSpPr>
        <p:spPr>
          <a:xfrm>
            <a:off x="2145196" y="4613820"/>
            <a:ext cx="1516546" cy="5144543"/>
          </a:xfrm>
        </p:spPr>
        <p:txBody>
          <a:bodyPr>
            <a:normAutofit/>
          </a:bodyPr>
          <a:lstStyle/>
          <a:p>
            <a:pPr marL="0" indent="0">
              <a:buNone/>
            </a:pPr>
            <a:r>
              <a:rPr lang="en-GB" sz="2200" dirty="0"/>
              <a:t>Lewis Henry Douglass (1840—1908)</a:t>
            </a:r>
          </a:p>
        </p:txBody>
      </p:sp>
      <p:pic>
        <p:nvPicPr>
          <p:cNvPr id="9" name="Picture 8">
            <a:extLst>
              <a:ext uri="{FF2B5EF4-FFF2-40B4-BE49-F238E27FC236}">
                <a16:creationId xmlns:a16="http://schemas.microsoft.com/office/drawing/2014/main" id="{AAEB7434-0C96-449C-BB83-5620AFDE29FC}"/>
              </a:ext>
            </a:extLst>
          </p:cNvPr>
          <p:cNvPicPr>
            <a:picLocks noChangeAspect="1"/>
          </p:cNvPicPr>
          <p:nvPr/>
        </p:nvPicPr>
        <p:blipFill>
          <a:blip r:embed="rId2"/>
          <a:stretch>
            <a:fillRect/>
          </a:stretch>
        </p:blipFill>
        <p:spPr>
          <a:xfrm>
            <a:off x="2078448" y="1135844"/>
            <a:ext cx="4010098" cy="3281701"/>
          </a:xfrm>
          <a:prstGeom prst="rect">
            <a:avLst/>
          </a:prstGeom>
        </p:spPr>
      </p:pic>
      <p:pic>
        <p:nvPicPr>
          <p:cNvPr id="10" name="Picture 9">
            <a:extLst>
              <a:ext uri="{FF2B5EF4-FFF2-40B4-BE49-F238E27FC236}">
                <a16:creationId xmlns:a16="http://schemas.microsoft.com/office/drawing/2014/main" id="{FAEC6F69-3408-4206-9A37-C7B1FFB2A66D}"/>
              </a:ext>
            </a:extLst>
          </p:cNvPr>
          <p:cNvPicPr>
            <a:picLocks noChangeAspect="1"/>
          </p:cNvPicPr>
          <p:nvPr/>
        </p:nvPicPr>
        <p:blipFill>
          <a:blip r:embed="rId3"/>
          <a:stretch>
            <a:fillRect/>
          </a:stretch>
        </p:blipFill>
        <p:spPr>
          <a:xfrm>
            <a:off x="6088546" y="2727959"/>
            <a:ext cx="3055454" cy="4130041"/>
          </a:xfrm>
          <a:prstGeom prst="rect">
            <a:avLst/>
          </a:prstGeom>
        </p:spPr>
      </p:pic>
      <p:pic>
        <p:nvPicPr>
          <p:cNvPr id="15" name="Picture 14">
            <a:extLst>
              <a:ext uri="{FF2B5EF4-FFF2-40B4-BE49-F238E27FC236}">
                <a16:creationId xmlns:a16="http://schemas.microsoft.com/office/drawing/2014/main" id="{5BECA2F8-BDC8-4268-B4C8-C2860E17A4D6}"/>
              </a:ext>
            </a:extLst>
          </p:cNvPr>
          <p:cNvPicPr>
            <a:picLocks noChangeAspect="1"/>
          </p:cNvPicPr>
          <p:nvPr/>
        </p:nvPicPr>
        <p:blipFill>
          <a:blip r:embed="rId4"/>
          <a:stretch>
            <a:fillRect/>
          </a:stretch>
        </p:blipFill>
        <p:spPr>
          <a:xfrm>
            <a:off x="-153850" y="1844806"/>
            <a:ext cx="2226490" cy="5013194"/>
          </a:xfrm>
          <a:prstGeom prst="rect">
            <a:avLst/>
          </a:prstGeom>
        </p:spPr>
      </p:pic>
      <p:sp>
        <p:nvSpPr>
          <p:cNvPr id="17" name="TextBox 16">
            <a:extLst>
              <a:ext uri="{FF2B5EF4-FFF2-40B4-BE49-F238E27FC236}">
                <a16:creationId xmlns:a16="http://schemas.microsoft.com/office/drawing/2014/main" id="{61850737-9B97-4594-8DC1-9E6753AD132F}"/>
              </a:ext>
            </a:extLst>
          </p:cNvPr>
          <p:cNvSpPr txBox="1"/>
          <p:nvPr/>
        </p:nvSpPr>
        <p:spPr>
          <a:xfrm>
            <a:off x="4412146" y="4792979"/>
            <a:ext cx="1516546" cy="2062103"/>
          </a:xfrm>
          <a:prstGeom prst="rect">
            <a:avLst/>
          </a:prstGeom>
          <a:noFill/>
        </p:spPr>
        <p:txBody>
          <a:bodyPr wrap="square">
            <a:spAutoFit/>
          </a:bodyPr>
          <a:lstStyle/>
          <a:p>
            <a:r>
              <a:rPr lang="en-GB" sz="2200" dirty="0"/>
              <a:t>Charles </a:t>
            </a:r>
            <a:r>
              <a:rPr lang="en-GB" sz="2200" dirty="0" err="1"/>
              <a:t>Remond</a:t>
            </a:r>
            <a:r>
              <a:rPr lang="en-GB" sz="2200" dirty="0"/>
              <a:t> Douglass (1844—1920</a:t>
            </a:r>
            <a:r>
              <a:rPr lang="en-GB" dirty="0"/>
              <a:t>)</a:t>
            </a:r>
          </a:p>
          <a:p>
            <a:endParaRPr lang="en-GB" dirty="0"/>
          </a:p>
        </p:txBody>
      </p:sp>
      <p:pic>
        <p:nvPicPr>
          <p:cNvPr id="19" name="Picture 18">
            <a:extLst>
              <a:ext uri="{FF2B5EF4-FFF2-40B4-BE49-F238E27FC236}">
                <a16:creationId xmlns:a16="http://schemas.microsoft.com/office/drawing/2014/main" id="{69AA668B-DB12-4734-9927-4F0C67F56D1D}"/>
              </a:ext>
            </a:extLst>
          </p:cNvPr>
          <p:cNvPicPr>
            <a:picLocks noChangeAspect="1"/>
          </p:cNvPicPr>
          <p:nvPr/>
        </p:nvPicPr>
        <p:blipFill>
          <a:blip r:embed="rId5"/>
          <a:stretch>
            <a:fillRect/>
          </a:stretch>
        </p:blipFill>
        <p:spPr>
          <a:xfrm>
            <a:off x="6917510" y="-97586"/>
            <a:ext cx="2226490" cy="2800924"/>
          </a:xfrm>
          <a:prstGeom prst="rect">
            <a:avLst/>
          </a:prstGeom>
        </p:spPr>
      </p:pic>
    </p:spTree>
    <p:extLst>
      <p:ext uri="{BB962C8B-B14F-4D97-AF65-F5344CB8AC3E}">
        <p14:creationId xmlns:p14="http://schemas.microsoft.com/office/powerpoint/2010/main" val="6831315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49" y="-78006"/>
            <a:ext cx="7886700" cy="1325563"/>
          </a:xfrm>
        </p:spPr>
        <p:txBody>
          <a:bodyPr>
            <a:normAutofit/>
          </a:bodyPr>
          <a:lstStyle/>
          <a:p>
            <a:r>
              <a:rPr lang="en-GB" sz="3200" b="1" dirty="0">
                <a:solidFill>
                  <a:srgbClr val="FFC000"/>
                </a:solidFill>
                <a:latin typeface="Cooper Black" panose="0208090404030B020404" pitchFamily="18" charset="0"/>
              </a:rPr>
              <a:t>Ambiguities of Service </a:t>
            </a:r>
          </a:p>
        </p:txBody>
      </p:sp>
      <p:pic>
        <p:nvPicPr>
          <p:cNvPr id="11" name="Content Placeholder 10"/>
          <p:cNvPicPr>
            <a:picLocks noGrp="1" noChangeAspect="1"/>
          </p:cNvPicPr>
          <p:nvPr>
            <p:ph idx="1"/>
          </p:nvPr>
        </p:nvPicPr>
        <p:blipFill>
          <a:blip r:embed="rId2"/>
          <a:stretch>
            <a:fillRect/>
          </a:stretch>
        </p:blipFill>
        <p:spPr>
          <a:xfrm>
            <a:off x="6200348" y="1017072"/>
            <a:ext cx="2782270" cy="4709986"/>
          </a:xfrm>
          <a:prstGeom prst="rect">
            <a:avLst/>
          </a:prstGeom>
        </p:spPr>
      </p:pic>
      <p:pic>
        <p:nvPicPr>
          <p:cNvPr id="7" name="Picture 6"/>
          <p:cNvPicPr>
            <a:picLocks noChangeAspect="1"/>
          </p:cNvPicPr>
          <p:nvPr/>
        </p:nvPicPr>
        <p:blipFill>
          <a:blip r:embed="rId3"/>
          <a:stretch>
            <a:fillRect/>
          </a:stretch>
        </p:blipFill>
        <p:spPr>
          <a:xfrm>
            <a:off x="304800" y="1017072"/>
            <a:ext cx="2857500" cy="4943475"/>
          </a:xfrm>
          <a:prstGeom prst="rect">
            <a:avLst/>
          </a:prstGeom>
        </p:spPr>
      </p:pic>
      <p:sp>
        <p:nvSpPr>
          <p:cNvPr id="8" name="Rectangle 7"/>
          <p:cNvSpPr/>
          <p:nvPr/>
        </p:nvSpPr>
        <p:spPr>
          <a:xfrm>
            <a:off x="86152" y="6004056"/>
            <a:ext cx="2638852" cy="646331"/>
          </a:xfrm>
          <a:prstGeom prst="rect">
            <a:avLst/>
          </a:prstGeom>
        </p:spPr>
        <p:txBody>
          <a:bodyPr wrap="square">
            <a:spAutoFit/>
          </a:bodyPr>
          <a:lstStyle/>
          <a:p>
            <a:r>
              <a:rPr lang="en-GB" dirty="0"/>
              <a:t>Sergeant Andrew Jack­son Smith</a:t>
            </a:r>
          </a:p>
        </p:txBody>
      </p:sp>
      <p:pic>
        <p:nvPicPr>
          <p:cNvPr id="9" name="Picture 8"/>
          <p:cNvPicPr>
            <a:picLocks noChangeAspect="1"/>
          </p:cNvPicPr>
          <p:nvPr/>
        </p:nvPicPr>
        <p:blipFill>
          <a:blip r:embed="rId4"/>
          <a:stretch>
            <a:fillRect/>
          </a:stretch>
        </p:blipFill>
        <p:spPr>
          <a:xfrm>
            <a:off x="3143250" y="1081087"/>
            <a:ext cx="2857500" cy="4645971"/>
          </a:xfrm>
          <a:prstGeom prst="rect">
            <a:avLst/>
          </a:prstGeom>
        </p:spPr>
      </p:pic>
      <p:sp>
        <p:nvSpPr>
          <p:cNvPr id="10" name="Rectangle 9"/>
          <p:cNvSpPr/>
          <p:nvPr/>
        </p:nvSpPr>
        <p:spPr>
          <a:xfrm>
            <a:off x="3267502" y="5727058"/>
            <a:ext cx="2190750" cy="1200329"/>
          </a:xfrm>
          <a:prstGeom prst="rect">
            <a:avLst/>
          </a:prstGeom>
        </p:spPr>
        <p:txBody>
          <a:bodyPr wrap="square">
            <a:spAutoFit/>
          </a:bodyPr>
          <a:lstStyle/>
          <a:p>
            <a:r>
              <a:rPr lang="en-GB" dirty="0"/>
              <a:t>Jacob Johns,</a:t>
            </a:r>
          </a:p>
          <a:p>
            <a:r>
              <a:rPr lang="en-GB" dirty="0"/>
              <a:t>19th Regiment United States </a:t>
            </a:r>
            <a:r>
              <a:rPr lang="en-GB" dirty="0" err="1"/>
              <a:t>Colored</a:t>
            </a:r>
            <a:r>
              <a:rPr lang="en-GB" dirty="0"/>
              <a:t> Troops. </a:t>
            </a:r>
          </a:p>
        </p:txBody>
      </p:sp>
      <p:sp>
        <p:nvSpPr>
          <p:cNvPr id="12" name="Rectangle 11"/>
          <p:cNvSpPr/>
          <p:nvPr/>
        </p:nvSpPr>
        <p:spPr>
          <a:xfrm>
            <a:off x="6188446" y="5819390"/>
            <a:ext cx="1937903" cy="369332"/>
          </a:xfrm>
          <a:prstGeom prst="rect">
            <a:avLst/>
          </a:prstGeom>
        </p:spPr>
        <p:txBody>
          <a:bodyPr wrap="none">
            <a:spAutoFit/>
          </a:bodyPr>
          <a:lstStyle/>
          <a:p>
            <a:r>
              <a:rPr lang="en-GB" dirty="0"/>
              <a:t>Corp. Wilson Weir </a:t>
            </a:r>
          </a:p>
        </p:txBody>
      </p:sp>
      <p:sp>
        <p:nvSpPr>
          <p:cNvPr id="13" name="Rectangle 12"/>
          <p:cNvSpPr/>
          <p:nvPr/>
        </p:nvSpPr>
        <p:spPr>
          <a:xfrm>
            <a:off x="5458253" y="1"/>
            <a:ext cx="3685748" cy="1169551"/>
          </a:xfrm>
          <a:prstGeom prst="rect">
            <a:avLst/>
          </a:prstGeom>
          <a:solidFill>
            <a:schemeClr val="bg1"/>
          </a:solidFill>
        </p:spPr>
        <p:txBody>
          <a:bodyPr wrap="square">
            <a:spAutoFit/>
          </a:bodyPr>
          <a:lstStyle/>
          <a:p>
            <a:r>
              <a:rPr lang="en-GB" sz="1400" dirty="0"/>
              <a:t>For more </a:t>
            </a:r>
            <a:r>
              <a:rPr lang="en-GB" sz="1400" dirty="0" err="1"/>
              <a:t>cartes</a:t>
            </a:r>
            <a:r>
              <a:rPr lang="en-GB" sz="1400" dirty="0"/>
              <a:t>-de-</a:t>
            </a:r>
            <a:r>
              <a:rPr lang="en-GB" sz="1400" dirty="0" err="1"/>
              <a:t>visite</a:t>
            </a:r>
            <a:r>
              <a:rPr lang="en-GB" sz="1400" dirty="0"/>
              <a:t> </a:t>
            </a:r>
            <a:r>
              <a:rPr lang="en-GB" sz="1400" dirty="0" err="1"/>
              <a:t>see:</a:t>
            </a:r>
            <a:r>
              <a:rPr lang="en-GB" sz="1400" dirty="0" err="1">
                <a:hlinkClick r:id="rId5"/>
              </a:rPr>
              <a:t>https</a:t>
            </a:r>
            <a:r>
              <a:rPr lang="en-GB" sz="1400" dirty="0">
                <a:hlinkClick r:id="rId5"/>
              </a:rPr>
              <a:t>://www.npr.org/sections/pictureshow/2012/11/16/163887404/african-american-faces-of-the-civil-war?t=1578648846437</a:t>
            </a:r>
            <a:endParaRPr lang="en-GB" sz="1400" dirty="0"/>
          </a:p>
          <a:p>
            <a:endParaRPr lang="en-GB" sz="1400" dirty="0"/>
          </a:p>
        </p:txBody>
      </p:sp>
    </p:spTree>
    <p:extLst>
      <p:ext uri="{BB962C8B-B14F-4D97-AF65-F5344CB8AC3E}">
        <p14:creationId xmlns:p14="http://schemas.microsoft.com/office/powerpoint/2010/main" val="3149746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238250" y="209550"/>
            <a:ext cx="6667500" cy="5638800"/>
          </a:xfrm>
          <a:prstGeom prst="rect">
            <a:avLst/>
          </a:prstGeom>
        </p:spPr>
      </p:pic>
      <p:sp>
        <p:nvSpPr>
          <p:cNvPr id="5" name="Rectangle 4"/>
          <p:cNvSpPr/>
          <p:nvPr/>
        </p:nvSpPr>
        <p:spPr>
          <a:xfrm>
            <a:off x="1504950" y="5905500"/>
            <a:ext cx="5962650" cy="646331"/>
          </a:xfrm>
          <a:prstGeom prst="rect">
            <a:avLst/>
          </a:prstGeom>
        </p:spPr>
        <p:txBody>
          <a:bodyPr wrap="square">
            <a:spAutoFit/>
          </a:bodyPr>
          <a:lstStyle/>
          <a:p>
            <a:r>
              <a:rPr lang="en-GB" dirty="0"/>
              <a:t>Confederate </a:t>
            </a:r>
            <a:r>
              <a:rPr lang="en-GB" dirty="0" err="1"/>
              <a:t>noncommissioned</a:t>
            </a:r>
            <a:r>
              <a:rPr lang="en-GB" dirty="0"/>
              <a:t> officer, </a:t>
            </a:r>
            <a:r>
              <a:rPr lang="en-GB" dirty="0" err="1"/>
              <a:t>Sgt.</a:t>
            </a:r>
            <a:r>
              <a:rPr lang="en-GB" dirty="0"/>
              <a:t> Andrew Martin Chandler (left) enslaved Silas Chandler</a:t>
            </a:r>
          </a:p>
        </p:txBody>
      </p:sp>
      <p:sp>
        <p:nvSpPr>
          <p:cNvPr id="7" name="Title 1">
            <a:extLst>
              <a:ext uri="{FF2B5EF4-FFF2-40B4-BE49-F238E27FC236}">
                <a16:creationId xmlns:a16="http://schemas.microsoft.com/office/drawing/2014/main" id="{2EB77654-4CBD-4603-8A7C-A55779A2764A}"/>
              </a:ext>
            </a:extLst>
          </p:cNvPr>
          <p:cNvSpPr txBox="1">
            <a:spLocks/>
          </p:cNvSpPr>
          <p:nvPr/>
        </p:nvSpPr>
        <p:spPr>
          <a:xfrm>
            <a:off x="152400" y="171474"/>
            <a:ext cx="4120444" cy="1456267"/>
          </a:xfrm>
          <a:prstGeom prst="rect">
            <a:avLst/>
          </a:prstGeom>
          <a:solidFill>
            <a:schemeClr val="bg1">
              <a:tint val="95000"/>
              <a:satMod val="170000"/>
              <a:alpha val="65000"/>
            </a:schemeClr>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solidFill>
                  <a:srgbClr val="FFC000"/>
                </a:solidFill>
                <a:latin typeface="Cooper Black" panose="0208090404030B020404" pitchFamily="18" charset="0"/>
              </a:rPr>
              <a:t>Ambiguities of Service </a:t>
            </a:r>
          </a:p>
        </p:txBody>
      </p:sp>
    </p:spTree>
    <p:extLst>
      <p:ext uri="{BB962C8B-B14F-4D97-AF65-F5344CB8AC3E}">
        <p14:creationId xmlns:p14="http://schemas.microsoft.com/office/powerpoint/2010/main" val="23351813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31689"/>
            <a:ext cx="7000875" cy="571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13074" y="5445224"/>
            <a:ext cx="9157074" cy="1613767"/>
          </a:xfrm>
          <a:prstGeom prst="rect">
            <a:avLst/>
          </a:prstGeom>
          <a:noFill/>
        </p:spPr>
        <p:txBody>
          <a:bodyPr wrap="square" lIns="540000" tIns="540000" rIns="540000" bIns="540000" rtlCol="0">
            <a:spAutoFit/>
          </a:bodyPr>
          <a:lstStyle/>
          <a:p>
            <a:pPr algn="ctr"/>
            <a:r>
              <a:rPr lang="en-GB" sz="1700" dirty="0"/>
              <a:t>‘What Do I Want, John Henry?’ scene near Washington, November 1862, caption from </a:t>
            </a:r>
            <a:r>
              <a:rPr lang="en-GB" sz="1700" i="1" dirty="0"/>
              <a:t>Gardner's Photographic Sketchbook of the War, Vol. II  </a:t>
            </a:r>
            <a:r>
              <a:rPr lang="en-GB" sz="1700" dirty="0"/>
              <a:t>(1866)</a:t>
            </a:r>
          </a:p>
        </p:txBody>
      </p:sp>
      <p:sp>
        <p:nvSpPr>
          <p:cNvPr id="5" name="Title 1">
            <a:extLst>
              <a:ext uri="{FF2B5EF4-FFF2-40B4-BE49-F238E27FC236}">
                <a16:creationId xmlns:a16="http://schemas.microsoft.com/office/drawing/2014/main" id="{958D071C-88A3-4090-9B76-7E73FDDAB640}"/>
              </a:ext>
            </a:extLst>
          </p:cNvPr>
          <p:cNvSpPr txBox="1">
            <a:spLocks/>
          </p:cNvSpPr>
          <p:nvPr/>
        </p:nvSpPr>
        <p:spPr>
          <a:xfrm>
            <a:off x="0" y="19074"/>
            <a:ext cx="4120444" cy="1456267"/>
          </a:xfrm>
          <a:prstGeom prst="rect">
            <a:avLst/>
          </a:prstGeom>
          <a:solidFill>
            <a:schemeClr val="bg1">
              <a:tint val="95000"/>
              <a:satMod val="170000"/>
              <a:alpha val="65000"/>
            </a:schemeClr>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solidFill>
                  <a:srgbClr val="FFC000"/>
                </a:solidFill>
                <a:latin typeface="Cooper Black" panose="0208090404030B020404" pitchFamily="18" charset="0"/>
              </a:rPr>
              <a:t>Ambiguities of Service </a:t>
            </a:r>
          </a:p>
        </p:txBody>
      </p:sp>
    </p:spTree>
    <p:extLst>
      <p:ext uri="{BB962C8B-B14F-4D97-AF65-F5344CB8AC3E}">
        <p14:creationId xmlns:p14="http://schemas.microsoft.com/office/powerpoint/2010/main" val="30780428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599" y="19074"/>
            <a:ext cx="7635485" cy="55448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26554" y="5174958"/>
            <a:ext cx="9157074" cy="2337042"/>
          </a:xfrm>
          <a:prstGeom prst="rect">
            <a:avLst/>
          </a:prstGeom>
          <a:noFill/>
        </p:spPr>
        <p:txBody>
          <a:bodyPr wrap="square" lIns="540000" tIns="540000" rIns="540000" bIns="540000" rtlCol="0">
            <a:spAutoFit/>
          </a:bodyPr>
          <a:lstStyle/>
          <a:p>
            <a:pPr algn="ctr"/>
            <a:r>
              <a:rPr lang="en-GB" sz="1600" dirty="0"/>
              <a:t>‘A Burial Party, Cold </a:t>
            </a:r>
            <a:r>
              <a:rPr lang="en-GB" sz="1600" dirty="0" err="1"/>
              <a:t>Harbor</a:t>
            </a:r>
            <a:r>
              <a:rPr lang="en-GB" sz="1600" dirty="0"/>
              <a:t>, Va. April 1865’ caption from </a:t>
            </a:r>
            <a:r>
              <a:rPr lang="en-GB" sz="1600" i="1" dirty="0"/>
              <a:t>Gardner's Photographic Sketchbook of the War, Vol. II  </a:t>
            </a:r>
            <a:r>
              <a:rPr lang="en-GB" sz="1600" dirty="0"/>
              <a:t>(1866) </a:t>
            </a:r>
          </a:p>
          <a:p>
            <a:pPr algn="r"/>
            <a:r>
              <a:rPr lang="en-GB" sz="1600" dirty="0"/>
              <a:t>See: Alan Trachtenberg, ‘Albums of War: On Reading Civil War Photographs,’ </a:t>
            </a:r>
            <a:r>
              <a:rPr lang="en-GB" sz="1600" i="1" dirty="0"/>
              <a:t>Representations</a:t>
            </a:r>
            <a:r>
              <a:rPr lang="en-GB" sz="1600" dirty="0"/>
              <a:t> 9 (1985), pp. 1–32.</a:t>
            </a:r>
          </a:p>
          <a:p>
            <a:pPr algn="ctr"/>
            <a:endParaRPr lang="en-GB" sz="1700" dirty="0"/>
          </a:p>
        </p:txBody>
      </p:sp>
      <p:sp>
        <p:nvSpPr>
          <p:cNvPr id="4" name="Title 1"/>
          <p:cNvSpPr txBox="1">
            <a:spLocks/>
          </p:cNvSpPr>
          <p:nvPr/>
        </p:nvSpPr>
        <p:spPr>
          <a:xfrm>
            <a:off x="0" y="19074"/>
            <a:ext cx="4120444" cy="1456267"/>
          </a:xfrm>
          <a:prstGeom prst="rect">
            <a:avLst/>
          </a:prstGeom>
          <a:solidFill>
            <a:schemeClr val="bg1">
              <a:tint val="95000"/>
              <a:satMod val="170000"/>
              <a:alpha val="65000"/>
            </a:schemeClr>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solidFill>
                  <a:srgbClr val="FFC000"/>
                </a:solidFill>
                <a:latin typeface="Cooper Black" panose="0208090404030B020404" pitchFamily="18" charset="0"/>
              </a:rPr>
              <a:t>Ambiguities of Service </a:t>
            </a:r>
          </a:p>
        </p:txBody>
      </p:sp>
    </p:spTree>
    <p:extLst>
      <p:ext uri="{BB962C8B-B14F-4D97-AF65-F5344CB8AC3E}">
        <p14:creationId xmlns:p14="http://schemas.microsoft.com/office/powerpoint/2010/main" val="13917145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6636341"/>
          </a:xfrm>
          <a:prstGeom prst="rect">
            <a:avLst/>
          </a:prstGeom>
        </p:spPr>
        <p:txBody>
          <a:bodyPr wrap="square" lIns="540000" tIns="360000" rIns="540000" bIns="360000">
            <a:spAutoFit/>
          </a:bodyPr>
          <a:lstStyle/>
          <a:p>
            <a:pPr algn="ctr"/>
            <a:r>
              <a:rPr lang="en-GB" sz="4000" dirty="0">
                <a:solidFill>
                  <a:srgbClr val="FFC000"/>
                </a:solidFill>
                <a:latin typeface="Cooper Black" panose="0208090404030B020404" pitchFamily="18" charset="0"/>
              </a:rPr>
              <a:t>RECONSTRUCTION</a:t>
            </a:r>
          </a:p>
          <a:p>
            <a:endParaRPr lang="en-GB" sz="2000" b="1" u="sng" dirty="0"/>
          </a:p>
          <a:p>
            <a:r>
              <a:rPr lang="en-GB" sz="3200" dirty="0"/>
              <a:t>Reconstruction had two key eras:</a:t>
            </a:r>
          </a:p>
          <a:p>
            <a:endParaRPr lang="en-GB" sz="3200" dirty="0"/>
          </a:p>
          <a:p>
            <a:pPr marL="457200" indent="-457200">
              <a:buAutoNum type="alphaLcParenR"/>
            </a:pPr>
            <a:r>
              <a:rPr lang="en-GB" sz="3200" b="1" dirty="0"/>
              <a:t>Presidential Reconstruction, c.1862–1866</a:t>
            </a:r>
          </a:p>
          <a:p>
            <a:pPr marL="457200" indent="-457200">
              <a:buAutoNum type="alphaLcParenR"/>
            </a:pPr>
            <a:endParaRPr lang="en-GB" sz="3200" b="1" dirty="0"/>
          </a:p>
          <a:p>
            <a:pPr marL="457200" indent="-457200">
              <a:buAutoNum type="alphaLcParenR"/>
            </a:pPr>
            <a:endParaRPr lang="en-GB" sz="3200" b="1" dirty="0"/>
          </a:p>
          <a:p>
            <a:pPr marL="457200" indent="-457200">
              <a:buAutoNum type="alphaLcParenR"/>
            </a:pPr>
            <a:r>
              <a:rPr lang="en-GB" sz="3200" b="1" dirty="0"/>
              <a:t>Congressional (‘Radical’) Reconstruction, 1866–1877</a:t>
            </a:r>
            <a:r>
              <a:rPr lang="en-GB" sz="3200" dirty="0"/>
              <a:t> </a:t>
            </a:r>
            <a:endParaRPr lang="en-GB" sz="3200" b="1" u="sng" dirty="0"/>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Tree>
    <p:extLst>
      <p:ext uri="{BB962C8B-B14F-4D97-AF65-F5344CB8AC3E}">
        <p14:creationId xmlns:p14="http://schemas.microsoft.com/office/powerpoint/2010/main" val="33041310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8052113"/>
          </a:xfrm>
          <a:prstGeom prst="rect">
            <a:avLst/>
          </a:prstGeom>
        </p:spPr>
        <p:txBody>
          <a:bodyPr wrap="square" lIns="540000" tIns="360000" rIns="540000" bIns="360000">
            <a:spAutoFit/>
          </a:bodyPr>
          <a:lstStyle/>
          <a:p>
            <a:pPr algn="ctr"/>
            <a:r>
              <a:rPr lang="en-GB" sz="3200" dirty="0">
                <a:solidFill>
                  <a:srgbClr val="FFC000"/>
                </a:solidFill>
                <a:latin typeface="Cooper Black" panose="0208090404030B020404" pitchFamily="18" charset="0"/>
              </a:rPr>
              <a:t>RECONSTRUCTION</a:t>
            </a:r>
          </a:p>
          <a:p>
            <a:pPr marL="285750" indent="-285750" algn="just">
              <a:buFont typeface="Arial" panose="020B0604020202020204" pitchFamily="34" charset="0"/>
              <a:buChar char="•"/>
            </a:pPr>
            <a:endParaRPr lang="en-GB" sz="2000" dirty="0">
              <a:solidFill>
                <a:prstClr val="black"/>
              </a:solidFill>
            </a:endParaRPr>
          </a:p>
          <a:p>
            <a:pPr marL="285750" indent="-285750" algn="just">
              <a:buFont typeface="Arial" panose="020B0604020202020204" pitchFamily="34" charset="0"/>
              <a:buChar char="•"/>
            </a:pPr>
            <a:r>
              <a:rPr lang="en-GB" sz="2000" dirty="0"/>
              <a:t>Attempts to put Union victory on legal footing, and to transform Southern society accordingly: </a:t>
            </a:r>
          </a:p>
          <a:p>
            <a:pPr marL="285750" indent="-285750" algn="just">
              <a:buFont typeface="Arial" panose="020B0604020202020204" pitchFamily="34" charset="0"/>
              <a:buChar char="•"/>
            </a:pPr>
            <a:endParaRPr lang="en-GB" sz="2000" dirty="0"/>
          </a:p>
          <a:p>
            <a:pPr marL="742950" lvl="1" indent="-285750" algn="just">
              <a:buFontTx/>
              <a:buChar char="-"/>
            </a:pPr>
            <a:r>
              <a:rPr lang="en-GB" sz="2400" b="1" i="1" dirty="0"/>
              <a:t>13</a:t>
            </a:r>
            <a:r>
              <a:rPr lang="en-GB" sz="2400" b="1" i="1" baseline="30000" dirty="0"/>
              <a:t>th</a:t>
            </a:r>
            <a:r>
              <a:rPr lang="en-GB" sz="2400" b="1" i="1" dirty="0"/>
              <a:t> Amendment to US Constitution abolished slavery </a:t>
            </a:r>
          </a:p>
          <a:p>
            <a:pPr lvl="1" algn="r"/>
            <a:r>
              <a:rPr lang="en-GB" sz="2000" i="1" dirty="0"/>
              <a:t>Submitted January 1865; ratified December 1865</a:t>
            </a:r>
          </a:p>
          <a:p>
            <a:pPr lvl="1" algn="just"/>
            <a:endParaRPr lang="en-GB" sz="2000" i="1" dirty="0"/>
          </a:p>
          <a:p>
            <a:pPr marL="742950" lvl="1" indent="-285750" algn="just">
              <a:buFontTx/>
              <a:buChar char="-"/>
            </a:pPr>
            <a:r>
              <a:rPr lang="en-GB" sz="2400" b="1" i="1" dirty="0"/>
              <a:t>14</a:t>
            </a:r>
            <a:r>
              <a:rPr lang="en-GB" sz="2400" b="1" i="1" baseline="30000" dirty="0"/>
              <a:t>th</a:t>
            </a:r>
            <a:r>
              <a:rPr lang="en-GB" sz="2400" b="1" i="1" dirty="0"/>
              <a:t> Amendment grants citizenship rights to “all persons born or naturalized in the US” (</a:t>
            </a:r>
            <a:r>
              <a:rPr lang="en-GB" sz="2400" b="1" i="1" dirty="0" err="1"/>
              <a:t>inc.</a:t>
            </a:r>
            <a:r>
              <a:rPr lang="en-GB" sz="2400" b="1" i="1" dirty="0"/>
              <a:t> former slaves)</a:t>
            </a:r>
          </a:p>
          <a:p>
            <a:pPr lvl="1" algn="r"/>
            <a:r>
              <a:rPr lang="en-GB" sz="2000" i="1" dirty="0"/>
              <a:t>Submitted June 1866; ratified July 1868</a:t>
            </a:r>
          </a:p>
          <a:p>
            <a:pPr lvl="1" algn="just"/>
            <a:endParaRPr lang="en-GB" sz="2000" i="1" dirty="0"/>
          </a:p>
          <a:p>
            <a:pPr marL="742950" lvl="1" indent="-285750" algn="just">
              <a:buFontTx/>
              <a:buChar char="-"/>
            </a:pPr>
            <a:r>
              <a:rPr lang="en-GB" sz="2400" b="1" i="1" dirty="0"/>
              <a:t>15</a:t>
            </a:r>
            <a:r>
              <a:rPr lang="en-GB" sz="2400" b="1" i="1" baseline="30000" dirty="0"/>
              <a:t>th</a:t>
            </a:r>
            <a:r>
              <a:rPr lang="en-GB" sz="2400" b="1" i="1" dirty="0"/>
              <a:t> Amendment prohibits federal/state governments from denying the right to vote based on “race, </a:t>
            </a:r>
            <a:r>
              <a:rPr lang="en-GB" sz="2400" b="1" i="1" dirty="0" err="1"/>
              <a:t>color</a:t>
            </a:r>
            <a:r>
              <a:rPr lang="en-GB" sz="2400" b="1" i="1" dirty="0"/>
              <a:t>, or previous servitude</a:t>
            </a:r>
            <a:r>
              <a:rPr lang="en-GB" sz="2400" b="1" dirty="0"/>
              <a:t>”</a:t>
            </a:r>
          </a:p>
          <a:p>
            <a:pPr lvl="1" algn="r"/>
            <a:r>
              <a:rPr lang="en-GB" sz="2000" i="1" dirty="0"/>
              <a:t>Submitted February 1869; ratified February 1870</a:t>
            </a:r>
            <a:endParaRPr lang="en-GB" sz="2000" b="1" dirty="0"/>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Tree>
    <p:extLst>
      <p:ext uri="{BB962C8B-B14F-4D97-AF65-F5344CB8AC3E}">
        <p14:creationId xmlns:p14="http://schemas.microsoft.com/office/powerpoint/2010/main" val="14922383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5610578" cy="7067228"/>
          </a:xfrm>
          <a:prstGeom prst="rect">
            <a:avLst/>
          </a:prstGeom>
        </p:spPr>
        <p:txBody>
          <a:bodyPr wrap="square" lIns="540000" tIns="360000" rIns="540000" bIns="360000">
            <a:spAutoFit/>
          </a:bodyPr>
          <a:lstStyle/>
          <a:p>
            <a:pPr marL="742950" lvl="1" indent="-285750" algn="just">
              <a:buFontTx/>
              <a:buChar char="-"/>
            </a:pPr>
            <a:r>
              <a:rPr lang="en-GB" sz="2400" b="1" i="1" dirty="0"/>
              <a:t>13</a:t>
            </a:r>
            <a:r>
              <a:rPr lang="en-GB" sz="2400" b="1" i="1" baseline="30000" dirty="0"/>
              <a:t>th</a:t>
            </a:r>
            <a:r>
              <a:rPr lang="en-GB" sz="2400" b="1" i="1" dirty="0"/>
              <a:t> Amendment to US Constitution abolished slavery </a:t>
            </a:r>
          </a:p>
          <a:p>
            <a:pPr lvl="1" algn="r"/>
            <a:r>
              <a:rPr lang="en-GB" sz="2000" i="1" dirty="0"/>
              <a:t>Submitted January 1865; ratified December 1865</a:t>
            </a:r>
          </a:p>
          <a:p>
            <a:pPr lvl="1" algn="just"/>
            <a:endParaRPr lang="en-GB" sz="2000" i="1" dirty="0"/>
          </a:p>
          <a:p>
            <a:endParaRPr lang="en-GB" sz="2000" b="1" u="sng" dirty="0">
              <a:solidFill>
                <a:prstClr val="black"/>
              </a:solidFill>
            </a:endParaRPr>
          </a:p>
          <a:p>
            <a:endParaRPr lang="en-GB" sz="2000" b="1" u="sng" dirty="0">
              <a:solidFill>
                <a:prstClr val="black"/>
              </a:solidFill>
            </a:endParaRPr>
          </a:p>
          <a:p>
            <a:r>
              <a:rPr lang="en-GB" sz="2000" b="1" dirty="0"/>
              <a:t>Section 1. Neither slavery nor involuntary servitude, </a:t>
            </a:r>
            <a:r>
              <a:rPr lang="en-GB" sz="2000" b="1" dirty="0">
                <a:solidFill>
                  <a:srgbClr val="FFFF00"/>
                </a:solidFill>
              </a:rPr>
              <a:t>except as a punishment for crime whereof the party shall have been duly convicted</a:t>
            </a:r>
            <a:r>
              <a:rPr lang="en-GB" sz="2000" b="1" dirty="0"/>
              <a:t>, shall exist within the United States, or any place subject to their jurisdiction.</a:t>
            </a:r>
          </a:p>
          <a:p>
            <a:endParaRPr lang="en-GB" sz="2000" b="1" dirty="0"/>
          </a:p>
          <a:p>
            <a:r>
              <a:rPr lang="en-GB" sz="2000" b="1" dirty="0"/>
              <a:t>Section 2. Congress shall have power to enforce this article by appropriate legislation</a:t>
            </a: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3" name="Picture 2">
            <a:extLst>
              <a:ext uri="{FF2B5EF4-FFF2-40B4-BE49-F238E27FC236}">
                <a16:creationId xmlns:a16="http://schemas.microsoft.com/office/drawing/2014/main" id="{404A4D92-8518-409A-A6DF-5C43E47CA32F}"/>
              </a:ext>
            </a:extLst>
          </p:cNvPr>
          <p:cNvPicPr>
            <a:picLocks noChangeAspect="1"/>
          </p:cNvPicPr>
          <p:nvPr/>
        </p:nvPicPr>
        <p:blipFill>
          <a:blip r:embed="rId3"/>
          <a:stretch>
            <a:fillRect/>
          </a:stretch>
        </p:blipFill>
        <p:spPr>
          <a:xfrm>
            <a:off x="5610578" y="1004712"/>
            <a:ext cx="3440982" cy="5099226"/>
          </a:xfrm>
          <a:prstGeom prst="rect">
            <a:avLst/>
          </a:prstGeom>
        </p:spPr>
      </p:pic>
    </p:spTree>
    <p:extLst>
      <p:ext uri="{BB962C8B-B14F-4D97-AF65-F5344CB8AC3E}">
        <p14:creationId xmlns:p14="http://schemas.microsoft.com/office/powerpoint/2010/main" val="30132288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3220" y="0"/>
            <a:ext cx="9207220" cy="8421445"/>
          </a:xfrm>
          <a:prstGeom prst="rect">
            <a:avLst/>
          </a:prstGeom>
        </p:spPr>
        <p:txBody>
          <a:bodyPr wrap="square" lIns="540000" tIns="360000" rIns="540000" bIns="360000">
            <a:spAutoFit/>
          </a:bodyPr>
          <a:lstStyle/>
          <a:p>
            <a:pPr algn="ctr"/>
            <a:r>
              <a:rPr lang="en-GB" sz="2800" dirty="0">
                <a:solidFill>
                  <a:srgbClr val="FFC000"/>
                </a:solidFill>
                <a:latin typeface="Cooper Black" panose="0208090404030B020404" pitchFamily="18" charset="0"/>
              </a:rPr>
              <a:t>Presidential Reconstruction, c.1862–1866</a:t>
            </a:r>
          </a:p>
          <a:p>
            <a:r>
              <a:rPr lang="en-GB" sz="2400" b="1" u="sng" dirty="0">
                <a:solidFill>
                  <a:prstClr val="black"/>
                </a:solidFill>
              </a:rPr>
              <a:t> </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pPr marL="342900" indent="-342900">
              <a:buFont typeface="Arial" panose="020B0604020202020204" pitchFamily="34" charset="0"/>
              <a:buChar char="•"/>
            </a:pPr>
            <a:endParaRPr lang="en-GB" sz="2000" dirty="0">
              <a:solidFill>
                <a:srgbClr val="FFC000"/>
              </a:solidFill>
            </a:endParaRPr>
          </a:p>
          <a:p>
            <a:pPr marL="342900" indent="-342900">
              <a:buFont typeface="Arial" panose="020B0604020202020204" pitchFamily="34" charset="0"/>
              <a:buChar char="•"/>
            </a:pPr>
            <a:r>
              <a:rPr lang="en-GB" sz="2400" dirty="0">
                <a:solidFill>
                  <a:srgbClr val="FFC000"/>
                </a:solidFill>
              </a:rPr>
              <a:t>Assassination of Lincoln, April 14 1865; replaced by his Vice President Andrew Johnson </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815" y="980728"/>
            <a:ext cx="5112568" cy="35851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44082" y="901668"/>
            <a:ext cx="2619375" cy="32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5616362" y="4095552"/>
            <a:ext cx="3488432" cy="1333012"/>
          </a:xfrm>
          <a:prstGeom prst="rect">
            <a:avLst/>
          </a:prstGeom>
          <a:noFill/>
        </p:spPr>
        <p:txBody>
          <a:bodyPr wrap="square" lIns="360000" tIns="180000" rIns="360000" bIns="180000" rtlCol="0">
            <a:spAutoFit/>
          </a:bodyPr>
          <a:lstStyle/>
          <a:p>
            <a:pPr algn="ctr"/>
            <a:r>
              <a:rPr lang="en-GB" sz="1400" dirty="0"/>
              <a:t>Andrew Johnson (1808–1875), 17</a:t>
            </a:r>
            <a:r>
              <a:rPr lang="en-GB" sz="1400" baseline="30000" dirty="0"/>
              <a:t>th</a:t>
            </a:r>
            <a:r>
              <a:rPr lang="en-GB" sz="1400" dirty="0"/>
              <a:t> US President, 1865–1869</a:t>
            </a:r>
          </a:p>
          <a:p>
            <a:endParaRPr lang="en-GB" sz="2000" b="1" dirty="0"/>
          </a:p>
          <a:p>
            <a:endParaRPr lang="en-GB" sz="1500" dirty="0"/>
          </a:p>
        </p:txBody>
      </p:sp>
    </p:spTree>
    <p:extLst>
      <p:ext uri="{BB962C8B-B14F-4D97-AF65-F5344CB8AC3E}">
        <p14:creationId xmlns:p14="http://schemas.microsoft.com/office/powerpoint/2010/main" val="361139706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3220" y="0"/>
            <a:ext cx="5983659" cy="68825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marL="342900" indent="-342900" algn="just">
              <a:buFont typeface="Arial" panose="020B0604020202020204" pitchFamily="34" charset="0"/>
              <a:buChar char="•"/>
            </a:pPr>
            <a:r>
              <a:rPr lang="en-GB" sz="2000" dirty="0"/>
              <a:t>In 1864, Johnson was Lincoln’s running mate on the National Union ticket</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Johnson a southerner (Tennessee) and a Democrat</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Johnson moderate in attitude towards ex-slaves and conciliatory towards the South </a:t>
            </a:r>
          </a:p>
          <a:p>
            <a:pPr marL="342900" indent="-342900" algn="just">
              <a:buFont typeface="Arial" panose="020B0604020202020204" pitchFamily="34" charset="0"/>
              <a:buChar char="•"/>
            </a:pPr>
            <a:endParaRPr lang="en-GB" sz="2000" dirty="0"/>
          </a:p>
          <a:p>
            <a:pPr marL="800100" lvl="1" indent="-342900" algn="just">
              <a:buFontTx/>
              <a:buChar char="-"/>
            </a:pPr>
            <a:r>
              <a:rPr lang="en-GB" sz="2000" dirty="0"/>
              <a:t>Issued pardons to Confederates who swore oath of allegiance to the Union</a:t>
            </a:r>
          </a:p>
          <a:p>
            <a:pPr marL="800100" lvl="1" indent="-342900" algn="just">
              <a:buFontTx/>
              <a:buChar char="-"/>
            </a:pPr>
            <a:endParaRPr lang="en-GB" sz="2000" dirty="0"/>
          </a:p>
          <a:p>
            <a:pPr marL="800100" lvl="1" indent="-342900" algn="just">
              <a:buFontTx/>
              <a:buChar char="-"/>
            </a:pPr>
            <a:r>
              <a:rPr lang="en-GB" sz="2000" dirty="0"/>
              <a:t>Opposed 14</a:t>
            </a:r>
            <a:r>
              <a:rPr lang="en-GB" sz="2000" baseline="30000" dirty="0"/>
              <a:t>th</a:t>
            </a:r>
            <a:r>
              <a:rPr lang="en-GB" sz="2000" dirty="0"/>
              <a:t> Amendment</a:t>
            </a:r>
          </a:p>
          <a:p>
            <a:pPr marL="800100" lvl="1" indent="-342900" algn="just">
              <a:buFontTx/>
              <a:buChar char="-"/>
            </a:pPr>
            <a:endParaRPr lang="en-GB" sz="2000" b="1" dirty="0"/>
          </a:p>
          <a:p>
            <a:pPr marL="800100" lvl="1" indent="-342900" algn="just">
              <a:buFontTx/>
              <a:buChar char="-"/>
            </a:pPr>
            <a:r>
              <a:rPr lang="en-GB" sz="2000" dirty="0"/>
              <a:t>Vetoed establishment of Freedmen’s Bureau and Civil Rights Bill, February–March 1866</a:t>
            </a:r>
          </a:p>
          <a:p>
            <a:pPr marL="800100" lvl="1" indent="-342900" algn="just">
              <a:buFontTx/>
              <a:buChar char="-"/>
            </a:pPr>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
        <p:nvSpPr>
          <p:cNvPr id="6" name="TextBox 5"/>
          <p:cNvSpPr txBox="1"/>
          <p:nvPr/>
        </p:nvSpPr>
        <p:spPr>
          <a:xfrm>
            <a:off x="5622865" y="3651084"/>
            <a:ext cx="3488432" cy="1333012"/>
          </a:xfrm>
          <a:prstGeom prst="rect">
            <a:avLst/>
          </a:prstGeom>
          <a:noFill/>
        </p:spPr>
        <p:txBody>
          <a:bodyPr wrap="square" lIns="360000" tIns="180000" rIns="360000" bIns="180000" rtlCol="0">
            <a:spAutoFit/>
          </a:bodyPr>
          <a:lstStyle/>
          <a:p>
            <a:pPr algn="ctr"/>
            <a:r>
              <a:rPr lang="en-GB" sz="1400" dirty="0"/>
              <a:t>Andrew Johnson (1808–1875), 17</a:t>
            </a:r>
            <a:r>
              <a:rPr lang="en-GB" sz="1400" baseline="30000" dirty="0"/>
              <a:t>th</a:t>
            </a:r>
            <a:r>
              <a:rPr lang="en-GB" sz="1400" dirty="0"/>
              <a:t> US President, 1865–1869</a:t>
            </a:r>
          </a:p>
          <a:p>
            <a:endParaRPr lang="en-GB" sz="2000" b="1" dirty="0"/>
          </a:p>
          <a:p>
            <a:endParaRPr lang="en-GB" sz="1500" dirty="0"/>
          </a:p>
        </p:txBody>
      </p:sp>
      <p:pic>
        <p:nvPicPr>
          <p:cNvPr id="717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85827" y="980728"/>
            <a:ext cx="3200246" cy="45010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8849" y="0"/>
            <a:ext cx="9149534" cy="1157918"/>
          </a:xfrm>
          <a:prstGeom prst="rect">
            <a:avLst/>
          </a:prstGeom>
        </p:spPr>
        <p:txBody>
          <a:bodyPr wrap="square" lIns="540000" tIns="360000" rIns="540000" bIns="360000">
            <a:spAutoFit/>
          </a:bodyPr>
          <a:lstStyle/>
          <a:p>
            <a:pPr algn="ctr"/>
            <a:r>
              <a:rPr lang="en-GB" sz="2800" dirty="0">
                <a:solidFill>
                  <a:srgbClr val="FFC000"/>
                </a:solidFill>
                <a:latin typeface="Cooper Black" panose="0208090404030B020404" pitchFamily="18" charset="0"/>
              </a:rPr>
              <a:t>Presidential Reconstruction, c.1862–1866</a:t>
            </a:r>
          </a:p>
        </p:txBody>
      </p:sp>
    </p:spTree>
    <p:extLst>
      <p:ext uri="{BB962C8B-B14F-4D97-AF65-F5344CB8AC3E}">
        <p14:creationId xmlns:p14="http://schemas.microsoft.com/office/powerpoint/2010/main" val="173429396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14336"/>
            <a:ext cx="7068455" cy="5966927"/>
          </a:xfrm>
          <a:prstGeom prst="rect">
            <a:avLst/>
          </a:prstGeom>
        </p:spPr>
        <p:txBody>
          <a:bodyPr wrap="square" lIns="360000" tIns="360000" rIns="360000" bIns="360000">
            <a:spAutoFit/>
          </a:bodyPr>
          <a:lstStyle/>
          <a:p>
            <a:pPr marL="342900" indent="-342900" algn="just">
              <a:buFont typeface="Arial" panose="020B0604020202020204" pitchFamily="34" charset="0"/>
              <a:buChar char="•"/>
            </a:pPr>
            <a:r>
              <a:rPr lang="en-GB" sz="2000" dirty="0"/>
              <a:t>1866 Congressional elections bring (Radical) Republicans 2/3s+ majority necessary to override presidential vetoes</a:t>
            </a:r>
          </a:p>
          <a:p>
            <a:pPr marL="342900" indent="-342900" algn="just">
              <a:buFont typeface="Arial" panose="020B0604020202020204" pitchFamily="34" charset="0"/>
              <a:buChar char="•"/>
            </a:pPr>
            <a:endParaRPr lang="en-GB" sz="2000" dirty="0"/>
          </a:p>
          <a:p>
            <a:pPr marL="800100" lvl="1" indent="-342900" algn="just">
              <a:buFontTx/>
              <a:buChar char="-"/>
            </a:pPr>
            <a:r>
              <a:rPr lang="en-GB" sz="2000" b="1" dirty="0"/>
              <a:t>Freedman’s Bureau </a:t>
            </a:r>
            <a:r>
              <a:rPr lang="en-GB" sz="2000" dirty="0"/>
              <a:t>est. to assist African Americans (with everyday problems such as clothing, food and water access, employment, communication with family members, plus expanded education system)</a:t>
            </a:r>
          </a:p>
          <a:p>
            <a:pPr marL="800100" lvl="1" indent="-342900" algn="just">
              <a:buFontTx/>
              <a:buChar char="-"/>
            </a:pPr>
            <a:r>
              <a:rPr lang="en-GB" sz="2000" dirty="0"/>
              <a:t>Passes </a:t>
            </a:r>
            <a:r>
              <a:rPr lang="en-GB" sz="2000" b="1" dirty="0"/>
              <a:t>Civil Rights Bill</a:t>
            </a:r>
          </a:p>
          <a:p>
            <a:pPr marL="800100" lvl="1" indent="-342900" algn="just">
              <a:buFontTx/>
              <a:buChar char="-"/>
            </a:pPr>
            <a:r>
              <a:rPr lang="en-GB" sz="2000" dirty="0"/>
              <a:t>First Reconstruction Act mandates </a:t>
            </a:r>
            <a:r>
              <a:rPr lang="en-GB" sz="2000" b="1" dirty="0">
                <a:solidFill>
                  <a:srgbClr val="FFC000"/>
                </a:solidFill>
              </a:rPr>
              <a:t>new state constitutions</a:t>
            </a:r>
            <a:r>
              <a:rPr lang="en-GB" sz="2000" dirty="0">
                <a:solidFill>
                  <a:srgbClr val="FFC000"/>
                </a:solidFill>
              </a:rPr>
              <a:t> acknowledge </a:t>
            </a:r>
            <a:r>
              <a:rPr lang="en-GB" sz="2000" b="1" dirty="0">
                <a:solidFill>
                  <a:srgbClr val="FFC000"/>
                </a:solidFill>
              </a:rPr>
              <a:t>black suffrage </a:t>
            </a:r>
            <a:r>
              <a:rPr lang="en-GB" sz="2000" dirty="0"/>
              <a:t>as a condition of full readmission to the Union </a:t>
            </a:r>
          </a:p>
          <a:p>
            <a:pPr marL="800100" lvl="1" indent="-342900" algn="just">
              <a:buFontTx/>
              <a:buChar char="-"/>
            </a:pPr>
            <a:r>
              <a:rPr lang="en-GB" sz="2000" dirty="0"/>
              <a:t>Accelerates process of constitutional amendment</a:t>
            </a:r>
          </a:p>
          <a:p>
            <a:pPr marL="800100" lvl="1" indent="-342900" algn="just">
              <a:buFontTx/>
              <a:buChar char="-"/>
            </a:pPr>
            <a:endParaRPr lang="en-GB" sz="1000" dirty="0"/>
          </a:p>
          <a:p>
            <a:pPr marL="342900" indent="-342900" algn="just">
              <a:buFont typeface="Arial" panose="020B0604020202020204" pitchFamily="34" charset="0"/>
              <a:buChar char="•"/>
            </a:pPr>
            <a:r>
              <a:rPr lang="en-GB" sz="2000" dirty="0"/>
              <a:t>Attempted impeachment of Johnson (failed by one vote) weakens his authority, Feb 1868</a:t>
            </a:r>
          </a:p>
          <a:p>
            <a:pPr algn="just"/>
            <a:endParaRPr lang="en-GB" sz="1050" dirty="0">
              <a:solidFill>
                <a:prstClr val="black"/>
              </a:solidFill>
            </a:endParaRPr>
          </a:p>
          <a:p>
            <a:pPr marL="342900" indent="-342900" algn="just">
              <a:buFont typeface="Arial" panose="020B0604020202020204" pitchFamily="34" charset="0"/>
              <a:buChar char="•"/>
            </a:pPr>
            <a:r>
              <a:rPr lang="en-GB" sz="2000" dirty="0"/>
              <a:t>1868 Presidential election brings Ulysses S Grant, Civil War hero and a ‘Radical’ by persuasion, to White House</a:t>
            </a:r>
            <a:endParaRPr lang="en-GB" sz="2400" b="1" u="sng"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8456" y="1154766"/>
            <a:ext cx="2075543" cy="28354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6780947" y="3990252"/>
            <a:ext cx="2396925" cy="1009846"/>
          </a:xfrm>
          <a:prstGeom prst="rect">
            <a:avLst/>
          </a:prstGeom>
          <a:noFill/>
        </p:spPr>
        <p:txBody>
          <a:bodyPr wrap="square" lIns="360000" tIns="180000" rIns="360000" bIns="180000" rtlCol="0">
            <a:spAutoFit/>
          </a:bodyPr>
          <a:lstStyle/>
          <a:p>
            <a:pPr algn="ctr"/>
            <a:r>
              <a:rPr lang="en-GB" sz="1400" dirty="0"/>
              <a:t>Ulysses S Grant (1822–1885), 18</a:t>
            </a:r>
            <a:r>
              <a:rPr lang="en-GB" sz="1400" baseline="30000" dirty="0"/>
              <a:t>th</a:t>
            </a:r>
            <a:r>
              <a:rPr lang="en-GB" sz="1400" dirty="0"/>
              <a:t> US President, 1869–1877</a:t>
            </a:r>
            <a:endParaRPr lang="en-GB" sz="1500" dirty="0"/>
          </a:p>
        </p:txBody>
      </p:sp>
      <p:sp>
        <p:nvSpPr>
          <p:cNvPr id="5" name="Rectangle 4"/>
          <p:cNvSpPr/>
          <p:nvPr/>
        </p:nvSpPr>
        <p:spPr>
          <a:xfrm>
            <a:off x="155574" y="160338"/>
            <a:ext cx="8669111" cy="553998"/>
          </a:xfrm>
          <a:prstGeom prst="rect">
            <a:avLst/>
          </a:prstGeom>
        </p:spPr>
        <p:txBody>
          <a:bodyPr wrap="square">
            <a:spAutoFit/>
          </a:bodyPr>
          <a:lstStyle/>
          <a:p>
            <a:pPr algn="ctr"/>
            <a:r>
              <a:rPr lang="en-GB" sz="3000" dirty="0">
                <a:solidFill>
                  <a:srgbClr val="FFC000"/>
                </a:solidFill>
                <a:latin typeface="Cooper Black" panose="0208090404030B020404" pitchFamily="18" charset="0"/>
              </a:rPr>
              <a:t>Congressional  Reconstruction, 1866–1877</a:t>
            </a:r>
          </a:p>
        </p:txBody>
      </p:sp>
    </p:spTree>
    <p:extLst>
      <p:ext uri="{BB962C8B-B14F-4D97-AF65-F5344CB8AC3E}">
        <p14:creationId xmlns:p14="http://schemas.microsoft.com/office/powerpoint/2010/main" val="22761744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6900862"/>
          </a:xfrm>
          <a:prstGeom prst="rect">
            <a:avLst/>
          </a:prstGeom>
        </p:spPr>
      </p:pic>
    </p:spTree>
    <p:extLst>
      <p:ext uri="{BB962C8B-B14F-4D97-AF65-F5344CB8AC3E}">
        <p14:creationId xmlns:p14="http://schemas.microsoft.com/office/powerpoint/2010/main" val="1355909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6886" y="0"/>
            <a:ext cx="9200886" cy="1404140"/>
          </a:xfrm>
          <a:prstGeom prst="rect">
            <a:avLst/>
          </a:prstGeom>
        </p:spPr>
        <p:txBody>
          <a:bodyPr wrap="square" lIns="540000" tIns="360000" rIns="540000" bIns="360000">
            <a:spAutoFit/>
          </a:bodyPr>
          <a:lstStyle/>
          <a:p>
            <a:pPr algn="ctr"/>
            <a:r>
              <a:rPr lang="en-GB" sz="2400" dirty="0">
                <a:solidFill>
                  <a:srgbClr val="FFC000"/>
                </a:solidFill>
                <a:latin typeface="Cooper Black" panose="0208090404030B020404" pitchFamily="18" charset="0"/>
              </a:rPr>
              <a:t>Post-Civil War Westward Expansion &amp; Empire</a:t>
            </a:r>
          </a:p>
          <a:p>
            <a:endParaRPr lang="en-GB" sz="2000" b="1" u="sng"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798612"/>
            <a:ext cx="8352928" cy="4846223"/>
          </a:xfrm>
          <a:prstGeom prst="rect">
            <a:avLst/>
          </a:prstGeom>
        </p:spPr>
      </p:pic>
      <p:pic>
        <p:nvPicPr>
          <p:cNvPr id="3" name="Picture 2"/>
          <p:cNvPicPr>
            <a:picLocks noChangeAspect="1"/>
          </p:cNvPicPr>
          <p:nvPr/>
        </p:nvPicPr>
        <p:blipFill>
          <a:blip r:embed="rId4"/>
          <a:stretch>
            <a:fillRect/>
          </a:stretch>
        </p:blipFill>
        <p:spPr>
          <a:xfrm>
            <a:off x="5054600" y="3675380"/>
            <a:ext cx="4089400" cy="3271520"/>
          </a:xfrm>
          <a:prstGeom prst="rect">
            <a:avLst/>
          </a:prstGeom>
        </p:spPr>
      </p:pic>
      <p:sp>
        <p:nvSpPr>
          <p:cNvPr id="4" name="TextBox 3"/>
          <p:cNvSpPr txBox="1"/>
          <p:nvPr/>
        </p:nvSpPr>
        <p:spPr>
          <a:xfrm>
            <a:off x="4176464" y="1104058"/>
            <a:ext cx="736600" cy="600164"/>
          </a:xfrm>
          <a:prstGeom prst="rect">
            <a:avLst/>
          </a:prstGeom>
          <a:noFill/>
        </p:spPr>
        <p:txBody>
          <a:bodyPr wrap="square" rtlCol="0">
            <a:spAutoFit/>
          </a:bodyPr>
          <a:lstStyle/>
          <a:p>
            <a:r>
              <a:rPr lang="en-GB" sz="1100" dirty="0"/>
              <a:t>Alaska Purchase (1867)</a:t>
            </a:r>
          </a:p>
        </p:txBody>
      </p:sp>
    </p:spTree>
    <p:extLst>
      <p:ext uri="{BB962C8B-B14F-4D97-AF65-F5344CB8AC3E}">
        <p14:creationId xmlns:p14="http://schemas.microsoft.com/office/powerpoint/2010/main" val="111512295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937"/>
            <a:ext cx="6066298" cy="5405235"/>
          </a:xfrm>
          <a:prstGeom prst="rect">
            <a:avLst/>
          </a:prstGeom>
        </p:spPr>
        <p:txBody>
          <a:bodyPr wrap="square" lIns="540000" tIns="360000" rIns="540000" bIns="360000">
            <a:spAutoFit/>
          </a:bodyPr>
          <a:lstStyle/>
          <a:p>
            <a:r>
              <a:rPr lang="en-GB" sz="3200" dirty="0">
                <a:solidFill>
                  <a:srgbClr val="FFC000"/>
                </a:solidFill>
                <a:latin typeface="Cooper Black" panose="0208090404030B020404" pitchFamily="18" charset="0"/>
              </a:rPr>
              <a:t>End of Reconstruction</a:t>
            </a:r>
          </a:p>
          <a:p>
            <a:pPr algn="just"/>
            <a:endParaRPr lang="en-GB" sz="2000" b="1" u="sng" dirty="0">
              <a:solidFill>
                <a:prstClr val="black"/>
              </a:solidFill>
            </a:endParaRPr>
          </a:p>
          <a:p>
            <a:pPr marL="342900" indent="-342900" algn="just">
              <a:buFont typeface="Arial" panose="020B0604020202020204" pitchFamily="34" charset="0"/>
              <a:buChar char="•"/>
            </a:pPr>
            <a:r>
              <a:rPr lang="en-GB" dirty="0"/>
              <a:t>Armed resistance to Reconstruction in South: border state guerrillas (e.g. the James Gang), est. of Ku Klux Klan</a:t>
            </a:r>
          </a:p>
          <a:p>
            <a:pPr marL="342900" indent="-342900" algn="just">
              <a:buFont typeface="Arial" panose="020B0604020202020204" pitchFamily="34" charset="0"/>
              <a:buChar char="•"/>
            </a:pPr>
            <a:endParaRPr lang="en-GB" dirty="0">
              <a:solidFill>
                <a:prstClr val="black"/>
              </a:solidFill>
            </a:endParaRPr>
          </a:p>
          <a:p>
            <a:pPr marL="342900" indent="-342900" algn="just">
              <a:buFont typeface="Arial" panose="020B0604020202020204" pitchFamily="34" charset="0"/>
              <a:buChar char="•"/>
            </a:pPr>
            <a:r>
              <a:rPr lang="en-GB" dirty="0"/>
              <a:t>Resistance to northern speculators and (c. 2000) black officeholders: </a:t>
            </a:r>
          </a:p>
          <a:p>
            <a:pPr marL="742950" lvl="1" indent="-285750" algn="just">
              <a:buFontTx/>
              <a:buChar char="-"/>
            </a:pPr>
            <a:r>
              <a:rPr lang="en-GB" dirty="0"/>
              <a:t>‘Carpetbaggers’: northern ‘profiteers’ who moved to South</a:t>
            </a:r>
          </a:p>
          <a:p>
            <a:pPr marL="800100" lvl="1" indent="-342900" algn="just">
              <a:buFontTx/>
              <a:buChar char="-"/>
            </a:pPr>
            <a:r>
              <a:rPr lang="en-GB" dirty="0"/>
              <a:t>‘</a:t>
            </a:r>
            <a:r>
              <a:rPr lang="en-GB" dirty="0" err="1"/>
              <a:t>Scalawags</a:t>
            </a:r>
            <a:r>
              <a:rPr lang="en-GB" dirty="0"/>
              <a:t>’:  southern white Republicans deemed puppets to north and to black population </a:t>
            </a:r>
            <a:endParaRPr lang="en-GB" b="1" u="sng" dirty="0"/>
          </a:p>
          <a:p>
            <a:pPr marL="342900" indent="-342900" algn="just">
              <a:buFont typeface="Arial" panose="020B0604020202020204" pitchFamily="34" charset="0"/>
              <a:buChar char="•"/>
            </a:pPr>
            <a:endParaRPr lang="en-GB" dirty="0">
              <a:solidFill>
                <a:prstClr val="black"/>
              </a:solidFill>
            </a:endParaRPr>
          </a:p>
          <a:p>
            <a:pPr marL="285750" indent="-285750" algn="just">
              <a:buFontTx/>
              <a:buChar char="-"/>
            </a:pPr>
            <a:endParaRPr lang="en-GB" dirty="0">
              <a:solidFill>
                <a:prstClr val="black"/>
              </a:solidFill>
            </a:endParaRPr>
          </a:p>
          <a:p>
            <a:pPr marL="285750" indent="-285750" algn="just">
              <a:buFont typeface="Arial" panose="020B0604020202020204" pitchFamily="34" charset="0"/>
              <a:buChar char="•"/>
            </a:pPr>
            <a:endParaRPr lang="en-GB"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922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5190" y="3033720"/>
            <a:ext cx="2448810" cy="3815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4"/>
          <a:stretch>
            <a:fillRect/>
          </a:stretch>
        </p:blipFill>
        <p:spPr>
          <a:xfrm>
            <a:off x="6066298" y="98248"/>
            <a:ext cx="2901948" cy="2859272"/>
          </a:xfrm>
          <a:prstGeom prst="rect">
            <a:avLst/>
          </a:prstGeom>
        </p:spPr>
      </p:pic>
      <p:sp>
        <p:nvSpPr>
          <p:cNvPr id="5" name="Rectangle 4"/>
          <p:cNvSpPr/>
          <p:nvPr/>
        </p:nvSpPr>
        <p:spPr>
          <a:xfrm>
            <a:off x="6066298" y="2713418"/>
            <a:ext cx="1744202" cy="646331"/>
          </a:xfrm>
          <a:prstGeom prst="rect">
            <a:avLst/>
          </a:prstGeom>
          <a:solidFill>
            <a:schemeClr val="bg1"/>
          </a:solidFill>
        </p:spPr>
        <p:txBody>
          <a:bodyPr wrap="square">
            <a:spAutoFit/>
          </a:bodyPr>
          <a:lstStyle/>
          <a:p>
            <a:r>
              <a:rPr lang="en-GB" dirty="0"/>
              <a:t>Carpetbagger caricature,  1872</a:t>
            </a:r>
          </a:p>
        </p:txBody>
      </p:sp>
      <p:pic>
        <p:nvPicPr>
          <p:cNvPr id="6" name="Picture 5">
            <a:extLst>
              <a:ext uri="{FF2B5EF4-FFF2-40B4-BE49-F238E27FC236}">
                <a16:creationId xmlns:a16="http://schemas.microsoft.com/office/drawing/2014/main" id="{3E30F6AC-B717-422F-8D85-4FF2890A10A8}"/>
              </a:ext>
            </a:extLst>
          </p:cNvPr>
          <p:cNvPicPr>
            <a:picLocks noChangeAspect="1"/>
          </p:cNvPicPr>
          <p:nvPr/>
        </p:nvPicPr>
        <p:blipFill>
          <a:blip r:embed="rId5"/>
          <a:stretch>
            <a:fillRect/>
          </a:stretch>
        </p:blipFill>
        <p:spPr>
          <a:xfrm>
            <a:off x="3905476" y="4070940"/>
            <a:ext cx="2513878" cy="2684463"/>
          </a:xfrm>
          <a:prstGeom prst="rect">
            <a:avLst/>
          </a:prstGeom>
        </p:spPr>
      </p:pic>
      <p:sp>
        <p:nvSpPr>
          <p:cNvPr id="8" name="Rectangle 7">
            <a:extLst>
              <a:ext uri="{FF2B5EF4-FFF2-40B4-BE49-F238E27FC236}">
                <a16:creationId xmlns:a16="http://schemas.microsoft.com/office/drawing/2014/main" id="{0E72FEF1-8B6C-47A9-B033-EA818F66FBCC}"/>
              </a:ext>
            </a:extLst>
          </p:cNvPr>
          <p:cNvSpPr/>
          <p:nvPr/>
        </p:nvSpPr>
        <p:spPr>
          <a:xfrm>
            <a:off x="2023356" y="5565572"/>
            <a:ext cx="1744202" cy="646331"/>
          </a:xfrm>
          <a:prstGeom prst="rect">
            <a:avLst/>
          </a:prstGeom>
          <a:solidFill>
            <a:schemeClr val="bg1"/>
          </a:solidFill>
        </p:spPr>
        <p:txBody>
          <a:bodyPr wrap="square">
            <a:spAutoFit/>
          </a:bodyPr>
          <a:lstStyle/>
          <a:p>
            <a:r>
              <a:rPr lang="en-GB" dirty="0"/>
              <a:t>1872 </a:t>
            </a:r>
            <a:r>
              <a:rPr lang="en-GB" dirty="0" err="1"/>
              <a:t>depicyion</a:t>
            </a:r>
            <a:r>
              <a:rPr lang="en-GB" dirty="0"/>
              <a:t> of KKK</a:t>
            </a:r>
          </a:p>
        </p:txBody>
      </p:sp>
    </p:spTree>
    <p:extLst>
      <p:ext uri="{BB962C8B-B14F-4D97-AF65-F5344CB8AC3E}">
        <p14:creationId xmlns:p14="http://schemas.microsoft.com/office/powerpoint/2010/main" val="159738029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927884"/>
            <a:ext cx="6925661" cy="6267009"/>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dirty="0"/>
              <a:t>Disputed 1876 Presidential election: Democrat candidate Samuel J Tilden in virtual tie with Republican Rutherford B Hayes</a:t>
            </a:r>
          </a:p>
          <a:p>
            <a:pPr marL="342900" indent="-342900" algn="just">
              <a:buFont typeface="Arial" panose="020B0604020202020204" pitchFamily="34" charset="0"/>
              <a:buChar char="•"/>
            </a:pPr>
            <a:endParaRPr lang="en-GB" dirty="0"/>
          </a:p>
          <a:p>
            <a:pPr marL="342900" indent="-342900" algn="just">
              <a:buFont typeface="Arial" panose="020B0604020202020204" pitchFamily="34" charset="0"/>
              <a:buChar char="•"/>
            </a:pPr>
            <a:r>
              <a:rPr lang="en-GB" dirty="0"/>
              <a:t>Compromise of 1877: in exchange for permitting a Hayes victory, Republicans agree to withdraw Federal troops from the South – Republican governments in Louisiana, Florida and South Carolina promptly collapse</a:t>
            </a:r>
          </a:p>
          <a:p>
            <a:pPr marL="342900" indent="-342900" algn="just">
              <a:buFont typeface="Arial" panose="020B0604020202020204" pitchFamily="34" charset="0"/>
              <a:buChar char="•"/>
            </a:pPr>
            <a:endParaRPr lang="en-GB" dirty="0"/>
          </a:p>
          <a:p>
            <a:pPr marL="342900" indent="-342900" algn="just">
              <a:buFont typeface="Arial" panose="020B0604020202020204" pitchFamily="34" charset="0"/>
              <a:buChar char="•"/>
            </a:pPr>
            <a:r>
              <a:rPr lang="en-GB" dirty="0"/>
              <a:t>Initiates Jim Crow era </a:t>
            </a:r>
          </a:p>
          <a:p>
            <a:pPr marL="342900" indent="-342900" algn="just">
              <a:buFont typeface="Arial" panose="020B0604020202020204" pitchFamily="34" charset="0"/>
              <a:buChar char="•"/>
            </a:pPr>
            <a:endParaRPr lang="en-GB" dirty="0">
              <a:solidFill>
                <a:prstClr val="black"/>
              </a:solidFill>
            </a:endParaRPr>
          </a:p>
          <a:p>
            <a:pPr algn="just">
              <a:buFontTx/>
              <a:buNone/>
            </a:pPr>
            <a:r>
              <a:rPr lang="en-GB" altLang="en-US" sz="3200" b="1" dirty="0">
                <a:solidFill>
                  <a:srgbClr val="FFC000"/>
                </a:solidFill>
              </a:rPr>
              <a:t>“The slave went free; stood for a brief moment in the sun; then moved back again toward slavery.”</a:t>
            </a:r>
          </a:p>
          <a:p>
            <a:pPr marL="285750" indent="-285750" algn="r">
              <a:buFontTx/>
              <a:buChar char="-"/>
            </a:pPr>
            <a:r>
              <a:rPr lang="en-GB" altLang="en-US" sz="1600" dirty="0"/>
              <a:t>WEB DuBois, </a:t>
            </a:r>
            <a:r>
              <a:rPr lang="en-GB" altLang="en-US" sz="1600" i="1" dirty="0"/>
              <a:t>Black Reconstruction: An Essay Toward a History of the Part Which Black Folk Played in the Attempt to Reconstruct Democracy in America, 1860–1880 </a:t>
            </a:r>
            <a:r>
              <a:rPr lang="en-GB" altLang="en-US" sz="1600" dirty="0"/>
              <a:t>(1935</a:t>
            </a:r>
            <a:r>
              <a:rPr lang="en-GB" altLang="en-US" sz="1400" dirty="0"/>
              <a:t>)</a:t>
            </a:r>
          </a:p>
          <a:p>
            <a:pPr algn="just"/>
            <a:endParaRPr lang="en-GB"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02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06418" y="1172210"/>
            <a:ext cx="2211470" cy="30458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0" y="-1"/>
            <a:ext cx="9111416" cy="1323439"/>
          </a:xfrm>
          <a:prstGeom prst="rect">
            <a:avLst/>
          </a:prstGeom>
        </p:spPr>
        <p:txBody>
          <a:bodyPr wrap="square">
            <a:spAutoFit/>
          </a:bodyPr>
          <a:lstStyle/>
          <a:p>
            <a:pPr algn="ctr"/>
            <a:endParaRPr lang="en-GB" sz="1600" dirty="0">
              <a:solidFill>
                <a:prstClr val="black"/>
              </a:solidFill>
              <a:latin typeface="Cooper Black" panose="0208090404030B020404" pitchFamily="18" charset="0"/>
            </a:endParaRPr>
          </a:p>
          <a:p>
            <a:pPr algn="ctr"/>
            <a:r>
              <a:rPr lang="en-GB" sz="3200" dirty="0">
                <a:solidFill>
                  <a:srgbClr val="FFFF00"/>
                </a:solidFill>
                <a:latin typeface="Cooper Black" panose="0208090404030B020404" pitchFamily="18" charset="0"/>
              </a:rPr>
              <a:t>End of Reconstruction: </a:t>
            </a:r>
          </a:p>
          <a:p>
            <a:pPr algn="ctr"/>
            <a:r>
              <a:rPr lang="en-GB" sz="3200" dirty="0">
                <a:solidFill>
                  <a:srgbClr val="FFFF00"/>
                </a:solidFill>
                <a:latin typeface="Cooper Black" panose="0208090404030B020404" pitchFamily="18" charset="0"/>
              </a:rPr>
              <a:t>Compromise of 1877</a:t>
            </a:r>
          </a:p>
        </p:txBody>
      </p:sp>
    </p:spTree>
    <p:extLst>
      <p:ext uri="{BB962C8B-B14F-4D97-AF65-F5344CB8AC3E}">
        <p14:creationId xmlns:p14="http://schemas.microsoft.com/office/powerpoint/2010/main" val="280010992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99911" y="347133"/>
            <a:ext cx="7416799" cy="6163734"/>
          </a:xfrm>
          <a:solidFill>
            <a:schemeClr val="tx1">
              <a:alpha val="70000"/>
            </a:schemeClr>
          </a:solidFill>
        </p:spPr>
        <p:txBody>
          <a:bodyPr>
            <a:normAutofit fontScale="90000"/>
          </a:bodyPr>
          <a:lstStyle/>
          <a:p>
            <a:br>
              <a:rPr lang="en-GB" sz="2400" dirty="0">
                <a:solidFill>
                  <a:schemeClr val="bg1"/>
                </a:solidFill>
                <a:latin typeface="Cooper Black" panose="0208090404030B020404" pitchFamily="18" charset="0"/>
              </a:rPr>
            </a:br>
            <a:r>
              <a:rPr lang="en-GB" sz="2200" dirty="0">
                <a:solidFill>
                  <a:schemeClr val="bg1"/>
                </a:solidFill>
                <a:latin typeface="Cooper Black" panose="0208090404030B020404" pitchFamily="18" charset="0"/>
              </a:rPr>
              <a:t>HPHI5006, 6006</a:t>
            </a:r>
            <a:br>
              <a:rPr lang="en-GB" sz="2200" dirty="0">
                <a:solidFill>
                  <a:schemeClr val="bg1"/>
                </a:solidFill>
                <a:latin typeface="Cooper Black" panose="0208090404030B020404" pitchFamily="18" charset="0"/>
              </a:rPr>
            </a:br>
            <a:r>
              <a:rPr lang="en-GB" sz="4000" dirty="0">
                <a:solidFill>
                  <a:srgbClr val="00B050"/>
                </a:solidFill>
                <a:latin typeface="Cooper Black" panose="0208090404030B020404" pitchFamily="18" charset="0"/>
              </a:rPr>
              <a:t>Routes &amp; Roots of the Black Atlantic</a:t>
            </a:r>
            <a:br>
              <a:rPr lang="en-GB" sz="4000" dirty="0">
                <a:solidFill>
                  <a:srgbClr val="00B050"/>
                </a:solidFill>
                <a:latin typeface="Cooper Black" panose="0208090404030B020404" pitchFamily="18" charset="0"/>
              </a:rPr>
            </a:br>
            <a:br>
              <a:rPr lang="en-GB" sz="5300" dirty="0">
                <a:solidFill>
                  <a:srgbClr val="00B0F0"/>
                </a:solidFill>
                <a:latin typeface="Cooper Black" panose="0208090404030B020404" pitchFamily="18" charset="0"/>
              </a:rPr>
            </a:br>
            <a:r>
              <a:rPr lang="en-GB" sz="4000" dirty="0">
                <a:solidFill>
                  <a:srgbClr val="FF0000"/>
                </a:solidFill>
                <a:latin typeface="Cooper Black" panose="0208090404030B020404" pitchFamily="18" charset="0"/>
              </a:rPr>
              <a:t>Lecture 6: Emancipation, Civil War and Reconstruction</a:t>
            </a:r>
            <a:br>
              <a:rPr lang="en-GB" sz="4000" dirty="0">
                <a:solidFill>
                  <a:srgbClr val="FF0000"/>
                </a:solidFill>
                <a:latin typeface="Cooper Black" panose="0208090404030B020404" pitchFamily="18" charset="0"/>
              </a:rPr>
            </a:br>
            <a:br>
              <a:rPr lang="en-GB" sz="4000" dirty="0">
                <a:solidFill>
                  <a:srgbClr val="FF0000"/>
                </a:solidFill>
                <a:latin typeface="Cooper Black" panose="0208090404030B020404" pitchFamily="18" charset="0"/>
              </a:rPr>
            </a:br>
            <a:r>
              <a:rPr lang="en-GB" sz="4000" dirty="0">
                <a:solidFill>
                  <a:srgbClr val="FFFF00"/>
                </a:solidFill>
                <a:latin typeface="Cooper Black" panose="0208090404030B020404" pitchFamily="18" charset="0"/>
              </a:rPr>
              <a:t>Part Three: Jim Crow and the Post-Reconstruction Era</a:t>
            </a:r>
            <a:br>
              <a:rPr lang="en-GB" sz="4000" dirty="0">
                <a:solidFill>
                  <a:srgbClr val="FFFF00"/>
                </a:solidFill>
                <a:latin typeface="Cooper Black" panose="0208090404030B020404" pitchFamily="18" charset="0"/>
              </a:rPr>
            </a:br>
            <a:endParaRPr lang="en-GB" dirty="0">
              <a:solidFill>
                <a:srgbClr val="FF0000"/>
              </a:solidFill>
              <a:latin typeface="Cooper Black" panose="0208090404030B020404" pitchFamily="18" charset="0"/>
            </a:endParaRPr>
          </a:p>
        </p:txBody>
      </p:sp>
    </p:spTree>
    <p:extLst>
      <p:ext uri="{BB962C8B-B14F-4D97-AF65-F5344CB8AC3E}">
        <p14:creationId xmlns:p14="http://schemas.microsoft.com/office/powerpoint/2010/main" val="325026849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4788025" cy="6082343"/>
          </a:xfrm>
          <a:prstGeom prst="rect">
            <a:avLst/>
          </a:prstGeom>
        </p:spPr>
        <p:txBody>
          <a:bodyPr wrap="square" lIns="540000" tIns="360000" rIns="540000" bIns="360000">
            <a:spAutoFit/>
          </a:bodyPr>
          <a:lstStyle/>
          <a:p>
            <a:pPr algn="just"/>
            <a:r>
              <a:rPr lang="en-GB" sz="3200" dirty="0">
                <a:solidFill>
                  <a:srgbClr val="FFFF00"/>
                </a:solidFill>
                <a:latin typeface="Cooper Black" panose="0208090404030B020404" pitchFamily="18" charset="0"/>
              </a:rPr>
              <a:t>Jim Crow South</a:t>
            </a:r>
          </a:p>
          <a:p>
            <a:pPr algn="just"/>
            <a:endParaRPr lang="en-GB" dirty="0">
              <a:solidFill>
                <a:prstClr val="black"/>
              </a:solidFill>
            </a:endParaRPr>
          </a:p>
          <a:p>
            <a:pPr marL="342900" indent="-342900" algn="just">
              <a:buFont typeface="Arial" panose="020B0604020202020204" pitchFamily="34" charset="0"/>
              <a:buChar char="•"/>
            </a:pPr>
            <a:r>
              <a:rPr lang="en-GB" sz="2000" dirty="0"/>
              <a:t>Phrase ‘Jim Crow Law’ coined in  1892 by </a:t>
            </a:r>
            <a:r>
              <a:rPr lang="en-GB" sz="2000" i="1" dirty="0"/>
              <a:t>New York Times</a:t>
            </a:r>
            <a:r>
              <a:rPr lang="en-GB" sz="2000" dirty="0"/>
              <a:t> about voting laws in the South</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The phrase ‘Jim Crow’ refers to a minstrel song ‘Jump Jim Crow’ of the 1830s – caricatured blackface performance by white actor Thomas D Rice</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‘Jim Crow’ become a pejorative expression to refer to African Americans – and then applied to post-Civil War Southern society</a:t>
            </a:r>
          </a:p>
          <a:p>
            <a:pPr algn="just"/>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514774"/>
            <a:ext cx="4152900" cy="571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1020032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52071" y="-10645"/>
            <a:ext cx="4284635" cy="3500546"/>
          </a:xfrm>
          <a:prstGeom prst="rect">
            <a:avLst/>
          </a:prstGeom>
        </p:spPr>
      </p:pic>
      <p:sp>
        <p:nvSpPr>
          <p:cNvPr id="3" name="Title 2"/>
          <p:cNvSpPr>
            <a:spLocks noGrp="1"/>
          </p:cNvSpPr>
          <p:nvPr>
            <p:ph type="title"/>
          </p:nvPr>
        </p:nvSpPr>
        <p:spPr>
          <a:xfrm>
            <a:off x="6947520" y="1085850"/>
            <a:ext cx="2146979" cy="1307556"/>
          </a:xfrm>
        </p:spPr>
        <p:txBody>
          <a:bodyPr>
            <a:noAutofit/>
          </a:bodyPr>
          <a:lstStyle/>
          <a:p>
            <a:pPr algn="r"/>
            <a:r>
              <a:rPr lang="en-GB" sz="2800" dirty="0">
                <a:solidFill>
                  <a:srgbClr val="FFFF00"/>
                </a:solidFill>
                <a:latin typeface="Cooper Black" panose="0208090404030B020404" pitchFamily="18" charset="0"/>
              </a:rPr>
              <a:t>Minstrelsy &amp; the North’s Romantic South</a:t>
            </a:r>
          </a:p>
        </p:txBody>
      </p:sp>
      <p:sp>
        <p:nvSpPr>
          <p:cNvPr id="8" name="Content Placeholder 3"/>
          <p:cNvSpPr>
            <a:spLocks noGrp="1"/>
          </p:cNvSpPr>
          <p:nvPr>
            <p:ph idx="1"/>
          </p:nvPr>
        </p:nvSpPr>
        <p:spPr>
          <a:xfrm>
            <a:off x="6983485" y="3587511"/>
            <a:ext cx="2111015" cy="1608908"/>
          </a:xfrm>
          <a:solidFill>
            <a:schemeClr val="accent2">
              <a:lumMod val="20000"/>
              <a:lumOff val="80000"/>
              <a:alpha val="51000"/>
            </a:schemeClr>
          </a:solidFill>
        </p:spPr>
        <p:txBody>
          <a:bodyPr>
            <a:normAutofit lnSpcReduction="10000"/>
          </a:bodyPr>
          <a:lstStyle/>
          <a:p>
            <a:pPr marL="0" indent="0">
              <a:buNone/>
            </a:pPr>
            <a:r>
              <a:rPr lang="en-GB" sz="2000" b="1" dirty="0"/>
              <a:t>Virginia Minstrels, sheet music c. 1844; Currier &amp; Ives (New York) prints of plantation life </a:t>
            </a:r>
          </a:p>
          <a:p>
            <a:pPr marL="0" indent="0">
              <a:buNone/>
            </a:pPr>
            <a:endParaRPr lang="en-GB" sz="2000" dirty="0"/>
          </a:p>
        </p:txBody>
      </p:sp>
      <p:pic>
        <p:nvPicPr>
          <p:cNvPr id="6" name="Picture 5"/>
          <p:cNvPicPr>
            <a:picLocks noChangeAspect="1"/>
          </p:cNvPicPr>
          <p:nvPr/>
        </p:nvPicPr>
        <p:blipFill>
          <a:blip r:embed="rId3"/>
          <a:stretch>
            <a:fillRect/>
          </a:stretch>
        </p:blipFill>
        <p:spPr>
          <a:xfrm>
            <a:off x="0" y="3526928"/>
            <a:ext cx="9132600" cy="3322608"/>
          </a:xfrm>
          <a:prstGeom prst="rect">
            <a:avLst/>
          </a:prstGeom>
        </p:spPr>
      </p:pic>
      <p:pic>
        <p:nvPicPr>
          <p:cNvPr id="9" name="Picture 8"/>
          <p:cNvPicPr>
            <a:picLocks noChangeAspect="1"/>
          </p:cNvPicPr>
          <p:nvPr/>
        </p:nvPicPr>
        <p:blipFill>
          <a:blip r:embed="rId4"/>
          <a:stretch>
            <a:fillRect/>
          </a:stretch>
        </p:blipFill>
        <p:spPr>
          <a:xfrm>
            <a:off x="0" y="0"/>
            <a:ext cx="2752071" cy="4024903"/>
          </a:xfrm>
          <a:prstGeom prst="rect">
            <a:avLst/>
          </a:prstGeom>
        </p:spPr>
      </p:pic>
    </p:spTree>
    <p:extLst>
      <p:ext uri="{BB962C8B-B14F-4D97-AF65-F5344CB8AC3E}">
        <p14:creationId xmlns:p14="http://schemas.microsoft.com/office/powerpoint/2010/main" val="312173663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609" y="0"/>
            <a:ext cx="7886700" cy="1325563"/>
          </a:xfrm>
        </p:spPr>
        <p:txBody>
          <a:bodyPr/>
          <a:lstStyle/>
          <a:p>
            <a:pPr algn="ctr"/>
            <a:r>
              <a:rPr lang="en-GB" dirty="0">
                <a:solidFill>
                  <a:srgbClr val="FFFF00"/>
                </a:solidFill>
                <a:latin typeface="Cooper Black" panose="0208090404030B020404" pitchFamily="18" charset="0"/>
              </a:rPr>
              <a:t>Jim Crow: Sharecropping </a:t>
            </a:r>
          </a:p>
        </p:txBody>
      </p:sp>
      <p:sp>
        <p:nvSpPr>
          <p:cNvPr id="3" name="Content Placeholder 2"/>
          <p:cNvSpPr>
            <a:spLocks noGrp="1"/>
          </p:cNvSpPr>
          <p:nvPr>
            <p:ph idx="1"/>
          </p:nvPr>
        </p:nvSpPr>
        <p:spPr>
          <a:xfrm>
            <a:off x="628650" y="1095376"/>
            <a:ext cx="3998309" cy="5020225"/>
          </a:xfrm>
        </p:spPr>
        <p:txBody>
          <a:bodyPr>
            <a:normAutofit lnSpcReduction="10000"/>
          </a:bodyPr>
          <a:lstStyle/>
          <a:p>
            <a:r>
              <a:rPr lang="en-GB" dirty="0"/>
              <a:t>Agriculture remained dominant in South, with plantation system superseded by sharecropping (landowners leant smallholders land in exchange for a share of crops harvested)</a:t>
            </a:r>
          </a:p>
          <a:p>
            <a:endParaRPr lang="en-GB" dirty="0"/>
          </a:p>
          <a:p>
            <a:r>
              <a:rPr lang="en-GB" dirty="0"/>
              <a:t>Poverty remained rampant among African Americans</a:t>
            </a:r>
          </a:p>
          <a:p>
            <a:endParaRPr lang="en-GB" dirty="0"/>
          </a:p>
        </p:txBody>
      </p:sp>
      <p:pic>
        <p:nvPicPr>
          <p:cNvPr id="4" name="Picture 3"/>
          <p:cNvPicPr>
            <a:picLocks noChangeAspect="1"/>
          </p:cNvPicPr>
          <p:nvPr/>
        </p:nvPicPr>
        <p:blipFill>
          <a:blip r:embed="rId2"/>
          <a:stretch>
            <a:fillRect/>
          </a:stretch>
        </p:blipFill>
        <p:spPr>
          <a:xfrm>
            <a:off x="4941284" y="1095376"/>
            <a:ext cx="3888391" cy="4424912"/>
          </a:xfrm>
          <a:prstGeom prst="rect">
            <a:avLst/>
          </a:prstGeom>
        </p:spPr>
      </p:pic>
    </p:spTree>
    <p:extLst>
      <p:ext uri="{BB962C8B-B14F-4D97-AF65-F5344CB8AC3E}">
        <p14:creationId xmlns:p14="http://schemas.microsoft.com/office/powerpoint/2010/main" val="376378561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9144001" cy="5959233"/>
          </a:xfrm>
          <a:prstGeom prst="rect">
            <a:avLst/>
          </a:prstGeom>
        </p:spPr>
        <p:txBody>
          <a:bodyPr wrap="square" lIns="540000" tIns="360000" rIns="540000" bIns="360000">
            <a:spAutoFit/>
          </a:bodyPr>
          <a:lstStyle/>
          <a:p>
            <a:pPr algn="ctr"/>
            <a:r>
              <a:rPr lang="en-GB" sz="3200" dirty="0">
                <a:solidFill>
                  <a:srgbClr val="FFFF00"/>
                </a:solidFill>
                <a:latin typeface="Cooper Black" panose="0208090404030B020404" pitchFamily="18" charset="0"/>
              </a:rPr>
              <a:t>Jim Crow: Segregation</a:t>
            </a:r>
          </a:p>
          <a:p>
            <a:pPr algn="just"/>
            <a:endParaRPr lang="en-GB" sz="1000" dirty="0">
              <a:solidFill>
                <a:prstClr val="black"/>
              </a:solidFill>
            </a:endParaRPr>
          </a:p>
          <a:p>
            <a:pPr marL="342900" indent="-342900" algn="just">
              <a:buFont typeface="Arial" panose="020B0604020202020204" pitchFamily="34" charset="0"/>
              <a:buChar char="•"/>
            </a:pPr>
            <a:r>
              <a:rPr lang="en-GB" altLang="en-US" sz="2000" dirty="0"/>
              <a:t>Extra-legal = terrorism – lynching, Ku Klux Klan</a:t>
            </a:r>
          </a:p>
          <a:p>
            <a:pPr marL="342900" indent="-342900" algn="just">
              <a:buFont typeface="Arial" panose="020B0604020202020204" pitchFamily="34" charset="0"/>
              <a:buChar char="•"/>
            </a:pPr>
            <a:endParaRPr lang="en-GB" altLang="en-US" sz="2000" dirty="0"/>
          </a:p>
          <a:p>
            <a:pPr marL="342900" indent="-342900" algn="just">
              <a:buFont typeface="Arial" panose="020B0604020202020204" pitchFamily="34" charset="0"/>
              <a:buChar char="•"/>
            </a:pPr>
            <a:r>
              <a:rPr lang="en-GB" altLang="en-US" sz="2000" dirty="0"/>
              <a:t>Systematic effort at all levels of Southern society to disenfranchise African Americans, and to exclude full black participation in US society – in politics, economic activity, education, transport, etc. … </a:t>
            </a:r>
          </a:p>
          <a:p>
            <a:pPr marL="342900" indent="-342900" algn="just">
              <a:buFont typeface="Arial" panose="020B0604020202020204" pitchFamily="34" charset="0"/>
              <a:buChar char="•"/>
            </a:pPr>
            <a:endParaRPr lang="en-GB" sz="1000" dirty="0"/>
          </a:p>
          <a:p>
            <a:pPr marL="342900" indent="-342900" algn="just">
              <a:buFont typeface="Arial" panose="020B0604020202020204" pitchFamily="34" charset="0"/>
              <a:buChar char="•"/>
            </a:pPr>
            <a:r>
              <a:rPr lang="en-GB" sz="2000" dirty="0"/>
              <a:t>Circumventions of Civil Rights and federal constitutional amendments: states enact laws requiring payment of poll taxes, resident requirements literary tests, “understanding clauses” (Several states passed Grandfather Clauses – permitting automatic voting rights to people whose father or grandfather could vote legally prior to 1867 – added in order to allow white voters to proceed irrespective of these restrictions)</a:t>
            </a:r>
          </a:p>
          <a:p>
            <a:pPr marL="342900" indent="-342900" algn="just">
              <a:buFont typeface="Arial" panose="020B0604020202020204" pitchFamily="34" charset="0"/>
              <a:buChar char="•"/>
            </a:pPr>
            <a:endParaRPr lang="en-GB" sz="2000" dirty="0"/>
          </a:p>
          <a:p>
            <a:pPr algn="just"/>
            <a:endParaRPr lang="en-GB" sz="2000" dirty="0"/>
          </a:p>
          <a:p>
            <a:pPr marL="342900" indent="-342900" algn="just">
              <a:buFont typeface="Arial" panose="020B0604020202020204" pitchFamily="34" charset="0"/>
              <a:buChar char="•"/>
            </a:pPr>
            <a:endParaRPr lang="en-GB" sz="1000" dirty="0"/>
          </a:p>
          <a:p>
            <a:pPr marL="342900" indent="-342900" algn="just">
              <a:buFont typeface="Arial" panose="020B0604020202020204" pitchFamily="34" charset="0"/>
              <a:buChar char="•"/>
            </a:pPr>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5" name="Picture 4"/>
          <p:cNvPicPr>
            <a:picLocks noChangeAspect="1"/>
          </p:cNvPicPr>
          <p:nvPr/>
        </p:nvPicPr>
        <p:blipFill>
          <a:blip r:embed="rId3"/>
          <a:stretch>
            <a:fillRect/>
          </a:stretch>
        </p:blipFill>
        <p:spPr>
          <a:xfrm>
            <a:off x="2609850" y="4726400"/>
            <a:ext cx="4848224" cy="2235318"/>
          </a:xfrm>
          <a:prstGeom prst="rect">
            <a:avLst/>
          </a:prstGeom>
        </p:spPr>
      </p:pic>
    </p:spTree>
    <p:extLst>
      <p:ext uri="{BB962C8B-B14F-4D97-AF65-F5344CB8AC3E}">
        <p14:creationId xmlns:p14="http://schemas.microsoft.com/office/powerpoint/2010/main" val="246576252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lstStyle/>
          <a:p>
            <a:pPr algn="ctr"/>
            <a:r>
              <a:rPr lang="en-GB" dirty="0">
                <a:solidFill>
                  <a:srgbClr val="FFFF00"/>
                </a:solidFill>
                <a:latin typeface="Cooper Black" panose="0208090404030B020404" pitchFamily="18" charset="0"/>
              </a:rPr>
              <a:t>Ida B. Wells (1862–1931) </a:t>
            </a:r>
          </a:p>
        </p:txBody>
      </p:sp>
      <p:sp>
        <p:nvSpPr>
          <p:cNvPr id="3" name="Content Placeholder 2"/>
          <p:cNvSpPr>
            <a:spLocks noGrp="1"/>
          </p:cNvSpPr>
          <p:nvPr>
            <p:ph idx="1"/>
          </p:nvPr>
        </p:nvSpPr>
        <p:spPr>
          <a:xfrm>
            <a:off x="628650" y="1190625"/>
            <a:ext cx="7886700" cy="4351338"/>
          </a:xfrm>
        </p:spPr>
        <p:txBody>
          <a:bodyPr/>
          <a:lstStyle/>
          <a:p>
            <a:r>
              <a:rPr lang="en-GB" dirty="0"/>
              <a:t>Journalist, Civil Rights campaigner, one of the founders of the National Association for the Advancement of </a:t>
            </a:r>
            <a:r>
              <a:rPr lang="en-GB" dirty="0" err="1"/>
              <a:t>Colored</a:t>
            </a:r>
            <a:r>
              <a:rPr lang="en-GB" dirty="0"/>
              <a:t> People (NAACP) – unacknowledged</a:t>
            </a:r>
          </a:p>
          <a:p>
            <a:endParaRPr lang="en-GB" dirty="0"/>
          </a:p>
        </p:txBody>
      </p:sp>
      <p:pic>
        <p:nvPicPr>
          <p:cNvPr id="4" name="Picture 3"/>
          <p:cNvPicPr>
            <a:picLocks noChangeAspect="1"/>
          </p:cNvPicPr>
          <p:nvPr/>
        </p:nvPicPr>
        <p:blipFill>
          <a:blip r:embed="rId2"/>
          <a:stretch>
            <a:fillRect/>
          </a:stretch>
        </p:blipFill>
        <p:spPr>
          <a:xfrm>
            <a:off x="288429" y="3102841"/>
            <a:ext cx="2004270" cy="3285259"/>
          </a:xfrm>
          <a:prstGeom prst="rect">
            <a:avLst/>
          </a:prstGeom>
        </p:spPr>
      </p:pic>
      <p:pic>
        <p:nvPicPr>
          <p:cNvPr id="5" name="Picture 4"/>
          <p:cNvPicPr>
            <a:picLocks noChangeAspect="1"/>
          </p:cNvPicPr>
          <p:nvPr/>
        </p:nvPicPr>
        <p:blipFill>
          <a:blip r:embed="rId3"/>
          <a:stretch>
            <a:fillRect/>
          </a:stretch>
        </p:blipFill>
        <p:spPr>
          <a:xfrm>
            <a:off x="2620219" y="3102841"/>
            <a:ext cx="3682303" cy="3682303"/>
          </a:xfrm>
          <a:prstGeom prst="rect">
            <a:avLst/>
          </a:prstGeom>
        </p:spPr>
      </p:pic>
      <p:pic>
        <p:nvPicPr>
          <p:cNvPr id="6" name="Picture 5"/>
          <p:cNvPicPr>
            <a:picLocks noChangeAspect="1"/>
          </p:cNvPicPr>
          <p:nvPr/>
        </p:nvPicPr>
        <p:blipFill>
          <a:blip r:embed="rId4"/>
          <a:stretch>
            <a:fillRect/>
          </a:stretch>
        </p:blipFill>
        <p:spPr>
          <a:xfrm>
            <a:off x="6737390" y="3102841"/>
            <a:ext cx="2406610" cy="3749675"/>
          </a:xfrm>
          <a:prstGeom prst="rect">
            <a:avLst/>
          </a:prstGeom>
        </p:spPr>
      </p:pic>
    </p:spTree>
    <p:extLst>
      <p:ext uri="{BB962C8B-B14F-4D97-AF65-F5344CB8AC3E}">
        <p14:creationId xmlns:p14="http://schemas.microsoft.com/office/powerpoint/2010/main" val="195596304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1" name="Content Placeholder 10"/>
          <p:cNvPicPr>
            <a:picLocks noGrp="1" noChangeAspect="1"/>
          </p:cNvPicPr>
          <p:nvPr>
            <p:ph idx="1"/>
          </p:nvPr>
        </p:nvPicPr>
        <p:blipFill>
          <a:blip r:embed="rId3"/>
          <a:stretch>
            <a:fillRect/>
          </a:stretch>
        </p:blipFill>
        <p:spPr>
          <a:xfrm>
            <a:off x="3011194" y="1825625"/>
            <a:ext cx="3121612" cy="4351338"/>
          </a:xfrm>
          <a:prstGeom prst="rect">
            <a:avLst/>
          </a:prstGeom>
        </p:spPr>
      </p:pic>
      <p:pic>
        <p:nvPicPr>
          <p:cNvPr id="4" name="Picture 3"/>
          <p:cNvPicPr>
            <a:picLocks noChangeAspect="1"/>
          </p:cNvPicPr>
          <p:nvPr/>
        </p:nvPicPr>
        <p:blipFill>
          <a:blip r:embed="rId4"/>
          <a:stretch>
            <a:fillRect/>
          </a:stretch>
        </p:blipFill>
        <p:spPr>
          <a:xfrm>
            <a:off x="100806" y="30262"/>
            <a:ext cx="3743325" cy="5286375"/>
          </a:xfrm>
          <a:prstGeom prst="rect">
            <a:avLst/>
          </a:prstGeom>
        </p:spPr>
      </p:pic>
      <p:sp>
        <p:nvSpPr>
          <p:cNvPr id="7" name="Rectangle 6"/>
          <p:cNvSpPr/>
          <p:nvPr/>
        </p:nvSpPr>
        <p:spPr>
          <a:xfrm>
            <a:off x="100806" y="5584935"/>
            <a:ext cx="3553569" cy="1200329"/>
          </a:xfrm>
          <a:prstGeom prst="rect">
            <a:avLst/>
          </a:prstGeom>
        </p:spPr>
        <p:txBody>
          <a:bodyPr wrap="square">
            <a:spAutoFit/>
          </a:bodyPr>
          <a:lstStyle/>
          <a:p>
            <a:r>
              <a:rPr lang="en-GB" dirty="0"/>
              <a:t>Full text: </a:t>
            </a:r>
            <a:r>
              <a:rPr lang="en-GB" dirty="0">
                <a:hlinkClick r:id="rId5"/>
              </a:rPr>
              <a:t>https://digital.library.upenn.edu/women</a:t>
            </a:r>
          </a:p>
          <a:p>
            <a:r>
              <a:rPr lang="en-GB" dirty="0">
                <a:hlinkClick r:id="rId5"/>
              </a:rPr>
              <a:t>/wells/exposition/exposition.html#</a:t>
            </a:r>
            <a:endParaRPr lang="en-GB" dirty="0"/>
          </a:p>
        </p:txBody>
      </p:sp>
      <p:pic>
        <p:nvPicPr>
          <p:cNvPr id="8" name="Picture 7"/>
          <p:cNvPicPr>
            <a:picLocks noChangeAspect="1"/>
          </p:cNvPicPr>
          <p:nvPr/>
        </p:nvPicPr>
        <p:blipFill>
          <a:blip r:embed="rId6"/>
          <a:stretch>
            <a:fillRect/>
          </a:stretch>
        </p:blipFill>
        <p:spPr>
          <a:xfrm>
            <a:off x="6547031" y="0"/>
            <a:ext cx="2555695" cy="3263900"/>
          </a:xfrm>
          <a:prstGeom prst="rect">
            <a:avLst/>
          </a:prstGeom>
        </p:spPr>
      </p:pic>
      <p:sp>
        <p:nvSpPr>
          <p:cNvPr id="9" name="Rectangle 8"/>
          <p:cNvSpPr/>
          <p:nvPr/>
        </p:nvSpPr>
        <p:spPr>
          <a:xfrm>
            <a:off x="3838606" y="-17471"/>
            <a:ext cx="2768465" cy="3139321"/>
          </a:xfrm>
          <a:prstGeom prst="rect">
            <a:avLst/>
          </a:prstGeom>
          <a:solidFill>
            <a:schemeClr val="bg2"/>
          </a:solidFill>
        </p:spPr>
        <p:txBody>
          <a:bodyPr wrap="square">
            <a:spAutoFit/>
          </a:bodyPr>
          <a:lstStyle/>
          <a:p>
            <a:r>
              <a:rPr lang="en-GB" dirty="0"/>
              <a:t>Hanging of C. J. Miller, at Bardwell, Kentucky, 7 July  1893 and scene of lynching at Clanton, Alabama, August 1891 (with back cover)</a:t>
            </a:r>
          </a:p>
          <a:p>
            <a:r>
              <a:rPr lang="en-GB" dirty="0"/>
              <a:t>– from </a:t>
            </a:r>
            <a:r>
              <a:rPr lang="en-GB" i="1" dirty="0"/>
              <a:t>The Reason Why the </a:t>
            </a:r>
            <a:r>
              <a:rPr lang="en-GB" i="1" dirty="0" err="1"/>
              <a:t>Colored</a:t>
            </a:r>
            <a:r>
              <a:rPr lang="en-GB" i="1" dirty="0"/>
              <a:t> American is not at the World’s Columbian Exposition </a:t>
            </a:r>
            <a:r>
              <a:rPr lang="en-GB" dirty="0"/>
              <a:t>(1893) – introduced by Douglass</a:t>
            </a:r>
          </a:p>
        </p:txBody>
      </p:sp>
      <p:pic>
        <p:nvPicPr>
          <p:cNvPr id="10" name="Picture 9"/>
          <p:cNvPicPr>
            <a:picLocks noChangeAspect="1"/>
          </p:cNvPicPr>
          <p:nvPr/>
        </p:nvPicPr>
        <p:blipFill>
          <a:blip r:embed="rId7"/>
          <a:stretch>
            <a:fillRect/>
          </a:stretch>
        </p:blipFill>
        <p:spPr>
          <a:xfrm>
            <a:off x="6510505" y="3281371"/>
            <a:ext cx="2502752" cy="3576629"/>
          </a:xfrm>
          <a:prstGeom prst="rect">
            <a:avLst/>
          </a:prstGeom>
        </p:spPr>
      </p:pic>
    </p:spTree>
    <p:extLst>
      <p:ext uri="{BB962C8B-B14F-4D97-AF65-F5344CB8AC3E}">
        <p14:creationId xmlns:p14="http://schemas.microsoft.com/office/powerpoint/2010/main" val="51550467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2" y="-3175"/>
            <a:ext cx="9142114" cy="5522529"/>
          </a:xfrm>
          <a:prstGeom prst="rect">
            <a:avLst/>
          </a:prstGeom>
        </p:spPr>
        <p:txBody>
          <a:bodyPr wrap="square" lIns="540000" tIns="540000" rIns="540000" bIns="540000">
            <a:spAutoFit/>
          </a:bodyPr>
          <a:lstStyle/>
          <a:p>
            <a:pPr algn="ctr" fontAlgn="auto">
              <a:spcBef>
                <a:spcPts val="0"/>
              </a:spcBef>
              <a:spcAft>
                <a:spcPts val="0"/>
              </a:spcAft>
              <a:defRPr/>
            </a:pPr>
            <a:r>
              <a:rPr lang="en-US" sz="2400" dirty="0">
                <a:latin typeface="Cooper Black" panose="0208090404030B020404" pitchFamily="18" charset="0"/>
              </a:rPr>
              <a:t>Chicago World’s Columbian Exposition, 1893</a:t>
            </a:r>
            <a:endParaRPr lang="en-GB" sz="2400" dirty="0">
              <a:solidFill>
                <a:srgbClr val="FF0000"/>
              </a:solidFill>
              <a:latin typeface="Cooper Black" panose="0208090404030B020404" pitchFamily="18" charset="0"/>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a:p>
            <a:pPr fontAlgn="auto">
              <a:spcBef>
                <a:spcPts val="0"/>
              </a:spcBef>
              <a:spcAft>
                <a:spcPts val="0"/>
              </a:spcAft>
              <a:defRPr/>
            </a:pPr>
            <a:endParaRPr lang="en-GB" sz="2400" b="1" dirty="0">
              <a:solidFill>
                <a:srgbClr val="FF0000"/>
              </a:solidFill>
              <a:effectLst>
                <a:outerShdw blurRad="38100" dist="38100" dir="2700000" algn="tl">
                  <a:srgbClr val="000000">
                    <a:alpha val="43137"/>
                  </a:srgbClr>
                </a:outerShdw>
              </a:effectLst>
              <a:latin typeface="+mn-lt"/>
              <a:cs typeface="+mn-cs"/>
            </a:endParaRPr>
          </a:p>
        </p:txBody>
      </p:sp>
      <p:sp>
        <p:nvSpPr>
          <p:cNvPr id="9219" name="Rectangle 9"/>
          <p:cNvSpPr>
            <a:spLocks noChangeArrowheads="1"/>
          </p:cNvSpPr>
          <p:nvPr/>
        </p:nvSpPr>
        <p:spPr bwMode="auto">
          <a:xfrm>
            <a:off x="-23813" y="6350"/>
            <a:ext cx="4956176" cy="143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360000" rIns="540000" bIns="360000">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endParaRPr lang="en-GB" altLang="en-US" sz="1600" b="1" u="sng">
              <a:solidFill>
                <a:srgbClr val="000000"/>
              </a:solidFill>
            </a:endParaRPr>
          </a:p>
          <a:p>
            <a:pPr algn="just" eaLnBrk="1" hangingPunct="1">
              <a:spcBef>
                <a:spcPct val="0"/>
              </a:spcBef>
              <a:buFontTx/>
              <a:buNone/>
            </a:pPr>
            <a:endParaRPr lang="en-GB" altLang="en-US" sz="1600">
              <a:solidFill>
                <a:srgbClr val="FFFFFF"/>
              </a:solidFill>
            </a:endParaRPr>
          </a:p>
          <a:p>
            <a:pPr algn="just" eaLnBrk="1" hangingPunct="1">
              <a:spcBef>
                <a:spcPct val="0"/>
              </a:spcBef>
              <a:buFontTx/>
              <a:buNone/>
            </a:pPr>
            <a:endParaRPr lang="en-GB" altLang="en-US" sz="1400">
              <a:solidFill>
                <a:srgbClr val="FFFFFF"/>
              </a:solidFill>
            </a:endParaRPr>
          </a:p>
        </p:txBody>
      </p:sp>
      <p:pic>
        <p:nvPicPr>
          <p:cNvPr id="922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4867275"/>
            <a:ext cx="4610100" cy="1990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67103" y="1041846"/>
            <a:ext cx="2663899" cy="35518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814" y="1021208"/>
            <a:ext cx="5839173" cy="43520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60363" y="5539471"/>
            <a:ext cx="4199582" cy="1200329"/>
          </a:xfrm>
          <a:prstGeom prst="rect">
            <a:avLst/>
          </a:prstGeom>
        </p:spPr>
        <p:txBody>
          <a:bodyPr wrap="square">
            <a:spAutoFit/>
          </a:bodyPr>
          <a:lstStyle/>
          <a:p>
            <a:pPr marL="285750" indent="-285750" fontAlgn="auto">
              <a:spcBef>
                <a:spcPts val="0"/>
              </a:spcBef>
              <a:spcAft>
                <a:spcPts val="0"/>
              </a:spcAft>
              <a:buFont typeface="Arial" panose="020B0604020202020204" pitchFamily="34" charset="0"/>
              <a:buChar char="•"/>
              <a:defRPr/>
            </a:pPr>
            <a:r>
              <a:rPr lang="en-GB" sz="2400" b="1" dirty="0">
                <a:solidFill>
                  <a:srgbClr val="FF0000"/>
                </a:solidFill>
                <a:effectLst>
                  <a:outerShdw blurRad="38100" dist="38100" dir="2700000" algn="tl">
                    <a:srgbClr val="000000">
                      <a:alpha val="43137"/>
                    </a:srgbClr>
                  </a:outerShdw>
                </a:effectLst>
              </a:rPr>
              <a:t>Celebration of technological, industrial urban modernity and American expansion</a:t>
            </a:r>
          </a:p>
        </p:txBody>
      </p:sp>
    </p:spTree>
    <p:extLst>
      <p:ext uri="{BB962C8B-B14F-4D97-AF65-F5344CB8AC3E}">
        <p14:creationId xmlns:p14="http://schemas.microsoft.com/office/powerpoint/2010/main" val="109014959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764738" cy="7805892"/>
          </a:xfrm>
          <a:prstGeom prst="rect">
            <a:avLst/>
          </a:prstGeom>
        </p:spPr>
        <p:txBody>
          <a:bodyPr wrap="square" lIns="540000" tIns="360000" rIns="540000" bIns="360000">
            <a:spAutoFit/>
          </a:bodyPr>
          <a:lstStyle/>
          <a:p>
            <a:pPr algn="just"/>
            <a:r>
              <a:rPr lang="en-GB" sz="2400" dirty="0">
                <a:solidFill>
                  <a:srgbClr val="FFFF00"/>
                </a:solidFill>
                <a:latin typeface="Cooper Black" panose="0208090404030B020404" pitchFamily="18" charset="0"/>
              </a:rPr>
              <a:t>Jim Crow: Plessy v. Ferguson </a:t>
            </a:r>
          </a:p>
          <a:p>
            <a:pPr algn="just"/>
            <a:endParaRPr lang="en-GB" dirty="0">
              <a:solidFill>
                <a:prstClr val="black"/>
              </a:solidFill>
            </a:endParaRPr>
          </a:p>
          <a:p>
            <a:pPr marL="342900" indent="-342900" algn="just">
              <a:buFont typeface="Arial" panose="020B0604020202020204" pitchFamily="34" charset="0"/>
              <a:buChar char="•"/>
            </a:pPr>
            <a:r>
              <a:rPr lang="en-GB" sz="2400" dirty="0"/>
              <a:t>In 1892, prominent members of the New Orleans creole community orchestrated a test case: arranged for Homer Plessy  (1862–1925, pictured), an ‘octoroon’ (of 7/8s European descent and 1/8) classified as black, to be arrested by a private investigator for sitting in the whites-only section instead of the ‘colored’ car on public transport</a:t>
            </a:r>
          </a:p>
          <a:p>
            <a:pPr marL="342900" indent="-342900" algn="just">
              <a:buFont typeface="Arial" panose="020B0604020202020204" pitchFamily="34" charset="0"/>
              <a:buChar char="•"/>
            </a:pPr>
            <a:endParaRPr lang="en-GB" altLang="en-US" sz="2400" dirty="0"/>
          </a:p>
          <a:p>
            <a:pPr marL="342900" indent="-342900" algn="just">
              <a:buFont typeface="Arial" panose="020B0604020202020204" pitchFamily="34" charset="0"/>
              <a:buChar char="•"/>
            </a:pPr>
            <a:r>
              <a:rPr lang="en-GB" altLang="en-US" sz="2400" dirty="0"/>
              <a:t>Upheld in by Louisiana courts by judge </a:t>
            </a:r>
            <a:r>
              <a:rPr lang="en-GB" sz="2400" dirty="0"/>
              <a:t>John Howard Ferguson </a:t>
            </a:r>
            <a:r>
              <a:rPr lang="en-GB" altLang="en-US" sz="2400" dirty="0"/>
              <a:t>and in US Supreme Court – enshrined principle of “separate but equal” as a legal justification for segregation</a:t>
            </a:r>
          </a:p>
          <a:p>
            <a:pPr marL="342900" indent="-342900" algn="just">
              <a:buFont typeface="Arial" panose="020B0604020202020204" pitchFamily="34" charset="0"/>
              <a:buChar char="•"/>
            </a:pPr>
            <a:endParaRPr lang="en-GB" altLang="en-US"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4737" y="7937"/>
            <a:ext cx="2379263" cy="31670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7556856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764738" cy="7498116"/>
          </a:xfrm>
          <a:prstGeom prst="rect">
            <a:avLst/>
          </a:prstGeom>
        </p:spPr>
        <p:txBody>
          <a:bodyPr wrap="square" lIns="540000" tIns="360000" rIns="540000" bIns="360000">
            <a:spAutoFit/>
          </a:bodyPr>
          <a:lstStyle/>
          <a:p>
            <a:pPr algn="just"/>
            <a:r>
              <a:rPr lang="en-GB" sz="2400" dirty="0">
                <a:solidFill>
                  <a:srgbClr val="FFFF00"/>
                </a:solidFill>
                <a:latin typeface="Cooper Black" panose="0208090404030B020404" pitchFamily="18" charset="0"/>
              </a:rPr>
              <a:t>Jim Crow: Plessy v. Ferguson </a:t>
            </a:r>
          </a:p>
          <a:p>
            <a:pPr algn="just"/>
            <a:endParaRPr lang="en-GB" dirty="0">
              <a:solidFill>
                <a:prstClr val="black"/>
              </a:solidFill>
            </a:endParaRPr>
          </a:p>
          <a:p>
            <a:pPr algn="just"/>
            <a:r>
              <a:rPr lang="en-GB" altLang="en-US" sz="2000" dirty="0"/>
              <a:t>“</a:t>
            </a:r>
            <a:r>
              <a:rPr lang="en-GB" sz="2000" dirty="0"/>
              <a:t>We consider the </a:t>
            </a:r>
            <a:r>
              <a:rPr lang="en-GB" sz="2000" b="1" dirty="0"/>
              <a:t>underlying fallacy </a:t>
            </a:r>
            <a:r>
              <a:rPr lang="en-GB" sz="2000" dirty="0"/>
              <a:t>of the plaintiff’s argument to consist in </a:t>
            </a:r>
            <a:r>
              <a:rPr lang="en-GB" sz="2000" b="1" dirty="0"/>
              <a:t>the assumption that the enforced separation of the two races stamps the colored race with a badge of inferiority</a:t>
            </a:r>
            <a:r>
              <a:rPr lang="en-GB" sz="2000" dirty="0"/>
              <a:t>. If this be so, it is not by reason of anything found in the act, but </a:t>
            </a:r>
            <a:r>
              <a:rPr lang="en-GB" sz="2000" i="1" dirty="0"/>
              <a:t>solely because the colored race chooses to put that construction upon it</a:t>
            </a:r>
            <a:r>
              <a:rPr lang="en-GB" sz="2000" dirty="0"/>
              <a:t> … The argument also assumes that social prejudice may be overcome by legislation, and that equal rights cannot be secured except by an </a:t>
            </a:r>
            <a:r>
              <a:rPr lang="en-GB" sz="2000" b="1" dirty="0"/>
              <a:t>enforced commingling </a:t>
            </a:r>
            <a:r>
              <a:rPr lang="en-GB" sz="2000" dirty="0"/>
              <a:t>of the two races … If the civil and political rights of both races be equal, one cannot be inferior to the other civilly or politically. </a:t>
            </a:r>
            <a:r>
              <a:rPr lang="en-GB" sz="2000" b="1" dirty="0"/>
              <a:t>If one race be inferior to the other socially, the Constitution of the United States cannot put them upon the same plane</a:t>
            </a:r>
            <a:r>
              <a:rPr lang="en-GB" sz="2000" dirty="0"/>
              <a:t>.”</a:t>
            </a:r>
          </a:p>
          <a:p>
            <a:pPr marL="342900" indent="-342900" algn="r">
              <a:buFontTx/>
              <a:buChar char="-"/>
            </a:pPr>
            <a:r>
              <a:rPr lang="en-GB" altLang="en-US" sz="2000" dirty="0"/>
              <a:t>Justice Henry Brown (pictured), Supreme Court majority verdict on </a:t>
            </a:r>
            <a:r>
              <a:rPr lang="en-GB" altLang="en-US" sz="2000" i="1" dirty="0"/>
              <a:t>Plessy v. Ferguson</a:t>
            </a:r>
            <a:r>
              <a:rPr lang="en-GB" altLang="en-US" sz="2000" dirty="0"/>
              <a:t> (1896)</a:t>
            </a:r>
          </a:p>
          <a:p>
            <a:pPr algn="just"/>
            <a:endParaRPr lang="en-GB" altLang="en-US"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6669" y="4482516"/>
            <a:ext cx="1714500"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4737" y="7937"/>
            <a:ext cx="2379263" cy="31670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9122364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764542" cy="7498116"/>
          </a:xfrm>
          <a:prstGeom prst="rect">
            <a:avLst/>
          </a:prstGeom>
        </p:spPr>
        <p:txBody>
          <a:bodyPr wrap="square" lIns="540000" tIns="360000" rIns="540000" bIns="360000">
            <a:spAutoFit/>
          </a:bodyPr>
          <a:lstStyle/>
          <a:p>
            <a:pPr algn="just"/>
            <a:r>
              <a:rPr lang="en-GB" sz="2400" dirty="0">
                <a:solidFill>
                  <a:srgbClr val="FFFF00"/>
                </a:solidFill>
                <a:latin typeface="Cooper Black" panose="0208090404030B020404" pitchFamily="18" charset="0"/>
              </a:rPr>
              <a:t>Jim Crow: Plessy v. Ferguson </a:t>
            </a:r>
          </a:p>
          <a:p>
            <a:pPr algn="just"/>
            <a:endParaRPr lang="en-GB" dirty="0">
              <a:solidFill>
                <a:prstClr val="black"/>
              </a:solidFill>
            </a:endParaRPr>
          </a:p>
          <a:p>
            <a:pPr algn="just"/>
            <a:r>
              <a:rPr lang="en-GB" altLang="en-US" sz="2000" dirty="0"/>
              <a:t>“The statute of Louisiana is inconsistent with the personal liberties of citizens, white and black, in that State, and hostile to both the spirit and the letter of the US Constitution. If laws of like character should be enacted, the effect would be in the </a:t>
            </a:r>
            <a:r>
              <a:rPr lang="en-GB" altLang="en-US" sz="2000" i="1" dirty="0"/>
              <a:t>highest degree mischievous</a:t>
            </a:r>
            <a:r>
              <a:rPr lang="en-GB" altLang="en-US" sz="2000" dirty="0"/>
              <a:t>. </a:t>
            </a:r>
            <a:r>
              <a:rPr lang="en-GB" altLang="en-US" sz="2000" b="1" dirty="0"/>
              <a:t>Slavery as an institution tolerated by law would, it is true, have disappeared from our country, but there would remain a power in the States, by sinister legislation, to interfere with the blessings of freedom; to regulate civil rights common to all citizens, upon the basis of race; and to place in a condition of legal inferiority a large body of American citizens</a:t>
            </a:r>
            <a:r>
              <a:rPr lang="en-GB" altLang="en-US" sz="2000" dirty="0"/>
              <a:t>.”</a:t>
            </a:r>
          </a:p>
          <a:p>
            <a:pPr marL="342900" indent="-342900" algn="r">
              <a:buFontTx/>
              <a:buChar char="-"/>
            </a:pPr>
            <a:r>
              <a:rPr lang="en-GB" altLang="en-US" sz="2000" dirty="0"/>
              <a:t>Justice John Marshall Harlan (pictured), dissent to Supreme Court majority verdict on </a:t>
            </a:r>
            <a:r>
              <a:rPr lang="en-GB" altLang="en-US" sz="2000" i="1" dirty="0"/>
              <a:t>Plessy v. Ferguson</a:t>
            </a:r>
            <a:r>
              <a:rPr lang="en-GB" altLang="en-US" sz="2000" dirty="0"/>
              <a:t> (1896)</a:t>
            </a:r>
          </a:p>
          <a:p>
            <a:pPr marL="342900" indent="-342900" algn="just">
              <a:buFontTx/>
              <a:buChar char="-"/>
            </a:pPr>
            <a:endParaRPr lang="en-GB" altLang="en-US" sz="2000" dirty="0"/>
          </a:p>
          <a:p>
            <a:pPr algn="just"/>
            <a:endParaRPr lang="en-GB" altLang="en-US"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4541" y="3943428"/>
            <a:ext cx="2308266" cy="29071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4737" y="7937"/>
            <a:ext cx="2379263" cy="31670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8911535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12726"/>
            <a:ext cx="7505700" cy="1325563"/>
          </a:xfrm>
        </p:spPr>
        <p:txBody>
          <a:bodyPr>
            <a:normAutofit fontScale="90000"/>
          </a:bodyPr>
          <a:lstStyle/>
          <a:p>
            <a:pPr algn="ctr"/>
            <a:r>
              <a:rPr lang="en-GB" dirty="0">
                <a:latin typeface="Cooper Black" panose="0208090404030B020404" pitchFamily="18" charset="0"/>
              </a:rPr>
              <a:t>Next </a:t>
            </a:r>
            <a:r>
              <a:rPr lang="en-GB">
                <a:latin typeface="Cooper Black" panose="0208090404030B020404" pitchFamily="18" charset="0"/>
              </a:rPr>
              <a:t>Time: Booker </a:t>
            </a:r>
            <a:r>
              <a:rPr lang="en-GB" dirty="0">
                <a:latin typeface="Cooper Black" panose="0208090404030B020404" pitchFamily="18" charset="0"/>
              </a:rPr>
              <a:t>T Washington vs WEB Du Bois</a:t>
            </a:r>
          </a:p>
        </p:txBody>
      </p:sp>
      <p:sp>
        <p:nvSpPr>
          <p:cNvPr id="3" name="Content Placeholder 2"/>
          <p:cNvSpPr>
            <a:spLocks noGrp="1"/>
          </p:cNvSpPr>
          <p:nvPr>
            <p:ph idx="1"/>
          </p:nvPr>
        </p:nvSpPr>
        <p:spPr>
          <a:xfrm>
            <a:off x="628650" y="1919289"/>
            <a:ext cx="7886700" cy="4351338"/>
          </a:xfrm>
        </p:spPr>
        <p:txBody>
          <a:bodyPr/>
          <a:lstStyle/>
          <a:p>
            <a:r>
              <a:rPr lang="en-GB" dirty="0"/>
              <a:t>By the 1890s, African Americans were faced by the dilemma of how to respond to entrenched system of racial oppression – two key approaches emerged</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2000" y="3429000"/>
            <a:ext cx="5080000" cy="3200400"/>
          </a:xfrm>
          <a:prstGeom prst="rect">
            <a:avLst/>
          </a:prstGeom>
        </p:spPr>
      </p:pic>
    </p:spTree>
    <p:extLst>
      <p:ext uri="{BB962C8B-B14F-4D97-AF65-F5344CB8AC3E}">
        <p14:creationId xmlns:p14="http://schemas.microsoft.com/office/powerpoint/2010/main" val="2563688634"/>
      </p:ext>
    </p:extLst>
  </p:cSld>
  <p:clrMapOvr>
    <a:masterClrMapping/>
  </p:clrMapOvr>
</p:sld>
</file>

<file path=ppt/theme/theme1.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1582</TotalTime>
  <Words>7203</Words>
  <Application>Microsoft Office PowerPoint</Application>
  <PresentationFormat>On-screen Show (4:3)</PresentationFormat>
  <Paragraphs>645</Paragraphs>
  <Slides>66</Slides>
  <Notes>50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66</vt:i4>
      </vt:variant>
    </vt:vector>
  </HeadingPairs>
  <TitlesOfParts>
    <vt:vector size="72" baseType="lpstr">
      <vt:lpstr>Arial</vt:lpstr>
      <vt:lpstr>Calibri</vt:lpstr>
      <vt:lpstr>Calibri Light</vt:lpstr>
      <vt:lpstr>Cooper Black</vt:lpstr>
      <vt:lpstr>Wingdings 2</vt:lpstr>
      <vt:lpstr>2_Office Theme</vt:lpstr>
      <vt:lpstr> HPHI5006, 6006 Routes &amp; Roots of the Black Atlantic  Lecture 6: Emancipation, Civil War and Reconstruction  Part One: Legacies of the Haitian Revolution and Slave Rebellions </vt:lpstr>
      <vt:lpstr>PowerPoint Presentation</vt:lpstr>
      <vt:lpstr>William Wells Brown (c. 1814–1884) </vt:lpstr>
      <vt:lpstr>William Wells Brown (c. 1814–1884) </vt:lpstr>
      <vt:lpstr>William Wells Brown (c. 1814–1884) </vt:lpstr>
      <vt:lpstr>PowerPoint Presentation</vt:lpstr>
      <vt:lpstr>PowerPoint Presentation</vt:lpstr>
      <vt:lpstr>Haitian Revolutionaries in Brown’s Pantheon of Black Achievement </vt:lpstr>
      <vt:lpstr> Haitian Revolution, c. 1791–1804  </vt:lpstr>
      <vt:lpstr>Haiti in Era of Independence</vt:lpstr>
      <vt:lpstr>PowerPoint Presentation</vt:lpstr>
      <vt:lpstr>Brown and Haiti</vt:lpstr>
      <vt:lpstr>PowerPoint Presentation</vt:lpstr>
      <vt:lpstr> </vt:lpstr>
      <vt:lpstr> </vt:lpstr>
      <vt:lpstr>United States and Saint-Domingue/Haiti</vt:lpstr>
      <vt:lpstr>PowerPoint Presentation</vt:lpstr>
      <vt:lpstr>PowerPoint Presentation</vt:lpstr>
      <vt:lpstr>PowerPoint Presentation</vt:lpstr>
      <vt:lpstr>Frederick Douglass on NAT TURNER</vt:lpstr>
      <vt:lpstr>Frederick Douglass on NAT TURNER</vt:lpstr>
      <vt:lpstr>Frederick Douglass and Haiti</vt:lpstr>
      <vt:lpstr>PowerPoint Presentation</vt:lpstr>
      <vt:lpstr>PowerPoint Presentation</vt:lpstr>
      <vt:lpstr> HPHI5006, 6006 Routes &amp; Roots of the Black Atlantic  Lecture 6: Emancipation, Civil War and Reconstruction  Part Two: Civil War and Reconstruction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Douglasses and the Civil War</vt:lpstr>
      <vt:lpstr>Ambiguities of Service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HPHI5006, 6006 Routes &amp; Roots of the Black Atlantic  Lecture 6: Emancipation, Civil War and Reconstruction  Part Three: Jim Crow and the Post-Reconstruction Era </vt:lpstr>
      <vt:lpstr>PowerPoint Presentation</vt:lpstr>
      <vt:lpstr>Minstrelsy &amp; the North’s Romantic South</vt:lpstr>
      <vt:lpstr>Jim Crow: Sharecropping </vt:lpstr>
      <vt:lpstr>PowerPoint Presentation</vt:lpstr>
      <vt:lpstr>Ida B. Wells (1862–1931) </vt:lpstr>
      <vt:lpstr>PowerPoint Presentation</vt:lpstr>
      <vt:lpstr>PowerPoint Presentation</vt:lpstr>
      <vt:lpstr>PowerPoint Presentation</vt:lpstr>
      <vt:lpstr>PowerPoint Presentation</vt:lpstr>
      <vt:lpstr>PowerPoint Presentation</vt:lpstr>
      <vt:lpstr>Next Time: Booker T Washington vs WEB Du Bois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43</cp:revision>
  <cp:lastPrinted>2021-11-30T08:28:47Z</cp:lastPrinted>
  <dcterms:created xsi:type="dcterms:W3CDTF">2020-01-10T09:00:23Z</dcterms:created>
  <dcterms:modified xsi:type="dcterms:W3CDTF">2021-11-30T09:57:57Z</dcterms:modified>
</cp:coreProperties>
</file>