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7" d="100"/>
          <a:sy n="17" d="100"/>
        </p:scale>
        <p:origin x="1882" y="5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policy.bristoluniversitypress.co.uk/mental-health-services-and-community-care" TargetMode="External"/><Relationship Id="rId13" Type="http://schemas.openxmlformats.org/officeDocument/2006/relationships/image" Target="../media/image11.jpeg"/><Relationship Id="rId3" Type="http://schemas.openxmlformats.org/officeDocument/2006/relationships/hyperlink" Target="https://doi.org/10.1017/S1352465822000649" TargetMode="External"/><Relationship Id="rId7" Type="http://schemas.openxmlformats.org/officeDocument/2006/relationships/hyperlink" Target="https://doi.org/10.1093/eurpub/ckaa013" TargetMode="External"/><Relationship Id="rId12" Type="http://schemas.openxmlformats.org/officeDocument/2006/relationships/hyperlink" Target="https://www.who.int/publications/i/item/9789240077263"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doi.org/10.1016/j.jad.2025.120937" TargetMode="External"/><Relationship Id="rId11" Type="http://schemas.openxmlformats.org/officeDocument/2006/relationships/hyperlink" Target="https://www.nice.org.uk/guidance/cg113/" TargetMode="External"/><Relationship Id="rId5" Type="http://schemas.openxmlformats.org/officeDocument/2006/relationships/hyperlink" Target="https://doi.org/10.1111/jir.13231" TargetMode="External"/><Relationship Id="rId10" Type="http://schemas.openxmlformats.org/officeDocument/2006/relationships/hyperlink" Target="https://www.nhs.uk/mental-health/conditions/generalised-anxiety-disorder-gad/" TargetMode="External"/><Relationship Id="rId4" Type="http://schemas.openxmlformats.org/officeDocument/2006/relationships/hyperlink" Target="https://doi.org/10.3389/fpsyt.2021.726222" TargetMode="External"/><Relationship Id="rId9" Type="http://schemas.openxmlformats.org/officeDocument/2006/relationships/hyperlink" Target="https://digital.nhs.uk/data-and-information/publications/statistical/adult-psychiatric-morbidity-survey/survey-of-mental-health-and-wellbeing-england-2023-24/common-mental-health-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fontScale="90000"/>
          </a:bodyPr>
          <a:lstStyle/>
          <a:p>
            <a:pPr marL="228600" lvl="0" indent="-228600" algn="l" defTabSz="914400">
              <a:lnSpc>
                <a:spcPct val="60000"/>
              </a:lnSpc>
              <a:spcBef>
                <a:spcPts val="0"/>
              </a:spcBef>
              <a:spcAft>
                <a:spcPts val="600"/>
              </a:spcAft>
              <a:buSzPct val="100000"/>
              <a:buFont typeface="Arial" pitchFamily="34"/>
              <a:buChar char="•"/>
              <a:defRPr sz="1700" b="0" i="0" u="none" strike="noStrike" kern="0" cap="none" spc="0" baseline="0">
                <a:solidFill>
                  <a:srgbClr val="000000"/>
                </a:solidFill>
                <a:uFillTx/>
              </a:defRPr>
            </a:pPr>
            <a:br>
              <a:rPr lang="en-GB" sz="3200" b="1" dirty="0">
                <a:effectLst/>
                <a:ea typeface="Aptos" panose="020B0004020202020204" pitchFamily="34" charset="0"/>
              </a:rPr>
            </a:br>
            <a:r>
              <a:rPr lang="en-US" sz="5400" b="1" kern="0" dirty="0">
                <a:latin typeface="Aptos"/>
              </a:rPr>
              <a:t>Student name:</a:t>
            </a:r>
            <a:r>
              <a:rPr lang="en-US" sz="5400" kern="0" dirty="0">
                <a:latin typeface="Aptos"/>
              </a:rPr>
              <a:t>​ </a:t>
            </a:r>
            <a:r>
              <a:rPr lang="en-US" sz="5400" b="1" kern="0" dirty="0">
                <a:latin typeface="Aptos"/>
              </a:rPr>
              <a:t>Salma Begum Lipi</a:t>
            </a:r>
            <a:br>
              <a:rPr lang="en-US" sz="5400" kern="0" dirty="0">
                <a:latin typeface="Aptos"/>
              </a:rPr>
            </a:br>
            <a:br>
              <a:rPr lang="en-US" sz="5400" kern="0" dirty="0">
                <a:latin typeface="Aptos"/>
              </a:rPr>
            </a:br>
            <a:r>
              <a:rPr lang="en-US" sz="5400" b="1" kern="0" dirty="0">
                <a:latin typeface="Aptos"/>
              </a:rPr>
              <a:t>Student number:</a:t>
            </a:r>
            <a:r>
              <a:rPr lang="en-US" sz="5400" kern="0" dirty="0">
                <a:latin typeface="Aptos"/>
              </a:rPr>
              <a:t>​ </a:t>
            </a:r>
            <a:r>
              <a:rPr lang="en-US" sz="5400" b="1" kern="0" dirty="0">
                <a:latin typeface="Aptos"/>
              </a:rPr>
              <a:t>2328718</a:t>
            </a:r>
            <a:br>
              <a:rPr lang="en-US" sz="5400" b="1" kern="0" dirty="0">
                <a:latin typeface="Aptos"/>
              </a:rPr>
            </a:br>
            <a:br>
              <a:rPr lang="en-GB" sz="5400" dirty="0">
                <a:latin typeface="Arial" panose="020B0604020202020204" pitchFamily="34" charset="0"/>
                <a:cs typeface="Arial" panose="020B0604020202020204" pitchFamily="34" charset="0"/>
              </a:rPr>
            </a:br>
            <a:r>
              <a:rPr lang="en-US" sz="5400" b="1" kern="0" dirty="0">
                <a:latin typeface="Aptos"/>
              </a:rPr>
              <a:t>Module Code: </a:t>
            </a:r>
            <a:r>
              <a:rPr lang="en-US" sz="5400" b="1" dirty="0">
                <a:latin typeface="Aptos"/>
              </a:rPr>
              <a:t>BMHP6029 </a:t>
            </a:r>
            <a:br>
              <a:rPr lang="en-US" sz="5400" b="1" dirty="0">
                <a:latin typeface="Aptos"/>
              </a:rPr>
            </a:br>
            <a:br>
              <a:rPr lang="en-US" sz="5400" b="1">
                <a:latin typeface="Aptos"/>
              </a:rPr>
            </a:br>
            <a:r>
              <a:rPr lang="en-US" sz="5400" b="1">
                <a:latin typeface="Aptos"/>
              </a:rPr>
              <a:t>Lecturer : </a:t>
            </a:r>
            <a:r>
              <a:rPr lang="en-US" sz="5400" b="1" dirty="0" err="1">
                <a:latin typeface="Aptos"/>
              </a:rPr>
              <a:t>Oluwadamilola</a:t>
            </a:r>
            <a:r>
              <a:rPr lang="en-US" sz="5400" b="1" dirty="0">
                <a:latin typeface="Aptos"/>
              </a:rPr>
              <a:t> Tayo</a:t>
            </a:r>
            <a:r>
              <a:rPr lang="en-US" sz="5400" dirty="0">
                <a:latin typeface="Aptos"/>
              </a:rPr>
              <a:t>​</a:t>
            </a:r>
            <a:br>
              <a:rPr lang="en-US" sz="5400" dirty="0">
                <a:latin typeface="Aptos"/>
              </a:rPr>
            </a:br>
            <a:br>
              <a:rPr lang="en-US" sz="5400" dirty="0">
                <a:latin typeface="Aptos"/>
              </a:rPr>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0">
            <a:extLst>
              <a:ext uri="{FF2B5EF4-FFF2-40B4-BE49-F238E27FC236}">
                <a16:creationId xmlns:a16="http://schemas.microsoft.com/office/drawing/2014/main" id="{53D62673-FC71-CC6B-3B10-9C3E773BE25B}"/>
              </a:ext>
            </a:extLst>
          </p:cNvPr>
          <p:cNvSpPr/>
          <p:nvPr/>
        </p:nvSpPr>
        <p:spPr>
          <a:xfrm>
            <a:off x="-256764" y="0"/>
            <a:ext cx="44147964" cy="4214182"/>
          </a:xfrm>
          <a:prstGeom prst="rect">
            <a:avLst/>
          </a:pr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50" name="Text 1">
            <a:extLst>
              <a:ext uri="{FF2B5EF4-FFF2-40B4-BE49-F238E27FC236}">
                <a16:creationId xmlns:a16="http://schemas.microsoft.com/office/drawing/2014/main" id="{06BED6D9-6728-E7E6-9A89-4B260709B900}"/>
              </a:ext>
            </a:extLst>
          </p:cNvPr>
          <p:cNvSpPr/>
          <p:nvPr/>
        </p:nvSpPr>
        <p:spPr>
          <a:xfrm>
            <a:off x="6292900" y="723847"/>
            <a:ext cx="29758233" cy="888796"/>
          </a:xfrm>
          <a:prstGeom prst="rect">
            <a:avLst/>
          </a:prstGeom>
          <a:noFill/>
          <a:ln cap="flat">
            <a:noFill/>
            <a:prstDash val="solid"/>
          </a:ln>
        </p:spPr>
        <p:txBody>
          <a:bodyPr vert="horz" wrap="square" lIns="128" tIns="128" rIns="128" bIns="128"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1" i="0" u="none" strike="noStrike" kern="1200" cap="none" spc="0" dirty="0">
                <a:solidFill>
                  <a:srgbClr val="FFFFFF"/>
                </a:solidFill>
                <a:uFillTx/>
                <a:latin typeface="Arial" panose="020B0604020202020204" pitchFamily="34" charset="0"/>
                <a:ea typeface="Aptos Display" pitchFamily="34"/>
                <a:cs typeface="Arial" panose="020B0604020202020204" pitchFamily="34" charset="0"/>
              </a:rPr>
              <a:t>6B00 GENERALISED ANXIETY DISORDER</a:t>
            </a:r>
            <a:endParaRPr lang="en-US" sz="60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51" name="Text 2">
            <a:extLst>
              <a:ext uri="{FF2B5EF4-FFF2-40B4-BE49-F238E27FC236}">
                <a16:creationId xmlns:a16="http://schemas.microsoft.com/office/drawing/2014/main" id="{3D87A90C-C6B3-F1CA-1B5D-99826E8EFA2A}"/>
              </a:ext>
            </a:extLst>
          </p:cNvPr>
          <p:cNvSpPr/>
          <p:nvPr/>
        </p:nvSpPr>
        <p:spPr>
          <a:xfrm>
            <a:off x="9084500" y="2013477"/>
            <a:ext cx="25544678" cy="526694"/>
          </a:xfrm>
          <a:prstGeom prst="rect">
            <a:avLst/>
          </a:prstGeom>
          <a:noFill/>
          <a:ln cap="flat">
            <a:noFill/>
            <a:prstDash val="solid"/>
          </a:ln>
        </p:spPr>
        <p:txBody>
          <a:bodyPr vert="horz" wrap="square" lIns="128" tIns="128" rIns="128" bIns="128"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1" u="none" strike="noStrike" kern="1200" cap="none" spc="0" dirty="0">
                <a:solidFill>
                  <a:srgbClr val="E6F3FF"/>
                </a:solidFill>
                <a:uFillTx/>
                <a:latin typeface="Arial" panose="020B0604020202020204" pitchFamily="34" charset="0"/>
                <a:ea typeface="Aptos" pitchFamily="34"/>
                <a:cs typeface="Arial" panose="020B0604020202020204" pitchFamily="34" charset="0"/>
              </a:rPr>
              <a:t>Historical Development, Contemporary Treatment and Inequalities in Care</a:t>
            </a:r>
            <a:endParaRPr lang="en-US" sz="54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53" name="Shape 6">
            <a:extLst>
              <a:ext uri="{FF2B5EF4-FFF2-40B4-BE49-F238E27FC236}">
                <a16:creationId xmlns:a16="http://schemas.microsoft.com/office/drawing/2014/main" id="{0A737DB6-7562-16FB-3A97-52A0ACCEAB61}"/>
              </a:ext>
            </a:extLst>
          </p:cNvPr>
          <p:cNvSpPr/>
          <p:nvPr/>
        </p:nvSpPr>
        <p:spPr>
          <a:xfrm>
            <a:off x="469863" y="4667488"/>
            <a:ext cx="10055690" cy="1293303"/>
          </a:xfrm>
          <a:custGeom>
            <a:avLst/>
            <a:gdLst>
              <a:gd name="f0" fmla="val 10800000"/>
              <a:gd name="f1" fmla="val 5400000"/>
              <a:gd name="f2" fmla="val 16200000"/>
              <a:gd name="f3" fmla="val w"/>
              <a:gd name="f4" fmla="val h"/>
              <a:gd name="f5" fmla="val ss"/>
              <a:gd name="f6" fmla="val 0"/>
              <a:gd name="f7" fmla="*/ 5419351 1 1725033"/>
              <a:gd name="f8" fmla="val 45"/>
              <a:gd name="f9" fmla="val 3837"/>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54" name="Text 7">
            <a:extLst>
              <a:ext uri="{FF2B5EF4-FFF2-40B4-BE49-F238E27FC236}">
                <a16:creationId xmlns:a16="http://schemas.microsoft.com/office/drawing/2014/main" id="{8695689C-AF94-0847-842D-83B73BE25029}"/>
              </a:ext>
            </a:extLst>
          </p:cNvPr>
          <p:cNvSpPr/>
          <p:nvPr/>
        </p:nvSpPr>
        <p:spPr>
          <a:xfrm>
            <a:off x="1355234" y="5162779"/>
            <a:ext cx="6932615" cy="467441"/>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dirty="0">
                <a:solidFill>
                  <a:srgbClr val="FFFFFF"/>
                </a:solidFill>
                <a:uFillTx/>
                <a:latin typeface="Aptos" pitchFamily="34"/>
                <a:ea typeface="Aptos" pitchFamily="34"/>
                <a:cs typeface="Aptos" pitchFamily="34"/>
              </a:rPr>
              <a:t>Introduction and Prevalence</a:t>
            </a:r>
            <a:endParaRPr lang="en-US" sz="2800" b="0" i="0" u="none" strike="noStrike" kern="1200" cap="none" spc="0" dirty="0">
              <a:solidFill>
                <a:srgbClr val="000000"/>
              </a:solidFill>
              <a:uFillTx/>
              <a:latin typeface="Aptos"/>
            </a:endParaRPr>
          </a:p>
        </p:txBody>
      </p:sp>
      <p:sp>
        <p:nvSpPr>
          <p:cNvPr id="55" name="Text 8">
            <a:extLst>
              <a:ext uri="{FF2B5EF4-FFF2-40B4-BE49-F238E27FC236}">
                <a16:creationId xmlns:a16="http://schemas.microsoft.com/office/drawing/2014/main" id="{333A34FE-7A6D-55DB-B57A-A09CD77D11C8}"/>
              </a:ext>
            </a:extLst>
          </p:cNvPr>
          <p:cNvSpPr/>
          <p:nvPr/>
        </p:nvSpPr>
        <p:spPr>
          <a:xfrm>
            <a:off x="568391" y="5948944"/>
            <a:ext cx="9918313" cy="7199680"/>
          </a:xfrm>
          <a:prstGeom prst="rect">
            <a:avLst/>
          </a:prstGeom>
          <a:noFill/>
          <a:ln cap="flat">
            <a:noFill/>
            <a:prstDash val="solid"/>
          </a:ln>
        </p:spPr>
        <p:txBody>
          <a:bodyPr vert="horz" wrap="square" lIns="630" tIns="630" rIns="630" bIns="630" anchor="t" anchorCtr="0" compatLnSpc="1">
            <a:normAutofit/>
          </a:bodyPr>
          <a:lstStyle/>
          <a:p>
            <a:pPr marL="0" marR="0" lvl="0" indent="0" algn="l" defTabSz="914400" rtl="0" fontAlgn="auto" hangingPunct="1">
              <a:lnSpc>
                <a:spcPct val="10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err="1">
                <a:solidFill>
                  <a:srgbClr val="000000"/>
                </a:solidFill>
                <a:uFillTx/>
                <a:latin typeface="Arial" panose="020B0604020202020204" pitchFamily="34" charset="0"/>
                <a:cs typeface="Arial" panose="020B0604020202020204" pitchFamily="34" charset="0"/>
              </a:rPr>
              <a:t>Generalised</a:t>
            </a:r>
            <a:r>
              <a:rPr lang="en-US" sz="3200" b="0" i="0" u="none" strike="noStrike" kern="1200" cap="none" spc="0" dirty="0">
                <a:solidFill>
                  <a:srgbClr val="000000"/>
                </a:solidFill>
                <a:uFillTx/>
                <a:latin typeface="Arial" panose="020B0604020202020204" pitchFamily="34" charset="0"/>
                <a:cs typeface="Arial" panose="020B0604020202020204" pitchFamily="34" charset="0"/>
              </a:rPr>
              <a:t>  anxiety disorder (GAD) involves persistent, excessive worry about several are as of everyday life. It occurs more often than not for several months and causes significant distress or problems in personal, social, educational or work-related functioning (</a:t>
            </a:r>
            <a:r>
              <a:rPr lang="en-US" sz="3200" b="0" i="0" u="none" strike="noStrike" kern="1200" cap="none" spc="0" dirty="0" err="1">
                <a:solidFill>
                  <a:srgbClr val="000000"/>
                </a:solidFill>
                <a:uFillTx/>
                <a:latin typeface="Arial" panose="020B0604020202020204" pitchFamily="34" charset="0"/>
                <a:cs typeface="Arial" panose="020B0604020202020204" pitchFamily="34" charset="0"/>
              </a:rPr>
              <a:t>WorldHealth</a:t>
            </a:r>
            <a:r>
              <a:rPr lang="en-US" sz="3200" b="0" i="0" u="none" strike="noStrike" kern="1200" cap="none" spc="0" dirty="0">
                <a:solidFill>
                  <a:srgbClr val="000000"/>
                </a:solidFill>
                <a:uFillTx/>
                <a:latin typeface="Arial" panose="020B0604020202020204" pitchFamily="34" charset="0"/>
                <a:cs typeface="Arial" panose="020B0604020202020204" pitchFamily="34" charset="0"/>
              </a:rPr>
              <a:t> Organization, 2024).​</a:t>
            </a:r>
          </a:p>
          <a:p>
            <a:pPr marL="0" marR="0" lvl="0" indent="0" algn="l" defTabSz="914400" rtl="0" fontAlgn="auto" hangingPunct="1">
              <a:lnSpc>
                <a:spcPct val="100000"/>
              </a:lnSpc>
              <a:spcBef>
                <a:spcPts val="0"/>
              </a:spcBef>
              <a:spcAft>
                <a:spcPts val="0"/>
              </a:spcAft>
              <a:buNone/>
              <a:tabLst/>
              <a:defRPr sz="1700" b="0" i="0" u="none" strike="noStrike" kern="0" cap="none" spc="0" baseline="0">
                <a:solidFill>
                  <a:srgbClr val="000000"/>
                </a:solidFill>
                <a:uFillTx/>
              </a:defRPr>
            </a:pP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The Adult Psychiatric Morbidity Survey 2023/24found that 7.5% of adults in England had experienced GAD during the previous week. It was the most common specified mental health condition after CMHC-NOS, affecting 8.9% of women and 5.7% of men (NHS England, 2025).​</a:t>
            </a:r>
          </a:p>
          <a:p>
            <a:pPr marL="0" marR="0" lvl="0" indent="0" algn="l" defTabSz="914400" rtl="0" fontAlgn="auto" hangingPunct="1">
              <a:lnSpc>
                <a:spcPct val="10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00000"/>
                </a:solidFill>
                <a:uFillTx/>
                <a:latin typeface="Arial" panose="020B0604020202020204" pitchFamily="34" charset="0"/>
                <a:cs typeface="Arial" panose="020B0604020202020204" pitchFamily="34" charset="0"/>
              </a:rPr>
              <a:t>​</a:t>
            </a:r>
          </a:p>
        </p:txBody>
      </p:sp>
      <p:sp>
        <p:nvSpPr>
          <p:cNvPr id="56" name="Shape 9">
            <a:extLst>
              <a:ext uri="{FF2B5EF4-FFF2-40B4-BE49-F238E27FC236}">
                <a16:creationId xmlns:a16="http://schemas.microsoft.com/office/drawing/2014/main" id="{C425222C-1891-9EA1-35C8-E1B503897BDD}"/>
              </a:ext>
            </a:extLst>
          </p:cNvPr>
          <p:cNvSpPr/>
          <p:nvPr/>
        </p:nvSpPr>
        <p:spPr>
          <a:xfrm>
            <a:off x="460857" y="14529596"/>
            <a:ext cx="10064696" cy="5525690"/>
          </a:xfrm>
          <a:custGeom>
            <a:avLst/>
            <a:gdLst>
              <a:gd name="f0" fmla="val 10800000"/>
              <a:gd name="f1" fmla="val 5400000"/>
              <a:gd name="f2" fmla="val 16200000"/>
              <a:gd name="f3" fmla="val w"/>
              <a:gd name="f4" fmla="val h"/>
              <a:gd name="f5" fmla="val ss"/>
              <a:gd name="f6" fmla="val 0"/>
              <a:gd name="f7" fmla="*/ 5419351 1 1725033"/>
              <a:gd name="f8" fmla="val 45"/>
              <a:gd name="f9" fmla="val 373"/>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AF5FF"/>
          </a:solidFill>
          <a:ln w="12701"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57" name="Text 10">
            <a:extLst>
              <a:ext uri="{FF2B5EF4-FFF2-40B4-BE49-F238E27FC236}">
                <a16:creationId xmlns:a16="http://schemas.microsoft.com/office/drawing/2014/main" id="{4297A94C-C0DC-5F67-2288-22B6CE25D5A5}"/>
              </a:ext>
            </a:extLst>
          </p:cNvPr>
          <p:cNvSpPr/>
          <p:nvPr/>
        </p:nvSpPr>
        <p:spPr>
          <a:xfrm>
            <a:off x="305740" y="13848330"/>
            <a:ext cx="10064696" cy="685888"/>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dirty="0">
                <a:solidFill>
                  <a:srgbClr val="0B5CB8"/>
                </a:solidFill>
                <a:uFillTx/>
                <a:latin typeface="Aptos" pitchFamily="34"/>
                <a:ea typeface="Aptos" pitchFamily="34"/>
                <a:cs typeface="Aptos" pitchFamily="34"/>
              </a:rPr>
              <a:t>Prevalence of GAD (Previous Week)</a:t>
            </a:r>
            <a:endParaRPr lang="en-US" sz="2800" b="0" i="0" u="none" strike="noStrike" kern="1200" cap="none" spc="0" dirty="0">
              <a:solidFill>
                <a:srgbClr val="000000"/>
              </a:solidFill>
              <a:uFillTx/>
              <a:latin typeface="Aptos"/>
            </a:endParaRPr>
          </a:p>
        </p:txBody>
      </p:sp>
      <p:sp>
        <p:nvSpPr>
          <p:cNvPr id="58" name="Shape 11">
            <a:extLst>
              <a:ext uri="{FF2B5EF4-FFF2-40B4-BE49-F238E27FC236}">
                <a16:creationId xmlns:a16="http://schemas.microsoft.com/office/drawing/2014/main" id="{E1B194E1-99FB-84EB-1A25-2E820FFBB805}"/>
              </a:ext>
            </a:extLst>
          </p:cNvPr>
          <p:cNvSpPr/>
          <p:nvPr/>
        </p:nvSpPr>
        <p:spPr>
          <a:xfrm>
            <a:off x="2441768" y="18512835"/>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59" name="Text 12">
            <a:extLst>
              <a:ext uri="{FF2B5EF4-FFF2-40B4-BE49-F238E27FC236}">
                <a16:creationId xmlns:a16="http://schemas.microsoft.com/office/drawing/2014/main" id="{23CF9501-8A37-4947-DC29-63D0C9720B3D}"/>
              </a:ext>
            </a:extLst>
          </p:cNvPr>
          <p:cNvSpPr/>
          <p:nvPr/>
        </p:nvSpPr>
        <p:spPr>
          <a:xfrm>
            <a:off x="1846477" y="18377141"/>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dirty="0">
                <a:solidFill>
                  <a:srgbClr val="0E2238"/>
                </a:solidFill>
                <a:uFillTx/>
                <a:latin typeface="Aptos" pitchFamily="34"/>
                <a:ea typeface="Aptos" pitchFamily="34"/>
                <a:cs typeface="Aptos" pitchFamily="34"/>
              </a:rPr>
              <a:t>0</a:t>
            </a:r>
            <a:endParaRPr lang="en-US" sz="1050" b="0" i="0" u="none" strike="noStrike" kern="1200" cap="none" spc="0" dirty="0">
              <a:solidFill>
                <a:srgbClr val="000000"/>
              </a:solidFill>
              <a:uFillTx/>
              <a:latin typeface="Aptos"/>
            </a:endParaRPr>
          </a:p>
        </p:txBody>
      </p:sp>
      <p:sp>
        <p:nvSpPr>
          <p:cNvPr id="60" name="Shape 13">
            <a:extLst>
              <a:ext uri="{FF2B5EF4-FFF2-40B4-BE49-F238E27FC236}">
                <a16:creationId xmlns:a16="http://schemas.microsoft.com/office/drawing/2014/main" id="{872178B9-A1FC-67FD-CE5F-0DD511FFC805}"/>
              </a:ext>
            </a:extLst>
          </p:cNvPr>
          <p:cNvSpPr/>
          <p:nvPr/>
        </p:nvSpPr>
        <p:spPr>
          <a:xfrm>
            <a:off x="2441767" y="18057498"/>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61" name="Text 14">
            <a:extLst>
              <a:ext uri="{FF2B5EF4-FFF2-40B4-BE49-F238E27FC236}">
                <a16:creationId xmlns:a16="http://schemas.microsoft.com/office/drawing/2014/main" id="{848A1D61-C4BA-215E-9F2F-40446918C57C}"/>
              </a:ext>
            </a:extLst>
          </p:cNvPr>
          <p:cNvSpPr/>
          <p:nvPr/>
        </p:nvSpPr>
        <p:spPr>
          <a:xfrm>
            <a:off x="1846477" y="18057498"/>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a:solidFill>
                  <a:srgbClr val="0E2238"/>
                </a:solidFill>
                <a:uFillTx/>
                <a:latin typeface="Aptos" pitchFamily="34"/>
                <a:ea typeface="Aptos" pitchFamily="34"/>
                <a:cs typeface="Aptos" pitchFamily="34"/>
              </a:rPr>
              <a:t>2</a:t>
            </a:r>
            <a:endParaRPr lang="en-US" sz="1050" b="0" i="0" u="none" strike="noStrike" kern="1200" cap="none" spc="0">
              <a:solidFill>
                <a:srgbClr val="000000"/>
              </a:solidFill>
              <a:uFillTx/>
              <a:latin typeface="Aptos"/>
            </a:endParaRPr>
          </a:p>
        </p:txBody>
      </p:sp>
      <p:sp>
        <p:nvSpPr>
          <p:cNvPr id="62" name="Shape 15">
            <a:extLst>
              <a:ext uri="{FF2B5EF4-FFF2-40B4-BE49-F238E27FC236}">
                <a16:creationId xmlns:a16="http://schemas.microsoft.com/office/drawing/2014/main" id="{E359405A-8B33-A64B-7ADD-21BC5B623109}"/>
              </a:ext>
            </a:extLst>
          </p:cNvPr>
          <p:cNvSpPr/>
          <p:nvPr/>
        </p:nvSpPr>
        <p:spPr>
          <a:xfrm>
            <a:off x="2441768" y="17638443"/>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63" name="Text 16">
            <a:extLst>
              <a:ext uri="{FF2B5EF4-FFF2-40B4-BE49-F238E27FC236}">
                <a16:creationId xmlns:a16="http://schemas.microsoft.com/office/drawing/2014/main" id="{30E9B4DC-BBD8-0B38-80CB-494302B3A79F}"/>
              </a:ext>
            </a:extLst>
          </p:cNvPr>
          <p:cNvSpPr/>
          <p:nvPr/>
        </p:nvSpPr>
        <p:spPr>
          <a:xfrm>
            <a:off x="1861655" y="17638443"/>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dirty="0">
                <a:solidFill>
                  <a:srgbClr val="0E2238"/>
                </a:solidFill>
                <a:uFillTx/>
                <a:latin typeface="Aptos" pitchFamily="34"/>
                <a:ea typeface="Aptos" pitchFamily="34"/>
                <a:cs typeface="Aptos" pitchFamily="34"/>
              </a:rPr>
              <a:t>4</a:t>
            </a:r>
            <a:endParaRPr lang="en-US" sz="1050" b="0" i="0" u="none" strike="noStrike" kern="1200" cap="none" spc="0" dirty="0">
              <a:solidFill>
                <a:srgbClr val="000000"/>
              </a:solidFill>
              <a:uFillTx/>
              <a:latin typeface="Aptos"/>
            </a:endParaRPr>
          </a:p>
        </p:txBody>
      </p:sp>
      <p:sp>
        <p:nvSpPr>
          <p:cNvPr id="64" name="Shape 17">
            <a:extLst>
              <a:ext uri="{FF2B5EF4-FFF2-40B4-BE49-F238E27FC236}">
                <a16:creationId xmlns:a16="http://schemas.microsoft.com/office/drawing/2014/main" id="{5A8EB7B9-B9F9-4856-2358-98C27F4316F6}"/>
              </a:ext>
            </a:extLst>
          </p:cNvPr>
          <p:cNvSpPr/>
          <p:nvPr/>
        </p:nvSpPr>
        <p:spPr>
          <a:xfrm>
            <a:off x="2407309" y="17199664"/>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65" name="Text 18">
            <a:extLst>
              <a:ext uri="{FF2B5EF4-FFF2-40B4-BE49-F238E27FC236}">
                <a16:creationId xmlns:a16="http://schemas.microsoft.com/office/drawing/2014/main" id="{6BCA6E9E-8111-B48B-D314-7C892303522A}"/>
              </a:ext>
            </a:extLst>
          </p:cNvPr>
          <p:cNvSpPr/>
          <p:nvPr/>
        </p:nvSpPr>
        <p:spPr>
          <a:xfrm>
            <a:off x="1878015" y="17099264"/>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dirty="0">
                <a:solidFill>
                  <a:srgbClr val="0E2238"/>
                </a:solidFill>
                <a:uFillTx/>
                <a:latin typeface="Aptos" pitchFamily="34"/>
                <a:ea typeface="Aptos" pitchFamily="34"/>
                <a:cs typeface="Aptos" pitchFamily="34"/>
              </a:rPr>
              <a:t>6</a:t>
            </a:r>
            <a:endParaRPr lang="en-US" sz="1050" b="0" i="0" u="none" strike="noStrike" kern="1200" cap="none" spc="0" dirty="0">
              <a:solidFill>
                <a:srgbClr val="000000"/>
              </a:solidFill>
              <a:uFillTx/>
              <a:latin typeface="Aptos"/>
            </a:endParaRPr>
          </a:p>
        </p:txBody>
      </p:sp>
      <p:sp>
        <p:nvSpPr>
          <p:cNvPr id="66" name="Shape 19">
            <a:extLst>
              <a:ext uri="{FF2B5EF4-FFF2-40B4-BE49-F238E27FC236}">
                <a16:creationId xmlns:a16="http://schemas.microsoft.com/office/drawing/2014/main" id="{159142F2-F198-E780-B497-CC530965F6DF}"/>
              </a:ext>
            </a:extLst>
          </p:cNvPr>
          <p:cNvSpPr/>
          <p:nvPr/>
        </p:nvSpPr>
        <p:spPr>
          <a:xfrm>
            <a:off x="2407309" y="16646240"/>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67" name="Text 20">
            <a:extLst>
              <a:ext uri="{FF2B5EF4-FFF2-40B4-BE49-F238E27FC236}">
                <a16:creationId xmlns:a16="http://schemas.microsoft.com/office/drawing/2014/main" id="{C5442AFE-2597-1CFF-C9F8-569F526ECF0A}"/>
              </a:ext>
            </a:extLst>
          </p:cNvPr>
          <p:cNvSpPr/>
          <p:nvPr/>
        </p:nvSpPr>
        <p:spPr>
          <a:xfrm>
            <a:off x="1861655" y="16519635"/>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dirty="0">
                <a:solidFill>
                  <a:srgbClr val="0E2238"/>
                </a:solidFill>
                <a:uFillTx/>
                <a:latin typeface="Aptos" pitchFamily="34"/>
                <a:ea typeface="Aptos" pitchFamily="34"/>
                <a:cs typeface="Aptos" pitchFamily="34"/>
              </a:rPr>
              <a:t>8</a:t>
            </a:r>
            <a:endParaRPr lang="en-US" sz="1050" b="0" i="0" u="none" strike="noStrike" kern="1200" cap="none" spc="0" dirty="0">
              <a:solidFill>
                <a:srgbClr val="000000"/>
              </a:solidFill>
              <a:uFillTx/>
              <a:latin typeface="Aptos"/>
            </a:endParaRPr>
          </a:p>
        </p:txBody>
      </p:sp>
      <p:sp>
        <p:nvSpPr>
          <p:cNvPr id="68" name="Shape 21">
            <a:extLst>
              <a:ext uri="{FF2B5EF4-FFF2-40B4-BE49-F238E27FC236}">
                <a16:creationId xmlns:a16="http://schemas.microsoft.com/office/drawing/2014/main" id="{AB30BC51-DC78-3DF5-B05A-AAE5953AF29C}"/>
              </a:ext>
            </a:extLst>
          </p:cNvPr>
          <p:cNvSpPr/>
          <p:nvPr/>
        </p:nvSpPr>
        <p:spPr>
          <a:xfrm>
            <a:off x="2407309" y="16158963"/>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69" name="Text 22">
            <a:extLst>
              <a:ext uri="{FF2B5EF4-FFF2-40B4-BE49-F238E27FC236}">
                <a16:creationId xmlns:a16="http://schemas.microsoft.com/office/drawing/2014/main" id="{C6B54E05-82F4-608D-26FD-CD718BD7F66E}"/>
              </a:ext>
            </a:extLst>
          </p:cNvPr>
          <p:cNvSpPr/>
          <p:nvPr/>
        </p:nvSpPr>
        <p:spPr>
          <a:xfrm>
            <a:off x="1896066" y="16076667"/>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a:solidFill>
                  <a:srgbClr val="0E2238"/>
                </a:solidFill>
                <a:uFillTx/>
                <a:latin typeface="Aptos" pitchFamily="34"/>
                <a:ea typeface="Aptos" pitchFamily="34"/>
                <a:cs typeface="Aptos" pitchFamily="34"/>
              </a:rPr>
              <a:t>10</a:t>
            </a:r>
            <a:endParaRPr lang="en-US" sz="1050" b="0" i="0" u="none" strike="noStrike" kern="1200" cap="none" spc="0">
              <a:solidFill>
                <a:srgbClr val="000000"/>
              </a:solidFill>
              <a:uFillTx/>
              <a:latin typeface="Aptos"/>
            </a:endParaRPr>
          </a:p>
        </p:txBody>
      </p:sp>
      <p:sp>
        <p:nvSpPr>
          <p:cNvPr id="70" name="Shape 23">
            <a:extLst>
              <a:ext uri="{FF2B5EF4-FFF2-40B4-BE49-F238E27FC236}">
                <a16:creationId xmlns:a16="http://schemas.microsoft.com/office/drawing/2014/main" id="{1E1956B0-38D5-9534-3B0F-4D12FB51ED60}"/>
              </a:ext>
            </a:extLst>
          </p:cNvPr>
          <p:cNvSpPr/>
          <p:nvPr/>
        </p:nvSpPr>
        <p:spPr>
          <a:xfrm>
            <a:off x="2345984" y="15550179"/>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7616" cap="flat">
            <a:solidFill>
              <a:srgbClr val="D3E2F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71" name="Text 24">
            <a:extLst>
              <a:ext uri="{FF2B5EF4-FFF2-40B4-BE49-F238E27FC236}">
                <a16:creationId xmlns:a16="http://schemas.microsoft.com/office/drawing/2014/main" id="{B94FC136-A72D-CC99-A6DD-F24F161EF47A}"/>
              </a:ext>
            </a:extLst>
          </p:cNvPr>
          <p:cNvSpPr/>
          <p:nvPr/>
        </p:nvSpPr>
        <p:spPr>
          <a:xfrm>
            <a:off x="1846477" y="15497038"/>
            <a:ext cx="395020" cy="164592"/>
          </a:xfrm>
          <a:prstGeom prst="rect">
            <a:avLst/>
          </a:prstGeom>
          <a:noFill/>
          <a:ln cap="flat">
            <a:noFill/>
            <a:prstDash val="solid"/>
          </a:ln>
        </p:spPr>
        <p:txBody>
          <a:bodyPr vert="horz" wrap="square" lIns="128" tIns="128" rIns="128" bIns="128" anchor="t"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a:solidFill>
                  <a:srgbClr val="0E2238"/>
                </a:solidFill>
                <a:uFillTx/>
                <a:latin typeface="Aptos" pitchFamily="34"/>
                <a:ea typeface="Aptos" pitchFamily="34"/>
                <a:cs typeface="Aptos" pitchFamily="34"/>
              </a:rPr>
              <a:t>12</a:t>
            </a:r>
            <a:endParaRPr lang="en-US" sz="1050" b="0" i="0" u="none" strike="noStrike" kern="1200" cap="none" spc="0">
              <a:solidFill>
                <a:srgbClr val="000000"/>
              </a:solidFill>
              <a:uFillTx/>
              <a:latin typeface="Aptos"/>
            </a:endParaRPr>
          </a:p>
        </p:txBody>
      </p:sp>
      <p:sp>
        <p:nvSpPr>
          <p:cNvPr id="72" name="Shape 25">
            <a:extLst>
              <a:ext uri="{FF2B5EF4-FFF2-40B4-BE49-F238E27FC236}">
                <a16:creationId xmlns:a16="http://schemas.microsoft.com/office/drawing/2014/main" id="{E3C0891F-B4D0-4BD8-8DCB-53AD80A83146}"/>
              </a:ext>
            </a:extLst>
          </p:cNvPr>
          <p:cNvSpPr/>
          <p:nvPr/>
        </p:nvSpPr>
        <p:spPr>
          <a:xfrm>
            <a:off x="2389875" y="18859167"/>
            <a:ext cx="5655381"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5B718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73" name="Shape 26">
            <a:extLst>
              <a:ext uri="{FF2B5EF4-FFF2-40B4-BE49-F238E27FC236}">
                <a16:creationId xmlns:a16="http://schemas.microsoft.com/office/drawing/2014/main" id="{DCA5B6AE-0A94-0B7A-AD77-3E432C7F4C61}"/>
              </a:ext>
            </a:extLst>
          </p:cNvPr>
          <p:cNvSpPr/>
          <p:nvPr/>
        </p:nvSpPr>
        <p:spPr>
          <a:xfrm>
            <a:off x="2383065" y="15567327"/>
            <a:ext cx="0" cy="329184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5B718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74" name="Shape 27">
            <a:extLst>
              <a:ext uri="{FF2B5EF4-FFF2-40B4-BE49-F238E27FC236}">
                <a16:creationId xmlns:a16="http://schemas.microsoft.com/office/drawing/2014/main" id="{89792A80-88E0-E50C-FD43-468EDCFABC9C}"/>
              </a:ext>
            </a:extLst>
          </p:cNvPr>
          <p:cNvSpPr/>
          <p:nvPr/>
        </p:nvSpPr>
        <p:spPr>
          <a:xfrm>
            <a:off x="3624647" y="16792670"/>
            <a:ext cx="658368" cy="2057400"/>
          </a:xfrm>
          <a:prstGeom prst="rect">
            <a:avLst/>
          </a:prstGeom>
          <a:solidFill>
            <a:srgbClr val="0B5CB8"/>
          </a:solidFill>
          <a:ln w="12701" cap="flat">
            <a:solidFill>
              <a:srgbClr val="0B5CB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75" name="Text 28">
            <a:extLst>
              <a:ext uri="{FF2B5EF4-FFF2-40B4-BE49-F238E27FC236}">
                <a16:creationId xmlns:a16="http://schemas.microsoft.com/office/drawing/2014/main" id="{80450BC3-EBFA-631B-D22E-28321383C972}"/>
              </a:ext>
            </a:extLst>
          </p:cNvPr>
          <p:cNvSpPr/>
          <p:nvPr/>
        </p:nvSpPr>
        <p:spPr>
          <a:xfrm>
            <a:off x="3499314" y="16499086"/>
            <a:ext cx="855878" cy="230428"/>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7.5%</a:t>
            </a:r>
            <a:endParaRPr lang="en-US" sz="1200" b="0" i="0" u="none" strike="noStrike" kern="1200" cap="none" spc="0" dirty="0">
              <a:solidFill>
                <a:srgbClr val="000000"/>
              </a:solidFill>
              <a:uFillTx/>
              <a:latin typeface="Aptos"/>
            </a:endParaRPr>
          </a:p>
        </p:txBody>
      </p:sp>
      <p:sp>
        <p:nvSpPr>
          <p:cNvPr id="76" name="Text 29">
            <a:extLst>
              <a:ext uri="{FF2B5EF4-FFF2-40B4-BE49-F238E27FC236}">
                <a16:creationId xmlns:a16="http://schemas.microsoft.com/office/drawing/2014/main" id="{9FC547D7-5F16-AF75-697C-6CEC9F79F9EA}"/>
              </a:ext>
            </a:extLst>
          </p:cNvPr>
          <p:cNvSpPr/>
          <p:nvPr/>
        </p:nvSpPr>
        <p:spPr>
          <a:xfrm>
            <a:off x="3288368" y="19022372"/>
            <a:ext cx="1119225" cy="329184"/>
          </a:xfrm>
          <a:prstGeom prst="rect">
            <a:avLst/>
          </a:prstGeom>
          <a:noFill/>
          <a:ln cap="flat">
            <a:noFill/>
            <a:prstDash val="solid"/>
          </a:ln>
        </p:spPr>
        <p:txBody>
          <a:bodyPr vert="horz" wrap="square" lIns="128" tIns="128" rIns="128" bIns="128" anchor="t" anchorCtr="1" compatLnSpc="1">
            <a:normAutofit fontScale="925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Adults in England</a:t>
            </a:r>
            <a:endParaRPr lang="en-US" sz="1200" b="0" i="0" u="none" strike="noStrike" kern="1200" cap="none" spc="0" dirty="0">
              <a:solidFill>
                <a:srgbClr val="000000"/>
              </a:solidFill>
              <a:uFillTx/>
              <a:latin typeface="Aptos"/>
            </a:endParaRPr>
          </a:p>
        </p:txBody>
      </p:sp>
      <p:sp>
        <p:nvSpPr>
          <p:cNvPr id="77" name="Shape 30">
            <a:extLst>
              <a:ext uri="{FF2B5EF4-FFF2-40B4-BE49-F238E27FC236}">
                <a16:creationId xmlns:a16="http://schemas.microsoft.com/office/drawing/2014/main" id="{AEFDFBE5-E502-FE9D-F25A-9FBE4F1EB81D}"/>
              </a:ext>
            </a:extLst>
          </p:cNvPr>
          <p:cNvSpPr/>
          <p:nvPr/>
        </p:nvSpPr>
        <p:spPr>
          <a:xfrm>
            <a:off x="5520160" y="16417719"/>
            <a:ext cx="658368" cy="2441448"/>
          </a:xfrm>
          <a:prstGeom prst="rect">
            <a:avLst/>
          </a:prstGeom>
          <a:solidFill>
            <a:srgbClr val="00A39B"/>
          </a:solidFill>
          <a:ln w="12701" cap="flat">
            <a:solidFill>
              <a:srgbClr val="00A39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78" name="Text 31">
            <a:extLst>
              <a:ext uri="{FF2B5EF4-FFF2-40B4-BE49-F238E27FC236}">
                <a16:creationId xmlns:a16="http://schemas.microsoft.com/office/drawing/2014/main" id="{8B831964-FCE5-4074-0E11-0B2F545D72C7}"/>
              </a:ext>
            </a:extLst>
          </p:cNvPr>
          <p:cNvSpPr/>
          <p:nvPr/>
        </p:nvSpPr>
        <p:spPr>
          <a:xfrm>
            <a:off x="5455418" y="16142682"/>
            <a:ext cx="855878" cy="230428"/>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8.9%</a:t>
            </a:r>
            <a:endParaRPr lang="en-US" sz="1200" b="0" i="0" u="none" strike="noStrike" kern="1200" cap="none" spc="0" dirty="0">
              <a:solidFill>
                <a:srgbClr val="000000"/>
              </a:solidFill>
              <a:uFillTx/>
              <a:latin typeface="Aptos"/>
            </a:endParaRPr>
          </a:p>
        </p:txBody>
      </p:sp>
      <p:sp>
        <p:nvSpPr>
          <p:cNvPr id="79" name="Text 32">
            <a:extLst>
              <a:ext uri="{FF2B5EF4-FFF2-40B4-BE49-F238E27FC236}">
                <a16:creationId xmlns:a16="http://schemas.microsoft.com/office/drawing/2014/main" id="{C8FEC5D4-0D9A-0F67-280F-F217459224E7}"/>
              </a:ext>
            </a:extLst>
          </p:cNvPr>
          <p:cNvSpPr/>
          <p:nvPr/>
        </p:nvSpPr>
        <p:spPr>
          <a:xfrm>
            <a:off x="5173675" y="19020909"/>
            <a:ext cx="1119225" cy="329184"/>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Women</a:t>
            </a:r>
            <a:endParaRPr lang="en-US" sz="1200" b="0" i="0" u="none" strike="noStrike" kern="1200" cap="none" spc="0" dirty="0">
              <a:solidFill>
                <a:srgbClr val="000000"/>
              </a:solidFill>
              <a:uFillTx/>
              <a:latin typeface="Aptos"/>
            </a:endParaRPr>
          </a:p>
        </p:txBody>
      </p:sp>
      <p:sp>
        <p:nvSpPr>
          <p:cNvPr id="80" name="Shape 33">
            <a:extLst>
              <a:ext uri="{FF2B5EF4-FFF2-40B4-BE49-F238E27FC236}">
                <a16:creationId xmlns:a16="http://schemas.microsoft.com/office/drawing/2014/main" id="{55B47DFD-D847-B090-E9D0-009BE9D9D5E3}"/>
              </a:ext>
            </a:extLst>
          </p:cNvPr>
          <p:cNvSpPr/>
          <p:nvPr/>
        </p:nvSpPr>
        <p:spPr>
          <a:xfrm>
            <a:off x="7166618" y="17295543"/>
            <a:ext cx="658368" cy="1563624"/>
          </a:xfrm>
          <a:prstGeom prst="rect">
            <a:avLst/>
          </a:prstGeom>
          <a:solidFill>
            <a:srgbClr val="F39C12"/>
          </a:solidFill>
          <a:ln w="12701" cap="flat">
            <a:solidFill>
              <a:srgbClr val="F39C1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81" name="Text 34">
            <a:extLst>
              <a:ext uri="{FF2B5EF4-FFF2-40B4-BE49-F238E27FC236}">
                <a16:creationId xmlns:a16="http://schemas.microsoft.com/office/drawing/2014/main" id="{09E05370-5DBE-3B3B-C990-13E328328CF5}"/>
              </a:ext>
            </a:extLst>
          </p:cNvPr>
          <p:cNvSpPr/>
          <p:nvPr/>
        </p:nvSpPr>
        <p:spPr>
          <a:xfrm>
            <a:off x="7135946" y="17040671"/>
            <a:ext cx="855878" cy="230428"/>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5.7%</a:t>
            </a:r>
            <a:endParaRPr lang="en-US" sz="1200" b="0" i="0" u="none" strike="noStrike" kern="1200" cap="none" spc="0" dirty="0">
              <a:solidFill>
                <a:srgbClr val="000000"/>
              </a:solidFill>
              <a:uFillTx/>
              <a:latin typeface="Aptos"/>
            </a:endParaRPr>
          </a:p>
        </p:txBody>
      </p:sp>
      <p:sp>
        <p:nvSpPr>
          <p:cNvPr id="82" name="Text 35">
            <a:extLst>
              <a:ext uri="{FF2B5EF4-FFF2-40B4-BE49-F238E27FC236}">
                <a16:creationId xmlns:a16="http://schemas.microsoft.com/office/drawing/2014/main" id="{C517A706-E60B-644A-A54A-8C2032B8D51E}"/>
              </a:ext>
            </a:extLst>
          </p:cNvPr>
          <p:cNvSpPr/>
          <p:nvPr/>
        </p:nvSpPr>
        <p:spPr>
          <a:xfrm>
            <a:off x="6926031" y="19019651"/>
            <a:ext cx="1119225" cy="329184"/>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dirty="0">
                <a:solidFill>
                  <a:srgbClr val="0E2238"/>
                </a:solidFill>
                <a:uFillTx/>
                <a:latin typeface="Aptos" pitchFamily="34"/>
                <a:ea typeface="Aptos" pitchFamily="34"/>
                <a:cs typeface="Aptos" pitchFamily="34"/>
              </a:rPr>
              <a:t>Men</a:t>
            </a:r>
            <a:endParaRPr lang="en-US" sz="1200" b="0" i="0" u="none" strike="noStrike" kern="1200" cap="none" spc="0" dirty="0">
              <a:solidFill>
                <a:srgbClr val="000000"/>
              </a:solidFill>
              <a:uFillTx/>
              <a:latin typeface="Aptos"/>
            </a:endParaRPr>
          </a:p>
        </p:txBody>
      </p:sp>
      <p:sp>
        <p:nvSpPr>
          <p:cNvPr id="84" name="Shape 37">
            <a:extLst>
              <a:ext uri="{FF2B5EF4-FFF2-40B4-BE49-F238E27FC236}">
                <a16:creationId xmlns:a16="http://schemas.microsoft.com/office/drawing/2014/main" id="{B2705D2D-804B-936A-B8B9-74151CA651B9}"/>
              </a:ext>
            </a:extLst>
          </p:cNvPr>
          <p:cNvSpPr/>
          <p:nvPr/>
        </p:nvSpPr>
        <p:spPr>
          <a:xfrm>
            <a:off x="11398863" y="4714603"/>
            <a:ext cx="10027693" cy="1246187"/>
          </a:xfrm>
          <a:custGeom>
            <a:avLst/>
            <a:gdLst>
              <a:gd name="f0" fmla="val 10800000"/>
              <a:gd name="f1" fmla="val 5400000"/>
              <a:gd name="f2" fmla="val 16200000"/>
              <a:gd name="f3" fmla="val w"/>
              <a:gd name="f4" fmla="val h"/>
              <a:gd name="f5" fmla="val ss"/>
              <a:gd name="f6" fmla="val 0"/>
              <a:gd name="f7" fmla="*/ 5419351 1 1725033"/>
              <a:gd name="f8" fmla="val 45"/>
              <a:gd name="f9" fmla="val 3837"/>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85" name="Text 38">
            <a:extLst>
              <a:ext uri="{FF2B5EF4-FFF2-40B4-BE49-F238E27FC236}">
                <a16:creationId xmlns:a16="http://schemas.microsoft.com/office/drawing/2014/main" id="{638DBF62-51FD-CA5F-631C-88217D01DBCB}"/>
              </a:ext>
            </a:extLst>
          </p:cNvPr>
          <p:cNvSpPr/>
          <p:nvPr/>
        </p:nvSpPr>
        <p:spPr>
          <a:xfrm>
            <a:off x="11349261" y="4929058"/>
            <a:ext cx="10004875" cy="943223"/>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dirty="0">
                <a:solidFill>
                  <a:srgbClr val="FFFFFF"/>
                </a:solidFill>
                <a:uFillTx/>
                <a:latin typeface="Aptos" pitchFamily="34"/>
                <a:ea typeface="Aptos" pitchFamily="34"/>
                <a:cs typeface="Aptos" pitchFamily="34"/>
              </a:rPr>
              <a:t>Symptoms, Risk </a:t>
            </a:r>
            <a:r>
              <a:rPr lang="en-US" sz="2800" b="1" i="0" u="none" strike="noStrike" kern="1200" cap="none" spc="0" dirty="0">
                <a:solidFill>
                  <a:srgbClr val="FFFFFF"/>
                </a:solidFill>
                <a:uFillTx/>
                <a:latin typeface="Aptos" pitchFamily="34"/>
                <a:ea typeface="Aptos" pitchFamily="34"/>
                <a:cs typeface="Aptos" pitchFamily="34"/>
              </a:rPr>
              <a:t>Factors</a:t>
            </a:r>
            <a:r>
              <a:rPr lang="en-US" sz="3200" b="1" i="0" u="none" strike="noStrike" kern="1200" cap="none" spc="0" dirty="0">
                <a:solidFill>
                  <a:srgbClr val="FFFFFF"/>
                </a:solidFill>
                <a:uFillTx/>
                <a:latin typeface="Aptos" pitchFamily="34"/>
                <a:ea typeface="Aptos" pitchFamily="34"/>
                <a:cs typeface="Aptos" pitchFamily="34"/>
              </a:rPr>
              <a:t> and Diagnosis</a:t>
            </a:r>
            <a:endParaRPr lang="en-US" sz="3200" b="0" i="0" u="none" strike="noStrike" kern="1200" cap="none" spc="0" dirty="0">
              <a:solidFill>
                <a:srgbClr val="000000"/>
              </a:solidFill>
              <a:uFillTx/>
              <a:latin typeface="Aptos"/>
            </a:endParaRPr>
          </a:p>
        </p:txBody>
      </p:sp>
      <p:sp>
        <p:nvSpPr>
          <p:cNvPr id="86" name="Text 39">
            <a:extLst>
              <a:ext uri="{FF2B5EF4-FFF2-40B4-BE49-F238E27FC236}">
                <a16:creationId xmlns:a16="http://schemas.microsoft.com/office/drawing/2014/main" id="{CB3C3B0B-3588-04BA-CBBB-E76E642D1FE8}"/>
              </a:ext>
            </a:extLst>
          </p:cNvPr>
          <p:cNvSpPr/>
          <p:nvPr/>
        </p:nvSpPr>
        <p:spPr>
          <a:xfrm>
            <a:off x="11491515" y="4804261"/>
            <a:ext cx="6606243" cy="7783262"/>
          </a:xfrm>
          <a:prstGeom prst="rect">
            <a:avLst/>
          </a:prstGeom>
          <a:noFill/>
          <a:ln cap="flat">
            <a:noFill/>
            <a:prstDash val="solid"/>
          </a:ln>
        </p:spPr>
        <p:txBody>
          <a:bodyPr vert="horz" wrap="square" lIns="630" tIns="630" rIns="630" bIns="630" anchor="t" anchorCtr="0" compatLnSpc="1">
            <a:noAutofit/>
          </a:bodyPr>
          <a:lstStyle/>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endParaRPr lang="en-US" sz="2800" b="0" i="0" u="none" strike="noStrike" kern="1200" cap="none" spc="0" dirty="0">
              <a:solidFill>
                <a:srgbClr val="0E2238"/>
              </a:solidFill>
              <a:uFillTx/>
              <a:latin typeface="Aptos" pitchFamily="34"/>
              <a:ea typeface="Aptos" pitchFamily="34"/>
              <a:cs typeface="Aptos" pitchFamily="34"/>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endParaRPr lang="en-US" sz="2800" dirty="0">
              <a:solidFill>
                <a:srgbClr val="0E2238"/>
              </a:solidFill>
              <a:latin typeface="Aptos" pitchFamily="34"/>
              <a:ea typeface="Aptos" pitchFamily="34"/>
              <a:cs typeface="Aptos" pitchFamily="34"/>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endParaRPr lang="en-US" sz="2800" b="0" i="0" u="none" strike="noStrike" kern="1200" cap="none" spc="0" dirty="0">
              <a:solidFill>
                <a:srgbClr val="0E2238"/>
              </a:solidFill>
              <a:uFillTx/>
              <a:latin typeface="Aptos" pitchFamily="34"/>
              <a:ea typeface="Aptos" pitchFamily="34"/>
              <a:cs typeface="Aptos" pitchFamily="34"/>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endParaRPr lang="en-US" sz="2800" dirty="0">
              <a:solidFill>
                <a:srgbClr val="0E2238"/>
              </a:solidFill>
              <a:latin typeface="Aptos" pitchFamily="34"/>
              <a:ea typeface="Aptos" pitchFamily="34"/>
              <a:cs typeface="Aptos" pitchFamily="34"/>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The central feature of GAD is persistent worry that is difficult to control and interferes with everyday life. Symptoms may include:</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b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b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Restlessness</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Muscle tension</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Irritability</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Tiredness</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Difficulty concentrating</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Disturbed sleep</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Palpitations</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Dizziness</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8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Gastrointestinal problems</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p:txBody>
      </p:sp>
      <p:pic>
        <p:nvPicPr>
          <p:cNvPr id="87" name="Image 0" descr="Photo of Man Leaning on Wooden Table · Free Stock Photo">
            <a:extLst>
              <a:ext uri="{FF2B5EF4-FFF2-40B4-BE49-F238E27FC236}">
                <a16:creationId xmlns:a16="http://schemas.microsoft.com/office/drawing/2014/main" id="{181611F3-B920-37C4-B055-A7578859BBB8}"/>
              </a:ext>
            </a:extLst>
          </p:cNvPr>
          <p:cNvPicPr>
            <a:picLocks noChangeAspect="1"/>
          </p:cNvPicPr>
          <p:nvPr/>
        </p:nvPicPr>
        <p:blipFill>
          <a:blip r:embed="rId2"/>
          <a:srcRect l="15033" r="15033"/>
          <a:stretch>
            <a:fillRect/>
          </a:stretch>
        </p:blipFill>
        <p:spPr>
          <a:xfrm>
            <a:off x="17648252" y="7797407"/>
            <a:ext cx="3510917" cy="2743200"/>
          </a:xfrm>
          <a:prstGeom prst="rect">
            <a:avLst/>
          </a:prstGeom>
          <a:noFill/>
          <a:ln cap="flat">
            <a:noFill/>
          </a:ln>
        </p:spPr>
      </p:pic>
      <p:sp>
        <p:nvSpPr>
          <p:cNvPr id="88" name="Text 40">
            <a:extLst>
              <a:ext uri="{FF2B5EF4-FFF2-40B4-BE49-F238E27FC236}">
                <a16:creationId xmlns:a16="http://schemas.microsoft.com/office/drawing/2014/main" id="{4DD61075-937D-0AE3-7E95-79021EF96CD3}"/>
              </a:ext>
            </a:extLst>
          </p:cNvPr>
          <p:cNvSpPr/>
          <p:nvPr/>
        </p:nvSpPr>
        <p:spPr>
          <a:xfrm>
            <a:off x="11459005" y="12133318"/>
            <a:ext cx="9918313" cy="8041780"/>
          </a:xfrm>
          <a:prstGeom prst="rect">
            <a:avLst/>
          </a:prstGeom>
          <a:noFill/>
          <a:ln cap="flat">
            <a:noFill/>
            <a:prstDash val="solid"/>
          </a:ln>
        </p:spPr>
        <p:txBody>
          <a:bodyPr vert="horz" wrap="square" lIns="630" tIns="630" rIns="630" bIns="630" anchor="t" anchorCtr="0" compatLnSpc="1">
            <a:normAutofit/>
          </a:bodyPr>
          <a:lstStyle/>
          <a:p>
            <a:pPr marL="0" marR="0" lvl="0" indent="0" algn="l" defTabSz="914400" rtl="0" fontAlgn="auto" hangingPunct="1">
              <a:lnSpc>
                <a:spcPct val="70000"/>
              </a:lnSpc>
              <a:spcBef>
                <a:spcPts val="0"/>
              </a:spcBef>
              <a:spcAft>
                <a:spcPts val="0"/>
              </a:spcAft>
              <a:buNone/>
              <a:tabLst/>
              <a:defRPr sz="1700" b="0" i="0" u="none" strike="noStrike" kern="0" cap="none" spc="0" baseline="0">
                <a:solidFill>
                  <a:srgbClr val="000000"/>
                </a:solidFill>
                <a:uFillTx/>
              </a:defRPr>
            </a:pPr>
            <a:br>
              <a:rPr lang="en-US" sz="2800" b="0" i="0" u="none" strike="noStrike" kern="1200" cap="none" spc="0" dirty="0">
                <a:solidFill>
                  <a:srgbClr val="0E2238"/>
                </a:solidFill>
                <a:uFillTx/>
                <a:latin typeface="Aptos" pitchFamily="34"/>
                <a:ea typeface="Aptos" pitchFamily="34"/>
                <a:cs typeface="Aptos" pitchFamily="34"/>
              </a:rPr>
            </a:b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GAD does not usually have one obvious cause. Associated factors include another anxiety disorder, close relatives with anxiety or depression, stressful or traumatic experiences, a painful long-term health condition and a history of drug or alcohol misuse (NHS, 2024).</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700" b="0" i="0" u="none" strike="noStrike" kern="0" cap="none" spc="0" baseline="0">
                <a:solidFill>
                  <a:srgbClr val="000000"/>
                </a:solidFill>
                <a:uFillTx/>
              </a:defRPr>
            </a:pP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Assessment should consider the content and controllability of worry, associated symptoms, distress and functional impairment. NICE advises against relying only on symptom number, severity or duration and recommends considering comorbid mental or physical conditions, substance misuse and previous treatment (NICE, 2020).</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700" b="0" i="0" u="none" strike="noStrike" kern="0" cap="none" spc="0" baseline="0">
                <a:solidFill>
                  <a:srgbClr val="000000"/>
                </a:solidFill>
                <a:uFillTx/>
              </a:defRPr>
            </a:pP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The GAD-2 can support initial identification, while the GAD-7 is widely used to assess symptoms and monitor outcomes. In one NHS Talking Therapies study, the GAD-7 showed psychometric characteristics similar to those found among people without intellectual disabilities, although the small clinical sample limits wider </a:t>
            </a:r>
            <a:r>
              <a:rPr lang="en-US" sz="3200" b="0" i="0" u="none" strike="noStrike" kern="1200" cap="none" spc="0" dirty="0" err="1">
                <a:solidFill>
                  <a:srgbClr val="0E2238"/>
                </a:solidFill>
                <a:uFillTx/>
                <a:latin typeface="Aptos" pitchFamily="34"/>
                <a:ea typeface="Aptos" pitchFamily="34"/>
                <a:cs typeface="Aptos" pitchFamily="34"/>
              </a:rPr>
              <a:t>generalisation</a:t>
            </a:r>
            <a:r>
              <a:rPr lang="en-US" sz="3200" b="0" i="0" u="none" strike="noStrike" kern="1200" cap="none" spc="0" dirty="0">
                <a:solidFill>
                  <a:srgbClr val="0E2238"/>
                </a:solidFill>
                <a:uFillTx/>
                <a:latin typeface="Aptos" pitchFamily="34"/>
                <a:ea typeface="Aptos" pitchFamily="34"/>
                <a:cs typeface="Aptos" pitchFamily="34"/>
              </a:rPr>
              <a:t> (Dagnan et al., 2025).</a:t>
            </a:r>
            <a:endParaRPr lang="en-US" sz="3200" b="0" i="0" u="none" strike="noStrike" kern="1200" cap="none" spc="0" dirty="0">
              <a:solidFill>
                <a:srgbClr val="000000"/>
              </a:solidFill>
              <a:uFillTx/>
              <a:latin typeface="Aptos"/>
            </a:endParaRPr>
          </a:p>
        </p:txBody>
      </p:sp>
      <p:sp>
        <p:nvSpPr>
          <p:cNvPr id="89" name="Shape 41">
            <a:extLst>
              <a:ext uri="{FF2B5EF4-FFF2-40B4-BE49-F238E27FC236}">
                <a16:creationId xmlns:a16="http://schemas.microsoft.com/office/drawing/2014/main" id="{83284911-C492-2496-CD7C-375E6133898F}"/>
              </a:ext>
            </a:extLst>
          </p:cNvPr>
          <p:cNvSpPr/>
          <p:nvPr/>
        </p:nvSpPr>
        <p:spPr>
          <a:xfrm>
            <a:off x="12661296" y="19455046"/>
            <a:ext cx="408188" cy="4081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B5CB8"/>
          </a:solidFill>
          <a:ln w="12701" cap="flat">
            <a:solidFill>
              <a:srgbClr val="0B5CB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90" name="Text 42">
            <a:extLst>
              <a:ext uri="{FF2B5EF4-FFF2-40B4-BE49-F238E27FC236}">
                <a16:creationId xmlns:a16="http://schemas.microsoft.com/office/drawing/2014/main" id="{062BAFC5-DF27-8743-14AC-647F06677B5D}"/>
              </a:ext>
            </a:extLst>
          </p:cNvPr>
          <p:cNvSpPr/>
          <p:nvPr/>
        </p:nvSpPr>
        <p:spPr>
          <a:xfrm>
            <a:off x="12693037" y="19569639"/>
            <a:ext cx="408188" cy="164592"/>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60" b="1" i="0" u="none" strike="noStrike" kern="1200" cap="none" spc="0" dirty="0">
                <a:solidFill>
                  <a:srgbClr val="FFFFFF"/>
                </a:solidFill>
                <a:uFillTx/>
                <a:latin typeface="Aptos" pitchFamily="34"/>
                <a:ea typeface="Aptos" pitchFamily="34"/>
                <a:cs typeface="Aptos" pitchFamily="34"/>
              </a:rPr>
              <a:t>GAD-2</a:t>
            </a:r>
            <a:endParaRPr lang="en-US" sz="860" b="0" i="0" u="none" strike="noStrike" kern="1200" cap="none" spc="0" dirty="0">
              <a:solidFill>
                <a:srgbClr val="000000"/>
              </a:solidFill>
              <a:uFillTx/>
              <a:latin typeface="Aptos"/>
            </a:endParaRPr>
          </a:p>
        </p:txBody>
      </p:sp>
      <p:sp>
        <p:nvSpPr>
          <p:cNvPr id="91" name="Text 43">
            <a:extLst>
              <a:ext uri="{FF2B5EF4-FFF2-40B4-BE49-F238E27FC236}">
                <a16:creationId xmlns:a16="http://schemas.microsoft.com/office/drawing/2014/main" id="{3578BC36-319B-D4E6-EDA6-687942FD4C25}"/>
              </a:ext>
            </a:extLst>
          </p:cNvPr>
          <p:cNvSpPr/>
          <p:nvPr/>
        </p:nvSpPr>
        <p:spPr>
          <a:xfrm>
            <a:off x="13131702" y="19555404"/>
            <a:ext cx="3086866" cy="349991"/>
          </a:xfrm>
          <a:prstGeom prst="rect">
            <a:avLst/>
          </a:prstGeom>
          <a:noFill/>
          <a:ln cap="flat">
            <a:noFill/>
            <a:prstDash val="solid"/>
          </a:ln>
        </p:spPr>
        <p:txBody>
          <a:bodyPr vert="horz" wrap="square" lIns="128" tIns="128" rIns="128" bIns="128"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dirty="0">
                <a:solidFill>
                  <a:srgbClr val="0E2238"/>
                </a:solidFill>
                <a:uFillTx/>
                <a:latin typeface="Aptos" pitchFamily="34"/>
                <a:ea typeface="Aptos" pitchFamily="34"/>
                <a:cs typeface="Aptos" pitchFamily="34"/>
              </a:rPr>
              <a:t>can support initial identification</a:t>
            </a:r>
            <a:endParaRPr lang="en-US" sz="1200" b="0" i="0" u="none" strike="noStrike" kern="1200" cap="none" spc="0" dirty="0">
              <a:solidFill>
                <a:srgbClr val="000000"/>
              </a:solidFill>
              <a:uFillTx/>
              <a:latin typeface="Aptos"/>
            </a:endParaRPr>
          </a:p>
        </p:txBody>
      </p:sp>
      <p:sp>
        <p:nvSpPr>
          <p:cNvPr id="92" name="Shape 44">
            <a:extLst>
              <a:ext uri="{FF2B5EF4-FFF2-40B4-BE49-F238E27FC236}">
                <a16:creationId xmlns:a16="http://schemas.microsoft.com/office/drawing/2014/main" id="{6166C9C8-ACA2-570B-D5DE-546A6BE3D75D}"/>
              </a:ext>
            </a:extLst>
          </p:cNvPr>
          <p:cNvSpPr/>
          <p:nvPr/>
        </p:nvSpPr>
        <p:spPr>
          <a:xfrm>
            <a:off x="16899874" y="19455046"/>
            <a:ext cx="408188" cy="4081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B5CB8"/>
          </a:solidFill>
          <a:ln w="12701" cap="flat">
            <a:solidFill>
              <a:srgbClr val="0B5CB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93" name="Text 45">
            <a:extLst>
              <a:ext uri="{FF2B5EF4-FFF2-40B4-BE49-F238E27FC236}">
                <a16:creationId xmlns:a16="http://schemas.microsoft.com/office/drawing/2014/main" id="{B67257FC-5966-A326-675E-94790DBA17F7}"/>
              </a:ext>
            </a:extLst>
          </p:cNvPr>
          <p:cNvSpPr/>
          <p:nvPr/>
        </p:nvSpPr>
        <p:spPr>
          <a:xfrm>
            <a:off x="16899874" y="19621241"/>
            <a:ext cx="408188" cy="164592"/>
          </a:xfrm>
          <a:prstGeom prst="rect">
            <a:avLst/>
          </a:prstGeom>
          <a:noFill/>
          <a:ln cap="flat">
            <a:noFill/>
            <a:prstDash val="solid"/>
          </a:ln>
        </p:spPr>
        <p:txBody>
          <a:bodyPr vert="horz" wrap="square" lIns="128" tIns="128" rIns="128" bIns="128"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60" b="1" i="0" u="none" strike="noStrike" kern="1200" cap="none" spc="0" dirty="0">
                <a:solidFill>
                  <a:srgbClr val="FFFFFF"/>
                </a:solidFill>
                <a:uFillTx/>
                <a:latin typeface="Aptos" pitchFamily="34"/>
                <a:ea typeface="Aptos" pitchFamily="34"/>
                <a:cs typeface="Aptos" pitchFamily="34"/>
              </a:rPr>
              <a:t>GAD-7</a:t>
            </a:r>
            <a:endParaRPr lang="en-US" sz="860" b="0" i="0" u="none" strike="noStrike" kern="1200" cap="none" spc="0" dirty="0">
              <a:solidFill>
                <a:srgbClr val="000000"/>
              </a:solidFill>
              <a:uFillTx/>
              <a:latin typeface="Aptos"/>
            </a:endParaRPr>
          </a:p>
        </p:txBody>
      </p:sp>
      <p:sp>
        <p:nvSpPr>
          <p:cNvPr id="94" name="Text 46">
            <a:extLst>
              <a:ext uri="{FF2B5EF4-FFF2-40B4-BE49-F238E27FC236}">
                <a16:creationId xmlns:a16="http://schemas.microsoft.com/office/drawing/2014/main" id="{9B632227-F80F-EBF3-5393-EF1503BFE55D}"/>
              </a:ext>
            </a:extLst>
          </p:cNvPr>
          <p:cNvSpPr/>
          <p:nvPr/>
        </p:nvSpPr>
        <p:spPr>
          <a:xfrm>
            <a:off x="17395711" y="19555404"/>
            <a:ext cx="3721401" cy="691017"/>
          </a:xfrm>
          <a:prstGeom prst="rect">
            <a:avLst/>
          </a:prstGeom>
          <a:noFill/>
          <a:ln cap="flat">
            <a:noFill/>
            <a:prstDash val="solid"/>
          </a:ln>
        </p:spPr>
        <p:txBody>
          <a:bodyPr vert="horz" wrap="square" lIns="128" tIns="128" rIns="128" bIns="128"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dirty="0">
                <a:solidFill>
                  <a:srgbClr val="0E2238"/>
                </a:solidFill>
                <a:uFillTx/>
                <a:latin typeface="Aptos" pitchFamily="34"/>
                <a:ea typeface="Aptos" pitchFamily="34"/>
                <a:cs typeface="Aptos" pitchFamily="34"/>
              </a:rPr>
              <a:t>widely used to assess symptoms and monitor outcomes</a:t>
            </a:r>
            <a:endParaRPr lang="en-US" sz="1200" b="0" i="0" u="none" strike="noStrike" kern="1200" cap="none" spc="0" dirty="0">
              <a:solidFill>
                <a:srgbClr val="000000"/>
              </a:solidFill>
              <a:uFillTx/>
              <a:latin typeface="Aptos"/>
            </a:endParaRPr>
          </a:p>
        </p:txBody>
      </p:sp>
      <p:sp>
        <p:nvSpPr>
          <p:cNvPr id="95" name="Shape 47">
            <a:extLst>
              <a:ext uri="{FF2B5EF4-FFF2-40B4-BE49-F238E27FC236}">
                <a16:creationId xmlns:a16="http://schemas.microsoft.com/office/drawing/2014/main" id="{7D1B5588-39B4-9EA1-29FD-F3C8205BDF35}"/>
              </a:ext>
            </a:extLst>
          </p:cNvPr>
          <p:cNvSpPr/>
          <p:nvPr/>
        </p:nvSpPr>
        <p:spPr>
          <a:xfrm>
            <a:off x="22423985" y="6116582"/>
            <a:ext cx="10060047" cy="14029482"/>
          </a:xfrm>
          <a:custGeom>
            <a:avLst/>
            <a:gdLst>
              <a:gd name="f0" fmla="val 10800000"/>
              <a:gd name="f1" fmla="val 5400000"/>
              <a:gd name="f2" fmla="val 16200000"/>
              <a:gd name="f3" fmla="val w"/>
              <a:gd name="f4" fmla="val h"/>
              <a:gd name="f5" fmla="val ss"/>
              <a:gd name="f6" fmla="val 0"/>
              <a:gd name="f7" fmla="*/ 5419351 1 1725033"/>
              <a:gd name="f8" fmla="val 45"/>
              <a:gd name="f9" fmla="val 33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dirty="0">
              <a:solidFill>
                <a:srgbClr val="000000"/>
              </a:solidFill>
              <a:uFillTx/>
              <a:latin typeface="Calibri"/>
            </a:endParaRPr>
          </a:p>
        </p:txBody>
      </p:sp>
      <p:sp>
        <p:nvSpPr>
          <p:cNvPr id="96" name="Shape 48">
            <a:extLst>
              <a:ext uri="{FF2B5EF4-FFF2-40B4-BE49-F238E27FC236}">
                <a16:creationId xmlns:a16="http://schemas.microsoft.com/office/drawing/2014/main" id="{D2AB1E1C-608A-5532-3E21-68C83EC840BF}"/>
              </a:ext>
            </a:extLst>
          </p:cNvPr>
          <p:cNvSpPr/>
          <p:nvPr/>
        </p:nvSpPr>
        <p:spPr>
          <a:xfrm>
            <a:off x="22423986" y="4656498"/>
            <a:ext cx="10108208" cy="1304294"/>
          </a:xfrm>
          <a:custGeom>
            <a:avLst/>
            <a:gdLst>
              <a:gd name="f0" fmla="val 10800000"/>
              <a:gd name="f1" fmla="val 5400000"/>
              <a:gd name="f2" fmla="val 16200000"/>
              <a:gd name="f3" fmla="val w"/>
              <a:gd name="f4" fmla="val h"/>
              <a:gd name="f5" fmla="val ss"/>
              <a:gd name="f6" fmla="val 0"/>
              <a:gd name="f7" fmla="*/ 5419351 1 1725033"/>
              <a:gd name="f8" fmla="val 45"/>
              <a:gd name="f9" fmla="val 3333"/>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97" name="Text 49">
            <a:extLst>
              <a:ext uri="{FF2B5EF4-FFF2-40B4-BE49-F238E27FC236}">
                <a16:creationId xmlns:a16="http://schemas.microsoft.com/office/drawing/2014/main" id="{3D366D09-174F-929F-44A0-54CC9606FA6D}"/>
              </a:ext>
            </a:extLst>
          </p:cNvPr>
          <p:cNvSpPr/>
          <p:nvPr/>
        </p:nvSpPr>
        <p:spPr>
          <a:xfrm>
            <a:off x="23738736" y="4804261"/>
            <a:ext cx="8021662" cy="938519"/>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dirty="0">
                <a:solidFill>
                  <a:srgbClr val="FFFFFF"/>
                </a:solidFill>
                <a:uFillTx/>
                <a:latin typeface="Aptos" pitchFamily="34"/>
                <a:ea typeface="Aptos" pitchFamily="34"/>
                <a:cs typeface="Aptos" pitchFamily="34"/>
              </a:rPr>
              <a:t>Historical Perspectives and Development of Care</a:t>
            </a:r>
            <a:endParaRPr lang="en-US" sz="2800" b="0" i="0" u="none" strike="noStrike" kern="1200" cap="none" spc="0" dirty="0">
              <a:solidFill>
                <a:srgbClr val="000000"/>
              </a:solidFill>
              <a:uFillTx/>
              <a:latin typeface="Aptos"/>
            </a:endParaRPr>
          </a:p>
        </p:txBody>
      </p:sp>
      <p:sp>
        <p:nvSpPr>
          <p:cNvPr id="98" name="Text 50">
            <a:extLst>
              <a:ext uri="{FF2B5EF4-FFF2-40B4-BE49-F238E27FC236}">
                <a16:creationId xmlns:a16="http://schemas.microsoft.com/office/drawing/2014/main" id="{F7092DE9-278D-BF4E-680D-1B4720F98ACD}"/>
              </a:ext>
            </a:extLst>
          </p:cNvPr>
          <p:cNvSpPr/>
          <p:nvPr/>
        </p:nvSpPr>
        <p:spPr>
          <a:xfrm>
            <a:off x="22423986" y="6379070"/>
            <a:ext cx="10108208" cy="6393268"/>
          </a:xfrm>
          <a:prstGeom prst="rect">
            <a:avLst/>
          </a:prstGeom>
          <a:noFill/>
          <a:ln cap="flat">
            <a:noFill/>
            <a:prstDash val="solid"/>
          </a:ln>
        </p:spPr>
        <p:txBody>
          <a:bodyPr vert="horz" wrap="square" lIns="630" tIns="630" rIns="630" bIns="630" anchor="t" anchorCtr="0" compatLnSpc="1">
            <a:noAutofit/>
          </a:bodyPr>
          <a:lstStyle/>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3200" b="0" i="0" u="none" strike="noStrike" kern="1200" cap="none" spc="0" dirty="0">
                <a:solidFill>
                  <a:srgbClr val="0E2238"/>
                </a:solidFill>
                <a:uFillTx/>
                <a:latin typeface="Aptos" pitchFamily="34"/>
                <a:ea typeface="Aptos" pitchFamily="34"/>
                <a:cs typeface="Aptos" pitchFamily="34"/>
              </a:rPr>
              <a:t>GAD became a separate diagnostic category in DSM-III in 1980, when the earlier category of “anxiety neurosis” was divided into GAD and panic disorder. Worry became its defining feature in DSM-III-R in 1987. Its definition remained comparatively stable in later diagnostic systems, and ICD-11 broadly aligns with contemporary diagnostic understanding (Freeston, 2023).</a:t>
            </a:r>
            <a:endParaRPr lang="en-US" sz="3200" b="0" i="0" u="none" strike="noStrike" kern="1200" cap="none" spc="0" dirty="0">
              <a:solidFill>
                <a:srgbClr val="000000"/>
              </a:solidFill>
              <a:uFillTx/>
              <a:latin typeface="Aptos"/>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endParaRPr lang="en-US" sz="3200" b="0" i="0" u="none" strike="noStrike" kern="1200" cap="none" spc="0" dirty="0">
              <a:solidFill>
                <a:srgbClr val="000000"/>
              </a:solidFill>
              <a:uFillTx/>
              <a:latin typeface="Aptos"/>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3200" b="0" i="0" u="none" strike="noStrike" kern="1200" cap="none" spc="0" dirty="0">
                <a:solidFill>
                  <a:srgbClr val="0E2238"/>
                </a:solidFill>
                <a:uFillTx/>
                <a:latin typeface="Aptos" pitchFamily="34"/>
                <a:ea typeface="Aptos" pitchFamily="34"/>
                <a:cs typeface="Aptos" pitchFamily="34"/>
              </a:rPr>
              <a:t>Psychological explanations of GAD remain varied. Models focus on avoidance, intolerance of uncertainty, metacognition, emotion dysregulation, acceptance and cognitive processes. This diversity reflects continuing debate about why worry becomes persistent and difficult to control (Freeston, 2023).</a:t>
            </a:r>
            <a:endParaRPr lang="en-US" sz="3200" b="0" i="0" u="none" strike="noStrike" kern="1200" cap="none" spc="0" dirty="0">
              <a:solidFill>
                <a:srgbClr val="000000"/>
              </a:solidFill>
              <a:uFillTx/>
              <a:latin typeface="Aptos"/>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endParaRPr lang="en-US" sz="3200" b="0" i="0" u="none" strike="noStrike" kern="1200" cap="none" spc="0" dirty="0">
              <a:solidFill>
                <a:srgbClr val="000000"/>
              </a:solidFill>
              <a:uFillTx/>
              <a:latin typeface="Aptos"/>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3200" b="0" i="0" u="none" strike="noStrike" kern="1200" cap="none" spc="0" dirty="0">
                <a:solidFill>
                  <a:srgbClr val="0E2238"/>
                </a:solidFill>
                <a:uFillTx/>
                <a:latin typeface="Aptos" pitchFamily="34"/>
                <a:ea typeface="Aptos" pitchFamily="34"/>
                <a:cs typeface="Aptos" pitchFamily="34"/>
              </a:rPr>
              <a:t>Community care developed from the 1960s. Cummins (2020) identifies political, economic and bureaucratic influences on changes and crises in mental-health social care and argues that the founding principles of community care remain relevant to future policy and practice.</a:t>
            </a:r>
            <a:endParaRPr lang="en-US" sz="3200" b="0" i="0" u="none" strike="noStrike" kern="1200" cap="none" spc="0" dirty="0">
              <a:solidFill>
                <a:srgbClr val="000000"/>
              </a:solidFill>
              <a:uFillTx/>
              <a:latin typeface="Aptos"/>
            </a:endParaRPr>
          </a:p>
        </p:txBody>
      </p:sp>
      <p:sp>
        <p:nvSpPr>
          <p:cNvPr id="99" name="Text 51">
            <a:extLst>
              <a:ext uri="{FF2B5EF4-FFF2-40B4-BE49-F238E27FC236}">
                <a16:creationId xmlns:a16="http://schemas.microsoft.com/office/drawing/2014/main" id="{61DE329D-F3E0-314F-8EC8-5BA139C40572}"/>
              </a:ext>
            </a:extLst>
          </p:cNvPr>
          <p:cNvSpPr/>
          <p:nvPr/>
        </p:nvSpPr>
        <p:spPr>
          <a:xfrm>
            <a:off x="24175826" y="13315678"/>
            <a:ext cx="9950191" cy="558912"/>
          </a:xfrm>
          <a:prstGeom prst="rect">
            <a:avLst/>
          </a:prstGeom>
          <a:noFill/>
          <a:ln cap="flat">
            <a:noFill/>
            <a:prstDash val="solid"/>
          </a:ln>
        </p:spPr>
        <p:txBody>
          <a:bodyPr vert="horz" wrap="square" lIns="128" tIns="128" rIns="128" bIns="128" anchor="t" anchorCtr="1" compatLnSpc="1">
            <a:normAutofit fontScale="92500" lnSpcReduction="1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dirty="0">
                <a:solidFill>
                  <a:srgbClr val="0B5CB8"/>
                </a:solidFill>
                <a:uFillTx/>
                <a:latin typeface="Aptos" pitchFamily="34"/>
                <a:ea typeface="Aptos" pitchFamily="34"/>
                <a:cs typeface="Aptos" pitchFamily="34"/>
              </a:rPr>
              <a:t>Timeline of Development</a:t>
            </a:r>
            <a:endParaRPr lang="en-US" sz="4000" b="0" i="0" u="none" strike="noStrike" kern="1200" cap="none" spc="0" dirty="0">
              <a:solidFill>
                <a:srgbClr val="000000"/>
              </a:solidFill>
              <a:uFillTx/>
              <a:latin typeface="Aptos"/>
            </a:endParaRPr>
          </a:p>
        </p:txBody>
      </p:sp>
      <p:sp>
        <p:nvSpPr>
          <p:cNvPr id="100" name="Shape 52">
            <a:extLst>
              <a:ext uri="{FF2B5EF4-FFF2-40B4-BE49-F238E27FC236}">
                <a16:creationId xmlns:a16="http://schemas.microsoft.com/office/drawing/2014/main" id="{1D06166B-DF60-90ED-E375-7E2676BEA3C1}"/>
              </a:ext>
            </a:extLst>
          </p:cNvPr>
          <p:cNvSpPr/>
          <p:nvPr/>
        </p:nvSpPr>
        <p:spPr>
          <a:xfrm>
            <a:off x="25703545" y="14249696"/>
            <a:ext cx="0" cy="3818534"/>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27944" cap="flat">
            <a:solidFill>
              <a:srgbClr val="0B5CB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01" name="Shape 53">
            <a:extLst>
              <a:ext uri="{FF2B5EF4-FFF2-40B4-BE49-F238E27FC236}">
                <a16:creationId xmlns:a16="http://schemas.microsoft.com/office/drawing/2014/main" id="{B41D3AB2-1CBF-C27D-1441-C7560B5BDACB}"/>
              </a:ext>
            </a:extLst>
          </p:cNvPr>
          <p:cNvSpPr/>
          <p:nvPr/>
        </p:nvSpPr>
        <p:spPr>
          <a:xfrm>
            <a:off x="25505599" y="14134575"/>
            <a:ext cx="395020" cy="3950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A39B"/>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02" name="Shape 54">
            <a:extLst>
              <a:ext uri="{FF2B5EF4-FFF2-40B4-BE49-F238E27FC236}">
                <a16:creationId xmlns:a16="http://schemas.microsoft.com/office/drawing/2014/main" id="{2F075D25-DF61-8080-4C43-5B8B9FEE914A}"/>
              </a:ext>
            </a:extLst>
          </p:cNvPr>
          <p:cNvSpPr/>
          <p:nvPr/>
        </p:nvSpPr>
        <p:spPr>
          <a:xfrm>
            <a:off x="25972933" y="14134575"/>
            <a:ext cx="6355982" cy="834507"/>
          </a:xfrm>
          <a:custGeom>
            <a:avLst/>
            <a:gdLst>
              <a:gd name="f0" fmla="val 10800000"/>
              <a:gd name="f1" fmla="val 5400000"/>
              <a:gd name="f2" fmla="val 16200000"/>
              <a:gd name="f3" fmla="val w"/>
              <a:gd name="f4" fmla="val h"/>
              <a:gd name="f5" fmla="val ss"/>
              <a:gd name="f6" fmla="val 0"/>
              <a:gd name="f7" fmla="*/ 5419351 1 1725033"/>
              <a:gd name="f8" fmla="val 45"/>
              <a:gd name="f9" fmla="val 170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0158"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03" name="Text 55">
            <a:extLst>
              <a:ext uri="{FF2B5EF4-FFF2-40B4-BE49-F238E27FC236}">
                <a16:creationId xmlns:a16="http://schemas.microsoft.com/office/drawing/2014/main" id="{EBA18673-E8BE-BE10-C23A-17AD98CE011B}"/>
              </a:ext>
            </a:extLst>
          </p:cNvPr>
          <p:cNvSpPr/>
          <p:nvPr/>
        </p:nvSpPr>
        <p:spPr>
          <a:xfrm>
            <a:off x="26068358" y="14369087"/>
            <a:ext cx="724204" cy="230428"/>
          </a:xfrm>
          <a:prstGeom prst="rect">
            <a:avLst/>
          </a:prstGeom>
          <a:noFill/>
          <a:ln cap="flat">
            <a:noFill/>
            <a:prstDash val="solid"/>
          </a:ln>
        </p:spPr>
        <p:txBody>
          <a:bodyPr vert="horz" wrap="square" lIns="128" tIns="128" rIns="128" bIns="128" anchor="t" anchorCtr="0" compatLnSpc="1">
            <a:normAutofit fontScale="92500" lnSpcReduction="200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00A39B"/>
                </a:solidFill>
                <a:uFillTx/>
                <a:latin typeface="Aptos" pitchFamily="34"/>
                <a:ea typeface="Aptos" pitchFamily="34"/>
                <a:cs typeface="Aptos" pitchFamily="34"/>
              </a:rPr>
              <a:t>1960s</a:t>
            </a:r>
            <a:endParaRPr lang="en-US" sz="1800" b="0" i="0" u="none" strike="noStrike" kern="1200" cap="none" spc="0" dirty="0">
              <a:solidFill>
                <a:srgbClr val="000000"/>
              </a:solidFill>
              <a:uFillTx/>
              <a:latin typeface="Aptos"/>
            </a:endParaRPr>
          </a:p>
        </p:txBody>
      </p:sp>
      <p:sp>
        <p:nvSpPr>
          <p:cNvPr id="104" name="Text 56">
            <a:extLst>
              <a:ext uri="{FF2B5EF4-FFF2-40B4-BE49-F238E27FC236}">
                <a16:creationId xmlns:a16="http://schemas.microsoft.com/office/drawing/2014/main" id="{6ABE1F7E-3CFA-BE56-4CFF-3564C980EA3D}"/>
              </a:ext>
            </a:extLst>
          </p:cNvPr>
          <p:cNvSpPr/>
          <p:nvPr/>
        </p:nvSpPr>
        <p:spPr>
          <a:xfrm>
            <a:off x="26719893" y="14361453"/>
            <a:ext cx="5532181" cy="448859"/>
          </a:xfrm>
          <a:prstGeom prst="rect">
            <a:avLst/>
          </a:prstGeom>
          <a:noFill/>
          <a:ln cap="flat">
            <a:noFill/>
            <a:prstDash val="solid"/>
          </a:ln>
        </p:spPr>
        <p:txBody>
          <a:bodyPr vert="horz" wrap="square" lIns="128" tIns="128" rIns="128" bIns="128"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dirty="0">
                <a:solidFill>
                  <a:srgbClr val="0E2238"/>
                </a:solidFill>
                <a:uFillTx/>
                <a:latin typeface="Aptos" pitchFamily="34"/>
                <a:ea typeface="Aptos" pitchFamily="34"/>
                <a:cs typeface="Aptos" pitchFamily="34"/>
              </a:rPr>
              <a:t>Community care developed</a:t>
            </a:r>
            <a:endParaRPr lang="en-US" sz="2400" b="0" i="0" u="none" strike="noStrike" kern="1200" cap="none" spc="0" dirty="0">
              <a:solidFill>
                <a:srgbClr val="000000"/>
              </a:solidFill>
              <a:uFillTx/>
              <a:latin typeface="Aptos"/>
            </a:endParaRPr>
          </a:p>
        </p:txBody>
      </p:sp>
      <p:sp>
        <p:nvSpPr>
          <p:cNvPr id="105" name="Shape 57">
            <a:extLst>
              <a:ext uri="{FF2B5EF4-FFF2-40B4-BE49-F238E27FC236}">
                <a16:creationId xmlns:a16="http://schemas.microsoft.com/office/drawing/2014/main" id="{FE09DE4A-F212-A454-E938-E80782C5F722}"/>
              </a:ext>
            </a:extLst>
          </p:cNvPr>
          <p:cNvSpPr/>
          <p:nvPr/>
        </p:nvSpPr>
        <p:spPr>
          <a:xfrm>
            <a:off x="25505599" y="15597460"/>
            <a:ext cx="395020" cy="3950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B5CB8"/>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06" name="Shape 58">
            <a:extLst>
              <a:ext uri="{FF2B5EF4-FFF2-40B4-BE49-F238E27FC236}">
                <a16:creationId xmlns:a16="http://schemas.microsoft.com/office/drawing/2014/main" id="{1766B525-5A9E-33B5-5C43-DE74D0D3B487}"/>
              </a:ext>
            </a:extLst>
          </p:cNvPr>
          <p:cNvSpPr/>
          <p:nvPr/>
        </p:nvSpPr>
        <p:spPr>
          <a:xfrm>
            <a:off x="25983233" y="15550179"/>
            <a:ext cx="6345680" cy="798420"/>
          </a:xfrm>
          <a:custGeom>
            <a:avLst/>
            <a:gdLst>
              <a:gd name="f0" fmla="val 10800000"/>
              <a:gd name="f1" fmla="val 5400000"/>
              <a:gd name="f2" fmla="val 16200000"/>
              <a:gd name="f3" fmla="val w"/>
              <a:gd name="f4" fmla="val h"/>
              <a:gd name="f5" fmla="val ss"/>
              <a:gd name="f6" fmla="val 0"/>
              <a:gd name="f7" fmla="*/ 5419351 1 1725033"/>
              <a:gd name="f8" fmla="val 45"/>
              <a:gd name="f9" fmla="val 170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0158"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07" name="Text 59">
            <a:extLst>
              <a:ext uri="{FF2B5EF4-FFF2-40B4-BE49-F238E27FC236}">
                <a16:creationId xmlns:a16="http://schemas.microsoft.com/office/drawing/2014/main" id="{B8A4448B-3D1A-46E4-EB90-D0D5FDC7CFC1}"/>
              </a:ext>
            </a:extLst>
          </p:cNvPr>
          <p:cNvSpPr/>
          <p:nvPr/>
        </p:nvSpPr>
        <p:spPr>
          <a:xfrm>
            <a:off x="26092374" y="15716417"/>
            <a:ext cx="724204" cy="230428"/>
          </a:xfrm>
          <a:prstGeom prst="rect">
            <a:avLst/>
          </a:prstGeom>
          <a:noFill/>
          <a:ln cap="flat">
            <a:noFill/>
            <a:prstDash val="solid"/>
          </a:ln>
        </p:spPr>
        <p:txBody>
          <a:bodyPr vert="horz" wrap="square" lIns="128" tIns="128" rIns="128" bIns="128" anchor="t" anchorCtr="0" compatLnSpc="1">
            <a:normAutofit fontScale="77500" lnSpcReduction="200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200" b="1" i="0" u="none" strike="noStrike" kern="1200" cap="none" spc="0" dirty="0">
                <a:solidFill>
                  <a:srgbClr val="0B5CB8"/>
                </a:solidFill>
                <a:uFillTx/>
                <a:latin typeface="Aptos" pitchFamily="34"/>
                <a:ea typeface="Aptos" pitchFamily="34"/>
                <a:cs typeface="Aptos" pitchFamily="34"/>
              </a:rPr>
              <a:t>1980</a:t>
            </a:r>
            <a:endParaRPr lang="en-US" sz="1200" b="0" i="0" u="none" strike="noStrike" kern="1200" cap="none" spc="0" dirty="0">
              <a:solidFill>
                <a:srgbClr val="000000"/>
              </a:solidFill>
              <a:uFillTx/>
              <a:latin typeface="Aptos"/>
            </a:endParaRPr>
          </a:p>
        </p:txBody>
      </p:sp>
      <p:sp>
        <p:nvSpPr>
          <p:cNvPr id="108" name="Text 60">
            <a:extLst>
              <a:ext uri="{FF2B5EF4-FFF2-40B4-BE49-F238E27FC236}">
                <a16:creationId xmlns:a16="http://schemas.microsoft.com/office/drawing/2014/main" id="{F3FF0F8B-E697-DCF5-3CFA-42A32F1EABF8}"/>
              </a:ext>
            </a:extLst>
          </p:cNvPr>
          <p:cNvSpPr/>
          <p:nvPr/>
        </p:nvSpPr>
        <p:spPr>
          <a:xfrm>
            <a:off x="26809429" y="15716417"/>
            <a:ext cx="4075297" cy="316016"/>
          </a:xfrm>
          <a:prstGeom prst="rect">
            <a:avLst/>
          </a:prstGeom>
          <a:noFill/>
          <a:ln cap="flat">
            <a:noFill/>
            <a:prstDash val="solid"/>
          </a:ln>
        </p:spPr>
        <p:txBody>
          <a:bodyPr vert="horz" wrap="square" lIns="128" tIns="128" rIns="128" bIns="128"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dirty="0">
                <a:solidFill>
                  <a:srgbClr val="0E2238"/>
                </a:solidFill>
                <a:uFillTx/>
                <a:latin typeface="Aptos" pitchFamily="34"/>
                <a:ea typeface="Aptos" pitchFamily="34"/>
                <a:cs typeface="Aptos" pitchFamily="34"/>
              </a:rPr>
              <a:t>DSM-III</a:t>
            </a:r>
            <a:r>
              <a:rPr lang="en-US" sz="2400" b="0" i="0" u="none" strike="noStrike" kern="1200" cap="none" spc="0" dirty="0">
                <a:solidFill>
                  <a:srgbClr val="0E2238"/>
                </a:solidFill>
                <a:uFillTx/>
                <a:latin typeface="Aptos" pitchFamily="34"/>
                <a:ea typeface="Aptos" pitchFamily="34"/>
                <a:cs typeface="Aptos" pitchFamily="34"/>
              </a:rPr>
              <a:t> separate category</a:t>
            </a:r>
            <a:endParaRPr lang="en-US" sz="2400" b="0" i="0" u="none" strike="noStrike" kern="1200" cap="none" spc="0" dirty="0">
              <a:solidFill>
                <a:srgbClr val="000000"/>
              </a:solidFill>
              <a:uFillTx/>
              <a:latin typeface="Aptos"/>
            </a:endParaRPr>
          </a:p>
        </p:txBody>
      </p:sp>
      <p:sp>
        <p:nvSpPr>
          <p:cNvPr id="109" name="Shape 61">
            <a:extLst>
              <a:ext uri="{FF2B5EF4-FFF2-40B4-BE49-F238E27FC236}">
                <a16:creationId xmlns:a16="http://schemas.microsoft.com/office/drawing/2014/main" id="{A1A7EF93-DCF2-E269-30B0-2248616B076F}"/>
              </a:ext>
            </a:extLst>
          </p:cNvPr>
          <p:cNvSpPr/>
          <p:nvPr/>
        </p:nvSpPr>
        <p:spPr>
          <a:xfrm>
            <a:off x="25511790" y="16786540"/>
            <a:ext cx="395020" cy="3950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C12"/>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0" name="Shape 62">
            <a:extLst>
              <a:ext uri="{FF2B5EF4-FFF2-40B4-BE49-F238E27FC236}">
                <a16:creationId xmlns:a16="http://schemas.microsoft.com/office/drawing/2014/main" id="{F432F583-8686-1B0E-8E63-40332DCFCCA6}"/>
              </a:ext>
            </a:extLst>
          </p:cNvPr>
          <p:cNvSpPr/>
          <p:nvPr/>
        </p:nvSpPr>
        <p:spPr>
          <a:xfrm>
            <a:off x="25972933" y="16775036"/>
            <a:ext cx="6355982" cy="517096"/>
          </a:xfrm>
          <a:custGeom>
            <a:avLst/>
            <a:gdLst>
              <a:gd name="f0" fmla="val 10800000"/>
              <a:gd name="f1" fmla="val 5400000"/>
              <a:gd name="f2" fmla="val 16200000"/>
              <a:gd name="f3" fmla="val w"/>
              <a:gd name="f4" fmla="val h"/>
              <a:gd name="f5" fmla="val ss"/>
              <a:gd name="f6" fmla="val 0"/>
              <a:gd name="f7" fmla="*/ 5419351 1 1725033"/>
              <a:gd name="f8" fmla="val 45"/>
              <a:gd name="f9" fmla="val 170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0158"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1" name="Text 63">
            <a:extLst>
              <a:ext uri="{FF2B5EF4-FFF2-40B4-BE49-F238E27FC236}">
                <a16:creationId xmlns:a16="http://schemas.microsoft.com/office/drawing/2014/main" id="{92821275-F95B-41FC-CB11-B8F0C0AFC8A7}"/>
              </a:ext>
            </a:extLst>
          </p:cNvPr>
          <p:cNvSpPr/>
          <p:nvPr/>
        </p:nvSpPr>
        <p:spPr>
          <a:xfrm>
            <a:off x="26104813" y="16918956"/>
            <a:ext cx="724204" cy="230428"/>
          </a:xfrm>
          <a:prstGeom prst="rect">
            <a:avLst/>
          </a:prstGeom>
          <a:noFill/>
          <a:ln cap="flat">
            <a:noFill/>
            <a:prstDash val="solid"/>
          </a:ln>
        </p:spPr>
        <p:txBody>
          <a:bodyPr vert="horz" wrap="square" lIns="128" tIns="128" rIns="128" bIns="128" anchor="t" anchorCtr="0" compatLnSpc="1">
            <a:normAutofit fontScale="92500" lnSpcReduction="200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F39C12"/>
                </a:solidFill>
                <a:uFillTx/>
                <a:latin typeface="Aptos" pitchFamily="34"/>
                <a:ea typeface="Aptos" pitchFamily="34"/>
                <a:cs typeface="Aptos" pitchFamily="34"/>
              </a:rPr>
              <a:t>1987</a:t>
            </a:r>
            <a:endParaRPr lang="en-US" sz="1800" b="0" i="0" u="none" strike="noStrike" kern="1200" cap="none" spc="0" dirty="0">
              <a:solidFill>
                <a:srgbClr val="000000"/>
              </a:solidFill>
              <a:uFillTx/>
              <a:latin typeface="Aptos"/>
            </a:endParaRPr>
          </a:p>
        </p:txBody>
      </p:sp>
      <p:sp>
        <p:nvSpPr>
          <p:cNvPr id="112" name="Text 64">
            <a:extLst>
              <a:ext uri="{FF2B5EF4-FFF2-40B4-BE49-F238E27FC236}">
                <a16:creationId xmlns:a16="http://schemas.microsoft.com/office/drawing/2014/main" id="{A360F10D-3DB4-E0FB-2340-C4D205E68D03}"/>
              </a:ext>
            </a:extLst>
          </p:cNvPr>
          <p:cNvSpPr/>
          <p:nvPr/>
        </p:nvSpPr>
        <p:spPr>
          <a:xfrm>
            <a:off x="26719893" y="16839232"/>
            <a:ext cx="5532181" cy="399498"/>
          </a:xfrm>
          <a:prstGeom prst="rect">
            <a:avLst/>
          </a:prstGeom>
          <a:noFill/>
          <a:ln cap="flat">
            <a:noFill/>
            <a:prstDash val="solid"/>
          </a:ln>
        </p:spPr>
        <p:txBody>
          <a:bodyPr vert="horz" wrap="square" lIns="128" tIns="128" rIns="128" bIns="128" anchor="t" anchorCtr="0" compatLnSpc="1">
            <a:normAutofit fontScale="925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dirty="0">
                <a:solidFill>
                  <a:srgbClr val="0E2238"/>
                </a:solidFill>
                <a:uFillTx/>
                <a:latin typeface="Aptos" pitchFamily="34"/>
                <a:ea typeface="Aptos" pitchFamily="34"/>
                <a:cs typeface="Aptos" pitchFamily="34"/>
              </a:rPr>
              <a:t>Worry became its defining feature in DSM-III-R</a:t>
            </a:r>
            <a:endParaRPr lang="en-US" sz="2400" b="0" i="0" u="none" strike="noStrike" kern="1200" cap="none" spc="0" dirty="0">
              <a:solidFill>
                <a:srgbClr val="000000"/>
              </a:solidFill>
              <a:uFillTx/>
              <a:latin typeface="Aptos"/>
            </a:endParaRPr>
          </a:p>
        </p:txBody>
      </p:sp>
      <p:sp>
        <p:nvSpPr>
          <p:cNvPr id="113" name="Shape 65">
            <a:extLst>
              <a:ext uri="{FF2B5EF4-FFF2-40B4-BE49-F238E27FC236}">
                <a16:creationId xmlns:a16="http://schemas.microsoft.com/office/drawing/2014/main" id="{7E064581-167E-A308-C779-56D8F88A26B6}"/>
              </a:ext>
            </a:extLst>
          </p:cNvPr>
          <p:cNvSpPr/>
          <p:nvPr/>
        </p:nvSpPr>
        <p:spPr>
          <a:xfrm>
            <a:off x="25505599" y="17795418"/>
            <a:ext cx="395020" cy="3950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C5DD3"/>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4" name="Shape 66">
            <a:extLst>
              <a:ext uri="{FF2B5EF4-FFF2-40B4-BE49-F238E27FC236}">
                <a16:creationId xmlns:a16="http://schemas.microsoft.com/office/drawing/2014/main" id="{7C736C64-EEE9-1348-177A-09864C0E5A70}"/>
              </a:ext>
            </a:extLst>
          </p:cNvPr>
          <p:cNvSpPr/>
          <p:nvPr/>
        </p:nvSpPr>
        <p:spPr>
          <a:xfrm>
            <a:off x="25972932" y="17718570"/>
            <a:ext cx="6355980" cy="625078"/>
          </a:xfrm>
          <a:custGeom>
            <a:avLst/>
            <a:gdLst>
              <a:gd name="f0" fmla="val 10800000"/>
              <a:gd name="f1" fmla="val 5400000"/>
              <a:gd name="f2" fmla="val 16200000"/>
              <a:gd name="f3" fmla="val w"/>
              <a:gd name="f4" fmla="val h"/>
              <a:gd name="f5" fmla="val ss"/>
              <a:gd name="f6" fmla="val 0"/>
              <a:gd name="f7" fmla="*/ 5419351 1 1725033"/>
              <a:gd name="f8" fmla="val 45"/>
              <a:gd name="f9" fmla="val 170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0158"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5" name="Text 67">
            <a:extLst>
              <a:ext uri="{FF2B5EF4-FFF2-40B4-BE49-F238E27FC236}">
                <a16:creationId xmlns:a16="http://schemas.microsoft.com/office/drawing/2014/main" id="{CDFF157D-0247-1A2E-9134-9D38DFA23F16}"/>
              </a:ext>
            </a:extLst>
          </p:cNvPr>
          <p:cNvSpPr/>
          <p:nvPr/>
        </p:nvSpPr>
        <p:spPr>
          <a:xfrm>
            <a:off x="26104813" y="17929198"/>
            <a:ext cx="724204" cy="230428"/>
          </a:xfrm>
          <a:prstGeom prst="rect">
            <a:avLst/>
          </a:prstGeom>
          <a:noFill/>
          <a:ln cap="flat">
            <a:noFill/>
            <a:prstDash val="solid"/>
          </a:ln>
        </p:spPr>
        <p:txBody>
          <a:bodyPr vert="horz" wrap="square" lIns="128" tIns="128" rIns="128" bIns="128" anchor="t" anchorCtr="0" compatLnSpc="1">
            <a:normAutofit fontScale="92500" lnSpcReduction="200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6C5DD3"/>
                </a:solidFill>
                <a:uFillTx/>
                <a:latin typeface="Aptos" pitchFamily="34"/>
                <a:ea typeface="Aptos" pitchFamily="34"/>
                <a:cs typeface="Aptos" pitchFamily="34"/>
              </a:rPr>
              <a:t>ICD-11</a:t>
            </a:r>
            <a:endParaRPr lang="en-US" sz="1800" b="0" i="0" u="none" strike="noStrike" kern="1200" cap="none" spc="0" dirty="0">
              <a:solidFill>
                <a:srgbClr val="000000"/>
              </a:solidFill>
              <a:uFillTx/>
              <a:latin typeface="Aptos"/>
            </a:endParaRPr>
          </a:p>
        </p:txBody>
      </p:sp>
      <p:sp>
        <p:nvSpPr>
          <p:cNvPr id="116" name="Text 68">
            <a:extLst>
              <a:ext uri="{FF2B5EF4-FFF2-40B4-BE49-F238E27FC236}">
                <a16:creationId xmlns:a16="http://schemas.microsoft.com/office/drawing/2014/main" id="{930578EE-16A2-5922-413D-435743DF85A9}"/>
              </a:ext>
            </a:extLst>
          </p:cNvPr>
          <p:cNvSpPr/>
          <p:nvPr/>
        </p:nvSpPr>
        <p:spPr>
          <a:xfrm>
            <a:off x="26940487" y="17877713"/>
            <a:ext cx="5615857" cy="465933"/>
          </a:xfrm>
          <a:prstGeom prst="rect">
            <a:avLst/>
          </a:prstGeom>
          <a:noFill/>
          <a:ln cap="flat">
            <a:noFill/>
            <a:prstDash val="solid"/>
          </a:ln>
        </p:spPr>
        <p:txBody>
          <a:bodyPr vert="horz" wrap="square" lIns="128" tIns="128" rIns="128" bIns="128" anchor="t" anchorCtr="0" compatLnSpc="1">
            <a:normAutofit fontScale="92500" lnSpcReduction="20000"/>
          </a:bodyPr>
          <a:lstStyle/>
          <a:p>
            <a:pPr marL="0" marR="0" lvl="0" indent="0" algn="l" defTabSz="914400" rtl="0" fontAlgn="auto" hangingPunct="1">
              <a:lnSpc>
                <a:spcPct val="90000"/>
              </a:lnSpc>
              <a:spcBef>
                <a:spcPts val="0"/>
              </a:spcBef>
              <a:spcAft>
                <a:spcPts val="0"/>
              </a:spcAft>
              <a:buNone/>
              <a:tabLst/>
              <a:defRPr sz="1500" b="0" i="0" u="none" strike="noStrike" kern="0" cap="none" spc="0" baseline="0">
                <a:solidFill>
                  <a:srgbClr val="000000"/>
                </a:solidFill>
                <a:uFillTx/>
              </a:defRPr>
            </a:pPr>
            <a:r>
              <a:rPr lang="en-US" sz="2000" b="0" i="0" u="none" strike="noStrike" kern="1200" cap="none" spc="0" dirty="0">
                <a:solidFill>
                  <a:srgbClr val="0E2238"/>
                </a:solidFill>
                <a:uFillTx/>
                <a:latin typeface="Aptos" pitchFamily="34"/>
                <a:ea typeface="Aptos" pitchFamily="34"/>
                <a:cs typeface="Aptos" pitchFamily="34"/>
              </a:rPr>
              <a:t>broadly aligns with contemporary diagnostic understanding</a:t>
            </a:r>
            <a:endParaRPr lang="en-US" sz="2000" b="0" i="0" u="none" strike="noStrike" kern="1200" cap="none" spc="0" dirty="0">
              <a:solidFill>
                <a:srgbClr val="000000"/>
              </a:solidFill>
              <a:uFillTx/>
              <a:latin typeface="Aptos"/>
            </a:endParaRPr>
          </a:p>
        </p:txBody>
      </p:sp>
      <p:sp>
        <p:nvSpPr>
          <p:cNvPr id="117" name="Shape 69">
            <a:extLst>
              <a:ext uri="{FF2B5EF4-FFF2-40B4-BE49-F238E27FC236}">
                <a16:creationId xmlns:a16="http://schemas.microsoft.com/office/drawing/2014/main" id="{4CEF3AD5-4455-2311-033B-5FB45E2EB1D3}"/>
              </a:ext>
            </a:extLst>
          </p:cNvPr>
          <p:cNvSpPr/>
          <p:nvPr/>
        </p:nvSpPr>
        <p:spPr>
          <a:xfrm>
            <a:off x="33360717" y="5872281"/>
            <a:ext cx="10060048" cy="14033114"/>
          </a:xfrm>
          <a:custGeom>
            <a:avLst/>
            <a:gdLst>
              <a:gd name="f0" fmla="val 10800000"/>
              <a:gd name="f1" fmla="val 5400000"/>
              <a:gd name="f2" fmla="val 16200000"/>
              <a:gd name="f3" fmla="val w"/>
              <a:gd name="f4" fmla="val h"/>
              <a:gd name="f5" fmla="val ss"/>
              <a:gd name="f6" fmla="val 0"/>
              <a:gd name="f7" fmla="*/ 5419351 1 1725033"/>
              <a:gd name="f8" fmla="val 45"/>
              <a:gd name="f9" fmla="val 287"/>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8" name="Shape 70">
            <a:extLst>
              <a:ext uri="{FF2B5EF4-FFF2-40B4-BE49-F238E27FC236}">
                <a16:creationId xmlns:a16="http://schemas.microsoft.com/office/drawing/2014/main" id="{7BCAC27E-95DA-C817-2B4F-BB06823B929F}"/>
              </a:ext>
            </a:extLst>
          </p:cNvPr>
          <p:cNvSpPr/>
          <p:nvPr/>
        </p:nvSpPr>
        <p:spPr>
          <a:xfrm>
            <a:off x="33360717" y="4656498"/>
            <a:ext cx="10108208" cy="1304294"/>
          </a:xfrm>
          <a:custGeom>
            <a:avLst/>
            <a:gdLst>
              <a:gd name="f0" fmla="val 10800000"/>
              <a:gd name="f1" fmla="val 5400000"/>
              <a:gd name="f2" fmla="val 16200000"/>
              <a:gd name="f3" fmla="val w"/>
              <a:gd name="f4" fmla="val h"/>
              <a:gd name="f5" fmla="val ss"/>
              <a:gd name="f6" fmla="val 0"/>
              <a:gd name="f7" fmla="*/ 5419351 1 1725033"/>
              <a:gd name="f8" fmla="val 45"/>
              <a:gd name="f9" fmla="val 3837"/>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19" name="Text 71">
            <a:extLst>
              <a:ext uri="{FF2B5EF4-FFF2-40B4-BE49-F238E27FC236}">
                <a16:creationId xmlns:a16="http://schemas.microsoft.com/office/drawing/2014/main" id="{F87739E0-9FF4-C355-F00B-682AEFEB8397}"/>
              </a:ext>
            </a:extLst>
          </p:cNvPr>
          <p:cNvSpPr/>
          <p:nvPr/>
        </p:nvSpPr>
        <p:spPr>
          <a:xfrm>
            <a:off x="34629178" y="5036515"/>
            <a:ext cx="8058424" cy="467441"/>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dirty="0">
                <a:solidFill>
                  <a:srgbClr val="FFFFFF"/>
                </a:solidFill>
                <a:uFillTx/>
                <a:latin typeface="Aptos" pitchFamily="34"/>
                <a:ea typeface="Aptos" pitchFamily="34"/>
                <a:cs typeface="Aptos" pitchFamily="34"/>
              </a:rPr>
              <a:t>Current Services and Treatments</a:t>
            </a:r>
            <a:endParaRPr lang="en-US" sz="2800" b="0" i="0" u="none" strike="noStrike" kern="1200" cap="none" spc="0" dirty="0">
              <a:solidFill>
                <a:srgbClr val="000000"/>
              </a:solidFill>
              <a:uFillTx/>
              <a:latin typeface="Aptos"/>
            </a:endParaRPr>
          </a:p>
        </p:txBody>
      </p:sp>
      <p:sp>
        <p:nvSpPr>
          <p:cNvPr id="120" name="Text 72">
            <a:extLst>
              <a:ext uri="{FF2B5EF4-FFF2-40B4-BE49-F238E27FC236}">
                <a16:creationId xmlns:a16="http://schemas.microsoft.com/office/drawing/2014/main" id="{838E8898-1FF6-003D-058C-1EB5CBE032A6}"/>
              </a:ext>
            </a:extLst>
          </p:cNvPr>
          <p:cNvSpPr/>
          <p:nvPr/>
        </p:nvSpPr>
        <p:spPr>
          <a:xfrm>
            <a:off x="33470572" y="6016600"/>
            <a:ext cx="9950193" cy="1111713"/>
          </a:xfrm>
          <a:prstGeom prst="rect">
            <a:avLst/>
          </a:prstGeom>
          <a:noFill/>
          <a:ln cap="flat">
            <a:noFill/>
            <a:prstDash val="solid"/>
          </a:ln>
        </p:spPr>
        <p:txBody>
          <a:bodyPr vert="horz" wrap="square" lIns="630" tIns="630" rIns="630" bIns="63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NICE uses a stepped-care model that offers the least intrusive, most effective intervention first.</a:t>
            </a:r>
            <a:endParaRPr lang="en-US" sz="32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121" name="Shape 73">
            <a:extLst>
              <a:ext uri="{FF2B5EF4-FFF2-40B4-BE49-F238E27FC236}">
                <a16:creationId xmlns:a16="http://schemas.microsoft.com/office/drawing/2014/main" id="{52CE83CB-1BAF-D47B-AD79-986AD4A7687A}"/>
              </a:ext>
            </a:extLst>
          </p:cNvPr>
          <p:cNvSpPr/>
          <p:nvPr/>
        </p:nvSpPr>
        <p:spPr>
          <a:xfrm>
            <a:off x="33470572" y="7585150"/>
            <a:ext cx="1772047" cy="658368"/>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B5CB8"/>
          </a:solidFill>
          <a:ln w="12701" cap="flat">
            <a:solidFill>
              <a:srgbClr val="0B5CB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22" name="Text 74">
            <a:extLst>
              <a:ext uri="{FF2B5EF4-FFF2-40B4-BE49-F238E27FC236}">
                <a16:creationId xmlns:a16="http://schemas.microsoft.com/office/drawing/2014/main" id="{5C42C2BF-A4A2-76A5-5F64-EDC6C5098FC9}"/>
              </a:ext>
            </a:extLst>
          </p:cNvPr>
          <p:cNvSpPr/>
          <p:nvPr/>
        </p:nvSpPr>
        <p:spPr>
          <a:xfrm>
            <a:off x="33716224" y="7840982"/>
            <a:ext cx="1250899" cy="230428"/>
          </a:xfrm>
          <a:prstGeom prst="rect">
            <a:avLst/>
          </a:prstGeom>
          <a:noFill/>
          <a:ln cap="flat">
            <a:noFill/>
            <a:prstDash val="solid"/>
          </a:ln>
        </p:spPr>
        <p:txBody>
          <a:bodyPr vert="horz" wrap="square" lIns="128" tIns="128" rIns="128" bIns="128" anchor="t" anchorCtr="1" compatLnSpc="1">
            <a:normAutofit fontScale="92500" lnSpcReduction="2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FFFFFF"/>
                </a:solidFill>
                <a:uFillTx/>
                <a:latin typeface="Aptos" pitchFamily="34"/>
                <a:ea typeface="Aptos" pitchFamily="34"/>
                <a:cs typeface="Aptos" pitchFamily="34"/>
              </a:rPr>
              <a:t>Step 1:</a:t>
            </a:r>
            <a:endParaRPr lang="en-US" sz="1800" b="0" i="0" u="none" strike="noStrike" kern="1200" cap="none" spc="0" dirty="0">
              <a:solidFill>
                <a:srgbClr val="000000"/>
              </a:solidFill>
              <a:uFillTx/>
              <a:latin typeface="Aptos"/>
            </a:endParaRPr>
          </a:p>
        </p:txBody>
      </p:sp>
      <p:sp>
        <p:nvSpPr>
          <p:cNvPr id="123" name="Shape 75">
            <a:extLst>
              <a:ext uri="{FF2B5EF4-FFF2-40B4-BE49-F238E27FC236}">
                <a16:creationId xmlns:a16="http://schemas.microsoft.com/office/drawing/2014/main" id="{61C34C0C-F2F5-573E-C520-AED5DA784E95}"/>
              </a:ext>
            </a:extLst>
          </p:cNvPr>
          <p:cNvSpPr/>
          <p:nvPr/>
        </p:nvSpPr>
        <p:spPr>
          <a:xfrm>
            <a:off x="35265843" y="7585150"/>
            <a:ext cx="8131582" cy="637866"/>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1F7FD"/>
          </a:solidFill>
          <a:ln w="10158" cap="flat">
            <a:solidFill>
              <a:srgbClr val="D4E4F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24" name="Text 76">
            <a:extLst>
              <a:ext uri="{FF2B5EF4-FFF2-40B4-BE49-F238E27FC236}">
                <a16:creationId xmlns:a16="http://schemas.microsoft.com/office/drawing/2014/main" id="{CA219436-BF1B-31E3-3214-9AD51ACC2A42}"/>
              </a:ext>
            </a:extLst>
          </p:cNvPr>
          <p:cNvSpPr/>
          <p:nvPr/>
        </p:nvSpPr>
        <p:spPr>
          <a:xfrm>
            <a:off x="35445677" y="7742226"/>
            <a:ext cx="7951748" cy="658368"/>
          </a:xfrm>
          <a:prstGeom prst="rect">
            <a:avLst/>
          </a:prstGeom>
          <a:noFill/>
          <a:ln cap="flat">
            <a:noFill/>
            <a:prstDash val="solid"/>
          </a:ln>
        </p:spPr>
        <p:txBody>
          <a:bodyPr vert="horz" wrap="square" lIns="128" tIns="128" rIns="128" bIns="128" anchor="t" anchorCtr="0" compatLnSpc="1">
            <a:normAutofit fontScale="925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dirty="0">
                <a:solidFill>
                  <a:srgbClr val="0E2238"/>
                </a:solidFill>
                <a:uFillTx/>
                <a:latin typeface="Aptos" pitchFamily="34"/>
                <a:ea typeface="Aptos" pitchFamily="34"/>
                <a:cs typeface="Aptos" pitchFamily="34"/>
              </a:rPr>
              <a:t>Identification, assessment, education and active monitoring.</a:t>
            </a:r>
            <a:endParaRPr lang="en-US" sz="2400" b="0" i="0" u="none" strike="noStrike" kern="1200" cap="none" spc="0" dirty="0">
              <a:solidFill>
                <a:srgbClr val="000000"/>
              </a:solidFill>
              <a:uFillTx/>
              <a:latin typeface="Aptos"/>
            </a:endParaRPr>
          </a:p>
        </p:txBody>
      </p:sp>
      <p:sp>
        <p:nvSpPr>
          <p:cNvPr id="125" name="Shape 77">
            <a:extLst>
              <a:ext uri="{FF2B5EF4-FFF2-40B4-BE49-F238E27FC236}">
                <a16:creationId xmlns:a16="http://schemas.microsoft.com/office/drawing/2014/main" id="{5CC3D61D-9DAF-1BF9-A361-2EFAFE3DA21D}"/>
              </a:ext>
            </a:extLst>
          </p:cNvPr>
          <p:cNvSpPr/>
          <p:nvPr/>
        </p:nvSpPr>
        <p:spPr>
          <a:xfrm>
            <a:off x="33491222" y="8649219"/>
            <a:ext cx="1700904" cy="658368"/>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0A39B"/>
          </a:solidFill>
          <a:ln w="12701" cap="flat">
            <a:solidFill>
              <a:srgbClr val="00A39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26" name="Text 78">
            <a:extLst>
              <a:ext uri="{FF2B5EF4-FFF2-40B4-BE49-F238E27FC236}">
                <a16:creationId xmlns:a16="http://schemas.microsoft.com/office/drawing/2014/main" id="{B3F19D62-FFE1-77AB-4E32-BD2693875489}"/>
              </a:ext>
            </a:extLst>
          </p:cNvPr>
          <p:cNvSpPr/>
          <p:nvPr/>
        </p:nvSpPr>
        <p:spPr>
          <a:xfrm>
            <a:off x="33731145" y="8894552"/>
            <a:ext cx="1250899" cy="230428"/>
          </a:xfrm>
          <a:prstGeom prst="rect">
            <a:avLst/>
          </a:prstGeom>
          <a:noFill/>
          <a:ln cap="flat">
            <a:noFill/>
            <a:prstDash val="solid"/>
          </a:ln>
        </p:spPr>
        <p:txBody>
          <a:bodyPr vert="horz" wrap="square" lIns="128" tIns="128" rIns="128" bIns="128" anchor="t" anchorCtr="1" compatLnSpc="1">
            <a:normAutofit fontScale="92500" lnSpcReduction="2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FFFFFF"/>
                </a:solidFill>
                <a:uFillTx/>
                <a:latin typeface="Aptos" pitchFamily="34"/>
                <a:ea typeface="Aptos" pitchFamily="34"/>
                <a:cs typeface="Aptos" pitchFamily="34"/>
              </a:rPr>
              <a:t>Step 2:</a:t>
            </a:r>
            <a:endParaRPr lang="en-US" sz="1800" b="0" i="0" u="none" strike="noStrike" kern="1200" cap="none" spc="0" dirty="0">
              <a:solidFill>
                <a:srgbClr val="000000"/>
              </a:solidFill>
              <a:uFillTx/>
              <a:latin typeface="Aptos"/>
            </a:endParaRPr>
          </a:p>
        </p:txBody>
      </p:sp>
      <p:sp>
        <p:nvSpPr>
          <p:cNvPr id="127" name="Shape 79">
            <a:extLst>
              <a:ext uri="{FF2B5EF4-FFF2-40B4-BE49-F238E27FC236}">
                <a16:creationId xmlns:a16="http://schemas.microsoft.com/office/drawing/2014/main" id="{7E5FD712-C2C5-527B-CCFB-2FFA0D7CE4A4}"/>
              </a:ext>
            </a:extLst>
          </p:cNvPr>
          <p:cNvSpPr/>
          <p:nvPr/>
        </p:nvSpPr>
        <p:spPr>
          <a:xfrm>
            <a:off x="35216207" y="8649219"/>
            <a:ext cx="8181218" cy="677056"/>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1F7FD"/>
          </a:solidFill>
          <a:ln w="10158" cap="flat">
            <a:solidFill>
              <a:srgbClr val="D4E4F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28" name="Text 80">
            <a:extLst>
              <a:ext uri="{FF2B5EF4-FFF2-40B4-BE49-F238E27FC236}">
                <a16:creationId xmlns:a16="http://schemas.microsoft.com/office/drawing/2014/main" id="{DBC98135-6853-C386-E90B-2090131C2B38}"/>
              </a:ext>
            </a:extLst>
          </p:cNvPr>
          <p:cNvSpPr/>
          <p:nvPr/>
        </p:nvSpPr>
        <p:spPr>
          <a:xfrm>
            <a:off x="35445676" y="8800933"/>
            <a:ext cx="7951748" cy="637866"/>
          </a:xfrm>
          <a:prstGeom prst="rect">
            <a:avLst/>
          </a:prstGeom>
          <a:noFill/>
          <a:ln cap="flat">
            <a:noFill/>
            <a:prstDash val="solid"/>
          </a:ln>
        </p:spPr>
        <p:txBody>
          <a:bodyPr vert="horz" wrap="square" lIns="128" tIns="128" rIns="128" bIns="128"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dirty="0">
                <a:solidFill>
                  <a:srgbClr val="0E2238"/>
                </a:solidFill>
                <a:uFillTx/>
                <a:latin typeface="Aptos" pitchFamily="34"/>
                <a:ea typeface="Aptos" pitchFamily="34"/>
                <a:cs typeface="Aptos" pitchFamily="34"/>
              </a:rPr>
              <a:t>Non-facilitated self-help, guided self-help or psychoeducational groups.</a:t>
            </a:r>
            <a:endParaRPr lang="en-US" sz="2000" b="0" i="0" u="none" strike="noStrike" kern="1200" cap="none" spc="0" dirty="0">
              <a:solidFill>
                <a:srgbClr val="000000"/>
              </a:solidFill>
              <a:uFillTx/>
              <a:latin typeface="Aptos"/>
            </a:endParaRPr>
          </a:p>
        </p:txBody>
      </p:sp>
      <p:sp>
        <p:nvSpPr>
          <p:cNvPr id="129" name="Shape 81">
            <a:extLst>
              <a:ext uri="{FF2B5EF4-FFF2-40B4-BE49-F238E27FC236}">
                <a16:creationId xmlns:a16="http://schemas.microsoft.com/office/drawing/2014/main" id="{18B43954-9860-B1F6-11E6-E09135297D33}"/>
              </a:ext>
            </a:extLst>
          </p:cNvPr>
          <p:cNvSpPr/>
          <p:nvPr/>
        </p:nvSpPr>
        <p:spPr>
          <a:xfrm>
            <a:off x="33495325" y="9635194"/>
            <a:ext cx="1696801" cy="658368"/>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39C12"/>
          </a:solidFill>
          <a:ln w="12701" cap="flat">
            <a:solidFill>
              <a:srgbClr val="F39C1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30" name="Text 82">
            <a:extLst>
              <a:ext uri="{FF2B5EF4-FFF2-40B4-BE49-F238E27FC236}">
                <a16:creationId xmlns:a16="http://schemas.microsoft.com/office/drawing/2014/main" id="{7106312C-7C42-C215-CF99-C27A67B45881}"/>
              </a:ext>
            </a:extLst>
          </p:cNvPr>
          <p:cNvSpPr/>
          <p:nvPr/>
        </p:nvSpPr>
        <p:spPr>
          <a:xfrm>
            <a:off x="33716224" y="9859594"/>
            <a:ext cx="1250899" cy="230428"/>
          </a:xfrm>
          <a:prstGeom prst="rect">
            <a:avLst/>
          </a:prstGeom>
          <a:noFill/>
          <a:ln cap="flat">
            <a:noFill/>
            <a:prstDash val="solid"/>
          </a:ln>
        </p:spPr>
        <p:txBody>
          <a:bodyPr vert="horz" wrap="square" lIns="128" tIns="128" rIns="128" bIns="128" anchor="t" anchorCtr="1" compatLnSpc="1">
            <a:normAutofit fontScale="92500" lnSpcReduction="2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FFFFFF"/>
                </a:solidFill>
                <a:uFillTx/>
                <a:latin typeface="Aptos" pitchFamily="34"/>
                <a:ea typeface="Aptos" pitchFamily="34"/>
                <a:cs typeface="Aptos" pitchFamily="34"/>
              </a:rPr>
              <a:t>Step 3:</a:t>
            </a:r>
            <a:endParaRPr lang="en-US" sz="1800" b="0" i="0" u="none" strike="noStrike" kern="1200" cap="none" spc="0" dirty="0">
              <a:solidFill>
                <a:srgbClr val="000000"/>
              </a:solidFill>
              <a:uFillTx/>
              <a:latin typeface="Aptos"/>
            </a:endParaRPr>
          </a:p>
        </p:txBody>
      </p:sp>
      <p:sp>
        <p:nvSpPr>
          <p:cNvPr id="131" name="Shape 83">
            <a:extLst>
              <a:ext uri="{FF2B5EF4-FFF2-40B4-BE49-F238E27FC236}">
                <a16:creationId xmlns:a16="http://schemas.microsoft.com/office/drawing/2014/main" id="{0DD819BD-DE08-05FD-2162-93D130814FD0}"/>
              </a:ext>
            </a:extLst>
          </p:cNvPr>
          <p:cNvSpPr/>
          <p:nvPr/>
        </p:nvSpPr>
        <p:spPr>
          <a:xfrm>
            <a:off x="35242621" y="9635194"/>
            <a:ext cx="8154804" cy="696794"/>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1F7FD"/>
          </a:solidFill>
          <a:ln w="10158" cap="flat">
            <a:solidFill>
              <a:srgbClr val="D4E4F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32" name="Text 84">
            <a:extLst>
              <a:ext uri="{FF2B5EF4-FFF2-40B4-BE49-F238E27FC236}">
                <a16:creationId xmlns:a16="http://schemas.microsoft.com/office/drawing/2014/main" id="{34586B40-42E1-1403-39B6-490955365B6D}"/>
              </a:ext>
            </a:extLst>
          </p:cNvPr>
          <p:cNvSpPr/>
          <p:nvPr/>
        </p:nvSpPr>
        <p:spPr>
          <a:xfrm>
            <a:off x="35483105" y="9729132"/>
            <a:ext cx="8131581" cy="513527"/>
          </a:xfrm>
          <a:prstGeom prst="rect">
            <a:avLst/>
          </a:prstGeom>
          <a:noFill/>
          <a:ln cap="flat">
            <a:noFill/>
            <a:prstDash val="solid"/>
          </a:ln>
        </p:spPr>
        <p:txBody>
          <a:bodyPr vert="horz" wrap="square" lIns="128" tIns="128" rIns="128" bIns="128" anchor="t" anchorCtr="0" compatLnSpc="1">
            <a:normAutofit fontScale="92500" lnSpcReduction="100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dirty="0">
                <a:solidFill>
                  <a:srgbClr val="0E2238"/>
                </a:solidFill>
                <a:uFillTx/>
                <a:latin typeface="Aptos" pitchFamily="34"/>
                <a:ea typeface="Aptos" pitchFamily="34"/>
                <a:cs typeface="Aptos" pitchFamily="34"/>
              </a:rPr>
              <a:t>High-intensity cognitive </a:t>
            </a:r>
            <a:r>
              <a:rPr lang="en-US" sz="1800" b="0" i="0" u="none" strike="noStrike" kern="1200" cap="none" spc="0" dirty="0" err="1">
                <a:solidFill>
                  <a:srgbClr val="0E2238"/>
                </a:solidFill>
                <a:uFillTx/>
                <a:latin typeface="Aptos" pitchFamily="34"/>
                <a:ea typeface="Aptos" pitchFamily="34"/>
                <a:cs typeface="Aptos" pitchFamily="34"/>
              </a:rPr>
              <a:t>behavioural</a:t>
            </a:r>
            <a:r>
              <a:rPr lang="en-US" sz="1800" b="0" i="0" u="none" strike="noStrike" kern="1200" cap="none" spc="0" dirty="0">
                <a:solidFill>
                  <a:srgbClr val="0E2238"/>
                </a:solidFill>
                <a:uFillTx/>
                <a:latin typeface="Aptos" pitchFamily="34"/>
                <a:ea typeface="Aptos" pitchFamily="34"/>
                <a:cs typeface="Aptos" pitchFamily="34"/>
              </a:rPr>
              <a:t> therapy, applied relaxation or medication for marked functional impairment or an inadequate response to Step 2.</a:t>
            </a:r>
            <a:endParaRPr lang="en-US" sz="1800" b="0" i="0" u="none" strike="noStrike" kern="1200" cap="none" spc="0" dirty="0">
              <a:solidFill>
                <a:srgbClr val="000000"/>
              </a:solidFill>
              <a:uFillTx/>
              <a:latin typeface="Aptos"/>
            </a:endParaRPr>
          </a:p>
        </p:txBody>
      </p:sp>
      <p:sp>
        <p:nvSpPr>
          <p:cNvPr id="133" name="Shape 85">
            <a:extLst>
              <a:ext uri="{FF2B5EF4-FFF2-40B4-BE49-F238E27FC236}">
                <a16:creationId xmlns:a16="http://schemas.microsoft.com/office/drawing/2014/main" id="{D1B5446A-7BC3-C06E-4D72-B17E97FFFB1F}"/>
              </a:ext>
            </a:extLst>
          </p:cNvPr>
          <p:cNvSpPr/>
          <p:nvPr/>
        </p:nvSpPr>
        <p:spPr>
          <a:xfrm>
            <a:off x="33491222" y="10577372"/>
            <a:ext cx="1751397" cy="658368"/>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6C5DD3"/>
          </a:solidFill>
          <a:ln w="12701" cap="flat">
            <a:solidFill>
              <a:srgbClr val="6C5DD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34" name="Text 86">
            <a:extLst>
              <a:ext uri="{FF2B5EF4-FFF2-40B4-BE49-F238E27FC236}">
                <a16:creationId xmlns:a16="http://schemas.microsoft.com/office/drawing/2014/main" id="{920C3536-6A4D-6405-004E-BBBA44D3EB01}"/>
              </a:ext>
            </a:extLst>
          </p:cNvPr>
          <p:cNvSpPr/>
          <p:nvPr/>
        </p:nvSpPr>
        <p:spPr>
          <a:xfrm>
            <a:off x="33731145" y="10778295"/>
            <a:ext cx="1250899" cy="230428"/>
          </a:xfrm>
          <a:prstGeom prst="rect">
            <a:avLst/>
          </a:prstGeom>
          <a:noFill/>
          <a:ln cap="flat">
            <a:noFill/>
            <a:prstDash val="solid"/>
          </a:ln>
        </p:spPr>
        <p:txBody>
          <a:bodyPr vert="horz" wrap="square" lIns="128" tIns="128" rIns="128" bIns="128" anchor="t" anchorCtr="1" compatLnSpc="1">
            <a:normAutofit fontScale="92500" lnSpcReduction="2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dirty="0">
                <a:solidFill>
                  <a:srgbClr val="FFFFFF"/>
                </a:solidFill>
                <a:uFillTx/>
                <a:latin typeface="Aptos" pitchFamily="34"/>
                <a:ea typeface="Aptos" pitchFamily="34"/>
                <a:cs typeface="Aptos" pitchFamily="34"/>
              </a:rPr>
              <a:t>Step 4:</a:t>
            </a:r>
            <a:endParaRPr lang="en-US" sz="1800" b="0" i="0" u="none" strike="noStrike" kern="1200" cap="none" spc="0" dirty="0">
              <a:solidFill>
                <a:srgbClr val="000000"/>
              </a:solidFill>
              <a:uFillTx/>
              <a:latin typeface="Aptos"/>
            </a:endParaRPr>
          </a:p>
        </p:txBody>
      </p:sp>
      <p:sp>
        <p:nvSpPr>
          <p:cNvPr id="135" name="Shape 87">
            <a:extLst>
              <a:ext uri="{FF2B5EF4-FFF2-40B4-BE49-F238E27FC236}">
                <a16:creationId xmlns:a16="http://schemas.microsoft.com/office/drawing/2014/main" id="{895B0F6B-9421-44E1-2C1A-BB269BD75B45}"/>
              </a:ext>
            </a:extLst>
          </p:cNvPr>
          <p:cNvSpPr/>
          <p:nvPr/>
        </p:nvSpPr>
        <p:spPr>
          <a:xfrm>
            <a:off x="35242619" y="10577372"/>
            <a:ext cx="8131582" cy="628051"/>
          </a:xfrm>
          <a:custGeom>
            <a:avLst/>
            <a:gdLst>
              <a:gd name="f0" fmla="val 10800000"/>
              <a:gd name="f1" fmla="val 5400000"/>
              <a:gd name="f2" fmla="val 16200000"/>
              <a:gd name="f3" fmla="val w"/>
              <a:gd name="f4" fmla="val h"/>
              <a:gd name="f5" fmla="val ss"/>
              <a:gd name="f6" fmla="val 0"/>
              <a:gd name="f7" fmla="*/ 5419351 1 1725033"/>
              <a:gd name="f8" fmla="val 45"/>
              <a:gd name="f9" fmla="val 21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1F7FD"/>
          </a:solidFill>
          <a:ln w="10158" cap="flat">
            <a:solidFill>
              <a:srgbClr val="D4E4F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36" name="Text 88">
            <a:extLst>
              <a:ext uri="{FF2B5EF4-FFF2-40B4-BE49-F238E27FC236}">
                <a16:creationId xmlns:a16="http://schemas.microsoft.com/office/drawing/2014/main" id="{9EF26D31-1008-C639-BCFA-70C5A718B849}"/>
              </a:ext>
            </a:extLst>
          </p:cNvPr>
          <p:cNvSpPr/>
          <p:nvPr/>
        </p:nvSpPr>
        <p:spPr>
          <a:xfrm>
            <a:off x="35425685" y="10691896"/>
            <a:ext cx="7248020" cy="513527"/>
          </a:xfrm>
          <a:prstGeom prst="rect">
            <a:avLst/>
          </a:prstGeom>
          <a:noFill/>
          <a:ln cap="flat">
            <a:noFill/>
            <a:prstDash val="solid"/>
          </a:ln>
        </p:spPr>
        <p:txBody>
          <a:bodyPr vert="horz" wrap="square" lIns="128" tIns="128" rIns="128" bIns="128" anchor="t" anchorCtr="0" compatLnSpc="1">
            <a:normAutofit fontScale="92500"/>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dirty="0">
                <a:solidFill>
                  <a:srgbClr val="0E2238"/>
                </a:solidFill>
                <a:uFillTx/>
                <a:latin typeface="Aptos" pitchFamily="34"/>
                <a:ea typeface="Aptos" pitchFamily="34"/>
                <a:cs typeface="Aptos" pitchFamily="34"/>
              </a:rPr>
              <a:t>Highly specialist and multi-agency care for complex, treatment-refractory GAD with very marked functional impairment, self-neglect or a high risk of self-harm (NICE, 2020).</a:t>
            </a:r>
            <a:endParaRPr lang="en-US" sz="1600" b="0" i="0" u="none" strike="noStrike" kern="1200" cap="none" spc="0" dirty="0">
              <a:solidFill>
                <a:srgbClr val="000000"/>
              </a:solidFill>
              <a:uFillTx/>
              <a:latin typeface="Aptos"/>
            </a:endParaRPr>
          </a:p>
        </p:txBody>
      </p:sp>
      <p:sp>
        <p:nvSpPr>
          <p:cNvPr id="137" name="Text 89">
            <a:extLst>
              <a:ext uri="{FF2B5EF4-FFF2-40B4-BE49-F238E27FC236}">
                <a16:creationId xmlns:a16="http://schemas.microsoft.com/office/drawing/2014/main" id="{A9C31723-3D7A-5F95-D3F7-8DA2EF9C5064}"/>
              </a:ext>
            </a:extLst>
          </p:cNvPr>
          <p:cNvSpPr/>
          <p:nvPr/>
        </p:nvSpPr>
        <p:spPr>
          <a:xfrm>
            <a:off x="33516219" y="11563347"/>
            <a:ext cx="9222837" cy="8589975"/>
          </a:xfrm>
          <a:prstGeom prst="rect">
            <a:avLst/>
          </a:prstGeom>
          <a:noFill/>
          <a:ln cap="flat">
            <a:noFill/>
            <a:prstDash val="solid"/>
          </a:ln>
        </p:spPr>
        <p:txBody>
          <a:bodyPr vert="horz" wrap="square" lIns="630" tIns="630" rIns="630" bIns="630" anchor="t" anchorCtr="0" compatLnSpc="1">
            <a:normAutofit/>
          </a:bodyPr>
          <a:lstStyle/>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Cognitive </a:t>
            </a:r>
            <a:r>
              <a:rPr lang="en-US" sz="28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behavioural</a:t>
            </a: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therapy helps people challenge or tolerate worrying thoughts and approach anxiety-provoking situations rather than avoiding them. Applied relaxation uses structured tense-and-release exercises to reduce physical tension. When medication is chosen, NICE recommends an SSRI and advises considering sertraline first. Benzodiazepines should be limited to short-term use during crises (NICE, 2020; Saramago et al., 2021).</a:t>
            </a:r>
            <a:endParaRPr lang="en-US" sz="28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endParaRPr lang="en-US" sz="28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NHS Talking Therapies commonly delivers low-intensity, </a:t>
            </a:r>
            <a:r>
              <a:rPr lang="en-US" sz="28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manualised</a:t>
            </a: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CBT. Belli et al. (2026) found strong relationships between changes in worry and feelings of anxiety, and between difficulty relaxing and restlessness. Some symptom relationships changed across treatment phases. However, the study included treatment responders and requires replication before its findings can be applied to clinical practice.</a:t>
            </a:r>
            <a:endParaRPr lang="en-US" sz="28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endParaRPr lang="en-US" sz="28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70000"/>
              </a:lnSpc>
              <a:spcBef>
                <a:spcPts val="0"/>
              </a:spcBef>
              <a:spcAft>
                <a:spcPts val="0"/>
              </a:spcAft>
              <a:buNone/>
              <a:tabLst/>
              <a:defRPr sz="1400" b="0" i="0" u="none" strike="noStrike" kern="0" cap="none" spc="0" baseline="0">
                <a:solidFill>
                  <a:srgbClr val="000000"/>
                </a:solidFill>
                <a:uFillTx/>
              </a:defRPr>
            </a:pP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Digital interventions include internet-based CBT, psychoeducation, relaxation </a:t>
            </a:r>
            <a:r>
              <a:rPr lang="en-US" sz="28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programmes</a:t>
            </a:r>
            <a:r>
              <a:rPr lang="en-US" sz="28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and mobile applications. A systematic review of 21 trials found substantial uncertainty about whether digital interventions were better than no intervention or added benefit to standard treatment. Antidepressant medication and group therapy had a higher probability of ranking as the best options, but wide confidence intervals made the comparisons inconclusive (Saramago et al., 2021).</a:t>
            </a:r>
            <a:endParaRPr lang="en-US" sz="28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138" name="Shape 90">
            <a:extLst>
              <a:ext uri="{FF2B5EF4-FFF2-40B4-BE49-F238E27FC236}">
                <a16:creationId xmlns:a16="http://schemas.microsoft.com/office/drawing/2014/main" id="{116B2341-84C6-E785-A5B5-78E40D0A2228}"/>
              </a:ext>
            </a:extLst>
          </p:cNvPr>
          <p:cNvSpPr/>
          <p:nvPr/>
        </p:nvSpPr>
        <p:spPr>
          <a:xfrm>
            <a:off x="388923" y="21402703"/>
            <a:ext cx="9941356" cy="9784174"/>
          </a:xfrm>
          <a:custGeom>
            <a:avLst/>
            <a:gdLst>
              <a:gd name="f0" fmla="val 10800000"/>
              <a:gd name="f1" fmla="val 5400000"/>
              <a:gd name="f2" fmla="val 16200000"/>
              <a:gd name="f3" fmla="val w"/>
              <a:gd name="f4" fmla="val h"/>
              <a:gd name="f5" fmla="val ss"/>
              <a:gd name="f6" fmla="val 0"/>
              <a:gd name="f7" fmla="*/ 5419351 1 1725033"/>
              <a:gd name="f8" fmla="val 45"/>
              <a:gd name="f9" fmla="val 31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39" name="Shape 91">
            <a:extLst>
              <a:ext uri="{FF2B5EF4-FFF2-40B4-BE49-F238E27FC236}">
                <a16:creationId xmlns:a16="http://schemas.microsoft.com/office/drawing/2014/main" id="{629ED668-1975-163D-9FAA-B267F43D9875}"/>
              </a:ext>
            </a:extLst>
          </p:cNvPr>
          <p:cNvSpPr/>
          <p:nvPr/>
        </p:nvSpPr>
        <p:spPr>
          <a:xfrm>
            <a:off x="422008" y="20146064"/>
            <a:ext cx="10064696" cy="1256639"/>
          </a:xfrm>
          <a:custGeom>
            <a:avLst/>
            <a:gdLst>
              <a:gd name="f0" fmla="val 10800000"/>
              <a:gd name="f1" fmla="val 5400000"/>
              <a:gd name="f2" fmla="val 16200000"/>
              <a:gd name="f3" fmla="val w"/>
              <a:gd name="f4" fmla="val h"/>
              <a:gd name="f5" fmla="val ss"/>
              <a:gd name="f6" fmla="val 0"/>
              <a:gd name="f7" fmla="*/ 5419351 1 1725033"/>
              <a:gd name="f8" fmla="val 45"/>
              <a:gd name="f9" fmla="val 42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40" name="Text 92">
            <a:extLst>
              <a:ext uri="{FF2B5EF4-FFF2-40B4-BE49-F238E27FC236}">
                <a16:creationId xmlns:a16="http://schemas.microsoft.com/office/drawing/2014/main" id="{2B0F9425-085E-4CB6-86E2-C9E387A68631}"/>
              </a:ext>
            </a:extLst>
          </p:cNvPr>
          <p:cNvSpPr/>
          <p:nvPr/>
        </p:nvSpPr>
        <p:spPr>
          <a:xfrm>
            <a:off x="49377" y="20313832"/>
            <a:ext cx="10280902" cy="1000458"/>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dirty="0">
                <a:solidFill>
                  <a:srgbClr val="FFFFFF"/>
                </a:solidFill>
                <a:uFillTx/>
                <a:latin typeface="Aptos" pitchFamily="34"/>
                <a:ea typeface="Aptos" pitchFamily="34"/>
                <a:cs typeface="Aptos" pitchFamily="34"/>
              </a:rPr>
              <a:t>Social, Cultural and </a:t>
            </a:r>
            <a:r>
              <a:rPr lang="en-US" sz="3600" b="1" i="0" u="none" strike="noStrike" kern="1200" cap="none" spc="0" dirty="0">
                <a:solidFill>
                  <a:srgbClr val="FFFFFF"/>
                </a:solidFill>
                <a:uFillTx/>
                <a:latin typeface="Aptos" pitchFamily="34"/>
                <a:ea typeface="Aptos" pitchFamily="34"/>
                <a:cs typeface="Aptos" pitchFamily="34"/>
              </a:rPr>
              <a:t>Political</a:t>
            </a:r>
            <a:r>
              <a:rPr lang="en-US" sz="3200" b="1" i="0" u="none" strike="noStrike" kern="1200" cap="none" spc="0" dirty="0">
                <a:solidFill>
                  <a:srgbClr val="FFFFFF"/>
                </a:solidFill>
                <a:uFillTx/>
                <a:latin typeface="Aptos" pitchFamily="34"/>
                <a:ea typeface="Aptos" pitchFamily="34"/>
                <a:cs typeface="Aptos" pitchFamily="34"/>
              </a:rPr>
              <a:t> Context</a:t>
            </a:r>
            <a:endParaRPr lang="en-US" sz="3200" b="0" i="0" u="none" strike="noStrike" kern="1200" cap="none" spc="0" dirty="0">
              <a:solidFill>
                <a:srgbClr val="000000"/>
              </a:solidFill>
              <a:uFillTx/>
              <a:latin typeface="Aptos"/>
            </a:endParaRPr>
          </a:p>
        </p:txBody>
      </p:sp>
      <p:sp>
        <p:nvSpPr>
          <p:cNvPr id="141" name="Text 93">
            <a:extLst>
              <a:ext uri="{FF2B5EF4-FFF2-40B4-BE49-F238E27FC236}">
                <a16:creationId xmlns:a16="http://schemas.microsoft.com/office/drawing/2014/main" id="{7ABC5774-E55D-F680-93D6-E98F8ED0D53C}"/>
              </a:ext>
            </a:extLst>
          </p:cNvPr>
          <p:cNvSpPr/>
          <p:nvPr/>
        </p:nvSpPr>
        <p:spPr>
          <a:xfrm>
            <a:off x="625450" y="21557969"/>
            <a:ext cx="9795522" cy="9923829"/>
          </a:xfrm>
          <a:prstGeom prst="rect">
            <a:avLst/>
          </a:prstGeom>
          <a:noFill/>
          <a:ln cap="flat">
            <a:noFill/>
            <a:prstDash val="solid"/>
          </a:ln>
        </p:spPr>
        <p:txBody>
          <a:bodyPr vert="horz" wrap="square" lIns="630" tIns="630" rIns="630" bIns="630" anchor="t" anchorCtr="0" compatLnSpc="1">
            <a:normAutofit lnSpcReduction="10000"/>
          </a:bodyPr>
          <a:lstStyle/>
          <a:p>
            <a:pPr marL="0" marR="0" lvl="0" indent="0" algn="l" defTabSz="914400" rtl="0" fontAlgn="auto" hangingPunct="1">
              <a:lnSpc>
                <a:spcPct val="90000"/>
              </a:lnSpc>
              <a:spcBef>
                <a:spcPts val="0"/>
              </a:spcBef>
              <a:spcAft>
                <a:spcPts val="0"/>
              </a:spcAft>
              <a:buNone/>
              <a:tabLst/>
              <a:defRPr sz="1700" b="0" i="0" u="none" strike="noStrike" kern="0" cap="none" spc="0" baseline="0">
                <a:solidFill>
                  <a:srgbClr val="000000"/>
                </a:solidFill>
                <a:uFillTx/>
              </a:defRPr>
            </a:pPr>
            <a:r>
              <a:rPr lang="en-US" sz="2800" b="0" i="0" u="none" strike="noStrike" kern="1200" cap="none" spc="0" dirty="0">
                <a:solidFill>
                  <a:srgbClr val="000000"/>
                </a:solidFill>
                <a:uFillTx/>
                <a:latin typeface="Aptos" pitchFamily="34"/>
              </a:rPr>
              <a:t>​</a:t>
            </a:r>
            <a:br>
              <a:rPr lang="en-US" sz="2800" b="0" i="0" u="none" strike="noStrike" kern="1200" cap="none" spc="0" dirty="0">
                <a:solidFill>
                  <a:srgbClr val="000000"/>
                </a:solidFill>
                <a:uFillTx/>
                <a:latin typeface="Aptos" pitchFamily="34"/>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Mental-health stigma can restrict ​</a:t>
            </a: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healthcare, education and employment, ​</a:t>
            </a:r>
          </a:p>
          <a:p>
            <a:pPr marL="0" marR="0" lvl="0" indent="0" algn="l" defTabSz="914400" rtl="0" fontAlgn="auto" hangingPunct="1">
              <a:lnSpc>
                <a:spcPct val="9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00000"/>
                </a:solidFill>
                <a:uFillTx/>
                <a:latin typeface="Arial" panose="020B0604020202020204" pitchFamily="34" charset="0"/>
                <a:cs typeface="Arial" panose="020B0604020202020204" pitchFamily="34" charset="0"/>
              </a:rPr>
              <a:t>increasing poverty and exclusion. ​</a:t>
            </a: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Time to Change improved public attitudes, ​</a:t>
            </a: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though its exact impact was uncertain ​</a:t>
            </a: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(Henderson et al., 2020)                                                                                                                                                                                                                                                                                                                                                                                                       Common mental-health conditions were more frequent among people facing deprivation, debt or unemployment, but findings were not specific to GAD (NHS England, 2025).​</a:t>
            </a:r>
            <a:br>
              <a:rPr lang="en-US" sz="3200" b="0" i="0" u="none" strike="noStrike" kern="1200" cap="none" spc="0" dirty="0">
                <a:solidFill>
                  <a:srgbClr val="000000"/>
                </a:solidFill>
                <a:uFillTx/>
                <a:latin typeface="Arial" panose="020B0604020202020204" pitchFamily="34" charset="0"/>
                <a:cs typeface="Arial" panose="020B0604020202020204" pitchFamily="34" charset="0"/>
              </a:rPr>
            </a:br>
            <a:r>
              <a:rPr lang="en-US" sz="3200" b="0" i="0" u="none" strike="noStrike" kern="1200" cap="none" spc="0" dirty="0">
                <a:solidFill>
                  <a:srgbClr val="000000"/>
                </a:solidFill>
                <a:uFillTx/>
                <a:latin typeface="Arial" panose="020B0604020202020204" pitchFamily="34" charset="0"/>
                <a:cs typeface="Arial" panose="020B0604020202020204" pitchFamily="34" charset="0"/>
              </a:rPr>
              <a:t>​</a:t>
            </a:r>
          </a:p>
          <a:p>
            <a:pPr marL="0" marR="0" lvl="0" indent="0" algn="l" defTabSz="914400" rtl="0" fontAlgn="auto" hangingPunct="1">
              <a:lnSpc>
                <a:spcPct val="9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00000"/>
                </a:solidFill>
                <a:uFillTx/>
                <a:latin typeface="Arial" panose="020B0604020202020204" pitchFamily="34" charset="0"/>
                <a:cs typeface="Arial" panose="020B0604020202020204" pitchFamily="34" charset="0"/>
              </a:rPr>
              <a:t>NICE recommends considering GAD in people repeatedly seeking reassurance, providing support in their preferred language and adapting care for learning disabilities. Assessment tools should be accessible, although changing their wording may reduce reliability (NICE, 2020; Dagnan et al., 2025).​</a:t>
            </a:r>
          </a:p>
          <a:p>
            <a:pPr marL="0" marR="0" lvl="0" indent="0" algn="l" defTabSz="914400" rtl="0" fontAlgn="auto" hangingPunct="1">
              <a:lnSpc>
                <a:spcPct val="90000"/>
              </a:lnSpc>
              <a:spcBef>
                <a:spcPts val="0"/>
              </a:spcBef>
              <a:spcAft>
                <a:spcPts val="0"/>
              </a:spcAft>
              <a:buNone/>
              <a:tabLst/>
              <a:defRPr sz="1700" b="0" i="0" u="none" strike="noStrike" kern="0" cap="none" spc="0" baseline="0">
                <a:solidFill>
                  <a:srgbClr val="000000"/>
                </a:solidFill>
                <a:uFillTx/>
              </a:defRPr>
            </a:pPr>
            <a:r>
              <a:rPr lang="en-US" sz="3200" b="0" i="0" u="none" strike="noStrike" kern="1200" cap="none" spc="0" dirty="0">
                <a:solidFill>
                  <a:srgbClr val="000000"/>
                </a:solidFill>
                <a:uFillTx/>
                <a:latin typeface="Arial" panose="020B0604020202020204" pitchFamily="34" charset="0"/>
                <a:cs typeface="Arial" panose="020B0604020202020204" pitchFamily="34" charset="0"/>
              </a:rPr>
              <a:t>​</a:t>
            </a:r>
          </a:p>
        </p:txBody>
      </p:sp>
      <p:sp>
        <p:nvSpPr>
          <p:cNvPr id="142" name="Shape 94">
            <a:extLst>
              <a:ext uri="{FF2B5EF4-FFF2-40B4-BE49-F238E27FC236}">
                <a16:creationId xmlns:a16="http://schemas.microsoft.com/office/drawing/2014/main" id="{B799E126-9F93-22B1-AAD3-EACABAF4CF1E}"/>
              </a:ext>
            </a:extLst>
          </p:cNvPr>
          <p:cNvSpPr/>
          <p:nvPr/>
        </p:nvSpPr>
        <p:spPr>
          <a:xfrm>
            <a:off x="11587276" y="21557969"/>
            <a:ext cx="9839281" cy="9628908"/>
          </a:xfrm>
          <a:custGeom>
            <a:avLst/>
            <a:gdLst>
              <a:gd name="f0" fmla="val 10800000"/>
              <a:gd name="f1" fmla="val 5400000"/>
              <a:gd name="f2" fmla="val 16200000"/>
              <a:gd name="f3" fmla="val w"/>
              <a:gd name="f4" fmla="val h"/>
              <a:gd name="f5" fmla="val ss"/>
              <a:gd name="f6" fmla="val 0"/>
              <a:gd name="f7" fmla="*/ 5419351 1 1725033"/>
              <a:gd name="f8" fmla="val 45"/>
              <a:gd name="f9" fmla="val 377"/>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43" name="Shape 95">
            <a:extLst>
              <a:ext uri="{FF2B5EF4-FFF2-40B4-BE49-F238E27FC236}">
                <a16:creationId xmlns:a16="http://schemas.microsoft.com/office/drawing/2014/main" id="{21B8E722-76FF-19CC-CD62-0D28110173C7}"/>
              </a:ext>
            </a:extLst>
          </p:cNvPr>
          <p:cNvSpPr/>
          <p:nvPr/>
        </p:nvSpPr>
        <p:spPr>
          <a:xfrm>
            <a:off x="11398863" y="20175098"/>
            <a:ext cx="9955273" cy="1076024"/>
          </a:xfrm>
          <a:custGeom>
            <a:avLst/>
            <a:gdLst>
              <a:gd name="f0" fmla="val 10800000"/>
              <a:gd name="f1" fmla="val 5400000"/>
              <a:gd name="f2" fmla="val 16200000"/>
              <a:gd name="f3" fmla="val w"/>
              <a:gd name="f4" fmla="val h"/>
              <a:gd name="f5" fmla="val ss"/>
              <a:gd name="f6" fmla="val 0"/>
              <a:gd name="f7" fmla="*/ 5419351 1 1725033"/>
              <a:gd name="f8" fmla="val 45"/>
              <a:gd name="f9" fmla="val 42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44" name="Text 96">
            <a:extLst>
              <a:ext uri="{FF2B5EF4-FFF2-40B4-BE49-F238E27FC236}">
                <a16:creationId xmlns:a16="http://schemas.microsoft.com/office/drawing/2014/main" id="{838A0FB8-2C6E-A2FE-16D0-F786CF1074D0}"/>
              </a:ext>
            </a:extLst>
          </p:cNvPr>
          <p:cNvSpPr/>
          <p:nvPr/>
        </p:nvSpPr>
        <p:spPr>
          <a:xfrm>
            <a:off x="12787165" y="20175098"/>
            <a:ext cx="7294661" cy="713617"/>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none" strike="noStrike" kern="1200" cap="none" spc="0" dirty="0">
                <a:solidFill>
                  <a:srgbClr val="FFFFFF"/>
                </a:solidFill>
                <a:uFillTx/>
                <a:latin typeface="Aptos" pitchFamily="34"/>
                <a:ea typeface="Aptos" pitchFamily="34"/>
                <a:cs typeface="Aptos" pitchFamily="34"/>
              </a:rPr>
              <a:t>Recommendations</a:t>
            </a:r>
            <a:endParaRPr lang="en-US" sz="3600" b="0" i="0" u="none" strike="noStrike" kern="1200" cap="none" spc="0" dirty="0">
              <a:solidFill>
                <a:srgbClr val="000000"/>
              </a:solidFill>
              <a:uFillTx/>
              <a:latin typeface="Aptos"/>
            </a:endParaRPr>
          </a:p>
        </p:txBody>
      </p:sp>
      <p:sp>
        <p:nvSpPr>
          <p:cNvPr id="145" name="Text 97">
            <a:extLst>
              <a:ext uri="{FF2B5EF4-FFF2-40B4-BE49-F238E27FC236}">
                <a16:creationId xmlns:a16="http://schemas.microsoft.com/office/drawing/2014/main" id="{75B6644C-7BBD-72AC-2F3C-0905A8AB7588}"/>
              </a:ext>
            </a:extLst>
          </p:cNvPr>
          <p:cNvSpPr/>
          <p:nvPr/>
        </p:nvSpPr>
        <p:spPr>
          <a:xfrm>
            <a:off x="11587275" y="21759062"/>
            <a:ext cx="9839281" cy="9427815"/>
          </a:xfrm>
          <a:prstGeom prst="rect">
            <a:avLst/>
          </a:prstGeom>
          <a:noFill/>
          <a:ln cap="flat">
            <a:noFill/>
            <a:prstDash val="solid"/>
          </a:ln>
        </p:spPr>
        <p:txBody>
          <a:bodyPr vert="horz" wrap="square" lIns="630" tIns="630" rIns="630" bIns="63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Improve early identification through the GAD-2 and comprehensive assessment.</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Increase access to trained CBT and applied-relaxation practitioners.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Maintain stepped, evidence-based and preference-sensitive care.</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Use digital interventions as supported options while comparative research continues.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Adjust treatment delivery for language, communication and learning-disability needs.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Monitor access and outcomes across demographic and socioeconomic groups.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Continue targeted anti-stigma initiatives.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Strengthen research into GAD-specific mechanisms, treatments and inequalities.</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146" name="Shape 98">
            <a:extLst>
              <a:ext uri="{FF2B5EF4-FFF2-40B4-BE49-F238E27FC236}">
                <a16:creationId xmlns:a16="http://schemas.microsoft.com/office/drawing/2014/main" id="{DDC85048-1E93-DE4E-030A-EB89D534A457}"/>
              </a:ext>
            </a:extLst>
          </p:cNvPr>
          <p:cNvSpPr/>
          <p:nvPr/>
        </p:nvSpPr>
        <p:spPr>
          <a:xfrm>
            <a:off x="22423986" y="21177628"/>
            <a:ext cx="10060046" cy="10009249"/>
          </a:xfrm>
          <a:custGeom>
            <a:avLst/>
            <a:gdLst>
              <a:gd name="f0" fmla="val 10800000"/>
              <a:gd name="f1" fmla="val 5400000"/>
              <a:gd name="f2" fmla="val 16200000"/>
              <a:gd name="f3" fmla="val w"/>
              <a:gd name="f4" fmla="val h"/>
              <a:gd name="f5" fmla="val ss"/>
              <a:gd name="f6" fmla="val 0"/>
              <a:gd name="f7" fmla="*/ 5419351 1 1725033"/>
              <a:gd name="f8" fmla="val 45"/>
              <a:gd name="f9" fmla="val 493"/>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47" name="Shape 99">
            <a:extLst>
              <a:ext uri="{FF2B5EF4-FFF2-40B4-BE49-F238E27FC236}">
                <a16:creationId xmlns:a16="http://schemas.microsoft.com/office/drawing/2014/main" id="{A207126B-15E2-F500-171C-9F8DD29C5DC6}"/>
              </a:ext>
            </a:extLst>
          </p:cNvPr>
          <p:cNvSpPr/>
          <p:nvPr/>
        </p:nvSpPr>
        <p:spPr>
          <a:xfrm>
            <a:off x="22391316" y="20153322"/>
            <a:ext cx="10007764" cy="1024306"/>
          </a:xfrm>
          <a:custGeom>
            <a:avLst/>
            <a:gdLst>
              <a:gd name="f0" fmla="val 10800000"/>
              <a:gd name="f1" fmla="val 5400000"/>
              <a:gd name="f2" fmla="val 16200000"/>
              <a:gd name="f3" fmla="val w"/>
              <a:gd name="f4" fmla="val h"/>
              <a:gd name="f5" fmla="val ss"/>
              <a:gd name="f6" fmla="val 0"/>
              <a:gd name="f7" fmla="*/ 5419351 1 1725033"/>
              <a:gd name="f8" fmla="val 45"/>
              <a:gd name="f9" fmla="val 42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48" name="Text 100">
            <a:extLst>
              <a:ext uri="{FF2B5EF4-FFF2-40B4-BE49-F238E27FC236}">
                <a16:creationId xmlns:a16="http://schemas.microsoft.com/office/drawing/2014/main" id="{3F867ED2-2E25-C7E1-10A1-35602DB7A342}"/>
              </a:ext>
            </a:extLst>
          </p:cNvPr>
          <p:cNvSpPr/>
          <p:nvPr/>
        </p:nvSpPr>
        <p:spPr>
          <a:xfrm>
            <a:off x="22762597" y="20372942"/>
            <a:ext cx="9430985" cy="533695"/>
          </a:xfrm>
          <a:prstGeom prst="rect">
            <a:avLst/>
          </a:prstGeom>
          <a:noFill/>
          <a:ln cap="flat">
            <a:noFill/>
            <a:prstDash val="solid"/>
          </a:ln>
        </p:spPr>
        <p:txBody>
          <a:bodyPr vert="horz" wrap="square" lIns="256" tIns="256" rIns="256" bIns="256" anchor="ctr" anchorCtr="1" compatLnSpc="1">
            <a:normAutofit lnSpcReduction="10000"/>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none" strike="noStrike" kern="1200" cap="none" spc="0" dirty="0">
                <a:solidFill>
                  <a:srgbClr val="FFFFFF"/>
                </a:solidFill>
                <a:uFillTx/>
                <a:latin typeface="Aptos" pitchFamily="34"/>
                <a:ea typeface="Aptos" pitchFamily="34"/>
                <a:cs typeface="Aptos" pitchFamily="34"/>
              </a:rPr>
              <a:t>Conclusion</a:t>
            </a:r>
            <a:endParaRPr lang="en-US" sz="3600" b="0" i="0" u="none" strike="noStrike" kern="1200" cap="none" spc="0" dirty="0">
              <a:solidFill>
                <a:srgbClr val="000000"/>
              </a:solidFill>
              <a:uFillTx/>
              <a:latin typeface="Aptos"/>
            </a:endParaRPr>
          </a:p>
        </p:txBody>
      </p:sp>
      <p:sp>
        <p:nvSpPr>
          <p:cNvPr id="149" name="Text 102">
            <a:extLst>
              <a:ext uri="{FF2B5EF4-FFF2-40B4-BE49-F238E27FC236}">
                <a16:creationId xmlns:a16="http://schemas.microsoft.com/office/drawing/2014/main" id="{AED4E7A2-1A33-313F-DEEE-66DDBEF142AE}"/>
              </a:ext>
            </a:extLst>
          </p:cNvPr>
          <p:cNvSpPr/>
          <p:nvPr/>
        </p:nvSpPr>
        <p:spPr>
          <a:xfrm>
            <a:off x="22568170" y="21487772"/>
            <a:ext cx="9915861" cy="9699105"/>
          </a:xfrm>
          <a:prstGeom prst="rect">
            <a:avLst/>
          </a:prstGeom>
          <a:noFill/>
          <a:ln cap="flat">
            <a:noFill/>
            <a:prstDash val="solid"/>
          </a:ln>
        </p:spPr>
        <p:txBody>
          <a:bodyPr vert="horz" wrap="square" lIns="630" tIns="630" rIns="630" bIns="630" anchor="t"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GAD is a common and impairing condition that may remain under </a:t>
            </a:r>
            <a:r>
              <a:rPr lang="en-US" sz="36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recognised</a:t>
            </a:r>
            <a:r>
              <a:rPr lang="en-US" sz="3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Its diagnostic identity has become relatively stable, but psychological models, treatment mechanisms and evidence for digital provision continue to develop. Effective care requires early identification, evidence-based stepped treatment, accessible delivery and sustained action against stigma and socioeconomic inequality (Freeston, 2023; NHS England, 2025).</a:t>
            </a:r>
            <a:endParaRPr lang="en-US" sz="3600" b="0" i="0" u="none" strike="noStrike" kern="1200" cap="none" spc="0" dirty="0">
              <a:solidFill>
                <a:srgbClr val="000000"/>
              </a:solidFill>
              <a:uFillTx/>
              <a:latin typeface="Arial" panose="020B0604020202020204" pitchFamily="34" charset="0"/>
              <a:cs typeface="Arial" panose="020B0604020202020204" pitchFamily="34" charset="0"/>
            </a:endParaRPr>
          </a:p>
        </p:txBody>
      </p:sp>
      <p:sp>
        <p:nvSpPr>
          <p:cNvPr id="150" name="Shape 103">
            <a:extLst>
              <a:ext uri="{FF2B5EF4-FFF2-40B4-BE49-F238E27FC236}">
                <a16:creationId xmlns:a16="http://schemas.microsoft.com/office/drawing/2014/main" id="{101B78E3-3BD6-0B06-F9BD-26A4AA4370ED}"/>
              </a:ext>
            </a:extLst>
          </p:cNvPr>
          <p:cNvSpPr/>
          <p:nvPr/>
        </p:nvSpPr>
        <p:spPr>
          <a:xfrm>
            <a:off x="33470572" y="21314290"/>
            <a:ext cx="9623758" cy="8995995"/>
          </a:xfrm>
          <a:custGeom>
            <a:avLst/>
            <a:gdLst>
              <a:gd name="f0" fmla="val 10800000"/>
              <a:gd name="f1" fmla="val 5400000"/>
              <a:gd name="f2" fmla="val 16200000"/>
              <a:gd name="f3" fmla="val w"/>
              <a:gd name="f4" fmla="val h"/>
              <a:gd name="f5" fmla="val ss"/>
              <a:gd name="f6" fmla="val 0"/>
              <a:gd name="f7" fmla="*/ 5419351 1 1725033"/>
              <a:gd name="f8" fmla="val 45"/>
              <a:gd name="f9" fmla="val 314"/>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0"/>
            </a:srgbClr>
          </a:solidFill>
          <a:ln w="16514" cap="flat">
            <a:solidFill>
              <a:srgbClr val="8CB8E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51" name="Shape 104">
            <a:extLst>
              <a:ext uri="{FF2B5EF4-FFF2-40B4-BE49-F238E27FC236}">
                <a16:creationId xmlns:a16="http://schemas.microsoft.com/office/drawing/2014/main" id="{8408B408-F6DE-D0BA-67FD-6037EDF33066}"/>
              </a:ext>
            </a:extLst>
          </p:cNvPr>
          <p:cNvSpPr/>
          <p:nvPr/>
        </p:nvSpPr>
        <p:spPr>
          <a:xfrm>
            <a:off x="33470571" y="20161227"/>
            <a:ext cx="9839281" cy="1068249"/>
          </a:xfrm>
          <a:custGeom>
            <a:avLst/>
            <a:gdLst>
              <a:gd name="f0" fmla="val 10800000"/>
              <a:gd name="f1" fmla="val 5400000"/>
              <a:gd name="f2" fmla="val 16200000"/>
              <a:gd name="f3" fmla="val w"/>
              <a:gd name="f4" fmla="val h"/>
              <a:gd name="f5" fmla="val ss"/>
              <a:gd name="f6" fmla="val 0"/>
              <a:gd name="f7" fmla="*/ 5419351 1 1725033"/>
              <a:gd name="f8" fmla="val 45"/>
              <a:gd name="f9" fmla="val 4231"/>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063A75"/>
          </a:solidFill>
          <a:ln w="12701" cap="flat">
            <a:solidFill>
              <a:srgbClr val="063A75">
                <a:alpha val="0"/>
              </a:srgbClr>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a:solidFill>
                <a:srgbClr val="000000"/>
              </a:solidFill>
              <a:uFillTx/>
              <a:latin typeface="Calibri"/>
            </a:endParaRPr>
          </a:p>
        </p:txBody>
      </p:sp>
      <p:sp>
        <p:nvSpPr>
          <p:cNvPr id="152" name="Text 105">
            <a:extLst>
              <a:ext uri="{FF2B5EF4-FFF2-40B4-BE49-F238E27FC236}">
                <a16:creationId xmlns:a16="http://schemas.microsoft.com/office/drawing/2014/main" id="{D368ED3C-EC7B-8C21-E7C1-7EFD39A12A70}"/>
              </a:ext>
            </a:extLst>
          </p:cNvPr>
          <p:cNvSpPr/>
          <p:nvPr/>
        </p:nvSpPr>
        <p:spPr>
          <a:xfrm>
            <a:off x="33656314" y="20055285"/>
            <a:ext cx="9578707" cy="1268273"/>
          </a:xfrm>
          <a:prstGeom prst="rect">
            <a:avLst/>
          </a:prstGeom>
          <a:noFill/>
          <a:ln cap="flat">
            <a:noFill/>
            <a:prstDash val="solid"/>
          </a:ln>
        </p:spPr>
        <p:txBody>
          <a:bodyPr vert="horz" wrap="square" lIns="256" tIns="256" rIns="256" bIns="256" anchor="ctr" anchorCtr="1" compatLnSpc="1">
            <a:norm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dirty="0">
                <a:solidFill>
                  <a:srgbClr val="FFFFFF"/>
                </a:solidFill>
                <a:uFillTx/>
                <a:latin typeface="Aptos" pitchFamily="34"/>
                <a:ea typeface="Aptos" pitchFamily="34"/>
                <a:cs typeface="Aptos" pitchFamily="34"/>
              </a:rPr>
              <a:t>References</a:t>
            </a:r>
            <a:endParaRPr lang="en-US" sz="4000" b="0" i="0" u="none" strike="noStrike" kern="1200" cap="none" spc="0" dirty="0">
              <a:solidFill>
                <a:srgbClr val="000000"/>
              </a:solidFill>
              <a:uFillTx/>
              <a:latin typeface="Aptos"/>
            </a:endParaRPr>
          </a:p>
        </p:txBody>
      </p:sp>
      <p:sp>
        <p:nvSpPr>
          <p:cNvPr id="153" name="Text 106">
            <a:extLst>
              <a:ext uri="{FF2B5EF4-FFF2-40B4-BE49-F238E27FC236}">
                <a16:creationId xmlns:a16="http://schemas.microsoft.com/office/drawing/2014/main" id="{4AE1FCE6-CFF7-3315-62D4-645BC4D92A6A}"/>
              </a:ext>
            </a:extLst>
          </p:cNvPr>
          <p:cNvSpPr/>
          <p:nvPr/>
        </p:nvSpPr>
        <p:spPr>
          <a:xfrm>
            <a:off x="33470571" y="21557519"/>
            <a:ext cx="9683695" cy="9236068"/>
          </a:xfrm>
          <a:prstGeom prst="rect">
            <a:avLst/>
          </a:prstGeom>
          <a:noFill/>
          <a:ln cap="flat">
            <a:noFill/>
            <a:prstDash val="solid"/>
          </a:ln>
        </p:spPr>
        <p:txBody>
          <a:bodyPr vert="horz" wrap="square" lIns="630" tIns="630" rIns="630" bIns="630" anchor="t" anchorCtr="0" compatLnSpc="1">
            <a:normAutofit fontScale="92500" lnSpcReduction="20000"/>
          </a:bodyPr>
          <a:lstStyle/>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Freeston, M. H. (2023). What if we have too many models of worry and GAD? </a:t>
            </a:r>
            <a:r>
              <a:rPr lang="en-US" sz="1600" b="0" i="1"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Behavioural</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and Cognitive Psychotherapy</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51</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(6), 559–578.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3">
                  <a:extLst>
                    <a:ext uri="{A12FA001-AC4F-418D-AE19-62706E023703}">
                      <ahyp:hlinkClr xmlns:ahyp="http://schemas.microsoft.com/office/drawing/2018/hyperlinkcolor" val="tx"/>
                    </a:ext>
                  </a:extLst>
                </a:hlinkClick>
              </a:rPr>
              <a:t>https://doi.org/10.1017/S1352465822000649</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Saramago, P., Gega, L., Marshall, D., Nikolaidis, G. F., Jankovic, D., Melton, H., Dawson, S., Churchill, R., &amp; </a:t>
            </a:r>
            <a:r>
              <a:rPr lang="en-US" sz="16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Bojke</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L. (2021). Digital Interventions for Generalized Anxiety Disorder (GAD): Systematic Review and Network Meta-Analysis.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Frontiers in Psychiatry</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12</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726222.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4">
                  <a:extLst>
                    <a:ext uri="{A12FA001-AC4F-418D-AE19-62706E023703}">
                      <ahyp:hlinkClr xmlns:ahyp="http://schemas.microsoft.com/office/drawing/2018/hyperlinkcolor" val="tx"/>
                    </a:ext>
                  </a:extLst>
                </a:hlinkClick>
              </a:rPr>
              <a:t>https://doi.org/10.3389/fpsyt.2021.726222</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Dagnan, D., Saunders, R., Stott, J., Thwaites, R., &amp; Hatton, C. (2025). Psychometric Properties of the Nine</a:t>
            </a:r>
            <a:r>
              <a:rPr lang="en-US" sz="1600" b="0" i="0" u="none" strike="noStrike" kern="1200" cap="none" spc="0" dirty="0">
                <a:solidFill>
                  <a:srgbClr val="0E2238"/>
                </a:solidFill>
                <a:uFillTx/>
                <a:latin typeface="Arial" panose="020B0604020202020204" pitchFamily="34" charset="0"/>
                <a:ea typeface="Cambria Math"/>
                <a:cs typeface="Arial" panose="020B0604020202020204" pitchFamily="34" charset="0"/>
              </a:rPr>
              <a:t>‐</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Item Personal Health Questionnaire (PHQ</a:t>
            </a:r>
            <a:r>
              <a:rPr lang="en-US" sz="1600" b="0" i="0" u="none" strike="noStrike" kern="1200" cap="none" spc="0" dirty="0">
                <a:solidFill>
                  <a:srgbClr val="0E2238"/>
                </a:solidFill>
                <a:uFillTx/>
                <a:latin typeface="Arial" panose="020B0604020202020204" pitchFamily="34" charset="0"/>
                <a:ea typeface="Cambria Math"/>
                <a:cs typeface="Arial" panose="020B0604020202020204" pitchFamily="34" charset="0"/>
              </a:rPr>
              <a:t>‐</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9) Seven</a:t>
            </a:r>
            <a:r>
              <a:rPr lang="en-US" sz="1600" b="0" i="0" u="none" strike="noStrike" kern="1200" cap="none" spc="0" dirty="0">
                <a:solidFill>
                  <a:srgbClr val="0E2238"/>
                </a:solidFill>
                <a:uFillTx/>
                <a:latin typeface="Arial" panose="020B0604020202020204" pitchFamily="34" charset="0"/>
                <a:ea typeface="Cambria Math"/>
                <a:cs typeface="Arial" panose="020B0604020202020204" pitchFamily="34" charset="0"/>
              </a:rPr>
              <a:t>‐</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Item </a:t>
            </a:r>
            <a:r>
              <a:rPr lang="en-US" sz="16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Generalised</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Anxiety Disorder Scale (GAD</a:t>
            </a:r>
            <a:r>
              <a:rPr lang="en-US" sz="1600" b="0" i="0" u="none" strike="noStrike" kern="1200" cap="none" spc="0" dirty="0">
                <a:solidFill>
                  <a:srgbClr val="0E2238"/>
                </a:solidFill>
                <a:uFillTx/>
                <a:latin typeface="Arial" panose="020B0604020202020204" pitchFamily="34" charset="0"/>
                <a:ea typeface="Cambria Math"/>
                <a:cs typeface="Arial" panose="020B0604020202020204" pitchFamily="34" charset="0"/>
              </a:rPr>
              <a:t>‐</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7), and the Work and Social Adjustment Scale (WSAS) With People With Intellectual Disabilities.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Journal of Intellectual Disability Research</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69</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(6), 502–509.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5">
                  <a:extLst>
                    <a:ext uri="{A12FA001-AC4F-418D-AE19-62706E023703}">
                      <ahyp:hlinkClr xmlns:ahyp="http://schemas.microsoft.com/office/drawing/2018/hyperlinkcolor" val="tx"/>
                    </a:ext>
                  </a:extLst>
                </a:hlinkClick>
              </a:rPr>
              <a:t>https://doi.org/10.1111/jir.13231</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Belli, S. R., Hoekstra, R. H. A., Pilling, S., Saunders, R., Stott, J., Suh, J. W., Ebrahimi, O. V., &amp; O’Driscoll, C. (2026). Using network analysis to identify processes of change in low-intensity CBT interventions for depression and anxiety disorders.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Journal of Affective Disorders</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398</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Article 120937.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6">
                  <a:extLst>
                    <a:ext uri="{A12FA001-AC4F-418D-AE19-62706E023703}">
                      <ahyp:hlinkClr xmlns:ahyp="http://schemas.microsoft.com/office/drawing/2018/hyperlinkcolor" val="tx"/>
                    </a:ext>
                  </a:extLst>
                </a:hlinkClick>
              </a:rPr>
              <a:t>https://doi.org/10.1016/j.jad.2025.120937</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Henderson, C., Potts, L., &amp; Robinson, E. J. (2020). Mental illness stigma after a decade of Time to Change England: inequalities as targets for further improvement.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European Journal of Public Health</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30</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(3), 497–503.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7">
                  <a:extLst>
                    <a:ext uri="{A12FA001-AC4F-418D-AE19-62706E023703}">
                      <ahyp:hlinkClr xmlns:ahyp="http://schemas.microsoft.com/office/drawing/2018/hyperlinkcolor" val="tx"/>
                    </a:ext>
                  </a:extLst>
                </a:hlinkClick>
              </a:rPr>
              <a:t>https://doi.org/10.1093/eurpub/ckaa013</a:t>
            </a: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Cummins, I. (2020)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Mental Health Services and Community Care: A Critical History</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Bristol: Policy Press. Available at: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8">
                  <a:extLst>
                    <a:ext uri="{A12FA001-AC4F-418D-AE19-62706E023703}">
                      <ahyp:hlinkClr xmlns:ahyp="http://schemas.microsoft.com/office/drawing/2018/hyperlinkcolor" val="tx"/>
                    </a:ext>
                  </a:extLst>
                </a:hlinkClick>
              </a:rPr>
              <a:t>https://policy.bristoluniversitypress.co.uk/mental-health-services-and-community-care</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Liubertiene</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G., Sloman, A., Morris, S., Bhavsar, V., Clark, C., Das-Munshi, J., Jenkins, R., McManus, S., Oram, S. and Wessely, S. (2025) ‘Common mental health conditions’, in Morris, S., Hill, S., </a:t>
            </a:r>
            <a:r>
              <a:rPr lang="en-US" sz="1600" b="0" i="0"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Brugha</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T. and McManus, S. (eds.)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Adult Psychiatric Morbidity Survey: Survey of Mental Health and Wellbeing, England, 2023/4</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NHS England. Available at: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9">
                  <a:extLst>
                    <a:ext uri="{A12FA001-AC4F-418D-AE19-62706E023703}">
                      <ahyp:hlinkClr xmlns:ahyp="http://schemas.microsoft.com/office/drawing/2018/hyperlinkcolor" val="tx"/>
                    </a:ext>
                  </a:extLst>
                </a:hlinkClick>
              </a:rPr>
              <a:t>https://digital.nhs.uk/data-and-information/publications/statistical/adult-psychiatric-morbidity-survey/survey-of-mental-health-and-wellbeing-england-2023-24/common-mental-health-conditions</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National Health Service (NHS) (2024) </a:t>
            </a:r>
            <a:r>
              <a:rPr lang="en-US" sz="1600" b="0" i="1"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Generalised</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Anxiety Disorder (GAD)</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Available at: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10">
                  <a:extLst>
                    <a:ext uri="{A12FA001-AC4F-418D-AE19-62706E023703}">
                      <ahyp:hlinkClr xmlns:ahyp="http://schemas.microsoft.com/office/drawing/2018/hyperlinkcolor" val="tx"/>
                    </a:ext>
                  </a:extLst>
                </a:hlinkClick>
              </a:rPr>
              <a:t>https://www.nhs.uk/mental-health/conditions/generalised-anxiety-disorder-gad/</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National Institute for Health and Care Excellence (NICE) </a:t>
            </a:r>
            <a:r>
              <a:rPr lang="en-US" sz="1600" b="0" i="1"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Generalised</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Anxiety Disorder and Panic Disorder in Adults: Management</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Clinical guideline CG113. Available at: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11">
                  <a:extLst>
                    <a:ext uri="{A12FA001-AC4F-418D-AE19-62706E023703}">
                      <ahyp:hlinkClr xmlns:ahyp="http://schemas.microsoft.com/office/drawing/2018/hyperlinkcolor" val="tx"/>
                    </a:ext>
                  </a:extLst>
                </a:hlinkClick>
              </a:rPr>
              <a:t>https://www.nice.org.uk/guidance/cg113/</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World Health Organization (WHO) (2024) </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Clinical Descriptions and Diagnostic Requirements for ICD-11 Mental, </a:t>
            </a:r>
            <a:r>
              <a:rPr lang="en-US" sz="1600" b="0" i="1" u="none" strike="noStrike" kern="1200" cap="none" spc="0" dirty="0" err="1">
                <a:solidFill>
                  <a:srgbClr val="0E2238"/>
                </a:solidFill>
                <a:uFillTx/>
                <a:latin typeface="Arial" panose="020B0604020202020204" pitchFamily="34" charset="0"/>
                <a:ea typeface="Aptos" pitchFamily="34"/>
                <a:cs typeface="Arial" panose="020B0604020202020204" pitchFamily="34" charset="0"/>
              </a:rPr>
              <a:t>Behavioural</a:t>
            </a:r>
            <a:r>
              <a:rPr lang="en-US" sz="1600" b="0" i="1"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and Neurodevelopmental Disorders (CDDR)</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rPr>
              <a:t>. Geneva: World Health Organization. Available at: </a:t>
            </a:r>
            <a:r>
              <a:rPr lang="en-US" sz="1600" b="0" i="0" u="none" strike="noStrike" kern="1200" cap="none" spc="0" dirty="0">
                <a:solidFill>
                  <a:srgbClr val="0E2238"/>
                </a:solidFill>
                <a:uFillTx/>
                <a:latin typeface="Arial" panose="020B0604020202020204" pitchFamily="34" charset="0"/>
                <a:ea typeface="Aptos" pitchFamily="34"/>
                <a:cs typeface="Arial" panose="020B0604020202020204" pitchFamily="34" charset="0"/>
                <a:hlinkClick r:id="rId12">
                  <a:extLst>
                    <a:ext uri="{A12FA001-AC4F-418D-AE19-62706E023703}">
                      <ahyp:hlinkClr xmlns:ahyp="http://schemas.microsoft.com/office/drawing/2018/hyperlinkcolor" val="tx"/>
                    </a:ext>
                  </a:extLst>
                </a:hlinkClick>
              </a:rPr>
              <a:t>https://www.who.int/publications/i/item/9789240077263</a:t>
            </a:r>
            <a:endParaRPr lang="en-US" sz="1600" b="0" i="0" u="none" strike="noStrike" kern="1200" cap="none" spc="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4400" b="0" i="0" u="none" strike="noStrike" kern="1200" cap="none" spc="0" dirty="0">
              <a:solidFill>
                <a:srgbClr val="000000"/>
              </a:solidFill>
              <a:uFillTx/>
              <a:latin typeface="Aptos"/>
            </a:endParaRPr>
          </a:p>
          <a:p>
            <a:pPr marL="0" marR="0" lvl="0" indent="0" algn="l" defTabSz="914400" rtl="0" fontAlgn="auto" hangingPunct="1">
              <a:lnSpc>
                <a:spcPct val="90000"/>
              </a:lnSpc>
              <a:spcBef>
                <a:spcPts val="0"/>
              </a:spcBef>
              <a:spcAft>
                <a:spcPts val="0"/>
              </a:spcAft>
              <a:buNone/>
              <a:tabLst/>
              <a:defRPr sz="1600" b="0" i="0" u="none" strike="noStrike" kern="0" cap="none" spc="0" baseline="0">
                <a:solidFill>
                  <a:srgbClr val="000000"/>
                </a:solidFill>
                <a:uFillTx/>
              </a:defRPr>
            </a:pPr>
            <a:endParaRPr lang="en-US" sz="1600" b="0" i="0" u="none" strike="noStrike" kern="1200" cap="none" spc="0" dirty="0">
              <a:solidFill>
                <a:srgbClr val="0E2238"/>
              </a:solidFill>
              <a:uFillTx/>
              <a:latin typeface="Aptos"/>
            </a:endParaRPr>
          </a:p>
        </p:txBody>
      </p:sp>
      <p:sp>
        <p:nvSpPr>
          <p:cNvPr id="154" name="TextBox 108">
            <a:extLst>
              <a:ext uri="{FF2B5EF4-FFF2-40B4-BE49-F238E27FC236}">
                <a16:creationId xmlns:a16="http://schemas.microsoft.com/office/drawing/2014/main" id="{AAA17C21-2A21-C3A0-FD2F-225993312C84}"/>
              </a:ext>
            </a:extLst>
          </p:cNvPr>
          <p:cNvSpPr txBox="1"/>
          <p:nvPr/>
        </p:nvSpPr>
        <p:spPr>
          <a:xfrm>
            <a:off x="26940487" y="3070287"/>
            <a:ext cx="4249033" cy="175432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dirty="0">
                <a:solidFill>
                  <a:srgbClr val="FFFFFF"/>
                </a:solidFill>
                <a:uFillTx/>
                <a:latin typeface="Arial" panose="020B0604020202020204" pitchFamily="34" charset="0"/>
                <a:cs typeface="Arial" panose="020B0604020202020204" pitchFamily="34" charset="0"/>
              </a:rPr>
              <a:t>Module Code: BMHP6029 </a:t>
            </a:r>
            <a:r>
              <a:rPr lang="en-US" sz="4000" b="0" i="0" u="none" strike="noStrike" kern="1200" cap="none" spc="0" dirty="0">
                <a:solidFill>
                  <a:srgbClr val="FFFFFF"/>
                </a:solidFill>
                <a:uFillTx/>
                <a:latin typeface="Arial" panose="020B0604020202020204" pitchFamily="34" charset="0"/>
                <a:cs typeface="Arial" panose="020B0604020202020204" pitchFamily="34" charset="0"/>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dirty="0">
              <a:solidFill>
                <a:srgbClr val="000000"/>
              </a:solidFill>
              <a:uFillTx/>
              <a:latin typeface="Calibri"/>
            </a:endParaRPr>
          </a:p>
        </p:txBody>
      </p:sp>
      <p:sp>
        <p:nvSpPr>
          <p:cNvPr id="155" name="TextBox 109">
            <a:extLst>
              <a:ext uri="{FF2B5EF4-FFF2-40B4-BE49-F238E27FC236}">
                <a16:creationId xmlns:a16="http://schemas.microsoft.com/office/drawing/2014/main" id="{FDF5E4BB-7B9C-F00A-273A-8122CA6F9294}"/>
              </a:ext>
            </a:extLst>
          </p:cNvPr>
          <p:cNvSpPr txBox="1"/>
          <p:nvPr/>
        </p:nvSpPr>
        <p:spPr>
          <a:xfrm>
            <a:off x="11349261" y="3106650"/>
            <a:ext cx="12944997" cy="13880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400" b="1" i="0" u="none" strike="noStrike" kern="0" cap="none" spc="0" dirty="0">
                <a:solidFill>
                  <a:srgbClr val="FFFFFF"/>
                </a:solidFill>
                <a:uFillTx/>
                <a:latin typeface="Arial" panose="020B0604020202020204" pitchFamily="34" charset="0"/>
                <a:cs typeface="Arial" panose="020B0604020202020204" pitchFamily="34" charset="0"/>
              </a:rPr>
              <a:t>           Module Name: Psychopathological</a:t>
            </a:r>
          </a:p>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400" b="1" i="0" u="none" strike="noStrike" kern="0" cap="none" spc="0" dirty="0">
                <a:solidFill>
                  <a:srgbClr val="FFFFFF"/>
                </a:solidFill>
                <a:uFillTx/>
                <a:latin typeface="Arial" panose="020B0604020202020204" pitchFamily="34" charset="0"/>
                <a:cs typeface="Arial" panose="020B0604020202020204" pitchFamily="34" charset="0"/>
              </a:rPr>
              <a:t>Classifications and Provisions  </a:t>
            </a:r>
            <a:endParaRPr lang="en-US" sz="4400" b="0" i="0" u="none" strike="noStrike" kern="0" cap="none" spc="0" dirty="0">
              <a:solidFill>
                <a:srgbClr val="FFFFFF"/>
              </a:solidFill>
              <a:uFillTx/>
              <a:latin typeface="Arial" panose="020B0604020202020204" pitchFamily="34" charset="0"/>
              <a:cs typeface="Arial" panose="020B0604020202020204" pitchFamily="34" charset="0"/>
            </a:endParaRPr>
          </a:p>
        </p:txBody>
      </p:sp>
      <p:pic>
        <p:nvPicPr>
          <p:cNvPr id="156" name="Picture 4" descr="a man sitting in a chair looking out a window">
            <a:extLst>
              <a:ext uri="{FF2B5EF4-FFF2-40B4-BE49-F238E27FC236}">
                <a16:creationId xmlns:a16="http://schemas.microsoft.com/office/drawing/2014/main" id="{869E02A3-CA43-1517-A662-084704EC6936}"/>
              </a:ext>
            </a:extLst>
          </p:cNvPr>
          <p:cNvPicPr>
            <a:picLocks noChangeAspect="1"/>
          </p:cNvPicPr>
          <p:nvPr/>
        </p:nvPicPr>
        <p:blipFill>
          <a:blip r:embed="rId13"/>
          <a:srcRect/>
          <a:stretch>
            <a:fillRect/>
          </a:stretch>
        </p:blipFill>
        <p:spPr>
          <a:xfrm>
            <a:off x="7354619" y="21673860"/>
            <a:ext cx="2975660" cy="2163258"/>
          </a:xfrm>
          <a:prstGeom prst="rect">
            <a:avLst/>
          </a:prstGeom>
          <a:noFill/>
          <a:ln cap="flat">
            <a:noFill/>
          </a:ln>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3040</TotalTime>
  <Words>1862</Words>
  <Application>Microsoft Office PowerPoint</Application>
  <PresentationFormat>Custom</PresentationFormat>
  <Paragraphs>118</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Salma Begum Lipi  Student number:​ 2328718  Module Code: BMHP6029   Lecturer : Oluwadamilola Tayo​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Salma lipi</dc:creator>
  <dc:description>This template is the property of PosterPresentations.com. Call us if you need help with this poster template._x000d_
1-866-649-3004           _x000d_
 (c)PosterPresentations.com</dc:description>
  <cp:lastModifiedBy>salma Lipi</cp:lastModifiedBy>
  <cp:revision>88</cp:revision>
  <cp:lastPrinted>2015-06-29T17:31:11Z</cp:lastPrinted>
  <dcterms:created xsi:type="dcterms:W3CDTF">2012-02-03T19:11:35Z</dcterms:created>
  <dcterms:modified xsi:type="dcterms:W3CDTF">2026-07-31T00:44:39Z</dcterms:modified>
</cp:coreProperties>
</file>