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0" r:id="rId5"/>
    <p:sldId id="264" r:id="rId6"/>
    <p:sldId id="262" r:id="rId7"/>
    <p:sldId id="267"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BA8D7-0A59-459C-AD3E-4699864019EE}" v="3" dt="2020-02-07T16:47:25.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778"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ones" userId="016db5e09473b23e" providerId="LiveId" clId="{33CBA8D7-0A59-459C-AD3E-4699864019EE}"/>
    <pc:docChg chg="addSld delSld modSld">
      <pc:chgData name="Laura Jones" userId="016db5e09473b23e" providerId="LiveId" clId="{33CBA8D7-0A59-459C-AD3E-4699864019EE}" dt="2020-02-20T23:26:18.078" v="212" actId="20577"/>
      <pc:docMkLst>
        <pc:docMk/>
      </pc:docMkLst>
      <pc:sldChg chg="modSp">
        <pc:chgData name="Laura Jones" userId="016db5e09473b23e" providerId="LiveId" clId="{33CBA8D7-0A59-459C-AD3E-4699864019EE}" dt="2020-02-20T23:21:11.689" v="101" actId="1076"/>
        <pc:sldMkLst>
          <pc:docMk/>
          <pc:sldMk cId="2360845445" sldId="258"/>
        </pc:sldMkLst>
        <pc:spChg chg="mod">
          <ac:chgData name="Laura Jones" userId="016db5e09473b23e" providerId="LiveId" clId="{33CBA8D7-0A59-459C-AD3E-4699864019EE}" dt="2020-02-20T23:21:11.689" v="101" actId="1076"/>
          <ac:spMkLst>
            <pc:docMk/>
            <pc:sldMk cId="2360845445" sldId="258"/>
            <ac:spMk id="24" creationId="{225D7CA7-B76B-47B9-A64D-3402E53BB72A}"/>
          </ac:spMkLst>
        </pc:spChg>
      </pc:sldChg>
      <pc:sldChg chg="modSp">
        <pc:chgData name="Laura Jones" userId="016db5e09473b23e" providerId="LiveId" clId="{33CBA8D7-0A59-459C-AD3E-4699864019EE}" dt="2020-02-20T23:25:26.160" v="210" actId="20577"/>
        <pc:sldMkLst>
          <pc:docMk/>
          <pc:sldMk cId="964597885" sldId="264"/>
        </pc:sldMkLst>
        <pc:spChg chg="mod">
          <ac:chgData name="Laura Jones" userId="016db5e09473b23e" providerId="LiveId" clId="{33CBA8D7-0A59-459C-AD3E-4699864019EE}" dt="2020-02-20T23:24:35.447" v="119" actId="20577"/>
          <ac:spMkLst>
            <pc:docMk/>
            <pc:sldMk cId="964597885" sldId="264"/>
            <ac:spMk id="3" creationId="{3ABE4225-DF2B-493D-81E3-B817D09AF2E6}"/>
          </ac:spMkLst>
        </pc:spChg>
        <pc:spChg chg="mod">
          <ac:chgData name="Laura Jones" userId="016db5e09473b23e" providerId="LiveId" clId="{33CBA8D7-0A59-459C-AD3E-4699864019EE}" dt="2020-02-20T23:25:26.160" v="210" actId="20577"/>
          <ac:spMkLst>
            <pc:docMk/>
            <pc:sldMk cId="964597885" sldId="264"/>
            <ac:spMk id="14" creationId="{2FF9B173-DA73-4ECD-9A14-029EFDE5A1A1}"/>
          </ac:spMkLst>
        </pc:spChg>
        <pc:spChg chg="mod">
          <ac:chgData name="Laura Jones" userId="016db5e09473b23e" providerId="LiveId" clId="{33CBA8D7-0A59-459C-AD3E-4699864019EE}" dt="2020-02-20T23:18:14.128" v="100" actId="20577"/>
          <ac:spMkLst>
            <pc:docMk/>
            <pc:sldMk cId="964597885" sldId="264"/>
            <ac:spMk id="15" creationId="{C6941A41-55A1-4E09-9C4F-0627825F3CEF}"/>
          </ac:spMkLst>
        </pc:spChg>
      </pc:sldChg>
      <pc:sldChg chg="modSp">
        <pc:chgData name="Laura Jones" userId="016db5e09473b23e" providerId="LiveId" clId="{33CBA8D7-0A59-459C-AD3E-4699864019EE}" dt="2020-02-05T09:14:39.125" v="9" actId="20577"/>
        <pc:sldMkLst>
          <pc:docMk/>
          <pc:sldMk cId="1577046528" sldId="265"/>
        </pc:sldMkLst>
        <pc:spChg chg="mod">
          <ac:chgData name="Laura Jones" userId="016db5e09473b23e" providerId="LiveId" clId="{33CBA8D7-0A59-459C-AD3E-4699864019EE}" dt="2020-02-05T09:14:39.125" v="9" actId="20577"/>
          <ac:spMkLst>
            <pc:docMk/>
            <pc:sldMk cId="1577046528" sldId="265"/>
            <ac:spMk id="2" creationId="{A4E07E58-C396-4EA1-90D0-6F51676EACE1}"/>
          </ac:spMkLst>
        </pc:spChg>
      </pc:sldChg>
      <pc:sldChg chg="modSp">
        <pc:chgData name="Laura Jones" userId="016db5e09473b23e" providerId="LiveId" clId="{33CBA8D7-0A59-459C-AD3E-4699864019EE}" dt="2020-02-15T17:08:28.431" v="24" actId="20577"/>
        <pc:sldMkLst>
          <pc:docMk/>
          <pc:sldMk cId="2534518296" sldId="266"/>
        </pc:sldMkLst>
        <pc:spChg chg="mod">
          <ac:chgData name="Laura Jones" userId="016db5e09473b23e" providerId="LiveId" clId="{33CBA8D7-0A59-459C-AD3E-4699864019EE}" dt="2020-02-15T17:08:28.431" v="24" actId="20577"/>
          <ac:spMkLst>
            <pc:docMk/>
            <pc:sldMk cId="2534518296" sldId="266"/>
            <ac:spMk id="3" creationId="{A564CDB6-1607-41D7-ACA7-BE07D734E29F}"/>
          </ac:spMkLst>
        </pc:spChg>
      </pc:sldChg>
      <pc:sldChg chg="modSp">
        <pc:chgData name="Laura Jones" userId="016db5e09473b23e" providerId="LiveId" clId="{33CBA8D7-0A59-459C-AD3E-4699864019EE}" dt="2020-02-20T23:26:18.078" v="212" actId="20577"/>
        <pc:sldMkLst>
          <pc:docMk/>
          <pc:sldMk cId="3909143208" sldId="267"/>
        </pc:sldMkLst>
        <pc:spChg chg="mod">
          <ac:chgData name="Laura Jones" userId="016db5e09473b23e" providerId="LiveId" clId="{33CBA8D7-0A59-459C-AD3E-4699864019EE}" dt="2020-02-20T23:26:18.078" v="212" actId="20577"/>
          <ac:spMkLst>
            <pc:docMk/>
            <pc:sldMk cId="3909143208" sldId="267"/>
            <ac:spMk id="19" creationId="{29350662-1204-4B11-AE46-2B4D55461EE0}"/>
          </ac:spMkLst>
        </pc:spChg>
      </pc:sldChg>
      <pc:sldChg chg="add del">
        <pc:chgData name="Laura Jones" userId="016db5e09473b23e" providerId="LiveId" clId="{33CBA8D7-0A59-459C-AD3E-4699864019EE}" dt="2020-02-07T16:47:25.221" v="11"/>
        <pc:sldMkLst>
          <pc:docMk/>
          <pc:sldMk cId="597878855"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E16B93-9E6C-4C06-87DF-2DF259F2FB83}" type="datetimeFigureOut">
              <a:rPr lang="en-GB" smtClean="0"/>
              <a:t>20/02/2020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767F9-0CBC-459D-851C-0EA156C6A5BD}" type="slidenum">
              <a:rPr lang="en-GB" smtClean="0"/>
              <a:t>‹#›</a:t>
            </a:fld>
            <a:endParaRPr lang="en-GB" dirty="0"/>
          </a:p>
        </p:txBody>
      </p:sp>
    </p:spTree>
    <p:extLst>
      <p:ext uri="{BB962C8B-B14F-4D97-AF65-F5344CB8AC3E}">
        <p14:creationId xmlns:p14="http://schemas.microsoft.com/office/powerpoint/2010/main" val="2344072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6D760-2792-4101-983B-6AA5B14D73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CFA0AA-D15E-45CE-A49F-CF6C0735D7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3A81CC-7006-4E7B-9D3D-BFB96F890A9C}"/>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DFB431B9-BF9C-4CCA-B1B7-97F265FD18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2BA6D0-0FA8-4F48-A502-7F6C743B7766}"/>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1739991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52E4-E791-4DD5-944B-206D10D61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660A72-8859-45D6-AB29-3EEA890F05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86FB01-9612-43E5-857A-6C9D36DF8EEB}"/>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E03BC829-68A8-42BA-8525-E3A48728AE3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14E711-18B8-48D5-8A7B-81972EA189B2}"/>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2918454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3AC6-D0C7-49FF-987F-E0780664DC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D51A11-81BF-446C-9F35-87DC87D47B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7ED49B-6CEF-40A0-AF37-F53AFB3C1ED0}"/>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B233F869-0FAC-48FA-93EF-49B7F3150E1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2A4B5F-0E9E-4B04-B75E-CA5AEF5C206A}"/>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2664609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2167-A2D5-4B14-B871-AB7A05D7D8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DE4B9F-7F2E-4E3F-9470-A7BD7C4E76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0EA65E-99FD-40A4-BF6B-E971314087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C37BDE-7493-4525-981F-DE713CD88815}"/>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6" name="Footer Placeholder 5">
            <a:extLst>
              <a:ext uri="{FF2B5EF4-FFF2-40B4-BE49-F238E27FC236}">
                <a16:creationId xmlns:a16="http://schemas.microsoft.com/office/drawing/2014/main" id="{9EDA6B3D-2A33-4652-8368-1CEE75BC83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EBCABC5-3CC4-42D7-BF83-3A1DE14D0EC4}"/>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148752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D4DAE-081E-4E5A-A8D4-248AF9B012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F227D0-513E-4555-9ACC-FD1019A107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AB7D6C-4EAC-4BFA-BEE0-5A5743399C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4B978-7B30-4CC6-BCEC-B769B39A34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01EAE7-5113-4516-A8A0-C73BDFA489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761919-241E-4EC6-AD77-3B2655D4824C}"/>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8" name="Footer Placeholder 7">
            <a:extLst>
              <a:ext uri="{FF2B5EF4-FFF2-40B4-BE49-F238E27FC236}">
                <a16:creationId xmlns:a16="http://schemas.microsoft.com/office/drawing/2014/main" id="{EEDF2EB9-76EE-45EC-9388-E1A7B776753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16D166A-A45A-483F-AE5C-F8D528097E04}"/>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2198830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3F8B3-152B-46E0-8AF7-50E16B4CC6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82992D-82B1-46E6-BD15-CA42B4CC5CA0}"/>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4" name="Footer Placeholder 3">
            <a:extLst>
              <a:ext uri="{FF2B5EF4-FFF2-40B4-BE49-F238E27FC236}">
                <a16:creationId xmlns:a16="http://schemas.microsoft.com/office/drawing/2014/main" id="{BEA4971B-17F8-484C-A658-4F53995966F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B67C3D8-317D-4EBA-B730-11B4E89FF77F}"/>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1691112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B446D3-9CF5-4AF6-8F69-2A4D3F81173A}"/>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3" name="Footer Placeholder 2">
            <a:extLst>
              <a:ext uri="{FF2B5EF4-FFF2-40B4-BE49-F238E27FC236}">
                <a16:creationId xmlns:a16="http://schemas.microsoft.com/office/drawing/2014/main" id="{CFC303F3-F5CF-443E-97D7-8D2BA1D2E83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408227C-3C2C-48C5-B831-8B5E37170A94}"/>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412318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750E-D4BF-49FE-B782-8CB242754C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54E361-34BE-4E18-A332-BBBEC89692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249A4-C587-4094-A517-08B58EF5D8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C8D9C7-8014-4BAB-83B0-B2FDB85B94E3}"/>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6" name="Footer Placeholder 5">
            <a:extLst>
              <a:ext uri="{FF2B5EF4-FFF2-40B4-BE49-F238E27FC236}">
                <a16:creationId xmlns:a16="http://schemas.microsoft.com/office/drawing/2014/main" id="{8F0F3C70-1DA8-4692-B580-25D29E76231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B289D2E-B9BD-4AC8-AEA3-928DA5F1F1A5}"/>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1209649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796A-3126-4DC8-968D-01F356A5C6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C44BEC-C9B5-440E-85F8-F7658C13A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F9364E7-216A-403E-9674-2D5B1CC9A7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64518F-DF5B-4F83-BF0B-1143B28BCAB2}"/>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6" name="Footer Placeholder 5">
            <a:extLst>
              <a:ext uri="{FF2B5EF4-FFF2-40B4-BE49-F238E27FC236}">
                <a16:creationId xmlns:a16="http://schemas.microsoft.com/office/drawing/2014/main" id="{8B2C59E2-8767-45F6-8804-335ACE1B76C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56B1C8D-7DAE-41AE-85A0-46142FAD075F}"/>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539599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703E2-7E42-413F-B4E1-5648A11611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DEDB3B-F9E5-4586-857A-2590B4A2E5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90E46A-E43B-4F53-8616-073CF47D7F6C}"/>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E3853AF6-DD13-4D0B-AD9B-49C937165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E933E6-F6CB-4D95-8BBD-14567CA3BCB9}"/>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245611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969B9-A8E5-45B2-888C-4B7ADB8928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0F88EE-385C-40DA-B429-67EFED14D7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B7FC8-0559-42BD-AAA0-26C1B430A25C}"/>
              </a:ext>
            </a:extLst>
          </p:cNvPr>
          <p:cNvSpPr>
            <a:spLocks noGrp="1"/>
          </p:cNvSpPr>
          <p:nvPr>
            <p:ph type="dt" sz="half" idx="10"/>
          </p:nvPr>
        </p:nvSpPr>
        <p:spPr/>
        <p:txBody>
          <a:body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C41109AC-F9B0-40DE-9ACB-A333C30C0FD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1B5D45-ACC9-4357-9818-4011F2B340C5}"/>
              </a:ext>
            </a:extLst>
          </p:cNvPr>
          <p:cNvSpPr>
            <a:spLocks noGrp="1"/>
          </p:cNvSpPr>
          <p:nvPr>
            <p:ph type="sldNum" sz="quarter" idx="12"/>
          </p:nvPr>
        </p:nvSpPr>
        <p:spPr/>
        <p:txBody>
          <a:bodyPr/>
          <a:lstStyle/>
          <a:p>
            <a:fld id="{F418A8B5-1294-4845-B9A6-4541C3CD9A57}" type="slidenum">
              <a:rPr lang="en-GB" smtClean="0"/>
              <a:t>‹#›</a:t>
            </a:fld>
            <a:endParaRPr lang="en-GB" dirty="0"/>
          </a:p>
        </p:txBody>
      </p:sp>
    </p:spTree>
    <p:extLst>
      <p:ext uri="{BB962C8B-B14F-4D97-AF65-F5344CB8AC3E}">
        <p14:creationId xmlns:p14="http://schemas.microsoft.com/office/powerpoint/2010/main" val="154067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42D565-0A20-48BD-92FB-792B7C161B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01FE79-E147-405A-B744-DA0A5FCB91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66CC1-598E-41B5-9CCD-F8D728EF69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28908-F1D2-4EA1-BA65-86E009A7A51D}" type="datetimeFigureOut">
              <a:rPr lang="en-GB" smtClean="0"/>
              <a:t>20/02/2020</a:t>
            </a:fld>
            <a:endParaRPr lang="en-GB" dirty="0"/>
          </a:p>
        </p:txBody>
      </p:sp>
      <p:sp>
        <p:nvSpPr>
          <p:cNvPr id="5" name="Footer Placeholder 4">
            <a:extLst>
              <a:ext uri="{FF2B5EF4-FFF2-40B4-BE49-F238E27FC236}">
                <a16:creationId xmlns:a16="http://schemas.microsoft.com/office/drawing/2014/main" id="{055B7748-F248-4582-878A-F05F62BF3B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67C2CB1-7B38-4968-A704-7F1579C31E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18A8B5-1294-4845-B9A6-4541C3CD9A57}" type="slidenum">
              <a:rPr lang="en-GB" smtClean="0"/>
              <a:t>‹#›</a:t>
            </a:fld>
            <a:endParaRPr lang="en-GB" dirty="0"/>
          </a:p>
        </p:txBody>
      </p:sp>
    </p:spTree>
    <p:extLst>
      <p:ext uri="{BB962C8B-B14F-4D97-AF65-F5344CB8AC3E}">
        <p14:creationId xmlns:p14="http://schemas.microsoft.com/office/powerpoint/2010/main" val="1224532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www.mind.org.uk/" TargetMode="External"/><Relationship Id="rId3" Type="http://schemas.openxmlformats.org/officeDocument/2006/relationships/image" Target="../media/image11.png"/><Relationship Id="rId7" Type="http://schemas.openxmlformats.org/officeDocument/2006/relationships/hyperlink" Target="http://www.nhs.uk/" TargetMode="Externa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g"/><Relationship Id="rId9" Type="http://schemas.openxmlformats.org/officeDocument/2006/relationships/hyperlink" Target="http://www.rethink.or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j.jad.2018.11.055" TargetMode="External"/><Relationship Id="rId2" Type="http://schemas.openxmlformats.org/officeDocument/2006/relationships/hyperlink" Target="http://www.anti-bullyingalliance.org.uk/" TargetMode="External"/><Relationship Id="rId1" Type="http://schemas.openxmlformats.org/officeDocument/2006/relationships/slideLayout" Target="../slideLayouts/slideLayout7.xml"/><Relationship Id="rId6" Type="http://schemas.openxmlformats.org/officeDocument/2006/relationships/hyperlink" Target="https://www.ncbi.nlm.nih.gov/pmc/articles/PMC3926772/" TargetMode="External"/><Relationship Id="rId5" Type="http://schemas.openxmlformats.org/officeDocument/2006/relationships/hyperlink" Target="http://www.nice.org.uk/depression-in-children" TargetMode="External"/><Relationship Id="rId4" Type="http://schemas.openxmlformats.org/officeDocument/2006/relationships/hyperlink" Target="http://www.nice.or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B789048-32EE-491B-8CBF-558344FD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8000"/>
          </a:xfrm>
          <a:prstGeom prst="rect">
            <a:avLst/>
          </a:prstGeom>
          <a:gradFill>
            <a:gsLst>
              <a:gs pos="0">
                <a:schemeClr val="accent1">
                  <a:lumMod val="100000"/>
                  <a:alpha val="72000"/>
                </a:schemeClr>
              </a:gs>
              <a:gs pos="25000">
                <a:schemeClr val="accent1">
                  <a:alpha val="55000"/>
                </a:schemeClr>
              </a:gs>
              <a:gs pos="94000">
                <a:schemeClr val="bg2">
                  <a:lumMod val="75000"/>
                  <a:alpha val="90000"/>
                </a:schemeClr>
              </a:gs>
              <a:gs pos="100000">
                <a:schemeClr val="bg2">
                  <a:lumMod val="75000"/>
                  <a:alpha val="9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3">
            <a:extLst>
              <a:ext uri="{FF2B5EF4-FFF2-40B4-BE49-F238E27FC236}">
                <a16:creationId xmlns:a16="http://schemas.microsoft.com/office/drawing/2014/main" id="{EDD2F41E-8948-4BFB-A2A3-CA8BA8ED97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Subtitle 2">
            <a:extLst>
              <a:ext uri="{FF2B5EF4-FFF2-40B4-BE49-F238E27FC236}">
                <a16:creationId xmlns:a16="http://schemas.microsoft.com/office/drawing/2014/main" id="{C882FB5A-48F9-4BBB-84EE-094F154FAD88}"/>
              </a:ext>
            </a:extLst>
          </p:cNvPr>
          <p:cNvSpPr>
            <a:spLocks noGrp="1"/>
          </p:cNvSpPr>
          <p:nvPr>
            <p:ph type="subTitle" idx="1"/>
          </p:nvPr>
        </p:nvSpPr>
        <p:spPr>
          <a:xfrm>
            <a:off x="5978509" y="1285620"/>
            <a:ext cx="4481477" cy="894668"/>
          </a:xfrm>
        </p:spPr>
        <p:txBody>
          <a:bodyPr anchor="b">
            <a:normAutofit/>
          </a:bodyPr>
          <a:lstStyle/>
          <a:p>
            <a:pPr algn="l"/>
            <a:r>
              <a:rPr lang="en-US" sz="2000" b="1" dirty="0">
                <a:solidFill>
                  <a:srgbClr val="000000"/>
                </a:solidFill>
              </a:rPr>
              <a:t>A Guide for Parents &amp; Children</a:t>
            </a:r>
            <a:endParaRPr lang="en-GB" sz="2000" b="1" dirty="0">
              <a:solidFill>
                <a:srgbClr val="000000"/>
              </a:solidFill>
            </a:endParaRPr>
          </a:p>
        </p:txBody>
      </p:sp>
      <p:sp>
        <p:nvSpPr>
          <p:cNvPr id="2" name="Title 1">
            <a:extLst>
              <a:ext uri="{FF2B5EF4-FFF2-40B4-BE49-F238E27FC236}">
                <a16:creationId xmlns:a16="http://schemas.microsoft.com/office/drawing/2014/main" id="{C174B824-DFC2-44B1-A236-790A4DC856CC}"/>
              </a:ext>
            </a:extLst>
          </p:cNvPr>
          <p:cNvSpPr>
            <a:spLocks noGrp="1"/>
          </p:cNvSpPr>
          <p:nvPr>
            <p:ph type="ctrTitle"/>
          </p:nvPr>
        </p:nvSpPr>
        <p:spPr>
          <a:xfrm>
            <a:off x="6920193" y="3556117"/>
            <a:ext cx="4481477" cy="1893500"/>
          </a:xfrm>
        </p:spPr>
        <p:txBody>
          <a:bodyPr anchor="t">
            <a:normAutofit fontScale="90000"/>
          </a:bodyPr>
          <a:lstStyle/>
          <a:p>
            <a:r>
              <a:rPr lang="en-US" sz="4800" dirty="0">
                <a:solidFill>
                  <a:srgbClr val="000000"/>
                </a:solidFill>
                <a:latin typeface="Comic Sans MS" panose="030F0702030302020204" pitchFamily="66" charset="0"/>
              </a:rPr>
              <a:t>Depression</a:t>
            </a:r>
            <a:br>
              <a:rPr lang="en-US" sz="4800" dirty="0">
                <a:solidFill>
                  <a:srgbClr val="000000"/>
                </a:solidFill>
                <a:latin typeface="Comic Sans MS" panose="030F0702030302020204" pitchFamily="66" charset="0"/>
              </a:rPr>
            </a:br>
            <a:br>
              <a:rPr lang="en-US" sz="4800" dirty="0">
                <a:solidFill>
                  <a:srgbClr val="000000"/>
                </a:solidFill>
                <a:latin typeface="Comic Sans MS" panose="030F0702030302020204" pitchFamily="66" charset="0"/>
              </a:rPr>
            </a:br>
            <a:r>
              <a:rPr lang="en-US" sz="4000" dirty="0">
                <a:solidFill>
                  <a:srgbClr val="000000"/>
                </a:solidFill>
                <a:latin typeface="Comic Sans MS" panose="030F0702030302020204" pitchFamily="66" charset="0"/>
              </a:rPr>
              <a:t>on children and young people.</a:t>
            </a:r>
            <a:br>
              <a:rPr lang="en-US" sz="4800" dirty="0">
                <a:solidFill>
                  <a:srgbClr val="000000"/>
                </a:solidFill>
                <a:latin typeface="Comic Sans MS" panose="030F0702030302020204" pitchFamily="66" charset="0"/>
              </a:rPr>
            </a:br>
            <a:br>
              <a:rPr lang="en-US" sz="4800" dirty="0">
                <a:solidFill>
                  <a:srgbClr val="000000"/>
                </a:solidFill>
                <a:latin typeface="Comic Sans MS" panose="030F0702030302020204" pitchFamily="66" charset="0"/>
              </a:rPr>
            </a:br>
            <a:endParaRPr lang="en-GB" sz="4800" dirty="0">
              <a:solidFill>
                <a:srgbClr val="000000"/>
              </a:solidFill>
              <a:latin typeface="Comic Sans MS" panose="030F0702030302020204" pitchFamily="66" charset="0"/>
            </a:endParaRPr>
          </a:p>
        </p:txBody>
      </p:sp>
      <p:sp>
        <p:nvSpPr>
          <p:cNvPr id="36" name="Freeform 67">
            <a:extLst>
              <a:ext uri="{FF2B5EF4-FFF2-40B4-BE49-F238E27FC236}">
                <a16:creationId xmlns:a16="http://schemas.microsoft.com/office/drawing/2014/main" id="{07500BEA-8A07-45E9-9219-40FBEECD5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53036"/>
            <a:ext cx="3242130" cy="2704964"/>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Oval 37">
            <a:extLst>
              <a:ext uri="{FF2B5EF4-FFF2-40B4-BE49-F238E27FC236}">
                <a16:creationId xmlns:a16="http://schemas.microsoft.com/office/drawing/2014/main" id="{F006ACBB-A8A7-4C1B-9832-A4BFEDD2E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971" y="2816635"/>
            <a:ext cx="2865340" cy="2865340"/>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65">
            <a:extLst>
              <a:ext uri="{FF2B5EF4-FFF2-40B4-BE49-F238E27FC236}">
                <a16:creationId xmlns:a16="http://schemas.microsoft.com/office/drawing/2014/main" id="{46664683-CA82-4BDA-BCF2-58145807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090921" cy="3465906"/>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clock&#10;&#10;Description automatically generated">
            <a:extLst>
              <a:ext uri="{FF2B5EF4-FFF2-40B4-BE49-F238E27FC236}">
                <a16:creationId xmlns:a16="http://schemas.microsoft.com/office/drawing/2014/main" id="{E28B2206-E907-4ED8-8730-B1629C638609}"/>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b="9711"/>
          <a:stretch/>
        </p:blipFill>
        <p:spPr>
          <a:xfrm>
            <a:off x="20" y="4310923"/>
            <a:ext cx="3083422" cy="2547077"/>
          </a:xfrm>
          <a:custGeom>
            <a:avLst/>
            <a:gdLst>
              <a:gd name="connsiteX0" fmla="*/ 1464476 w 3083442"/>
              <a:gd name="connsiteY0" fmla="*/ 0 h 2547077"/>
              <a:gd name="connsiteX1" fmla="*/ 3083442 w 3083442"/>
              <a:gd name="connsiteY1" fmla="*/ 1618966 h 2547077"/>
              <a:gd name="connsiteX2" fmla="*/ 2806948 w 3083442"/>
              <a:gd name="connsiteY2" fmla="*/ 2524145 h 2547077"/>
              <a:gd name="connsiteX3" fmla="*/ 2789800 w 3083442"/>
              <a:gd name="connsiteY3" fmla="*/ 2547077 h 2547077"/>
              <a:gd name="connsiteX4" fmla="*/ 139152 w 3083442"/>
              <a:gd name="connsiteY4" fmla="*/ 2547077 h 2547077"/>
              <a:gd name="connsiteX5" fmla="*/ 122004 w 3083442"/>
              <a:gd name="connsiteY5" fmla="*/ 2524145 h 2547077"/>
              <a:gd name="connsiteX6" fmla="*/ 40911 w 3083442"/>
              <a:gd name="connsiteY6" fmla="*/ 2390661 h 2547077"/>
              <a:gd name="connsiteX7" fmla="*/ 0 w 3083442"/>
              <a:gd name="connsiteY7" fmla="*/ 2305737 h 2547077"/>
              <a:gd name="connsiteX8" fmla="*/ 0 w 3083442"/>
              <a:gd name="connsiteY8" fmla="*/ 932195 h 2547077"/>
              <a:gd name="connsiteX9" fmla="*/ 40911 w 3083442"/>
              <a:gd name="connsiteY9" fmla="*/ 847271 h 2547077"/>
              <a:gd name="connsiteX10" fmla="*/ 1464476 w 3083442"/>
              <a:gd name="connsiteY10" fmla="*/ 0 h 2547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effectLst>
            <a:softEdge rad="0"/>
          </a:effectLst>
        </p:spPr>
      </p:pic>
      <p:pic>
        <p:nvPicPr>
          <p:cNvPr id="7" name="Picture 6" descr="A drawing of a cartoon character&#10;&#10;Description automatically generated">
            <a:extLst>
              <a:ext uri="{FF2B5EF4-FFF2-40B4-BE49-F238E27FC236}">
                <a16:creationId xmlns:a16="http://schemas.microsoft.com/office/drawing/2014/main" id="{B0AE0DF9-1108-4F28-8E5B-2055769A25BB}"/>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t="2704" r="2" b="8222"/>
          <a:stretch/>
        </p:blipFill>
        <p:spPr>
          <a:xfrm>
            <a:off x="3532736" y="2984162"/>
            <a:ext cx="2555402" cy="2555402"/>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9" name="Picture 8" descr="A picture containing drawing&#10;&#10;Description automatically generated">
            <a:extLst>
              <a:ext uri="{FF2B5EF4-FFF2-40B4-BE49-F238E27FC236}">
                <a16:creationId xmlns:a16="http://schemas.microsoft.com/office/drawing/2014/main" id="{DD54259D-01E9-40C4-9707-BBED7FC2C8B2}"/>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735" r="10255" b="2"/>
          <a:stretch/>
        </p:blipFill>
        <p:spPr>
          <a:xfrm>
            <a:off x="1" y="1"/>
            <a:ext cx="3943111" cy="3318096"/>
          </a:xfrm>
          <a:custGeom>
            <a:avLst/>
            <a:gdLst>
              <a:gd name="connsiteX0" fmla="*/ 73119 w 3943111"/>
              <a:gd name="connsiteY0" fmla="*/ 0 h 3318096"/>
              <a:gd name="connsiteX1" fmla="*/ 3572026 w 3943111"/>
              <a:gd name="connsiteY1" fmla="*/ 0 h 3318096"/>
              <a:gd name="connsiteX2" fmla="*/ 3580957 w 3943111"/>
              <a:gd name="connsiteY2" fmla="*/ 11944 h 3318096"/>
              <a:gd name="connsiteX3" fmla="*/ 3943111 w 3943111"/>
              <a:gd name="connsiteY3" fmla="*/ 1197557 h 3318096"/>
              <a:gd name="connsiteX4" fmla="*/ 1822572 w 3943111"/>
              <a:gd name="connsiteY4" fmla="*/ 3318096 h 3318096"/>
              <a:gd name="connsiteX5" fmla="*/ 64188 w 3943111"/>
              <a:gd name="connsiteY5" fmla="*/ 2383171 h 3318096"/>
              <a:gd name="connsiteX6" fmla="*/ 0 w 3943111"/>
              <a:gd name="connsiteY6" fmla="*/ 2277515 h 3318096"/>
              <a:gd name="connsiteX7" fmla="*/ 0 w 3943111"/>
              <a:gd name="connsiteY7" fmla="*/ 117600 h 3318096"/>
              <a:gd name="connsiteX8" fmla="*/ 64188 w 3943111"/>
              <a:gd name="connsiteY8" fmla="*/ 11944 h 331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effectLst>
            <a:softEdge rad="0"/>
          </a:effectLst>
        </p:spPr>
      </p:pic>
      <p:sp>
        <p:nvSpPr>
          <p:cNvPr id="11" name="TextBox 10">
            <a:extLst>
              <a:ext uri="{FF2B5EF4-FFF2-40B4-BE49-F238E27FC236}">
                <a16:creationId xmlns:a16="http://schemas.microsoft.com/office/drawing/2014/main" id="{41A7A68E-D210-469B-901A-717497AED02F}"/>
              </a:ext>
            </a:extLst>
          </p:cNvPr>
          <p:cNvSpPr txBox="1"/>
          <p:nvPr/>
        </p:nvSpPr>
        <p:spPr>
          <a:xfrm>
            <a:off x="6920192" y="2984162"/>
            <a:ext cx="2866490" cy="584775"/>
          </a:xfrm>
          <a:prstGeom prst="rect">
            <a:avLst/>
          </a:prstGeom>
          <a:noFill/>
        </p:spPr>
        <p:txBody>
          <a:bodyPr wrap="none" rtlCol="0">
            <a:spAutoFit/>
          </a:bodyPr>
          <a:lstStyle/>
          <a:p>
            <a:r>
              <a:rPr lang="en-US" sz="3200" dirty="0">
                <a:latin typeface="Comic Sans MS" panose="030F0702030302020204" pitchFamily="66" charset="0"/>
              </a:rPr>
              <a:t>The impact of</a:t>
            </a:r>
            <a:endParaRPr lang="en-GB" sz="3200" dirty="0">
              <a:latin typeface="Comic Sans MS" panose="030F0702030302020204" pitchFamily="66" charset="0"/>
            </a:endParaRPr>
          </a:p>
        </p:txBody>
      </p:sp>
    </p:spTree>
    <p:extLst>
      <p:ext uri="{BB962C8B-B14F-4D97-AF65-F5344CB8AC3E}">
        <p14:creationId xmlns:p14="http://schemas.microsoft.com/office/powerpoint/2010/main" val="2692763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9E0ABD0A-1D42-4455-93BD-95F72738D0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7379" y="116295"/>
            <a:ext cx="4807583" cy="3312705"/>
          </a:xfrm>
          <a:prstGeom prst="rect">
            <a:avLst/>
          </a:prstGeom>
          <a:effectLst>
            <a:softEdge rad="368300"/>
          </a:effectLst>
        </p:spPr>
      </p:pic>
      <p:sp>
        <p:nvSpPr>
          <p:cNvPr id="4" name="TextBox 3">
            <a:extLst>
              <a:ext uri="{FF2B5EF4-FFF2-40B4-BE49-F238E27FC236}">
                <a16:creationId xmlns:a16="http://schemas.microsoft.com/office/drawing/2014/main" id="{01702E06-5207-4B86-9EDD-65F216A77850}"/>
              </a:ext>
            </a:extLst>
          </p:cNvPr>
          <p:cNvSpPr txBox="1"/>
          <p:nvPr/>
        </p:nvSpPr>
        <p:spPr>
          <a:xfrm>
            <a:off x="935757" y="227584"/>
            <a:ext cx="4640093" cy="338554"/>
          </a:xfrm>
          <a:prstGeom prst="rect">
            <a:avLst/>
          </a:prstGeom>
          <a:noFill/>
        </p:spPr>
        <p:txBody>
          <a:bodyPr wrap="square" rtlCol="0">
            <a:spAutoFit/>
          </a:bodyPr>
          <a:lstStyle/>
          <a:p>
            <a:r>
              <a:rPr lang="en-US" sz="1600" b="1" dirty="0">
                <a:latin typeface="Comic Sans MS" panose="030F0702030302020204" pitchFamily="66" charset="0"/>
              </a:rPr>
              <a:t>What is Depression?</a:t>
            </a:r>
            <a:endParaRPr lang="en-GB" sz="1600" b="1" dirty="0">
              <a:latin typeface="Comic Sans MS" panose="030F0702030302020204" pitchFamily="66" charset="0"/>
            </a:endParaRPr>
          </a:p>
        </p:txBody>
      </p:sp>
      <p:sp>
        <p:nvSpPr>
          <p:cNvPr id="5" name="TextBox 4">
            <a:extLst>
              <a:ext uri="{FF2B5EF4-FFF2-40B4-BE49-F238E27FC236}">
                <a16:creationId xmlns:a16="http://schemas.microsoft.com/office/drawing/2014/main" id="{38489930-87D0-41F4-B994-5C857EF490E1}"/>
              </a:ext>
            </a:extLst>
          </p:cNvPr>
          <p:cNvSpPr txBox="1"/>
          <p:nvPr/>
        </p:nvSpPr>
        <p:spPr>
          <a:xfrm>
            <a:off x="846305" y="721363"/>
            <a:ext cx="5175115" cy="2462213"/>
          </a:xfrm>
          <a:prstGeom prst="rect">
            <a:avLst/>
          </a:prstGeom>
          <a:noFill/>
        </p:spPr>
        <p:txBody>
          <a:bodyPr wrap="square" rtlCol="0">
            <a:spAutoFit/>
          </a:bodyPr>
          <a:lstStyle/>
          <a:p>
            <a:r>
              <a:rPr lang="en-US" sz="1400" dirty="0"/>
              <a:t>Depression is characterised by persistent low mood and/or loss of pleasure in most activities and a range of associated emotional, cognitive, physical, and behavioural symptoms. (NICE).</a:t>
            </a:r>
          </a:p>
          <a:p>
            <a:endParaRPr lang="en-US" sz="1400" dirty="0"/>
          </a:p>
          <a:p>
            <a:r>
              <a:rPr lang="en-US" sz="1400" dirty="0"/>
              <a:t>It is defined in the fifth edition of the American Psychiatric Association's Diagnostic and Statistical Manual of Mental Disorders (DSM-5) by the presence of at least five out of a possible nine defining symptoms, present for at least 2 weeks, of sufficient severity to cause clinically significant distress or impairment in social, occupational, or other important areas of functioning (American Psychiatric Association, 2013).</a:t>
            </a:r>
            <a:endParaRPr lang="en-GB" sz="1400" dirty="0"/>
          </a:p>
        </p:txBody>
      </p:sp>
      <p:sp>
        <p:nvSpPr>
          <p:cNvPr id="30" name="TextBox 29">
            <a:extLst>
              <a:ext uri="{FF2B5EF4-FFF2-40B4-BE49-F238E27FC236}">
                <a16:creationId xmlns:a16="http://schemas.microsoft.com/office/drawing/2014/main" id="{1209C5D8-CAE3-424F-9F4E-E21BBA0FBF3A}"/>
              </a:ext>
            </a:extLst>
          </p:cNvPr>
          <p:cNvSpPr txBox="1"/>
          <p:nvPr/>
        </p:nvSpPr>
        <p:spPr>
          <a:xfrm>
            <a:off x="6478624" y="3322075"/>
            <a:ext cx="4153710" cy="369332"/>
          </a:xfrm>
          <a:prstGeom prst="rect">
            <a:avLst/>
          </a:prstGeom>
          <a:noFill/>
        </p:spPr>
        <p:txBody>
          <a:bodyPr wrap="square" rtlCol="0">
            <a:spAutoFit/>
          </a:bodyPr>
          <a:lstStyle/>
          <a:p>
            <a:r>
              <a:rPr lang="en-US" b="1" dirty="0">
                <a:latin typeface="Comic Sans MS" panose="030F0702030302020204" pitchFamily="66" charset="0"/>
              </a:rPr>
              <a:t>Depression in children</a:t>
            </a:r>
            <a:endParaRPr lang="en-GB" b="1" dirty="0">
              <a:latin typeface="Comic Sans MS" panose="030F0702030302020204" pitchFamily="66" charset="0"/>
            </a:endParaRPr>
          </a:p>
        </p:txBody>
      </p:sp>
      <p:sp>
        <p:nvSpPr>
          <p:cNvPr id="32" name="TextBox 31">
            <a:extLst>
              <a:ext uri="{FF2B5EF4-FFF2-40B4-BE49-F238E27FC236}">
                <a16:creationId xmlns:a16="http://schemas.microsoft.com/office/drawing/2014/main" id="{66466744-338D-4CB0-8842-1B98E1D08874}"/>
              </a:ext>
            </a:extLst>
          </p:cNvPr>
          <p:cNvSpPr txBox="1"/>
          <p:nvPr/>
        </p:nvSpPr>
        <p:spPr>
          <a:xfrm>
            <a:off x="4980561" y="3829906"/>
            <a:ext cx="6819089" cy="2677656"/>
          </a:xfrm>
          <a:prstGeom prst="rect">
            <a:avLst/>
          </a:prstGeom>
          <a:noFill/>
        </p:spPr>
        <p:txBody>
          <a:bodyPr wrap="square" rtlCol="0">
            <a:spAutoFit/>
          </a:bodyPr>
          <a:lstStyle/>
          <a:p>
            <a:pPr marL="285750" indent="-285750">
              <a:buFont typeface="Arial" panose="020B0604020202020204" pitchFamily="34" charset="0"/>
              <a:buChar char="•"/>
            </a:pPr>
            <a:r>
              <a:rPr lang="en-US" sz="1400" dirty="0"/>
              <a:t>The prevalence of childhood depression has been estimated to be 1% in pre-pubertal children and around 3% in post-pubertal young people. In pre-pubertal children, there is no sex difference in prevalence. However, in post-pubertal young people the prevalence in females may be higher than that of males, whose prevalence continues to rise but at a much slower rate (National Collaborating Centre for Mental Health, 2005).</a:t>
            </a:r>
          </a:p>
          <a:p>
            <a:pPr marL="285750" indent="-285750">
              <a:buFont typeface="Arial" panose="020B0604020202020204" pitchFamily="34" charset="0"/>
              <a:buChar char="•"/>
            </a:pPr>
            <a:r>
              <a:rPr lang="en-US" sz="1400" dirty="0"/>
              <a:t>Approximately 7.6% of children aged 12 years and older have had moderate to severe depression (Haefner, 2016). </a:t>
            </a:r>
          </a:p>
          <a:p>
            <a:pPr marL="285750" indent="-285750">
              <a:buFont typeface="Arial" panose="020B0604020202020204" pitchFamily="34" charset="0"/>
              <a:buChar char="•"/>
            </a:pPr>
            <a:r>
              <a:rPr lang="en-US" sz="1400" dirty="0"/>
              <a:t>Depression in children and young people tends to occur in conjunction with other mental health conditions (National Collaborating Centre for Mental Health, 2005).</a:t>
            </a:r>
          </a:p>
          <a:p>
            <a:pPr marL="285750" indent="-285750">
              <a:buFont typeface="Arial" panose="020B0604020202020204" pitchFamily="34" charset="0"/>
              <a:buChar char="•"/>
            </a:pPr>
            <a:r>
              <a:rPr lang="en-US" sz="1400" dirty="0"/>
              <a:t>Looked-after children and young people, and those in correctional institutions, have a particularly high prevalence of all mental disorders, including depression (National Collaborating Centre for Mental Health, 2005).</a:t>
            </a:r>
            <a:endParaRPr lang="en-GB" sz="1400" dirty="0"/>
          </a:p>
        </p:txBody>
      </p:sp>
      <p:pic>
        <p:nvPicPr>
          <p:cNvPr id="34" name="Picture 33" descr="A picture containing clock&#10;&#10;Description automatically generated">
            <a:extLst>
              <a:ext uri="{FF2B5EF4-FFF2-40B4-BE49-F238E27FC236}">
                <a16:creationId xmlns:a16="http://schemas.microsoft.com/office/drawing/2014/main" id="{471CBD3C-A759-43CA-A1B9-4B53F35B5C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67650"/>
            <a:ext cx="2523214" cy="2362766"/>
          </a:xfrm>
          <a:prstGeom prst="rect">
            <a:avLst/>
          </a:prstGeom>
          <a:effectLst>
            <a:softEdge rad="381000"/>
          </a:effectLst>
        </p:spPr>
      </p:pic>
      <p:sp>
        <p:nvSpPr>
          <p:cNvPr id="35" name="Speech Bubble: Oval 34">
            <a:extLst>
              <a:ext uri="{FF2B5EF4-FFF2-40B4-BE49-F238E27FC236}">
                <a16:creationId xmlns:a16="http://schemas.microsoft.com/office/drawing/2014/main" id="{1A5B7EA6-A4E8-4C3D-99A8-D9938444C1AE}"/>
              </a:ext>
            </a:extLst>
          </p:cNvPr>
          <p:cNvSpPr/>
          <p:nvPr/>
        </p:nvSpPr>
        <p:spPr>
          <a:xfrm>
            <a:off x="661481" y="3212759"/>
            <a:ext cx="4066162" cy="1602431"/>
          </a:xfrm>
          <a:prstGeom prst="wedgeEllipseCallou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1600" b="1" dirty="0">
                <a:solidFill>
                  <a:schemeClr val="tx1"/>
                </a:solidFill>
              </a:rPr>
              <a:t>Did you know?</a:t>
            </a:r>
          </a:p>
          <a:p>
            <a:pPr algn="ctr"/>
            <a:r>
              <a:rPr lang="en-US" sz="1600" dirty="0">
                <a:solidFill>
                  <a:schemeClr val="tx1"/>
                </a:solidFill>
              </a:rPr>
              <a:t>Depression is one of the most common mental health disorders in children and young people. (NICE)</a:t>
            </a:r>
            <a:endParaRPr lang="en-GB" sz="1600" dirty="0">
              <a:solidFill>
                <a:schemeClr val="tx1"/>
              </a:solidFill>
            </a:endParaRPr>
          </a:p>
        </p:txBody>
      </p:sp>
    </p:spTree>
    <p:extLst>
      <p:ext uri="{BB962C8B-B14F-4D97-AF65-F5344CB8AC3E}">
        <p14:creationId xmlns:p14="http://schemas.microsoft.com/office/powerpoint/2010/main" val="3506144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cartoon character&#10;&#10;Description automatically generated">
            <a:extLst>
              <a:ext uri="{FF2B5EF4-FFF2-40B4-BE49-F238E27FC236}">
                <a16:creationId xmlns:a16="http://schemas.microsoft.com/office/drawing/2014/main" id="{07B1C2F8-626A-4F4E-B677-77EB71A0D9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2105" y="1468876"/>
            <a:ext cx="4287671" cy="4348263"/>
          </a:xfrm>
          <a:prstGeom prst="rect">
            <a:avLst/>
          </a:prstGeom>
          <a:effectLst>
            <a:softEdge rad="292100"/>
          </a:effectLst>
        </p:spPr>
      </p:pic>
      <p:sp>
        <p:nvSpPr>
          <p:cNvPr id="4" name="TextBox 3">
            <a:extLst>
              <a:ext uri="{FF2B5EF4-FFF2-40B4-BE49-F238E27FC236}">
                <a16:creationId xmlns:a16="http://schemas.microsoft.com/office/drawing/2014/main" id="{72618880-3DD8-486D-81C9-2CBB735CEDDF}"/>
              </a:ext>
            </a:extLst>
          </p:cNvPr>
          <p:cNvSpPr txBox="1"/>
          <p:nvPr/>
        </p:nvSpPr>
        <p:spPr>
          <a:xfrm>
            <a:off x="9546919" y="6581001"/>
            <a:ext cx="3565619" cy="276999"/>
          </a:xfrm>
          <a:prstGeom prst="rect">
            <a:avLst/>
          </a:prstGeom>
          <a:noFill/>
        </p:spPr>
        <p:txBody>
          <a:bodyPr wrap="square" rtlCol="0">
            <a:spAutoFit/>
          </a:bodyPr>
          <a:lstStyle/>
          <a:p>
            <a:r>
              <a:rPr lang="en-US" sz="1200" dirty="0"/>
              <a:t>(American Psychiatric Association, 2013)</a:t>
            </a:r>
            <a:endParaRPr lang="en-GB" sz="1200" dirty="0"/>
          </a:p>
        </p:txBody>
      </p:sp>
      <p:sp>
        <p:nvSpPr>
          <p:cNvPr id="5" name="Cloud 4">
            <a:extLst>
              <a:ext uri="{FF2B5EF4-FFF2-40B4-BE49-F238E27FC236}">
                <a16:creationId xmlns:a16="http://schemas.microsoft.com/office/drawing/2014/main" id="{8091BC12-2324-4FF4-BBE4-460C8058ECFB}"/>
              </a:ext>
            </a:extLst>
          </p:cNvPr>
          <p:cNvSpPr/>
          <p:nvPr/>
        </p:nvSpPr>
        <p:spPr>
          <a:xfrm>
            <a:off x="396522" y="1468877"/>
            <a:ext cx="2863102" cy="17509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Suicidal Thoughts</a:t>
            </a:r>
            <a:endParaRPr lang="en-GB" dirty="0">
              <a:solidFill>
                <a:schemeClr val="tx1"/>
              </a:solidFill>
            </a:endParaRPr>
          </a:p>
        </p:txBody>
      </p:sp>
      <p:sp>
        <p:nvSpPr>
          <p:cNvPr id="9" name="Cloud 8">
            <a:extLst>
              <a:ext uri="{FF2B5EF4-FFF2-40B4-BE49-F238E27FC236}">
                <a16:creationId xmlns:a16="http://schemas.microsoft.com/office/drawing/2014/main" id="{CC0E65BB-1BF4-4240-A672-87D03825DA45}"/>
              </a:ext>
            </a:extLst>
          </p:cNvPr>
          <p:cNvSpPr/>
          <p:nvPr/>
        </p:nvSpPr>
        <p:spPr>
          <a:xfrm>
            <a:off x="3141418" y="70293"/>
            <a:ext cx="2915721" cy="17509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Increase or decrease in physical movements</a:t>
            </a:r>
            <a:endParaRPr lang="en-GB" dirty="0">
              <a:solidFill>
                <a:schemeClr val="tx1"/>
              </a:solidFill>
            </a:endParaRPr>
          </a:p>
        </p:txBody>
      </p:sp>
      <p:sp>
        <p:nvSpPr>
          <p:cNvPr id="11" name="Cloud 10">
            <a:extLst>
              <a:ext uri="{FF2B5EF4-FFF2-40B4-BE49-F238E27FC236}">
                <a16:creationId xmlns:a16="http://schemas.microsoft.com/office/drawing/2014/main" id="{EBC0CEDC-7FC1-4B1D-8596-19DA12A862F8}"/>
              </a:ext>
            </a:extLst>
          </p:cNvPr>
          <p:cNvSpPr/>
          <p:nvPr/>
        </p:nvSpPr>
        <p:spPr>
          <a:xfrm>
            <a:off x="319261" y="3278852"/>
            <a:ext cx="3017624" cy="17509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Lack of concentration or indecisiveness</a:t>
            </a:r>
            <a:endParaRPr lang="en-GB" dirty="0">
              <a:solidFill>
                <a:schemeClr val="tx1"/>
              </a:solidFill>
            </a:endParaRPr>
          </a:p>
        </p:txBody>
      </p:sp>
      <p:sp>
        <p:nvSpPr>
          <p:cNvPr id="13" name="Cloud 12">
            <a:extLst>
              <a:ext uri="{FF2B5EF4-FFF2-40B4-BE49-F238E27FC236}">
                <a16:creationId xmlns:a16="http://schemas.microsoft.com/office/drawing/2014/main" id="{0F895AA6-83F1-40D4-B3EC-9FD285B41123}"/>
              </a:ext>
            </a:extLst>
          </p:cNvPr>
          <p:cNvSpPr/>
          <p:nvPr/>
        </p:nvSpPr>
        <p:spPr>
          <a:xfrm>
            <a:off x="8239325" y="1468876"/>
            <a:ext cx="3143283" cy="17509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Loss of Interest or pleasure in activities</a:t>
            </a:r>
            <a:endParaRPr lang="en-GB" dirty="0">
              <a:solidFill>
                <a:schemeClr val="tx1"/>
              </a:solidFill>
            </a:endParaRPr>
          </a:p>
        </p:txBody>
      </p:sp>
      <p:pic>
        <p:nvPicPr>
          <p:cNvPr id="6" name="Picture 5">
            <a:extLst>
              <a:ext uri="{FF2B5EF4-FFF2-40B4-BE49-F238E27FC236}">
                <a16:creationId xmlns:a16="http://schemas.microsoft.com/office/drawing/2014/main" id="{B429F0EC-D523-4426-A5C7-72EF8B92D447}"/>
              </a:ext>
            </a:extLst>
          </p:cNvPr>
          <p:cNvPicPr>
            <a:picLocks noChangeAspect="1"/>
          </p:cNvPicPr>
          <p:nvPr/>
        </p:nvPicPr>
        <p:blipFill>
          <a:blip r:embed="rId3"/>
          <a:stretch>
            <a:fillRect/>
          </a:stretch>
        </p:blipFill>
        <p:spPr>
          <a:xfrm>
            <a:off x="7500897" y="5007917"/>
            <a:ext cx="3388093" cy="1774090"/>
          </a:xfrm>
          <a:prstGeom prst="rect">
            <a:avLst/>
          </a:prstGeom>
        </p:spPr>
      </p:pic>
      <p:pic>
        <p:nvPicPr>
          <p:cNvPr id="7" name="Picture 6">
            <a:extLst>
              <a:ext uri="{FF2B5EF4-FFF2-40B4-BE49-F238E27FC236}">
                <a16:creationId xmlns:a16="http://schemas.microsoft.com/office/drawing/2014/main" id="{6A35D205-ED25-4F66-882C-3E554F5DCDA1}"/>
              </a:ext>
            </a:extLst>
          </p:cNvPr>
          <p:cNvPicPr>
            <a:picLocks noChangeAspect="1"/>
          </p:cNvPicPr>
          <p:nvPr/>
        </p:nvPicPr>
        <p:blipFill>
          <a:blip r:embed="rId3"/>
          <a:stretch>
            <a:fillRect/>
          </a:stretch>
        </p:blipFill>
        <p:spPr>
          <a:xfrm>
            <a:off x="683775" y="5036728"/>
            <a:ext cx="3128330" cy="1774090"/>
          </a:xfrm>
          <a:prstGeom prst="rect">
            <a:avLst/>
          </a:prstGeom>
        </p:spPr>
      </p:pic>
      <p:pic>
        <p:nvPicPr>
          <p:cNvPr id="14" name="Picture 13">
            <a:extLst>
              <a:ext uri="{FF2B5EF4-FFF2-40B4-BE49-F238E27FC236}">
                <a16:creationId xmlns:a16="http://schemas.microsoft.com/office/drawing/2014/main" id="{3F038703-3E58-44F5-B495-FC9992BD5F94}"/>
              </a:ext>
            </a:extLst>
          </p:cNvPr>
          <p:cNvPicPr>
            <a:picLocks noChangeAspect="1"/>
          </p:cNvPicPr>
          <p:nvPr/>
        </p:nvPicPr>
        <p:blipFill>
          <a:blip r:embed="rId3"/>
          <a:stretch>
            <a:fillRect/>
          </a:stretch>
        </p:blipFill>
        <p:spPr>
          <a:xfrm>
            <a:off x="4241163" y="5083910"/>
            <a:ext cx="3143283" cy="1774090"/>
          </a:xfrm>
          <a:prstGeom prst="rect">
            <a:avLst/>
          </a:prstGeom>
        </p:spPr>
      </p:pic>
      <p:pic>
        <p:nvPicPr>
          <p:cNvPr id="15" name="Picture 14">
            <a:extLst>
              <a:ext uri="{FF2B5EF4-FFF2-40B4-BE49-F238E27FC236}">
                <a16:creationId xmlns:a16="http://schemas.microsoft.com/office/drawing/2014/main" id="{A869AA64-A68D-4D84-8C75-582E521480D0}"/>
              </a:ext>
            </a:extLst>
          </p:cNvPr>
          <p:cNvPicPr>
            <a:picLocks noChangeAspect="1"/>
          </p:cNvPicPr>
          <p:nvPr/>
        </p:nvPicPr>
        <p:blipFill>
          <a:blip r:embed="rId3"/>
          <a:stretch>
            <a:fillRect/>
          </a:stretch>
        </p:blipFill>
        <p:spPr>
          <a:xfrm>
            <a:off x="6511290" y="111069"/>
            <a:ext cx="3143283" cy="1774090"/>
          </a:xfrm>
          <a:prstGeom prst="rect">
            <a:avLst/>
          </a:prstGeom>
          <a:noFill/>
        </p:spPr>
      </p:pic>
      <p:pic>
        <p:nvPicPr>
          <p:cNvPr id="16" name="Picture 15">
            <a:extLst>
              <a:ext uri="{FF2B5EF4-FFF2-40B4-BE49-F238E27FC236}">
                <a16:creationId xmlns:a16="http://schemas.microsoft.com/office/drawing/2014/main" id="{071CE776-7C2F-4501-8DA0-83F2F924604B}"/>
              </a:ext>
            </a:extLst>
          </p:cNvPr>
          <p:cNvPicPr>
            <a:picLocks noChangeAspect="1"/>
          </p:cNvPicPr>
          <p:nvPr/>
        </p:nvPicPr>
        <p:blipFill>
          <a:blip r:embed="rId3"/>
          <a:stretch>
            <a:fillRect/>
          </a:stretch>
        </p:blipFill>
        <p:spPr>
          <a:xfrm>
            <a:off x="8382374" y="3242966"/>
            <a:ext cx="3388093" cy="1774090"/>
          </a:xfrm>
          <a:prstGeom prst="rect">
            <a:avLst/>
          </a:prstGeom>
        </p:spPr>
      </p:pic>
      <p:sp>
        <p:nvSpPr>
          <p:cNvPr id="19" name="TextBox 18">
            <a:extLst>
              <a:ext uri="{FF2B5EF4-FFF2-40B4-BE49-F238E27FC236}">
                <a16:creationId xmlns:a16="http://schemas.microsoft.com/office/drawing/2014/main" id="{EDCC96BF-824A-4344-B0C8-41590C3108B5}"/>
              </a:ext>
            </a:extLst>
          </p:cNvPr>
          <p:cNvSpPr txBox="1"/>
          <p:nvPr/>
        </p:nvSpPr>
        <p:spPr>
          <a:xfrm>
            <a:off x="372573" y="172540"/>
            <a:ext cx="2927404" cy="1138773"/>
          </a:xfrm>
          <a:prstGeom prst="rect">
            <a:avLst/>
          </a:prstGeom>
          <a:noFill/>
        </p:spPr>
        <p:txBody>
          <a:bodyPr wrap="none" rtlCol="0">
            <a:spAutoFit/>
          </a:bodyPr>
          <a:lstStyle/>
          <a:p>
            <a:r>
              <a:rPr lang="en-US" b="1" dirty="0">
                <a:latin typeface="Comic Sans MS" panose="030F0702030302020204" pitchFamily="66" charset="0"/>
              </a:rPr>
              <a:t>Symptoms of Depression</a:t>
            </a:r>
          </a:p>
          <a:p>
            <a:endParaRPr lang="en-US" b="1" dirty="0">
              <a:latin typeface="Comic Sans MS" panose="030F0702030302020204" pitchFamily="66" charset="0"/>
            </a:endParaRPr>
          </a:p>
          <a:p>
            <a:r>
              <a:rPr lang="en-US" sz="1600" dirty="0">
                <a:latin typeface="Comic Sans MS" panose="030F0702030302020204" pitchFamily="66" charset="0"/>
              </a:rPr>
              <a:t>Have you felt any of those</a:t>
            </a:r>
          </a:p>
          <a:p>
            <a:r>
              <a:rPr lang="en-US" sz="1600" dirty="0">
                <a:latin typeface="Comic Sans MS" panose="030F0702030302020204" pitchFamily="66" charset="0"/>
              </a:rPr>
              <a:t>For 2 weeks or more?</a:t>
            </a:r>
          </a:p>
        </p:txBody>
      </p:sp>
      <p:sp>
        <p:nvSpPr>
          <p:cNvPr id="21" name="TextBox 20">
            <a:extLst>
              <a:ext uri="{FF2B5EF4-FFF2-40B4-BE49-F238E27FC236}">
                <a16:creationId xmlns:a16="http://schemas.microsoft.com/office/drawing/2014/main" id="{4B2F4722-9375-47A3-B297-6AC3EC5418F6}"/>
              </a:ext>
            </a:extLst>
          </p:cNvPr>
          <p:cNvSpPr txBox="1"/>
          <p:nvPr/>
        </p:nvSpPr>
        <p:spPr>
          <a:xfrm>
            <a:off x="9135829" y="3692676"/>
            <a:ext cx="2092277" cy="923330"/>
          </a:xfrm>
          <a:prstGeom prst="rect">
            <a:avLst/>
          </a:prstGeom>
          <a:noFill/>
        </p:spPr>
        <p:txBody>
          <a:bodyPr wrap="square" rtlCol="0">
            <a:spAutoFit/>
          </a:bodyPr>
          <a:lstStyle/>
          <a:p>
            <a:r>
              <a:rPr lang="en-US" dirty="0"/>
              <a:t>Significant changes in weight or appetite </a:t>
            </a:r>
            <a:endParaRPr lang="en-GB" dirty="0"/>
          </a:p>
        </p:txBody>
      </p:sp>
      <p:sp>
        <p:nvSpPr>
          <p:cNvPr id="23" name="TextBox 22">
            <a:extLst>
              <a:ext uri="{FF2B5EF4-FFF2-40B4-BE49-F238E27FC236}">
                <a16:creationId xmlns:a16="http://schemas.microsoft.com/office/drawing/2014/main" id="{91EA0A8A-83F1-4394-805F-2BB56C22AD07}"/>
              </a:ext>
            </a:extLst>
          </p:cNvPr>
          <p:cNvSpPr txBox="1"/>
          <p:nvPr/>
        </p:nvSpPr>
        <p:spPr>
          <a:xfrm>
            <a:off x="4711683" y="5710295"/>
            <a:ext cx="2247916" cy="369332"/>
          </a:xfrm>
          <a:prstGeom prst="rect">
            <a:avLst/>
          </a:prstGeom>
          <a:noFill/>
        </p:spPr>
        <p:txBody>
          <a:bodyPr wrap="square" rtlCol="0">
            <a:spAutoFit/>
          </a:bodyPr>
          <a:lstStyle/>
          <a:p>
            <a:r>
              <a:rPr lang="en-US" dirty="0"/>
              <a:t>Fatigue or energy loss</a:t>
            </a:r>
            <a:endParaRPr lang="en-GB" dirty="0"/>
          </a:p>
        </p:txBody>
      </p:sp>
      <p:sp>
        <p:nvSpPr>
          <p:cNvPr id="24" name="TextBox 23">
            <a:extLst>
              <a:ext uri="{FF2B5EF4-FFF2-40B4-BE49-F238E27FC236}">
                <a16:creationId xmlns:a16="http://schemas.microsoft.com/office/drawing/2014/main" id="{225D7CA7-B76B-47B9-A64D-3402E53BB72A}"/>
              </a:ext>
            </a:extLst>
          </p:cNvPr>
          <p:cNvSpPr txBox="1"/>
          <p:nvPr/>
        </p:nvSpPr>
        <p:spPr>
          <a:xfrm>
            <a:off x="1088481" y="5571795"/>
            <a:ext cx="2318918" cy="646331"/>
          </a:xfrm>
          <a:prstGeom prst="rect">
            <a:avLst/>
          </a:prstGeom>
          <a:noFill/>
        </p:spPr>
        <p:txBody>
          <a:bodyPr wrap="square" rtlCol="0">
            <a:spAutoFit/>
          </a:bodyPr>
          <a:lstStyle/>
          <a:p>
            <a:pPr algn="ctr"/>
            <a:r>
              <a:rPr lang="en-US" dirty="0"/>
              <a:t>Feeling worthless or guilty</a:t>
            </a:r>
            <a:endParaRPr lang="en-GB" dirty="0"/>
          </a:p>
        </p:txBody>
      </p:sp>
      <p:sp>
        <p:nvSpPr>
          <p:cNvPr id="26" name="TextBox 25">
            <a:extLst>
              <a:ext uri="{FF2B5EF4-FFF2-40B4-BE49-F238E27FC236}">
                <a16:creationId xmlns:a16="http://schemas.microsoft.com/office/drawing/2014/main" id="{051BEDC7-E0EA-4304-9FA3-5E8C4BD0390B}"/>
              </a:ext>
            </a:extLst>
          </p:cNvPr>
          <p:cNvSpPr txBox="1"/>
          <p:nvPr/>
        </p:nvSpPr>
        <p:spPr>
          <a:xfrm>
            <a:off x="7188200" y="721640"/>
            <a:ext cx="1789464" cy="369332"/>
          </a:xfrm>
          <a:prstGeom prst="rect">
            <a:avLst/>
          </a:prstGeom>
          <a:noFill/>
        </p:spPr>
        <p:txBody>
          <a:bodyPr wrap="none" rtlCol="0">
            <a:spAutoFit/>
          </a:bodyPr>
          <a:lstStyle/>
          <a:p>
            <a:r>
              <a:rPr lang="en-US" dirty="0"/>
              <a:t>Depressed Mood</a:t>
            </a:r>
            <a:endParaRPr lang="en-GB" dirty="0"/>
          </a:p>
        </p:txBody>
      </p:sp>
      <p:sp>
        <p:nvSpPr>
          <p:cNvPr id="27" name="TextBox 26">
            <a:extLst>
              <a:ext uri="{FF2B5EF4-FFF2-40B4-BE49-F238E27FC236}">
                <a16:creationId xmlns:a16="http://schemas.microsoft.com/office/drawing/2014/main" id="{550AFDA2-4AAB-45FC-984D-6B2BD8BA0397}"/>
              </a:ext>
            </a:extLst>
          </p:cNvPr>
          <p:cNvSpPr txBox="1"/>
          <p:nvPr/>
        </p:nvSpPr>
        <p:spPr>
          <a:xfrm>
            <a:off x="6273800" y="3037840"/>
            <a:ext cx="914400" cy="914400"/>
          </a:xfrm>
          <a:prstGeom prst="rect">
            <a:avLst/>
          </a:prstGeom>
          <a:noFill/>
        </p:spPr>
        <p:txBody>
          <a:bodyPr wrap="square" rtlCol="0">
            <a:spAutoFit/>
          </a:bodyPr>
          <a:lstStyle/>
          <a:p>
            <a:endParaRPr lang="en-GB" dirty="0"/>
          </a:p>
        </p:txBody>
      </p:sp>
      <p:sp>
        <p:nvSpPr>
          <p:cNvPr id="29" name="TextBox 28">
            <a:extLst>
              <a:ext uri="{FF2B5EF4-FFF2-40B4-BE49-F238E27FC236}">
                <a16:creationId xmlns:a16="http://schemas.microsoft.com/office/drawing/2014/main" id="{2D74D25B-8A9B-48DB-9A84-7D227C7204B2}"/>
              </a:ext>
            </a:extLst>
          </p:cNvPr>
          <p:cNvSpPr txBox="1"/>
          <p:nvPr/>
        </p:nvSpPr>
        <p:spPr>
          <a:xfrm>
            <a:off x="7667762" y="5655584"/>
            <a:ext cx="3054362" cy="369332"/>
          </a:xfrm>
          <a:prstGeom prst="rect">
            <a:avLst/>
          </a:prstGeom>
          <a:noFill/>
        </p:spPr>
        <p:txBody>
          <a:bodyPr wrap="none" rtlCol="0">
            <a:spAutoFit/>
          </a:bodyPr>
          <a:lstStyle/>
          <a:p>
            <a:r>
              <a:rPr lang="en-US" dirty="0"/>
              <a:t>Insomnia or excessive sleeping</a:t>
            </a:r>
            <a:endParaRPr lang="en-GB" dirty="0"/>
          </a:p>
        </p:txBody>
      </p:sp>
    </p:spTree>
    <p:extLst>
      <p:ext uri="{BB962C8B-B14F-4D97-AF65-F5344CB8AC3E}">
        <p14:creationId xmlns:p14="http://schemas.microsoft.com/office/powerpoint/2010/main" val="2360845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B46A-F552-4FE1-9C98-004BDE6AB7A3}"/>
              </a:ext>
            </a:extLst>
          </p:cNvPr>
          <p:cNvSpPr>
            <a:spLocks noGrp="1"/>
          </p:cNvSpPr>
          <p:nvPr>
            <p:ph type="ctrTitle"/>
          </p:nvPr>
        </p:nvSpPr>
        <p:spPr>
          <a:xfrm>
            <a:off x="938627" y="305627"/>
            <a:ext cx="9144000" cy="626924"/>
          </a:xfrm>
        </p:spPr>
        <p:txBody>
          <a:bodyPr>
            <a:normAutofit/>
          </a:bodyPr>
          <a:lstStyle/>
          <a:p>
            <a:r>
              <a:rPr lang="en-US" sz="1800" b="1" dirty="0">
                <a:latin typeface="Comic Sans MS" panose="030F0702030302020204" pitchFamily="66" charset="0"/>
              </a:rPr>
              <a:t>The impact of childhood depression on education</a:t>
            </a:r>
            <a:endParaRPr lang="en-GB" sz="1800" b="1" dirty="0">
              <a:latin typeface="Comic Sans MS" panose="030F0702030302020204" pitchFamily="66" charset="0"/>
            </a:endParaRPr>
          </a:p>
        </p:txBody>
      </p:sp>
      <p:pic>
        <p:nvPicPr>
          <p:cNvPr id="7" name="Picture 6" descr="A hand holding a toy&#10;&#10;Description automatically generated">
            <a:extLst>
              <a:ext uri="{FF2B5EF4-FFF2-40B4-BE49-F238E27FC236}">
                <a16:creationId xmlns:a16="http://schemas.microsoft.com/office/drawing/2014/main" id="{3641F25E-1D4B-44A9-83CC-19957A8352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8348" y="305627"/>
            <a:ext cx="2105025" cy="2271091"/>
          </a:xfrm>
          <a:prstGeom prst="rect">
            <a:avLst/>
          </a:prstGeom>
        </p:spPr>
      </p:pic>
      <p:pic>
        <p:nvPicPr>
          <p:cNvPr id="9" name="Picture 8" descr="A drawing of a cartoon character&#10;&#10;Description automatically generated">
            <a:extLst>
              <a:ext uri="{FF2B5EF4-FFF2-40B4-BE49-F238E27FC236}">
                <a16:creationId xmlns:a16="http://schemas.microsoft.com/office/drawing/2014/main" id="{003D2BA9-DD3D-4B16-95D6-3E63B646A4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87" y="4204252"/>
            <a:ext cx="2902226" cy="2991678"/>
          </a:xfrm>
          <a:prstGeom prst="rect">
            <a:avLst/>
          </a:prstGeom>
          <a:effectLst>
            <a:softEdge rad="330200"/>
          </a:effectLst>
        </p:spPr>
      </p:pic>
      <p:sp>
        <p:nvSpPr>
          <p:cNvPr id="12" name="TextBox 11">
            <a:extLst>
              <a:ext uri="{FF2B5EF4-FFF2-40B4-BE49-F238E27FC236}">
                <a16:creationId xmlns:a16="http://schemas.microsoft.com/office/drawing/2014/main" id="{C8300238-23C3-4894-A12F-51533EA6E2D2}"/>
              </a:ext>
            </a:extLst>
          </p:cNvPr>
          <p:cNvSpPr txBox="1"/>
          <p:nvPr/>
        </p:nvSpPr>
        <p:spPr>
          <a:xfrm>
            <a:off x="315774" y="1193819"/>
            <a:ext cx="7470914" cy="1384995"/>
          </a:xfrm>
          <a:prstGeom prst="rect">
            <a:avLst/>
          </a:prstGeom>
          <a:noFill/>
        </p:spPr>
        <p:txBody>
          <a:bodyPr wrap="square" rtlCol="0">
            <a:spAutoFit/>
          </a:bodyPr>
          <a:lstStyle/>
          <a:p>
            <a:r>
              <a:rPr lang="en-US" sz="1400" b="1" dirty="0">
                <a:latin typeface="Comic Sans MS" panose="030F0702030302020204" pitchFamily="66" charset="0"/>
              </a:rPr>
              <a:t>Attendance</a:t>
            </a:r>
          </a:p>
          <a:p>
            <a:r>
              <a:rPr lang="en-US" sz="1400" dirty="0"/>
              <a:t>Studies suggest that depression in children may lead to a reduction in school attendance. This could be due to factors including disturbance to sleep and energy levels, poor motivation, and social withdrawal. (Finning et al, 2019)</a:t>
            </a:r>
          </a:p>
          <a:p>
            <a:endParaRPr lang="en-US" sz="1400" dirty="0"/>
          </a:p>
          <a:p>
            <a:endParaRPr lang="en-GB" sz="1400" dirty="0"/>
          </a:p>
        </p:txBody>
      </p:sp>
      <p:sp>
        <p:nvSpPr>
          <p:cNvPr id="13" name="Speech Bubble: Oval 12">
            <a:extLst>
              <a:ext uri="{FF2B5EF4-FFF2-40B4-BE49-F238E27FC236}">
                <a16:creationId xmlns:a16="http://schemas.microsoft.com/office/drawing/2014/main" id="{8E9EE055-7248-4F66-BD30-4309285C8D27}"/>
              </a:ext>
            </a:extLst>
          </p:cNvPr>
          <p:cNvSpPr/>
          <p:nvPr/>
        </p:nvSpPr>
        <p:spPr>
          <a:xfrm>
            <a:off x="1769165" y="2236031"/>
            <a:ext cx="5098773" cy="275714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Did you know?</a:t>
            </a:r>
          </a:p>
          <a:p>
            <a:pPr marL="285750" indent="-285750" algn="ctr">
              <a:buFont typeface="Arial" panose="020B0604020202020204" pitchFamily="34" charset="0"/>
              <a:buChar char="•"/>
            </a:pPr>
            <a:r>
              <a:rPr lang="en-US" sz="1400" b="1" dirty="0">
                <a:solidFill>
                  <a:schemeClr val="tx1"/>
                </a:solidFill>
              </a:rPr>
              <a:t>Of pupils who miss more than 50% of school, only 3% manage to achieve five A* to Cs, including English and maths.</a:t>
            </a:r>
          </a:p>
          <a:p>
            <a:pPr marL="285750" indent="-285750" algn="ctr">
              <a:buFont typeface="Arial" panose="020B0604020202020204" pitchFamily="34" charset="0"/>
              <a:buChar char="•"/>
            </a:pPr>
            <a:r>
              <a:rPr lang="en-US" sz="1400" b="1" dirty="0">
                <a:solidFill>
                  <a:schemeClr val="tx1"/>
                </a:solidFill>
              </a:rPr>
              <a:t>Of pupils who miss between 10% and 20% of school, only 35% manage to achieve five A* to C GCSEs, including English and maths.</a:t>
            </a:r>
          </a:p>
          <a:p>
            <a:pPr marL="285750" indent="-285750" algn="ctr">
              <a:buFont typeface="Arial" panose="020B0604020202020204" pitchFamily="34" charset="0"/>
              <a:buChar char="•"/>
            </a:pPr>
            <a:r>
              <a:rPr lang="en-US" sz="1400" b="1" dirty="0">
                <a:solidFill>
                  <a:schemeClr val="tx1"/>
                </a:solidFill>
              </a:rPr>
              <a:t>Of pupils who miss less than 5% of school, 73% achieve 5 A* to Cs, including English and maths. (The Department for Education.)</a:t>
            </a:r>
            <a:endParaRPr lang="en-GB" sz="1400" b="1" dirty="0">
              <a:solidFill>
                <a:schemeClr val="tx1"/>
              </a:solidFill>
            </a:endParaRPr>
          </a:p>
        </p:txBody>
      </p:sp>
      <p:sp>
        <p:nvSpPr>
          <p:cNvPr id="17" name="TextBox 16">
            <a:extLst>
              <a:ext uri="{FF2B5EF4-FFF2-40B4-BE49-F238E27FC236}">
                <a16:creationId xmlns:a16="http://schemas.microsoft.com/office/drawing/2014/main" id="{90003C4C-5549-4850-BFBD-325A206FD65D}"/>
              </a:ext>
            </a:extLst>
          </p:cNvPr>
          <p:cNvSpPr txBox="1"/>
          <p:nvPr/>
        </p:nvSpPr>
        <p:spPr>
          <a:xfrm>
            <a:off x="7202764" y="2837986"/>
            <a:ext cx="4385435" cy="3539430"/>
          </a:xfrm>
          <a:prstGeom prst="rect">
            <a:avLst/>
          </a:prstGeom>
          <a:noFill/>
        </p:spPr>
        <p:txBody>
          <a:bodyPr wrap="square" rtlCol="0">
            <a:spAutoFit/>
          </a:bodyPr>
          <a:lstStyle/>
          <a:p>
            <a:endParaRPr lang="en-US" sz="1400" b="1" dirty="0">
              <a:latin typeface="Comic Sans MS" panose="030F0702030302020204" pitchFamily="66" charset="0"/>
            </a:endParaRPr>
          </a:p>
          <a:p>
            <a:r>
              <a:rPr lang="en-US" sz="1400" b="1" dirty="0">
                <a:latin typeface="Comic Sans MS" panose="030F0702030302020204" pitchFamily="66" charset="0"/>
              </a:rPr>
              <a:t>Academic Achievement </a:t>
            </a:r>
          </a:p>
          <a:p>
            <a:endParaRPr lang="en-US" sz="1400" b="1" dirty="0">
              <a:solidFill>
                <a:srgbClr val="002060"/>
              </a:solidFill>
              <a:latin typeface="Comic Sans MS" panose="030F0702030302020204" pitchFamily="66" charset="0"/>
            </a:endParaRPr>
          </a:p>
          <a:p>
            <a:r>
              <a:rPr lang="en-US" sz="1400" dirty="0"/>
              <a:t>Attention span, motivation and concentration levels whilst at school can all be decreased in a child with depression. This adds to the chances of not achieving academic success. </a:t>
            </a:r>
          </a:p>
          <a:p>
            <a:r>
              <a:rPr lang="en-US" sz="1400" dirty="0"/>
              <a:t>Using the Pearson correlation formula, </a:t>
            </a:r>
            <a:r>
              <a:rPr lang="en-US" sz="1400" dirty="0" err="1"/>
              <a:t>Yousefi</a:t>
            </a:r>
            <a:r>
              <a:rPr lang="en-US" sz="1400" dirty="0"/>
              <a:t> et al discovered a negative correlation between depression and academic achievement: as depression increases, academic achievement decreases. (</a:t>
            </a:r>
            <a:r>
              <a:rPr lang="en-US" sz="1400" dirty="0" err="1"/>
              <a:t>Yousefi</a:t>
            </a:r>
            <a:r>
              <a:rPr lang="en-US" sz="1400" dirty="0"/>
              <a:t>, </a:t>
            </a:r>
            <a:r>
              <a:rPr lang="en-US" sz="1400" dirty="0" err="1"/>
              <a:t>Mansor</a:t>
            </a:r>
            <a:r>
              <a:rPr lang="en-US" sz="1400" dirty="0"/>
              <a:t>, </a:t>
            </a:r>
            <a:r>
              <a:rPr lang="en-US" sz="1400" dirty="0" err="1"/>
              <a:t>Juhari</a:t>
            </a:r>
            <a:r>
              <a:rPr lang="en-US" sz="1400" dirty="0"/>
              <a:t>, </a:t>
            </a:r>
            <a:r>
              <a:rPr lang="en-US" sz="1400" dirty="0" err="1"/>
              <a:t>Redzuan</a:t>
            </a:r>
            <a:r>
              <a:rPr lang="en-US" sz="1400" dirty="0"/>
              <a:t> and Talib, 2010)</a:t>
            </a:r>
          </a:p>
          <a:p>
            <a:endParaRPr lang="en-US" sz="1400" dirty="0"/>
          </a:p>
          <a:p>
            <a:r>
              <a:rPr lang="en-GB" sz="1400" dirty="0"/>
              <a:t>Children with depression are more likely to repeat a year, drop out of school, or be placed into a special education setting. (Schulte-</a:t>
            </a:r>
            <a:r>
              <a:rPr lang="en-GB" sz="1400" dirty="0" err="1"/>
              <a:t>Korne</a:t>
            </a:r>
            <a:r>
              <a:rPr lang="en-GB" sz="1400" dirty="0"/>
              <a:t>, 2016)</a:t>
            </a:r>
          </a:p>
        </p:txBody>
      </p:sp>
      <p:sp>
        <p:nvSpPr>
          <p:cNvPr id="22" name="TextBox 21">
            <a:extLst>
              <a:ext uri="{FF2B5EF4-FFF2-40B4-BE49-F238E27FC236}">
                <a16:creationId xmlns:a16="http://schemas.microsoft.com/office/drawing/2014/main" id="{61B88A80-142F-4A8E-BF4F-2363B0209E7C}"/>
              </a:ext>
            </a:extLst>
          </p:cNvPr>
          <p:cNvSpPr txBox="1"/>
          <p:nvPr/>
        </p:nvSpPr>
        <p:spPr>
          <a:xfrm>
            <a:off x="3717235" y="5235164"/>
            <a:ext cx="2981739" cy="1600438"/>
          </a:xfrm>
          <a:prstGeom prst="rect">
            <a:avLst/>
          </a:prstGeom>
          <a:noFill/>
        </p:spPr>
        <p:txBody>
          <a:bodyPr wrap="square" rtlCol="0">
            <a:spAutoFit/>
          </a:bodyPr>
          <a:lstStyle/>
          <a:p>
            <a:r>
              <a:rPr lang="en-US" sz="1400" dirty="0"/>
              <a:t>A study of 11-12 year </a:t>
            </a:r>
            <a:r>
              <a:rPr lang="en-US" sz="1400" dirty="0" err="1"/>
              <a:t>olds</a:t>
            </a:r>
            <a:r>
              <a:rPr lang="en-US" sz="1400" dirty="0"/>
              <a:t> showed that children with depression are 2.75 times more likely to repeat the same grade due to failing it the previous year, otherwise known as grade retention. (</a:t>
            </a:r>
            <a:r>
              <a:rPr lang="en-US" sz="1400" dirty="0" err="1"/>
              <a:t>Quirog</a:t>
            </a:r>
            <a:r>
              <a:rPr lang="en-US" sz="1400" dirty="0"/>
              <a:t>, </a:t>
            </a:r>
            <a:r>
              <a:rPr lang="en-US" sz="1400" dirty="0" err="1"/>
              <a:t>Janosz</a:t>
            </a:r>
            <a:r>
              <a:rPr lang="en-US" sz="1400" dirty="0"/>
              <a:t>, Lyons and Morin, 2012).</a:t>
            </a:r>
            <a:endParaRPr lang="en-GB" sz="1400" dirty="0"/>
          </a:p>
        </p:txBody>
      </p:sp>
    </p:spTree>
    <p:extLst>
      <p:ext uri="{BB962C8B-B14F-4D97-AF65-F5344CB8AC3E}">
        <p14:creationId xmlns:p14="http://schemas.microsoft.com/office/powerpoint/2010/main" val="2567099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AA6433-3C6D-4F32-905A-A1883BF6A7B5}"/>
              </a:ext>
            </a:extLst>
          </p:cNvPr>
          <p:cNvSpPr txBox="1"/>
          <p:nvPr/>
        </p:nvSpPr>
        <p:spPr>
          <a:xfrm>
            <a:off x="2500313" y="342900"/>
            <a:ext cx="6891630" cy="369332"/>
          </a:xfrm>
          <a:prstGeom prst="rect">
            <a:avLst/>
          </a:prstGeom>
          <a:noFill/>
        </p:spPr>
        <p:txBody>
          <a:bodyPr wrap="none" rtlCol="0">
            <a:spAutoFit/>
          </a:bodyPr>
          <a:lstStyle/>
          <a:p>
            <a:r>
              <a:rPr lang="en-US" b="1" dirty="0">
                <a:latin typeface="Comic Sans MS" panose="030F0702030302020204" pitchFamily="66" charset="0"/>
              </a:rPr>
              <a:t> The impact of depression on bullying in school age children</a:t>
            </a:r>
            <a:endParaRPr lang="en-GB" b="1" dirty="0">
              <a:latin typeface="Comic Sans MS" panose="030F0702030302020204" pitchFamily="66" charset="0"/>
            </a:endParaRPr>
          </a:p>
        </p:txBody>
      </p:sp>
      <p:sp>
        <p:nvSpPr>
          <p:cNvPr id="3" name="TextBox 2">
            <a:extLst>
              <a:ext uri="{FF2B5EF4-FFF2-40B4-BE49-F238E27FC236}">
                <a16:creationId xmlns:a16="http://schemas.microsoft.com/office/drawing/2014/main" id="{3ABE4225-DF2B-493D-81E3-B817D09AF2E6}"/>
              </a:ext>
            </a:extLst>
          </p:cNvPr>
          <p:cNvSpPr txBox="1"/>
          <p:nvPr/>
        </p:nvSpPr>
        <p:spPr>
          <a:xfrm>
            <a:off x="3366167" y="1013935"/>
            <a:ext cx="6792245" cy="2308324"/>
          </a:xfrm>
          <a:prstGeom prst="rect">
            <a:avLst/>
          </a:prstGeom>
          <a:noFill/>
        </p:spPr>
        <p:txBody>
          <a:bodyPr wrap="square" rtlCol="0">
            <a:spAutoFit/>
          </a:bodyPr>
          <a:lstStyle/>
          <a:p>
            <a:r>
              <a:rPr lang="en-US" dirty="0"/>
              <a:t>One million young people are affected by bullying each week. (youngminds).  In a study of 13,000 pupils between the ages of 7 and 15 across 44 UK school showed that 1 in 4 children reported they were bullied a lot or always. (Anti-bullying alliance, 2016). So, what does this have to do with depression?</a:t>
            </a:r>
          </a:p>
          <a:p>
            <a:endParaRPr lang="en-US" dirty="0"/>
          </a:p>
          <a:p>
            <a:r>
              <a:rPr lang="en-US" dirty="0"/>
              <a:t>Research shows that there is a correlation between depression in school age children and bullying (Riittakerttu and Ford, 2011)</a:t>
            </a:r>
            <a:endParaRPr lang="en-GB" dirty="0"/>
          </a:p>
        </p:txBody>
      </p:sp>
      <p:pic>
        <p:nvPicPr>
          <p:cNvPr id="5" name="Picture 4" descr="A picture containing drawing&#10;&#10;Description automatically generated">
            <a:extLst>
              <a:ext uri="{FF2B5EF4-FFF2-40B4-BE49-F238E27FC236}">
                <a16:creationId xmlns:a16="http://schemas.microsoft.com/office/drawing/2014/main" id="{3EB2A7AD-9217-4FD1-B693-4998062A34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825" y="869394"/>
            <a:ext cx="2209800" cy="2066925"/>
          </a:xfrm>
          <a:prstGeom prst="rect">
            <a:avLst/>
          </a:prstGeom>
        </p:spPr>
      </p:pic>
      <p:pic>
        <p:nvPicPr>
          <p:cNvPr id="7" name="Picture 6">
            <a:extLst>
              <a:ext uri="{FF2B5EF4-FFF2-40B4-BE49-F238E27FC236}">
                <a16:creationId xmlns:a16="http://schemas.microsoft.com/office/drawing/2014/main" id="{3CE16FE2-4E35-48E3-B799-2F613892F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7156" y="3122057"/>
            <a:ext cx="4357687" cy="3643313"/>
          </a:xfrm>
          <a:prstGeom prst="rect">
            <a:avLst/>
          </a:prstGeom>
          <a:effectLst>
            <a:softEdge rad="330200"/>
          </a:effectLst>
        </p:spPr>
      </p:pic>
      <p:sp>
        <p:nvSpPr>
          <p:cNvPr id="10" name="Explosion: 8 Points 9">
            <a:extLst>
              <a:ext uri="{FF2B5EF4-FFF2-40B4-BE49-F238E27FC236}">
                <a16:creationId xmlns:a16="http://schemas.microsoft.com/office/drawing/2014/main" id="{3F718EE0-632E-4D38-96D8-52C8DFAC8344}"/>
              </a:ext>
            </a:extLst>
          </p:cNvPr>
          <p:cNvSpPr/>
          <p:nvPr/>
        </p:nvSpPr>
        <p:spPr>
          <a:xfrm>
            <a:off x="7339825" y="2830594"/>
            <a:ext cx="4631072" cy="4027406"/>
          </a:xfrm>
          <a:prstGeom prst="irregularSeal1">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4E0F7E35-4F0F-4A3B-9C75-86B04F8A5AB5}"/>
              </a:ext>
            </a:extLst>
          </p:cNvPr>
          <p:cNvPicPr>
            <a:picLocks noChangeAspect="1"/>
          </p:cNvPicPr>
          <p:nvPr/>
        </p:nvPicPr>
        <p:blipFill>
          <a:blip r:embed="rId4">
            <a:lum bright="70000" contrast="-70000"/>
          </a:blip>
          <a:stretch>
            <a:fillRect/>
          </a:stretch>
        </p:blipFill>
        <p:spPr>
          <a:xfrm>
            <a:off x="221102" y="2680696"/>
            <a:ext cx="4676037" cy="4084674"/>
          </a:xfrm>
          <a:prstGeom prst="rect">
            <a:avLst/>
          </a:prstGeom>
        </p:spPr>
      </p:pic>
      <p:sp>
        <p:nvSpPr>
          <p:cNvPr id="14" name="TextBox 13">
            <a:extLst>
              <a:ext uri="{FF2B5EF4-FFF2-40B4-BE49-F238E27FC236}">
                <a16:creationId xmlns:a16="http://schemas.microsoft.com/office/drawing/2014/main" id="{2FF9B173-DA73-4ECD-9A14-029EFDE5A1A1}"/>
              </a:ext>
            </a:extLst>
          </p:cNvPr>
          <p:cNvSpPr txBox="1"/>
          <p:nvPr/>
        </p:nvSpPr>
        <p:spPr>
          <a:xfrm>
            <a:off x="221102" y="3613190"/>
            <a:ext cx="4138967" cy="2246769"/>
          </a:xfrm>
          <a:prstGeom prst="rect">
            <a:avLst/>
          </a:prstGeom>
          <a:noFill/>
        </p:spPr>
        <p:txBody>
          <a:bodyPr wrap="square" rtlCol="0">
            <a:spAutoFit/>
          </a:bodyPr>
          <a:lstStyle/>
          <a:p>
            <a:pPr algn="ctr"/>
            <a:r>
              <a:rPr lang="en-US" sz="1400" b="1" u="sng" dirty="0">
                <a:latin typeface="Comic Sans MS" panose="030F0702030302020204" pitchFamily="66" charset="0"/>
              </a:rPr>
              <a:t>The Victim</a:t>
            </a:r>
          </a:p>
          <a:p>
            <a:r>
              <a:rPr lang="en-US" sz="1400" b="1" dirty="0"/>
              <a:t>The development of social skills and the ability to defend oneself are potentially impaired among depressed adolescents, who therefore become easy targets for bullies. Victims of bullying have been </a:t>
            </a:r>
            <a:r>
              <a:rPr lang="en-US" sz="1400" b="1" dirty="0" err="1"/>
              <a:t>characterised</a:t>
            </a:r>
            <a:r>
              <a:rPr lang="en-US" sz="1400" b="1" dirty="0"/>
              <a:t> as submissive and showing signs of helplessness, being less popular among peers, and displaying lowered self-esteem which are all dispositions that may predispose them to victimization. (Riittakerttu and Ford, 2011).</a:t>
            </a:r>
            <a:endParaRPr lang="en-GB" sz="1400" b="1" dirty="0"/>
          </a:p>
        </p:txBody>
      </p:sp>
      <p:sp>
        <p:nvSpPr>
          <p:cNvPr id="15" name="TextBox 14">
            <a:extLst>
              <a:ext uri="{FF2B5EF4-FFF2-40B4-BE49-F238E27FC236}">
                <a16:creationId xmlns:a16="http://schemas.microsoft.com/office/drawing/2014/main" id="{C6941A41-55A1-4E09-9C4F-0627825F3CEF}"/>
              </a:ext>
            </a:extLst>
          </p:cNvPr>
          <p:cNvSpPr txBox="1"/>
          <p:nvPr/>
        </p:nvSpPr>
        <p:spPr>
          <a:xfrm>
            <a:off x="8056122" y="4055507"/>
            <a:ext cx="3641389" cy="1877437"/>
          </a:xfrm>
          <a:prstGeom prst="rect">
            <a:avLst/>
          </a:prstGeom>
          <a:noFill/>
        </p:spPr>
        <p:txBody>
          <a:bodyPr wrap="square" rtlCol="0">
            <a:spAutoFit/>
          </a:bodyPr>
          <a:lstStyle/>
          <a:p>
            <a:pPr algn="ctr"/>
            <a:r>
              <a:rPr lang="en-US" sz="1400" b="1" u="sng" dirty="0">
                <a:latin typeface="Comic Sans MS" panose="030F0702030302020204" pitchFamily="66" charset="0"/>
              </a:rPr>
              <a:t>The Perpetrator (The Bully)</a:t>
            </a:r>
          </a:p>
          <a:p>
            <a:r>
              <a:rPr lang="en-US" sz="1400" b="1" dirty="0"/>
              <a:t>The mental health of the bully is now becoming an increasing concern. Studies have discovered an increase in depressive symptoms in school age children who self report bullying their peers. (Riittakerttu and Ford, 2011).</a:t>
            </a:r>
          </a:p>
          <a:p>
            <a:endParaRPr lang="en-GB" dirty="0"/>
          </a:p>
        </p:txBody>
      </p:sp>
    </p:spTree>
    <p:extLst>
      <p:ext uri="{BB962C8B-B14F-4D97-AF65-F5344CB8AC3E}">
        <p14:creationId xmlns:p14="http://schemas.microsoft.com/office/powerpoint/2010/main" val="964597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8D1B5A-2DF8-4A41-8753-387ACA46FB9D}"/>
              </a:ext>
            </a:extLst>
          </p:cNvPr>
          <p:cNvSpPr txBox="1"/>
          <p:nvPr/>
        </p:nvSpPr>
        <p:spPr>
          <a:xfrm>
            <a:off x="2172694" y="294817"/>
            <a:ext cx="7593495" cy="369332"/>
          </a:xfrm>
          <a:prstGeom prst="rect">
            <a:avLst/>
          </a:prstGeom>
          <a:noFill/>
        </p:spPr>
        <p:txBody>
          <a:bodyPr wrap="square" rtlCol="0">
            <a:spAutoFit/>
          </a:bodyPr>
          <a:lstStyle/>
          <a:p>
            <a:r>
              <a:rPr lang="en-US" b="1" dirty="0">
                <a:latin typeface="Comic Sans MS" panose="030F0702030302020204" pitchFamily="66" charset="0"/>
              </a:rPr>
              <a:t>The impact of Depression on wellbeing</a:t>
            </a:r>
            <a:endParaRPr lang="en-GB" b="1" dirty="0">
              <a:latin typeface="Comic Sans MS" panose="030F0702030302020204" pitchFamily="66" charset="0"/>
            </a:endParaRPr>
          </a:p>
        </p:txBody>
      </p:sp>
      <p:pic>
        <p:nvPicPr>
          <p:cNvPr id="5" name="Picture 4" descr="A picture containing doll, toy, food, hat&#10;&#10;Description automatically generated">
            <a:extLst>
              <a:ext uri="{FF2B5EF4-FFF2-40B4-BE49-F238E27FC236}">
                <a16:creationId xmlns:a16="http://schemas.microsoft.com/office/drawing/2014/main" id="{526B83BD-DCBD-4AA0-90ED-D6C3DE7F71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4022" y="268356"/>
            <a:ext cx="3866606" cy="2514600"/>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455C012C-1D89-46BE-967F-4B815C172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072" y="4651513"/>
            <a:ext cx="2689239" cy="1974349"/>
          </a:xfrm>
          <a:prstGeom prst="rect">
            <a:avLst/>
          </a:prstGeom>
          <a:effectLst>
            <a:softEdge rad="381000"/>
          </a:effectLst>
        </p:spPr>
      </p:pic>
      <p:sp>
        <p:nvSpPr>
          <p:cNvPr id="8" name="Speech Bubble: Oval 7">
            <a:extLst>
              <a:ext uri="{FF2B5EF4-FFF2-40B4-BE49-F238E27FC236}">
                <a16:creationId xmlns:a16="http://schemas.microsoft.com/office/drawing/2014/main" id="{B999874A-A690-4209-9801-88DB8D6E0E9A}"/>
              </a:ext>
            </a:extLst>
          </p:cNvPr>
          <p:cNvSpPr/>
          <p:nvPr/>
        </p:nvSpPr>
        <p:spPr>
          <a:xfrm>
            <a:off x="1128330" y="2900236"/>
            <a:ext cx="5053809" cy="2216425"/>
          </a:xfrm>
          <a:prstGeom prst="wedgeEllipseCallou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1600" dirty="0">
                <a:solidFill>
                  <a:schemeClr val="tx1"/>
                </a:solidFill>
              </a:rPr>
              <a:t>Did you know?</a:t>
            </a:r>
          </a:p>
          <a:p>
            <a:pPr algn="ctr"/>
            <a:r>
              <a:rPr lang="en-US" sz="1600" dirty="0">
                <a:solidFill>
                  <a:schemeClr val="tx1"/>
                </a:solidFill>
              </a:rPr>
              <a:t>Depression in Adolescence is one of the greatest risk factors for suicide (Windfuhr et al, 2008)</a:t>
            </a:r>
          </a:p>
          <a:p>
            <a:pPr algn="ctr"/>
            <a:r>
              <a:rPr lang="en-US" sz="1600" dirty="0">
                <a:solidFill>
                  <a:schemeClr val="tx1"/>
                </a:solidFill>
              </a:rPr>
              <a:t>In the UK, suicide rates among young people have been</a:t>
            </a:r>
          </a:p>
          <a:p>
            <a:pPr algn="ctr"/>
            <a:r>
              <a:rPr lang="en-US" sz="1600" dirty="0">
                <a:solidFill>
                  <a:schemeClr val="tx1"/>
                </a:solidFill>
              </a:rPr>
              <a:t>increasing in recent years (Samaritans, 2019)</a:t>
            </a:r>
          </a:p>
        </p:txBody>
      </p:sp>
      <p:sp>
        <p:nvSpPr>
          <p:cNvPr id="9" name="TextBox 8">
            <a:extLst>
              <a:ext uri="{FF2B5EF4-FFF2-40B4-BE49-F238E27FC236}">
                <a16:creationId xmlns:a16="http://schemas.microsoft.com/office/drawing/2014/main" id="{4D5D05CE-60D8-429A-9837-E23DFCF838EB}"/>
              </a:ext>
            </a:extLst>
          </p:cNvPr>
          <p:cNvSpPr txBox="1"/>
          <p:nvPr/>
        </p:nvSpPr>
        <p:spPr>
          <a:xfrm>
            <a:off x="828675" y="1007426"/>
            <a:ext cx="6526282" cy="1626682"/>
          </a:xfrm>
          <a:prstGeom prst="rect">
            <a:avLst/>
          </a:prstGeom>
          <a:noFill/>
        </p:spPr>
        <p:txBody>
          <a:bodyPr wrap="square" rtlCol="0">
            <a:spAutoFit/>
          </a:bodyPr>
          <a:lstStyle/>
          <a:p>
            <a:r>
              <a:rPr lang="en-US" sz="1400" dirty="0"/>
              <a:t>Young people having early depression are at increased risk of later adverse psychosocial outcomes. There is a direct linkage in which early depression was associated with increased risk of later major depression and anxiety disorders. (Fergusson and Woodward, 2002). </a:t>
            </a:r>
          </a:p>
          <a:p>
            <a:r>
              <a:rPr lang="en-US" sz="1400" dirty="0"/>
              <a:t>Adolescent depression is associated with a high risk of depressive relapse extending well into adult life. Around 30% of depressive cases recur within 5 years many of which continue into adulthood. (Fombonne, Wostear, Cooper, Harrington and Rutter, 2001)</a:t>
            </a:r>
            <a:endParaRPr lang="en-GB" sz="1400" dirty="0"/>
          </a:p>
        </p:txBody>
      </p:sp>
      <p:sp>
        <p:nvSpPr>
          <p:cNvPr id="10" name="TextBox 9">
            <a:extLst>
              <a:ext uri="{FF2B5EF4-FFF2-40B4-BE49-F238E27FC236}">
                <a16:creationId xmlns:a16="http://schemas.microsoft.com/office/drawing/2014/main" id="{326D1324-A807-414C-80C4-0B8A1F42CEE3}"/>
              </a:ext>
            </a:extLst>
          </p:cNvPr>
          <p:cNvSpPr txBox="1"/>
          <p:nvPr/>
        </p:nvSpPr>
        <p:spPr>
          <a:xfrm>
            <a:off x="6182139" y="3269974"/>
            <a:ext cx="5378489" cy="3108543"/>
          </a:xfrm>
          <a:prstGeom prst="rect">
            <a:avLst/>
          </a:prstGeom>
          <a:noFill/>
        </p:spPr>
        <p:txBody>
          <a:bodyPr wrap="square" rtlCol="0">
            <a:spAutoFit/>
          </a:bodyPr>
          <a:lstStyle/>
          <a:p>
            <a:r>
              <a:rPr lang="en-US" sz="1400" dirty="0"/>
              <a:t>Young people with depression are more likely to experience adverse outcomes in later life. </a:t>
            </a:r>
          </a:p>
          <a:p>
            <a:r>
              <a:rPr lang="en-GB" sz="1400" dirty="0"/>
              <a:t>These include </a:t>
            </a:r>
          </a:p>
          <a:p>
            <a:endParaRPr lang="en-GB" sz="1400" dirty="0"/>
          </a:p>
          <a:p>
            <a:pPr marL="342900" indent="-342900">
              <a:buFont typeface="Arial" panose="020B0604020202020204" pitchFamily="34" charset="0"/>
              <a:buChar char="•"/>
            </a:pPr>
            <a:r>
              <a:rPr lang="en-US" sz="1400" dirty="0"/>
              <a:t>Major Depression</a:t>
            </a:r>
          </a:p>
          <a:p>
            <a:pPr marL="342900" indent="-342900">
              <a:buFont typeface="Arial" panose="020B0604020202020204" pitchFamily="34" charset="0"/>
              <a:buChar char="•"/>
            </a:pPr>
            <a:r>
              <a:rPr lang="en-US" sz="1400" dirty="0"/>
              <a:t>Anxiety Disorders</a:t>
            </a:r>
          </a:p>
          <a:p>
            <a:pPr marL="342900" indent="-342900">
              <a:buFont typeface="Arial" panose="020B0604020202020204" pitchFamily="34" charset="0"/>
              <a:buChar char="•"/>
            </a:pPr>
            <a:r>
              <a:rPr lang="en-US" sz="1400" dirty="0"/>
              <a:t>Nicotine Dependence</a:t>
            </a:r>
          </a:p>
          <a:p>
            <a:pPr marL="342900" indent="-342900">
              <a:buFont typeface="Arial" panose="020B0604020202020204" pitchFamily="34" charset="0"/>
              <a:buChar char="•"/>
            </a:pPr>
            <a:r>
              <a:rPr lang="en-US" sz="1400" dirty="0"/>
              <a:t>Alcohol abuse or dependence</a:t>
            </a:r>
          </a:p>
          <a:p>
            <a:pPr marL="342900" indent="-342900">
              <a:buFont typeface="Arial" panose="020B0604020202020204" pitchFamily="34" charset="0"/>
              <a:buChar char="•"/>
            </a:pPr>
            <a:r>
              <a:rPr lang="en-US" sz="1400" dirty="0"/>
              <a:t>Suicide attempt</a:t>
            </a:r>
          </a:p>
          <a:p>
            <a:pPr marL="342900" indent="-342900">
              <a:buFont typeface="Arial" panose="020B0604020202020204" pitchFamily="34" charset="0"/>
              <a:buChar char="•"/>
            </a:pPr>
            <a:r>
              <a:rPr lang="en-US" sz="1400" dirty="0"/>
              <a:t>Educational underachievement</a:t>
            </a:r>
          </a:p>
          <a:p>
            <a:pPr marL="342900" indent="-342900">
              <a:buFont typeface="Arial" panose="020B0604020202020204" pitchFamily="34" charset="0"/>
              <a:buChar char="•"/>
            </a:pPr>
            <a:r>
              <a:rPr lang="en-US" sz="1400" dirty="0"/>
              <a:t>Unemployment</a:t>
            </a:r>
          </a:p>
          <a:p>
            <a:pPr marL="342900" indent="-342900">
              <a:buFont typeface="Arial" panose="020B0604020202020204" pitchFamily="34" charset="0"/>
              <a:buChar char="•"/>
            </a:pPr>
            <a:r>
              <a:rPr lang="en-US" sz="1400" dirty="0"/>
              <a:t>Early parenthood</a:t>
            </a:r>
          </a:p>
          <a:p>
            <a:pPr marL="342900" indent="-342900">
              <a:buFont typeface="Arial" panose="020B0604020202020204" pitchFamily="34" charset="0"/>
              <a:buChar char="•"/>
            </a:pPr>
            <a:endParaRPr lang="en-US" sz="1400" dirty="0"/>
          </a:p>
          <a:p>
            <a:r>
              <a:rPr lang="en-US" sz="1400" dirty="0"/>
              <a:t>(Fergusson and Woodward, 2002)</a:t>
            </a:r>
          </a:p>
        </p:txBody>
      </p:sp>
    </p:spTree>
    <p:extLst>
      <p:ext uri="{BB962C8B-B14F-4D97-AF65-F5344CB8AC3E}">
        <p14:creationId xmlns:p14="http://schemas.microsoft.com/office/powerpoint/2010/main" val="429716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0FBD73-1D70-42EE-B63D-D07F14682C94}"/>
              </a:ext>
            </a:extLst>
          </p:cNvPr>
          <p:cNvSpPr txBox="1"/>
          <p:nvPr/>
        </p:nvSpPr>
        <p:spPr>
          <a:xfrm>
            <a:off x="3400426" y="258247"/>
            <a:ext cx="11058525" cy="369332"/>
          </a:xfrm>
          <a:prstGeom prst="rect">
            <a:avLst/>
          </a:prstGeom>
          <a:noFill/>
        </p:spPr>
        <p:txBody>
          <a:bodyPr wrap="square" rtlCol="0">
            <a:spAutoFit/>
          </a:bodyPr>
          <a:lstStyle/>
          <a:p>
            <a:r>
              <a:rPr lang="en-US" b="1" dirty="0">
                <a:latin typeface="Comic Sans MS" panose="030F0702030302020204" pitchFamily="66" charset="0"/>
              </a:rPr>
              <a:t>Where to find help and more information</a:t>
            </a:r>
            <a:r>
              <a:rPr lang="en-US" dirty="0"/>
              <a:t>.</a:t>
            </a:r>
            <a:endParaRPr lang="en-GB" dirty="0"/>
          </a:p>
        </p:txBody>
      </p:sp>
      <p:pic>
        <p:nvPicPr>
          <p:cNvPr id="4" name="Picture 3" descr="A picture containing drawing, clock&#10;&#10;Description automatically generated">
            <a:extLst>
              <a:ext uri="{FF2B5EF4-FFF2-40B4-BE49-F238E27FC236}">
                <a16:creationId xmlns:a16="http://schemas.microsoft.com/office/drawing/2014/main" id="{A3BDC70E-7F79-41AA-8CF7-20BFEE9EBB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8" y="3867902"/>
            <a:ext cx="3657600" cy="1247775"/>
          </a:xfrm>
          <a:prstGeom prst="rect">
            <a:avLst/>
          </a:prstGeom>
        </p:spPr>
      </p:pic>
      <p:sp>
        <p:nvSpPr>
          <p:cNvPr id="6" name="TextBox 5">
            <a:extLst>
              <a:ext uri="{FF2B5EF4-FFF2-40B4-BE49-F238E27FC236}">
                <a16:creationId xmlns:a16="http://schemas.microsoft.com/office/drawing/2014/main" id="{06E50FED-F025-4FCE-98F7-ED869BEF05F2}"/>
              </a:ext>
            </a:extLst>
          </p:cNvPr>
          <p:cNvSpPr txBox="1"/>
          <p:nvPr/>
        </p:nvSpPr>
        <p:spPr>
          <a:xfrm>
            <a:off x="291704" y="1773296"/>
            <a:ext cx="3771900" cy="2246769"/>
          </a:xfrm>
          <a:prstGeom prst="rect">
            <a:avLst/>
          </a:prstGeom>
          <a:noFill/>
        </p:spPr>
        <p:txBody>
          <a:bodyPr wrap="square" rtlCol="0">
            <a:spAutoFit/>
          </a:bodyPr>
          <a:lstStyle/>
          <a:p>
            <a:pPr marL="285750" indent="-285750">
              <a:buFont typeface="Arial" panose="020B0604020202020204" pitchFamily="34" charset="0"/>
              <a:buChar char="•"/>
            </a:pPr>
            <a:r>
              <a:rPr lang="en-US" sz="1400" b="1" dirty="0"/>
              <a:t>Childline.org.uk</a:t>
            </a:r>
          </a:p>
          <a:p>
            <a:endParaRPr lang="en-US" sz="1400" dirty="0"/>
          </a:p>
          <a:p>
            <a:r>
              <a:rPr lang="en-US" sz="1400" dirty="0"/>
              <a:t>The UK’s free, confidential helpline for children and young people</a:t>
            </a:r>
          </a:p>
          <a:p>
            <a:endParaRPr lang="en-US" sz="1400" dirty="0"/>
          </a:p>
          <a:p>
            <a:r>
              <a:rPr lang="en-US" sz="1400" dirty="0"/>
              <a:t>Helpline: 0800 1111</a:t>
            </a:r>
          </a:p>
          <a:p>
            <a:r>
              <a:rPr lang="en-US" sz="1400" dirty="0"/>
              <a:t>Textphone: 0800 400 222</a:t>
            </a:r>
          </a:p>
          <a:p>
            <a:endParaRPr lang="en-US" sz="1400" dirty="0"/>
          </a:p>
          <a:p>
            <a:r>
              <a:rPr lang="en-US" sz="1400" dirty="0"/>
              <a:t>Mon-Fri 9:30am-9:30pm | Sat and Sun: 11am-8pm</a:t>
            </a:r>
            <a:endParaRPr lang="en-GB" sz="1400" dirty="0"/>
          </a:p>
        </p:txBody>
      </p:sp>
      <p:sp>
        <p:nvSpPr>
          <p:cNvPr id="7" name="TextBox 6">
            <a:extLst>
              <a:ext uri="{FF2B5EF4-FFF2-40B4-BE49-F238E27FC236}">
                <a16:creationId xmlns:a16="http://schemas.microsoft.com/office/drawing/2014/main" id="{31BB15EF-7FD5-454F-ADEC-93C8DB6DC6B7}"/>
              </a:ext>
            </a:extLst>
          </p:cNvPr>
          <p:cNvSpPr txBox="1"/>
          <p:nvPr/>
        </p:nvSpPr>
        <p:spPr>
          <a:xfrm>
            <a:off x="4581526" y="1557473"/>
            <a:ext cx="3148012" cy="2246769"/>
          </a:xfrm>
          <a:prstGeom prst="rect">
            <a:avLst/>
          </a:prstGeom>
          <a:noFill/>
        </p:spPr>
        <p:txBody>
          <a:bodyPr wrap="square" rtlCol="0">
            <a:spAutoFit/>
          </a:bodyPr>
          <a:lstStyle/>
          <a:p>
            <a:pPr marL="285750" indent="-285750">
              <a:buFont typeface="Arial" panose="020B0604020202020204" pitchFamily="34" charset="0"/>
              <a:buChar char="•"/>
            </a:pPr>
            <a:r>
              <a:rPr lang="en-US" sz="1400" b="1" dirty="0"/>
              <a:t>themix.org.uk</a:t>
            </a:r>
          </a:p>
          <a:p>
            <a:endParaRPr lang="en-US" sz="1400" dirty="0"/>
          </a:p>
          <a:p>
            <a:r>
              <a:rPr lang="en-US" sz="1400" dirty="0"/>
              <a:t>Offers free support and advice for under 25s through a</a:t>
            </a:r>
          </a:p>
          <a:p>
            <a:r>
              <a:rPr lang="en-US" sz="1400" dirty="0"/>
              <a:t>confidential helpline, online chat and discussion boards.</a:t>
            </a:r>
          </a:p>
          <a:p>
            <a:endParaRPr lang="en-US" sz="1400" dirty="0"/>
          </a:p>
          <a:p>
            <a:r>
              <a:rPr lang="en-US" sz="1400" dirty="0"/>
              <a:t>Helpline: 0808 808 4994</a:t>
            </a:r>
          </a:p>
          <a:p>
            <a:endParaRPr lang="en-US" sz="1400" dirty="0"/>
          </a:p>
          <a:p>
            <a:r>
              <a:rPr lang="en-US" sz="1400" dirty="0"/>
              <a:t>7 days a week 2pm – 11pm</a:t>
            </a:r>
            <a:endParaRPr lang="en-GB" sz="1400" dirty="0"/>
          </a:p>
        </p:txBody>
      </p:sp>
      <p:sp>
        <p:nvSpPr>
          <p:cNvPr id="8" name="TextBox 7">
            <a:extLst>
              <a:ext uri="{FF2B5EF4-FFF2-40B4-BE49-F238E27FC236}">
                <a16:creationId xmlns:a16="http://schemas.microsoft.com/office/drawing/2014/main" id="{9B7BF5A5-33D3-45A4-BC33-86D6F914D45F}"/>
              </a:ext>
            </a:extLst>
          </p:cNvPr>
          <p:cNvSpPr txBox="1"/>
          <p:nvPr/>
        </p:nvSpPr>
        <p:spPr>
          <a:xfrm>
            <a:off x="291704" y="4405431"/>
            <a:ext cx="3657600" cy="181588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US" sz="1400" b="1" dirty="0">
                <a:solidFill>
                  <a:schemeClr val="tx1"/>
                </a:solidFill>
                <a:latin typeface="Comic Sans MS" panose="030F0702030302020204" pitchFamily="66" charset="0"/>
              </a:rPr>
              <a:t>What about parents?</a:t>
            </a:r>
          </a:p>
          <a:p>
            <a:r>
              <a:rPr lang="en-US" sz="1400" b="1" dirty="0">
                <a:solidFill>
                  <a:schemeClr val="tx1"/>
                </a:solidFill>
              </a:rPr>
              <a:t>Youngminds.org.uk</a:t>
            </a:r>
          </a:p>
          <a:p>
            <a:r>
              <a:rPr lang="en-US" sz="1400" dirty="0">
                <a:solidFill>
                  <a:schemeClr val="tx1"/>
                </a:solidFill>
              </a:rPr>
              <a:t>Parents Helpline</a:t>
            </a:r>
          </a:p>
          <a:p>
            <a:r>
              <a:rPr lang="en-US" sz="1400" dirty="0">
                <a:solidFill>
                  <a:schemeClr val="tx1"/>
                </a:solidFill>
              </a:rPr>
              <a:t>Worried about a child or young person? Call our free helpline for confidential, expert advice.</a:t>
            </a:r>
          </a:p>
          <a:p>
            <a:endParaRPr lang="en-US" sz="1400" dirty="0">
              <a:solidFill>
                <a:schemeClr val="tx1"/>
              </a:solidFill>
            </a:endParaRPr>
          </a:p>
          <a:p>
            <a:r>
              <a:rPr lang="en-GB" sz="1400" dirty="0">
                <a:solidFill>
                  <a:schemeClr val="tx1"/>
                </a:solidFill>
              </a:rPr>
              <a:t>0808 802 5544</a:t>
            </a:r>
          </a:p>
          <a:p>
            <a:r>
              <a:rPr lang="en-US" sz="1400" dirty="0">
                <a:solidFill>
                  <a:schemeClr val="tx1"/>
                </a:solidFill>
              </a:rPr>
              <a:t>Mon-Fri 9.30am to 4pm</a:t>
            </a:r>
            <a:endParaRPr lang="en-GB" sz="1400" dirty="0">
              <a:solidFill>
                <a:schemeClr val="tx1"/>
              </a:solidFill>
            </a:endParaRPr>
          </a:p>
        </p:txBody>
      </p:sp>
      <p:sp>
        <p:nvSpPr>
          <p:cNvPr id="9" name="TextBox 8">
            <a:extLst>
              <a:ext uri="{FF2B5EF4-FFF2-40B4-BE49-F238E27FC236}">
                <a16:creationId xmlns:a16="http://schemas.microsoft.com/office/drawing/2014/main" id="{4A33C60C-3402-4311-B161-584AF3A58CBC}"/>
              </a:ext>
            </a:extLst>
          </p:cNvPr>
          <p:cNvSpPr txBox="1"/>
          <p:nvPr/>
        </p:nvSpPr>
        <p:spPr>
          <a:xfrm>
            <a:off x="8443913" y="1165056"/>
            <a:ext cx="3448049" cy="2031325"/>
          </a:xfrm>
          <a:prstGeom prst="rect">
            <a:avLst/>
          </a:prstGeom>
          <a:noFill/>
        </p:spPr>
        <p:txBody>
          <a:bodyPr wrap="square" rtlCol="0">
            <a:spAutoFit/>
          </a:bodyPr>
          <a:lstStyle/>
          <a:p>
            <a:pPr marL="285750" indent="-285750">
              <a:buFont typeface="Arial" panose="020B0604020202020204" pitchFamily="34" charset="0"/>
              <a:buChar char="•"/>
            </a:pPr>
            <a:r>
              <a:rPr lang="en-US" sz="1400" b="1" dirty="0"/>
              <a:t>YoungMinds.org.uk</a:t>
            </a:r>
          </a:p>
          <a:p>
            <a:endParaRPr lang="en-US" sz="1400" dirty="0"/>
          </a:p>
          <a:p>
            <a:pPr marL="285750" indent="-285750">
              <a:buFont typeface="Arial" panose="020B0604020202020204" pitchFamily="34" charset="0"/>
              <a:buChar char="•"/>
            </a:pPr>
            <a:r>
              <a:rPr lang="en-US" sz="1400" dirty="0"/>
              <a:t>Crisis Messenger for free 24/7 support across the UK. Texts are answered by trained volunteers and experienced clinical supervisors. </a:t>
            </a:r>
          </a:p>
          <a:p>
            <a:endParaRPr lang="en-US" sz="1400" dirty="0"/>
          </a:p>
          <a:p>
            <a:r>
              <a:rPr lang="en-US" sz="1400" dirty="0"/>
              <a:t>7 days a week 24hours</a:t>
            </a:r>
          </a:p>
          <a:p>
            <a:endParaRPr lang="en-US" sz="1400" dirty="0"/>
          </a:p>
        </p:txBody>
      </p:sp>
      <p:sp>
        <p:nvSpPr>
          <p:cNvPr id="10" name="TextBox 9">
            <a:extLst>
              <a:ext uri="{FF2B5EF4-FFF2-40B4-BE49-F238E27FC236}">
                <a16:creationId xmlns:a16="http://schemas.microsoft.com/office/drawing/2014/main" id="{11A9055C-6029-4ABD-8238-027702D82C02}"/>
              </a:ext>
            </a:extLst>
          </p:cNvPr>
          <p:cNvSpPr txBox="1"/>
          <p:nvPr/>
        </p:nvSpPr>
        <p:spPr>
          <a:xfrm>
            <a:off x="357188" y="636687"/>
            <a:ext cx="7567612" cy="369332"/>
          </a:xfrm>
          <a:prstGeom prst="rect">
            <a:avLst/>
          </a:prstGeom>
          <a:noFill/>
        </p:spPr>
        <p:txBody>
          <a:bodyPr wrap="square" rtlCol="0">
            <a:spAutoFit/>
          </a:bodyPr>
          <a:lstStyle/>
          <a:p>
            <a:r>
              <a:rPr lang="en-US" b="1" dirty="0">
                <a:latin typeface="Comic Sans MS" panose="030F0702030302020204" pitchFamily="66" charset="0"/>
              </a:rPr>
              <a:t>Support for children and young people</a:t>
            </a:r>
            <a:endParaRPr lang="en-GB" b="1" dirty="0">
              <a:latin typeface="Comic Sans MS" panose="030F0702030302020204" pitchFamily="66" charset="0"/>
            </a:endParaRPr>
          </a:p>
        </p:txBody>
      </p:sp>
      <p:pic>
        <p:nvPicPr>
          <p:cNvPr id="14" name="Picture 13" descr="A picture containing shirt&#10;&#10;Description automatically generated">
            <a:extLst>
              <a:ext uri="{FF2B5EF4-FFF2-40B4-BE49-F238E27FC236}">
                <a16:creationId xmlns:a16="http://schemas.microsoft.com/office/drawing/2014/main" id="{0CF014EA-2EE9-4946-861C-D1EE9C755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0162" y="1074569"/>
            <a:ext cx="1371601" cy="685884"/>
          </a:xfrm>
          <a:prstGeom prst="rect">
            <a:avLst/>
          </a:prstGeom>
        </p:spPr>
      </p:pic>
      <p:pic>
        <p:nvPicPr>
          <p:cNvPr id="16" name="Picture 15" descr="A picture containing drawing, plate&#10;&#10;Description automatically generated">
            <a:extLst>
              <a:ext uri="{FF2B5EF4-FFF2-40B4-BE49-F238E27FC236}">
                <a16:creationId xmlns:a16="http://schemas.microsoft.com/office/drawing/2014/main" id="{382F4DFA-D20B-427B-B961-C093C2F69A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9663" y="853247"/>
            <a:ext cx="1985963" cy="305544"/>
          </a:xfrm>
          <a:prstGeom prst="rect">
            <a:avLst/>
          </a:prstGeom>
        </p:spPr>
      </p:pic>
      <p:pic>
        <p:nvPicPr>
          <p:cNvPr id="18" name="Picture 17" descr="A picture containing drawing&#10;&#10;Description automatically generated">
            <a:extLst>
              <a:ext uri="{FF2B5EF4-FFF2-40B4-BE49-F238E27FC236}">
                <a16:creationId xmlns:a16="http://schemas.microsoft.com/office/drawing/2014/main" id="{CD6F07D1-40B9-4943-99B2-499CD6F8BB8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1526" y="1088974"/>
            <a:ext cx="1831165" cy="473235"/>
          </a:xfrm>
          <a:prstGeom prst="rect">
            <a:avLst/>
          </a:prstGeom>
        </p:spPr>
      </p:pic>
      <p:sp>
        <p:nvSpPr>
          <p:cNvPr id="19" name="TextBox 18">
            <a:extLst>
              <a:ext uri="{FF2B5EF4-FFF2-40B4-BE49-F238E27FC236}">
                <a16:creationId xmlns:a16="http://schemas.microsoft.com/office/drawing/2014/main" id="{29350662-1204-4B11-AE46-2B4D55461EE0}"/>
              </a:ext>
            </a:extLst>
          </p:cNvPr>
          <p:cNvSpPr txBox="1"/>
          <p:nvPr/>
        </p:nvSpPr>
        <p:spPr>
          <a:xfrm>
            <a:off x="8239126" y="3776849"/>
            <a:ext cx="3448049" cy="2677656"/>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Papyrus.org.uk</a:t>
            </a:r>
          </a:p>
          <a:p>
            <a:endParaRPr lang="en-US" sz="1400" dirty="0"/>
          </a:p>
          <a:p>
            <a:r>
              <a:rPr lang="en-US" sz="1400" dirty="0"/>
              <a:t>Hopeline UK offers confidential support for children and young people experiencing suicidal thoughts.</a:t>
            </a:r>
          </a:p>
          <a:p>
            <a:endParaRPr lang="en-US" sz="1400" dirty="0"/>
          </a:p>
          <a:p>
            <a:r>
              <a:rPr lang="en-US" sz="1400" dirty="0"/>
              <a:t>Helpline: 0800 068 4141</a:t>
            </a:r>
          </a:p>
          <a:p>
            <a:r>
              <a:rPr lang="en-US" sz="1400" dirty="0"/>
              <a:t>Text: 07860039967</a:t>
            </a:r>
          </a:p>
          <a:p>
            <a:r>
              <a:rPr lang="en-US" sz="1400" dirty="0"/>
              <a:t>Emaill: pat@papyrus-uk.org</a:t>
            </a:r>
          </a:p>
          <a:p>
            <a:endParaRPr lang="en-US" sz="1400" dirty="0"/>
          </a:p>
          <a:p>
            <a:r>
              <a:rPr lang="en-US" sz="1400" dirty="0"/>
              <a:t>9am – 10pm weekdays, 2pm – 10pm weekends, 2pm – 10pm bank holidays</a:t>
            </a:r>
            <a:endParaRPr lang="en-GB" sz="1400" dirty="0"/>
          </a:p>
        </p:txBody>
      </p:sp>
      <p:pic>
        <p:nvPicPr>
          <p:cNvPr id="21" name="Picture 20" descr="A picture containing drawing&#10;&#10;Description automatically generated">
            <a:extLst>
              <a:ext uri="{FF2B5EF4-FFF2-40B4-BE49-F238E27FC236}">
                <a16:creationId xmlns:a16="http://schemas.microsoft.com/office/drawing/2014/main" id="{05E097E1-E69F-4794-8CEB-B7C37EB990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36782" y="3249997"/>
            <a:ext cx="1780011" cy="473236"/>
          </a:xfrm>
          <a:prstGeom prst="rect">
            <a:avLst/>
          </a:prstGeom>
        </p:spPr>
      </p:pic>
      <p:sp>
        <p:nvSpPr>
          <p:cNvPr id="23" name="TextBox 22">
            <a:extLst>
              <a:ext uri="{FF2B5EF4-FFF2-40B4-BE49-F238E27FC236}">
                <a16:creationId xmlns:a16="http://schemas.microsoft.com/office/drawing/2014/main" id="{039B6E16-B5CF-4A1D-9045-B455E6113DB8}"/>
              </a:ext>
            </a:extLst>
          </p:cNvPr>
          <p:cNvSpPr txBox="1"/>
          <p:nvPr/>
        </p:nvSpPr>
        <p:spPr>
          <a:xfrm>
            <a:off x="4177904" y="5363513"/>
            <a:ext cx="4061222" cy="954107"/>
          </a:xfrm>
          <a:prstGeom prst="rect">
            <a:avLst/>
          </a:prstGeom>
          <a:noFill/>
        </p:spPr>
        <p:txBody>
          <a:bodyPr wrap="square" rtlCol="0">
            <a:spAutoFit/>
          </a:bodyPr>
          <a:lstStyle/>
          <a:p>
            <a:pPr algn="ctr"/>
            <a:r>
              <a:rPr lang="en-US" sz="1400" dirty="0"/>
              <a:t>More information can be found at</a:t>
            </a:r>
          </a:p>
          <a:p>
            <a:pPr marL="285750" indent="-285750" algn="ctr">
              <a:buFont typeface="Arial" panose="020B0604020202020204" pitchFamily="34" charset="0"/>
              <a:buChar char="•"/>
            </a:pPr>
            <a:r>
              <a:rPr lang="en-US" sz="1400" dirty="0">
                <a:hlinkClick r:id="rId7"/>
              </a:rPr>
              <a:t>www.nhs.uk</a:t>
            </a:r>
            <a:endParaRPr lang="en-US" sz="1400" dirty="0"/>
          </a:p>
          <a:p>
            <a:pPr marL="285750" indent="-285750" algn="ctr">
              <a:buFont typeface="Arial" panose="020B0604020202020204" pitchFamily="34" charset="0"/>
              <a:buChar char="•"/>
            </a:pPr>
            <a:r>
              <a:rPr lang="en-US" sz="1400" dirty="0">
                <a:hlinkClick r:id="rId8"/>
              </a:rPr>
              <a:t>www.mind.org.uk</a:t>
            </a:r>
            <a:endParaRPr lang="en-US" sz="1400" dirty="0"/>
          </a:p>
          <a:p>
            <a:pPr marL="285750" indent="-285750" algn="ctr">
              <a:buFont typeface="Arial" panose="020B0604020202020204" pitchFamily="34" charset="0"/>
              <a:buChar char="•"/>
            </a:pPr>
            <a:r>
              <a:rPr lang="en-US" sz="1400" dirty="0">
                <a:hlinkClick r:id="rId9"/>
              </a:rPr>
              <a:t>www.rethink.org</a:t>
            </a:r>
            <a:endParaRPr lang="en-US" sz="1400" dirty="0"/>
          </a:p>
        </p:txBody>
      </p:sp>
    </p:spTree>
    <p:extLst>
      <p:ext uri="{BB962C8B-B14F-4D97-AF65-F5344CB8AC3E}">
        <p14:creationId xmlns:p14="http://schemas.microsoft.com/office/powerpoint/2010/main" val="3909143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E07E58-C396-4EA1-90D0-6F51676EACE1}"/>
              </a:ext>
            </a:extLst>
          </p:cNvPr>
          <p:cNvSpPr txBox="1"/>
          <p:nvPr/>
        </p:nvSpPr>
        <p:spPr>
          <a:xfrm>
            <a:off x="223837" y="202510"/>
            <a:ext cx="11744325" cy="7448193"/>
          </a:xfrm>
          <a:prstGeom prst="rect">
            <a:avLst/>
          </a:prstGeom>
          <a:noFill/>
        </p:spPr>
        <p:txBody>
          <a:bodyPr wrap="square" rtlCol="0">
            <a:spAutoFit/>
          </a:bodyPr>
          <a:lstStyle/>
          <a:p>
            <a:r>
              <a:rPr lang="en-US" dirty="0"/>
              <a:t>Reference list</a:t>
            </a:r>
          </a:p>
          <a:p>
            <a:endParaRPr lang="en-US" dirty="0"/>
          </a:p>
          <a:p>
            <a:r>
              <a:rPr lang="en-US" sz="1400" dirty="0"/>
              <a:t>American Psychiatric Association. (2013) Diagnostic and Statistical Manual of Mental Disorders (5th Edition.). Washington, DC.</a:t>
            </a:r>
          </a:p>
          <a:p>
            <a:endParaRPr lang="en-US" dirty="0"/>
          </a:p>
          <a:p>
            <a:r>
              <a:rPr lang="en-US" sz="1400"/>
              <a:t>Anti-bullying </a:t>
            </a:r>
            <a:r>
              <a:rPr lang="en-US" sz="1400" dirty="0"/>
              <a:t>Alliance (2016) Wellbeing Report. Retrieved from </a:t>
            </a:r>
            <a:r>
              <a:rPr lang="en-US" sz="1400" dirty="0">
                <a:hlinkClick r:id="rId2"/>
              </a:rPr>
              <a:t>www.anti-bullyingalliance.org.uk</a:t>
            </a:r>
            <a:r>
              <a:rPr lang="en-US" sz="1400" dirty="0"/>
              <a:t> </a:t>
            </a:r>
          </a:p>
          <a:p>
            <a:endParaRPr lang="en-US" sz="1400" dirty="0"/>
          </a:p>
          <a:p>
            <a:r>
              <a:rPr lang="en-US" sz="1400" dirty="0"/>
              <a:t>Department for Education. (2011). New data highlights true picture of school absence. Information on absenteeism in schools.</a:t>
            </a:r>
          </a:p>
          <a:p>
            <a:endParaRPr lang="en-US" sz="1400" dirty="0"/>
          </a:p>
          <a:p>
            <a:r>
              <a:rPr lang="en-US" sz="1400" dirty="0"/>
              <a:t>Fergusson, D.M., &amp; Woodward, L.J. (2002) Mental health, educational, and social role outcomes of adolescents with depression. </a:t>
            </a:r>
            <a:r>
              <a:rPr lang="en-US" sz="1400" i="1" dirty="0"/>
              <a:t>Archives of general psychiatry </a:t>
            </a:r>
            <a:r>
              <a:rPr lang="en-US" sz="1400" dirty="0"/>
              <a:t>	</a:t>
            </a:r>
            <a:r>
              <a:rPr lang="en-US" sz="1400" i="1" dirty="0"/>
              <a:t>59 (3) </a:t>
            </a:r>
            <a:r>
              <a:rPr lang="en-US" sz="1400" dirty="0"/>
              <a:t>225-231.</a:t>
            </a:r>
          </a:p>
          <a:p>
            <a:endParaRPr lang="en-US" sz="1400" dirty="0"/>
          </a:p>
          <a:p>
            <a:r>
              <a:rPr lang="en-US" sz="1400" dirty="0"/>
              <a:t>Finning, K., Ukoumunne, O.C., Ford, T., Danielsson-Waters, E., Shaw, L., Romero De Jager, I … Moore, D.A. (2019). The association between child and adolescent 	depression and poor attendance at school: A systematic review and meta-analysis. </a:t>
            </a:r>
            <a:r>
              <a:rPr lang="en-US" sz="1400" i="1" dirty="0"/>
              <a:t>Journal of Affective Disorders, (245)</a:t>
            </a:r>
            <a:r>
              <a:rPr lang="en-US" sz="1400" dirty="0"/>
              <a:t>, 928-938. Retrieved from 	</a:t>
            </a:r>
            <a:r>
              <a:rPr lang="en-US" sz="1400" dirty="0">
                <a:hlinkClick r:id="rId3"/>
              </a:rPr>
              <a:t>https://doi.org/10.1016/j.jad.2018.11.055</a:t>
            </a:r>
            <a:endParaRPr lang="en-US" sz="1400" dirty="0"/>
          </a:p>
          <a:p>
            <a:endParaRPr lang="en-US" sz="1400" dirty="0"/>
          </a:p>
          <a:p>
            <a:r>
              <a:rPr lang="en-US" sz="1400" dirty="0"/>
              <a:t>Fombonne, E., Wostear, G., Cooper, V., Harrington,R., &amp; Rutter, M. (2001) The Maudsley long-term follow-up of child and adolescent depression. 1. Psychiatric 	outcomes in adulthood. </a:t>
            </a:r>
            <a:r>
              <a:rPr lang="en-US" sz="1400" i="1" dirty="0"/>
              <a:t>British Journal of Psychiatry, 179, </a:t>
            </a:r>
            <a:r>
              <a:rPr lang="en-US" sz="1400" dirty="0"/>
              <a:t>210-7.</a:t>
            </a:r>
          </a:p>
          <a:p>
            <a:endParaRPr lang="en-US" sz="1400" dirty="0"/>
          </a:p>
          <a:p>
            <a:r>
              <a:rPr lang="en-US" sz="1400" dirty="0"/>
              <a:t>Haefner, J. (2016) Primary care management of depression in children and adolescents. </a:t>
            </a:r>
            <a:r>
              <a:rPr lang="en-US" sz="1400" i="1" dirty="0"/>
              <a:t>The Nurse Practitioner 41 (6), </a:t>
            </a:r>
            <a:r>
              <a:rPr lang="en-US" sz="1400" dirty="0"/>
              <a:t>38-45</a:t>
            </a:r>
          </a:p>
          <a:p>
            <a:endParaRPr lang="en-US" sz="1400" dirty="0"/>
          </a:p>
          <a:p>
            <a:r>
              <a:rPr lang="en-US" sz="1400" dirty="0"/>
              <a:t>National Collaborating Centre for Mental Health (2005) Depression in children and young people: identification and management in primary, community and 	secondary care (NICE guideline CG28) National Institute for Health and Clinical Excellence. Retrieved from </a:t>
            </a:r>
            <a:r>
              <a:rPr lang="en-US" sz="1400" dirty="0">
                <a:hlinkClick r:id="rId4"/>
              </a:rPr>
              <a:t>www.nice.org</a:t>
            </a:r>
            <a:r>
              <a:rPr lang="en-US" sz="1400" dirty="0"/>
              <a:t> </a:t>
            </a:r>
          </a:p>
          <a:p>
            <a:endParaRPr lang="en-US" sz="1400" dirty="0"/>
          </a:p>
          <a:p>
            <a:r>
              <a:rPr lang="en-US" sz="1400" dirty="0"/>
              <a:t>NICE (2019) Depression in Children. Retrieved from </a:t>
            </a:r>
            <a:r>
              <a:rPr lang="en-US" sz="1400" dirty="0">
                <a:hlinkClick r:id="rId5"/>
              </a:rPr>
              <a:t>www.nice.org.uk/depression-in-children</a:t>
            </a:r>
            <a:endParaRPr lang="en-US" sz="1400" dirty="0"/>
          </a:p>
          <a:p>
            <a:endParaRPr lang="en-US" sz="1400" dirty="0"/>
          </a:p>
          <a:p>
            <a:r>
              <a:rPr lang="en-US" sz="1400" dirty="0"/>
              <a:t>Quiroga, C. , </a:t>
            </a:r>
            <a:r>
              <a:rPr lang="en-US" sz="1400" dirty="0" err="1"/>
              <a:t>Janosz</a:t>
            </a:r>
            <a:r>
              <a:rPr lang="en-US" sz="1400" dirty="0"/>
              <a:t>, M. , Lyons, J. &amp; Morin, A. (2012). Grade Retention and Seventh-Grade Depression Symptoms in the Course of School Dropout among High-	Risk Adolescents. </a:t>
            </a:r>
            <a:r>
              <a:rPr lang="en-US" sz="1400" i="1" dirty="0"/>
              <a:t>Psychology, 3</a:t>
            </a:r>
            <a:r>
              <a:rPr lang="en-US" sz="1400" dirty="0"/>
              <a:t>, 749-755. </a:t>
            </a:r>
            <a:r>
              <a:rPr lang="en-US" sz="1400" dirty="0" err="1"/>
              <a:t>doi</a:t>
            </a:r>
            <a:r>
              <a:rPr lang="en-US" sz="1400" dirty="0"/>
              <a:t>: 10.4236/psych.2012.329113 </a:t>
            </a:r>
          </a:p>
          <a:p>
            <a:endParaRPr lang="en-US" sz="1400" dirty="0"/>
          </a:p>
          <a:p>
            <a:r>
              <a:rPr lang="en-US" sz="1400" dirty="0"/>
              <a:t>Riittakerttu, K.K., &amp; Frojd, S. (2011). Correlation between bullying and clinical depression in adolescent patients. </a:t>
            </a:r>
            <a:r>
              <a:rPr lang="en-US" sz="1400" i="1" dirty="0"/>
              <a:t>Adolescent Health, Medicine, and Therapeutics </a:t>
            </a:r>
            <a:r>
              <a:rPr lang="en-US" sz="1400" dirty="0"/>
              <a:t>	</a:t>
            </a:r>
            <a:r>
              <a:rPr lang="en-US" sz="1400" i="1" dirty="0"/>
              <a:t>(2) </a:t>
            </a:r>
            <a:r>
              <a:rPr lang="en-US" sz="1400" dirty="0"/>
              <a:t>37-44. Retrieved from </a:t>
            </a:r>
            <a:r>
              <a:rPr lang="en-US" sz="1400" dirty="0">
                <a:hlinkClick r:id="rId6"/>
              </a:rPr>
              <a:t>https://www.ncbi.nlm.nih.gov/pmc/articles/PMC3926772/</a:t>
            </a:r>
            <a:r>
              <a:rPr lang="en-US" sz="1400" dirty="0"/>
              <a:t> </a:t>
            </a:r>
          </a:p>
          <a:p>
            <a:endParaRPr lang="en-US" sz="1400" dirty="0"/>
          </a:p>
          <a:p>
            <a:endParaRPr lang="en-US" sz="1400" dirty="0"/>
          </a:p>
          <a:p>
            <a:endParaRPr lang="en-GB" dirty="0"/>
          </a:p>
        </p:txBody>
      </p:sp>
    </p:spTree>
    <p:extLst>
      <p:ext uri="{BB962C8B-B14F-4D97-AF65-F5344CB8AC3E}">
        <p14:creationId xmlns:p14="http://schemas.microsoft.com/office/powerpoint/2010/main" val="1577046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64CDB6-1607-41D7-ACA7-BE07D734E29F}"/>
              </a:ext>
            </a:extLst>
          </p:cNvPr>
          <p:cNvSpPr txBox="1"/>
          <p:nvPr/>
        </p:nvSpPr>
        <p:spPr>
          <a:xfrm>
            <a:off x="271463" y="457200"/>
            <a:ext cx="11644312" cy="3600986"/>
          </a:xfrm>
          <a:prstGeom prst="rect">
            <a:avLst/>
          </a:prstGeom>
          <a:noFill/>
        </p:spPr>
        <p:txBody>
          <a:bodyPr wrap="square" rtlCol="0">
            <a:spAutoFit/>
          </a:bodyPr>
          <a:lstStyle/>
          <a:p>
            <a:r>
              <a:rPr lang="en-US" sz="1400" dirty="0"/>
              <a:t>Samaritans (2019) Suicide Statistics Report: Latest Statistics for the UK and Republic of Ireland</a:t>
            </a:r>
          </a:p>
          <a:p>
            <a:endParaRPr lang="en-US" sz="1400" dirty="0"/>
          </a:p>
          <a:p>
            <a:r>
              <a:rPr lang="en-US" sz="1400" dirty="0"/>
              <a:t>Schulte-Korne, G. (2016) Mental Health Problems in a School Setting in Children and Adolescents, </a:t>
            </a:r>
            <a:r>
              <a:rPr lang="en-US" sz="1400" i="1" dirty="0"/>
              <a:t>Deutsches Arzteblatt International, 113 (11) </a:t>
            </a:r>
            <a:r>
              <a:rPr lang="en-US" sz="1400" dirty="0"/>
              <a:t>183-190. 	Retrieved from https://www.ncbi.nlm.nih.gov/pmc/articles/PMC4850518/</a:t>
            </a:r>
          </a:p>
          <a:p>
            <a:endParaRPr lang="en-US" sz="1400" dirty="0"/>
          </a:p>
          <a:p>
            <a:r>
              <a:rPr lang="en-US" sz="1400" dirty="0"/>
              <a:t>Windfuhr, K., While, D., Hunt, I., Turnbull, P., Lowe R., Burns., J … Kapur N. (2008) Suicide in juveniles and adolescents in the United Kingdom. </a:t>
            </a:r>
            <a:r>
              <a:rPr lang="en-US" sz="1400" i="1" dirty="0"/>
              <a:t>Journal of child </a:t>
            </a:r>
            <a:r>
              <a:rPr lang="en-US" sz="1400" dirty="0"/>
              <a:t>	</a:t>
            </a:r>
            <a:r>
              <a:rPr lang="en-US" sz="1400" i="1" dirty="0"/>
              <a:t>psychology and psychiatry, and allied disciplines. 49 (11) </a:t>
            </a:r>
            <a:r>
              <a:rPr lang="en-US" sz="1400" dirty="0"/>
              <a:t>1155 – 1165.</a:t>
            </a:r>
          </a:p>
          <a:p>
            <a:endParaRPr lang="en-US" sz="1400" dirty="0"/>
          </a:p>
          <a:p>
            <a:r>
              <a:rPr lang="en-US" sz="1400" dirty="0"/>
              <a:t>Young minds (</a:t>
            </a:r>
            <a:r>
              <a:rPr lang="en-US" sz="1400" dirty="0" err="1"/>
              <a:t>n.d</a:t>
            </a:r>
            <a:r>
              <a:rPr lang="en-US" sz="1400" dirty="0"/>
              <a:t>), Bullying. Retrieved from https://youngminds.org.uk/shop/bullying/c-23/p-182/</a:t>
            </a:r>
          </a:p>
          <a:p>
            <a:endParaRPr lang="en-US" sz="1400" dirty="0"/>
          </a:p>
          <a:p>
            <a:r>
              <a:rPr lang="en-US" sz="1400" dirty="0" err="1"/>
              <a:t>Youngminds</a:t>
            </a:r>
            <a:r>
              <a:rPr lang="en-US" sz="1400" dirty="0"/>
              <a:t> (</a:t>
            </a:r>
            <a:r>
              <a:rPr lang="en-US" sz="1400" dirty="0" err="1"/>
              <a:t>n.d</a:t>
            </a:r>
            <a:r>
              <a:rPr lang="en-US" sz="1400"/>
              <a:t>), Depression </a:t>
            </a:r>
            <a:r>
              <a:rPr lang="en-US" sz="1400" dirty="0"/>
              <a:t>and your child. Retrieved from www.youngminds.org.uk/media/1515/young-minds-depression-your-child</a:t>
            </a:r>
          </a:p>
          <a:p>
            <a:endParaRPr lang="en-US" sz="1400" dirty="0"/>
          </a:p>
          <a:p>
            <a:r>
              <a:rPr lang="en-US" sz="1400" dirty="0"/>
              <a:t>Yousefi.F., Mansor, M.B., Juharj,R.B., Redzuan, M., &amp; Talib. M.A. (2010) The Relationship between Gender, Age, Depression and Academic Achievement. 	</a:t>
            </a:r>
            <a:r>
              <a:rPr lang="en-US" sz="1400" i="1" dirty="0"/>
              <a:t>Current Research in Psychology, (1), </a:t>
            </a:r>
            <a:r>
              <a:rPr lang="en-US" sz="1400" dirty="0"/>
              <a:t>61-66. Retrieved from 	https://www.researchgate.net/publication/242564035_The_Relationship_between_Gender_Age_Depression_and_Academic_Achievement</a:t>
            </a:r>
          </a:p>
          <a:p>
            <a:endParaRPr lang="en-US" dirty="0"/>
          </a:p>
        </p:txBody>
      </p:sp>
    </p:spTree>
    <p:extLst>
      <p:ext uri="{BB962C8B-B14F-4D97-AF65-F5344CB8AC3E}">
        <p14:creationId xmlns:p14="http://schemas.microsoft.com/office/powerpoint/2010/main" val="2534518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4516</TotalTime>
  <Words>1985</Words>
  <Application>Microsoft Office PowerPoint</Application>
  <PresentationFormat>Widescreen</PresentationFormat>
  <Paragraphs>149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Comic Sans MS</vt:lpstr>
      <vt:lpstr>Office Theme</vt:lpstr>
      <vt:lpstr>Depression  on children and young people.  </vt:lpstr>
      <vt:lpstr>PowerPoint Presentation</vt:lpstr>
      <vt:lpstr>PowerPoint Presentation</vt:lpstr>
      <vt:lpstr>The impact of childhood depression on education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dc:title>
  <dc:creator>Laura Jones</dc:creator>
  <cp:lastModifiedBy>Laura Jones</cp:lastModifiedBy>
  <cp:revision>2</cp:revision>
  <dcterms:created xsi:type="dcterms:W3CDTF">2020-01-28T10:50:55Z</dcterms:created>
  <dcterms:modified xsi:type="dcterms:W3CDTF">2020-02-20T23:26:27Z</dcterms:modified>
</cp:coreProperties>
</file>