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6" r:id="rId1"/>
  </p:sldMasterIdLst>
  <p:notesMasterIdLst>
    <p:notesMasterId r:id="rId13"/>
  </p:notesMasterIdLst>
  <p:sldIdLst>
    <p:sldId id="256" r:id="rId2"/>
    <p:sldId id="257" r:id="rId3"/>
    <p:sldId id="262" r:id="rId4"/>
    <p:sldId id="263" r:id="rId5"/>
    <p:sldId id="260" r:id="rId6"/>
    <p:sldId id="261" r:id="rId7"/>
    <p:sldId id="259" r:id="rId8"/>
    <p:sldId id="258" r:id="rId9"/>
    <p:sldId id="264" r:id="rId10"/>
    <p:sldId id="266" r:id="rId11"/>
    <p:sldId id="267" r:id="rId12"/>
  </p:sldIdLst>
  <p:sldSz cx="12192000" cy="6858000"/>
  <p:notesSz cx="10018713" cy="688975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6C8683D-1502-4B18-B0B0-C1B9336BCF59}" v="169" dt="2019-05-30T18:43:37.279"/>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8044" autoAdjust="0"/>
    <p:restoredTop sz="96062" autoAdjust="0"/>
  </p:normalViewPr>
  <p:slideViewPr>
    <p:cSldViewPr snapToGrid="0">
      <p:cViewPr varScale="1">
        <p:scale>
          <a:sx n="91" d="100"/>
          <a:sy n="91" d="100"/>
        </p:scale>
        <p:origin x="72" y="208"/>
      </p:cViewPr>
      <p:guideLst/>
    </p:cSldViewPr>
  </p:slideViewPr>
  <p:outlineViewPr>
    <p:cViewPr>
      <p:scale>
        <a:sx n="33" d="100"/>
        <a:sy n="33" d="100"/>
      </p:scale>
      <p:origin x="0" y="0"/>
    </p:cViewPr>
  </p:outlineViewPr>
  <p:notesTextViewPr>
    <p:cViewPr>
      <p:scale>
        <a:sx n="1" d="1"/>
        <a:sy n="1" d="1"/>
      </p:scale>
      <p:origin x="0" y="0"/>
    </p:cViewPr>
  </p:notesTextViewPr>
  <p:notesViewPr>
    <p:cSldViewPr snapToGrid="0">
      <p:cViewPr varScale="1">
        <p:scale>
          <a:sx n="77" d="100"/>
          <a:sy n="77" d="100"/>
        </p:scale>
        <p:origin x="2740" y="8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notesMaster" Target="notesMasters/notesMaster1.xml"/><Relationship Id="rId18" Type="http://schemas.microsoft.com/office/2015/10/relationships/revisionInfo" Target="revisionInfo.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1"/>
            <a:ext cx="4341442" cy="345684"/>
          </a:xfrm>
          <a:prstGeom prst="rect">
            <a:avLst/>
          </a:prstGeom>
        </p:spPr>
        <p:txBody>
          <a:bodyPr vert="horz" lIns="96616" tIns="48308" rIns="96616" bIns="48308" rtlCol="0"/>
          <a:lstStyle>
            <a:lvl1pPr algn="l">
              <a:defRPr sz="1300"/>
            </a:lvl1pPr>
          </a:lstStyle>
          <a:p>
            <a:endParaRPr lang="en-GB"/>
          </a:p>
        </p:txBody>
      </p:sp>
      <p:sp>
        <p:nvSpPr>
          <p:cNvPr id="3" name="Date Placeholder 2"/>
          <p:cNvSpPr>
            <a:spLocks noGrp="1"/>
          </p:cNvSpPr>
          <p:nvPr>
            <p:ph type="dt" idx="1"/>
          </p:nvPr>
        </p:nvSpPr>
        <p:spPr>
          <a:xfrm>
            <a:off x="5674952" y="1"/>
            <a:ext cx="4341442" cy="345684"/>
          </a:xfrm>
          <a:prstGeom prst="rect">
            <a:avLst/>
          </a:prstGeom>
        </p:spPr>
        <p:txBody>
          <a:bodyPr vert="horz" lIns="96616" tIns="48308" rIns="96616" bIns="48308" rtlCol="0"/>
          <a:lstStyle>
            <a:lvl1pPr algn="r">
              <a:defRPr sz="1300"/>
            </a:lvl1pPr>
          </a:lstStyle>
          <a:p>
            <a:fld id="{F0ADE598-51BB-48FC-B07E-8A6C42D88969}" type="datetimeFigureOut">
              <a:rPr lang="en-GB" smtClean="0"/>
              <a:t>30/05/2019</a:t>
            </a:fld>
            <a:endParaRPr lang="en-GB"/>
          </a:p>
        </p:txBody>
      </p:sp>
      <p:sp>
        <p:nvSpPr>
          <p:cNvPr id="4" name="Slide Image Placeholder 3"/>
          <p:cNvSpPr>
            <a:spLocks noGrp="1" noRot="1" noChangeAspect="1"/>
          </p:cNvSpPr>
          <p:nvPr>
            <p:ph type="sldImg" idx="2"/>
          </p:nvPr>
        </p:nvSpPr>
        <p:spPr>
          <a:xfrm>
            <a:off x="2943225" y="862013"/>
            <a:ext cx="4132263" cy="2324100"/>
          </a:xfrm>
          <a:prstGeom prst="rect">
            <a:avLst/>
          </a:prstGeom>
          <a:noFill/>
          <a:ln w="12700">
            <a:solidFill>
              <a:prstClr val="black"/>
            </a:solidFill>
          </a:ln>
        </p:spPr>
        <p:txBody>
          <a:bodyPr vert="horz" lIns="96616" tIns="48308" rIns="96616" bIns="48308" rtlCol="0" anchor="ctr"/>
          <a:lstStyle/>
          <a:p>
            <a:endParaRPr lang="en-GB"/>
          </a:p>
        </p:txBody>
      </p:sp>
      <p:sp>
        <p:nvSpPr>
          <p:cNvPr id="5" name="Notes Placeholder 4"/>
          <p:cNvSpPr>
            <a:spLocks noGrp="1"/>
          </p:cNvSpPr>
          <p:nvPr>
            <p:ph type="body" sz="quarter" idx="3"/>
          </p:nvPr>
        </p:nvSpPr>
        <p:spPr>
          <a:xfrm>
            <a:off x="1001872" y="3315691"/>
            <a:ext cx="8014970" cy="2712840"/>
          </a:xfrm>
          <a:prstGeom prst="rect">
            <a:avLst/>
          </a:prstGeom>
        </p:spPr>
        <p:txBody>
          <a:bodyPr vert="horz" lIns="96616" tIns="48308" rIns="96616" bIns="48308"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6544067"/>
            <a:ext cx="4341442" cy="345683"/>
          </a:xfrm>
          <a:prstGeom prst="rect">
            <a:avLst/>
          </a:prstGeom>
        </p:spPr>
        <p:txBody>
          <a:bodyPr vert="horz" lIns="96616" tIns="48308" rIns="96616" bIns="48308" rtlCol="0" anchor="b"/>
          <a:lstStyle>
            <a:lvl1pPr algn="l">
              <a:defRPr sz="1300"/>
            </a:lvl1pPr>
          </a:lstStyle>
          <a:p>
            <a:endParaRPr lang="en-GB"/>
          </a:p>
        </p:txBody>
      </p:sp>
      <p:sp>
        <p:nvSpPr>
          <p:cNvPr id="7" name="Slide Number Placeholder 6"/>
          <p:cNvSpPr>
            <a:spLocks noGrp="1"/>
          </p:cNvSpPr>
          <p:nvPr>
            <p:ph type="sldNum" sz="quarter" idx="5"/>
          </p:nvPr>
        </p:nvSpPr>
        <p:spPr>
          <a:xfrm>
            <a:off x="5674952" y="6544067"/>
            <a:ext cx="4341442" cy="345683"/>
          </a:xfrm>
          <a:prstGeom prst="rect">
            <a:avLst/>
          </a:prstGeom>
        </p:spPr>
        <p:txBody>
          <a:bodyPr vert="horz" lIns="96616" tIns="48308" rIns="96616" bIns="48308" rtlCol="0" anchor="b"/>
          <a:lstStyle>
            <a:lvl1pPr algn="r">
              <a:defRPr sz="1300"/>
            </a:lvl1pPr>
          </a:lstStyle>
          <a:p>
            <a:fld id="{7BF0AD20-2815-4D75-AE99-BA2F73C19DE7}" type="slidenum">
              <a:rPr lang="en-GB" smtClean="0"/>
              <a:t>‹#›</a:t>
            </a:fld>
            <a:endParaRPr lang="en-GB"/>
          </a:p>
        </p:txBody>
      </p:sp>
    </p:spTree>
    <p:extLst>
      <p:ext uri="{BB962C8B-B14F-4D97-AF65-F5344CB8AC3E}">
        <p14:creationId xmlns:p14="http://schemas.microsoft.com/office/powerpoint/2010/main" val="298868779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solidFill>
                  <a:schemeClr val="bg1"/>
                </a:solidFill>
              </a:rPr>
              <a:t>Hi my name is Lee Perkins and today I will be discussing the Benin Bronzes and in particular a Commemorative head of an Oba. </a:t>
            </a:r>
          </a:p>
          <a:p>
            <a:endParaRPr lang="en-GB" dirty="0">
              <a:solidFill>
                <a:schemeClr val="bg1"/>
              </a:solidFill>
            </a:endParaRPr>
          </a:p>
          <a:p>
            <a:r>
              <a:rPr lang="en-GB" dirty="0">
                <a:solidFill>
                  <a:schemeClr val="bg1"/>
                </a:solidFill>
              </a:rPr>
              <a:t>I am going to look at the origin of an Oba head and its appropriation in colonial times by the British Empire. I am going to discuss the controversies surrounding these objects, which continue to this day. </a:t>
            </a:r>
          </a:p>
        </p:txBody>
      </p:sp>
      <p:sp>
        <p:nvSpPr>
          <p:cNvPr id="4" name="Slide Number Placeholder 3"/>
          <p:cNvSpPr>
            <a:spLocks noGrp="1"/>
          </p:cNvSpPr>
          <p:nvPr>
            <p:ph type="sldNum" sz="quarter" idx="5"/>
          </p:nvPr>
        </p:nvSpPr>
        <p:spPr/>
        <p:txBody>
          <a:bodyPr/>
          <a:lstStyle/>
          <a:p>
            <a:fld id="{7BF0AD20-2815-4D75-AE99-BA2F73C19DE7}" type="slidenum">
              <a:rPr lang="en-GB" smtClean="0"/>
              <a:t>1</a:t>
            </a:fld>
            <a:endParaRPr lang="en-GB"/>
          </a:p>
        </p:txBody>
      </p:sp>
    </p:spTree>
    <p:extLst>
      <p:ext uri="{BB962C8B-B14F-4D97-AF65-F5344CB8AC3E}">
        <p14:creationId xmlns:p14="http://schemas.microsoft.com/office/powerpoint/2010/main" val="71241302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This Commemorative head of an Oba. Oba being the traditional title for the king of Benin, is made of cast brass and iron. This life size head is a portrait and is depicted with representations of coral bead regalia in the form of a deep collar and an openwork cap. Strings of beads at sides, and a large bead in the centre of the forehead and the eyes are inlaid with iron.  </a:t>
            </a:r>
          </a:p>
          <a:p>
            <a:endParaRPr lang="en-GB" dirty="0"/>
          </a:p>
          <a:p>
            <a:r>
              <a:rPr lang="en-GB" dirty="0"/>
              <a:t>It was created by the Edo people in southern Nigeria, and the British Museum date this object to be created in between 1550-1650 as Britain was coming out of the medieval period. </a:t>
            </a:r>
            <a:r>
              <a:rPr lang="en-GB" sz="1300" dirty="0"/>
              <a:t>It was acquired after the Benin Punitive Expedition in 1897 after which it was purchased by the Museum from </a:t>
            </a:r>
            <a:r>
              <a:rPr lang="en-GB" dirty="0"/>
              <a:t>Henry Ling Roth a famous anthropologist. </a:t>
            </a:r>
          </a:p>
          <a:p>
            <a:endParaRPr lang="en-GB" dirty="0"/>
          </a:p>
          <a:p>
            <a:r>
              <a:rPr lang="en-GB" dirty="0"/>
              <a:t>These commemorative heads of Oba’s are regarded as one of Africa's greatest treasures. There is a large collection of Benin Bronzes, including heads and plaques within the British museum and there is an on-going fight to have these items brought back to Nigeria and back to where they originate from.   </a:t>
            </a:r>
          </a:p>
          <a:p>
            <a:endParaRPr lang="en-GB" dirty="0"/>
          </a:p>
        </p:txBody>
      </p:sp>
      <p:sp>
        <p:nvSpPr>
          <p:cNvPr id="4" name="Slide Number Placeholder 3"/>
          <p:cNvSpPr>
            <a:spLocks noGrp="1"/>
          </p:cNvSpPr>
          <p:nvPr>
            <p:ph type="sldNum" sz="quarter" idx="5"/>
          </p:nvPr>
        </p:nvSpPr>
        <p:spPr/>
        <p:txBody>
          <a:bodyPr/>
          <a:lstStyle/>
          <a:p>
            <a:fld id="{7BF0AD20-2815-4D75-AE99-BA2F73C19DE7}" type="slidenum">
              <a:rPr lang="en-GB" smtClean="0"/>
              <a:t>2</a:t>
            </a:fld>
            <a:endParaRPr lang="en-GB"/>
          </a:p>
        </p:txBody>
      </p:sp>
    </p:spTree>
    <p:extLst>
      <p:ext uri="{BB962C8B-B14F-4D97-AF65-F5344CB8AC3E}">
        <p14:creationId xmlns:p14="http://schemas.microsoft.com/office/powerpoint/2010/main" val="365991636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300" dirty="0"/>
              <a:t>The Oba head had a significant place within African culture and with the Edo people especially. </a:t>
            </a:r>
          </a:p>
          <a:p>
            <a:r>
              <a:rPr lang="en-GB" sz="1300" dirty="0"/>
              <a:t>This head was not the only one created, heads like this were created between the 14</a:t>
            </a:r>
            <a:r>
              <a:rPr lang="en-GB" sz="1300" baseline="30000" dirty="0"/>
              <a:t>th</a:t>
            </a:r>
            <a:r>
              <a:rPr lang="en-GB" sz="1300" dirty="0"/>
              <a:t> and 19</a:t>
            </a:r>
            <a:r>
              <a:rPr lang="en-GB" sz="1300" baseline="30000" dirty="0"/>
              <a:t>th</a:t>
            </a:r>
            <a:r>
              <a:rPr lang="en-GB" sz="1300" dirty="0"/>
              <a:t> centuries and symbolised the king's rule and authority. </a:t>
            </a:r>
          </a:p>
          <a:p>
            <a:r>
              <a:rPr lang="en-GB" sz="1300" dirty="0"/>
              <a:t>The heads would have sat in the palace of the Oba, and others were traditionally made in the royal foundry to commemorate a King's predecessor.</a:t>
            </a:r>
          </a:p>
          <a:p>
            <a:endParaRPr lang="en-GB" sz="1300" dirty="0"/>
          </a:p>
          <a:p>
            <a:r>
              <a:rPr lang="en-GB" sz="1300" dirty="0"/>
              <a:t>When the Portuguese first came into contact with the city in the 15</a:t>
            </a:r>
            <a:r>
              <a:rPr lang="en-GB" sz="1300" baseline="30000" dirty="0"/>
              <a:t>th</a:t>
            </a:r>
            <a:r>
              <a:rPr lang="en-GB" sz="1300" dirty="0"/>
              <a:t> century, they were stunned to find this vast kingdom made of hundreds of interlocked cities and villages in the middle of the African jungle. They called it the Great City of Benin, they classified Benin City as one of the most beautiful and best planned cities in the world.</a:t>
            </a:r>
          </a:p>
          <a:p>
            <a:endParaRPr lang="en-GB" sz="1300" dirty="0"/>
          </a:p>
          <a:p>
            <a:r>
              <a:rPr lang="en-GB" sz="1300" dirty="0"/>
              <a:t>In November 1896, Acting Consul-General James Robert Philips set out for Benin and informed the Oba that he is coming for a friendly visit to discuss trade and peace. </a:t>
            </a:r>
          </a:p>
          <a:p>
            <a:r>
              <a:rPr lang="en-GB" sz="1300" dirty="0"/>
              <a:t>Unfortunately for Phillips, he arrived during an ongoing </a:t>
            </a:r>
            <a:r>
              <a:rPr lang="en-GB" sz="1300" dirty="0" err="1"/>
              <a:t>Igue</a:t>
            </a:r>
            <a:r>
              <a:rPr lang="en-GB" sz="1300" dirty="0"/>
              <a:t> festival, and despite being warned by a small fraction of the Benin army that he should not continue as the Oba would not speak to outsiders during the festival. But Phillips decided to continued. </a:t>
            </a:r>
          </a:p>
          <a:p>
            <a:endParaRPr lang="en-GB" sz="1300" dirty="0"/>
          </a:p>
          <a:p>
            <a:r>
              <a:rPr lang="en-GB" sz="1300" dirty="0"/>
              <a:t>This decision resulted in him being killed alongside his party, with only two British officers surviving in what is now known as ‘The Benin Massacre’. </a:t>
            </a:r>
          </a:p>
          <a:p>
            <a:endParaRPr lang="en-GB" sz="1300" dirty="0"/>
          </a:p>
          <a:p>
            <a:r>
              <a:rPr lang="en-GB" sz="1300" dirty="0"/>
              <a:t>These actions led the British to call for The Punitive Expedition of Benin 1897.</a:t>
            </a:r>
            <a:br>
              <a:rPr lang="en-GB" sz="1300" dirty="0"/>
            </a:br>
            <a:endParaRPr lang="en-GB" sz="1300" dirty="0"/>
          </a:p>
          <a:p>
            <a:endParaRPr lang="en-GB" sz="1300" dirty="0"/>
          </a:p>
        </p:txBody>
      </p:sp>
      <p:sp>
        <p:nvSpPr>
          <p:cNvPr id="4" name="Slide Number Placeholder 3"/>
          <p:cNvSpPr>
            <a:spLocks noGrp="1"/>
          </p:cNvSpPr>
          <p:nvPr>
            <p:ph type="sldNum" sz="quarter" idx="5"/>
          </p:nvPr>
        </p:nvSpPr>
        <p:spPr/>
        <p:txBody>
          <a:bodyPr/>
          <a:lstStyle/>
          <a:p>
            <a:fld id="{7BF0AD20-2815-4D75-AE99-BA2F73C19DE7}" type="slidenum">
              <a:rPr lang="en-GB" smtClean="0"/>
              <a:t>3</a:t>
            </a:fld>
            <a:endParaRPr lang="en-GB"/>
          </a:p>
        </p:txBody>
      </p:sp>
    </p:spTree>
    <p:extLst>
      <p:ext uri="{BB962C8B-B14F-4D97-AF65-F5344CB8AC3E}">
        <p14:creationId xmlns:p14="http://schemas.microsoft.com/office/powerpoint/2010/main" val="253434049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66155">
              <a:defRPr/>
            </a:pPr>
            <a:r>
              <a:rPr lang="en-GB" dirty="0"/>
              <a:t>The aftermath of the expedition was devastating for the great city of Benin. </a:t>
            </a:r>
          </a:p>
          <a:p>
            <a:pPr defTabSz="966155">
              <a:defRPr/>
            </a:pPr>
            <a:endParaRPr lang="en-GB" dirty="0"/>
          </a:p>
          <a:p>
            <a:pPr defTabSz="966155">
              <a:defRPr/>
            </a:pPr>
            <a:r>
              <a:rPr lang="en-GB" dirty="0"/>
              <a:t>The kingdom was brought to its knees, as the British slaughtered the inhabitants. Homes and religious places were torched and destroyed. </a:t>
            </a:r>
          </a:p>
          <a:p>
            <a:pPr defTabSz="966155">
              <a:defRPr/>
            </a:pPr>
            <a:r>
              <a:rPr lang="en-GB" dirty="0"/>
              <a:t>After the destruction it led way for the looting, and the British took precious artefacts and artworks including commemorative heads of the Oba’s of Benin.</a:t>
            </a:r>
          </a:p>
          <a:p>
            <a:pPr defTabSz="966155">
              <a:defRPr/>
            </a:pPr>
            <a:r>
              <a:rPr lang="en-GB" dirty="0"/>
              <a:t>A lot of the stolen goods were auctioned off to pay for the expedition. </a:t>
            </a:r>
          </a:p>
          <a:p>
            <a:pPr defTabSz="966155">
              <a:defRPr/>
            </a:pPr>
            <a:endParaRPr lang="en-GB" dirty="0"/>
          </a:p>
          <a:p>
            <a:pPr defTabSz="966155">
              <a:defRPr/>
            </a:pPr>
            <a:r>
              <a:rPr lang="en-GB" dirty="0"/>
              <a:t>This was just a quick gloss over of the background surrounding the Head of an Oba, which brings me to the main issues of these stolen goods and the on going effect it has had.</a:t>
            </a:r>
          </a:p>
          <a:p>
            <a:pPr defTabSz="966155">
              <a:defRPr/>
            </a:pPr>
            <a:endParaRPr lang="en-GB" dirty="0"/>
          </a:p>
          <a:p>
            <a:pPr defTabSz="966155">
              <a:defRPr/>
            </a:pPr>
            <a:endParaRPr lang="en-GB" dirty="0"/>
          </a:p>
        </p:txBody>
      </p:sp>
      <p:sp>
        <p:nvSpPr>
          <p:cNvPr id="4" name="Slide Number Placeholder 3"/>
          <p:cNvSpPr>
            <a:spLocks noGrp="1"/>
          </p:cNvSpPr>
          <p:nvPr>
            <p:ph type="sldNum" sz="quarter" idx="5"/>
          </p:nvPr>
        </p:nvSpPr>
        <p:spPr/>
        <p:txBody>
          <a:bodyPr/>
          <a:lstStyle/>
          <a:p>
            <a:fld id="{7BF0AD20-2815-4D75-AE99-BA2F73C19DE7}" type="slidenum">
              <a:rPr lang="en-GB" smtClean="0"/>
              <a:t>4</a:t>
            </a:fld>
            <a:endParaRPr lang="en-GB"/>
          </a:p>
        </p:txBody>
      </p:sp>
    </p:spTree>
    <p:extLst>
      <p:ext uri="{BB962C8B-B14F-4D97-AF65-F5344CB8AC3E}">
        <p14:creationId xmlns:p14="http://schemas.microsoft.com/office/powerpoint/2010/main" val="69426958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66155">
              <a:defRPr/>
            </a:pPr>
            <a:r>
              <a:rPr lang="en-GB" dirty="0"/>
              <a:t>When the objects arrived in Britain the general public were amazed and refused to believe that black Africans could have created them. There was a clear racist attitude from Europeans who could not believe, that Africans could make these types of art. it simply did not fit with the accepted narratives of the colonial period.  </a:t>
            </a:r>
          </a:p>
          <a:p>
            <a:pPr defTabSz="966155">
              <a:defRPr/>
            </a:pPr>
            <a:endParaRPr lang="en-GB" dirty="0"/>
          </a:p>
          <a:p>
            <a:pPr defTabSz="966155">
              <a:defRPr/>
            </a:pPr>
            <a:r>
              <a:rPr lang="en-GB" dirty="0"/>
              <a:t>In my opinion, Dr Stephen Small puts it perfectly in his work regarding slavery and colonialism, in which he says there was an ‘outright refusal of Europeans to believe that they had been created by Africans.’ </a:t>
            </a:r>
          </a:p>
          <a:p>
            <a:pPr defTabSz="966155">
              <a:defRPr/>
            </a:pPr>
            <a:r>
              <a:rPr lang="en-GB" dirty="0"/>
              <a:t>Scholars even went as far as to propose alternative origins of the heads. One example of this was one from Leo Frobenius, a German ethnologist who strongly believed the works had come from Ancient Greeks but, more importantly he believed it was from the lost city of Atlantis which had sunk off the Nigerian coast, enabling Greek survivors to create such skilled works. This is just one of many examples of the extent white European people went to, to avoid the conclusion that these had been created by Africans. </a:t>
            </a:r>
          </a:p>
          <a:p>
            <a:pPr defTabSz="966155">
              <a:defRPr/>
            </a:pPr>
            <a:endParaRPr lang="en-GB" dirty="0"/>
          </a:p>
          <a:p>
            <a:pPr defTabSz="966155">
              <a:defRPr/>
            </a:pPr>
            <a:r>
              <a:rPr lang="en-GB" dirty="0"/>
              <a:t>With a successful punitive expedition this really put the narrative entirely under British control, the head of the Oba and all the other looted treasures and art works were now trophies of the Empire sitting within the British Museum. The trophy house of the British Empire, even today is a powerful and imposing building but with it, it carries the weight and success of British imperialism. </a:t>
            </a:r>
          </a:p>
          <a:p>
            <a:pPr defTabSz="966155">
              <a:defRPr/>
            </a:pPr>
            <a:endParaRPr lang="en-GB" dirty="0"/>
          </a:p>
          <a:p>
            <a:pPr defTabSz="966155">
              <a:defRPr/>
            </a:pPr>
            <a:endParaRPr lang="en-GB" dirty="0"/>
          </a:p>
        </p:txBody>
      </p:sp>
      <p:sp>
        <p:nvSpPr>
          <p:cNvPr id="4" name="Slide Number Placeholder 3"/>
          <p:cNvSpPr>
            <a:spLocks noGrp="1"/>
          </p:cNvSpPr>
          <p:nvPr>
            <p:ph type="sldNum" sz="quarter" idx="5"/>
          </p:nvPr>
        </p:nvSpPr>
        <p:spPr/>
        <p:txBody>
          <a:bodyPr/>
          <a:lstStyle/>
          <a:p>
            <a:fld id="{7BF0AD20-2815-4D75-AE99-BA2F73C19DE7}" type="slidenum">
              <a:rPr lang="en-GB" smtClean="0"/>
              <a:t>5</a:t>
            </a:fld>
            <a:endParaRPr lang="en-GB"/>
          </a:p>
        </p:txBody>
      </p:sp>
    </p:spTree>
    <p:extLst>
      <p:ext uri="{BB962C8B-B14F-4D97-AF65-F5344CB8AC3E}">
        <p14:creationId xmlns:p14="http://schemas.microsoft.com/office/powerpoint/2010/main" val="382651875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 representation in the British Museum of the Oba head and the Benin Bronzes collection is problematic. In some ways the British museum at that time could be seen as the trophy house of the British empire. </a:t>
            </a:r>
          </a:p>
          <a:p>
            <a:r>
              <a:rPr lang="en-GB" dirty="0" err="1"/>
              <a:t>Giliane</a:t>
            </a:r>
            <a:r>
              <a:rPr lang="en-GB" dirty="0"/>
              <a:t> Tawadros, an author of museum journals has a great description of this.. And I quote.., ‘</a:t>
            </a:r>
            <a:r>
              <a:rPr lang="en-GB" sz="1300" dirty="0"/>
              <a:t>The notion of western culture as inherently progressive, sophisticated and, above all, superior… remains firmly embedded in the cultural institutions of western Europe, not least in its museums.’ </a:t>
            </a:r>
          </a:p>
          <a:p>
            <a:r>
              <a:rPr lang="en-GB" sz="1300" dirty="0"/>
              <a:t>It was the western cultural way of life, that these acquired goods were to be shown off in their museums, … in their conquest show rooms. </a:t>
            </a:r>
          </a:p>
          <a:p>
            <a:endParaRPr lang="en-GB" sz="1300" dirty="0"/>
          </a:p>
          <a:p>
            <a:r>
              <a:rPr lang="en-GB" sz="1300" dirty="0"/>
              <a:t>But, with the ability to showcase items such as the Oba Head and Benin Bronzes, the British Museum chooses how these objects are interpreted and presented.</a:t>
            </a:r>
          </a:p>
          <a:p>
            <a:r>
              <a:rPr lang="en-GB" sz="1300" dirty="0"/>
              <a:t>In the case of the Benin Bronzes they chose to represent them as art works rather than historical cultural objects. </a:t>
            </a:r>
          </a:p>
          <a:p>
            <a:r>
              <a:rPr lang="en-GB" sz="1300" dirty="0"/>
              <a:t>This really brings about cultural appropriation as The British Empire, still to this day, is denying Benin their cultural heritage and the symbolic significance and value of these objects. </a:t>
            </a:r>
          </a:p>
          <a:p>
            <a:endParaRPr lang="en-GB" sz="1300" dirty="0"/>
          </a:p>
          <a:p>
            <a:r>
              <a:rPr lang="en-GB" sz="1300" dirty="0"/>
              <a:t>Victor Ehikhamenor is a Nigeran artist and writer, who was Born in the Edo state, has a strong view on this. I felt I needed some more background information on what I was reading so on the off chance I decided to email him and to my surprise he responded. His response clarified my understanding of the situation and in his reply,  he was clear that the British Empire </a:t>
            </a:r>
            <a:r>
              <a:rPr lang="en-GB" dirty="0"/>
              <a:t>was responsible for cutting short their history and done so with a complete lack of respect. But he describes that African history rides on oral narrative, which are based on concrete substances and these stolen items such as the Benin Bronzes and Oba Heads are clear evidence of that. </a:t>
            </a:r>
          </a:p>
          <a:p>
            <a:endParaRPr lang="en-GB" dirty="0"/>
          </a:p>
        </p:txBody>
      </p:sp>
      <p:sp>
        <p:nvSpPr>
          <p:cNvPr id="4" name="Slide Number Placeholder 3"/>
          <p:cNvSpPr>
            <a:spLocks noGrp="1"/>
          </p:cNvSpPr>
          <p:nvPr>
            <p:ph type="sldNum" sz="quarter" idx="5"/>
          </p:nvPr>
        </p:nvSpPr>
        <p:spPr/>
        <p:txBody>
          <a:bodyPr/>
          <a:lstStyle/>
          <a:p>
            <a:fld id="{7BF0AD20-2815-4D75-AE99-BA2F73C19DE7}" type="slidenum">
              <a:rPr lang="en-GB" smtClean="0"/>
              <a:t>6</a:t>
            </a:fld>
            <a:endParaRPr lang="en-GB"/>
          </a:p>
        </p:txBody>
      </p:sp>
    </p:spTree>
    <p:extLst>
      <p:ext uri="{BB962C8B-B14F-4D97-AF65-F5344CB8AC3E}">
        <p14:creationId xmlns:p14="http://schemas.microsoft.com/office/powerpoint/2010/main" val="349055454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 Justification of colonialism was at odds with a view of Africa already being civilized, but, the important thing to note is that the British narrative and European attuite towards Benin was denying their cultural heritage. Yes, the British stole the Oba head along with many other objects, but they justified it all with the expedition of retaliation for the Benin Massacre which the British empire endured. </a:t>
            </a:r>
          </a:p>
          <a:p>
            <a:endParaRPr lang="en-GB" dirty="0"/>
          </a:p>
          <a:p>
            <a:r>
              <a:rPr lang="en-GB" dirty="0"/>
              <a:t>But the British continued that their actions were just, with written works such as Sir Reginald Bacon book called Benin :The City of Blood 1897, which I quote from his book: </a:t>
            </a:r>
            <a:r>
              <a:rPr lang="en-GB" sz="1300" dirty="0">
                <a:latin typeface="Calibri" panose="020F0502020204030204" pitchFamily="34" charset="0"/>
                <a:cs typeface="Calibri" panose="020F0502020204030204" pitchFamily="34" charset="0"/>
              </a:rPr>
              <a:t>‘The altar was de-</a:t>
            </a:r>
            <a:r>
              <a:rPr lang="en-GB" sz="1300" dirty="0" err="1">
                <a:latin typeface="Calibri" panose="020F0502020204030204" pitchFamily="34" charset="0"/>
                <a:cs typeface="Calibri" panose="020F0502020204030204" pitchFamily="34" charset="0"/>
              </a:rPr>
              <a:t>luged</a:t>
            </a:r>
            <a:r>
              <a:rPr lang="en-GB" sz="1300" dirty="0">
                <a:latin typeface="Calibri" panose="020F0502020204030204" pitchFamily="34" charset="0"/>
                <a:cs typeface="Calibri" panose="020F0502020204030204" pitchFamily="34" charset="0"/>
              </a:rPr>
              <a:t> in blood, the smell of which was too overpowering for many of us. This same awful smell seemed to pervade the whole compound, as if the grass had been watered with blood.’ </a:t>
            </a:r>
          </a:p>
          <a:p>
            <a:endParaRPr lang="en-GB" sz="1300" dirty="0">
              <a:latin typeface="Calibri" panose="020F0502020204030204" pitchFamily="34" charset="0"/>
              <a:cs typeface="Calibri" panose="020F0502020204030204" pitchFamily="34" charset="0"/>
            </a:endParaRPr>
          </a:p>
          <a:p>
            <a:r>
              <a:rPr lang="en-GB" sz="1300" dirty="0">
                <a:latin typeface="Calibri" panose="020F0502020204030204" pitchFamily="34" charset="0"/>
                <a:cs typeface="Calibri" panose="020F0502020204030204" pitchFamily="34" charset="0"/>
              </a:rPr>
              <a:t>This again is reinforcing the idea of the British narrative towards the people of Benin. It was not only the racist views, but it was enforcing the reader to there barbaric and savage culture, and the British were there to bring civilization to them. </a:t>
            </a:r>
          </a:p>
          <a:p>
            <a:endParaRPr lang="en-GB" sz="1300" dirty="0">
              <a:latin typeface="Calibri" panose="020F0502020204030204" pitchFamily="34" charset="0"/>
              <a:cs typeface="Calibri" panose="020F0502020204030204" pitchFamily="34" charset="0"/>
            </a:endParaRPr>
          </a:p>
          <a:p>
            <a:endParaRPr lang="en-GB" dirty="0"/>
          </a:p>
        </p:txBody>
      </p:sp>
      <p:sp>
        <p:nvSpPr>
          <p:cNvPr id="4" name="Slide Number Placeholder 3"/>
          <p:cNvSpPr>
            <a:spLocks noGrp="1"/>
          </p:cNvSpPr>
          <p:nvPr>
            <p:ph type="sldNum" sz="quarter" idx="5"/>
          </p:nvPr>
        </p:nvSpPr>
        <p:spPr/>
        <p:txBody>
          <a:bodyPr/>
          <a:lstStyle/>
          <a:p>
            <a:fld id="{7BF0AD20-2815-4D75-AE99-BA2F73C19DE7}" type="slidenum">
              <a:rPr lang="en-GB" smtClean="0"/>
              <a:t>7</a:t>
            </a:fld>
            <a:endParaRPr lang="en-GB"/>
          </a:p>
        </p:txBody>
      </p:sp>
    </p:spTree>
    <p:extLst>
      <p:ext uri="{BB962C8B-B14F-4D97-AF65-F5344CB8AC3E}">
        <p14:creationId xmlns:p14="http://schemas.microsoft.com/office/powerpoint/2010/main" val="334816031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66155">
              <a:defRPr/>
            </a:pPr>
            <a:r>
              <a:rPr lang="en-GB" dirty="0">
                <a:latin typeface="Calibri" panose="020F0502020204030204" pitchFamily="34" charset="0"/>
                <a:cs typeface="Calibri" panose="020F0502020204030204" pitchFamily="34" charset="0"/>
              </a:rPr>
              <a:t>The story of the Oba head feeds into a wider discourse about cultural appropriation and colonial oppression. In 2017 Damien Hirst put on an exhibition in Venice called ‘treasures from the wreck of the unbelievable’ one of the art works on display was a sculpture replicating a 14</a:t>
            </a:r>
            <a:r>
              <a:rPr lang="en-GB" baseline="30000" dirty="0">
                <a:latin typeface="Calibri" panose="020F0502020204030204" pitchFamily="34" charset="0"/>
                <a:cs typeface="Calibri" panose="020F0502020204030204" pitchFamily="34" charset="0"/>
              </a:rPr>
              <a:t>th</a:t>
            </a:r>
            <a:r>
              <a:rPr lang="en-GB" dirty="0">
                <a:latin typeface="Calibri" panose="020F0502020204030204" pitchFamily="34" charset="0"/>
                <a:cs typeface="Calibri" panose="020F0502020204030204" pitchFamily="34" charset="0"/>
              </a:rPr>
              <a:t> century </a:t>
            </a:r>
            <a:r>
              <a:rPr lang="en-GB" dirty="0" err="1">
                <a:latin typeface="Calibri" panose="020F0502020204030204" pitchFamily="34" charset="0"/>
                <a:cs typeface="Calibri" panose="020F0502020204030204" pitchFamily="34" charset="0"/>
              </a:rPr>
              <a:t>ife</a:t>
            </a:r>
            <a:r>
              <a:rPr lang="en-GB" dirty="0">
                <a:latin typeface="Calibri" panose="020F0502020204030204" pitchFamily="34" charset="0"/>
                <a:cs typeface="Calibri" panose="020F0502020204030204" pitchFamily="34" charset="0"/>
              </a:rPr>
              <a:t> bronze head. This brought an accusation of cultural appropriation and Nigerian artist Victor Ehikhamenor posted the comment ‘the British are back for more from 1897 to 2017’ on his Instagram page. </a:t>
            </a:r>
            <a:br>
              <a:rPr lang="en-GB" dirty="0">
                <a:latin typeface="Calibri" panose="020F0502020204030204" pitchFamily="34" charset="0"/>
                <a:cs typeface="Calibri" panose="020F0502020204030204" pitchFamily="34" charset="0"/>
              </a:rPr>
            </a:br>
            <a:r>
              <a:rPr lang="en-GB" dirty="0">
                <a:latin typeface="Calibri" panose="020F0502020204030204" pitchFamily="34" charset="0"/>
                <a:cs typeface="Calibri" panose="020F0502020204030204" pitchFamily="34" charset="0"/>
              </a:rPr>
              <a:t>Damien Hirst responded to Victors post by saying it was </a:t>
            </a:r>
            <a:r>
              <a:rPr lang="en-GB" sz="1300" dirty="0"/>
              <a:t>a collection of works influenced by a wide range of cultures and stories from across the globe and throughout history. </a:t>
            </a:r>
          </a:p>
          <a:p>
            <a:pPr defTabSz="966155">
              <a:defRPr/>
            </a:pPr>
            <a:r>
              <a:rPr lang="en-GB" sz="1300" dirty="0"/>
              <a:t>The statement reads: “A reference to the Ife heads is in the text accompanying the work and in the guide to the exhibition and is integral to the concept of the work.” </a:t>
            </a:r>
          </a:p>
          <a:p>
            <a:pPr defTabSz="966155">
              <a:defRPr/>
            </a:pPr>
            <a:r>
              <a:rPr lang="en-GB" sz="1300" dirty="0"/>
              <a:t>So the heads for Damien Hirst are clearly art work, rather than being seen as a type of cultural symbolic heritage.</a:t>
            </a:r>
            <a:r>
              <a:rPr lang="en-GB" dirty="0">
                <a:latin typeface="Calibri" panose="020F0502020204030204" pitchFamily="34" charset="0"/>
                <a:cs typeface="Calibri" panose="020F0502020204030204" pitchFamily="34" charset="0"/>
              </a:rPr>
              <a:t> </a:t>
            </a:r>
          </a:p>
          <a:p>
            <a:pPr defTabSz="966155">
              <a:defRPr/>
            </a:pPr>
            <a:endParaRPr lang="en-GB" dirty="0">
              <a:latin typeface="Calibri" panose="020F0502020204030204" pitchFamily="34" charset="0"/>
              <a:cs typeface="Calibri" panose="020F0502020204030204" pitchFamily="34" charset="0"/>
            </a:endParaRPr>
          </a:p>
          <a:p>
            <a:pPr defTabSz="966155">
              <a:defRPr/>
            </a:pPr>
            <a:r>
              <a:rPr lang="en-GB" dirty="0">
                <a:latin typeface="Calibri" panose="020F0502020204030204" pitchFamily="34" charset="0"/>
                <a:cs typeface="Calibri" panose="020F0502020204030204" pitchFamily="34" charset="0"/>
              </a:rPr>
              <a:t>Ife was a medieval kingdom in south-west Nigeria with ancient links to the kingdom of Benin. The Benin dynasty trace their ancestral origins and the lost-wax techniques of bronze casting to the kingdom of Ife. (AFC Ryder.) British Museum has a large collection of Ife heads along with Benin Bronzes and Oba heads. </a:t>
            </a:r>
          </a:p>
          <a:p>
            <a:pPr defTabSz="966155">
              <a:defRPr/>
            </a:pPr>
            <a:endParaRPr lang="en-GB" dirty="0"/>
          </a:p>
          <a:p>
            <a:pPr defTabSz="966155">
              <a:defRPr/>
            </a:pPr>
            <a:r>
              <a:rPr lang="en-GB" dirty="0"/>
              <a:t>To an art historian it’s a piece of art work, but to an anthropologist its an artefact which is valuable as it sheds light on another culture and a different way of life.</a:t>
            </a:r>
            <a:br>
              <a:rPr lang="en-GB" dirty="0"/>
            </a:br>
            <a:r>
              <a:rPr lang="en-GB" sz="1300" dirty="0"/>
              <a:t>In order to understand the true significance and place of these objects in life, Anthropologists such as Alfred </a:t>
            </a:r>
            <a:r>
              <a:rPr lang="en-GB" sz="1300" dirty="0" err="1"/>
              <a:t>Gell</a:t>
            </a:r>
            <a:r>
              <a:rPr lang="en-GB" sz="1300" dirty="0"/>
              <a:t> argue that we should adopt a Methodological Philistinism which is a rejection of the critical evaluation of western views of art and to understand art objects as part of social relations rather than as merely reflective or representative of them. </a:t>
            </a:r>
          </a:p>
          <a:p>
            <a:pPr defTabSz="966155">
              <a:defRPr/>
            </a:pPr>
            <a:endParaRPr lang="en-GB" sz="1300" dirty="0"/>
          </a:p>
          <a:p>
            <a:pPr defTabSz="966155">
              <a:defRPr/>
            </a:pPr>
            <a:r>
              <a:rPr lang="en-GB" sz="1300" dirty="0"/>
              <a:t>The </a:t>
            </a:r>
            <a:r>
              <a:rPr lang="en-GB" sz="1300" dirty="0" err="1"/>
              <a:t>oba</a:t>
            </a:r>
            <a:r>
              <a:rPr lang="en-GB" sz="1300" dirty="0"/>
              <a:t> head would have been a portrait of a past king of Benin, it would have been displayed in the palace of Benin with the heads of all the previous kings of Benin. Together they represented the royal family, legitimising the authority of the ruler and of the monarchy itself. The longevity of the intuitions of rulership is emphasised through this tradition. The heads are made of metal, they are enduring and valuable, and, the fact they are portraits emphasis the successive lifetimes of rulership going back generations. The value of the objects and the skills of there craftmanship shows the wealth and power of the kings of Benin. </a:t>
            </a:r>
          </a:p>
          <a:p>
            <a:pPr defTabSz="966155">
              <a:defRPr/>
            </a:pPr>
            <a:endParaRPr lang="en-GB" dirty="0">
              <a:latin typeface="Calibri" panose="020F0502020204030204" pitchFamily="34" charset="0"/>
              <a:cs typeface="Calibri" panose="020F0502020204030204" pitchFamily="34" charset="0"/>
            </a:endParaRPr>
          </a:p>
          <a:p>
            <a:pPr defTabSz="966155">
              <a:defRPr/>
            </a:pPr>
            <a:r>
              <a:rPr lang="en-GB" dirty="0">
                <a:latin typeface="Calibri" panose="020F0502020204030204" pitchFamily="34" charset="0"/>
                <a:cs typeface="Calibri" panose="020F0502020204030204" pitchFamily="34" charset="0"/>
              </a:rPr>
              <a:t>The issue of the stolen culture </a:t>
            </a:r>
            <a:r>
              <a:rPr lang="en-GB">
                <a:latin typeface="Calibri" panose="020F0502020204030204" pitchFamily="34" charset="0"/>
                <a:cs typeface="Calibri" panose="020F0502020204030204" pitchFamily="34" charset="0"/>
              </a:rPr>
              <a:t>from Benin </a:t>
            </a:r>
            <a:r>
              <a:rPr lang="en-GB" dirty="0">
                <a:latin typeface="Calibri" panose="020F0502020204030204" pitchFamily="34" charset="0"/>
                <a:cs typeface="Calibri" panose="020F0502020204030204" pitchFamily="34" charset="0"/>
              </a:rPr>
              <a:t>has not been resolved and has not gone away. </a:t>
            </a:r>
          </a:p>
          <a:p>
            <a:pPr defTabSz="966155">
              <a:defRPr/>
            </a:pPr>
            <a:r>
              <a:rPr lang="en-GB" dirty="0">
                <a:latin typeface="Calibri" panose="020F0502020204030204" pitchFamily="34" charset="0"/>
                <a:cs typeface="Calibri" panose="020F0502020204030204" pitchFamily="34" charset="0"/>
              </a:rPr>
              <a:t>The fight for reparations and moral justice is still on going and the Benin dialogue group has been set up to work with Nigerians calling for reparations. </a:t>
            </a:r>
          </a:p>
          <a:p>
            <a:pPr defTabSz="966155">
              <a:defRPr/>
            </a:pPr>
            <a:endParaRPr lang="en-GB" dirty="0"/>
          </a:p>
          <a:p>
            <a:br>
              <a:rPr lang="en-GB" dirty="0"/>
            </a:br>
            <a:endParaRPr lang="en-GB" dirty="0"/>
          </a:p>
          <a:p>
            <a:endParaRPr lang="en-GB" dirty="0"/>
          </a:p>
        </p:txBody>
      </p:sp>
      <p:sp>
        <p:nvSpPr>
          <p:cNvPr id="4" name="Slide Number Placeholder 3"/>
          <p:cNvSpPr>
            <a:spLocks noGrp="1"/>
          </p:cNvSpPr>
          <p:nvPr>
            <p:ph type="sldNum" sz="quarter" idx="5"/>
          </p:nvPr>
        </p:nvSpPr>
        <p:spPr/>
        <p:txBody>
          <a:bodyPr/>
          <a:lstStyle/>
          <a:p>
            <a:fld id="{7BF0AD20-2815-4D75-AE99-BA2F73C19DE7}" type="slidenum">
              <a:rPr lang="en-GB" smtClean="0"/>
              <a:t>8</a:t>
            </a:fld>
            <a:endParaRPr lang="en-GB"/>
          </a:p>
        </p:txBody>
      </p:sp>
    </p:spTree>
    <p:extLst>
      <p:ext uri="{BB962C8B-B14F-4D97-AF65-F5344CB8AC3E}">
        <p14:creationId xmlns:p14="http://schemas.microsoft.com/office/powerpoint/2010/main" val="230685126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So in conclusion there is a continual denial because the head and other African objects are still in the British Museum, and because of this the British are denying Benin their cultural heritage. </a:t>
            </a:r>
          </a:p>
          <a:p>
            <a:r>
              <a:rPr lang="en-GB" dirty="0"/>
              <a:t>But the British justified this with the punitive raid and with this they took control of the narrative behind the objects in discussion.</a:t>
            </a:r>
          </a:p>
          <a:p>
            <a:r>
              <a:rPr lang="en-GB" dirty="0"/>
              <a:t>But not just for the people of Benin, but for the people of Africa it is important that objects such as these are returned, and they are able to receive some sort of moral justice. </a:t>
            </a:r>
          </a:p>
          <a:p>
            <a:endParaRPr lang="en-GB" dirty="0"/>
          </a:p>
          <a:p>
            <a:r>
              <a:rPr lang="en-GB" dirty="0"/>
              <a:t>The relation of these items to empire is still on going, but as discussed, these items are clearly more than just art work to Benin and Africa, taking Alfred </a:t>
            </a:r>
            <a:r>
              <a:rPr lang="en-GB" dirty="0" err="1"/>
              <a:t>Gell’s</a:t>
            </a:r>
            <a:r>
              <a:rPr lang="en-GB" dirty="0"/>
              <a:t> approach of a methodological philistinism it is clear to see that these objects represent so much more than just art.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The battle for reparations is on going and until these items have been returned, they have been deprived of the right to have the final word on these objects, THEIR objects.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n-GB" dirty="0"/>
          </a:p>
          <a:p>
            <a:endParaRPr lang="en-GB" dirty="0"/>
          </a:p>
          <a:p>
            <a:endParaRPr lang="en-GB" dirty="0"/>
          </a:p>
        </p:txBody>
      </p:sp>
      <p:sp>
        <p:nvSpPr>
          <p:cNvPr id="4" name="Slide Number Placeholder 3"/>
          <p:cNvSpPr>
            <a:spLocks noGrp="1"/>
          </p:cNvSpPr>
          <p:nvPr>
            <p:ph type="sldNum" sz="quarter" idx="5"/>
          </p:nvPr>
        </p:nvSpPr>
        <p:spPr/>
        <p:txBody>
          <a:bodyPr/>
          <a:lstStyle/>
          <a:p>
            <a:fld id="{7BF0AD20-2815-4D75-AE99-BA2F73C19DE7}" type="slidenum">
              <a:rPr lang="en-GB" smtClean="0"/>
              <a:t>9</a:t>
            </a:fld>
            <a:endParaRPr lang="en-GB"/>
          </a:p>
        </p:txBody>
      </p:sp>
    </p:spTree>
    <p:extLst>
      <p:ext uri="{BB962C8B-B14F-4D97-AF65-F5344CB8AC3E}">
        <p14:creationId xmlns:p14="http://schemas.microsoft.com/office/powerpoint/2010/main" val="236501882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7BF0AD20-2815-4D75-AE99-BA2F73C19DE7}" type="slidenum">
              <a:rPr lang="en-GB" smtClean="0"/>
              <a:t>10</a:t>
            </a:fld>
            <a:endParaRPr lang="en-GB"/>
          </a:p>
        </p:txBody>
      </p:sp>
    </p:spTree>
    <p:extLst>
      <p:ext uri="{BB962C8B-B14F-4D97-AF65-F5344CB8AC3E}">
        <p14:creationId xmlns:p14="http://schemas.microsoft.com/office/powerpoint/2010/main" val="285839656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7BF0AD20-2815-4D75-AE99-BA2F73C19DE7}" type="slidenum">
              <a:rPr lang="en-GB" smtClean="0"/>
              <a:t>11</a:t>
            </a:fld>
            <a:endParaRPr lang="en-GB"/>
          </a:p>
        </p:txBody>
      </p:sp>
    </p:spTree>
    <p:extLst>
      <p:ext uri="{BB962C8B-B14F-4D97-AF65-F5344CB8AC3E}">
        <p14:creationId xmlns:p14="http://schemas.microsoft.com/office/powerpoint/2010/main" val="253207915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370693" y="1769540"/>
            <a:ext cx="9440034" cy="1828801"/>
          </a:xfrm>
        </p:spPr>
        <p:txBody>
          <a:bodyPr anchor="b">
            <a:normAutofit/>
          </a:bodyPr>
          <a:lstStyle>
            <a:lvl1pPr algn="ctr">
              <a:defRPr sz="5400"/>
            </a:lvl1pPr>
          </a:lstStyle>
          <a:p>
            <a:r>
              <a:rPr lang="en-US"/>
              <a:t>Click to edit Master title style</a:t>
            </a:r>
            <a:endParaRPr lang="en-US" dirty="0"/>
          </a:p>
        </p:txBody>
      </p:sp>
      <p:sp>
        <p:nvSpPr>
          <p:cNvPr id="3" name="Subtitle 2"/>
          <p:cNvSpPr>
            <a:spLocks noGrp="1"/>
          </p:cNvSpPr>
          <p:nvPr>
            <p:ph type="subTitle" idx="1"/>
          </p:nvPr>
        </p:nvSpPr>
        <p:spPr>
          <a:xfrm>
            <a:off x="1370693" y="3598339"/>
            <a:ext cx="9440034" cy="1049867"/>
          </a:xfrm>
        </p:spPr>
        <p:txBody>
          <a:bodyPr anchor="t"/>
          <a:lstStyle>
            <a:lvl1pPr marL="0" indent="0" algn="ctr">
              <a:buNone/>
              <a:defRPr>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EBEA859B-6A1B-410E-9FFE-C065168A6E37}" type="datetime1">
              <a:rPr lang="en-GB" smtClean="0"/>
              <a:t>30/05/2019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630E6BF-B321-431B-991B-51E3E36DFA7A}" type="slidenum">
              <a:rPr lang="en-GB" smtClean="0"/>
              <a:t>‹#›</a:t>
            </a:fld>
            <a:endParaRPr lang="en-GB"/>
          </a:p>
        </p:txBody>
      </p:sp>
    </p:spTree>
    <p:extLst>
      <p:ext uri="{BB962C8B-B14F-4D97-AF65-F5344CB8AC3E}">
        <p14:creationId xmlns:p14="http://schemas.microsoft.com/office/powerpoint/2010/main" val="1896424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E068178-4CA3-4D13-B33A-FC220C819AF7}" type="datetime1">
              <a:rPr lang="en-GB" smtClean="0"/>
              <a:t>30/05/2019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630E6BF-B321-431B-991B-51E3E36DFA7A}" type="slidenum">
              <a:rPr lang="en-GB" smtClean="0"/>
              <a:t>‹#›</a:t>
            </a:fld>
            <a:endParaRPr lang="en-GB"/>
          </a:p>
        </p:txBody>
      </p:sp>
    </p:spTree>
    <p:extLst>
      <p:ext uri="{BB962C8B-B14F-4D97-AF65-F5344CB8AC3E}">
        <p14:creationId xmlns:p14="http://schemas.microsoft.com/office/powerpoint/2010/main" val="42618768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295401" y="1761067"/>
            <a:ext cx="9590550" cy="1828813"/>
          </a:xfrm>
        </p:spPr>
        <p:txBody>
          <a:bodyPr anchor="b"/>
          <a:lstStyle>
            <a:lvl1pPr algn="ctr">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295401" y="3589879"/>
            <a:ext cx="9590550" cy="1507054"/>
          </a:xfrm>
        </p:spPr>
        <p:txBody>
          <a:bodyPr anchor="t"/>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2192382-8F88-41C9-97ED-9E381492EEAB}" type="datetime1">
              <a:rPr lang="en-GB" smtClean="0"/>
              <a:t>30/05/2019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630E6BF-B321-431B-991B-51E3E36DFA7A}" type="slidenum">
              <a:rPr lang="en-GB" smtClean="0"/>
              <a:t>‹#›</a:t>
            </a:fld>
            <a:endParaRPr lang="en-GB"/>
          </a:p>
        </p:txBody>
      </p:sp>
    </p:spTree>
    <p:extLst>
      <p:ext uri="{BB962C8B-B14F-4D97-AF65-F5344CB8AC3E}">
        <p14:creationId xmlns:p14="http://schemas.microsoft.com/office/powerpoint/2010/main" val="304213090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913795" y="1732449"/>
            <a:ext cx="5060497" cy="4058750"/>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02892" y="1732449"/>
            <a:ext cx="5064665" cy="4058751"/>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CF1FC60E-FE73-4B07-BFB9-DE38E638BBC5}" type="datetime1">
              <a:rPr lang="en-GB" smtClean="0"/>
              <a:t>30/05/2019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630E6BF-B321-431B-991B-51E3E36DFA7A}" type="slidenum">
              <a:rPr lang="en-GB" smtClean="0"/>
              <a:t>‹#›</a:t>
            </a:fld>
            <a:endParaRPr lang="en-GB"/>
          </a:p>
        </p:txBody>
      </p:sp>
    </p:spTree>
    <p:extLst>
      <p:ext uri="{BB962C8B-B14F-4D97-AF65-F5344CB8AC3E}">
        <p14:creationId xmlns:p14="http://schemas.microsoft.com/office/powerpoint/2010/main" val="280392826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pic>
        <p:nvPicPr>
          <p:cNvPr id="20" name="Picture 19" descr="Slate-V2-HD-compPhotoInset.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13795" y="1734506"/>
            <a:ext cx="5089072" cy="4148769"/>
          </a:xfrm>
          <a:prstGeom prst="rect">
            <a:avLst/>
          </a:prstGeom>
        </p:spPr>
      </p:pic>
      <p:pic>
        <p:nvPicPr>
          <p:cNvPr id="21" name="Picture 20" descr="Slate-V2-HD-compPhotoInset.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178485" y="1734506"/>
            <a:ext cx="5089072" cy="4148769"/>
          </a:xfrm>
          <a:prstGeom prst="rect">
            <a:avLst/>
          </a:prstGeom>
        </p:spPr>
      </p:pic>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005872" y="1835254"/>
            <a:ext cx="4876344" cy="544884"/>
          </a:xfrm>
        </p:spPr>
        <p:txBody>
          <a:bodyPr anchor="b">
            <a:noAutofit/>
          </a:bodyPr>
          <a:lstStyle>
            <a:lvl1pPr marL="0" indent="0" algn="ctr">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005872" y="2380137"/>
            <a:ext cx="4876344" cy="3411063"/>
          </a:xfrm>
        </p:spPr>
        <p:txBody>
          <a:bodyPr anchor="t">
            <a:normAutofit/>
          </a:bodyPr>
          <a:lstStyle>
            <a:lvl1pPr>
              <a:defRPr sz="1800"/>
            </a:lvl1pPr>
            <a:lvl2pPr>
              <a:defRPr sz="1600"/>
            </a:lvl2pPr>
            <a:lvl3pPr>
              <a:defRPr sz="1400"/>
            </a:lvl3pPr>
            <a:lvl4pPr>
              <a:defRPr sz="1200"/>
            </a:lvl4pPr>
            <a:lvl5pPr>
              <a:defRPr sz="12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294967" y="1835254"/>
            <a:ext cx="4895330" cy="544883"/>
          </a:xfrm>
        </p:spPr>
        <p:txBody>
          <a:bodyPr anchor="b">
            <a:noAutofit/>
          </a:bodyPr>
          <a:lstStyle>
            <a:lvl1pPr marL="0" indent="0" algn="ctr">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294967" y="2380137"/>
            <a:ext cx="4895330" cy="3411063"/>
          </a:xfrm>
        </p:spPr>
        <p:txBody>
          <a:bodyPr anchor="t">
            <a:normAutofit/>
          </a:bodyPr>
          <a:lstStyle>
            <a:lvl1pPr>
              <a:defRPr sz="1800"/>
            </a:lvl1pPr>
            <a:lvl2pPr>
              <a:defRPr sz="1600"/>
            </a:lvl2pPr>
            <a:lvl3pPr>
              <a:defRPr sz="1400"/>
            </a:lvl3pPr>
            <a:lvl4pPr>
              <a:defRPr sz="1200"/>
            </a:lvl4pPr>
            <a:lvl5pPr>
              <a:defRPr sz="12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A3F86E1E-DA37-4D4C-8145-978601B98DB4}" type="datetime1">
              <a:rPr lang="en-GB" smtClean="0"/>
              <a:t>30/05/2019</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B630E6BF-B321-431B-991B-51E3E36DFA7A}" type="slidenum">
              <a:rPr lang="en-GB" smtClean="0"/>
              <a:t>‹#›</a:t>
            </a:fld>
            <a:endParaRPr lang="en-GB"/>
          </a:p>
        </p:txBody>
      </p:sp>
    </p:spTree>
    <p:extLst>
      <p:ext uri="{BB962C8B-B14F-4D97-AF65-F5344CB8AC3E}">
        <p14:creationId xmlns:p14="http://schemas.microsoft.com/office/powerpoint/2010/main" val="136027706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74B55DD9-819A-4085-8216-6E71620812F2}" type="datetime1">
              <a:rPr lang="en-GB" smtClean="0"/>
              <a:t>30/05/2019</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B630E6BF-B321-431B-991B-51E3E36DFA7A}" type="slidenum">
              <a:rPr lang="en-GB" smtClean="0"/>
              <a:t>‹#›</a:t>
            </a:fld>
            <a:endParaRPr lang="en-GB"/>
          </a:p>
        </p:txBody>
      </p:sp>
    </p:spTree>
    <p:extLst>
      <p:ext uri="{BB962C8B-B14F-4D97-AF65-F5344CB8AC3E}">
        <p14:creationId xmlns:p14="http://schemas.microsoft.com/office/powerpoint/2010/main" val="383331043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462B7C2-673C-4881-A4B6-3EE4BC1B9793}" type="datetime1">
              <a:rPr lang="en-GB" smtClean="0"/>
              <a:t>30/05/2019</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B630E6BF-B321-431B-991B-51E3E36DFA7A}" type="slidenum">
              <a:rPr lang="en-GB" smtClean="0"/>
              <a:t>‹#›</a:t>
            </a:fld>
            <a:endParaRPr lang="en-GB"/>
          </a:p>
        </p:txBody>
      </p:sp>
    </p:spTree>
    <p:extLst>
      <p:ext uri="{BB962C8B-B14F-4D97-AF65-F5344CB8AC3E}">
        <p14:creationId xmlns:p14="http://schemas.microsoft.com/office/powerpoint/2010/main" val="276810993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3795" y="609600"/>
            <a:ext cx="3706889" cy="1821918"/>
          </a:xfrm>
        </p:spPr>
        <p:txBody>
          <a:bodyPr anchor="b">
            <a:normAutofit/>
          </a:bodyPr>
          <a:lstStyle>
            <a:lvl1pPr algn="ctr">
              <a:defRPr sz="2400" b="0"/>
            </a:lvl1pPr>
          </a:lstStyle>
          <a:p>
            <a:r>
              <a:rPr lang="en-US"/>
              <a:t>Click to edit Master title style</a:t>
            </a:r>
            <a:endParaRPr lang="en-US" dirty="0"/>
          </a:p>
        </p:txBody>
      </p:sp>
      <p:sp>
        <p:nvSpPr>
          <p:cNvPr id="3" name="Content Placeholder 2"/>
          <p:cNvSpPr>
            <a:spLocks noGrp="1"/>
          </p:cNvSpPr>
          <p:nvPr>
            <p:ph idx="1"/>
          </p:nvPr>
        </p:nvSpPr>
        <p:spPr>
          <a:xfrm>
            <a:off x="4855633" y="609600"/>
            <a:ext cx="6411924" cy="5181600"/>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913795" y="2431518"/>
            <a:ext cx="3706889" cy="3359681"/>
          </a:xfrm>
        </p:spPr>
        <p:txBody>
          <a:bodyPr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24A70CD8-C26C-469E-B462-824C33E91D38}" type="datetime1">
              <a:rPr lang="en-GB" smtClean="0"/>
              <a:t>30/05/2019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630E6BF-B321-431B-991B-51E3E36DFA7A}" type="slidenum">
              <a:rPr lang="en-GB" smtClean="0"/>
              <a:t>‹#›</a:t>
            </a:fld>
            <a:endParaRPr lang="en-GB"/>
          </a:p>
        </p:txBody>
      </p:sp>
    </p:spTree>
    <p:extLst>
      <p:ext uri="{BB962C8B-B14F-4D97-AF65-F5344CB8AC3E}">
        <p14:creationId xmlns:p14="http://schemas.microsoft.com/office/powerpoint/2010/main" val="156016537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pic>
        <p:nvPicPr>
          <p:cNvPr id="22" name="Picture 21" descr="Slate-V2-HD-vertPhotoInset.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293665" y="609600"/>
            <a:ext cx="3584166" cy="5204832"/>
          </a:xfrm>
          <a:prstGeom prst="rect">
            <a:avLst/>
          </a:prstGeom>
        </p:spPr>
      </p:pic>
      <p:sp>
        <p:nvSpPr>
          <p:cNvPr id="2" name="Title 1"/>
          <p:cNvSpPr>
            <a:spLocks noGrp="1"/>
          </p:cNvSpPr>
          <p:nvPr>
            <p:ph type="title"/>
          </p:nvPr>
        </p:nvSpPr>
        <p:spPr>
          <a:xfrm>
            <a:off x="913795" y="609923"/>
            <a:ext cx="5934949" cy="1829338"/>
          </a:xfrm>
        </p:spPr>
        <p:txBody>
          <a:bodyPr anchor="b">
            <a:noAutofit/>
          </a:bodyPr>
          <a:lstStyle>
            <a:lvl1pPr algn="ctr">
              <a:defRPr sz="32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7442551" y="763702"/>
            <a:ext cx="3275751" cy="4912822"/>
          </a:xfrm>
          <a:effectLst>
            <a:outerShdw blurRad="38100" dist="25400" dir="4440000">
              <a:srgbClr val="000000">
                <a:alpha val="36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913795" y="2439261"/>
            <a:ext cx="5934949" cy="3376134"/>
          </a:xfrm>
        </p:spPr>
        <p:txBody>
          <a:bodyPr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C1073845-529A-4193-A535-1D05BBB40911}" type="datetime1">
              <a:rPr lang="en-GB" smtClean="0"/>
              <a:t>30/05/2019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630E6BF-B321-431B-991B-51E3E36DFA7A}" type="slidenum">
              <a:rPr lang="en-GB" smtClean="0"/>
              <a:t>‹#›</a:t>
            </a:fld>
            <a:endParaRPr lang="en-GB"/>
          </a:p>
        </p:txBody>
      </p:sp>
    </p:spTree>
    <p:extLst>
      <p:ext uri="{BB962C8B-B14F-4D97-AF65-F5344CB8AC3E}">
        <p14:creationId xmlns:p14="http://schemas.microsoft.com/office/powerpoint/2010/main" val="228242587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pic>
        <p:nvPicPr>
          <p:cNvPr id="16" name="Picture 15" descr="Slate-V2-HD-panoPhotoInset.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13883" y="547807"/>
            <a:ext cx="10141799" cy="3816806"/>
          </a:xfrm>
          <a:prstGeom prst="rect">
            <a:avLst/>
          </a:prstGeom>
        </p:spPr>
      </p:pic>
      <p:sp>
        <p:nvSpPr>
          <p:cNvPr id="2" name="Title 1"/>
          <p:cNvSpPr>
            <a:spLocks noGrp="1"/>
          </p:cNvSpPr>
          <p:nvPr>
            <p:ph type="title"/>
          </p:nvPr>
        </p:nvSpPr>
        <p:spPr>
          <a:xfrm>
            <a:off x="913806" y="4565255"/>
            <a:ext cx="10355326" cy="543472"/>
          </a:xfrm>
        </p:spPr>
        <p:txBody>
          <a:bodyPr anchor="b">
            <a:normAutofit/>
          </a:bodyPr>
          <a:lstStyle>
            <a:lvl1pPr algn="ctr">
              <a:defRPr sz="280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69349" y="695009"/>
            <a:ext cx="9845346" cy="3525671"/>
          </a:xfrm>
          <a:effectLst>
            <a:outerShdw blurRad="38100" dist="25400" dir="4440000">
              <a:srgbClr val="000000">
                <a:alpha val="36000"/>
              </a:srgbClr>
            </a:outerShdw>
          </a:effectLst>
        </p:spPr>
        <p:txBody>
          <a:bodyPr anchor="t">
            <a:normAutofit/>
          </a:bodyPr>
          <a:lstStyle>
            <a:lvl1pPr marL="0" indent="0" algn="ctr">
              <a:buNone/>
              <a:defRPr sz="2000"/>
            </a:lvl1pPr>
            <a:lvl2pPr marL="457200" indent="0">
              <a:buNone/>
              <a:defRPr sz="2000"/>
            </a:lvl2pPr>
            <a:lvl3pPr marL="914400" indent="0">
              <a:buNone/>
              <a:defRPr sz="20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913795" y="5108728"/>
            <a:ext cx="10353762" cy="682472"/>
          </a:xfrm>
        </p:spPr>
        <p:txBody>
          <a:bodyPr anchor="t"/>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F74DB821-712A-46C1-AC2B-4FFF7E6C3A98}" type="datetime1">
              <a:rPr lang="en-GB" smtClean="0"/>
              <a:t>30/05/2019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630E6BF-B321-431B-991B-51E3E36DFA7A}" type="slidenum">
              <a:rPr lang="en-GB" smtClean="0"/>
              <a:t>‹#›</a:t>
            </a:fld>
            <a:endParaRPr lang="en-GB"/>
          </a:p>
        </p:txBody>
      </p:sp>
    </p:spTree>
    <p:extLst>
      <p:ext uri="{BB962C8B-B14F-4D97-AF65-F5344CB8AC3E}">
        <p14:creationId xmlns:p14="http://schemas.microsoft.com/office/powerpoint/2010/main" val="176595353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913795" y="608437"/>
            <a:ext cx="10353762" cy="3534344"/>
          </a:xfrm>
        </p:spPr>
        <p:txBody>
          <a:bodyPr anchor="ctr"/>
          <a:lstStyle>
            <a:lvl1pPr>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913794" y="4295180"/>
            <a:ext cx="10353763" cy="1501826"/>
          </a:xfrm>
        </p:spPr>
        <p:txBody>
          <a:bodyPr anchor="ct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080A68AD-4BDE-4082-8A3A-C899424D17B8}" type="datetime1">
              <a:rPr lang="en-GB" smtClean="0"/>
              <a:t>30/05/2019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630E6BF-B321-431B-991B-51E3E36DFA7A}" type="slidenum">
              <a:rPr lang="en-GB" smtClean="0"/>
              <a:t>‹#›</a:t>
            </a:fld>
            <a:endParaRPr lang="en-GB"/>
          </a:p>
        </p:txBody>
      </p:sp>
    </p:spTree>
    <p:extLst>
      <p:ext uri="{BB962C8B-B14F-4D97-AF65-F5344CB8AC3E}">
        <p14:creationId xmlns:p14="http://schemas.microsoft.com/office/powerpoint/2010/main" val="7675430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6212" y="609600"/>
            <a:ext cx="9302752" cy="2992904"/>
          </a:xfrm>
        </p:spPr>
        <p:txBody>
          <a:bodyPr anchor="ctr"/>
          <a:lstStyle>
            <a:lvl1pPr>
              <a:defRPr sz="3200"/>
            </a:lvl1pPr>
          </a:lstStyle>
          <a:p>
            <a:r>
              <a:rPr lang="en-US"/>
              <a:t>Click to edit Master title style</a:t>
            </a:r>
            <a:endParaRPr lang="en-US" dirty="0"/>
          </a:p>
        </p:txBody>
      </p:sp>
      <p:sp>
        <p:nvSpPr>
          <p:cNvPr id="12" name="Text Placeholder 3"/>
          <p:cNvSpPr>
            <a:spLocks noGrp="1"/>
          </p:cNvSpPr>
          <p:nvPr>
            <p:ph type="body" sz="half" idx="13"/>
          </p:nvPr>
        </p:nvSpPr>
        <p:spPr>
          <a:xfrm>
            <a:off x="1720644" y="3610032"/>
            <a:ext cx="8752299" cy="532749"/>
          </a:xfrm>
        </p:spPr>
        <p:txBody>
          <a:bodyPr anchor="t">
            <a:normAutofit/>
          </a:bodyPr>
          <a:lstStyle>
            <a:lvl1pPr marL="0" indent="0" algn="r">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4" name="Text Placeholder 3"/>
          <p:cNvSpPr>
            <a:spLocks noGrp="1"/>
          </p:cNvSpPr>
          <p:nvPr>
            <p:ph type="body" sz="half" idx="2"/>
          </p:nvPr>
        </p:nvSpPr>
        <p:spPr>
          <a:xfrm>
            <a:off x="913794" y="4304353"/>
            <a:ext cx="10353763" cy="1489496"/>
          </a:xfrm>
        </p:spPr>
        <p:txBody>
          <a:bodyPr anchor="ctr">
            <a:normAutofit/>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3C64C588-C481-4EC3-8D41-91D691CD6921}" type="datetime1">
              <a:rPr lang="en-GB" smtClean="0"/>
              <a:t>30/05/2019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630E6BF-B321-431B-991B-51E3E36DFA7A}" type="slidenum">
              <a:rPr lang="en-GB" smtClean="0"/>
              <a:t>‹#›</a:t>
            </a:fld>
            <a:endParaRPr lang="en-GB"/>
          </a:p>
        </p:txBody>
      </p:sp>
      <p:sp>
        <p:nvSpPr>
          <p:cNvPr id="11" name="TextBox 10"/>
          <p:cNvSpPr txBox="1"/>
          <p:nvPr/>
        </p:nvSpPr>
        <p:spPr>
          <a:xfrm>
            <a:off x="990600" y="884796"/>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3" name="TextBox 12"/>
          <p:cNvSpPr txBox="1"/>
          <p:nvPr/>
        </p:nvSpPr>
        <p:spPr>
          <a:xfrm>
            <a:off x="10504716" y="2928258"/>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extLst>
      <p:ext uri="{BB962C8B-B14F-4D97-AF65-F5344CB8AC3E}">
        <p14:creationId xmlns:p14="http://schemas.microsoft.com/office/powerpoint/2010/main" val="68553511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913794" y="2126942"/>
            <a:ext cx="10353763" cy="2511835"/>
          </a:xfrm>
        </p:spPr>
        <p:txBody>
          <a:bodyPr anchor="b"/>
          <a:lstStyle>
            <a:lvl1pPr>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913784" y="4650556"/>
            <a:ext cx="10352199" cy="1140644"/>
          </a:xfrm>
        </p:spPr>
        <p:txBody>
          <a:bodyPr anchor="t"/>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69564907-554D-42D3-B702-288B1AAED60E}" type="datetime1">
              <a:rPr lang="en-GB" smtClean="0"/>
              <a:t>30/05/2019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630E6BF-B321-431B-991B-51E3E36DFA7A}" type="slidenum">
              <a:rPr lang="en-GB" smtClean="0"/>
              <a:t>‹#›</a:t>
            </a:fld>
            <a:endParaRPr lang="en-GB"/>
          </a:p>
        </p:txBody>
      </p:sp>
    </p:spTree>
    <p:extLst>
      <p:ext uri="{BB962C8B-B14F-4D97-AF65-F5344CB8AC3E}">
        <p14:creationId xmlns:p14="http://schemas.microsoft.com/office/powerpoint/2010/main" val="194877786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15" name="Title 1"/>
          <p:cNvSpPr>
            <a:spLocks noGrp="1"/>
          </p:cNvSpPr>
          <p:nvPr>
            <p:ph type="title"/>
          </p:nvPr>
        </p:nvSpPr>
        <p:spPr>
          <a:xfrm>
            <a:off x="913795" y="609600"/>
            <a:ext cx="10353762" cy="970450"/>
          </a:xfrm>
        </p:spPr>
        <p:txBody>
          <a:bodyPr/>
          <a:lstStyle/>
          <a:p>
            <a:r>
              <a:rPr lang="en-US"/>
              <a:t>Click to edit Master title style</a:t>
            </a:r>
            <a:endParaRPr lang="en-US" dirty="0"/>
          </a:p>
        </p:txBody>
      </p:sp>
      <p:sp>
        <p:nvSpPr>
          <p:cNvPr id="7" name="Text Placeholder 2"/>
          <p:cNvSpPr>
            <a:spLocks noGrp="1"/>
          </p:cNvSpPr>
          <p:nvPr>
            <p:ph type="body" idx="1"/>
          </p:nvPr>
        </p:nvSpPr>
        <p:spPr>
          <a:xfrm>
            <a:off x="913795" y="1885950"/>
            <a:ext cx="3300984" cy="576262"/>
          </a:xfrm>
        </p:spPr>
        <p:txBody>
          <a:bodyPr anchor="b">
            <a:noAutofit/>
          </a:bodyPr>
          <a:lstStyle>
            <a:lvl1pPr marL="0" indent="0" algn="ctr">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8" name="Text Placeholder 3"/>
          <p:cNvSpPr>
            <a:spLocks noGrp="1"/>
          </p:cNvSpPr>
          <p:nvPr>
            <p:ph type="body" sz="half" idx="15"/>
          </p:nvPr>
        </p:nvSpPr>
        <p:spPr>
          <a:xfrm>
            <a:off x="913795" y="2571750"/>
            <a:ext cx="3300984" cy="3219450"/>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9" name="Text Placeholder 4"/>
          <p:cNvSpPr>
            <a:spLocks noGrp="1"/>
          </p:cNvSpPr>
          <p:nvPr>
            <p:ph type="body" sz="quarter" idx="3"/>
          </p:nvPr>
        </p:nvSpPr>
        <p:spPr>
          <a:xfrm>
            <a:off x="4446711" y="1885950"/>
            <a:ext cx="3300984" cy="576262"/>
          </a:xfrm>
        </p:spPr>
        <p:txBody>
          <a:bodyPr anchor="b">
            <a:noAutofit/>
          </a:bodyPr>
          <a:lstStyle>
            <a:lvl1pPr marL="0" indent="0" algn="ctr">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0" name="Text Placeholder 3"/>
          <p:cNvSpPr>
            <a:spLocks noGrp="1"/>
          </p:cNvSpPr>
          <p:nvPr>
            <p:ph type="body" sz="half" idx="16"/>
          </p:nvPr>
        </p:nvSpPr>
        <p:spPr>
          <a:xfrm>
            <a:off x="4441435" y="2571750"/>
            <a:ext cx="3300984" cy="3219450"/>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1" name="Text Placeholder 4"/>
          <p:cNvSpPr>
            <a:spLocks noGrp="1"/>
          </p:cNvSpPr>
          <p:nvPr>
            <p:ph type="body" sz="quarter" idx="13"/>
          </p:nvPr>
        </p:nvSpPr>
        <p:spPr>
          <a:xfrm>
            <a:off x="7966572" y="1885950"/>
            <a:ext cx="3300984" cy="576262"/>
          </a:xfrm>
        </p:spPr>
        <p:txBody>
          <a:bodyPr anchor="b">
            <a:noAutofit/>
          </a:bodyPr>
          <a:lstStyle>
            <a:lvl1pPr marL="0" indent="0" algn="ctr">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2" name="Text Placeholder 3"/>
          <p:cNvSpPr>
            <a:spLocks noGrp="1"/>
          </p:cNvSpPr>
          <p:nvPr>
            <p:ph type="body" sz="half" idx="17"/>
          </p:nvPr>
        </p:nvSpPr>
        <p:spPr>
          <a:xfrm>
            <a:off x="7966572" y="2571750"/>
            <a:ext cx="3300984" cy="3219450"/>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3A0272C2-4EEC-442A-928E-3CD2AD927AE4}" type="datetime1">
              <a:rPr lang="en-GB" smtClean="0"/>
              <a:t>30/05/2019</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B630E6BF-B321-431B-991B-51E3E36DFA7A}" type="slidenum">
              <a:rPr lang="en-GB" smtClean="0"/>
              <a:t>‹#›</a:t>
            </a:fld>
            <a:endParaRPr lang="en-GB"/>
          </a:p>
        </p:txBody>
      </p:sp>
    </p:spTree>
    <p:extLst>
      <p:ext uri="{BB962C8B-B14F-4D97-AF65-F5344CB8AC3E}">
        <p14:creationId xmlns:p14="http://schemas.microsoft.com/office/powerpoint/2010/main" val="349002474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pic>
        <p:nvPicPr>
          <p:cNvPr id="2" name="Picture 1" descr="Slate-V2-HD-3colPhotoInset.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97962" y="1818214"/>
            <a:ext cx="3339972" cy="1847851"/>
          </a:xfrm>
          <a:prstGeom prst="rect">
            <a:avLst/>
          </a:prstGeom>
        </p:spPr>
      </p:pic>
      <p:pic>
        <p:nvPicPr>
          <p:cNvPr id="36" name="Picture 35" descr="Slate-V2-HD-3colPhotoInset.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403800" y="1818214"/>
            <a:ext cx="3339972" cy="1847851"/>
          </a:xfrm>
          <a:prstGeom prst="rect">
            <a:avLst/>
          </a:prstGeom>
        </p:spPr>
      </p:pic>
      <p:pic>
        <p:nvPicPr>
          <p:cNvPr id="37" name="Picture 36" descr="Slate-V2-HD-3colPhotoInset.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936051" y="1818214"/>
            <a:ext cx="3339972" cy="1847851"/>
          </a:xfrm>
          <a:prstGeom prst="rect">
            <a:avLst/>
          </a:prstGeom>
        </p:spPr>
      </p:pic>
      <p:sp>
        <p:nvSpPr>
          <p:cNvPr id="30" name="Title 1"/>
          <p:cNvSpPr>
            <a:spLocks noGrp="1"/>
          </p:cNvSpPr>
          <p:nvPr>
            <p:ph type="title"/>
          </p:nvPr>
        </p:nvSpPr>
        <p:spPr>
          <a:xfrm>
            <a:off x="913794" y="609600"/>
            <a:ext cx="10353763" cy="970450"/>
          </a:xfrm>
        </p:spPr>
        <p:txBody>
          <a:bodyPr/>
          <a:lstStyle/>
          <a:p>
            <a:r>
              <a:rPr lang="en-US"/>
              <a:t>Click to edit Master title style</a:t>
            </a:r>
            <a:endParaRPr lang="en-US" dirty="0"/>
          </a:p>
        </p:txBody>
      </p:sp>
      <p:sp>
        <p:nvSpPr>
          <p:cNvPr id="19" name="Text Placeholder 2"/>
          <p:cNvSpPr>
            <a:spLocks noGrp="1"/>
          </p:cNvSpPr>
          <p:nvPr>
            <p:ph type="body" idx="1"/>
          </p:nvPr>
        </p:nvSpPr>
        <p:spPr>
          <a:xfrm>
            <a:off x="913795" y="3904106"/>
            <a:ext cx="3300984" cy="576262"/>
          </a:xfrm>
        </p:spPr>
        <p:txBody>
          <a:bodyPr anchor="b">
            <a:noAutofit/>
          </a:bodyPr>
          <a:lstStyle>
            <a:lvl1pPr marL="0" indent="0" algn="ctr">
              <a:buNone/>
              <a:defRPr sz="20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Picture Placeholder 2"/>
          <p:cNvSpPr>
            <a:spLocks noGrp="1" noChangeAspect="1"/>
          </p:cNvSpPr>
          <p:nvPr>
            <p:ph type="pic" idx="15"/>
          </p:nvPr>
        </p:nvSpPr>
        <p:spPr>
          <a:xfrm>
            <a:off x="1018102" y="1938918"/>
            <a:ext cx="3092368" cy="1602954"/>
          </a:xfrm>
          <a:prstGeom prst="roundRect">
            <a:avLst>
              <a:gd name="adj" fmla="val 1858"/>
            </a:avLst>
          </a:prstGeom>
          <a:effectLst>
            <a:outerShdw blurRad="38100" dist="25400" dir="4440000">
              <a:srgbClr val="000000">
                <a:alpha val="36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1" name="Text Placeholder 3"/>
          <p:cNvSpPr>
            <a:spLocks noGrp="1"/>
          </p:cNvSpPr>
          <p:nvPr>
            <p:ph type="body" sz="half" idx="18"/>
          </p:nvPr>
        </p:nvSpPr>
        <p:spPr>
          <a:xfrm>
            <a:off x="913795" y="4480368"/>
            <a:ext cx="3300984" cy="1310833"/>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2" name="Text Placeholder 4"/>
          <p:cNvSpPr>
            <a:spLocks noGrp="1"/>
          </p:cNvSpPr>
          <p:nvPr>
            <p:ph type="body" sz="quarter" idx="3"/>
          </p:nvPr>
        </p:nvSpPr>
        <p:spPr>
          <a:xfrm>
            <a:off x="4442788" y="3904106"/>
            <a:ext cx="3300984" cy="576262"/>
          </a:xfrm>
        </p:spPr>
        <p:txBody>
          <a:bodyPr anchor="b">
            <a:noAutofit/>
          </a:bodyPr>
          <a:lstStyle>
            <a:lvl1pPr marL="0" indent="0" algn="ctr">
              <a:buNone/>
              <a:defRPr sz="20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3" name="Picture Placeholder 2"/>
          <p:cNvSpPr>
            <a:spLocks noGrp="1" noChangeAspect="1"/>
          </p:cNvSpPr>
          <p:nvPr>
            <p:ph type="pic" idx="21"/>
          </p:nvPr>
        </p:nvSpPr>
        <p:spPr>
          <a:xfrm>
            <a:off x="4545743" y="1939094"/>
            <a:ext cx="3092368" cy="1608164"/>
          </a:xfrm>
          <a:prstGeom prst="roundRect">
            <a:avLst>
              <a:gd name="adj" fmla="val 1858"/>
            </a:avLst>
          </a:prstGeom>
          <a:effectLst>
            <a:outerShdw blurRad="38100" dist="25400" dir="4440000">
              <a:srgbClr val="000000">
                <a:alpha val="36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19"/>
          </p:nvPr>
        </p:nvSpPr>
        <p:spPr>
          <a:xfrm>
            <a:off x="4441435" y="4480367"/>
            <a:ext cx="3300984" cy="1310833"/>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5" name="Text Placeholder 4"/>
          <p:cNvSpPr>
            <a:spLocks noGrp="1"/>
          </p:cNvSpPr>
          <p:nvPr>
            <p:ph type="body" sz="quarter" idx="13"/>
          </p:nvPr>
        </p:nvSpPr>
        <p:spPr>
          <a:xfrm>
            <a:off x="7966697" y="3904106"/>
            <a:ext cx="3300984" cy="576262"/>
          </a:xfrm>
        </p:spPr>
        <p:txBody>
          <a:bodyPr anchor="b">
            <a:noAutofit/>
          </a:bodyPr>
          <a:lstStyle>
            <a:lvl1pPr marL="0" indent="0" algn="ctr">
              <a:buNone/>
              <a:defRPr sz="20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6" name="Picture Placeholder 2"/>
          <p:cNvSpPr>
            <a:spLocks noGrp="1" noChangeAspect="1"/>
          </p:cNvSpPr>
          <p:nvPr>
            <p:ph type="pic" idx="22"/>
          </p:nvPr>
        </p:nvSpPr>
        <p:spPr>
          <a:xfrm>
            <a:off x="8075698" y="1934432"/>
            <a:ext cx="3092368" cy="1607294"/>
          </a:xfrm>
          <a:prstGeom prst="roundRect">
            <a:avLst>
              <a:gd name="adj" fmla="val 1858"/>
            </a:avLst>
          </a:prstGeom>
          <a:effectLst>
            <a:outerShdw blurRad="38100" dist="25400" dir="4440000">
              <a:srgbClr val="000000">
                <a:alpha val="36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7" name="Text Placeholder 3"/>
          <p:cNvSpPr>
            <a:spLocks noGrp="1"/>
          </p:cNvSpPr>
          <p:nvPr>
            <p:ph type="body" sz="half" idx="20"/>
          </p:nvPr>
        </p:nvSpPr>
        <p:spPr>
          <a:xfrm>
            <a:off x="7966572" y="4480365"/>
            <a:ext cx="3300984" cy="1310835"/>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02E3FCAC-3614-4EE8-94FF-9829F10C7503}" type="datetime1">
              <a:rPr lang="en-GB" smtClean="0"/>
              <a:t>30/05/2019</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B630E6BF-B321-431B-991B-51E3E36DFA7A}" type="slidenum">
              <a:rPr lang="en-GB" smtClean="0"/>
              <a:t>‹#›</a:t>
            </a:fld>
            <a:endParaRPr lang="en-GB"/>
          </a:p>
        </p:txBody>
      </p:sp>
    </p:spTree>
    <p:extLst>
      <p:ext uri="{BB962C8B-B14F-4D97-AF65-F5344CB8AC3E}">
        <p14:creationId xmlns:p14="http://schemas.microsoft.com/office/powerpoint/2010/main" val="109799477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D037DF4-F9B2-4C45-9899-0B6579580064}" type="datetime1">
              <a:rPr lang="en-GB" smtClean="0"/>
              <a:t>30/05/2019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630E6BF-B321-431B-991B-51E3E36DFA7A}" type="slidenum">
              <a:rPr lang="en-GB" smtClean="0"/>
              <a:t>‹#›</a:t>
            </a:fld>
            <a:endParaRPr lang="en-GB"/>
          </a:p>
        </p:txBody>
      </p:sp>
    </p:spTree>
    <p:extLst>
      <p:ext uri="{BB962C8B-B14F-4D97-AF65-F5344CB8AC3E}">
        <p14:creationId xmlns:p14="http://schemas.microsoft.com/office/powerpoint/2010/main" val="182873118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83068" y="609599"/>
            <a:ext cx="2284487" cy="5181601"/>
          </a:xfrm>
        </p:spPr>
        <p:txBody>
          <a:bodyPr vert="eaVert"/>
          <a:lstStyle>
            <a:lvl1pPr algn="l">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913796" y="609599"/>
            <a:ext cx="7916872" cy="5181601"/>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4F33624-C5A1-43C7-AAF1-AC69834CA428}" type="datetime1">
              <a:rPr lang="en-GB" smtClean="0"/>
              <a:t>30/05/2019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630E6BF-B321-431B-991B-51E3E36DFA7A}" type="slidenum">
              <a:rPr lang="en-GB" smtClean="0"/>
              <a:t>‹#›</a:t>
            </a:fld>
            <a:endParaRPr lang="en-GB"/>
          </a:p>
        </p:txBody>
      </p:sp>
    </p:spTree>
    <p:extLst>
      <p:ext uri="{BB962C8B-B14F-4D97-AF65-F5344CB8AC3E}">
        <p14:creationId xmlns:p14="http://schemas.microsoft.com/office/powerpoint/2010/main" val="285106549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913795" y="609600"/>
            <a:ext cx="10353762" cy="970450"/>
          </a:xfrm>
          <a:prstGeom prst="rect">
            <a:avLst/>
          </a:prstGeom>
          <a:effectLst>
            <a:outerShdw blurRad="25400" dir="17880000">
              <a:srgbClr val="000000">
                <a:alpha val="46000"/>
              </a:srgbClr>
            </a:outerShdw>
          </a:effectLst>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913795" y="1732449"/>
            <a:ext cx="10353762" cy="4058751"/>
          </a:xfrm>
          <a:prstGeom prst="rect">
            <a:avLst/>
          </a:prstGeom>
          <a:effectLst>
            <a:outerShdw blurRad="25400" dir="17880000">
              <a:srgbClr val="000000">
                <a:alpha val="46000"/>
              </a:srgbClr>
            </a:outerShdw>
          </a:effectLst>
        </p:spPr>
        <p:txBody>
          <a:bodyPr vert="horz" lIns="91440" tIns="45720" rIns="91440" bIns="45720" rtlCol="0"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678736" y="5883275"/>
            <a:ext cx="2743200" cy="365125"/>
          </a:xfrm>
          <a:prstGeom prst="rect">
            <a:avLst/>
          </a:prstGeom>
        </p:spPr>
        <p:txBody>
          <a:bodyPr vert="horz" lIns="91440" tIns="45720" rIns="91440" bIns="45720" rtlCol="0" anchor="ctr"/>
          <a:lstStyle>
            <a:lvl1pPr algn="r">
              <a:defRPr sz="1000">
                <a:solidFill>
                  <a:schemeClr val="tx1">
                    <a:lumMod val="95000"/>
                  </a:schemeClr>
                </a:solidFill>
                <a:effectLst>
                  <a:outerShdw blurRad="50800" dist="38100" dir="2700000" algn="tl" rotWithShape="0">
                    <a:schemeClr val="bg1">
                      <a:alpha val="43000"/>
                    </a:schemeClr>
                  </a:outerShdw>
                </a:effectLst>
              </a:defRPr>
            </a:lvl1pPr>
          </a:lstStyle>
          <a:p>
            <a:fld id="{4F682508-CEA6-487D-8EC9-ECEE6C9B6E05}" type="datetime1">
              <a:rPr lang="en-GB" smtClean="0"/>
              <a:t>30/05/2019</a:t>
            </a:fld>
            <a:endParaRPr lang="en-GB"/>
          </a:p>
        </p:txBody>
      </p:sp>
      <p:sp>
        <p:nvSpPr>
          <p:cNvPr id="5" name="Footer Placeholder 4"/>
          <p:cNvSpPr>
            <a:spLocks noGrp="1"/>
          </p:cNvSpPr>
          <p:nvPr>
            <p:ph type="ftr" sz="quarter" idx="3"/>
          </p:nvPr>
        </p:nvSpPr>
        <p:spPr>
          <a:xfrm>
            <a:off x="913795" y="5883275"/>
            <a:ext cx="6672865" cy="365125"/>
          </a:xfrm>
          <a:prstGeom prst="rect">
            <a:avLst/>
          </a:prstGeom>
        </p:spPr>
        <p:txBody>
          <a:bodyPr vert="horz" lIns="91440" tIns="45720" rIns="91440" bIns="45720" rtlCol="0" anchor="ctr"/>
          <a:lstStyle>
            <a:lvl1pPr algn="l">
              <a:defRPr sz="1000">
                <a:solidFill>
                  <a:schemeClr val="tx1">
                    <a:lumMod val="95000"/>
                  </a:schemeClr>
                </a:solidFill>
                <a:effectLst>
                  <a:outerShdw blurRad="50800" dist="38100" dir="2700000" algn="tl" rotWithShape="0">
                    <a:schemeClr val="bg1">
                      <a:alpha val="43000"/>
                    </a:schemeClr>
                  </a:outerShdw>
                </a:effectLst>
              </a:defRPr>
            </a:lvl1pPr>
          </a:lstStyle>
          <a:p>
            <a:endParaRPr lang="en-GB"/>
          </a:p>
        </p:txBody>
      </p:sp>
      <p:sp>
        <p:nvSpPr>
          <p:cNvPr id="6" name="Slide Number Placeholder 5"/>
          <p:cNvSpPr>
            <a:spLocks noGrp="1"/>
          </p:cNvSpPr>
          <p:nvPr>
            <p:ph type="sldNum" sz="quarter" idx="4"/>
          </p:nvPr>
        </p:nvSpPr>
        <p:spPr>
          <a:xfrm>
            <a:off x="10514011" y="5883275"/>
            <a:ext cx="753545" cy="365125"/>
          </a:xfrm>
          <a:prstGeom prst="rect">
            <a:avLst/>
          </a:prstGeom>
        </p:spPr>
        <p:txBody>
          <a:bodyPr vert="horz" lIns="91440" tIns="45720" rIns="91440" bIns="45720" rtlCol="0" anchor="ctr"/>
          <a:lstStyle>
            <a:lvl1pPr algn="r">
              <a:defRPr sz="1000">
                <a:solidFill>
                  <a:schemeClr val="tx1">
                    <a:lumMod val="95000"/>
                  </a:schemeClr>
                </a:solidFill>
                <a:effectLst>
                  <a:outerShdw blurRad="50800" dist="38100" dir="2700000" algn="tl" rotWithShape="0">
                    <a:schemeClr val="bg1">
                      <a:alpha val="43000"/>
                    </a:schemeClr>
                  </a:outerShdw>
                </a:effectLst>
              </a:defRPr>
            </a:lvl1pPr>
          </a:lstStyle>
          <a:p>
            <a:fld id="{B630E6BF-B321-431B-991B-51E3E36DFA7A}" type="slidenum">
              <a:rPr lang="en-GB" smtClean="0"/>
              <a:t>‹#›</a:t>
            </a:fld>
            <a:endParaRPr lang="en-GB"/>
          </a:p>
        </p:txBody>
      </p:sp>
    </p:spTree>
    <p:extLst>
      <p:ext uri="{BB962C8B-B14F-4D97-AF65-F5344CB8AC3E}">
        <p14:creationId xmlns:p14="http://schemas.microsoft.com/office/powerpoint/2010/main" val="3366806217"/>
      </p:ext>
    </p:extLst>
  </p:cSld>
  <p:clrMap bg1="dk1" tx1="lt1" bg2="dk2" tx2="lt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 id="2147483708" r:id="rId12"/>
    <p:sldLayoutId id="2147483709" r:id="rId13"/>
    <p:sldLayoutId id="2147483710" r:id="rId14"/>
    <p:sldLayoutId id="2147483711" r:id="rId15"/>
    <p:sldLayoutId id="2147483712" r:id="rId16"/>
    <p:sldLayoutId id="2147483713" r:id="rId17"/>
  </p:sldLayoutIdLst>
  <p:hf hdr="0" ftr="0" dt="0"/>
  <p:txStyles>
    <p:titleStyle>
      <a:lvl1pPr algn="ctr" defTabSz="457200" rtl="0" eaLnBrk="1" latinLnBrk="0" hangingPunct="1">
        <a:spcBef>
          <a:spcPct val="0"/>
        </a:spcBef>
        <a:buNone/>
        <a:defRPr sz="40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j-lt"/>
          <a:ea typeface="+mj-ea"/>
          <a:cs typeface="Trebuchet M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06000" algn="l" defTabSz="457200" rtl="0" eaLnBrk="1" latinLnBrk="0" hangingPunct="1">
        <a:spcBef>
          <a:spcPct val="20000"/>
        </a:spcBef>
        <a:spcAft>
          <a:spcPts val="600"/>
        </a:spcAft>
        <a:buClr>
          <a:schemeClr val="tx2"/>
        </a:buClr>
        <a:buSzPct val="70000"/>
        <a:buFont typeface="Wingdings 2" charset="2"/>
        <a:buChar char=""/>
        <a:defRPr sz="20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1pPr>
      <a:lvl2pPr marL="720000" indent="-270000" algn="l" defTabSz="457200" rtl="0" eaLnBrk="1" latinLnBrk="0" hangingPunct="1">
        <a:spcBef>
          <a:spcPct val="20000"/>
        </a:spcBef>
        <a:spcAft>
          <a:spcPts val="600"/>
        </a:spcAft>
        <a:buClr>
          <a:schemeClr val="tx2"/>
        </a:buClr>
        <a:buSzPct val="70000"/>
        <a:buFont typeface="Wingdings 2" charset="2"/>
        <a:buChar char=""/>
        <a:defRPr sz="18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2pPr>
      <a:lvl3pPr marL="1026000" indent="-216000" algn="l" defTabSz="457200" rtl="0" eaLnBrk="1" latinLnBrk="0" hangingPunct="1">
        <a:spcBef>
          <a:spcPct val="20000"/>
        </a:spcBef>
        <a:spcAft>
          <a:spcPts val="600"/>
        </a:spcAft>
        <a:buClr>
          <a:schemeClr val="tx2"/>
        </a:buClr>
        <a:buSzPct val="70000"/>
        <a:buFont typeface="Wingdings 2" charset="2"/>
        <a:buChar char=""/>
        <a:defRPr sz="16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3pPr>
      <a:lvl4pPr marL="1386000" indent="-216000" algn="l" defTabSz="457200" rtl="0" eaLnBrk="1" latinLnBrk="0" hangingPunct="1">
        <a:spcBef>
          <a:spcPct val="20000"/>
        </a:spcBef>
        <a:spcAft>
          <a:spcPts val="600"/>
        </a:spcAft>
        <a:buClr>
          <a:schemeClr val="tx2"/>
        </a:buClr>
        <a:buSzPct val="70000"/>
        <a:buFont typeface="Wingdings 2" charset="2"/>
        <a:buChar char=""/>
        <a:defRPr sz="14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4pPr>
      <a:lvl5pPr marL="1674000" indent="-216000" algn="l" defTabSz="457200" rtl="0" eaLnBrk="1" latinLnBrk="0" hangingPunct="1">
        <a:spcBef>
          <a:spcPct val="20000"/>
        </a:spcBef>
        <a:spcAft>
          <a:spcPts val="600"/>
        </a:spcAft>
        <a:buClr>
          <a:schemeClr val="tx2"/>
        </a:buClr>
        <a:buSzPct val="70000"/>
        <a:buFont typeface="Wingdings 2" charset="2"/>
        <a:buChar char=""/>
        <a:defRPr sz="14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5pPr>
      <a:lvl6pPr marL="2014600" indent="-228600" algn="l" defTabSz="457200" rtl="0" eaLnBrk="1" latinLnBrk="0" hangingPunct="1">
        <a:spcBef>
          <a:spcPct val="20000"/>
        </a:spcBef>
        <a:spcAft>
          <a:spcPts val="600"/>
        </a:spcAft>
        <a:buClr>
          <a:schemeClr val="tx2"/>
        </a:buClr>
        <a:buSzPct val="70000"/>
        <a:buFont typeface="Wingdings 2" charset="2"/>
        <a:buChar char=""/>
        <a:defRPr sz="14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6pPr>
      <a:lvl7pPr marL="2401800" indent="-228600" algn="l" defTabSz="457200" rtl="0" eaLnBrk="1" latinLnBrk="0" hangingPunct="1">
        <a:spcBef>
          <a:spcPct val="20000"/>
        </a:spcBef>
        <a:spcAft>
          <a:spcPts val="600"/>
        </a:spcAft>
        <a:buClr>
          <a:schemeClr val="tx2"/>
        </a:buClr>
        <a:buSzPct val="70000"/>
        <a:buFont typeface="Wingdings 2" charset="2"/>
        <a:buChar char=""/>
        <a:defRPr sz="14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7pPr>
      <a:lvl8pPr marL="2789000" indent="-228600" algn="l" defTabSz="457200" rtl="0" eaLnBrk="1" latinLnBrk="0" hangingPunct="1">
        <a:spcBef>
          <a:spcPct val="20000"/>
        </a:spcBef>
        <a:spcAft>
          <a:spcPts val="600"/>
        </a:spcAft>
        <a:buClr>
          <a:schemeClr val="tx2"/>
        </a:buClr>
        <a:buSzPct val="70000"/>
        <a:buFont typeface="Wingdings 2" charset="2"/>
        <a:buChar char=""/>
        <a:defRPr sz="14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8pPr>
      <a:lvl9pPr marL="3106200" indent="-228600" algn="l" defTabSz="457200" rtl="0" eaLnBrk="1" latinLnBrk="0" hangingPunct="1">
        <a:spcBef>
          <a:spcPct val="20000"/>
        </a:spcBef>
        <a:spcAft>
          <a:spcPts val="600"/>
        </a:spcAft>
        <a:buClr>
          <a:schemeClr val="tx2"/>
        </a:buClr>
        <a:buSzPct val="70000"/>
        <a:buFont typeface="Wingdings 2" charset="2"/>
        <a:buChar char=""/>
        <a:defRPr sz="14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xml"/><Relationship Id="rId1" Type="http://schemas.openxmlformats.org/officeDocument/2006/relationships/slideLayout" Target="../slideLayouts/slideLayout1.xml"/><Relationship Id="rId5" Type="http://schemas.openxmlformats.org/officeDocument/2006/relationships/image" Target="../media/image6.png"/><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4.xml"/><Relationship Id="rId1" Type="http://schemas.openxmlformats.org/officeDocument/2006/relationships/slideLayout" Target="../slideLayouts/slideLayout1.xml"/><Relationship Id="rId4" Type="http://schemas.openxmlformats.org/officeDocument/2006/relationships/image" Target="../media/image9.png"/></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6.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10.png"/></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8.xml"/><Relationship Id="rId1" Type="http://schemas.openxmlformats.org/officeDocument/2006/relationships/slideLayout" Target="../slideLayouts/slideLayout1.xml"/><Relationship Id="rId5" Type="http://schemas.openxmlformats.org/officeDocument/2006/relationships/image" Target="../media/image13.png"/><Relationship Id="rId4" Type="http://schemas.openxmlformats.org/officeDocument/2006/relationships/image" Target="../media/image12.png"/></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F95972E-B5F4-4ED2-AA59-D3A2544B2ED9}"/>
              </a:ext>
            </a:extLst>
          </p:cNvPr>
          <p:cNvSpPr>
            <a:spLocks noGrp="1"/>
          </p:cNvSpPr>
          <p:nvPr>
            <p:ph type="ctrTitle"/>
          </p:nvPr>
        </p:nvSpPr>
        <p:spPr>
          <a:xfrm>
            <a:off x="1375983" y="890545"/>
            <a:ext cx="9440034" cy="1568140"/>
          </a:xfrm>
        </p:spPr>
        <p:txBody>
          <a:bodyPr/>
          <a:lstStyle/>
          <a:p>
            <a:r>
              <a:rPr lang="en-GB" dirty="0"/>
              <a:t>Benin Bronzes </a:t>
            </a:r>
            <a:br>
              <a:rPr lang="en-GB" dirty="0"/>
            </a:br>
            <a:r>
              <a:rPr lang="en-GB" sz="3600" dirty="0"/>
              <a:t>Commemorative Head of an Oba</a:t>
            </a:r>
            <a:endParaRPr lang="en-GB" dirty="0"/>
          </a:p>
        </p:txBody>
      </p:sp>
      <p:sp>
        <p:nvSpPr>
          <p:cNvPr id="3" name="Subtitle 2">
            <a:extLst>
              <a:ext uri="{FF2B5EF4-FFF2-40B4-BE49-F238E27FC236}">
                <a16:creationId xmlns:a16="http://schemas.microsoft.com/office/drawing/2014/main" id="{3AEFB9BB-0383-4446-ABB5-C94DBBF8CC7C}"/>
              </a:ext>
            </a:extLst>
          </p:cNvPr>
          <p:cNvSpPr>
            <a:spLocks noGrp="1"/>
          </p:cNvSpPr>
          <p:nvPr>
            <p:ph type="subTitle" idx="1"/>
          </p:nvPr>
        </p:nvSpPr>
        <p:spPr>
          <a:xfrm>
            <a:off x="1375983" y="3261690"/>
            <a:ext cx="9440034" cy="1634662"/>
          </a:xfrm>
        </p:spPr>
        <p:txBody>
          <a:bodyPr>
            <a:noAutofit/>
          </a:bodyPr>
          <a:lstStyle/>
          <a:p>
            <a:r>
              <a:rPr lang="en-GB" sz="3600" dirty="0"/>
              <a:t>Lee Perkins </a:t>
            </a:r>
          </a:p>
          <a:p>
            <a:r>
              <a:rPr lang="en-GB" sz="3600" dirty="0">
                <a:effectLst/>
                <a:latin typeface="Calibri" panose="020F0502020204030204" pitchFamily="34" charset="0"/>
                <a:cs typeface="Calibri" panose="020F0502020204030204" pitchFamily="34" charset="0"/>
              </a:rPr>
              <a:t>Student Number: </a:t>
            </a:r>
            <a:r>
              <a:rPr lang="en-GB" sz="3600" dirty="0">
                <a:effectLst/>
              </a:rPr>
              <a:t>1711094</a:t>
            </a:r>
          </a:p>
          <a:p>
            <a:r>
              <a:rPr lang="en-GB" sz="3600" dirty="0"/>
              <a:t>30</a:t>
            </a:r>
            <a:r>
              <a:rPr lang="en-GB" sz="3600" baseline="30000" dirty="0"/>
              <a:t>th</a:t>
            </a:r>
            <a:r>
              <a:rPr lang="en-GB" sz="3600" dirty="0"/>
              <a:t> May 2019</a:t>
            </a:r>
          </a:p>
        </p:txBody>
      </p:sp>
      <p:sp>
        <p:nvSpPr>
          <p:cNvPr id="4" name="Slide Number Placeholder 3">
            <a:extLst>
              <a:ext uri="{FF2B5EF4-FFF2-40B4-BE49-F238E27FC236}">
                <a16:creationId xmlns:a16="http://schemas.microsoft.com/office/drawing/2014/main" id="{181EBCA7-AEB7-42E6-BA43-314BAF8E4E7C}"/>
              </a:ext>
            </a:extLst>
          </p:cNvPr>
          <p:cNvSpPr>
            <a:spLocks noGrp="1"/>
          </p:cNvSpPr>
          <p:nvPr>
            <p:ph type="sldNum" sz="quarter" idx="12"/>
          </p:nvPr>
        </p:nvSpPr>
        <p:spPr>
          <a:xfrm>
            <a:off x="11325044" y="6431915"/>
            <a:ext cx="753545" cy="365125"/>
          </a:xfrm>
        </p:spPr>
        <p:txBody>
          <a:bodyPr/>
          <a:lstStyle/>
          <a:p>
            <a:fld id="{B630E6BF-B321-431B-991B-51E3E36DFA7A}" type="slidenum">
              <a:rPr lang="en-GB" smtClean="0"/>
              <a:t>1</a:t>
            </a:fld>
            <a:endParaRPr lang="en-GB"/>
          </a:p>
        </p:txBody>
      </p:sp>
    </p:spTree>
    <p:extLst>
      <p:ext uri="{BB962C8B-B14F-4D97-AF65-F5344CB8AC3E}">
        <p14:creationId xmlns:p14="http://schemas.microsoft.com/office/powerpoint/2010/main" val="101232104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blipFill rotWithShape="1">
          <a:blip r:embed="rId3">
            <a:duotone>
              <a:schemeClr val="bg2">
                <a:shade val="80000"/>
                <a:lumMod val="80000"/>
              </a:schemeClr>
              <a:schemeClr val="bg2">
                <a:tint val="98000"/>
              </a:schemeClr>
            </a:duotone>
          </a:blip>
          <a:stretch/>
        </a:blipFill>
        <a:effectLst/>
      </p:bgPr>
    </p:bg>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3AEFB9BB-0383-4446-ABB5-C94DBBF8CC7C}"/>
              </a:ext>
            </a:extLst>
          </p:cNvPr>
          <p:cNvSpPr>
            <a:spLocks noGrp="1"/>
          </p:cNvSpPr>
          <p:nvPr>
            <p:ph type="subTitle" idx="1"/>
          </p:nvPr>
        </p:nvSpPr>
        <p:spPr>
          <a:xfrm>
            <a:off x="185696" y="1277957"/>
            <a:ext cx="7033078" cy="5089791"/>
          </a:xfrm>
        </p:spPr>
        <p:txBody>
          <a:bodyPr>
            <a:normAutofit fontScale="92500" lnSpcReduction="10000"/>
          </a:bodyPr>
          <a:lstStyle/>
          <a:p>
            <a:pPr marL="342900" indent="-342900" algn="just">
              <a:buFont typeface="Arial" panose="020B0604020202020204" pitchFamily="34" charset="0"/>
              <a:buChar char="•"/>
            </a:pPr>
            <a:endParaRPr lang="en-GB" sz="2400" dirty="0">
              <a:latin typeface="Calibri" panose="020F0502020204030204" pitchFamily="34" charset="0"/>
              <a:cs typeface="Calibri" panose="020F0502020204030204" pitchFamily="34" charset="0"/>
            </a:endParaRPr>
          </a:p>
          <a:p>
            <a:pPr marL="342900" indent="-342900" algn="just">
              <a:buFont typeface="Arial" panose="020B0604020202020204" pitchFamily="34" charset="0"/>
              <a:buChar char="•"/>
            </a:pPr>
            <a:r>
              <a:rPr lang="en-GB" sz="2600" dirty="0">
                <a:latin typeface="Calibri" panose="020F0502020204030204" pitchFamily="34" charset="0"/>
                <a:cs typeface="Calibri" panose="020F0502020204030204" pitchFamily="34" charset="0"/>
              </a:rPr>
              <a:t>Biography</a:t>
            </a:r>
          </a:p>
          <a:p>
            <a:pPr marL="342900" indent="-342900" algn="just">
              <a:buFont typeface="Arial" panose="020B0604020202020204" pitchFamily="34" charset="0"/>
              <a:buChar char="•"/>
            </a:pPr>
            <a:endParaRPr lang="en-GB" sz="2600" dirty="0">
              <a:latin typeface="Calibri" panose="020F0502020204030204" pitchFamily="34" charset="0"/>
              <a:cs typeface="Calibri" panose="020F0502020204030204" pitchFamily="34" charset="0"/>
            </a:endParaRPr>
          </a:p>
          <a:p>
            <a:pPr marL="342900" indent="-342900" algn="just">
              <a:buFont typeface="Arial" panose="020B0604020202020204" pitchFamily="34" charset="0"/>
              <a:buChar char="•"/>
            </a:pPr>
            <a:r>
              <a:rPr lang="en-GB" sz="2600" dirty="0">
                <a:latin typeface="Calibri" panose="020F0502020204030204" pitchFamily="34" charset="0"/>
                <a:cs typeface="Calibri" panose="020F0502020204030204" pitchFamily="34" charset="0"/>
              </a:rPr>
              <a:t>Created: 1550-1650</a:t>
            </a:r>
          </a:p>
          <a:p>
            <a:pPr algn="just"/>
            <a:endParaRPr lang="en-GB" sz="2600" dirty="0">
              <a:latin typeface="Calibri" panose="020F0502020204030204" pitchFamily="34" charset="0"/>
              <a:cs typeface="Calibri" panose="020F0502020204030204" pitchFamily="34" charset="0"/>
            </a:endParaRPr>
          </a:p>
          <a:p>
            <a:pPr marL="342900" indent="-342900" algn="just">
              <a:buFont typeface="Arial" panose="020B0604020202020204" pitchFamily="34" charset="0"/>
              <a:buChar char="•"/>
            </a:pPr>
            <a:r>
              <a:rPr lang="en-GB" sz="2600" dirty="0">
                <a:latin typeface="Calibri" panose="020F0502020204030204" pitchFamily="34" charset="0"/>
                <a:cs typeface="Calibri" panose="020F0502020204030204" pitchFamily="34" charset="0"/>
              </a:rPr>
              <a:t>Benin City, Nigeria, Edo State</a:t>
            </a:r>
          </a:p>
          <a:p>
            <a:pPr marL="342900" indent="-342900" algn="just">
              <a:buFont typeface="Arial" panose="020B0604020202020204" pitchFamily="34" charset="0"/>
              <a:buChar char="•"/>
            </a:pPr>
            <a:endParaRPr lang="en-GB" sz="2600" dirty="0">
              <a:latin typeface="Calibri" panose="020F0502020204030204" pitchFamily="34" charset="0"/>
              <a:cs typeface="Calibri" panose="020F0502020204030204" pitchFamily="34" charset="0"/>
            </a:endParaRPr>
          </a:p>
          <a:p>
            <a:pPr marL="342900" indent="-342900" algn="just">
              <a:buFont typeface="Arial" panose="020B0604020202020204" pitchFamily="34" charset="0"/>
              <a:buChar char="•"/>
            </a:pPr>
            <a:r>
              <a:rPr lang="en-GB" sz="2600" dirty="0">
                <a:latin typeface="Calibri" panose="020F0502020204030204" pitchFamily="34" charset="0"/>
                <a:cs typeface="Calibri" panose="020F0502020204030204" pitchFamily="34" charset="0"/>
              </a:rPr>
              <a:t>Acquired: Benin Punitive Expedition in 1897</a:t>
            </a:r>
          </a:p>
          <a:p>
            <a:pPr marL="342900" indent="-342900" algn="just">
              <a:buFont typeface="Arial" panose="020B0604020202020204" pitchFamily="34" charset="0"/>
              <a:buChar char="•"/>
            </a:pPr>
            <a:endParaRPr lang="en-GB" sz="2600" dirty="0">
              <a:latin typeface="Calibri" panose="020F0502020204030204" pitchFamily="34" charset="0"/>
              <a:cs typeface="Calibri" panose="020F0502020204030204" pitchFamily="34" charset="0"/>
            </a:endParaRPr>
          </a:p>
          <a:p>
            <a:pPr marL="342900" indent="-342900" algn="just">
              <a:buFont typeface="Arial" panose="020B0604020202020204" pitchFamily="34" charset="0"/>
              <a:buChar char="•"/>
            </a:pPr>
            <a:r>
              <a:rPr lang="en-GB" sz="2600" dirty="0">
                <a:latin typeface="Calibri" panose="020F0502020204030204" pitchFamily="34" charset="0"/>
                <a:cs typeface="Calibri" panose="020F0502020204030204" pitchFamily="34" charset="0"/>
              </a:rPr>
              <a:t>Benin Bronzes Collections </a:t>
            </a:r>
          </a:p>
          <a:p>
            <a:endParaRPr lang="en-GB" dirty="0"/>
          </a:p>
        </p:txBody>
      </p:sp>
      <p:pic>
        <p:nvPicPr>
          <p:cNvPr id="9" name="Picture 8">
            <a:extLst>
              <a:ext uri="{FF2B5EF4-FFF2-40B4-BE49-F238E27FC236}">
                <a16:creationId xmlns:a16="http://schemas.microsoft.com/office/drawing/2014/main" id="{7D934112-154B-4CC7-A804-F3DCB2052E55}"/>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t="964" r="2807" b="1446"/>
          <a:stretch/>
        </p:blipFill>
        <p:spPr>
          <a:xfrm>
            <a:off x="7501468" y="1"/>
            <a:ext cx="4690532" cy="6858000"/>
          </a:xfrm>
          <a:prstGeom prst="rect">
            <a:avLst/>
          </a:prstGeom>
        </p:spPr>
      </p:pic>
      <p:pic>
        <p:nvPicPr>
          <p:cNvPr id="4" name="Picture 3">
            <a:extLst>
              <a:ext uri="{FF2B5EF4-FFF2-40B4-BE49-F238E27FC236}">
                <a16:creationId xmlns:a16="http://schemas.microsoft.com/office/drawing/2014/main" id="{E8368F40-D0DE-4BC1-921F-682B9B47A4B3}"/>
              </a:ext>
            </a:extLst>
          </p:cNvPr>
          <p:cNvPicPr>
            <a:picLocks noChangeAspect="1"/>
          </p:cNvPicPr>
          <p:nvPr/>
        </p:nvPicPr>
        <p:blipFill rotWithShape="1">
          <a:blip r:embed="rId5"/>
          <a:srcRect l="7242" r="3876"/>
          <a:stretch/>
        </p:blipFill>
        <p:spPr>
          <a:xfrm>
            <a:off x="7501467" y="0"/>
            <a:ext cx="4690539" cy="6858000"/>
          </a:xfrm>
          <a:prstGeom prst="rect">
            <a:avLst/>
          </a:prstGeom>
        </p:spPr>
      </p:pic>
      <p:sp>
        <p:nvSpPr>
          <p:cNvPr id="6" name="Title 5">
            <a:extLst>
              <a:ext uri="{FF2B5EF4-FFF2-40B4-BE49-F238E27FC236}">
                <a16:creationId xmlns:a16="http://schemas.microsoft.com/office/drawing/2014/main" id="{0E45CD70-70C2-496A-B650-E0A4FF528622}"/>
              </a:ext>
            </a:extLst>
          </p:cNvPr>
          <p:cNvSpPr>
            <a:spLocks noGrp="1"/>
          </p:cNvSpPr>
          <p:nvPr>
            <p:ph type="ctrTitle"/>
          </p:nvPr>
        </p:nvSpPr>
        <p:spPr>
          <a:xfrm>
            <a:off x="241355" y="159026"/>
            <a:ext cx="7033078" cy="683366"/>
          </a:xfrm>
        </p:spPr>
        <p:txBody>
          <a:bodyPr>
            <a:normAutofit fontScale="90000"/>
          </a:bodyPr>
          <a:lstStyle/>
          <a:p>
            <a:r>
              <a:rPr lang="en-GB" sz="4000" dirty="0">
                <a:latin typeface="Calibri" panose="020F0502020204030204" pitchFamily="34" charset="0"/>
                <a:cs typeface="Calibri" panose="020F0502020204030204" pitchFamily="34" charset="0"/>
              </a:rPr>
              <a:t>Commemorative Head of an Oba </a:t>
            </a:r>
          </a:p>
        </p:txBody>
      </p:sp>
      <p:sp>
        <p:nvSpPr>
          <p:cNvPr id="7" name="Slide Number Placeholder 6">
            <a:extLst>
              <a:ext uri="{FF2B5EF4-FFF2-40B4-BE49-F238E27FC236}">
                <a16:creationId xmlns:a16="http://schemas.microsoft.com/office/drawing/2014/main" id="{9F71CF8A-8B5F-4D0D-9C41-7ADD753AA988}"/>
              </a:ext>
            </a:extLst>
          </p:cNvPr>
          <p:cNvSpPr>
            <a:spLocks noGrp="1"/>
          </p:cNvSpPr>
          <p:nvPr>
            <p:ph type="sldNum" sz="quarter" idx="12"/>
          </p:nvPr>
        </p:nvSpPr>
        <p:spPr>
          <a:xfrm>
            <a:off x="11817731" y="6492874"/>
            <a:ext cx="374269" cy="365125"/>
          </a:xfrm>
        </p:spPr>
        <p:txBody>
          <a:bodyPr/>
          <a:lstStyle/>
          <a:p>
            <a:fld id="{B630E6BF-B321-431B-991B-51E3E36DFA7A}" type="slidenum">
              <a:rPr lang="en-GB" smtClean="0"/>
              <a:t>2</a:t>
            </a:fld>
            <a:endParaRPr lang="en-GB"/>
          </a:p>
        </p:txBody>
      </p:sp>
      <p:sp>
        <p:nvSpPr>
          <p:cNvPr id="2" name="TextBox 1">
            <a:extLst>
              <a:ext uri="{FF2B5EF4-FFF2-40B4-BE49-F238E27FC236}">
                <a16:creationId xmlns:a16="http://schemas.microsoft.com/office/drawing/2014/main" id="{A4CFC182-9AC1-4E6B-B62C-FFCEB4792D63}"/>
              </a:ext>
            </a:extLst>
          </p:cNvPr>
          <p:cNvSpPr txBox="1"/>
          <p:nvPr/>
        </p:nvSpPr>
        <p:spPr>
          <a:xfrm>
            <a:off x="7564533" y="6262040"/>
            <a:ext cx="4966723" cy="461665"/>
          </a:xfrm>
          <a:prstGeom prst="rect">
            <a:avLst/>
          </a:prstGeom>
          <a:noFill/>
        </p:spPr>
        <p:txBody>
          <a:bodyPr wrap="square" rtlCol="0">
            <a:spAutoFit/>
          </a:bodyPr>
          <a:lstStyle/>
          <a:p>
            <a:r>
              <a:rPr lang="en-GB" sz="1200" dirty="0"/>
              <a:t>Edo State, ‘Commemorative Head of an Oba’ (The British Museum, 1550), Collection Online. </a:t>
            </a:r>
          </a:p>
        </p:txBody>
      </p:sp>
    </p:spTree>
    <p:extLst>
      <p:ext uri="{BB962C8B-B14F-4D97-AF65-F5344CB8AC3E}">
        <p14:creationId xmlns:p14="http://schemas.microsoft.com/office/powerpoint/2010/main" val="203124629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F95972E-B5F4-4ED2-AA59-D3A2544B2ED9}"/>
              </a:ext>
            </a:extLst>
          </p:cNvPr>
          <p:cNvSpPr>
            <a:spLocks noGrp="1"/>
          </p:cNvSpPr>
          <p:nvPr>
            <p:ph type="ctrTitle"/>
          </p:nvPr>
        </p:nvSpPr>
        <p:spPr>
          <a:xfrm>
            <a:off x="1149950" y="309344"/>
            <a:ext cx="3558358" cy="797685"/>
          </a:xfrm>
        </p:spPr>
        <p:txBody>
          <a:bodyPr>
            <a:normAutofit fontScale="90000"/>
          </a:bodyPr>
          <a:lstStyle/>
          <a:p>
            <a:r>
              <a:rPr lang="en-GB" dirty="0"/>
              <a:t>Origins </a:t>
            </a:r>
          </a:p>
        </p:txBody>
      </p:sp>
      <p:sp>
        <p:nvSpPr>
          <p:cNvPr id="3" name="Subtitle 2">
            <a:extLst>
              <a:ext uri="{FF2B5EF4-FFF2-40B4-BE49-F238E27FC236}">
                <a16:creationId xmlns:a16="http://schemas.microsoft.com/office/drawing/2014/main" id="{3AEFB9BB-0383-4446-ABB5-C94DBBF8CC7C}"/>
              </a:ext>
            </a:extLst>
          </p:cNvPr>
          <p:cNvSpPr>
            <a:spLocks noGrp="1"/>
          </p:cNvSpPr>
          <p:nvPr>
            <p:ph type="subTitle" idx="1"/>
          </p:nvPr>
        </p:nvSpPr>
        <p:spPr>
          <a:xfrm>
            <a:off x="111318" y="1261834"/>
            <a:ext cx="5812404" cy="5365333"/>
          </a:xfrm>
        </p:spPr>
        <p:txBody>
          <a:bodyPr>
            <a:normAutofit fontScale="92500" lnSpcReduction="20000"/>
          </a:bodyPr>
          <a:lstStyle/>
          <a:p>
            <a:pPr marL="342900" indent="-342900" algn="just">
              <a:buFont typeface="Arial" panose="020B0604020202020204" pitchFamily="34" charset="0"/>
              <a:buChar char="•"/>
            </a:pPr>
            <a:r>
              <a:rPr lang="en-GB" dirty="0">
                <a:latin typeface="Calibri" panose="020F0502020204030204" pitchFamily="34" charset="0"/>
                <a:cs typeface="Calibri" panose="020F0502020204030204" pitchFamily="34" charset="0"/>
              </a:rPr>
              <a:t>	</a:t>
            </a:r>
            <a:r>
              <a:rPr lang="en-GB" sz="2400" dirty="0">
                <a:latin typeface="Calibri" panose="020F0502020204030204" pitchFamily="34" charset="0"/>
                <a:cs typeface="Calibri" panose="020F0502020204030204" pitchFamily="34" charset="0"/>
              </a:rPr>
              <a:t>The City of Benin </a:t>
            </a:r>
          </a:p>
          <a:p>
            <a:pPr marL="800100" lvl="1" indent="-342900" algn="l">
              <a:buFont typeface="Arial" panose="020B0604020202020204" pitchFamily="34" charset="0"/>
              <a:buChar char="•"/>
            </a:pPr>
            <a:r>
              <a:rPr lang="en-GB" sz="2000" dirty="0">
                <a:latin typeface="Calibri" panose="020F0502020204030204" pitchFamily="34" charset="0"/>
                <a:cs typeface="Calibri" panose="020F0502020204030204" pitchFamily="34" charset="0"/>
              </a:rPr>
              <a:t>Palace highly decorated</a:t>
            </a:r>
          </a:p>
          <a:p>
            <a:pPr marL="1257300" lvl="2" indent="-342900" algn="l">
              <a:buFont typeface="Arial" panose="020B0604020202020204" pitchFamily="34" charset="0"/>
              <a:buChar char="•"/>
            </a:pPr>
            <a:r>
              <a:rPr lang="en-GB" sz="2000" dirty="0">
                <a:latin typeface="Calibri" panose="020F0502020204030204" pitchFamily="34" charset="0"/>
                <a:cs typeface="Calibri" panose="020F0502020204030204" pitchFamily="34" charset="0"/>
              </a:rPr>
              <a:t>Oba Ovonramwen</a:t>
            </a:r>
            <a:br>
              <a:rPr lang="en-GB" sz="2600" dirty="0">
                <a:latin typeface="Calibri" panose="020F0502020204030204" pitchFamily="34" charset="0"/>
                <a:cs typeface="Calibri" panose="020F0502020204030204" pitchFamily="34" charset="0"/>
              </a:rPr>
            </a:br>
            <a:endParaRPr lang="en-GB" sz="2600" dirty="0">
              <a:latin typeface="Calibri" panose="020F0502020204030204" pitchFamily="34" charset="0"/>
              <a:cs typeface="Calibri" panose="020F0502020204030204" pitchFamily="34" charset="0"/>
            </a:endParaRPr>
          </a:p>
          <a:p>
            <a:pPr marL="342900" indent="-342900" algn="just">
              <a:buFont typeface="Arial" panose="020B0604020202020204" pitchFamily="34" charset="0"/>
              <a:buChar char="•"/>
            </a:pPr>
            <a:r>
              <a:rPr lang="en-GB" sz="2400" dirty="0">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Portuguese </a:t>
            </a:r>
          </a:p>
          <a:p>
            <a:pPr marL="800100" lvl="1" indent="-342900" algn="just">
              <a:buFont typeface="Arial" panose="020B0604020202020204" pitchFamily="34" charset="0"/>
              <a:buChar char="•"/>
            </a:pPr>
            <a:r>
              <a:rPr lang="en-GB" sz="2100" dirty="0">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The Great City of Benin </a:t>
            </a:r>
          </a:p>
          <a:p>
            <a:pPr marL="1257300" lvl="2" indent="-342900" algn="just">
              <a:buFont typeface="Arial" panose="020B0604020202020204" pitchFamily="34" charset="0"/>
              <a:buChar char="•"/>
            </a:pPr>
            <a:r>
              <a:rPr lang="en-GB" sz="2100" dirty="0">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‘classified Benin City as one of the most beautiful and best planned cities in the world.’ (Mawuna Koutonin)</a:t>
            </a:r>
          </a:p>
          <a:p>
            <a:pPr algn="just"/>
            <a:endParaRPr lang="en-GB" dirty="0">
              <a:effectLst>
                <a:outerShdw blurRad="38100" dist="38100" dir="2700000" algn="tl">
                  <a:srgbClr val="000000">
                    <a:alpha val="43137"/>
                  </a:srgbClr>
                </a:outerShdw>
              </a:effectLst>
              <a:latin typeface="Calibri" panose="020F0502020204030204" pitchFamily="34" charset="0"/>
              <a:cs typeface="Calibri" panose="020F0502020204030204" pitchFamily="34" charset="0"/>
            </a:endParaRPr>
          </a:p>
          <a:p>
            <a:pPr marL="342900" indent="-342900" algn="just">
              <a:buFont typeface="Arial" panose="020B0604020202020204" pitchFamily="34" charset="0"/>
              <a:buChar char="•"/>
            </a:pPr>
            <a:r>
              <a:rPr lang="en-GB" sz="2400" dirty="0">
                <a:latin typeface="Calibri" panose="020F0502020204030204" pitchFamily="34" charset="0"/>
                <a:cs typeface="Calibri" panose="020F0502020204030204" pitchFamily="34" charset="0"/>
              </a:rPr>
              <a:t>The Punitive Expedition 1897	</a:t>
            </a:r>
          </a:p>
          <a:p>
            <a:pPr marL="800100" lvl="1" indent="-342900" algn="just">
              <a:buFont typeface="Arial" panose="020B0604020202020204" pitchFamily="34" charset="0"/>
              <a:buChar char="•"/>
            </a:pPr>
            <a:r>
              <a:rPr lang="en-GB" sz="2100" dirty="0">
                <a:latin typeface="Calibri" panose="020F0502020204030204" pitchFamily="34" charset="0"/>
                <a:cs typeface="Calibri" panose="020F0502020204030204" pitchFamily="34" charset="0"/>
              </a:rPr>
              <a:t>The Benin Massacre</a:t>
            </a:r>
          </a:p>
          <a:p>
            <a:pPr marL="1257300" lvl="2" indent="-342900" algn="just">
              <a:buFont typeface="Arial" panose="020B0604020202020204" pitchFamily="34" charset="0"/>
              <a:buChar char="•"/>
            </a:pPr>
            <a:r>
              <a:rPr lang="en-GB" sz="2100" dirty="0">
                <a:latin typeface="Calibri" panose="020F0502020204030204" pitchFamily="34" charset="0"/>
                <a:cs typeface="Calibri" panose="020F0502020204030204" pitchFamily="34" charset="0"/>
              </a:rPr>
              <a:t>Two British officers survived</a:t>
            </a:r>
          </a:p>
          <a:p>
            <a:pPr marL="1714500" lvl="3" indent="-342900" algn="just">
              <a:buFont typeface="Arial" panose="020B0604020202020204" pitchFamily="34" charset="0"/>
              <a:buChar char="•"/>
            </a:pPr>
            <a:r>
              <a:rPr lang="en-GB" sz="2100" dirty="0">
                <a:latin typeface="Calibri" panose="020F0502020204030204" pitchFamily="34" charset="0"/>
                <a:cs typeface="Calibri" panose="020F0502020204030204" pitchFamily="34" charset="0"/>
              </a:rPr>
              <a:t>British retaliation </a:t>
            </a:r>
          </a:p>
          <a:p>
            <a:pPr marL="2171700" lvl="4" indent="-342900" algn="just">
              <a:buFont typeface="Arial" panose="020B0604020202020204" pitchFamily="34" charset="0"/>
              <a:buChar char="•"/>
            </a:pPr>
            <a:endParaRPr lang="en-GB" dirty="0">
              <a:latin typeface="Calibri" panose="020F0502020204030204" pitchFamily="34" charset="0"/>
              <a:cs typeface="Calibri" panose="020F0502020204030204" pitchFamily="34" charset="0"/>
            </a:endParaRPr>
          </a:p>
          <a:p>
            <a:pPr marL="800100" lvl="1" indent="-342900" algn="just">
              <a:buFont typeface="Arial" panose="020B0604020202020204" pitchFamily="34" charset="0"/>
              <a:buChar char="•"/>
            </a:pPr>
            <a:endParaRPr lang="en-GB" dirty="0"/>
          </a:p>
          <a:p>
            <a:pPr marL="1257300" lvl="2" indent="-342900" algn="just">
              <a:buFont typeface="Arial" panose="020B0604020202020204" pitchFamily="34" charset="0"/>
              <a:buChar char="•"/>
            </a:pPr>
            <a:endParaRPr lang="en-GB" dirty="0"/>
          </a:p>
          <a:p>
            <a:pPr marL="1257300" lvl="2" indent="-342900" algn="just">
              <a:buFont typeface="Arial" panose="020B0604020202020204" pitchFamily="34" charset="0"/>
              <a:buChar char="•"/>
            </a:pPr>
            <a:endParaRPr lang="en-GB" dirty="0"/>
          </a:p>
          <a:p>
            <a:pPr marL="342900" indent="-342900" algn="just">
              <a:buFont typeface="Arial" panose="020B0604020202020204" pitchFamily="34" charset="0"/>
              <a:buChar char="•"/>
            </a:pPr>
            <a:endParaRPr lang="en-GB" dirty="0"/>
          </a:p>
        </p:txBody>
      </p:sp>
      <p:sp>
        <p:nvSpPr>
          <p:cNvPr id="4" name="Slide Number Placeholder 3">
            <a:extLst>
              <a:ext uri="{FF2B5EF4-FFF2-40B4-BE49-F238E27FC236}">
                <a16:creationId xmlns:a16="http://schemas.microsoft.com/office/drawing/2014/main" id="{C9441C5D-9E5D-4C54-B9B6-D57226FA9DFF}"/>
              </a:ext>
            </a:extLst>
          </p:cNvPr>
          <p:cNvSpPr>
            <a:spLocks noGrp="1"/>
          </p:cNvSpPr>
          <p:nvPr>
            <p:ph type="sldNum" sz="quarter" idx="12"/>
          </p:nvPr>
        </p:nvSpPr>
        <p:spPr>
          <a:xfrm>
            <a:off x="11438455" y="6449069"/>
            <a:ext cx="753545" cy="365125"/>
          </a:xfrm>
        </p:spPr>
        <p:txBody>
          <a:bodyPr/>
          <a:lstStyle/>
          <a:p>
            <a:fld id="{B630E6BF-B321-431B-991B-51E3E36DFA7A}" type="slidenum">
              <a:rPr lang="en-GB" smtClean="0"/>
              <a:t>3</a:t>
            </a:fld>
            <a:endParaRPr lang="en-GB"/>
          </a:p>
        </p:txBody>
      </p:sp>
      <p:pic>
        <p:nvPicPr>
          <p:cNvPr id="1026" name="Picture 2" descr="https://www.blackhistorymonth.org.uk/wp-content/uploads/2015/10/Benin-City-1891.jpg">
            <a:extLst>
              <a:ext uri="{FF2B5EF4-FFF2-40B4-BE49-F238E27FC236}">
                <a16:creationId xmlns:a16="http://schemas.microsoft.com/office/drawing/2014/main" id="{59E760ED-63F7-438D-A758-68A076B4332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96000" y="0"/>
            <a:ext cx="6096001" cy="6449069"/>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E0171918-6633-4743-A7C5-00D6B4B3C929}"/>
              </a:ext>
            </a:extLst>
          </p:cNvPr>
          <p:cNvSpPr txBox="1"/>
          <p:nvPr/>
        </p:nvSpPr>
        <p:spPr>
          <a:xfrm>
            <a:off x="6069496" y="6396335"/>
            <a:ext cx="6096000" cy="461665"/>
          </a:xfrm>
          <a:prstGeom prst="rect">
            <a:avLst/>
          </a:prstGeom>
          <a:noFill/>
        </p:spPr>
        <p:txBody>
          <a:bodyPr wrap="square" rtlCol="0">
            <a:spAutoFit/>
          </a:bodyPr>
          <a:lstStyle/>
          <a:p>
            <a:r>
              <a:rPr lang="en-GB" sz="1200" dirty="0"/>
              <a:t>H. Ling Roth, ‘Benin City Before British Invasion in 1891. Great Benin’, Black History Month 2019 | Black History Month Celebrating the Great Black British Achievers, 1891 </a:t>
            </a:r>
          </a:p>
        </p:txBody>
      </p:sp>
    </p:spTree>
    <p:extLst>
      <p:ext uri="{BB962C8B-B14F-4D97-AF65-F5344CB8AC3E}">
        <p14:creationId xmlns:p14="http://schemas.microsoft.com/office/powerpoint/2010/main" val="293962021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92212951-B57B-41B0-B1F0-5F16E5CF11F0}"/>
              </a:ext>
            </a:extLst>
          </p:cNvPr>
          <p:cNvPicPr>
            <a:picLocks noChangeAspect="1"/>
          </p:cNvPicPr>
          <p:nvPr/>
        </p:nvPicPr>
        <p:blipFill>
          <a:blip r:embed="rId3"/>
          <a:stretch>
            <a:fillRect/>
          </a:stretch>
        </p:blipFill>
        <p:spPr>
          <a:xfrm>
            <a:off x="0" y="-10801"/>
            <a:ext cx="4357315" cy="3726312"/>
          </a:xfrm>
          <a:prstGeom prst="rect">
            <a:avLst/>
          </a:prstGeom>
        </p:spPr>
      </p:pic>
      <p:sp>
        <p:nvSpPr>
          <p:cNvPr id="2" name="Title 1">
            <a:extLst>
              <a:ext uri="{FF2B5EF4-FFF2-40B4-BE49-F238E27FC236}">
                <a16:creationId xmlns:a16="http://schemas.microsoft.com/office/drawing/2014/main" id="{CF95972E-B5F4-4ED2-AA59-D3A2544B2ED9}"/>
              </a:ext>
            </a:extLst>
          </p:cNvPr>
          <p:cNvSpPr>
            <a:spLocks noGrp="1"/>
          </p:cNvSpPr>
          <p:nvPr>
            <p:ph type="ctrTitle"/>
          </p:nvPr>
        </p:nvSpPr>
        <p:spPr>
          <a:xfrm>
            <a:off x="5597718" y="357809"/>
            <a:ext cx="5422790" cy="680212"/>
          </a:xfrm>
        </p:spPr>
        <p:txBody>
          <a:bodyPr>
            <a:normAutofit fontScale="90000"/>
          </a:bodyPr>
          <a:lstStyle/>
          <a:p>
            <a:r>
              <a:rPr lang="en-GB" dirty="0"/>
              <a:t>The Aftermath</a:t>
            </a:r>
          </a:p>
        </p:txBody>
      </p:sp>
      <p:sp>
        <p:nvSpPr>
          <p:cNvPr id="3" name="Subtitle 2">
            <a:extLst>
              <a:ext uri="{FF2B5EF4-FFF2-40B4-BE49-F238E27FC236}">
                <a16:creationId xmlns:a16="http://schemas.microsoft.com/office/drawing/2014/main" id="{3AEFB9BB-0383-4446-ABB5-C94DBBF8CC7C}"/>
              </a:ext>
            </a:extLst>
          </p:cNvPr>
          <p:cNvSpPr>
            <a:spLocks noGrp="1"/>
          </p:cNvSpPr>
          <p:nvPr>
            <p:ph type="subTitle" idx="1"/>
          </p:nvPr>
        </p:nvSpPr>
        <p:spPr>
          <a:xfrm>
            <a:off x="5192200" y="1162426"/>
            <a:ext cx="5422789" cy="5337765"/>
          </a:xfrm>
        </p:spPr>
        <p:txBody>
          <a:bodyPr/>
          <a:lstStyle/>
          <a:p>
            <a:pPr marL="342900" indent="-342900" algn="just">
              <a:buFont typeface="Arial" panose="020B0604020202020204" pitchFamily="34" charset="0"/>
              <a:buChar char="•"/>
            </a:pPr>
            <a:r>
              <a:rPr lang="en-GB" sz="2400" dirty="0">
                <a:latin typeface="Calibri" panose="020F0502020204030204" pitchFamily="34" charset="0"/>
                <a:cs typeface="Calibri" panose="020F0502020204030204" pitchFamily="34" charset="0"/>
              </a:rPr>
              <a:t>Deliberate destruction</a:t>
            </a:r>
          </a:p>
          <a:p>
            <a:pPr marL="800100" lvl="1" indent="-342900" algn="just">
              <a:buFont typeface="Arial" panose="020B0604020202020204" pitchFamily="34" charset="0"/>
              <a:buChar char="•"/>
            </a:pPr>
            <a:r>
              <a:rPr lang="en-GB" sz="2000" dirty="0">
                <a:latin typeface="Calibri" panose="020F0502020204030204" pitchFamily="34" charset="0"/>
                <a:cs typeface="Calibri" panose="020F0502020204030204" pitchFamily="34" charset="0"/>
              </a:rPr>
              <a:t>Homes </a:t>
            </a:r>
          </a:p>
          <a:p>
            <a:pPr marL="1257300" lvl="2" indent="-342900" algn="just">
              <a:buFont typeface="Arial" panose="020B0604020202020204" pitchFamily="34" charset="0"/>
              <a:buChar char="•"/>
            </a:pPr>
            <a:r>
              <a:rPr lang="en-GB" sz="2000" dirty="0">
                <a:latin typeface="Calibri" panose="020F0502020204030204" pitchFamily="34" charset="0"/>
                <a:cs typeface="Calibri" panose="020F0502020204030204" pitchFamily="34" charset="0"/>
              </a:rPr>
              <a:t>Religious places</a:t>
            </a:r>
          </a:p>
          <a:p>
            <a:pPr marL="1714500" lvl="3" indent="-342900" algn="just">
              <a:buFont typeface="Arial" panose="020B0604020202020204" pitchFamily="34" charset="0"/>
              <a:buChar char="•"/>
            </a:pPr>
            <a:r>
              <a:rPr lang="en-GB" sz="2000" dirty="0">
                <a:latin typeface="Calibri" panose="020F0502020204030204" pitchFamily="34" charset="0"/>
                <a:cs typeface="Calibri" panose="020F0502020204030204" pitchFamily="34" charset="0"/>
              </a:rPr>
              <a:t>Palace</a:t>
            </a:r>
          </a:p>
          <a:p>
            <a:pPr marL="342900" indent="-342900" algn="just">
              <a:buFont typeface="Arial" panose="020B0604020202020204" pitchFamily="34" charset="0"/>
              <a:buChar char="•"/>
            </a:pPr>
            <a:r>
              <a:rPr lang="en-GB" sz="2400" dirty="0">
                <a:latin typeface="Calibri" panose="020F0502020204030204" pitchFamily="34" charset="0"/>
                <a:cs typeface="Calibri" panose="020F0502020204030204" pitchFamily="34" charset="0"/>
              </a:rPr>
              <a:t>Looting</a:t>
            </a:r>
          </a:p>
          <a:p>
            <a:pPr marL="800100" lvl="1" indent="-342900" algn="just">
              <a:buFont typeface="Arial" panose="020B0604020202020204" pitchFamily="34" charset="0"/>
              <a:buChar char="•"/>
            </a:pPr>
            <a:r>
              <a:rPr lang="en-GB" sz="2000" dirty="0">
                <a:latin typeface="Calibri" panose="020F0502020204030204" pitchFamily="34" charset="0"/>
                <a:cs typeface="Calibri" panose="020F0502020204030204" pitchFamily="34" charset="0"/>
              </a:rPr>
              <a:t>Statues and idols </a:t>
            </a:r>
          </a:p>
          <a:p>
            <a:pPr marL="1257300" lvl="2" indent="-342900" algn="just">
              <a:buFont typeface="Arial" panose="020B0604020202020204" pitchFamily="34" charset="0"/>
              <a:buChar char="•"/>
            </a:pPr>
            <a:r>
              <a:rPr lang="en-GB" sz="2000" dirty="0">
                <a:latin typeface="Calibri" panose="020F0502020204030204" pitchFamily="34" charset="0"/>
                <a:cs typeface="Calibri" panose="020F0502020204030204" pitchFamily="34" charset="0"/>
              </a:rPr>
              <a:t>Sold </a:t>
            </a:r>
          </a:p>
          <a:p>
            <a:pPr marL="1714500" lvl="3" indent="-342900" algn="just">
              <a:buFont typeface="Arial" panose="020B0604020202020204" pitchFamily="34" charset="0"/>
              <a:buChar char="•"/>
            </a:pPr>
            <a:r>
              <a:rPr lang="en-GB" sz="2000" dirty="0">
                <a:latin typeface="Calibri" panose="020F0502020204030204" pitchFamily="34" charset="0"/>
                <a:cs typeface="Calibri" panose="020F0502020204030204" pitchFamily="34" charset="0"/>
              </a:rPr>
              <a:t>Displayed in museums </a:t>
            </a:r>
            <a:endParaRPr lang="en-GB" dirty="0">
              <a:latin typeface="Calibri" panose="020F0502020204030204" pitchFamily="34" charset="0"/>
              <a:cs typeface="Calibri" panose="020F0502020204030204" pitchFamily="34" charset="0"/>
            </a:endParaRPr>
          </a:p>
          <a:p>
            <a:pPr marL="342900" indent="-342900" algn="just">
              <a:buFont typeface="Arial" panose="020B0604020202020204" pitchFamily="34" charset="0"/>
              <a:buChar char="•"/>
            </a:pPr>
            <a:r>
              <a:rPr lang="en-GB" sz="2400" dirty="0">
                <a:latin typeface="Calibri" panose="020F0502020204030204" pitchFamily="34" charset="0"/>
                <a:cs typeface="Calibri" panose="020F0502020204030204" pitchFamily="34" charset="0"/>
              </a:rPr>
              <a:t>Oba Ovonramwen sent into exile </a:t>
            </a:r>
          </a:p>
          <a:p>
            <a:pPr marL="800100" lvl="1" indent="-342900" algn="just">
              <a:buFont typeface="Arial" panose="020B0604020202020204" pitchFamily="34" charset="0"/>
              <a:buChar char="•"/>
            </a:pPr>
            <a:r>
              <a:rPr lang="en-GB" sz="2000" dirty="0">
                <a:latin typeface="Calibri" panose="020F0502020204030204" pitchFamily="34" charset="0"/>
                <a:cs typeface="Calibri" panose="020F0502020204030204" pitchFamily="34" charset="0"/>
              </a:rPr>
              <a:t>Calabar, Nigeria </a:t>
            </a:r>
          </a:p>
          <a:p>
            <a:pPr marL="1257300" lvl="2" indent="-342900" algn="just">
              <a:buFont typeface="Arial" panose="020B0604020202020204" pitchFamily="34" charset="0"/>
              <a:buChar char="•"/>
            </a:pPr>
            <a:r>
              <a:rPr lang="en-GB" sz="2000" dirty="0">
                <a:latin typeface="Calibri" panose="020F0502020204030204" pitchFamily="34" charset="0"/>
                <a:cs typeface="Calibri" panose="020F0502020204030204" pitchFamily="34" charset="0"/>
              </a:rPr>
              <a:t>Died 1914</a:t>
            </a:r>
          </a:p>
          <a:p>
            <a:pPr marL="800100" lvl="1" indent="-342900" algn="just">
              <a:buFont typeface="Arial" panose="020B0604020202020204" pitchFamily="34" charset="0"/>
              <a:buChar char="•"/>
            </a:pPr>
            <a:endParaRPr lang="en-GB" sz="2200" dirty="0">
              <a:latin typeface="Calibri" panose="020F0502020204030204" pitchFamily="34" charset="0"/>
              <a:cs typeface="Calibri" panose="020F0502020204030204" pitchFamily="34" charset="0"/>
            </a:endParaRPr>
          </a:p>
          <a:p>
            <a:pPr marL="800100" lvl="1" indent="-342900" algn="just">
              <a:buFont typeface="Arial" panose="020B0604020202020204" pitchFamily="34" charset="0"/>
              <a:buChar char="•"/>
            </a:pPr>
            <a:endParaRPr lang="en-GB" sz="2200" dirty="0">
              <a:latin typeface="Calibri" panose="020F0502020204030204" pitchFamily="34" charset="0"/>
              <a:cs typeface="Calibri" panose="020F0502020204030204" pitchFamily="34" charset="0"/>
            </a:endParaRPr>
          </a:p>
          <a:p>
            <a:pPr marL="342900" indent="-342900" algn="just">
              <a:buFont typeface="Arial" panose="020B0604020202020204" pitchFamily="34" charset="0"/>
              <a:buChar char="•"/>
            </a:pPr>
            <a:endParaRPr lang="en-GB" dirty="0"/>
          </a:p>
        </p:txBody>
      </p:sp>
      <p:sp>
        <p:nvSpPr>
          <p:cNvPr id="4" name="Slide Number Placeholder 3">
            <a:extLst>
              <a:ext uri="{FF2B5EF4-FFF2-40B4-BE49-F238E27FC236}">
                <a16:creationId xmlns:a16="http://schemas.microsoft.com/office/drawing/2014/main" id="{8A630E1D-E22C-4993-88FB-FE4C1655514C}"/>
              </a:ext>
            </a:extLst>
          </p:cNvPr>
          <p:cNvSpPr>
            <a:spLocks noGrp="1"/>
          </p:cNvSpPr>
          <p:nvPr>
            <p:ph type="sldNum" sz="quarter" idx="12"/>
          </p:nvPr>
        </p:nvSpPr>
        <p:spPr>
          <a:xfrm>
            <a:off x="11385857" y="6420665"/>
            <a:ext cx="753545" cy="365125"/>
          </a:xfrm>
        </p:spPr>
        <p:txBody>
          <a:bodyPr/>
          <a:lstStyle/>
          <a:p>
            <a:fld id="{B630E6BF-B321-431B-991B-51E3E36DFA7A}" type="slidenum">
              <a:rPr lang="en-GB" smtClean="0"/>
              <a:t>4</a:t>
            </a:fld>
            <a:endParaRPr lang="en-GB" dirty="0"/>
          </a:p>
        </p:txBody>
      </p:sp>
      <p:pic>
        <p:nvPicPr>
          <p:cNvPr id="6" name="Picture 5">
            <a:extLst>
              <a:ext uri="{FF2B5EF4-FFF2-40B4-BE49-F238E27FC236}">
                <a16:creationId xmlns:a16="http://schemas.microsoft.com/office/drawing/2014/main" id="{0D791793-D93B-41C9-957D-E98A66163C7C}"/>
              </a:ext>
            </a:extLst>
          </p:cNvPr>
          <p:cNvPicPr>
            <a:picLocks noChangeAspect="1"/>
          </p:cNvPicPr>
          <p:nvPr/>
        </p:nvPicPr>
        <p:blipFill>
          <a:blip r:embed="rId4"/>
          <a:stretch>
            <a:fillRect/>
          </a:stretch>
        </p:blipFill>
        <p:spPr>
          <a:xfrm>
            <a:off x="0" y="3705999"/>
            <a:ext cx="4357315" cy="3142489"/>
          </a:xfrm>
          <a:prstGeom prst="rect">
            <a:avLst/>
          </a:prstGeom>
        </p:spPr>
      </p:pic>
      <p:sp>
        <p:nvSpPr>
          <p:cNvPr id="7" name="TextBox 6">
            <a:extLst>
              <a:ext uri="{FF2B5EF4-FFF2-40B4-BE49-F238E27FC236}">
                <a16:creationId xmlns:a16="http://schemas.microsoft.com/office/drawing/2014/main" id="{2BAA51F1-E8DB-4851-8581-DD796F3968DE}"/>
              </a:ext>
            </a:extLst>
          </p:cNvPr>
          <p:cNvSpPr txBox="1"/>
          <p:nvPr/>
        </p:nvSpPr>
        <p:spPr>
          <a:xfrm>
            <a:off x="405797" y="3491697"/>
            <a:ext cx="4277802" cy="276999"/>
          </a:xfrm>
          <a:prstGeom prst="rect">
            <a:avLst/>
          </a:prstGeom>
          <a:noFill/>
        </p:spPr>
        <p:txBody>
          <a:bodyPr wrap="square" rtlCol="0">
            <a:spAutoFit/>
          </a:bodyPr>
          <a:lstStyle/>
          <a:p>
            <a:r>
              <a:rPr lang="en-GB" sz="1200" dirty="0"/>
              <a:t>Khanya Mtshali, ‘Old-Time Looters’, Quartz Africa,  </a:t>
            </a:r>
          </a:p>
        </p:txBody>
      </p:sp>
      <p:sp>
        <p:nvSpPr>
          <p:cNvPr id="8" name="TextBox 7">
            <a:extLst>
              <a:ext uri="{FF2B5EF4-FFF2-40B4-BE49-F238E27FC236}">
                <a16:creationId xmlns:a16="http://schemas.microsoft.com/office/drawing/2014/main" id="{33E228C7-6135-4C81-9CB6-5791D36091FA}"/>
              </a:ext>
            </a:extLst>
          </p:cNvPr>
          <p:cNvSpPr txBox="1"/>
          <p:nvPr/>
        </p:nvSpPr>
        <p:spPr>
          <a:xfrm>
            <a:off x="429370" y="6647291"/>
            <a:ext cx="3888188" cy="276999"/>
          </a:xfrm>
          <a:prstGeom prst="rect">
            <a:avLst/>
          </a:prstGeom>
          <a:noFill/>
        </p:spPr>
        <p:txBody>
          <a:bodyPr wrap="square" rtlCol="0">
            <a:spAutoFit/>
          </a:bodyPr>
          <a:lstStyle/>
          <a:p>
            <a:r>
              <a:rPr lang="en-GB" sz="1200" dirty="0"/>
              <a:t>JA Green, ‘Ovonramwen, Oba of Benin’, 1897 </a:t>
            </a:r>
          </a:p>
        </p:txBody>
      </p:sp>
    </p:spTree>
    <p:extLst>
      <p:ext uri="{BB962C8B-B14F-4D97-AF65-F5344CB8AC3E}">
        <p14:creationId xmlns:p14="http://schemas.microsoft.com/office/powerpoint/2010/main" val="46389030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F95972E-B5F4-4ED2-AA59-D3A2544B2ED9}"/>
              </a:ext>
            </a:extLst>
          </p:cNvPr>
          <p:cNvSpPr>
            <a:spLocks noGrp="1"/>
          </p:cNvSpPr>
          <p:nvPr>
            <p:ph type="ctrTitle"/>
          </p:nvPr>
        </p:nvSpPr>
        <p:spPr>
          <a:xfrm>
            <a:off x="1370693" y="290224"/>
            <a:ext cx="9440034" cy="863850"/>
          </a:xfrm>
        </p:spPr>
        <p:txBody>
          <a:bodyPr>
            <a:normAutofit fontScale="90000"/>
          </a:bodyPr>
          <a:lstStyle/>
          <a:p>
            <a:r>
              <a:rPr lang="en-GB" dirty="0"/>
              <a:t>European Attitudes and Reception </a:t>
            </a:r>
          </a:p>
        </p:txBody>
      </p:sp>
      <p:sp>
        <p:nvSpPr>
          <p:cNvPr id="3" name="Subtitle 2">
            <a:extLst>
              <a:ext uri="{FF2B5EF4-FFF2-40B4-BE49-F238E27FC236}">
                <a16:creationId xmlns:a16="http://schemas.microsoft.com/office/drawing/2014/main" id="{3AEFB9BB-0383-4446-ABB5-C94DBBF8CC7C}"/>
              </a:ext>
            </a:extLst>
          </p:cNvPr>
          <p:cNvSpPr>
            <a:spLocks noGrp="1"/>
          </p:cNvSpPr>
          <p:nvPr>
            <p:ph type="subTitle" idx="1"/>
          </p:nvPr>
        </p:nvSpPr>
        <p:spPr>
          <a:xfrm>
            <a:off x="304259" y="1798445"/>
            <a:ext cx="11254852" cy="4658013"/>
          </a:xfrm>
        </p:spPr>
        <p:txBody>
          <a:bodyPr>
            <a:normAutofit/>
          </a:bodyPr>
          <a:lstStyle/>
          <a:p>
            <a:pPr marL="342900" indent="-342900" algn="just">
              <a:buFont typeface="Arial" panose="020B0604020202020204" pitchFamily="34" charset="0"/>
              <a:buChar char="•"/>
            </a:pPr>
            <a:r>
              <a:rPr lang="en-GB" sz="2400" dirty="0">
                <a:latin typeface="Calibri" panose="020F0502020204030204" pitchFamily="34" charset="0"/>
                <a:cs typeface="Calibri" panose="020F0502020204030204" pitchFamily="34" charset="0"/>
              </a:rPr>
              <a:t>Racist</a:t>
            </a:r>
          </a:p>
          <a:p>
            <a:pPr marL="800100" lvl="1" indent="-342900" algn="just">
              <a:buFont typeface="Arial" panose="020B0604020202020204" pitchFamily="34" charset="0"/>
              <a:buChar char="•"/>
            </a:pPr>
            <a:r>
              <a:rPr lang="en-GB" sz="2000" dirty="0">
                <a:latin typeface="Calibri" panose="020F0502020204030204" pitchFamily="34" charset="0"/>
                <a:cs typeface="Calibri" panose="020F0502020204030204" pitchFamily="34" charset="0"/>
              </a:rPr>
              <a:t>Europeans claimed the items were of white origins</a:t>
            </a:r>
          </a:p>
          <a:p>
            <a:pPr marL="1257300" lvl="2" indent="-342900" algn="just">
              <a:buFont typeface="Arial" panose="020B0604020202020204" pitchFamily="34" charset="0"/>
              <a:buChar char="•"/>
            </a:pPr>
            <a:r>
              <a:rPr lang="en-GB" sz="2000" dirty="0">
                <a:latin typeface="Calibri" panose="020F0502020204030204" pitchFamily="34" charset="0"/>
                <a:cs typeface="Calibri" panose="020F0502020204030204" pitchFamily="34" charset="0"/>
              </a:rPr>
              <a:t>‘outright refusal of Europeans to believe that they had been created by Africans.’ (</a:t>
            </a:r>
            <a:r>
              <a:rPr lang="en-GB" sz="2000" dirty="0" err="1">
                <a:latin typeface="Calibri" panose="020F0502020204030204" pitchFamily="34" charset="0"/>
                <a:cs typeface="Calibri" panose="020F0502020204030204" pitchFamily="34" charset="0"/>
              </a:rPr>
              <a:t>Dr.</a:t>
            </a:r>
            <a:r>
              <a:rPr lang="en-GB" sz="2000" dirty="0">
                <a:latin typeface="Calibri" panose="020F0502020204030204" pitchFamily="34" charset="0"/>
                <a:cs typeface="Calibri" panose="020F0502020204030204" pitchFamily="34" charset="0"/>
              </a:rPr>
              <a:t> Stephen Small. P.122)</a:t>
            </a:r>
          </a:p>
          <a:p>
            <a:pPr marL="1714500" lvl="3" indent="-342900" algn="just">
              <a:buFont typeface="Arial" panose="020B0604020202020204" pitchFamily="34" charset="0"/>
              <a:buChar char="•"/>
            </a:pPr>
            <a:r>
              <a:rPr lang="en-GB" sz="2000" dirty="0">
                <a:latin typeface="Calibri" panose="020F0502020204030204" pitchFamily="34" charset="0"/>
                <a:cs typeface="Calibri" panose="020F0502020204030204" pitchFamily="34" charset="0"/>
              </a:rPr>
              <a:t>Leo Frobenius German ethnologist-believed Greek survivors created these works of art</a:t>
            </a:r>
          </a:p>
          <a:p>
            <a:pPr marL="342900" indent="-342900" algn="just">
              <a:buFont typeface="Arial" panose="020B0604020202020204" pitchFamily="34" charset="0"/>
              <a:buChar char="•"/>
            </a:pPr>
            <a:endParaRPr lang="en-GB" sz="2400" dirty="0">
              <a:latin typeface="Calibri" panose="020F0502020204030204" pitchFamily="34" charset="0"/>
              <a:cs typeface="Calibri" panose="020F0502020204030204" pitchFamily="34" charset="0"/>
            </a:endParaRPr>
          </a:p>
          <a:p>
            <a:pPr marL="342900" indent="-342900" algn="just">
              <a:buFont typeface="Arial" panose="020B0604020202020204" pitchFamily="34" charset="0"/>
              <a:buChar char="•"/>
            </a:pPr>
            <a:r>
              <a:rPr lang="en-GB" sz="2400" dirty="0">
                <a:latin typeface="Calibri" panose="020F0502020204030204" pitchFamily="34" charset="0"/>
                <a:cs typeface="Calibri" panose="020F0502020204030204" pitchFamily="34" charset="0"/>
              </a:rPr>
              <a:t>The narrative entirely under British control </a:t>
            </a:r>
          </a:p>
          <a:p>
            <a:pPr marL="800100" lvl="1" indent="-342900" algn="just">
              <a:buFont typeface="Arial" panose="020B0604020202020204" pitchFamily="34" charset="0"/>
              <a:buChar char="•"/>
            </a:pPr>
            <a:r>
              <a:rPr lang="en-GB" sz="2000" dirty="0">
                <a:latin typeface="Calibri" panose="020F0502020204030204" pitchFamily="34" charset="0"/>
                <a:cs typeface="Calibri" panose="020F0502020204030204" pitchFamily="34" charset="0"/>
              </a:rPr>
              <a:t>Objects sit in the British Museum as trophies of Empire</a:t>
            </a:r>
          </a:p>
          <a:p>
            <a:pPr marL="1257300" lvl="2" indent="-342900" algn="just">
              <a:buFont typeface="Arial" panose="020B0604020202020204" pitchFamily="34" charset="0"/>
              <a:buChar char="•"/>
            </a:pPr>
            <a:r>
              <a:rPr lang="en-GB" sz="2000" dirty="0">
                <a:latin typeface="Calibri" panose="020F0502020204030204" pitchFamily="34" charset="0"/>
                <a:cs typeface="Calibri" panose="020F0502020204030204" pitchFamily="34" charset="0"/>
              </a:rPr>
              <a:t>The British Museum is a powerful and imposing building and carries with it the weight of British imperialism </a:t>
            </a:r>
          </a:p>
          <a:p>
            <a:pPr marL="800100" lvl="1" indent="-342900" algn="just">
              <a:buFont typeface="Arial" panose="020B0604020202020204" pitchFamily="34" charset="0"/>
              <a:buChar char="•"/>
            </a:pPr>
            <a:endParaRPr lang="en-GB" dirty="0">
              <a:latin typeface="Calibri" panose="020F0502020204030204" pitchFamily="34" charset="0"/>
              <a:cs typeface="Calibri" panose="020F0502020204030204" pitchFamily="34" charset="0"/>
            </a:endParaRPr>
          </a:p>
          <a:p>
            <a:pPr marL="342900" indent="-342900" algn="just">
              <a:buFont typeface="Arial" panose="020B0604020202020204" pitchFamily="34" charset="0"/>
              <a:buChar char="•"/>
            </a:pPr>
            <a:endParaRPr lang="en-GB" dirty="0">
              <a:latin typeface="Calibri" panose="020F0502020204030204" pitchFamily="34" charset="0"/>
              <a:cs typeface="Calibri" panose="020F0502020204030204" pitchFamily="34" charset="0"/>
            </a:endParaRPr>
          </a:p>
          <a:p>
            <a:pPr marL="342900" indent="-342900" algn="just">
              <a:buFont typeface="Arial" panose="020B0604020202020204" pitchFamily="34" charset="0"/>
              <a:buChar char="•"/>
            </a:pPr>
            <a:endParaRPr lang="en-GB" dirty="0"/>
          </a:p>
          <a:p>
            <a:pPr marL="342900" indent="-342900" algn="just">
              <a:buFont typeface="Arial" panose="020B0604020202020204" pitchFamily="34" charset="0"/>
              <a:buChar char="•"/>
            </a:pPr>
            <a:endParaRPr lang="en-GB" dirty="0"/>
          </a:p>
          <a:p>
            <a:pPr marL="342900" indent="-342900" algn="just">
              <a:buFont typeface="Arial" panose="020B0604020202020204" pitchFamily="34" charset="0"/>
              <a:buChar char="•"/>
            </a:pPr>
            <a:endParaRPr lang="en-GB" dirty="0"/>
          </a:p>
          <a:p>
            <a:pPr marL="342900" indent="-342900" algn="just">
              <a:buFont typeface="Arial" panose="020B0604020202020204" pitchFamily="34" charset="0"/>
              <a:buChar char="•"/>
            </a:pPr>
            <a:endParaRPr lang="en-GB" dirty="0"/>
          </a:p>
          <a:p>
            <a:pPr marL="342900" indent="-342900" algn="just">
              <a:buFont typeface="Arial" panose="020B0604020202020204" pitchFamily="34" charset="0"/>
              <a:buChar char="•"/>
            </a:pPr>
            <a:endParaRPr lang="en-GB" dirty="0"/>
          </a:p>
        </p:txBody>
      </p:sp>
      <p:sp>
        <p:nvSpPr>
          <p:cNvPr id="4" name="Slide Number Placeholder 3">
            <a:extLst>
              <a:ext uri="{FF2B5EF4-FFF2-40B4-BE49-F238E27FC236}">
                <a16:creationId xmlns:a16="http://schemas.microsoft.com/office/drawing/2014/main" id="{9887ED4C-3F5D-4866-9BCD-E14B42973665}"/>
              </a:ext>
            </a:extLst>
          </p:cNvPr>
          <p:cNvSpPr>
            <a:spLocks noGrp="1"/>
          </p:cNvSpPr>
          <p:nvPr>
            <p:ph type="sldNum" sz="quarter" idx="12"/>
          </p:nvPr>
        </p:nvSpPr>
        <p:spPr>
          <a:xfrm>
            <a:off x="11438455" y="6456458"/>
            <a:ext cx="753545" cy="365125"/>
          </a:xfrm>
        </p:spPr>
        <p:txBody>
          <a:bodyPr/>
          <a:lstStyle/>
          <a:p>
            <a:fld id="{B630E6BF-B321-431B-991B-51E3E36DFA7A}" type="slidenum">
              <a:rPr lang="en-GB" smtClean="0"/>
              <a:t>5</a:t>
            </a:fld>
            <a:endParaRPr lang="en-GB" dirty="0"/>
          </a:p>
        </p:txBody>
      </p:sp>
    </p:spTree>
    <p:extLst>
      <p:ext uri="{BB962C8B-B14F-4D97-AF65-F5344CB8AC3E}">
        <p14:creationId xmlns:p14="http://schemas.microsoft.com/office/powerpoint/2010/main" val="269087477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blipFill rotWithShape="1">
          <a:blip r:embed="rId3">
            <a:duotone>
              <a:schemeClr val="bg2">
                <a:shade val="80000"/>
                <a:lumMod val="80000"/>
              </a:schemeClr>
              <a:schemeClr val="bg2">
                <a:tint val="98000"/>
              </a:schemeClr>
            </a:duotone>
          </a:blip>
          <a:stretch/>
        </a:blipFill>
        <a:effectLst/>
      </p:bgPr>
    </p:bg>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489404C5-F0D0-4FF5-A03D-82282FBEDC62}"/>
              </a:ext>
            </a:extLst>
          </p:cNvPr>
          <p:cNvPicPr>
            <a:picLocks noChangeAspect="1"/>
          </p:cNvPicPr>
          <p:nvPr/>
        </p:nvPicPr>
        <p:blipFill rotWithShape="1">
          <a:blip r:embed="rId4"/>
          <a:srcRect l="18243" r="19313" b="1"/>
          <a:stretch/>
        </p:blipFill>
        <p:spPr>
          <a:xfrm>
            <a:off x="1" y="0"/>
            <a:ext cx="5231958" cy="6857999"/>
          </a:xfrm>
          <a:prstGeom prst="rect">
            <a:avLst/>
          </a:prstGeom>
        </p:spPr>
      </p:pic>
      <p:pic>
        <p:nvPicPr>
          <p:cNvPr id="14" name="Picture 13">
            <a:extLst>
              <a:ext uri="{FF2B5EF4-FFF2-40B4-BE49-F238E27FC236}">
                <a16:creationId xmlns:a16="http://schemas.microsoft.com/office/drawing/2014/main" id="{B536FA4E-0152-4E27-91DA-0FC22D1846BB}"/>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5">
            <a:extLst>
              <a:ext uri="{28A0092B-C50C-407E-A947-70E740481C1C}">
                <a14:useLocalDpi xmlns:a14="http://schemas.microsoft.com/office/drawing/2010/main" val="0"/>
              </a:ext>
            </a:extLst>
          </a:blip>
          <a:srcRect t="964" r="2807" b="1446"/>
          <a:stretch/>
        </p:blipFill>
        <p:spPr>
          <a:xfrm>
            <a:off x="6257026" y="1"/>
            <a:ext cx="5934973" cy="6858000"/>
          </a:xfrm>
          <a:prstGeom prst="rect">
            <a:avLst/>
          </a:prstGeom>
        </p:spPr>
      </p:pic>
      <p:sp>
        <p:nvSpPr>
          <p:cNvPr id="2" name="Title 1">
            <a:extLst>
              <a:ext uri="{FF2B5EF4-FFF2-40B4-BE49-F238E27FC236}">
                <a16:creationId xmlns:a16="http://schemas.microsoft.com/office/drawing/2014/main" id="{CF95972E-B5F4-4ED2-AA59-D3A2544B2ED9}"/>
              </a:ext>
            </a:extLst>
          </p:cNvPr>
          <p:cNvSpPr>
            <a:spLocks noGrp="1"/>
          </p:cNvSpPr>
          <p:nvPr>
            <p:ph type="ctrTitle"/>
          </p:nvPr>
        </p:nvSpPr>
        <p:spPr>
          <a:xfrm>
            <a:off x="5992780" y="267442"/>
            <a:ext cx="5661328" cy="606016"/>
          </a:xfrm>
        </p:spPr>
        <p:txBody>
          <a:bodyPr vert="horz" lIns="91440" tIns="45720" rIns="91440" bIns="45720" rtlCol="0" anchor="b">
            <a:normAutofit/>
          </a:bodyPr>
          <a:lstStyle/>
          <a:p>
            <a:pPr algn="l"/>
            <a:r>
              <a:rPr lang="en-US" sz="3200" dirty="0"/>
              <a:t>British Museum Representation </a:t>
            </a:r>
          </a:p>
        </p:txBody>
      </p:sp>
      <p:sp>
        <p:nvSpPr>
          <p:cNvPr id="6" name="Subtitle 5">
            <a:extLst>
              <a:ext uri="{FF2B5EF4-FFF2-40B4-BE49-F238E27FC236}">
                <a16:creationId xmlns:a16="http://schemas.microsoft.com/office/drawing/2014/main" id="{316CB8E5-DDEE-4F4D-B484-3CAC329163B4}"/>
              </a:ext>
            </a:extLst>
          </p:cNvPr>
          <p:cNvSpPr>
            <a:spLocks noGrp="1"/>
          </p:cNvSpPr>
          <p:nvPr>
            <p:ph type="subTitle" idx="1"/>
          </p:nvPr>
        </p:nvSpPr>
        <p:spPr>
          <a:xfrm>
            <a:off x="5231958" y="1140899"/>
            <a:ext cx="6960041" cy="5931786"/>
          </a:xfrm>
        </p:spPr>
        <p:txBody>
          <a:bodyPr vert="horz" lIns="91440" tIns="45720" rIns="91440" bIns="45720" rtlCol="0" anchor="t">
            <a:normAutofit/>
          </a:bodyPr>
          <a:lstStyle/>
          <a:p>
            <a:pPr marL="342900" indent="-342900" algn="l">
              <a:buFont typeface="Wingdings 2" charset="2"/>
              <a:buChar char="•"/>
            </a:pPr>
            <a:r>
              <a:rPr lang="en-US" sz="1800" dirty="0">
                <a:solidFill>
                  <a:schemeClr val="tx2"/>
                </a:solidFill>
                <a:latin typeface="Calibri" panose="020F0502020204030204" pitchFamily="34" charset="0"/>
                <a:cs typeface="Calibri" panose="020F0502020204030204" pitchFamily="34" charset="0"/>
              </a:rPr>
              <a:t>Trophy house of the Empire</a:t>
            </a:r>
          </a:p>
          <a:p>
            <a:pPr marL="800100" lvl="1" indent="-342900" algn="l">
              <a:buFont typeface="Wingdings 2" charset="2"/>
              <a:buChar char="•"/>
            </a:pPr>
            <a:r>
              <a:rPr lang="en-GB" sz="1400" dirty="0">
                <a:solidFill>
                  <a:schemeClr val="tx2"/>
                </a:solidFill>
                <a:latin typeface="Calibri" panose="020F0502020204030204" pitchFamily="34" charset="0"/>
                <a:cs typeface="Calibri" panose="020F0502020204030204" pitchFamily="34" charset="0"/>
              </a:rPr>
              <a:t>‘The notion of western culture as inherently progressive, sophisticated and, above all, superior… remains firmly embedded in the cultural institutions of western Europe, not least in its museums.’ (G.Tawadros)</a:t>
            </a:r>
            <a:endParaRPr lang="en-US" sz="1400" dirty="0">
              <a:solidFill>
                <a:schemeClr val="tx2"/>
              </a:solidFill>
              <a:latin typeface="Calibri" panose="020F0502020204030204" pitchFamily="34" charset="0"/>
              <a:cs typeface="Calibri" panose="020F0502020204030204" pitchFamily="34" charset="0"/>
            </a:endParaRPr>
          </a:p>
          <a:p>
            <a:pPr marL="342900" indent="-342900" algn="l">
              <a:buFont typeface="Wingdings 2" charset="2"/>
              <a:buChar char="•"/>
            </a:pPr>
            <a:r>
              <a:rPr lang="en-US" sz="1800" dirty="0">
                <a:solidFill>
                  <a:schemeClr val="tx2"/>
                </a:solidFill>
                <a:latin typeface="Calibri" panose="020F0502020204030204" pitchFamily="34" charset="0"/>
                <a:cs typeface="Calibri" panose="020F0502020204030204" pitchFamily="34" charset="0"/>
              </a:rPr>
              <a:t>The British Museum chooses how objects are interpreted and presented</a:t>
            </a:r>
          </a:p>
          <a:p>
            <a:pPr marL="342900" indent="-342900" algn="l">
              <a:buFont typeface="Wingdings 2" charset="2"/>
              <a:buChar char="•"/>
            </a:pPr>
            <a:r>
              <a:rPr lang="en-US" sz="1800" dirty="0">
                <a:solidFill>
                  <a:schemeClr val="tx2"/>
                </a:solidFill>
                <a:latin typeface="Calibri" panose="020F0502020204030204" pitchFamily="34" charset="0"/>
                <a:cs typeface="Calibri" panose="020F0502020204030204" pitchFamily="34" charset="0"/>
              </a:rPr>
              <a:t>The Oba head and Bronzes are presented as works of art</a:t>
            </a:r>
          </a:p>
          <a:p>
            <a:pPr marL="342900" indent="-342900" algn="l">
              <a:buFont typeface="Wingdings 2" charset="2"/>
              <a:buChar char="•"/>
            </a:pPr>
            <a:r>
              <a:rPr lang="en-US" sz="1800" dirty="0">
                <a:solidFill>
                  <a:schemeClr val="tx2"/>
                </a:solidFill>
                <a:latin typeface="Calibri" panose="020F0502020204030204" pitchFamily="34" charset="0"/>
                <a:cs typeface="Calibri" panose="020F0502020204030204" pitchFamily="34" charset="0"/>
              </a:rPr>
              <a:t>Denial of cultural heritage of Benin and the symbolic significance of the objects.</a:t>
            </a:r>
          </a:p>
          <a:p>
            <a:pPr marL="342900" indent="-342900" algn="l">
              <a:buFont typeface="Wingdings 2" charset="2"/>
              <a:buChar char="•"/>
            </a:pPr>
            <a:r>
              <a:rPr lang="en-GB" sz="1800" dirty="0">
                <a:solidFill>
                  <a:schemeClr val="tx2"/>
                </a:solidFill>
                <a:latin typeface="Calibri" panose="020F0502020204030204" pitchFamily="34" charset="0"/>
                <a:cs typeface="Calibri" panose="020F0502020204030204" pitchFamily="34" charset="0"/>
              </a:rPr>
              <a:t>Shown off as art rather than seen as a testimony</a:t>
            </a:r>
          </a:p>
          <a:p>
            <a:pPr marL="342900" indent="-342900" algn="l">
              <a:buFont typeface="Wingdings 2" charset="2"/>
              <a:buChar char="•"/>
            </a:pPr>
            <a:r>
              <a:rPr lang="en-GB" sz="1800" dirty="0">
                <a:solidFill>
                  <a:schemeClr val="tx2"/>
                </a:solidFill>
                <a:latin typeface="Calibri" panose="020F0502020204030204" pitchFamily="34" charset="0"/>
                <a:cs typeface="Calibri" panose="020F0502020204030204" pitchFamily="34" charset="0"/>
              </a:rPr>
              <a:t>The oral history supported by material objects</a:t>
            </a:r>
          </a:p>
          <a:p>
            <a:pPr marL="800100" lvl="1" indent="-342900" algn="l">
              <a:buFont typeface="Wingdings 2" charset="2"/>
              <a:buChar char="•"/>
            </a:pPr>
            <a:r>
              <a:rPr lang="en-GB" sz="1600" dirty="0">
                <a:solidFill>
                  <a:schemeClr val="tx2"/>
                </a:solidFill>
                <a:latin typeface="Calibri" panose="020F0502020204030204" pitchFamily="34" charset="0"/>
                <a:cs typeface="Calibri" panose="020F0502020204030204" pitchFamily="34" charset="0"/>
              </a:rPr>
              <a:t>‘These stolen items are our evidence of a glorious past truncated by a foreign force that had no respect for others history.’ (Victor Ehikhamenor)</a:t>
            </a:r>
            <a:endParaRPr lang="en-US" sz="1600" dirty="0">
              <a:solidFill>
                <a:schemeClr val="tx2"/>
              </a:solidFill>
              <a:latin typeface="Calibri" panose="020F0502020204030204" pitchFamily="34" charset="0"/>
              <a:cs typeface="Calibri" panose="020F0502020204030204" pitchFamily="34" charset="0"/>
            </a:endParaRPr>
          </a:p>
        </p:txBody>
      </p:sp>
      <p:sp>
        <p:nvSpPr>
          <p:cNvPr id="4" name="Slide Number Placeholder 3">
            <a:extLst>
              <a:ext uri="{FF2B5EF4-FFF2-40B4-BE49-F238E27FC236}">
                <a16:creationId xmlns:a16="http://schemas.microsoft.com/office/drawing/2014/main" id="{8BFF151A-34B4-4BA4-9D77-91C6C406DEBA}"/>
              </a:ext>
            </a:extLst>
          </p:cNvPr>
          <p:cNvSpPr>
            <a:spLocks noGrp="1"/>
          </p:cNvSpPr>
          <p:nvPr>
            <p:ph type="sldNum" sz="quarter" idx="12"/>
          </p:nvPr>
        </p:nvSpPr>
        <p:spPr>
          <a:xfrm>
            <a:off x="11438454" y="6452045"/>
            <a:ext cx="753545" cy="365125"/>
          </a:xfrm>
        </p:spPr>
        <p:txBody>
          <a:bodyPr vert="horz" lIns="91440" tIns="45720" rIns="91440" bIns="45720" rtlCol="0" anchor="ctr">
            <a:normAutofit/>
          </a:bodyPr>
          <a:lstStyle/>
          <a:p>
            <a:pPr defTabSz="914400">
              <a:spcAft>
                <a:spcPts val="600"/>
              </a:spcAft>
            </a:pPr>
            <a:fld id="{B630E6BF-B321-431B-991B-51E3E36DFA7A}" type="slidenum">
              <a:rPr lang="en-US" smtClean="0">
                <a:solidFill>
                  <a:srgbClr val="FFFFFF"/>
                </a:solidFill>
              </a:rPr>
              <a:pPr defTabSz="914400">
                <a:spcAft>
                  <a:spcPts val="600"/>
                </a:spcAft>
              </a:pPr>
              <a:t>6</a:t>
            </a:fld>
            <a:endParaRPr lang="en-US" dirty="0">
              <a:solidFill>
                <a:srgbClr val="FFFFFF"/>
              </a:solidFill>
            </a:endParaRPr>
          </a:p>
        </p:txBody>
      </p:sp>
      <p:sp>
        <p:nvSpPr>
          <p:cNvPr id="3" name="TextBox 2">
            <a:extLst>
              <a:ext uri="{FF2B5EF4-FFF2-40B4-BE49-F238E27FC236}">
                <a16:creationId xmlns:a16="http://schemas.microsoft.com/office/drawing/2014/main" id="{13E0CB25-1546-4406-8739-FD566AB91BF9}"/>
              </a:ext>
            </a:extLst>
          </p:cNvPr>
          <p:cNvSpPr txBox="1"/>
          <p:nvPr/>
        </p:nvSpPr>
        <p:spPr>
          <a:xfrm>
            <a:off x="1" y="6581001"/>
            <a:ext cx="5231957" cy="276999"/>
          </a:xfrm>
          <a:prstGeom prst="rect">
            <a:avLst/>
          </a:prstGeom>
          <a:noFill/>
        </p:spPr>
        <p:txBody>
          <a:bodyPr wrap="square" rtlCol="0">
            <a:spAutoFit/>
          </a:bodyPr>
          <a:lstStyle/>
          <a:p>
            <a:r>
              <a:rPr lang="en-GB" sz="1200" dirty="0"/>
              <a:t>Groucho, ‘Benin Bronzes at the British Museum’, The Independent, 2018 </a:t>
            </a:r>
          </a:p>
        </p:txBody>
      </p:sp>
    </p:spTree>
    <p:extLst>
      <p:ext uri="{BB962C8B-B14F-4D97-AF65-F5344CB8AC3E}">
        <p14:creationId xmlns:p14="http://schemas.microsoft.com/office/powerpoint/2010/main" val="111295157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F95972E-B5F4-4ED2-AA59-D3A2544B2ED9}"/>
              </a:ext>
            </a:extLst>
          </p:cNvPr>
          <p:cNvSpPr>
            <a:spLocks noGrp="1"/>
          </p:cNvSpPr>
          <p:nvPr>
            <p:ph type="ctrTitle"/>
          </p:nvPr>
        </p:nvSpPr>
        <p:spPr>
          <a:xfrm>
            <a:off x="1487302" y="571328"/>
            <a:ext cx="9440034" cy="950555"/>
          </a:xfrm>
        </p:spPr>
        <p:txBody>
          <a:bodyPr/>
          <a:lstStyle/>
          <a:p>
            <a:r>
              <a:rPr lang="en-GB" dirty="0"/>
              <a:t>Narrative of Justification</a:t>
            </a:r>
          </a:p>
        </p:txBody>
      </p:sp>
      <p:sp>
        <p:nvSpPr>
          <p:cNvPr id="3" name="Subtitle 2">
            <a:extLst>
              <a:ext uri="{FF2B5EF4-FFF2-40B4-BE49-F238E27FC236}">
                <a16:creationId xmlns:a16="http://schemas.microsoft.com/office/drawing/2014/main" id="{3AEFB9BB-0383-4446-ABB5-C94DBBF8CC7C}"/>
              </a:ext>
            </a:extLst>
          </p:cNvPr>
          <p:cNvSpPr>
            <a:spLocks noGrp="1"/>
          </p:cNvSpPr>
          <p:nvPr>
            <p:ph type="subTitle" idx="1"/>
          </p:nvPr>
        </p:nvSpPr>
        <p:spPr>
          <a:xfrm>
            <a:off x="518363" y="1941659"/>
            <a:ext cx="11155273" cy="4162133"/>
          </a:xfrm>
        </p:spPr>
        <p:txBody>
          <a:bodyPr>
            <a:normAutofit/>
          </a:bodyPr>
          <a:lstStyle/>
          <a:p>
            <a:pPr marL="342900" indent="-342900" algn="l">
              <a:buFont typeface="Arial" panose="020B0604020202020204" pitchFamily="34" charset="0"/>
              <a:buChar char="•"/>
            </a:pPr>
            <a:r>
              <a:rPr lang="en-GB" sz="2300" dirty="0">
                <a:latin typeface="Calibri" panose="020F0502020204030204" pitchFamily="34" charset="0"/>
                <a:cs typeface="Calibri" panose="020F0502020204030204" pitchFamily="34" charset="0"/>
              </a:rPr>
              <a:t>By denying cultural heritage of Benin there is a denial that Africa was already civilized</a:t>
            </a:r>
          </a:p>
          <a:p>
            <a:pPr algn="l"/>
            <a:endParaRPr lang="en-GB" sz="2300" dirty="0">
              <a:latin typeface="Calibri" panose="020F0502020204030204" pitchFamily="34" charset="0"/>
              <a:cs typeface="Calibri" panose="020F0502020204030204" pitchFamily="34" charset="0"/>
            </a:endParaRPr>
          </a:p>
          <a:p>
            <a:pPr marL="342900" indent="-342900" algn="l">
              <a:buFont typeface="Arial" panose="020B0604020202020204" pitchFamily="34" charset="0"/>
              <a:buChar char="•"/>
            </a:pPr>
            <a:r>
              <a:rPr lang="en-GB" sz="2300" dirty="0">
                <a:latin typeface="Calibri" panose="020F0502020204030204" pitchFamily="34" charset="0"/>
                <a:cs typeface="Calibri" panose="020F0502020204030204" pitchFamily="34" charset="0"/>
              </a:rPr>
              <a:t>Objects were stolen but the Expedition was justified as retaliation </a:t>
            </a:r>
          </a:p>
          <a:p>
            <a:pPr marL="342900" indent="-342900" algn="l">
              <a:buFont typeface="Arial" panose="020B0604020202020204" pitchFamily="34" charset="0"/>
              <a:buChar char="•"/>
            </a:pPr>
            <a:endParaRPr lang="en-GB" sz="2300" dirty="0">
              <a:latin typeface="Calibri" panose="020F0502020204030204" pitchFamily="34" charset="0"/>
              <a:cs typeface="Calibri" panose="020F0502020204030204" pitchFamily="34" charset="0"/>
            </a:endParaRPr>
          </a:p>
          <a:p>
            <a:pPr marL="342900" indent="-342900" algn="just">
              <a:buFont typeface="Arial" panose="020B0604020202020204" pitchFamily="34" charset="0"/>
              <a:buChar char="•"/>
            </a:pPr>
            <a:r>
              <a:rPr lang="en-GB" sz="2300" dirty="0">
                <a:latin typeface="Calibri" panose="020F0502020204030204" pitchFamily="34" charset="0"/>
                <a:cs typeface="Calibri" panose="020F0502020204030204" pitchFamily="34" charset="0"/>
              </a:rPr>
              <a:t>The narrative fed into racist views that Africans were barbaric and savage</a:t>
            </a:r>
          </a:p>
          <a:p>
            <a:pPr marL="800100" lvl="1" indent="-342900" algn="just">
              <a:buFont typeface="Arial" panose="020B0604020202020204" pitchFamily="34" charset="0"/>
              <a:buChar char="•"/>
            </a:pPr>
            <a:r>
              <a:rPr lang="en-GB" sz="2100" dirty="0">
                <a:latin typeface="Calibri" panose="020F0502020204030204" pitchFamily="34" charset="0"/>
                <a:cs typeface="Calibri" panose="020F0502020204030204" pitchFamily="34" charset="0"/>
              </a:rPr>
              <a:t>Sir Reginald Bacon, Benin : The City of Blood 1897</a:t>
            </a:r>
          </a:p>
          <a:p>
            <a:pPr marL="1257300" lvl="2" indent="-342900" algn="just">
              <a:buFont typeface="Arial" panose="020B0604020202020204" pitchFamily="34" charset="0"/>
              <a:buChar char="•"/>
            </a:pPr>
            <a:r>
              <a:rPr lang="en-GB" sz="1800" dirty="0">
                <a:latin typeface="Calibri" panose="020F0502020204030204" pitchFamily="34" charset="0"/>
                <a:cs typeface="Calibri" panose="020F0502020204030204" pitchFamily="34" charset="0"/>
              </a:rPr>
              <a:t>‘The altar was deluged in blood, the smell of which was too overpowering for many of us. This same awful smell seemed to pervade the whole compound, as if the grass had been watered with blood.’ </a:t>
            </a:r>
            <a:br>
              <a:rPr lang="en-GB" sz="1800" dirty="0">
                <a:latin typeface="Calibri" panose="020F0502020204030204" pitchFamily="34" charset="0"/>
                <a:cs typeface="Calibri" panose="020F0502020204030204" pitchFamily="34" charset="0"/>
              </a:rPr>
            </a:br>
            <a:r>
              <a:rPr lang="en-GB" sz="1800" dirty="0">
                <a:latin typeface="Calibri" panose="020F0502020204030204" pitchFamily="34" charset="0"/>
                <a:cs typeface="Calibri" panose="020F0502020204030204" pitchFamily="34" charset="0"/>
              </a:rPr>
              <a:t>(Sir Reginald Bacon. P.87)</a:t>
            </a:r>
          </a:p>
          <a:p>
            <a:pPr marL="342900" indent="-342900" algn="l">
              <a:buFont typeface="Arial" panose="020B0604020202020204" pitchFamily="34" charset="0"/>
              <a:buChar char="•"/>
            </a:pPr>
            <a:endParaRPr lang="en-GB" dirty="0"/>
          </a:p>
        </p:txBody>
      </p:sp>
      <p:sp>
        <p:nvSpPr>
          <p:cNvPr id="4" name="Slide Number Placeholder 3">
            <a:extLst>
              <a:ext uri="{FF2B5EF4-FFF2-40B4-BE49-F238E27FC236}">
                <a16:creationId xmlns:a16="http://schemas.microsoft.com/office/drawing/2014/main" id="{FA320AAE-7350-4E86-B7D0-CD9775590C3E}"/>
              </a:ext>
            </a:extLst>
          </p:cNvPr>
          <p:cNvSpPr>
            <a:spLocks noGrp="1"/>
          </p:cNvSpPr>
          <p:nvPr>
            <p:ph type="sldNum" sz="quarter" idx="12"/>
          </p:nvPr>
        </p:nvSpPr>
        <p:spPr>
          <a:xfrm>
            <a:off x="11438455" y="6492875"/>
            <a:ext cx="753545" cy="365125"/>
          </a:xfrm>
        </p:spPr>
        <p:txBody>
          <a:bodyPr/>
          <a:lstStyle/>
          <a:p>
            <a:fld id="{B630E6BF-B321-431B-991B-51E3E36DFA7A}" type="slidenum">
              <a:rPr lang="en-GB" smtClean="0"/>
              <a:t>7</a:t>
            </a:fld>
            <a:endParaRPr lang="en-GB" dirty="0"/>
          </a:p>
        </p:txBody>
      </p:sp>
    </p:spTree>
    <p:extLst>
      <p:ext uri="{BB962C8B-B14F-4D97-AF65-F5344CB8AC3E}">
        <p14:creationId xmlns:p14="http://schemas.microsoft.com/office/powerpoint/2010/main" val="428320024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F95972E-B5F4-4ED2-AA59-D3A2544B2ED9}"/>
              </a:ext>
            </a:extLst>
          </p:cNvPr>
          <p:cNvSpPr>
            <a:spLocks noGrp="1"/>
          </p:cNvSpPr>
          <p:nvPr>
            <p:ph type="ctrTitle"/>
          </p:nvPr>
        </p:nvSpPr>
        <p:spPr>
          <a:xfrm>
            <a:off x="99028" y="145152"/>
            <a:ext cx="6707289" cy="966459"/>
          </a:xfrm>
        </p:spPr>
        <p:txBody>
          <a:bodyPr>
            <a:normAutofit/>
          </a:bodyPr>
          <a:lstStyle/>
          <a:p>
            <a:r>
              <a:rPr lang="en-GB" dirty="0"/>
              <a:t>Stolen Culture</a:t>
            </a:r>
          </a:p>
        </p:txBody>
      </p:sp>
      <p:sp>
        <p:nvSpPr>
          <p:cNvPr id="3" name="Subtitle 2">
            <a:extLst>
              <a:ext uri="{FF2B5EF4-FFF2-40B4-BE49-F238E27FC236}">
                <a16:creationId xmlns:a16="http://schemas.microsoft.com/office/drawing/2014/main" id="{3AEFB9BB-0383-4446-ABB5-C94DBBF8CC7C}"/>
              </a:ext>
            </a:extLst>
          </p:cNvPr>
          <p:cNvSpPr>
            <a:spLocks noGrp="1"/>
          </p:cNvSpPr>
          <p:nvPr>
            <p:ph type="subTitle" idx="1"/>
          </p:nvPr>
        </p:nvSpPr>
        <p:spPr>
          <a:xfrm>
            <a:off x="99028" y="1687575"/>
            <a:ext cx="5996972" cy="4690519"/>
          </a:xfrm>
        </p:spPr>
        <p:txBody>
          <a:bodyPr>
            <a:normAutofit/>
          </a:bodyPr>
          <a:lstStyle/>
          <a:p>
            <a:pPr marL="342900" indent="-342900" algn="l">
              <a:buFont typeface="Arial" panose="020B0604020202020204" pitchFamily="34" charset="0"/>
              <a:buChar char="•"/>
            </a:pPr>
            <a:r>
              <a:rPr lang="en-GB" dirty="0">
                <a:latin typeface="Calibri" panose="020F0502020204030204" pitchFamily="34" charset="0"/>
                <a:cs typeface="Calibri" panose="020F0502020204030204" pitchFamily="34" charset="0"/>
              </a:rPr>
              <a:t>The story of the Oba head feeds into a wider discourse about cultural appropriation and colonial oppression </a:t>
            </a:r>
          </a:p>
          <a:p>
            <a:pPr algn="l"/>
            <a:endParaRPr lang="en-GB" dirty="0">
              <a:latin typeface="Calibri" panose="020F0502020204030204" pitchFamily="34" charset="0"/>
              <a:cs typeface="Calibri" panose="020F0502020204030204" pitchFamily="34" charset="0"/>
            </a:endParaRPr>
          </a:p>
          <a:p>
            <a:pPr marL="342900" indent="-342900" algn="l">
              <a:buFont typeface="Arial" panose="020B0604020202020204" pitchFamily="34" charset="0"/>
              <a:buChar char="•"/>
            </a:pPr>
            <a:r>
              <a:rPr lang="en-GB" dirty="0">
                <a:latin typeface="Calibri" panose="020F0502020204030204" pitchFamily="34" charset="0"/>
                <a:cs typeface="Calibri" panose="020F0502020204030204" pitchFamily="34" charset="0"/>
              </a:rPr>
              <a:t>Art Historians vs Anthropologists </a:t>
            </a:r>
          </a:p>
          <a:p>
            <a:pPr marL="800100" lvl="1" indent="-342900" algn="l">
              <a:buFont typeface="Arial" panose="020B0604020202020204" pitchFamily="34" charset="0"/>
              <a:buChar char="•"/>
            </a:pPr>
            <a:r>
              <a:rPr lang="en-GB" dirty="0">
                <a:latin typeface="Calibri" panose="020F0502020204030204" pitchFamily="34" charset="0"/>
                <a:cs typeface="Calibri" panose="020F0502020204030204" pitchFamily="34" charset="0"/>
              </a:rPr>
              <a:t>‘Methodological Philistinism’ (</a:t>
            </a:r>
            <a:r>
              <a:rPr lang="en-GB" dirty="0" err="1">
                <a:latin typeface="Calibri" panose="020F0502020204030204" pitchFamily="34" charset="0"/>
                <a:cs typeface="Calibri" panose="020F0502020204030204" pitchFamily="34" charset="0"/>
              </a:rPr>
              <a:t>A.Gell</a:t>
            </a:r>
            <a:r>
              <a:rPr lang="en-GB" dirty="0">
                <a:latin typeface="Calibri" panose="020F0502020204030204" pitchFamily="34" charset="0"/>
                <a:cs typeface="Calibri" panose="020F0502020204030204" pitchFamily="34" charset="0"/>
              </a:rPr>
              <a:t> p.40)</a:t>
            </a:r>
          </a:p>
          <a:p>
            <a:pPr marL="1257300" lvl="2" indent="-342900" algn="l">
              <a:buFont typeface="Arial" panose="020B0604020202020204" pitchFamily="34" charset="0"/>
              <a:buChar char="•"/>
            </a:pPr>
            <a:r>
              <a:rPr lang="en-GB" sz="1800" dirty="0">
                <a:latin typeface="Calibri" panose="020F0502020204030204" pitchFamily="34" charset="0"/>
                <a:cs typeface="Calibri" panose="020F0502020204030204" pitchFamily="34" charset="0"/>
              </a:rPr>
              <a:t>Objects as art works  </a:t>
            </a:r>
          </a:p>
          <a:p>
            <a:pPr lvl="1" algn="l"/>
            <a:endParaRPr lang="en-GB" dirty="0">
              <a:latin typeface="Calibri" panose="020F0502020204030204" pitchFamily="34" charset="0"/>
              <a:cs typeface="Calibri" panose="020F0502020204030204" pitchFamily="34" charset="0"/>
            </a:endParaRPr>
          </a:p>
          <a:p>
            <a:pPr marL="342900" indent="-342900" algn="l">
              <a:buFont typeface="Arial" panose="020B0604020202020204" pitchFamily="34" charset="0"/>
              <a:buChar char="•"/>
            </a:pPr>
            <a:r>
              <a:rPr lang="en-GB" dirty="0">
                <a:latin typeface="Calibri" panose="020F0502020204030204" pitchFamily="34" charset="0"/>
                <a:cs typeface="Calibri" panose="020F0502020204030204" pitchFamily="34" charset="0"/>
              </a:rPr>
              <a:t>Fight for Reparation</a:t>
            </a:r>
          </a:p>
          <a:p>
            <a:pPr marL="800100" lvl="1" indent="-342900" algn="l">
              <a:buFont typeface="Arial" panose="020B0604020202020204" pitchFamily="34" charset="0"/>
              <a:buChar char="•"/>
            </a:pPr>
            <a:r>
              <a:rPr lang="en-GB" dirty="0">
                <a:latin typeface="Calibri" panose="020F0502020204030204" pitchFamily="34" charset="0"/>
                <a:cs typeface="Calibri" panose="020F0502020204030204" pitchFamily="34" charset="0"/>
              </a:rPr>
              <a:t>Moral Justice</a:t>
            </a:r>
          </a:p>
          <a:p>
            <a:pPr marL="1257300" lvl="2" indent="-342900" algn="l">
              <a:buFont typeface="Arial" panose="020B0604020202020204" pitchFamily="34" charset="0"/>
              <a:buChar char="•"/>
            </a:pPr>
            <a:r>
              <a:rPr lang="en-GB" dirty="0">
                <a:latin typeface="Calibri" panose="020F0502020204030204" pitchFamily="34" charset="0"/>
                <a:cs typeface="Calibri" panose="020F0502020204030204" pitchFamily="34" charset="0"/>
              </a:rPr>
              <a:t>‘</a:t>
            </a:r>
            <a:r>
              <a:rPr lang="en-GB" sz="1800" dirty="0">
                <a:latin typeface="Calibri" panose="020F0502020204030204" pitchFamily="34" charset="0"/>
                <a:cs typeface="Calibri" panose="020F0502020204030204" pitchFamily="34" charset="0"/>
              </a:rPr>
              <a:t>The British are back for more’ (Victor Ehikhamenor)</a:t>
            </a:r>
          </a:p>
        </p:txBody>
      </p:sp>
      <p:sp>
        <p:nvSpPr>
          <p:cNvPr id="4" name="Slide Number Placeholder 3">
            <a:extLst>
              <a:ext uri="{FF2B5EF4-FFF2-40B4-BE49-F238E27FC236}">
                <a16:creationId xmlns:a16="http://schemas.microsoft.com/office/drawing/2014/main" id="{76BEDE0D-C8F6-43A2-9568-CCAC8FFA696F}"/>
              </a:ext>
            </a:extLst>
          </p:cNvPr>
          <p:cNvSpPr>
            <a:spLocks noGrp="1"/>
          </p:cNvSpPr>
          <p:nvPr>
            <p:ph type="sldNum" sz="quarter" idx="12"/>
          </p:nvPr>
        </p:nvSpPr>
        <p:spPr>
          <a:xfrm>
            <a:off x="11438455" y="6461493"/>
            <a:ext cx="753545" cy="365125"/>
          </a:xfrm>
        </p:spPr>
        <p:txBody>
          <a:bodyPr/>
          <a:lstStyle/>
          <a:p>
            <a:fld id="{B630E6BF-B321-431B-991B-51E3E36DFA7A}" type="slidenum">
              <a:rPr lang="en-GB" smtClean="0"/>
              <a:t>8</a:t>
            </a:fld>
            <a:endParaRPr lang="en-GB"/>
          </a:p>
        </p:txBody>
      </p:sp>
      <p:pic>
        <p:nvPicPr>
          <p:cNvPr id="5" name="Picture 4">
            <a:extLst>
              <a:ext uri="{FF2B5EF4-FFF2-40B4-BE49-F238E27FC236}">
                <a16:creationId xmlns:a16="http://schemas.microsoft.com/office/drawing/2014/main" id="{E3E19F9C-BB27-4097-AE2C-2903AF2BDC44}"/>
              </a:ext>
            </a:extLst>
          </p:cNvPr>
          <p:cNvPicPr>
            <a:picLocks noChangeAspect="1"/>
          </p:cNvPicPr>
          <p:nvPr/>
        </p:nvPicPr>
        <p:blipFill>
          <a:blip r:embed="rId3"/>
          <a:stretch>
            <a:fillRect/>
          </a:stretch>
        </p:blipFill>
        <p:spPr>
          <a:xfrm>
            <a:off x="6301971" y="3504719"/>
            <a:ext cx="5116969" cy="2873375"/>
          </a:xfrm>
          <a:prstGeom prst="rect">
            <a:avLst/>
          </a:prstGeom>
        </p:spPr>
      </p:pic>
      <p:pic>
        <p:nvPicPr>
          <p:cNvPr id="6" name="Picture 5">
            <a:extLst>
              <a:ext uri="{FF2B5EF4-FFF2-40B4-BE49-F238E27FC236}">
                <a16:creationId xmlns:a16="http://schemas.microsoft.com/office/drawing/2014/main" id="{26B1E7C8-38DF-475F-BEA2-DC3C205C0B1D}"/>
              </a:ext>
            </a:extLst>
          </p:cNvPr>
          <p:cNvPicPr>
            <a:picLocks noChangeAspect="1"/>
          </p:cNvPicPr>
          <p:nvPr/>
        </p:nvPicPr>
        <p:blipFill>
          <a:blip r:embed="rId4"/>
          <a:stretch>
            <a:fillRect/>
          </a:stretch>
        </p:blipFill>
        <p:spPr>
          <a:xfrm>
            <a:off x="6607836" y="479906"/>
            <a:ext cx="2022414" cy="2528018"/>
          </a:xfrm>
          <a:prstGeom prst="rect">
            <a:avLst/>
          </a:prstGeom>
        </p:spPr>
      </p:pic>
      <p:pic>
        <p:nvPicPr>
          <p:cNvPr id="7" name="Picture 6">
            <a:extLst>
              <a:ext uri="{FF2B5EF4-FFF2-40B4-BE49-F238E27FC236}">
                <a16:creationId xmlns:a16="http://schemas.microsoft.com/office/drawing/2014/main" id="{86A92E17-53A1-47A4-A5A0-24B1E79E6DF6}"/>
              </a:ext>
            </a:extLst>
          </p:cNvPr>
          <p:cNvPicPr>
            <a:picLocks noChangeAspect="1"/>
          </p:cNvPicPr>
          <p:nvPr/>
        </p:nvPicPr>
        <p:blipFill>
          <a:blip r:embed="rId5"/>
          <a:stretch>
            <a:fillRect/>
          </a:stretch>
        </p:blipFill>
        <p:spPr>
          <a:xfrm>
            <a:off x="9142085" y="479906"/>
            <a:ext cx="2022414" cy="2528018"/>
          </a:xfrm>
          <a:prstGeom prst="rect">
            <a:avLst/>
          </a:prstGeom>
        </p:spPr>
      </p:pic>
      <p:sp>
        <p:nvSpPr>
          <p:cNvPr id="8" name="TextBox 7">
            <a:extLst>
              <a:ext uri="{FF2B5EF4-FFF2-40B4-BE49-F238E27FC236}">
                <a16:creationId xmlns:a16="http://schemas.microsoft.com/office/drawing/2014/main" id="{C75DE360-7E64-4E10-BA9D-FCFB076EBE14}"/>
              </a:ext>
            </a:extLst>
          </p:cNvPr>
          <p:cNvSpPr txBox="1"/>
          <p:nvPr/>
        </p:nvSpPr>
        <p:spPr>
          <a:xfrm>
            <a:off x="6583680" y="2959654"/>
            <a:ext cx="2046570" cy="461665"/>
          </a:xfrm>
          <a:prstGeom prst="rect">
            <a:avLst/>
          </a:prstGeom>
          <a:noFill/>
        </p:spPr>
        <p:txBody>
          <a:bodyPr wrap="square" rtlCol="0">
            <a:spAutoFit/>
          </a:bodyPr>
          <a:lstStyle/>
          <a:p>
            <a:r>
              <a:rPr lang="en-GB" sz="1200" dirty="0"/>
              <a:t>Victor Ehikhamenor, ‘Victor Ehikhamenor’</a:t>
            </a:r>
          </a:p>
        </p:txBody>
      </p:sp>
      <p:sp>
        <p:nvSpPr>
          <p:cNvPr id="9" name="TextBox 8">
            <a:extLst>
              <a:ext uri="{FF2B5EF4-FFF2-40B4-BE49-F238E27FC236}">
                <a16:creationId xmlns:a16="http://schemas.microsoft.com/office/drawing/2014/main" id="{73DB20F5-3152-4620-9DD5-F1D25900ADC2}"/>
              </a:ext>
            </a:extLst>
          </p:cNvPr>
          <p:cNvSpPr txBox="1"/>
          <p:nvPr/>
        </p:nvSpPr>
        <p:spPr>
          <a:xfrm>
            <a:off x="9117930" y="2959653"/>
            <a:ext cx="2022414" cy="461665"/>
          </a:xfrm>
          <a:prstGeom prst="rect">
            <a:avLst/>
          </a:prstGeom>
          <a:noFill/>
        </p:spPr>
        <p:txBody>
          <a:bodyPr wrap="square" rtlCol="0">
            <a:spAutoFit/>
          </a:bodyPr>
          <a:lstStyle/>
          <a:p>
            <a:r>
              <a:rPr lang="en-GB" sz="1200" dirty="0"/>
              <a:t>Damien Hirst, ‘Solo Exhibitions </a:t>
            </a:r>
          </a:p>
        </p:txBody>
      </p:sp>
      <p:sp>
        <p:nvSpPr>
          <p:cNvPr id="10" name="TextBox 9">
            <a:extLst>
              <a:ext uri="{FF2B5EF4-FFF2-40B4-BE49-F238E27FC236}">
                <a16:creationId xmlns:a16="http://schemas.microsoft.com/office/drawing/2014/main" id="{A5F07848-2317-403C-81AB-BAA04585666F}"/>
              </a:ext>
            </a:extLst>
          </p:cNvPr>
          <p:cNvSpPr txBox="1"/>
          <p:nvPr/>
        </p:nvSpPr>
        <p:spPr>
          <a:xfrm>
            <a:off x="6301971" y="6322994"/>
            <a:ext cx="5116969" cy="276999"/>
          </a:xfrm>
          <a:prstGeom prst="rect">
            <a:avLst/>
          </a:prstGeom>
          <a:noFill/>
        </p:spPr>
        <p:txBody>
          <a:bodyPr wrap="square" rtlCol="0">
            <a:spAutoFit/>
          </a:bodyPr>
          <a:lstStyle/>
          <a:p>
            <a:r>
              <a:rPr lang="en-GB" sz="1200" dirty="0"/>
              <a:t>Damien Hirst, ‘Treasures from the Wreck of the Unbelievable’, CNN, 2017 </a:t>
            </a:r>
          </a:p>
        </p:txBody>
      </p:sp>
    </p:spTree>
    <p:extLst>
      <p:ext uri="{BB962C8B-B14F-4D97-AF65-F5344CB8AC3E}">
        <p14:creationId xmlns:p14="http://schemas.microsoft.com/office/powerpoint/2010/main" val="69447981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F95972E-B5F4-4ED2-AA59-D3A2544B2ED9}"/>
              </a:ext>
            </a:extLst>
          </p:cNvPr>
          <p:cNvSpPr>
            <a:spLocks noGrp="1"/>
          </p:cNvSpPr>
          <p:nvPr>
            <p:ph type="ctrTitle"/>
          </p:nvPr>
        </p:nvSpPr>
        <p:spPr>
          <a:xfrm>
            <a:off x="1375983" y="116958"/>
            <a:ext cx="9440034" cy="888148"/>
          </a:xfrm>
        </p:spPr>
        <p:txBody>
          <a:bodyPr>
            <a:normAutofit fontScale="90000"/>
          </a:bodyPr>
          <a:lstStyle/>
          <a:p>
            <a:r>
              <a:rPr lang="en-GB" dirty="0"/>
              <a:t>Conclusion </a:t>
            </a:r>
          </a:p>
        </p:txBody>
      </p:sp>
      <p:sp>
        <p:nvSpPr>
          <p:cNvPr id="3" name="Subtitle 2">
            <a:extLst>
              <a:ext uri="{FF2B5EF4-FFF2-40B4-BE49-F238E27FC236}">
                <a16:creationId xmlns:a16="http://schemas.microsoft.com/office/drawing/2014/main" id="{3AEFB9BB-0383-4446-ABB5-C94DBBF8CC7C}"/>
              </a:ext>
            </a:extLst>
          </p:cNvPr>
          <p:cNvSpPr>
            <a:spLocks noGrp="1"/>
          </p:cNvSpPr>
          <p:nvPr>
            <p:ph type="subTitle" idx="1"/>
          </p:nvPr>
        </p:nvSpPr>
        <p:spPr>
          <a:xfrm>
            <a:off x="1375982" y="1316264"/>
            <a:ext cx="8150789" cy="5086848"/>
          </a:xfrm>
        </p:spPr>
        <p:txBody>
          <a:bodyPr>
            <a:normAutofit lnSpcReduction="10000"/>
          </a:bodyPr>
          <a:lstStyle/>
          <a:p>
            <a:pPr marL="342900" indent="-342900" algn="l">
              <a:buFont typeface="Arial" panose="020B0604020202020204" pitchFamily="34" charset="0"/>
              <a:buChar char="•"/>
            </a:pPr>
            <a:r>
              <a:rPr lang="en-GB" sz="2400" dirty="0">
                <a:latin typeface="Calibri" panose="020F0502020204030204" pitchFamily="34" charset="0"/>
                <a:cs typeface="Calibri" panose="020F0502020204030204" pitchFamily="34" charset="0"/>
              </a:rPr>
              <a:t>Continual denial from the British Empire</a:t>
            </a:r>
          </a:p>
          <a:p>
            <a:pPr algn="l"/>
            <a:endParaRPr lang="en-GB" sz="2400" dirty="0">
              <a:latin typeface="Calibri" panose="020F0502020204030204" pitchFamily="34" charset="0"/>
              <a:cs typeface="Calibri" panose="020F0502020204030204" pitchFamily="34" charset="0"/>
            </a:endParaRPr>
          </a:p>
          <a:p>
            <a:pPr marL="342900" indent="-342900" algn="l">
              <a:buFont typeface="Arial" panose="020B0604020202020204" pitchFamily="34" charset="0"/>
              <a:buChar char="•"/>
            </a:pPr>
            <a:r>
              <a:rPr lang="en-GB" sz="2400" dirty="0">
                <a:latin typeface="Calibri" panose="020F0502020204030204" pitchFamily="34" charset="0"/>
                <a:cs typeface="Calibri" panose="020F0502020204030204" pitchFamily="34" charset="0"/>
              </a:rPr>
              <a:t>British “justified” colonialism </a:t>
            </a:r>
          </a:p>
          <a:p>
            <a:pPr marL="342900" indent="-342900" algn="l">
              <a:buFont typeface="Arial" panose="020B0604020202020204" pitchFamily="34" charset="0"/>
              <a:buChar char="•"/>
            </a:pPr>
            <a:endParaRPr lang="en-GB" sz="2400" dirty="0">
              <a:latin typeface="Calibri" panose="020F0502020204030204" pitchFamily="34" charset="0"/>
              <a:cs typeface="Calibri" panose="020F0502020204030204" pitchFamily="34" charset="0"/>
            </a:endParaRPr>
          </a:p>
          <a:p>
            <a:pPr marL="342900" indent="-342900" algn="l">
              <a:buFont typeface="Arial" panose="020B0604020202020204" pitchFamily="34" charset="0"/>
              <a:buChar char="•"/>
            </a:pPr>
            <a:r>
              <a:rPr lang="en-GB" sz="2400" dirty="0">
                <a:latin typeface="Calibri" panose="020F0502020204030204" pitchFamily="34" charset="0"/>
                <a:cs typeface="Calibri" panose="020F0502020204030204" pitchFamily="34" charset="0"/>
              </a:rPr>
              <a:t>Colonial appropriation </a:t>
            </a:r>
          </a:p>
          <a:p>
            <a:pPr marL="342900" indent="-342900" algn="l">
              <a:buFont typeface="Arial" panose="020B0604020202020204" pitchFamily="34" charset="0"/>
              <a:buChar char="•"/>
            </a:pPr>
            <a:endParaRPr lang="en-GB" sz="2400" dirty="0">
              <a:latin typeface="Calibri" panose="020F0502020204030204" pitchFamily="34" charset="0"/>
              <a:cs typeface="Calibri" panose="020F0502020204030204" pitchFamily="34" charset="0"/>
            </a:endParaRPr>
          </a:p>
          <a:p>
            <a:pPr marL="342900" indent="-342900" algn="l">
              <a:buFont typeface="Arial" panose="020B0604020202020204" pitchFamily="34" charset="0"/>
              <a:buChar char="•"/>
            </a:pPr>
            <a:r>
              <a:rPr lang="en-GB" sz="2400" dirty="0">
                <a:latin typeface="Calibri" panose="020F0502020204030204" pitchFamily="34" charset="0"/>
                <a:cs typeface="Calibri" panose="020F0502020204030204" pitchFamily="34" charset="0"/>
              </a:rPr>
              <a:t>These heads and artefacts more than just art work</a:t>
            </a:r>
          </a:p>
          <a:p>
            <a:pPr marL="342900" indent="-342900" algn="l">
              <a:buFont typeface="Arial" panose="020B0604020202020204" pitchFamily="34" charset="0"/>
              <a:buChar char="•"/>
            </a:pPr>
            <a:endParaRPr lang="en-GB" sz="2400" dirty="0">
              <a:latin typeface="Calibri" panose="020F0502020204030204" pitchFamily="34" charset="0"/>
              <a:cs typeface="Calibri" panose="020F0502020204030204" pitchFamily="34" charset="0"/>
            </a:endParaRPr>
          </a:p>
          <a:p>
            <a:pPr marL="342900" indent="-342900" algn="l">
              <a:buFont typeface="Arial" panose="020B0604020202020204" pitchFamily="34" charset="0"/>
              <a:buChar char="•"/>
            </a:pPr>
            <a:r>
              <a:rPr lang="en-GB" sz="2400" dirty="0">
                <a:latin typeface="Calibri" panose="020F0502020204030204" pitchFamily="34" charset="0"/>
                <a:cs typeface="Calibri" panose="020F0502020204030204" pitchFamily="34" charset="0"/>
              </a:rPr>
              <a:t>On-going battle for reparations </a:t>
            </a:r>
          </a:p>
          <a:p>
            <a:pPr algn="l"/>
            <a:r>
              <a:rPr lang="en-GB" dirty="0"/>
              <a:t> </a:t>
            </a:r>
          </a:p>
          <a:p>
            <a:pPr marL="342900" indent="-342900" algn="l">
              <a:buFont typeface="Arial" panose="020B0604020202020204" pitchFamily="34" charset="0"/>
              <a:buChar char="•"/>
            </a:pPr>
            <a:endParaRPr lang="en-GB" dirty="0"/>
          </a:p>
          <a:p>
            <a:pPr marL="342900" indent="-342900" algn="l">
              <a:buFont typeface="Arial" panose="020B0604020202020204" pitchFamily="34" charset="0"/>
              <a:buChar char="•"/>
            </a:pPr>
            <a:endParaRPr lang="en-GB" dirty="0"/>
          </a:p>
          <a:p>
            <a:pPr marL="342900" indent="-342900" algn="l">
              <a:buFont typeface="Arial" panose="020B0604020202020204" pitchFamily="34" charset="0"/>
              <a:buChar char="•"/>
            </a:pPr>
            <a:endParaRPr lang="en-GB" dirty="0"/>
          </a:p>
          <a:p>
            <a:pPr marL="342900" indent="-342900" algn="l">
              <a:buFont typeface="Arial" panose="020B0604020202020204" pitchFamily="34" charset="0"/>
              <a:buChar char="•"/>
            </a:pPr>
            <a:endParaRPr lang="en-GB" dirty="0"/>
          </a:p>
        </p:txBody>
      </p:sp>
      <p:sp>
        <p:nvSpPr>
          <p:cNvPr id="4" name="Slide Number Placeholder 3">
            <a:extLst>
              <a:ext uri="{FF2B5EF4-FFF2-40B4-BE49-F238E27FC236}">
                <a16:creationId xmlns:a16="http://schemas.microsoft.com/office/drawing/2014/main" id="{A2784EAC-AD17-4521-B6CF-6577A3E8F748}"/>
              </a:ext>
            </a:extLst>
          </p:cNvPr>
          <p:cNvSpPr>
            <a:spLocks noGrp="1"/>
          </p:cNvSpPr>
          <p:nvPr>
            <p:ph type="sldNum" sz="quarter" idx="12"/>
          </p:nvPr>
        </p:nvSpPr>
        <p:spPr>
          <a:xfrm>
            <a:off x="11752028" y="6492875"/>
            <a:ext cx="439972" cy="365125"/>
          </a:xfrm>
        </p:spPr>
        <p:txBody>
          <a:bodyPr/>
          <a:lstStyle/>
          <a:p>
            <a:fld id="{B630E6BF-B321-431B-991B-51E3E36DFA7A}" type="slidenum">
              <a:rPr lang="en-GB" smtClean="0"/>
              <a:t>9</a:t>
            </a:fld>
            <a:endParaRPr lang="en-GB" dirty="0"/>
          </a:p>
        </p:txBody>
      </p:sp>
    </p:spTree>
    <p:extLst>
      <p:ext uri="{BB962C8B-B14F-4D97-AF65-F5344CB8AC3E}">
        <p14:creationId xmlns:p14="http://schemas.microsoft.com/office/powerpoint/2010/main" val="185990041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B543655-8C16-4C5B-AB53-137CE6F7926F}"/>
              </a:ext>
            </a:extLst>
          </p:cNvPr>
          <p:cNvSpPr>
            <a:spLocks noGrp="1"/>
          </p:cNvSpPr>
          <p:nvPr>
            <p:ph type="title"/>
          </p:nvPr>
        </p:nvSpPr>
        <p:spPr>
          <a:xfrm>
            <a:off x="913794" y="214686"/>
            <a:ext cx="10353762" cy="594088"/>
          </a:xfrm>
        </p:spPr>
        <p:txBody>
          <a:bodyPr>
            <a:normAutofit fontScale="90000"/>
          </a:bodyPr>
          <a:lstStyle/>
          <a:p>
            <a:r>
              <a:rPr lang="en-GB" dirty="0">
                <a:latin typeface="Calibri" panose="020F0502020204030204" pitchFamily="34" charset="0"/>
                <a:cs typeface="Calibri" panose="020F0502020204030204" pitchFamily="34" charset="0"/>
              </a:rPr>
              <a:t>Bibliography </a:t>
            </a:r>
          </a:p>
        </p:txBody>
      </p:sp>
      <p:sp>
        <p:nvSpPr>
          <p:cNvPr id="3" name="Content Placeholder 2">
            <a:extLst>
              <a:ext uri="{FF2B5EF4-FFF2-40B4-BE49-F238E27FC236}">
                <a16:creationId xmlns:a16="http://schemas.microsoft.com/office/drawing/2014/main" id="{A9686DD0-4593-40B3-ACA3-FF1C8CE4F954}"/>
              </a:ext>
            </a:extLst>
          </p:cNvPr>
          <p:cNvSpPr>
            <a:spLocks noGrp="1"/>
          </p:cNvSpPr>
          <p:nvPr>
            <p:ph idx="1"/>
          </p:nvPr>
        </p:nvSpPr>
        <p:spPr>
          <a:xfrm>
            <a:off x="0" y="808774"/>
            <a:ext cx="12191999" cy="6049225"/>
          </a:xfrm>
        </p:spPr>
        <p:txBody>
          <a:bodyPr>
            <a:noAutofit/>
          </a:bodyPr>
          <a:lstStyle/>
          <a:p>
            <a:pPr marL="36900" indent="0">
              <a:buNone/>
            </a:pPr>
            <a:r>
              <a:rPr lang="en-GB" sz="1100" b="1" u="sng" dirty="0">
                <a:latin typeface="Calibri" panose="020F0502020204030204" pitchFamily="34" charset="0"/>
                <a:cs typeface="Calibri" panose="020F0502020204030204" pitchFamily="34" charset="0"/>
              </a:rPr>
              <a:t>Primary Sources</a:t>
            </a:r>
          </a:p>
          <a:p>
            <a:pPr marL="36900" indent="0">
              <a:buNone/>
            </a:pPr>
            <a:r>
              <a:rPr lang="en-GB" sz="1100" dirty="0">
                <a:latin typeface="Calibri" panose="020F0502020204030204" pitchFamily="34" charset="0"/>
                <a:cs typeface="Calibri" panose="020F0502020204030204" pitchFamily="34" charset="0"/>
              </a:rPr>
              <a:t>Alan Maxwell </a:t>
            </a:r>
            <a:r>
              <a:rPr lang="en-GB" sz="1100" dirty="0" err="1">
                <a:latin typeface="Calibri" panose="020F0502020204030204" pitchFamily="34" charset="0"/>
                <a:cs typeface="Calibri" panose="020F0502020204030204" pitchFamily="34" charset="0"/>
              </a:rPr>
              <a:t>Boisragon</a:t>
            </a:r>
            <a:r>
              <a:rPr lang="en-GB" sz="1100" dirty="0">
                <a:latin typeface="Calibri" panose="020F0502020204030204" pitchFamily="34" charset="0"/>
                <a:cs typeface="Calibri" panose="020F0502020204030204" pitchFamily="34" charset="0"/>
              </a:rPr>
              <a:t>, The Benin Massacre (London: Methuen, 1897) &lt;http://archive.org/details/beninmassacre00boisgoog&gt; [accessed 24 May 2019]</a:t>
            </a:r>
          </a:p>
          <a:p>
            <a:pPr marL="36900" indent="0">
              <a:buNone/>
            </a:pPr>
            <a:r>
              <a:rPr lang="en-GB" sz="1100" dirty="0">
                <a:latin typeface="Calibri" panose="020F0502020204030204" pitchFamily="34" charset="0"/>
                <a:cs typeface="Calibri" panose="020F0502020204030204" pitchFamily="34" charset="0"/>
              </a:rPr>
              <a:t>Bacon, Reginald, Benin, the City of Blood; (London, New York, Arnold, 1897) &lt;http://archive.org/details/cu31924028611709&gt; [accessed 24 May 2019]</a:t>
            </a:r>
          </a:p>
          <a:p>
            <a:pPr marL="36900" indent="0">
              <a:buNone/>
            </a:pPr>
            <a:r>
              <a:rPr lang="en-GB" sz="1100" dirty="0">
                <a:latin typeface="Calibri" panose="020F0502020204030204" pitchFamily="34" charset="0"/>
                <a:cs typeface="Calibri" panose="020F0502020204030204" pitchFamily="34" charset="0"/>
              </a:rPr>
              <a:t>Edo State, ‘Commemorative Head of an Oba’ (The British Museum, 1550), Collection Online, On display: G25/dc6 &lt;https://www.britishmuseum.org/research/collection_online/collection_object_details.aspx?objectId=621935&amp;partId=1&gt; [accessed 17 May 2019]</a:t>
            </a:r>
          </a:p>
          <a:p>
            <a:pPr marL="36900" indent="0">
              <a:buNone/>
            </a:pPr>
            <a:r>
              <a:rPr lang="en-GB" sz="1100" dirty="0">
                <a:latin typeface="Calibri" panose="020F0502020204030204" pitchFamily="34" charset="0"/>
                <a:cs typeface="Calibri" panose="020F0502020204030204" pitchFamily="34" charset="0"/>
              </a:rPr>
              <a:t>Granville, Reginald, Kerr ‘Old-Time Looters’, Quartz Africa, 2017 &lt;https://qz.com/africa/1054364/the-british-museum-will-return-bronze-sculptures-looted-from-benin-nearly-two-centuries-ago/&gt; [accessed 24 May 2019]</a:t>
            </a:r>
          </a:p>
          <a:p>
            <a:pPr marL="36900" indent="0">
              <a:buNone/>
            </a:pPr>
            <a:r>
              <a:rPr lang="en-GB" sz="1100" dirty="0">
                <a:latin typeface="Calibri" panose="020F0502020204030204" pitchFamily="34" charset="0"/>
                <a:cs typeface="Calibri" panose="020F0502020204030204" pitchFamily="34" charset="0"/>
              </a:rPr>
              <a:t>Green, JA, ‘</a:t>
            </a:r>
            <a:r>
              <a:rPr lang="en-GB" sz="1100" dirty="0" err="1">
                <a:latin typeface="Calibri" panose="020F0502020204030204" pitchFamily="34" charset="0"/>
                <a:cs typeface="Calibri" panose="020F0502020204030204" pitchFamily="34" charset="0"/>
              </a:rPr>
              <a:t>Ovonramwen</a:t>
            </a:r>
            <a:r>
              <a:rPr lang="en-GB" sz="1100" dirty="0">
                <a:latin typeface="Calibri" panose="020F0502020204030204" pitchFamily="34" charset="0"/>
                <a:cs typeface="Calibri" panose="020F0502020204030204" pitchFamily="34" charset="0"/>
              </a:rPr>
              <a:t>, Oba of Benin’, 1897 &lt;http://revealinghistories.org.uk/colonialism-and-the-expansion-of-empires/objects/ovonramwen-oba-of-benin.html&gt; [accessed 24 May 2019]</a:t>
            </a:r>
          </a:p>
          <a:p>
            <a:pPr marL="36900" indent="0">
              <a:buNone/>
            </a:pPr>
            <a:endParaRPr lang="en-GB" sz="1100" dirty="0">
              <a:latin typeface="Calibri" panose="020F0502020204030204" pitchFamily="34" charset="0"/>
              <a:cs typeface="Calibri" panose="020F0502020204030204" pitchFamily="34" charset="0"/>
            </a:endParaRPr>
          </a:p>
          <a:p>
            <a:pPr marL="36900" indent="0">
              <a:buNone/>
            </a:pPr>
            <a:r>
              <a:rPr lang="en-GB" sz="1100" b="1" u="sng" dirty="0">
                <a:latin typeface="Calibri" panose="020F0502020204030204" pitchFamily="34" charset="0"/>
                <a:cs typeface="Calibri" panose="020F0502020204030204" pitchFamily="34" charset="0"/>
              </a:rPr>
              <a:t>Secondary Sources </a:t>
            </a:r>
          </a:p>
          <a:p>
            <a:pPr marL="36900" indent="0">
              <a:buNone/>
            </a:pPr>
            <a:r>
              <a:rPr lang="en-GB" sz="1100" dirty="0">
                <a:latin typeface="Calibri" panose="020F0502020204030204" pitchFamily="34" charset="0"/>
                <a:cs typeface="Calibri" panose="020F0502020204030204" pitchFamily="34" charset="0"/>
              </a:rPr>
              <a:t>‘Civilisations’ </a:t>
            </a:r>
            <a:r>
              <a:rPr lang="en-GB" sz="1100" dirty="0" err="1">
                <a:latin typeface="Calibri" panose="020F0502020204030204" pitchFamily="34" charset="0"/>
                <a:cs typeface="Calibri" panose="020F0502020204030204" pitchFamily="34" charset="0"/>
              </a:rPr>
              <a:t>Olusoga</a:t>
            </a:r>
            <a:r>
              <a:rPr lang="en-GB" sz="1100" dirty="0">
                <a:latin typeface="Calibri" panose="020F0502020204030204" pitchFamily="34" charset="0"/>
                <a:cs typeface="Calibri" panose="020F0502020204030204" pitchFamily="34" charset="0"/>
              </a:rPr>
              <a:t>, David, Western Reactions to Benin Bronzes (BBC Two) &lt;https://www.youtube.com/watch?v=rp8flCwvoAU&gt; [accessed 17 May 2019]</a:t>
            </a:r>
          </a:p>
          <a:p>
            <a:pPr marL="36900" indent="0">
              <a:buNone/>
            </a:pPr>
            <a:r>
              <a:rPr lang="en-GB" sz="1100" dirty="0">
                <a:latin typeface="Calibri" panose="020F0502020204030204" pitchFamily="34" charset="0"/>
                <a:cs typeface="Calibri" panose="020F0502020204030204" pitchFamily="34" charset="0"/>
              </a:rPr>
              <a:t>CNN, Kieron Monks, ‘British Museum to Return Benin Bronzes to Nigeria’, CNN, 2018 &lt;https://www.cnn.com/2018/11/26/africa/africa-uk-benin-bronze-return-intl/index.html&gt; [accessed 24 May 2019]</a:t>
            </a:r>
          </a:p>
          <a:p>
            <a:pPr marL="36900" indent="0">
              <a:buNone/>
            </a:pPr>
            <a:r>
              <a:rPr lang="en-GB" sz="1100" dirty="0" err="1">
                <a:latin typeface="Calibri" panose="020F0502020204030204" pitchFamily="34" charset="0"/>
                <a:cs typeface="Calibri" panose="020F0502020204030204" pitchFamily="34" charset="0"/>
              </a:rPr>
              <a:t>Coote</a:t>
            </a:r>
            <a:r>
              <a:rPr lang="en-GB" sz="1100" dirty="0">
                <a:latin typeface="Calibri" panose="020F0502020204030204" pitchFamily="34" charset="0"/>
                <a:cs typeface="Calibri" panose="020F0502020204030204" pitchFamily="34" charset="0"/>
              </a:rPr>
              <a:t>, Jeremy, Anthony Shelton, and Alfred </a:t>
            </a:r>
            <a:r>
              <a:rPr lang="en-GB" sz="1100" dirty="0" err="1">
                <a:latin typeface="Calibri" panose="020F0502020204030204" pitchFamily="34" charset="0"/>
                <a:cs typeface="Calibri" panose="020F0502020204030204" pitchFamily="34" charset="0"/>
              </a:rPr>
              <a:t>Gell</a:t>
            </a:r>
            <a:r>
              <a:rPr lang="en-GB" sz="1100" dirty="0">
                <a:latin typeface="Calibri" panose="020F0502020204030204" pitchFamily="34" charset="0"/>
                <a:cs typeface="Calibri" panose="020F0502020204030204" pitchFamily="34" charset="0"/>
              </a:rPr>
              <a:t>, Anthropology, Art, and Aesthetics (Clarendon Press, 1994), THE TECHNOLOGY OF ENCHANTMENT AND THE ENCHANTMENT OF TECHNOLOGY</a:t>
            </a:r>
          </a:p>
          <a:p>
            <a:pPr marL="36900" indent="0">
              <a:buNone/>
            </a:pPr>
            <a:r>
              <a:rPr lang="en-GB" sz="1100" dirty="0">
                <a:latin typeface="Calibri" panose="020F0502020204030204" pitchFamily="34" charset="0"/>
                <a:cs typeface="Calibri" panose="020F0502020204030204" pitchFamily="34" charset="0"/>
              </a:rPr>
              <a:t>Delta Movement, Edo, ‘Benin-British War’, The Benin-British Wars, 2015 &lt;https://edodeltamovement.wordpress.com/benin-british-war/&gt; [accessed 24 May 2019]</a:t>
            </a:r>
          </a:p>
          <a:p>
            <a:pPr marL="36900" indent="0">
              <a:buNone/>
            </a:pPr>
            <a:r>
              <a:rPr lang="en-GB" sz="1100" dirty="0" err="1">
                <a:latin typeface="Calibri" panose="020F0502020204030204" pitchFamily="34" charset="0"/>
                <a:cs typeface="Calibri" panose="020F0502020204030204" pitchFamily="34" charset="0"/>
              </a:rPr>
              <a:t>Ehikhamenir</a:t>
            </a:r>
            <a:r>
              <a:rPr lang="en-GB" sz="1100" dirty="0">
                <a:latin typeface="Calibri" panose="020F0502020204030204" pitchFamily="34" charset="0"/>
                <a:cs typeface="Calibri" panose="020F0502020204030204" pitchFamily="34" charset="0"/>
              </a:rPr>
              <a:t>, Victor, ‘Benin Bronzes Presentation’, E-Mail, 23 May 2019.</a:t>
            </a:r>
          </a:p>
          <a:p>
            <a:pPr marL="36900" indent="0">
              <a:buNone/>
            </a:pPr>
            <a:r>
              <a:rPr lang="en-GB" sz="1100" dirty="0" err="1">
                <a:latin typeface="Calibri" panose="020F0502020204030204" pitchFamily="34" charset="0"/>
                <a:cs typeface="Calibri" panose="020F0502020204030204" pitchFamily="34" charset="0"/>
              </a:rPr>
              <a:t>Ehikhamenir</a:t>
            </a:r>
            <a:r>
              <a:rPr lang="en-GB" sz="1100" dirty="0">
                <a:latin typeface="Calibri" panose="020F0502020204030204" pitchFamily="34" charset="0"/>
                <a:cs typeface="Calibri" panose="020F0502020204030204" pitchFamily="34" charset="0"/>
              </a:rPr>
              <a:t>, Victor, ‘The British Are Back for More 1897 to 2017’, 2017 &lt;https://www.instagram.com/p/BT0zLHhgksJ/?igshid=w4fakt6qg2px&gt;</a:t>
            </a:r>
          </a:p>
          <a:p>
            <a:pPr marL="36900" indent="0">
              <a:buNone/>
            </a:pPr>
            <a:r>
              <a:rPr lang="en-GB" sz="1100" dirty="0" err="1">
                <a:latin typeface="Calibri" panose="020F0502020204030204" pitchFamily="34" charset="0"/>
                <a:cs typeface="Calibri" panose="020F0502020204030204" pitchFamily="34" charset="0"/>
              </a:rPr>
              <a:t>Ehikhamenir</a:t>
            </a:r>
            <a:r>
              <a:rPr lang="en-GB" sz="1100" dirty="0">
                <a:latin typeface="Calibri" panose="020F0502020204030204" pitchFamily="34" charset="0"/>
                <a:cs typeface="Calibri" panose="020F0502020204030204" pitchFamily="34" charset="0"/>
              </a:rPr>
              <a:t>, Victor, Image: Victor </a:t>
            </a:r>
            <a:r>
              <a:rPr lang="en-GB" sz="1100" dirty="0" err="1">
                <a:latin typeface="Calibri" panose="020F0502020204030204" pitchFamily="34" charset="0"/>
                <a:cs typeface="Calibri" panose="020F0502020204030204" pitchFamily="34" charset="0"/>
              </a:rPr>
              <a:t>Ehikhamenor</a:t>
            </a:r>
            <a:r>
              <a:rPr lang="en-GB" sz="1100" dirty="0">
                <a:latin typeface="Calibri" panose="020F0502020204030204" pitchFamily="34" charset="0"/>
                <a:cs typeface="Calibri" panose="020F0502020204030204" pitchFamily="34" charset="0"/>
              </a:rPr>
              <a:t> &lt;http://www.victorehi.com/about-the-artist/&gt; [accessed 24 May 2019]</a:t>
            </a:r>
          </a:p>
          <a:p>
            <a:pPr marL="36900" indent="0">
              <a:buNone/>
            </a:pPr>
            <a:r>
              <a:rPr lang="en-GB" sz="1100" dirty="0">
                <a:latin typeface="Calibri" panose="020F0502020204030204" pitchFamily="34" charset="0"/>
                <a:cs typeface="Calibri" panose="020F0502020204030204" pitchFamily="34" charset="0"/>
              </a:rPr>
              <a:t>Frank, Priscilla, ‘Damien Hirst Accused Of Appropriating Nigerian Art, Whitewashing History’, HuffPost UK, 2017 &lt;https://www.huffpost.com/entry/damien-hirst-nigerian-art_n_5911b952e4b0e7021e9b1cde&gt; [accessed 24 May 2019] </a:t>
            </a:r>
          </a:p>
          <a:p>
            <a:pPr marL="36900" indent="0">
              <a:buNone/>
            </a:pPr>
            <a:r>
              <a:rPr lang="en-GB" sz="1100" dirty="0">
                <a:latin typeface="Calibri" panose="020F0502020204030204" pitchFamily="34" charset="0"/>
                <a:cs typeface="Calibri" panose="020F0502020204030204" pitchFamily="34" charset="0"/>
              </a:rPr>
              <a:t>Groucho, ‘Benin Bronzes at the British Museum’, The Independent, 2018 &lt;https://www.independent.co.uk/news/uk/home-news/benin-bronzes-british-museum-nigeria-stolen-imperialist-treasures-return-loan-elgin-marbles-looted-a8414661.html&gt; [accessed 25 May 2019]</a:t>
            </a:r>
          </a:p>
          <a:p>
            <a:pPr marL="36900" indent="0">
              <a:buNone/>
            </a:pPr>
            <a:r>
              <a:rPr lang="en-GB" sz="1100" dirty="0">
                <a:latin typeface="Calibri" panose="020F0502020204030204" pitchFamily="34" charset="0"/>
                <a:cs typeface="Calibri" panose="020F0502020204030204" pitchFamily="34" charset="0"/>
              </a:rPr>
              <a:t>Hirst, Damien, ‘Solo Exhibitions - Damien Hirst’, Image, 2015 &lt;http://damienhirst.com/biography/solo-exhibitions&gt; [accessed 24 May 2019]</a:t>
            </a:r>
          </a:p>
          <a:p>
            <a:pPr marL="36900" indent="0">
              <a:buNone/>
            </a:pPr>
            <a:r>
              <a:rPr lang="en-GB" sz="1100" dirty="0">
                <a:latin typeface="Calibri" panose="020F0502020204030204" pitchFamily="34" charset="0"/>
                <a:cs typeface="Calibri" panose="020F0502020204030204" pitchFamily="34" charset="0"/>
              </a:rPr>
              <a:t>Hirst, Damien ‘Treasures from the Wreck of the Unbelievable’, CNN, 2017 &lt;https://www.cnn.com/2017/05/10/africa/damien-hirst-appropriation-venice-biennale/index.html&gt; [accessed 24 May 2019]</a:t>
            </a:r>
          </a:p>
          <a:p>
            <a:pPr marL="36900" indent="0">
              <a:buNone/>
            </a:pPr>
            <a:br>
              <a:rPr lang="en-GB" sz="1100" dirty="0">
                <a:latin typeface="Calibri" panose="020F0502020204030204" pitchFamily="34" charset="0"/>
                <a:cs typeface="Calibri" panose="020F0502020204030204" pitchFamily="34" charset="0"/>
              </a:rPr>
            </a:br>
            <a:endParaRPr lang="en-GB" sz="1100" dirty="0">
              <a:latin typeface="Calibri" panose="020F0502020204030204" pitchFamily="34" charset="0"/>
              <a:cs typeface="Calibri" panose="020F0502020204030204" pitchFamily="34" charset="0"/>
            </a:endParaRPr>
          </a:p>
          <a:p>
            <a:pPr marL="36900" indent="0">
              <a:buNone/>
            </a:pPr>
            <a:endParaRPr lang="en-GB" sz="1100" dirty="0"/>
          </a:p>
        </p:txBody>
      </p:sp>
      <p:sp>
        <p:nvSpPr>
          <p:cNvPr id="4" name="Slide Number Placeholder 3">
            <a:extLst>
              <a:ext uri="{FF2B5EF4-FFF2-40B4-BE49-F238E27FC236}">
                <a16:creationId xmlns:a16="http://schemas.microsoft.com/office/drawing/2014/main" id="{767BFF8A-6A45-4C7C-8BDF-CFA9F5C4EC80}"/>
              </a:ext>
            </a:extLst>
          </p:cNvPr>
          <p:cNvSpPr>
            <a:spLocks noGrp="1"/>
          </p:cNvSpPr>
          <p:nvPr>
            <p:ph type="sldNum" sz="quarter" idx="12"/>
          </p:nvPr>
        </p:nvSpPr>
        <p:spPr/>
        <p:txBody>
          <a:bodyPr/>
          <a:lstStyle/>
          <a:p>
            <a:fld id="{B630E6BF-B321-431B-991B-51E3E36DFA7A}" type="slidenum">
              <a:rPr lang="en-GB" smtClean="0"/>
              <a:t>10</a:t>
            </a:fld>
            <a:endParaRPr lang="en-GB"/>
          </a:p>
        </p:txBody>
      </p:sp>
    </p:spTree>
    <p:extLst>
      <p:ext uri="{BB962C8B-B14F-4D97-AF65-F5344CB8AC3E}">
        <p14:creationId xmlns:p14="http://schemas.microsoft.com/office/powerpoint/2010/main" val="374714765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6E679E-D7BA-4B5B-B431-E8AA950A4095}"/>
              </a:ext>
            </a:extLst>
          </p:cNvPr>
          <p:cNvSpPr>
            <a:spLocks noGrp="1"/>
          </p:cNvSpPr>
          <p:nvPr>
            <p:ph type="title"/>
          </p:nvPr>
        </p:nvSpPr>
        <p:spPr>
          <a:xfrm>
            <a:off x="857954" y="84716"/>
            <a:ext cx="10353762" cy="627260"/>
          </a:xfrm>
        </p:spPr>
        <p:txBody>
          <a:bodyPr>
            <a:normAutofit fontScale="90000"/>
          </a:bodyPr>
          <a:lstStyle/>
          <a:p>
            <a:r>
              <a:rPr lang="en-GB" dirty="0">
                <a:latin typeface="Calibri" panose="020F0502020204030204" pitchFamily="34" charset="0"/>
                <a:cs typeface="Calibri" panose="020F0502020204030204" pitchFamily="34" charset="0"/>
              </a:rPr>
              <a:t>Bibliography </a:t>
            </a:r>
          </a:p>
        </p:txBody>
      </p:sp>
      <p:sp>
        <p:nvSpPr>
          <p:cNvPr id="3" name="Content Placeholder 2">
            <a:extLst>
              <a:ext uri="{FF2B5EF4-FFF2-40B4-BE49-F238E27FC236}">
                <a16:creationId xmlns:a16="http://schemas.microsoft.com/office/drawing/2014/main" id="{B1C4A8B9-B58D-432D-AFFB-B2DE297AF358}"/>
              </a:ext>
            </a:extLst>
          </p:cNvPr>
          <p:cNvSpPr>
            <a:spLocks noGrp="1"/>
          </p:cNvSpPr>
          <p:nvPr>
            <p:ph idx="1"/>
          </p:nvPr>
        </p:nvSpPr>
        <p:spPr>
          <a:xfrm>
            <a:off x="10648" y="609601"/>
            <a:ext cx="12181352" cy="6248400"/>
          </a:xfrm>
        </p:spPr>
        <p:txBody>
          <a:bodyPr>
            <a:normAutofit fontScale="62500" lnSpcReduction="20000"/>
          </a:bodyPr>
          <a:lstStyle/>
          <a:p>
            <a:pPr marL="36900" indent="0">
              <a:buNone/>
            </a:pPr>
            <a:r>
              <a:rPr lang="en-GB" dirty="0">
                <a:latin typeface="Calibri" panose="020F0502020204030204" pitchFamily="34" charset="0"/>
                <a:cs typeface="Calibri" panose="020F0502020204030204" pitchFamily="34" charset="0"/>
              </a:rPr>
              <a:t>Idahosa, S. O., J. A. </a:t>
            </a:r>
            <a:r>
              <a:rPr lang="en-GB" dirty="0" err="1">
                <a:latin typeface="Calibri" panose="020F0502020204030204" pitchFamily="34" charset="0"/>
                <a:cs typeface="Calibri" panose="020F0502020204030204" pitchFamily="34" charset="0"/>
              </a:rPr>
              <a:t>Onimhawo</a:t>
            </a:r>
            <a:r>
              <a:rPr lang="en-GB" dirty="0">
                <a:latin typeface="Calibri" panose="020F0502020204030204" pitchFamily="34" charset="0"/>
                <a:cs typeface="Calibri" panose="020F0502020204030204" pitchFamily="34" charset="0"/>
              </a:rPr>
              <a:t>, and S. I. </a:t>
            </a:r>
            <a:r>
              <a:rPr lang="en-GB" dirty="0" err="1">
                <a:latin typeface="Calibri" panose="020F0502020204030204" pitchFamily="34" charset="0"/>
                <a:cs typeface="Calibri" panose="020F0502020204030204" pitchFamily="34" charset="0"/>
              </a:rPr>
              <a:t>Ikhidero</a:t>
            </a:r>
            <a:r>
              <a:rPr lang="en-GB" dirty="0">
                <a:latin typeface="Calibri" panose="020F0502020204030204" pitchFamily="34" charset="0"/>
                <a:cs typeface="Calibri" panose="020F0502020204030204" pitchFamily="34" charset="0"/>
              </a:rPr>
              <a:t>, ‘Reparation a Morale Justice for Africa: The Benin (Nigeria) in Perspective’, VESTNIK RUDN INTERNATIONAL RELATIONS, 17.2, 301–11</a:t>
            </a:r>
          </a:p>
          <a:p>
            <a:pPr marL="36900" indent="0">
              <a:buNone/>
            </a:pPr>
            <a:r>
              <a:rPr lang="en-GB" dirty="0">
                <a:latin typeface="Calibri" panose="020F0502020204030204" pitchFamily="34" charset="0"/>
                <a:cs typeface="Calibri" panose="020F0502020204030204" pitchFamily="34" charset="0"/>
              </a:rPr>
              <a:t>Institute, </a:t>
            </a:r>
            <a:r>
              <a:rPr lang="en-GB" dirty="0" err="1">
                <a:latin typeface="Calibri" panose="020F0502020204030204" pitchFamily="34" charset="0"/>
                <a:cs typeface="Calibri" panose="020F0502020204030204" pitchFamily="34" charset="0"/>
              </a:rPr>
              <a:t>Joukowsky</a:t>
            </a:r>
            <a:r>
              <a:rPr lang="en-GB" dirty="0">
                <a:latin typeface="Calibri" panose="020F0502020204030204" pitchFamily="34" charset="0"/>
                <a:cs typeface="Calibri" panose="020F0502020204030204" pitchFamily="34" charset="0"/>
              </a:rPr>
              <a:t>, ‘</a:t>
            </a:r>
            <a:r>
              <a:rPr lang="en-GB" dirty="0" err="1">
                <a:latin typeface="Calibri" panose="020F0502020204030204" pitchFamily="34" charset="0"/>
                <a:cs typeface="Calibri" panose="020F0502020204030204" pitchFamily="34" charset="0"/>
              </a:rPr>
              <a:t>Gell’s</a:t>
            </a:r>
            <a:r>
              <a:rPr lang="en-GB" dirty="0">
                <a:latin typeface="Calibri" panose="020F0502020204030204" pitchFamily="34" charset="0"/>
                <a:cs typeface="Calibri" panose="020F0502020204030204" pitchFamily="34" charset="0"/>
              </a:rPr>
              <a:t> Methodological Philistinism’, Brown University &lt;https://www.brown.edu/Departments/Joukowsky_Institute/courses/materialworlds/1948.html&gt; [accessed 28 May 2019]</a:t>
            </a:r>
          </a:p>
          <a:p>
            <a:pPr marL="36900" indent="0">
              <a:buNone/>
            </a:pPr>
            <a:r>
              <a:rPr lang="en-GB" dirty="0">
                <a:latin typeface="Calibri" panose="020F0502020204030204" pitchFamily="34" charset="0"/>
                <a:cs typeface="Calibri" panose="020F0502020204030204" pitchFamily="34" charset="0"/>
              </a:rPr>
              <a:t>Jones, Jonathan, ‘Spoils of War: The Art of Benin’, The Guardian, 11 September 2003, section Culture &lt;https://www.theguardian.com/culture/2003/sep/11/2&gt; [accessed 24 May 2019]</a:t>
            </a:r>
          </a:p>
          <a:p>
            <a:pPr marL="36900" indent="0">
              <a:buNone/>
            </a:pPr>
            <a:r>
              <a:rPr lang="en-GB" dirty="0" err="1">
                <a:latin typeface="Calibri" panose="020F0502020204030204" pitchFamily="34" charset="0"/>
                <a:cs typeface="Calibri" panose="020F0502020204030204" pitchFamily="34" charset="0"/>
              </a:rPr>
              <a:t>Koutonin</a:t>
            </a:r>
            <a:r>
              <a:rPr lang="en-GB" dirty="0">
                <a:latin typeface="Calibri" panose="020F0502020204030204" pitchFamily="34" charset="0"/>
                <a:cs typeface="Calibri" panose="020F0502020204030204" pitchFamily="34" charset="0"/>
              </a:rPr>
              <a:t>, </a:t>
            </a:r>
            <a:r>
              <a:rPr lang="en-GB" dirty="0" err="1">
                <a:latin typeface="Calibri" panose="020F0502020204030204" pitchFamily="34" charset="0"/>
                <a:cs typeface="Calibri" panose="020F0502020204030204" pitchFamily="34" charset="0"/>
              </a:rPr>
              <a:t>Mawuna</a:t>
            </a:r>
            <a:r>
              <a:rPr lang="en-GB" dirty="0">
                <a:latin typeface="Calibri" panose="020F0502020204030204" pitchFamily="34" charset="0"/>
                <a:cs typeface="Calibri" panose="020F0502020204030204" pitchFamily="34" charset="0"/>
              </a:rPr>
              <a:t>, ‘Story of Cities #5: Benin City, the Mighty Medieval Capital Now Lost without Trace’, The Guardian, 18 March 2016,  &lt;https://www.theguardian.com/cities/2016/mar/18/story-of-cities-5-benin-city-edo-nigeria-mighty-medieval-capital-lost-without-trace&gt; [accessed 24 May 2019]</a:t>
            </a:r>
          </a:p>
          <a:p>
            <a:pPr marL="36900" indent="0">
              <a:buNone/>
            </a:pPr>
            <a:r>
              <a:rPr lang="en-GB" dirty="0">
                <a:latin typeface="Calibri" panose="020F0502020204030204" pitchFamily="34" charset="0"/>
                <a:cs typeface="Calibri" panose="020F0502020204030204" pitchFamily="34" charset="0"/>
              </a:rPr>
              <a:t>Meiselman, Jessica, ‘Damien Hirst Show Sparks Accusations of Cultural Appropriation’, Artsy, 2017 &lt;https://www.artsy.net/article/artsy-editorial-damien-hirst-sparks-accusations-cultural-appropriation&gt; [accessed 24 May 2019]</a:t>
            </a:r>
          </a:p>
          <a:p>
            <a:pPr marL="36900" indent="0">
              <a:buNone/>
            </a:pPr>
            <a:r>
              <a:rPr lang="en-GB" dirty="0" err="1">
                <a:latin typeface="Calibri" panose="020F0502020204030204" pitchFamily="34" charset="0"/>
                <a:cs typeface="Calibri" panose="020F0502020204030204" pitchFamily="34" charset="0"/>
              </a:rPr>
              <a:t>Mtshali</a:t>
            </a:r>
            <a:r>
              <a:rPr lang="en-GB" dirty="0">
                <a:latin typeface="Calibri" panose="020F0502020204030204" pitchFamily="34" charset="0"/>
                <a:cs typeface="Calibri" panose="020F0502020204030204" pitchFamily="34" charset="0"/>
              </a:rPr>
              <a:t>, </a:t>
            </a:r>
            <a:r>
              <a:rPr lang="en-GB" dirty="0" err="1">
                <a:latin typeface="Calibri" panose="020F0502020204030204" pitchFamily="34" charset="0"/>
                <a:cs typeface="Calibri" panose="020F0502020204030204" pitchFamily="34" charset="0"/>
              </a:rPr>
              <a:t>Khanya</a:t>
            </a:r>
            <a:r>
              <a:rPr lang="en-GB" dirty="0">
                <a:latin typeface="Calibri" panose="020F0502020204030204" pitchFamily="34" charset="0"/>
                <a:cs typeface="Calibri" panose="020F0502020204030204" pitchFamily="34" charset="0"/>
              </a:rPr>
              <a:t>, ‘British Museum Is in Talks to Return Bronze </a:t>
            </a:r>
            <a:r>
              <a:rPr lang="en-GB" dirty="0" err="1">
                <a:latin typeface="Calibri" panose="020F0502020204030204" pitchFamily="34" charset="0"/>
                <a:cs typeface="Calibri" panose="020F0502020204030204" pitchFamily="34" charset="0"/>
              </a:rPr>
              <a:t>Artifacts</a:t>
            </a:r>
            <a:r>
              <a:rPr lang="en-GB" dirty="0">
                <a:latin typeface="Calibri" panose="020F0502020204030204" pitchFamily="34" charset="0"/>
                <a:cs typeface="Calibri" panose="020F0502020204030204" pitchFamily="34" charset="0"/>
              </a:rPr>
              <a:t> Looted from Benin Kingdom 120 Years Ago’, Quartz Africa, 2017 &lt;https://qz.com/africa/1054364/the-british-museum-will-return-bronze-sculptures-looted-from-benin-nearly-two-centuries-ago/&gt; [accessed 24 May 2019]</a:t>
            </a:r>
          </a:p>
          <a:p>
            <a:pPr marL="36900" indent="0">
              <a:buNone/>
            </a:pPr>
            <a:r>
              <a:rPr lang="en-GB" dirty="0">
                <a:latin typeface="Calibri" panose="020F0502020204030204" pitchFamily="34" charset="0"/>
                <a:cs typeface="Calibri" panose="020F0502020204030204" pitchFamily="34" charset="0"/>
              </a:rPr>
              <a:t>Opoku, </a:t>
            </a:r>
            <a:r>
              <a:rPr lang="en-GB" dirty="0" err="1">
                <a:latin typeface="Calibri" panose="020F0502020204030204" pitchFamily="34" charset="0"/>
                <a:cs typeface="Calibri" panose="020F0502020204030204" pitchFamily="34" charset="0"/>
              </a:rPr>
              <a:t>Dr.</a:t>
            </a:r>
            <a:r>
              <a:rPr lang="en-GB" dirty="0">
                <a:latin typeface="Calibri" panose="020F0502020204030204" pitchFamily="34" charset="0"/>
                <a:cs typeface="Calibri" panose="020F0502020204030204" pitchFamily="34" charset="0"/>
              </a:rPr>
              <a:t> Kwame, ‘Can An English Artist Use Classical Nigerian Art Image As He Likes? Reaction To Damien Hirst’s Use/Misuse Of Ife Art Image’, Modern Ghana, 2017 &lt;https://www.modernghana.com/news/785619/can-an-english-artist-use-classical-nigerian-art-image-as-he.html&gt; [accessed 24 May 2019]</a:t>
            </a:r>
          </a:p>
          <a:p>
            <a:pPr marL="36900" indent="0">
              <a:buNone/>
            </a:pPr>
            <a:r>
              <a:rPr lang="en-GB" dirty="0">
                <a:latin typeface="Calibri" panose="020F0502020204030204" pitchFamily="34" charset="0"/>
                <a:cs typeface="Calibri" panose="020F0502020204030204" pitchFamily="34" charset="0"/>
              </a:rPr>
              <a:t>Rob, Abdul, ‘Black Histories: Oba </a:t>
            </a:r>
            <a:r>
              <a:rPr lang="en-GB" dirty="0" err="1">
                <a:latin typeface="Calibri" panose="020F0502020204030204" pitchFamily="34" charset="0"/>
                <a:cs typeface="Calibri" panose="020F0502020204030204" pitchFamily="34" charset="0"/>
              </a:rPr>
              <a:t>Ewuare</a:t>
            </a:r>
            <a:r>
              <a:rPr lang="en-GB" dirty="0">
                <a:latin typeface="Calibri" panose="020F0502020204030204" pitchFamily="34" charset="0"/>
                <a:cs typeface="Calibri" panose="020F0502020204030204" pitchFamily="34" charset="0"/>
              </a:rPr>
              <a:t> &amp; Benin City’, Black History Month 2019 | Black History Month Celebrating the Great Black British Achievers, 2015 &lt;https://www.blackhistorymonth.org.uk/article/section/pre-colonial-history/black-histories-oba-ewuare-benin-city/&gt; [accessed 24 May 2019]</a:t>
            </a:r>
          </a:p>
          <a:p>
            <a:pPr marL="36900" indent="0">
              <a:buNone/>
            </a:pPr>
            <a:r>
              <a:rPr lang="en-GB" dirty="0">
                <a:latin typeface="Calibri" panose="020F0502020204030204" pitchFamily="34" charset="0"/>
                <a:cs typeface="Calibri" panose="020F0502020204030204" pitchFamily="34" charset="0"/>
              </a:rPr>
              <a:t>Roth, H. Ling, ‘Benin City Before British Invasion in 1891. Great Benin’, Black History Month 2019 | Black History Month Celebrating the Great Black British Achievers, 1891 &lt;https://www.blackhistorymonth.org.uk/article/section/pre-colonial-history/black-histories-oba-ewuare-benin-city/&gt; [accessed 24 May 2019]</a:t>
            </a:r>
          </a:p>
          <a:p>
            <a:pPr marL="36900" indent="0">
              <a:buNone/>
            </a:pPr>
            <a:r>
              <a:rPr lang="en-GB" dirty="0" err="1">
                <a:latin typeface="Calibri" panose="020F0502020204030204" pitchFamily="34" charset="0"/>
                <a:cs typeface="Calibri" panose="020F0502020204030204" pitchFamily="34" charset="0"/>
              </a:rPr>
              <a:t>Rotinwa</a:t>
            </a:r>
            <a:r>
              <a:rPr lang="en-GB" dirty="0">
                <a:latin typeface="Calibri" panose="020F0502020204030204" pitchFamily="34" charset="0"/>
                <a:cs typeface="Calibri" panose="020F0502020204030204" pitchFamily="34" charset="0"/>
              </a:rPr>
              <a:t>, Ayodeji, ‘The Fate of Nigeria’s Benin Bronzes and the Debate Over Reclaiming African Art’, World Politics Review, 2019 &lt;https://www.worldpoliticsreview.com/articles/27516/how-a-global-debate-over-who-owns-african-art-is-playing-out-in-nigeria&gt; [accessed 24 May 2019]</a:t>
            </a:r>
          </a:p>
          <a:p>
            <a:pPr marL="36900" indent="0">
              <a:buNone/>
            </a:pPr>
            <a:r>
              <a:rPr lang="en-GB" dirty="0">
                <a:latin typeface="Calibri" panose="020F0502020204030204" pitchFamily="34" charset="0"/>
                <a:cs typeface="Calibri" panose="020F0502020204030204" pitchFamily="34" charset="0"/>
              </a:rPr>
              <a:t>Ryder, A. F. C., ‘A Reconsideration of the Ife-Benin Relationship’, The Journal of African History, 6.1 (1965), 25–37</a:t>
            </a:r>
          </a:p>
          <a:p>
            <a:pPr marL="36900" indent="0">
              <a:buNone/>
            </a:pPr>
            <a:r>
              <a:rPr lang="en-GB" dirty="0">
                <a:latin typeface="Calibri" panose="020F0502020204030204" pitchFamily="34" charset="0"/>
                <a:cs typeface="Calibri" panose="020F0502020204030204" pitchFamily="34" charset="0"/>
              </a:rPr>
              <a:t>Squires, Nick, and Reuters News Agency, ‘Bringing Home the Benin Bronzes: Nigeria Open to Loans Rather than a Permanent Return’, The Telegraph, 20 June 2018 &lt;https://www.telegraph.co.uk/news/2018/06/20/bringing-home-benin-bronzes-nigeria-open-loans-rather-permanent/&gt; [accessed 24 May 2019]</a:t>
            </a:r>
          </a:p>
          <a:p>
            <a:pPr marL="36900" indent="0">
              <a:buNone/>
            </a:pPr>
            <a:r>
              <a:rPr lang="en-GB" dirty="0"/>
              <a:t>Small, Stephen (2011) "Slavery, Colonialism and Museums Representations in Great Britain: Old and New Circuits of </a:t>
            </a:r>
            <a:r>
              <a:rPr lang="en-GB" dirty="0" err="1"/>
              <a:t>Migration,"</a:t>
            </a:r>
            <a:r>
              <a:rPr lang="en-GB" i="1" dirty="0" err="1"/>
              <a:t>Human</a:t>
            </a:r>
            <a:r>
              <a:rPr lang="en-GB" i="1" dirty="0"/>
              <a:t> Architecture: Journal of the Sociology of Self-Knowledge</a:t>
            </a:r>
            <a:r>
              <a:rPr lang="en-GB" dirty="0"/>
              <a:t>: Vol. 9: </a:t>
            </a:r>
            <a:r>
              <a:rPr lang="en-GB" dirty="0" err="1"/>
              <a:t>Iss</a:t>
            </a:r>
            <a:r>
              <a:rPr lang="en-GB" dirty="0"/>
              <a:t>. 4, Article 10. Available at: http://scholarworks.umb.edu/humanarchitecture/vol9/iss4/10</a:t>
            </a:r>
            <a:endParaRPr lang="en-GB" dirty="0">
              <a:latin typeface="Calibri" panose="020F0502020204030204" pitchFamily="34" charset="0"/>
              <a:cs typeface="Calibri" panose="020F0502020204030204" pitchFamily="34" charset="0"/>
            </a:endParaRPr>
          </a:p>
          <a:p>
            <a:pPr marL="36900" indent="0">
              <a:buNone/>
            </a:pPr>
            <a:r>
              <a:rPr lang="en-GB" dirty="0">
                <a:latin typeface="Calibri" panose="020F0502020204030204" pitchFamily="34" charset="0"/>
                <a:cs typeface="Calibri" panose="020F0502020204030204" pitchFamily="34" charset="0"/>
              </a:rPr>
              <a:t>Warburton, Nigel, ‘African Art in Western Museums: It’s Patrimony Not Heritage – Charlotte Joy | Aeon Ideas’, Aeon, 2019 &lt;https://aeon.co/ideas/african-art-in-western-museums-its-patrimony-not-heritage&gt; [accessed 24 May 2019]</a:t>
            </a:r>
          </a:p>
          <a:p>
            <a:pPr marL="36900" indent="0">
              <a:buNone/>
            </a:pPr>
            <a:endParaRPr lang="en-GB" dirty="0">
              <a:latin typeface="Calibri" panose="020F0502020204030204" pitchFamily="34" charset="0"/>
              <a:cs typeface="Calibri" panose="020F0502020204030204" pitchFamily="34" charset="0"/>
            </a:endParaRPr>
          </a:p>
        </p:txBody>
      </p:sp>
      <p:sp>
        <p:nvSpPr>
          <p:cNvPr id="4" name="Slide Number Placeholder 3">
            <a:extLst>
              <a:ext uri="{FF2B5EF4-FFF2-40B4-BE49-F238E27FC236}">
                <a16:creationId xmlns:a16="http://schemas.microsoft.com/office/drawing/2014/main" id="{88182F3D-3632-478C-8D93-1A70EDA211EC}"/>
              </a:ext>
            </a:extLst>
          </p:cNvPr>
          <p:cNvSpPr>
            <a:spLocks noGrp="1"/>
          </p:cNvSpPr>
          <p:nvPr>
            <p:ph type="sldNum" sz="quarter" idx="12"/>
          </p:nvPr>
        </p:nvSpPr>
        <p:spPr>
          <a:xfrm>
            <a:off x="11290188" y="6372716"/>
            <a:ext cx="753545" cy="365125"/>
          </a:xfrm>
        </p:spPr>
        <p:txBody>
          <a:bodyPr/>
          <a:lstStyle/>
          <a:p>
            <a:fld id="{B630E6BF-B321-431B-991B-51E3E36DFA7A}" type="slidenum">
              <a:rPr lang="en-GB" smtClean="0"/>
              <a:t>11</a:t>
            </a:fld>
            <a:endParaRPr lang="en-GB" dirty="0"/>
          </a:p>
        </p:txBody>
      </p:sp>
    </p:spTree>
    <p:extLst>
      <p:ext uri="{BB962C8B-B14F-4D97-AF65-F5344CB8AC3E}">
        <p14:creationId xmlns:p14="http://schemas.microsoft.com/office/powerpoint/2010/main" val="1686734"/>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lat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Slate">
      <a:majorFont>
        <a:latin typeface="Calisto MT" panose="02040603050505030304"/>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Calisto MT" panose="02040603050505030304"/>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Slate">
      <a:fillStyleLst>
        <a:solidFill>
          <a:schemeClr val="phClr"/>
        </a:solidFill>
        <a:gradFill rotWithShape="1">
          <a:gsLst>
            <a:gs pos="0">
              <a:schemeClr val="phClr">
                <a:tint val="60000"/>
                <a:lumMod val="110000"/>
              </a:schemeClr>
            </a:gs>
            <a:gs pos="100000">
              <a:schemeClr val="phClr">
                <a:tint val="88000"/>
              </a:schemeClr>
            </a:gs>
          </a:gsLst>
          <a:lin ang="5400000" scaled="0"/>
        </a:gradFill>
        <a:gradFill rotWithShape="1">
          <a:gsLst>
            <a:gs pos="0">
              <a:schemeClr val="phClr">
                <a:tint val="96000"/>
                <a:lumMod val="104000"/>
              </a:schemeClr>
            </a:gs>
            <a:gs pos="100000">
              <a:schemeClr val="phClr">
                <a:shade val="90000"/>
                <a:lumMod val="90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63500" dist="25400" dir="5400000" rotWithShape="0">
              <a:srgbClr val="000000">
                <a:alpha val="60000"/>
              </a:srgbClr>
            </a:outerShdw>
          </a:effectLst>
        </a:effectStyle>
        <a:effectStyle>
          <a:effectLst>
            <a:outerShdw blurRad="76200" dist="38100" dir="5400000" rotWithShape="0">
              <a:srgbClr val="000000">
                <a:alpha val="75000"/>
              </a:srgbClr>
            </a:outerShdw>
          </a:effectLst>
          <a:scene3d>
            <a:camera prst="orthographicFront">
              <a:rot lat="0" lon="0" rev="0"/>
            </a:camera>
            <a:lightRig rig="threePt" dir="t">
              <a:rot lat="0" lon="0" rev="1200000"/>
            </a:lightRig>
          </a:scene3d>
          <a:sp3d>
            <a:bevelT w="63500" h="25400" prst="hardEdge"/>
          </a:sp3d>
        </a:effectStyle>
      </a:effectStyleLst>
      <a:bgFillStyleLst>
        <a:solidFill>
          <a:schemeClr val="phClr"/>
        </a:solidFill>
        <a:solidFill>
          <a:schemeClr val="phClr"/>
        </a:solidFill>
        <a:blipFill rotWithShape="1">
          <a:blip xmlns:r="http://schemas.openxmlformats.org/officeDocument/2006/relationships" r:embed="rId1">
            <a:duotone>
              <a:schemeClr val="phClr">
                <a:shade val="80000"/>
                <a:lumMod val="80000"/>
              </a:schemeClr>
              <a:schemeClr val="phClr">
                <a:tint val="98000"/>
              </a:schemeClr>
            </a:duotone>
          </a:blip>
          <a:stretch/>
        </a:blipFill>
      </a:bgFillStyleLst>
    </a:fmtScheme>
  </a:themeElements>
  <a:objectDefaults/>
  <a:extraClrSchemeLst/>
  <a:extLst>
    <a:ext uri="{05A4C25C-085E-4340-85A3-A5531E510DB2}">
      <thm15:themeFamily xmlns:thm15="http://schemas.microsoft.com/office/thememl/2012/main" name="Slate" id="{C3F70B94-7CE9-428E-ADC1-3269CC2C3385}" vid="{3F2DE9A5-64E6-437C-A389-CC4477E817E8}"/>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9823</TotalTime>
  <Words>3531</Words>
  <Application>Microsoft Office PowerPoint</Application>
  <PresentationFormat>Widescreen</PresentationFormat>
  <Paragraphs>233</Paragraphs>
  <Slides>11</Slides>
  <Notes>11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11</vt:i4>
      </vt:variant>
    </vt:vector>
  </HeadingPairs>
  <TitlesOfParts>
    <vt:vector size="16" baseType="lpstr">
      <vt:lpstr>Arial</vt:lpstr>
      <vt:lpstr>Calibri</vt:lpstr>
      <vt:lpstr>Calisto MT</vt:lpstr>
      <vt:lpstr>Wingdings 2</vt:lpstr>
      <vt:lpstr>Slate</vt:lpstr>
      <vt:lpstr>Benin Bronzes  Commemorative Head of an Oba</vt:lpstr>
      <vt:lpstr>Commemorative Head of an Oba </vt:lpstr>
      <vt:lpstr>Origins </vt:lpstr>
      <vt:lpstr>The Aftermath</vt:lpstr>
      <vt:lpstr>European Attitudes and Reception </vt:lpstr>
      <vt:lpstr>British Museum Representation </vt:lpstr>
      <vt:lpstr>Narrative of Justification</vt:lpstr>
      <vt:lpstr>Stolen Culture</vt:lpstr>
      <vt:lpstr>Conclusion </vt:lpstr>
      <vt:lpstr>Bibliography </vt:lpstr>
      <vt:lpstr>Bibliography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Benign Bronzes  Commemorative Head of an Oba</dc:title>
  <dc:creator>Lee Perks</dc:creator>
  <cp:lastModifiedBy>Lee Perks</cp:lastModifiedBy>
  <cp:revision>18</cp:revision>
  <cp:lastPrinted>2019-05-30T10:49:46Z</cp:lastPrinted>
  <dcterms:created xsi:type="dcterms:W3CDTF">2019-05-20T09:31:25Z</dcterms:created>
  <dcterms:modified xsi:type="dcterms:W3CDTF">2019-05-30T18:50:03Z</dcterms:modified>
</cp:coreProperties>
</file>