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69" r:id="rId2"/>
    <p:sldId id="26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85" r:id="rId11"/>
    <p:sldId id="307" r:id="rId12"/>
    <p:sldId id="280" r:id="rId13"/>
    <p:sldId id="284" r:id="rId14"/>
    <p:sldId id="286" r:id="rId15"/>
    <p:sldId id="287" r:id="rId16"/>
    <p:sldId id="288" r:id="rId17"/>
    <p:sldId id="301" r:id="rId18"/>
    <p:sldId id="256" r:id="rId19"/>
    <p:sldId id="258" r:id="rId20"/>
    <p:sldId id="289" r:id="rId21"/>
    <p:sldId id="292" r:id="rId22"/>
    <p:sldId id="293" r:id="rId23"/>
    <p:sldId id="294" r:id="rId24"/>
    <p:sldId id="296" r:id="rId25"/>
    <p:sldId id="259" r:id="rId26"/>
    <p:sldId id="291" r:id="rId27"/>
    <p:sldId id="297" r:id="rId28"/>
    <p:sldId id="279" r:id="rId29"/>
    <p:sldId id="303" r:id="rId30"/>
    <p:sldId id="290" r:id="rId31"/>
    <p:sldId id="306" r:id="rId32"/>
    <p:sldId id="257" r:id="rId33"/>
    <p:sldId id="305" r:id="rId34"/>
  </p:sldIdLst>
  <p:sldSz cx="12192000" cy="6858000"/>
  <p:notesSz cx="6797675" cy="9926638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52" autoAdjust="0"/>
    <p:restoredTop sz="75401" autoAdjust="0"/>
  </p:normalViewPr>
  <p:slideViewPr>
    <p:cSldViewPr snapToGrid="0">
      <p:cViewPr varScale="1">
        <p:scale>
          <a:sx n="51" d="100"/>
          <a:sy n="51" d="100"/>
        </p:scale>
        <p:origin x="1252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7607A7-26C1-42CD-8E8D-C6E3EDA46DF4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EA5954-8E1D-413D-8466-96752BB9637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57796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EA5954-8E1D-413D-8466-96752BB96374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258826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C3B3C-3008-45E3-A9E0-1120D0E36C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826DF5-42C3-4848-A94F-57FE339438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1EE59-017C-4484-8982-4A00C2D92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75391-1F14-49B8-AF23-D7955C2EF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F7A472-CAB3-4980-A094-9D56E441B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0093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86459-7ADC-448F-998A-24C7BDE4F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E81CF-4107-44DA-B33B-721AFBE79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EA53DA-5067-4AD6-8D30-011679823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F3FB47-48F4-408B-B0DB-A84BAF7CD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4BBDD-54E1-4B52-AC35-AFB3A290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01109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241DB-BACA-48D7-81A9-2068EB643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80EC9A-D327-41F7-B8F1-851EE087C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B8712D-F9E1-4A0A-B849-712B4A875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30A23-3092-431E-B27D-79287E475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0E68F-2B95-418C-B71F-C83ECE40B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75152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19CBE-3F25-4045-8EC8-86545D9C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48D3B-E20F-4B82-A97C-EBC90B18D3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8DF47D-1432-4F95-BAC2-B65AA04E7B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032FA4-1B55-4EE4-A70D-910125C4E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2968CC-914D-4C40-9561-336D525B6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B5169E-638A-4EF8-86C8-9E0476E99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62677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B7D10-EFB9-4F7A-99B5-4E99180CB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29990-2CFA-432E-B00C-C725AF8B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B5C8EF-2641-4516-9F17-CD73A40B30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8859B0-F02D-4B1B-83FD-B11D3A62D9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C15787-1598-40E5-B0A6-52F87FCB6B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9B416C-CEF7-4BAF-9067-54F1526C6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D528DB-DA06-4487-A601-FBAB4A41B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1AF47E-70F0-41E6-8F1A-891511C2C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9982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88EDD-76BD-42A3-9289-A01B81AB7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0070EB-2EB9-4313-92DD-E11F429A6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85C7DF-B11B-45C5-A673-2CB506D90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9BAAD5-FDF1-4B87-91ED-C659D372B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27611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1D2861-3B98-4E33-BE7C-CB10F2E8E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1247EB-3CBD-4378-953B-42226FD6B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63F16F-BB34-4756-A19B-A0D008561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70056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8A905-53F4-4062-A69D-A007D9707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A7D21-AFA8-4817-9897-1F27F345E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D040AB-6E8D-4DE5-95CD-B0D9C6B7CE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1121B7-C190-4B3B-B928-DD49E36B1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564ED6-517E-42A4-A649-EB7969D6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AF8A16-A80C-452D-A825-C26907280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82359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E20F8-9083-4BC5-8340-5DAFA4AC8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F35329-5735-402B-AE02-13EC81D448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13807F-D37D-4D31-8E4A-BD923B781B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167C35-4C3C-40AE-9ABF-9E5EE9574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F51DB2-7F93-4507-B3F3-2D95FEBB2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989644-6B9B-49C7-9E0A-90A5B7136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3292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EF293-B986-4152-B1CF-5052854FF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68C4B8-852F-4EC4-8FB7-E7934B366D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05AFC-7932-41DA-B1FD-89ABD18BA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E2F90-6C80-4FF3-94B0-2E13801E3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571F9B-65D0-4556-AEDE-9B25BC2BA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28579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4F12CB-1274-404C-AF83-6D56BEE561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73BEB9-8F38-4A5F-B96D-460EFD3C02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324EE-1EFF-49A9-96D0-F9DE067F6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08F498-ADF2-4F58-9849-800125644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29B85-A24E-4882-82CF-52AC35B70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8491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2E822E-936D-4247-BA1C-54795CFDF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2E7221-F3E5-4F57-A1C6-BFD2CEFB13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F0CD0-CC5A-44F4-AA75-8B8044D8F7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B6ABF-4D68-40C9-9F8E-04A8C57597C8}" type="datetimeFigureOut">
              <a:rPr lang="cy-GB" smtClean="0"/>
              <a:t>11/03/2026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839784-4E14-4AA8-9FB4-1118469CB2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FC2B6-63DA-4A50-A4EC-D8A0F2C152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CB9D0-663D-48A1-8B44-B3552B484D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47595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7.png"/><Relationship Id="rId7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7.png"/><Relationship Id="rId7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5.png"/><Relationship Id="rId3" Type="http://schemas.openxmlformats.org/officeDocument/2006/relationships/audio" Target="../media/audio2.wav"/><Relationship Id="rId7" Type="http://schemas.openxmlformats.org/officeDocument/2006/relationships/image" Target="../media/image12.png"/><Relationship Id="rId12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8.png"/><Relationship Id="rId5" Type="http://schemas.openxmlformats.org/officeDocument/2006/relationships/audio" Target="../media/audio4.wav"/><Relationship Id="rId10" Type="http://schemas.openxmlformats.org/officeDocument/2006/relationships/image" Target="../media/image15.png"/><Relationship Id="rId4" Type="http://schemas.openxmlformats.org/officeDocument/2006/relationships/audio" Target="../media/audio3.wav"/><Relationship Id="rId9" Type="http://schemas.openxmlformats.org/officeDocument/2006/relationships/image" Target="../media/image14.png"/><Relationship Id="rId1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7.png"/><Relationship Id="rId7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7.png"/><Relationship Id="rId7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9B347-011A-4A7B-A8DD-0297418B4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190" y="365126"/>
            <a:ext cx="8456629" cy="1171444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y-GB" sz="1300" dirty="0">
                <a:solidFill>
                  <a:prstClr val="black"/>
                </a:solidFill>
                <a:latin typeface="Comic Sans MS" panose="030F0702030302020204" pitchFamily="66" charset="0"/>
                <a:ea typeface="+mn-ea"/>
                <a:cs typeface="+mn-cs"/>
              </a:rPr>
              <a:t>Enw: Jemma Williams </a:t>
            </a:r>
            <a:br>
              <a:rPr lang="cy-GB" sz="1300" dirty="0">
                <a:solidFill>
                  <a:prstClr val="black"/>
                </a:solidFill>
                <a:latin typeface="Comic Sans MS" panose="030F0702030302020204" pitchFamily="66" charset="0"/>
                <a:ea typeface="+mn-ea"/>
                <a:cs typeface="+mn-cs"/>
              </a:rPr>
            </a:br>
            <a:r>
              <a:rPr lang="cy-GB" sz="1300" dirty="0">
                <a:solidFill>
                  <a:prstClr val="black"/>
                </a:solidFill>
                <a:latin typeface="Comic Sans MS" panose="030F0702030302020204" pitchFamily="66" charset="0"/>
                <a:ea typeface="+mn-ea"/>
                <a:cs typeface="+mn-cs"/>
              </a:rPr>
              <a:t>Teitl y wers:  Yr Ail Ryfel Byd - Bwyd	 </a:t>
            </a:r>
            <a:br>
              <a:rPr lang="cy-GB" sz="1300" dirty="0">
                <a:solidFill>
                  <a:prstClr val="black"/>
                </a:solidFill>
                <a:latin typeface="Comic Sans MS" panose="030F0702030302020204" pitchFamily="66" charset="0"/>
                <a:ea typeface="+mn-ea"/>
                <a:cs typeface="+mn-cs"/>
              </a:rPr>
            </a:br>
            <a:r>
              <a:rPr lang="cy-GB" sz="1300" dirty="0">
                <a:solidFill>
                  <a:prstClr val="black"/>
                </a:solidFill>
                <a:latin typeface="Comic Sans MS" panose="030F0702030302020204" pitchFamily="66" charset="0"/>
                <a:ea typeface="+mn-ea"/>
                <a:cs typeface="+mn-cs"/>
              </a:rPr>
              <a:t>Nod y wers: </a:t>
            </a:r>
            <a:r>
              <a:rPr lang="cy-GB" sz="1300" dirty="0">
                <a:latin typeface="Comic Sans MS" panose="030F0702030302020204" pitchFamily="66" charset="0"/>
              </a:rPr>
              <a:t>Nod y wers ydy dysgu am beth roedd pobl yn fwyta yn ystod yr</a:t>
            </a:r>
            <a:br>
              <a:rPr lang="cy-GB" sz="1300" dirty="0">
                <a:latin typeface="Comic Sans MS" panose="030F0702030302020204" pitchFamily="66" charset="0"/>
              </a:rPr>
            </a:br>
            <a:r>
              <a:rPr lang="cy-GB" sz="1300" dirty="0">
                <a:latin typeface="Comic Sans MS" panose="030F0702030302020204" pitchFamily="66" charset="0"/>
              </a:rPr>
              <a:t> Ail Ryfel Byd.</a:t>
            </a:r>
            <a:br>
              <a:rPr lang="cy-GB" sz="1300" dirty="0">
                <a:latin typeface="Comic Sans MS" panose="030F0702030302020204" pitchFamily="66" charset="0"/>
              </a:rPr>
            </a:br>
            <a:r>
              <a:rPr lang="cy-GB" sz="1300" dirty="0">
                <a:solidFill>
                  <a:prstClr val="black"/>
                </a:solidFill>
                <a:latin typeface="Comic Sans MS" panose="030F0702030302020204" pitchFamily="66" charset="0"/>
                <a:ea typeface="+mn-ea"/>
                <a:cs typeface="+mn-cs"/>
              </a:rPr>
              <a:t>Blwyddyn:	4</a:t>
            </a:r>
            <a:br>
              <a:rPr lang="cy-GB" sz="1800" dirty="0">
                <a:solidFill>
                  <a:prstClr val="black"/>
                </a:solidFill>
                <a:latin typeface="Aptos" panose="02110004020202020204"/>
                <a:ea typeface="+mn-ea"/>
                <a:cs typeface="+mn-cs"/>
              </a:rPr>
            </a:br>
            <a:endParaRPr lang="cy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3BC3E91-FA28-4B67-9FD6-D15C94C52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0198970"/>
              </p:ext>
            </p:extLst>
          </p:nvPr>
        </p:nvGraphicFramePr>
        <p:xfrm>
          <a:off x="5761973" y="101281"/>
          <a:ext cx="6116361" cy="69942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16361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4085141">
                <a:tc>
                  <a:txBody>
                    <a:bodyPr/>
                    <a:lstStyle/>
                    <a:p>
                      <a:r>
                        <a:rPr lang="cy-GB" sz="1400" b="1" dirty="0"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endParaRPr lang="cy-GB" sz="1400" b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Drilio geirfa gyda’r bêl a chardiau fflach. </a:t>
                      </a:r>
                    </a:p>
                    <a:p>
                      <a:endParaRPr lang="cy-GB" sz="1400" b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‘Chwap’ gêm mewn grŵp o dri . </a:t>
                      </a:r>
                    </a:p>
                    <a:p>
                      <a:endParaRPr lang="cy-GB" sz="1400" b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Gêm – Beth sydd ar goll?</a:t>
                      </a:r>
                    </a:p>
                    <a:p>
                      <a:endParaRPr lang="cy-GB" sz="1400" b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Drilio – Roedd y bobl yn bwyta ….</a:t>
                      </a: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Tasg ysgrifennu -  Gorffennwch y frawddeg. </a:t>
                      </a:r>
                    </a:p>
                    <a:p>
                      <a:endParaRPr lang="cy-GB" sz="1400" b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Drilio – Doedd y bobl ddim yn bwyta llawer o ......</a:t>
                      </a: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Tasg darllen – Gwnewch y frawddeg</a:t>
                      </a:r>
                    </a:p>
                    <a:p>
                      <a:endParaRPr lang="cy-GB" sz="1400" b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Gêm grŵp gyda’r bêl.</a:t>
                      </a:r>
                    </a:p>
                    <a:p>
                      <a:endParaRPr lang="cy-GB" sz="1400" b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Gêm ar-lein i adolygu patrymau. </a:t>
                      </a:r>
                    </a:p>
                    <a:p>
                      <a:endParaRPr lang="cy-GB" sz="1400" b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Tasg wrando a siarad. Dywedwch frawddeg.</a:t>
                      </a:r>
                    </a:p>
                    <a:p>
                      <a:endParaRPr lang="cy-GB" sz="1400" b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dirty="0">
                          <a:latin typeface="Comic Sans MS" panose="030F0702030302020204" pitchFamily="66" charset="0"/>
                        </a:rPr>
                        <a:t>Tasg ysgrifennu. Ysgrifennwch frawddeg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164274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endParaRPr lang="cy-GB" b="1" dirty="0"/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cy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oedd y bobl yn bwyta .....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Doedd</a:t>
                      </a: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bobl</a:t>
                      </a: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ddim</a:t>
                      </a: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bwyta</a:t>
                      </a: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llawer</a:t>
                      </a: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o….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llysiau</a:t>
                      </a: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ffrwythau</a:t>
                      </a: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bara, </a:t>
                      </a: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menyn</a:t>
                      </a: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siocled</a:t>
                      </a:r>
                      <a:r>
                        <a:rPr lang="en-GB" sz="14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cig, caws, </a:t>
                      </a:r>
                      <a:r>
                        <a:rPr lang="en-GB" sz="14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tatws</a:t>
                      </a:r>
                      <a:endParaRPr lang="en-GB" sz="1400" dirty="0">
                        <a:effectLst/>
                        <a:latin typeface="Comic Sans MS" panose="030F0702030302020204" pitchFamily="66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669E0C2F-E610-4D7D-AFAF-D09EED34CA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0762657"/>
              </p:ext>
            </p:extLst>
          </p:nvPr>
        </p:nvGraphicFramePr>
        <p:xfrm>
          <a:off x="313666" y="1265128"/>
          <a:ext cx="5310520" cy="2066795"/>
        </p:xfrm>
        <a:graphic>
          <a:graphicData uri="http://schemas.openxmlformats.org/drawingml/2006/table">
            <a:tbl>
              <a:tblPr firstRow="1" firstCol="1" bandRow="1"/>
              <a:tblGrid>
                <a:gridCol w="5310520">
                  <a:extLst>
                    <a:ext uri="{9D8B030D-6E8A-4147-A177-3AD203B41FA5}">
                      <a16:colId xmlns:a16="http://schemas.microsoft.com/office/drawing/2014/main" val="3492602184"/>
                    </a:ext>
                  </a:extLst>
                </a:gridCol>
              </a:tblGrid>
              <a:tr h="102300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Ffocws Iaith / Patrymau: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omic Sans MS" panose="030F0702030302020204" pitchFamily="66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cy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oedd y bobl yn bwyta .....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Doedd</a:t>
                      </a: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12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bobl</a:t>
                      </a: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ddim</a:t>
                      </a: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bwyta</a:t>
                      </a: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llawer</a:t>
                      </a: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o….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08548691"/>
                  </a:ext>
                </a:extLst>
              </a:tr>
              <a:tr h="104379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Gwybodaeth flaenorol: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Maen</a:t>
                      </a: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nhw’n</a:t>
                      </a: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rhai</a:t>
                      </a: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bwydydd</a:t>
                      </a:r>
                      <a:r>
                        <a:rPr lang="en-GB" sz="1200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6577479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8190E25-FB56-48A5-98C5-3F0F6AF217D0}"/>
              </a:ext>
            </a:extLst>
          </p:cNvPr>
          <p:cNvSpPr txBox="1"/>
          <p:nvPr/>
        </p:nvSpPr>
        <p:spPr>
          <a:xfrm>
            <a:off x="188405" y="3710320"/>
            <a:ext cx="53105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dirty="0">
                <a:latin typeface="Comic Sans MS" panose="030F0702030302020204" pitchFamily="66" charset="0"/>
              </a:rPr>
              <a:t>Targedau: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1. Roeddech chi'n defnyddio llawer o ymadroddion a geirfa, ceisiwch y tro nesaf eu rhoi mewn brawddegau llawn, e.e. dwy funud &gt; mae dwy funud gyda chi, yn ofalus X &gt; Bydda'n ofalus X.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2. Parhewch (continue) i weithio ar eich ynganu a'r pwyslais yn y Gymraeg.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3. Wrth gynllunio gweithgareddau ar gyfer gwers feicro, cofiwch roi digon o gyfle i'r dysgwyr ymarfer y patrwm ar lafar cyn rhoi gweithgareddau ysgrifennu iddyn nhw. </a:t>
            </a:r>
          </a:p>
        </p:txBody>
      </p:sp>
    </p:spTree>
    <p:extLst>
      <p:ext uri="{BB962C8B-B14F-4D97-AF65-F5344CB8AC3E}">
        <p14:creationId xmlns:p14="http://schemas.microsoft.com/office/powerpoint/2010/main" val="943757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6203B-2840-4DB8-A1FA-729492B7B3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cy-GB" sz="4000" dirty="0"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6A883-E658-4757-8083-D13719C228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198203"/>
            <a:ext cx="9144000" cy="1655762"/>
          </a:xfrm>
        </p:spPr>
        <p:txBody>
          <a:bodyPr>
            <a:normAutofit/>
          </a:bodyPr>
          <a:lstStyle/>
          <a:p>
            <a:r>
              <a:rPr lang="cy-GB" sz="3600" dirty="0">
                <a:latin typeface="Comic Sans MS" panose="030F0702030302020204" pitchFamily="66" charset="0"/>
              </a:rPr>
              <a:t>Nod y wers ydy dysgu am beth roedd pobl yn fwyta yn ystod yr Ail Ryfel Byd.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27A6CA-3070-4838-8392-68AF911443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4321" y="2468349"/>
            <a:ext cx="5983357" cy="335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117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88213-E8DE-4292-B1A9-70CB138FF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079" y="495597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dirty="0" err="1">
                <a:latin typeface="Comic Sans MS" panose="030F0702030302020204" pitchFamily="66" charset="0"/>
              </a:rPr>
              <a:t>llysiau</a:t>
            </a:r>
            <a:endParaRPr lang="cy-GB" sz="8000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7F09DB-6CD5-43EE-BD08-B6E5927004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37500" y="175935"/>
            <a:ext cx="77702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045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F7653-2C6D-4EFE-9DF6-9A59E1F01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2769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dirty="0" err="1">
                <a:latin typeface="Comic Sans MS" panose="030F0702030302020204" pitchFamily="66" charset="0"/>
              </a:rPr>
              <a:t>ffrwythau</a:t>
            </a:r>
            <a:endParaRPr lang="cy-GB" sz="8000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C79A3E-1FB4-4BE6-9EC7-B59BDF9EF7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5145" y="279629"/>
            <a:ext cx="77702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766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9CEC8-4DBB-4F72-9920-BFB08654A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589" y="516731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dirty="0">
                <a:latin typeface="Comic Sans MS" panose="030F0702030302020204" pitchFamily="66" charset="0"/>
              </a:rPr>
              <a:t>bara</a:t>
            </a:r>
            <a:endParaRPr lang="cy-GB" sz="8000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04485C-3443-47CC-A22B-1D8F261294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0877" y="365125"/>
            <a:ext cx="77702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201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E7301BE-EA79-4172-8190-D14B58620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1228" y="361325"/>
            <a:ext cx="6981564" cy="39096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7CF0E2-CD9B-4422-B0AA-49BDB5EEB8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CC2D19-E82B-4B86-8091-642C759078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2255" y="4402316"/>
            <a:ext cx="10347489" cy="1449371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sz="4400" dirty="0">
              <a:latin typeface="Comic Sans MS" panose="030F0702030302020204" pitchFamily="66" charset="0"/>
            </a:endParaRPr>
          </a:p>
          <a:p>
            <a:r>
              <a:rPr lang="en-GB" sz="32000" dirty="0" err="1">
                <a:latin typeface="Comic Sans MS" panose="030F0702030302020204" pitchFamily="66" charset="0"/>
              </a:rPr>
              <a:t>menyn</a:t>
            </a:r>
            <a:r>
              <a:rPr lang="en-GB" sz="32000" dirty="0">
                <a:latin typeface="Comic Sans MS" panose="030F0702030302020204" pitchFamily="66" charset="0"/>
              </a:rPr>
              <a:t> </a:t>
            </a:r>
            <a:endParaRPr lang="cy-GB" sz="3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950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1246E-2988-4A8C-BDA6-6F75DD4E9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078" y="529534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dirty="0" err="1">
                <a:latin typeface="Comic Sans MS" panose="030F0702030302020204" pitchFamily="66" charset="0"/>
              </a:rPr>
              <a:t>siocled</a:t>
            </a:r>
            <a:endParaRPr lang="cy-GB" sz="8000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1B49848-463D-45E9-8880-3114C3E5D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97755" y="365125"/>
            <a:ext cx="77702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804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44FED-85BB-437F-952D-4F5A2EAA0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810" y="478289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dirty="0">
                <a:latin typeface="Comic Sans MS" panose="030F0702030302020204" pitchFamily="66" charset="0"/>
              </a:rPr>
              <a:t>cig</a:t>
            </a:r>
            <a:endParaRPr lang="cy-GB" sz="8000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E94EBD-4AD2-4270-A25B-CAF24A147C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3487" y="204215"/>
            <a:ext cx="77702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5154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B0C0B-1D70-4D64-9BA2-9C15E26E7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798" y="494655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dirty="0">
                <a:latin typeface="Comic Sans MS" panose="030F0702030302020204" pitchFamily="66" charset="0"/>
              </a:rPr>
              <a:t>caws</a:t>
            </a:r>
            <a:endParaRPr lang="cy-GB" sz="8000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0EF5B0-E6E9-455D-B334-C442B13B95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69475" y="185362"/>
            <a:ext cx="77702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066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2E1D1-979B-45DE-BF5B-CA7BA55CB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1253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dirty="0" err="1">
                <a:latin typeface="Comic Sans MS" panose="030F0702030302020204" pitchFamily="66" charset="0"/>
              </a:rPr>
              <a:t>tatws</a:t>
            </a:r>
            <a:endParaRPr lang="cy-GB" sz="8000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BC65CD2-E5C1-48FF-B162-A33E0D763A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8073" y="270202"/>
            <a:ext cx="77702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4202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92830-88C1-424E-94A1-75A4B6A4F9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73365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Chwiliwch am fwyd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602AAF-2E0D-4112-8983-1CF00E4591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6707" y="2479581"/>
            <a:ext cx="4961106" cy="277821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09B9FEB-0493-4AF3-B3E1-2664BBD518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71708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7907449D-0A32-4E2C-B59E-F7E3CD414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663" y="524063"/>
            <a:ext cx="2276832" cy="1275026"/>
          </a:xfrm>
          <a:prstGeom prst="rect">
            <a:avLst/>
          </a:prstGeom>
        </p:spPr>
      </p:pic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7240338A-C1B2-41D3-8897-430CC7CB15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0322" y="399728"/>
            <a:ext cx="2495668" cy="139757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BA1C375-2680-4068-ACA9-2BE1596D02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9998" y="4851340"/>
            <a:ext cx="2493099" cy="13961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00EDB3-ADD3-4068-A444-6CA3D0DDB6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0468" y="4851340"/>
            <a:ext cx="2869520" cy="1606931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41E9842-CCC6-4556-923D-C686C593DF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516" y="518147"/>
            <a:ext cx="2648337" cy="1483069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B6642BE-B347-4F98-AF91-29F524A4BF7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49684" y="2732248"/>
            <a:ext cx="2495669" cy="1397575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DF5B8DD9-FB43-406C-94FA-3948358FA01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43286" y="2687465"/>
            <a:ext cx="2648337" cy="14830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B66730-7B6E-448E-9F2F-1BBEAF68C1F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92634" y="2663360"/>
            <a:ext cx="2495669" cy="13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148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7907449D-0A32-4E2C-B59E-F7E3CD414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7982" y="473516"/>
            <a:ext cx="2276832" cy="1275026"/>
          </a:xfrm>
          <a:prstGeom prst="rect">
            <a:avLst/>
          </a:prstGeom>
        </p:spPr>
      </p:pic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7240338A-C1B2-41D3-8897-430CC7CB15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35" y="4879247"/>
            <a:ext cx="2495668" cy="13975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00EDB3-ADD3-4068-A444-6CA3D0DDB6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549" y="1335193"/>
            <a:ext cx="2979886" cy="1668736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41E9842-CCC6-4556-923D-C686C593DF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54456" y="316020"/>
            <a:ext cx="2648337" cy="1483069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B6642BE-B347-4F98-AF91-29F524A4BF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657" y="4037730"/>
            <a:ext cx="2495669" cy="1397575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DF5B8DD9-FB43-406C-94FA-3948358FA01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39212" y="4693771"/>
            <a:ext cx="2648337" cy="148306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9E64DBA-2EF3-4FD3-A235-AA015C7D1991}"/>
              </a:ext>
            </a:extLst>
          </p:cNvPr>
          <p:cNvSpPr/>
          <p:nvPr/>
        </p:nvSpPr>
        <p:spPr>
          <a:xfrm>
            <a:off x="3771496" y="2768876"/>
            <a:ext cx="51042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cy-GB" sz="4400" dirty="0">
                <a:solidFill>
                  <a:srgbClr val="1F1F1F"/>
                </a:solidFill>
                <a:latin typeface="Comic Sans MS" panose="030F0702030302020204" pitchFamily="66" charset="0"/>
              </a:rPr>
              <a:t>Beth sydd ar goll?</a:t>
            </a:r>
            <a:r>
              <a:rPr lang="cy-GB" altLang="cy-GB" sz="4400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080E894-4EA7-43BC-88EA-EFD267C9E9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1826" y="2305142"/>
            <a:ext cx="2495669" cy="13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064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7240338A-C1B2-41D3-8897-430CC7CB15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1232" y="4600936"/>
            <a:ext cx="2495668" cy="13975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00EDB3-ADD3-4068-A444-6CA3D0DDB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53" y="4600936"/>
            <a:ext cx="2648338" cy="1483069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41E9842-CCC6-4556-923D-C686C593DF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4655" y="245619"/>
            <a:ext cx="2648337" cy="1483069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B6642BE-B347-4F98-AF91-29F524A4BF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1824" y="2730212"/>
            <a:ext cx="2495669" cy="1397575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DF5B8DD9-FB43-406C-94FA-3948358FA0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55491" y="4600937"/>
            <a:ext cx="2648337" cy="148306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9E64DBA-2EF3-4FD3-A235-AA015C7D1991}"/>
              </a:ext>
            </a:extLst>
          </p:cNvPr>
          <p:cNvSpPr/>
          <p:nvPr/>
        </p:nvSpPr>
        <p:spPr>
          <a:xfrm>
            <a:off x="3771496" y="2768876"/>
            <a:ext cx="51042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cy-GB" sz="4400" dirty="0">
                <a:solidFill>
                  <a:srgbClr val="1F1F1F"/>
                </a:solidFill>
                <a:latin typeface="Comic Sans MS" panose="030F0702030302020204" pitchFamily="66" charset="0"/>
              </a:rPr>
              <a:t>Beth sydd ar goll?</a:t>
            </a:r>
            <a:r>
              <a:rPr lang="cy-GB" altLang="cy-GB" sz="4400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080E894-4EA7-43BC-88EA-EFD267C9E9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75778" y="773994"/>
            <a:ext cx="2495669" cy="1397575"/>
          </a:xfrm>
          <a:prstGeom prst="rect">
            <a:avLst/>
          </a:prstGeom>
        </p:spPr>
      </p:pic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2187C190-D297-40FB-8AA9-6A5857C9955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230" y="1992551"/>
            <a:ext cx="2493099" cy="1396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2405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00EDB3-ADD3-4068-A444-6CA3D0DDB6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780" y="4515442"/>
            <a:ext cx="2648338" cy="1483069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41E9842-CCC6-4556-923D-C686C593DF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417" y="293120"/>
            <a:ext cx="2648337" cy="1483069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B6642BE-B347-4F98-AF91-29F524A4BF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9718" y="4600936"/>
            <a:ext cx="2495669" cy="1397575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DF5B8DD9-FB43-406C-94FA-3948358FA0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55491" y="4600937"/>
            <a:ext cx="2648337" cy="148306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9E64DBA-2EF3-4FD3-A235-AA015C7D1991}"/>
              </a:ext>
            </a:extLst>
          </p:cNvPr>
          <p:cNvSpPr/>
          <p:nvPr/>
        </p:nvSpPr>
        <p:spPr>
          <a:xfrm>
            <a:off x="3771496" y="2768876"/>
            <a:ext cx="51042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cy-GB" sz="4400" dirty="0">
                <a:solidFill>
                  <a:srgbClr val="1F1F1F"/>
                </a:solidFill>
                <a:latin typeface="Comic Sans MS" panose="030F0702030302020204" pitchFamily="66" charset="0"/>
              </a:rPr>
              <a:t>Beth sydd ar goll?</a:t>
            </a:r>
            <a:r>
              <a:rPr lang="cy-GB" altLang="cy-GB" sz="4400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080E894-4EA7-43BC-88EA-EFD267C9E9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72673" y="2140742"/>
            <a:ext cx="2495669" cy="1397575"/>
          </a:xfrm>
          <a:prstGeom prst="rect">
            <a:avLst/>
          </a:prstGeom>
        </p:spPr>
      </p:pic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2187C190-D297-40FB-8AA9-6A5857C995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6076" y="380053"/>
            <a:ext cx="2493099" cy="1396136"/>
          </a:xfrm>
          <a:prstGeom prst="rect">
            <a:avLst/>
          </a:prstGeom>
        </p:spPr>
      </p:pic>
      <p:pic>
        <p:nvPicPr>
          <p:cNvPr id="12" name="Content Placeholder 3">
            <a:extLst>
              <a:ext uri="{FF2B5EF4-FFF2-40B4-BE49-F238E27FC236}">
                <a16:creationId xmlns:a16="http://schemas.microsoft.com/office/drawing/2014/main" id="{E9426F41-16D2-42F0-BDC8-7DA03698A6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918" y="1962951"/>
            <a:ext cx="2276832" cy="1275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837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00EDB3-ADD3-4068-A444-6CA3D0DDB6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780" y="4515442"/>
            <a:ext cx="2648338" cy="1483069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41E9842-CCC6-4556-923D-C686C593DF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4425" y="679853"/>
            <a:ext cx="2648337" cy="1483069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DF5B8DD9-FB43-406C-94FA-3948358FA0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5491" y="4600937"/>
            <a:ext cx="2648337" cy="148306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9E64DBA-2EF3-4FD3-A235-AA015C7D1991}"/>
              </a:ext>
            </a:extLst>
          </p:cNvPr>
          <p:cNvSpPr/>
          <p:nvPr/>
        </p:nvSpPr>
        <p:spPr>
          <a:xfrm>
            <a:off x="3771496" y="2768876"/>
            <a:ext cx="51042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cy-GB" sz="4400" dirty="0">
                <a:solidFill>
                  <a:srgbClr val="1F1F1F"/>
                </a:solidFill>
                <a:latin typeface="Comic Sans MS" panose="030F0702030302020204" pitchFamily="66" charset="0"/>
              </a:rPr>
              <a:t>Beth sydd ar goll?</a:t>
            </a:r>
            <a:r>
              <a:rPr lang="cy-GB" altLang="cy-GB" sz="4400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2187C190-D297-40FB-8AA9-6A5857C995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5778" y="380053"/>
            <a:ext cx="2493099" cy="1396136"/>
          </a:xfrm>
          <a:prstGeom prst="rect">
            <a:avLst/>
          </a:prstGeom>
        </p:spPr>
      </p:pic>
      <p:pic>
        <p:nvPicPr>
          <p:cNvPr id="12" name="Content Placeholder 3">
            <a:extLst>
              <a:ext uri="{FF2B5EF4-FFF2-40B4-BE49-F238E27FC236}">
                <a16:creationId xmlns:a16="http://schemas.microsoft.com/office/drawing/2014/main" id="{E9426F41-16D2-42F0-BDC8-7DA03698A6D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7096" y="4619463"/>
            <a:ext cx="2276832" cy="1275026"/>
          </a:xfrm>
          <a:prstGeom prst="rect">
            <a:avLst/>
          </a:prstGeom>
        </p:spPr>
      </p:pic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id="{036B2FC3-FD43-4E13-818F-72AE8AA4C3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27941" y="2257063"/>
            <a:ext cx="2495668" cy="139757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A24142E-97D2-4F6B-8203-D3C1BA5ECAE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3577" y="1464135"/>
            <a:ext cx="2495669" cy="13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5858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Ration Book I Unusua Xmas Gift Idea Vintage World War Ii Old Shopping">
            <a:extLst>
              <a:ext uri="{FF2B5EF4-FFF2-40B4-BE49-F238E27FC236}">
                <a16:creationId xmlns:a16="http://schemas.microsoft.com/office/drawing/2014/main" id="{1EB28B7D-7C9D-4A60-A00C-9D2C91554C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sp>
        <p:nvSpPr>
          <p:cNvPr id="3" name="AutoShape 4" descr="Ration Book I Unusua Xmas Gift Idea Vintage World War Ii Old Shopping">
            <a:extLst>
              <a:ext uri="{FF2B5EF4-FFF2-40B4-BE49-F238E27FC236}">
                <a16:creationId xmlns:a16="http://schemas.microsoft.com/office/drawing/2014/main" id="{D246398E-63F3-4805-B68B-03A91088D6E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CFD705-0EB6-4106-AAD4-6BD61789DB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82143" y="233659"/>
            <a:ext cx="2902226" cy="3249742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AE3F9E86-B17D-4C0B-B332-5E6FC6FE41D7}"/>
              </a:ext>
            </a:extLst>
          </p:cNvPr>
          <p:cNvGrpSpPr/>
          <p:nvPr/>
        </p:nvGrpSpPr>
        <p:grpSpPr>
          <a:xfrm>
            <a:off x="334097" y="2103513"/>
            <a:ext cx="2302654" cy="1379888"/>
            <a:chOff x="6162819" y="2156359"/>
            <a:chExt cx="2302654" cy="1379888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F1BB7DA8-0229-429F-BF83-11CB3E8E890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86" t="23366" b="30003"/>
            <a:stretch/>
          </p:blipFill>
          <p:spPr>
            <a:xfrm rot="21014093">
              <a:off x="6162819" y="2363174"/>
              <a:ext cx="2302654" cy="117307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9E81B84-A331-4402-8DB7-2FB23EAD1972}"/>
                </a:ext>
              </a:extLst>
            </p:cNvPr>
            <p:cNvSpPr txBox="1"/>
            <p:nvPr/>
          </p:nvSpPr>
          <p:spPr>
            <a:xfrm>
              <a:off x="6903914" y="2156359"/>
              <a:ext cx="133788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 err="1">
                  <a:solidFill>
                    <a:prstClr val="black"/>
                  </a:solidFill>
                  <a:latin typeface="Comic Sans MS" panose="030F0702030302020204" pitchFamily="66" charset="0"/>
                </a:rPr>
                <a:t>bacwn</a:t>
              </a:r>
              <a:endParaRPr lang="en-GB" sz="2000" b="1" dirty="0">
                <a:solidFill>
                  <a:prstClr val="black"/>
                </a:solidFill>
                <a:latin typeface="Comic Sans MS" panose="030F0702030302020204" pitchFamily="66" charset="0"/>
              </a:endParaRP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B7DFC478-26D4-40FB-97EB-F82F5E8C89AB}"/>
              </a:ext>
            </a:extLst>
          </p:cNvPr>
          <p:cNvSpPr txBox="1"/>
          <p:nvPr/>
        </p:nvSpPr>
        <p:spPr>
          <a:xfrm>
            <a:off x="3415099" y="3174963"/>
            <a:ext cx="13378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prstClr val="black"/>
                </a:solidFill>
                <a:latin typeface="Comic Sans MS" panose="030F0702030302020204" pitchFamily="66" charset="0"/>
              </a:rPr>
              <a:t>caws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3665983-C5B0-4B91-83F4-2DB47669DF5C}"/>
              </a:ext>
            </a:extLst>
          </p:cNvPr>
          <p:cNvGrpSpPr/>
          <p:nvPr/>
        </p:nvGrpSpPr>
        <p:grpSpPr>
          <a:xfrm>
            <a:off x="6764683" y="500519"/>
            <a:ext cx="1632465" cy="1034473"/>
            <a:chOff x="808200" y="4901768"/>
            <a:chExt cx="1632465" cy="1034473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B68F015-AF57-4F39-827C-23D9AB66461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8200" y="4901768"/>
              <a:ext cx="1632465" cy="913317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55843F8-24CF-4CBF-8FA1-A4D1104031CE}"/>
                </a:ext>
              </a:extLst>
            </p:cNvPr>
            <p:cNvSpPr txBox="1"/>
            <p:nvPr/>
          </p:nvSpPr>
          <p:spPr>
            <a:xfrm>
              <a:off x="884010" y="5536131"/>
              <a:ext cx="133788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 err="1">
                  <a:solidFill>
                    <a:prstClr val="black"/>
                  </a:solidFill>
                  <a:latin typeface="Comic Sans MS" panose="030F0702030302020204" pitchFamily="66" charset="0"/>
                </a:rPr>
                <a:t>losin</a:t>
              </a:r>
              <a:endParaRPr lang="en-GB" sz="2000" b="1" dirty="0">
                <a:solidFill>
                  <a:prstClr val="black"/>
                </a:solidFill>
                <a:latin typeface="Comic Sans MS" panose="030F0702030302020204" pitchFamily="66" charset="0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0F6D9E-852D-48FE-96DD-DB5B491B0D71}"/>
              </a:ext>
            </a:extLst>
          </p:cNvPr>
          <p:cNvGrpSpPr/>
          <p:nvPr/>
        </p:nvGrpSpPr>
        <p:grpSpPr>
          <a:xfrm>
            <a:off x="10143878" y="3581400"/>
            <a:ext cx="1643837" cy="1687479"/>
            <a:chOff x="3971355" y="4678254"/>
            <a:chExt cx="1643837" cy="1687479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DDCFA48D-3C14-4657-AD0C-7BE9660AE28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71355" y="4721896"/>
              <a:ext cx="1643837" cy="1643837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E82D3AB-C2C0-466E-A769-E3157095445A}"/>
                </a:ext>
              </a:extLst>
            </p:cNvPr>
            <p:cNvSpPr txBox="1"/>
            <p:nvPr/>
          </p:nvSpPr>
          <p:spPr>
            <a:xfrm>
              <a:off x="3971355" y="4678254"/>
              <a:ext cx="133788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 err="1">
                  <a:solidFill>
                    <a:prstClr val="black"/>
                  </a:solidFill>
                  <a:latin typeface="Comic Sans MS" panose="030F0702030302020204" pitchFamily="66" charset="0"/>
                </a:rPr>
                <a:t>siwgr</a:t>
              </a:r>
              <a:endParaRPr lang="en-GB" sz="2000" b="1" dirty="0">
                <a:solidFill>
                  <a:prstClr val="black"/>
                </a:solidFill>
                <a:latin typeface="Comic Sans MS" panose="030F0702030302020204" pitchFamily="66" charset="0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F4F8818-7DD2-4FBB-B6E6-6FE8DFB7B95B}"/>
              </a:ext>
            </a:extLst>
          </p:cNvPr>
          <p:cNvGrpSpPr/>
          <p:nvPr/>
        </p:nvGrpSpPr>
        <p:grpSpPr>
          <a:xfrm>
            <a:off x="7995558" y="3733800"/>
            <a:ext cx="1337881" cy="1252723"/>
            <a:chOff x="351733" y="3226709"/>
            <a:chExt cx="2042583" cy="1759814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84805D5-171B-4EDA-8831-89803B1D64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811" t="22684" r="1" b="16661"/>
            <a:stretch/>
          </p:blipFill>
          <p:spPr>
            <a:xfrm>
              <a:off x="873202" y="3692961"/>
              <a:ext cx="1262902" cy="1293562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C3EF8080-1763-4DC6-9B6F-2CD8BD89B14C}"/>
                </a:ext>
              </a:extLst>
            </p:cNvPr>
            <p:cNvSpPr txBox="1"/>
            <p:nvPr/>
          </p:nvSpPr>
          <p:spPr>
            <a:xfrm>
              <a:off x="351733" y="3226709"/>
              <a:ext cx="2042583" cy="5757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prstClr val="black"/>
                  </a:solidFill>
                  <a:latin typeface="Comic Sans MS" panose="030F0702030302020204" pitchFamily="66" charset="0"/>
                </a:rPr>
                <a:t>jam</a:t>
              </a:r>
            </a:p>
          </p:txBody>
        </p:sp>
      </p:grpSp>
      <p:pic>
        <p:nvPicPr>
          <p:cNvPr id="24" name="Content Placeholder 3">
            <a:extLst>
              <a:ext uri="{FF2B5EF4-FFF2-40B4-BE49-F238E27FC236}">
                <a16:creationId xmlns:a16="http://schemas.microsoft.com/office/drawing/2014/main" id="{34B0AFB9-D4DC-49CD-B7F3-A959CA76067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0800000" flipV="1">
            <a:off x="3689727" y="2275939"/>
            <a:ext cx="1337881" cy="749213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22842E0-7469-4685-8499-22DE5D5454B1}"/>
              </a:ext>
            </a:extLst>
          </p:cNvPr>
          <p:cNvSpPr/>
          <p:nvPr/>
        </p:nvSpPr>
        <p:spPr>
          <a:xfrm>
            <a:off x="1207004" y="1007153"/>
            <a:ext cx="4892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prstClr val="black"/>
                </a:solidFill>
                <a:latin typeface="Comic Sans MS" panose="030F0702030302020204" pitchFamily="66" charset="0"/>
              </a:rPr>
              <a:t>cig</a:t>
            </a:r>
          </a:p>
        </p:txBody>
      </p:sp>
      <p:pic>
        <p:nvPicPr>
          <p:cNvPr id="26" name="Content Placeholder 3">
            <a:extLst>
              <a:ext uri="{FF2B5EF4-FFF2-40B4-BE49-F238E27FC236}">
                <a16:creationId xmlns:a16="http://schemas.microsoft.com/office/drawing/2014/main" id="{A3D39844-7218-481C-B184-F4132A022FE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72050" y="682505"/>
            <a:ext cx="1239249" cy="69398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4228F68-2061-48C9-BC61-B477617D88D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173613" y="2010191"/>
            <a:ext cx="1481628" cy="82971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EF907636-602E-42F5-B51F-4C4BA8295CE7}"/>
              </a:ext>
            </a:extLst>
          </p:cNvPr>
          <p:cNvSpPr txBox="1"/>
          <p:nvPr/>
        </p:nvSpPr>
        <p:spPr>
          <a:xfrm>
            <a:off x="6491732" y="3041508"/>
            <a:ext cx="12834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Comic Sans MS" panose="030F0702030302020204" pitchFamily="66" charset="0"/>
              </a:rPr>
              <a:t>menyn</a:t>
            </a:r>
            <a:endParaRPr lang="cy-GB" sz="2000" dirty="0">
              <a:latin typeface="Comic Sans MS" panose="030F070203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43E0D9D-C755-452E-803E-34AD9F02C7D5}"/>
              </a:ext>
            </a:extLst>
          </p:cNvPr>
          <p:cNvSpPr txBox="1"/>
          <p:nvPr/>
        </p:nvSpPr>
        <p:spPr>
          <a:xfrm>
            <a:off x="606925" y="5249856"/>
            <a:ext cx="71682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Comic Sans MS" panose="030F0702030302020204" pitchFamily="66" charset="0"/>
              </a:rPr>
              <a:t>Dechreuodd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ddogni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bwyd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yn</a:t>
            </a:r>
            <a:r>
              <a:rPr lang="en-GB" sz="3200" dirty="0">
                <a:latin typeface="Comic Sans MS" panose="030F0702030302020204" pitchFamily="66" charset="0"/>
              </a:rPr>
              <a:t> 1940 </a:t>
            </a:r>
            <a:r>
              <a:rPr lang="en-GB" sz="3200" dirty="0" err="1">
                <a:latin typeface="Comic Sans MS" panose="030F0702030302020204" pitchFamily="66" charset="0"/>
              </a:rPr>
              <a:t>achos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roedd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bwyd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yn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brin</a:t>
            </a:r>
            <a:r>
              <a:rPr lang="en-GB" sz="3200" dirty="0">
                <a:latin typeface="Comic Sans MS" panose="030F0702030302020204" pitchFamily="66" charset="0"/>
              </a:rPr>
              <a:t>.</a:t>
            </a:r>
            <a:endParaRPr lang="cy-GB" sz="3200" dirty="0">
              <a:latin typeface="Comic Sans MS" panose="030F0702030302020204" pitchFamily="66" charset="0"/>
            </a:endParaRPr>
          </a:p>
        </p:txBody>
      </p:sp>
      <p:pic>
        <p:nvPicPr>
          <p:cNvPr id="30" name="Content Placeholder 3">
            <a:extLst>
              <a:ext uri="{FF2B5EF4-FFF2-40B4-BE49-F238E27FC236}">
                <a16:creationId xmlns:a16="http://schemas.microsoft.com/office/drawing/2014/main" id="{59CB20BC-2514-4230-BBF6-38DFFB3C95E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89999" y="3999345"/>
            <a:ext cx="1337882" cy="74921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27292B51-8704-4702-8762-9D996C09964C}"/>
              </a:ext>
            </a:extLst>
          </p:cNvPr>
          <p:cNvSpPr txBox="1"/>
          <p:nvPr/>
        </p:nvSpPr>
        <p:spPr>
          <a:xfrm>
            <a:off x="2582121" y="4899991"/>
            <a:ext cx="1501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siocled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73022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acw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os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iwg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ja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4CD8B-E4BE-48B4-B6BC-AA7826BDB0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122363"/>
            <a:ext cx="9411093" cy="238440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Beth </a:t>
            </a:r>
            <a:r>
              <a:rPr lang="en-GB" dirty="0" err="1">
                <a:latin typeface="Comic Sans MS" panose="030F0702030302020204" pitchFamily="66" charset="0"/>
              </a:rPr>
              <a:t>roedd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bobl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fwyta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ystod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yr</a:t>
            </a:r>
            <a:r>
              <a:rPr lang="en-GB" dirty="0">
                <a:latin typeface="Comic Sans MS" panose="030F0702030302020204" pitchFamily="66" charset="0"/>
              </a:rPr>
              <a:t> Ail </a:t>
            </a:r>
            <a:r>
              <a:rPr lang="en-GB" dirty="0" err="1">
                <a:latin typeface="Comic Sans MS" panose="030F0702030302020204" pitchFamily="66" charset="0"/>
              </a:rPr>
              <a:t>Ryfel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Byd</a:t>
            </a:r>
            <a:r>
              <a:rPr lang="en-GB" dirty="0">
                <a:latin typeface="Comic Sans MS" panose="030F0702030302020204" pitchFamily="66" charset="0"/>
              </a:rPr>
              <a:t>?</a:t>
            </a:r>
            <a:endParaRPr lang="cy-GB" dirty="0"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FDC744-1B5D-418B-9CE0-E3037A5492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436113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F5F8C-25FC-4444-BE4B-B3D4CCFE9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508" y="212872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dirty="0" err="1">
                <a:latin typeface="Comic Sans MS" panose="030F0702030302020204" pitchFamily="66" charset="0"/>
              </a:rPr>
              <a:t>Roedd</a:t>
            </a:r>
            <a:r>
              <a:rPr lang="en-GB" sz="4800" dirty="0">
                <a:latin typeface="Comic Sans MS" panose="030F0702030302020204" pitchFamily="66" charset="0"/>
              </a:rPr>
              <a:t> y </a:t>
            </a:r>
            <a:r>
              <a:rPr lang="en-GB" sz="4800" dirty="0" err="1">
                <a:latin typeface="Comic Sans MS" panose="030F0702030302020204" pitchFamily="66" charset="0"/>
              </a:rPr>
              <a:t>bobl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yn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bwyta</a:t>
            </a:r>
            <a:r>
              <a:rPr lang="en-GB" sz="4800" dirty="0">
                <a:latin typeface="Comic Sans MS" panose="030F0702030302020204" pitchFamily="66" charset="0"/>
              </a:rPr>
              <a:t>… </a:t>
            </a:r>
            <a:br>
              <a:rPr lang="en-GB" dirty="0"/>
            </a:br>
            <a:endParaRPr lang="cy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67933C3-B627-4119-AE20-79BBD7C5E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944" y="915511"/>
            <a:ext cx="2224726" cy="124584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8DCFFD4-7F24-4D5F-8836-5429CFDA27CF}"/>
              </a:ext>
            </a:extLst>
          </p:cNvPr>
          <p:cNvSpPr txBox="1"/>
          <p:nvPr/>
        </p:nvSpPr>
        <p:spPr>
          <a:xfrm>
            <a:off x="2231892" y="2267726"/>
            <a:ext cx="2875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llysiau</a:t>
            </a:r>
            <a:endParaRPr lang="cy-GB" sz="4000" dirty="0">
              <a:latin typeface="Comic Sans MS" panose="030F0702030302020204" pitchFamily="66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82C461C-AFB8-4E1C-B03E-80CE01273E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504" y="903253"/>
            <a:ext cx="2064470" cy="115610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3D1AB21-3F8A-47FC-82BA-C918333C41E3}"/>
              </a:ext>
            </a:extLst>
          </p:cNvPr>
          <p:cNvSpPr txBox="1"/>
          <p:nvPr/>
        </p:nvSpPr>
        <p:spPr>
          <a:xfrm>
            <a:off x="6720926" y="2088137"/>
            <a:ext cx="31862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ffrwythau</a:t>
            </a:r>
            <a:endParaRPr lang="cy-GB" sz="4000" dirty="0">
              <a:latin typeface="Comic Sans MS" panose="030F0702030302020204" pitchFamily="66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7F8AC73-0200-445A-9F14-068B7B6371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0551" y="3345725"/>
            <a:ext cx="2367079" cy="132556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154C7F9-C2A2-4128-A4BD-3DC88FFB7CBD}"/>
              </a:ext>
            </a:extLst>
          </p:cNvPr>
          <p:cNvSpPr txBox="1"/>
          <p:nvPr/>
        </p:nvSpPr>
        <p:spPr>
          <a:xfrm>
            <a:off x="7413386" y="4739425"/>
            <a:ext cx="2875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omic Sans MS" panose="030F0702030302020204" pitchFamily="66" charset="0"/>
              </a:rPr>
              <a:t>bara</a:t>
            </a:r>
            <a:endParaRPr lang="cy-GB" sz="4000" dirty="0">
              <a:latin typeface="Comic Sans MS" panose="030F0702030302020204" pitchFamily="66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0C13C50-8CC3-4755-836A-4310EEBFA9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8533" y="3257529"/>
            <a:ext cx="2495669" cy="139757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D0364DD6-567E-4C0E-AAAC-009B90A0A1DB}"/>
              </a:ext>
            </a:extLst>
          </p:cNvPr>
          <p:cNvSpPr txBox="1"/>
          <p:nvPr/>
        </p:nvSpPr>
        <p:spPr>
          <a:xfrm>
            <a:off x="2309971" y="4739425"/>
            <a:ext cx="15327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tatws</a:t>
            </a:r>
            <a:endParaRPr lang="cy-GB" sz="4000" dirty="0"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337446-53ED-4A1D-BAEF-FCA8015EA1D6}"/>
              </a:ext>
            </a:extLst>
          </p:cNvPr>
          <p:cNvSpPr txBox="1"/>
          <p:nvPr/>
        </p:nvSpPr>
        <p:spPr>
          <a:xfrm>
            <a:off x="237995" y="6112701"/>
            <a:ext cx="11711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>
                <a:solidFill>
                  <a:srgbClr val="0070C0"/>
                </a:solidFill>
                <a:latin typeface="Comic Sans MS" panose="030F0702030302020204" pitchFamily="66" charset="0"/>
              </a:rPr>
              <a:t>Doedden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Comic Sans MS" panose="030F0702030302020204" pitchFamily="66" charset="0"/>
              </a:rPr>
              <a:t>nhw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Comic Sans MS" panose="030F0702030302020204" pitchFamily="66" charset="0"/>
              </a:rPr>
              <a:t>ddim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Comic Sans MS" panose="030F0702030302020204" pitchFamily="66" charset="0"/>
              </a:rPr>
              <a:t>angen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Comic Sans MS" panose="030F0702030302020204" pitchFamily="66" charset="0"/>
              </a:rPr>
              <a:t>cwponau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Comic Sans MS" panose="030F0702030302020204" pitchFamily="66" charset="0"/>
              </a:rPr>
              <a:t>ar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Comic Sans MS" panose="030F0702030302020204" pitchFamily="66" charset="0"/>
              </a:rPr>
              <a:t>gyfer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 bob </a:t>
            </a:r>
            <a:r>
              <a:rPr lang="en-GB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bwyd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. </a:t>
            </a:r>
            <a:endParaRPr lang="cy-GB" dirty="0">
              <a:solidFill>
                <a:srgbClr val="0070C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5142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5C2016-BBF5-49FF-AA3F-A40F9B08FFAF}"/>
              </a:ext>
            </a:extLst>
          </p:cNvPr>
          <p:cNvSpPr/>
          <p:nvPr/>
        </p:nvSpPr>
        <p:spPr>
          <a:xfrm>
            <a:off x="889262" y="2213929"/>
            <a:ext cx="977873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y </a:t>
            </a:r>
            <a:r>
              <a:rPr lang="en-GB" sz="6000" dirty="0" err="1">
                <a:latin typeface="Comic Sans MS" panose="030F0702030302020204" pitchFamily="66" charset="0"/>
              </a:rPr>
              <a:t>bobl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yn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bwyta</a:t>
            </a:r>
            <a:r>
              <a:rPr lang="en-GB" sz="6000" dirty="0">
                <a:latin typeface="Comic Sans MS" panose="030F0702030302020204" pitchFamily="66" charset="0"/>
              </a:rPr>
              <a:t> … </a:t>
            </a:r>
            <a:br>
              <a:rPr lang="en-GB" dirty="0"/>
            </a:br>
            <a:endParaRPr lang="cy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3A3AF43-0CFF-4EE9-AE41-8CBF5448A3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336437" cy="395352"/>
          </a:xfrm>
        </p:spPr>
        <p:txBody>
          <a:bodyPr>
            <a:noAutofit/>
          </a:bodyPr>
          <a:lstStyle/>
          <a:p>
            <a:r>
              <a:rPr lang="cy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Gorffennwch y frawddeg.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B7DE780-DE56-4D9C-9159-45BC1B61F1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748982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5C2016-BBF5-49FF-AA3F-A40F9B08FFAF}"/>
              </a:ext>
            </a:extLst>
          </p:cNvPr>
          <p:cNvSpPr/>
          <p:nvPr/>
        </p:nvSpPr>
        <p:spPr>
          <a:xfrm>
            <a:off x="889262" y="2213929"/>
            <a:ext cx="977873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y </a:t>
            </a:r>
            <a:r>
              <a:rPr lang="en-GB" sz="6000" dirty="0" err="1">
                <a:latin typeface="Comic Sans MS" panose="030F0702030302020204" pitchFamily="66" charset="0"/>
              </a:rPr>
              <a:t>bobl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yn</a:t>
            </a:r>
            <a:r>
              <a:rPr lang="en-GB" sz="6000" dirty="0">
                <a:latin typeface="Comic Sans MS" panose="030F0702030302020204" pitchFamily="66" charset="0"/>
              </a:rPr>
              <a:t> …</a:t>
            </a:r>
            <a:br>
              <a:rPr lang="en-GB" dirty="0"/>
            </a:br>
            <a:endParaRPr lang="cy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3A3AF43-0CFF-4EE9-AE41-8CBF5448A3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336437" cy="395352"/>
          </a:xfrm>
        </p:spPr>
        <p:txBody>
          <a:bodyPr>
            <a:noAutofit/>
          </a:bodyPr>
          <a:lstStyle/>
          <a:p>
            <a:r>
              <a:rPr lang="cy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Gorffennwch y frawddeg.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B7DE780-DE56-4D9C-9159-45BC1B61F1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654939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5C2016-BBF5-49FF-AA3F-A40F9B08FFAF}"/>
              </a:ext>
            </a:extLst>
          </p:cNvPr>
          <p:cNvSpPr/>
          <p:nvPr/>
        </p:nvSpPr>
        <p:spPr>
          <a:xfrm>
            <a:off x="889262" y="2213929"/>
            <a:ext cx="977873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y </a:t>
            </a:r>
            <a:r>
              <a:rPr lang="en-GB" sz="6000" dirty="0" err="1">
                <a:latin typeface="Comic Sans MS" panose="030F0702030302020204" pitchFamily="66" charset="0"/>
              </a:rPr>
              <a:t>bobl</a:t>
            </a:r>
            <a:r>
              <a:rPr lang="en-GB" sz="6000" dirty="0">
                <a:latin typeface="Comic Sans MS" panose="030F0702030302020204" pitchFamily="66" charset="0"/>
              </a:rPr>
              <a:t> …</a:t>
            </a:r>
            <a:br>
              <a:rPr lang="en-GB" dirty="0"/>
            </a:br>
            <a:endParaRPr lang="cy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3A3AF43-0CFF-4EE9-AE41-8CBF5448A3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336437" cy="395352"/>
          </a:xfrm>
        </p:spPr>
        <p:txBody>
          <a:bodyPr>
            <a:noAutofit/>
          </a:bodyPr>
          <a:lstStyle/>
          <a:p>
            <a:r>
              <a:rPr lang="cy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Gorffennwch y frawddeg.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B7DE780-DE56-4D9C-9159-45BC1B61F1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714121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5C2016-BBF5-49FF-AA3F-A40F9B08FFAF}"/>
              </a:ext>
            </a:extLst>
          </p:cNvPr>
          <p:cNvSpPr/>
          <p:nvPr/>
        </p:nvSpPr>
        <p:spPr>
          <a:xfrm>
            <a:off x="889262" y="2213929"/>
            <a:ext cx="977873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y</a:t>
            </a:r>
            <a:br>
              <a:rPr lang="en-GB" dirty="0"/>
            </a:br>
            <a:endParaRPr lang="cy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3A3AF43-0CFF-4EE9-AE41-8CBF5448A3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336437" cy="395352"/>
          </a:xfrm>
        </p:spPr>
        <p:txBody>
          <a:bodyPr>
            <a:noAutofit/>
          </a:bodyPr>
          <a:lstStyle/>
          <a:p>
            <a:r>
              <a:rPr lang="cy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Gorffennwch y frawddeg.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B7DE780-DE56-4D9C-9159-45BC1B61F1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742035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5C2016-BBF5-49FF-AA3F-A40F9B08FFAF}"/>
              </a:ext>
            </a:extLst>
          </p:cNvPr>
          <p:cNvSpPr/>
          <p:nvPr/>
        </p:nvSpPr>
        <p:spPr>
          <a:xfrm>
            <a:off x="889262" y="2213929"/>
            <a:ext cx="977873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br>
              <a:rPr lang="en-GB" dirty="0"/>
            </a:br>
            <a:endParaRPr lang="cy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3A3AF43-0CFF-4EE9-AE41-8CBF5448A3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336437" cy="395352"/>
          </a:xfrm>
        </p:spPr>
        <p:txBody>
          <a:bodyPr>
            <a:noAutofit/>
          </a:bodyPr>
          <a:lstStyle/>
          <a:p>
            <a:r>
              <a:rPr lang="cy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Gorffennwch y frawddeg.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B7DE780-DE56-4D9C-9159-45BC1B61F1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238485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8FE5D-74C5-490B-A8A0-7322B92B7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Doedd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bobl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ddim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bwyta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llawer</a:t>
            </a:r>
            <a:r>
              <a:rPr lang="en-GB" dirty="0">
                <a:latin typeface="Comic Sans MS" panose="030F0702030302020204" pitchFamily="66" charset="0"/>
              </a:rPr>
              <a:t> o </a:t>
            </a:r>
            <a:br>
              <a:rPr lang="en-GB" dirty="0">
                <a:latin typeface="Comic Sans MS" panose="030F0702030302020204" pitchFamily="66" charset="0"/>
              </a:rPr>
            </a:b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E112B28-4B9B-4856-BB59-EEF6B4CC3C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2813" y="1148270"/>
            <a:ext cx="2912882" cy="16312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9BE4A8-6E58-4933-B743-A2719B2E5C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4134" y="4004609"/>
            <a:ext cx="3044858" cy="170512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18F580E-57E7-4F6A-A60D-8027C355D8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4479" y="1106925"/>
            <a:ext cx="3182773" cy="178235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1966CC-9DF2-42A5-9F88-AB8F550F18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3329" y="3846239"/>
            <a:ext cx="3327661" cy="186349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E6260A4-0B16-4635-B65B-25B1EFA9BEE0}"/>
              </a:ext>
            </a:extLst>
          </p:cNvPr>
          <p:cNvSpPr txBox="1"/>
          <p:nvPr/>
        </p:nvSpPr>
        <p:spPr>
          <a:xfrm>
            <a:off x="2328816" y="2344001"/>
            <a:ext cx="19226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0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GB" sz="4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en-GB" sz="4000" dirty="0" err="1">
                <a:latin typeface="Comic Sans MS" panose="030F0702030302020204" pitchFamily="66" charset="0"/>
              </a:rPr>
              <a:t>enyn</a:t>
            </a:r>
            <a:endParaRPr lang="cy-GB" sz="4000" dirty="0"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1F0339-BD47-4EBC-AB63-34A48F4F087E}"/>
              </a:ext>
            </a:extLst>
          </p:cNvPr>
          <p:cNvSpPr txBox="1"/>
          <p:nvPr/>
        </p:nvSpPr>
        <p:spPr>
          <a:xfrm>
            <a:off x="7196580" y="2339991"/>
            <a:ext cx="22011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000" dirty="0">
              <a:latin typeface="Comic Sans MS" panose="030F0702030302020204" pitchFamily="66" charset="0"/>
            </a:endParaRPr>
          </a:p>
          <a:p>
            <a:r>
              <a:rPr lang="en-GB" sz="4000" dirty="0" err="1">
                <a:latin typeface="Comic Sans MS" panose="030F0702030302020204" pitchFamily="66" charset="0"/>
              </a:rPr>
              <a:t>siocled</a:t>
            </a:r>
            <a:endParaRPr lang="cy-GB" sz="4000" dirty="0"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77B8974-25A2-47A6-B613-045171CBA5B6}"/>
              </a:ext>
            </a:extLst>
          </p:cNvPr>
          <p:cNvSpPr txBox="1"/>
          <p:nvPr/>
        </p:nvSpPr>
        <p:spPr>
          <a:xfrm>
            <a:off x="2807961" y="5863632"/>
            <a:ext cx="21210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sz="4000" dirty="0">
                <a:latin typeface="Comic Sans MS" panose="030F0702030302020204" pitchFamily="66" charset="0"/>
              </a:rPr>
              <a:t>ig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8B10F96-21CC-4012-AEC7-91BC0C688F25}"/>
              </a:ext>
            </a:extLst>
          </p:cNvPr>
          <p:cNvSpPr txBox="1"/>
          <p:nvPr/>
        </p:nvSpPr>
        <p:spPr>
          <a:xfrm>
            <a:off x="7263010" y="5863632"/>
            <a:ext cx="2201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en-GB" sz="4000" dirty="0" err="1">
                <a:latin typeface="Comic Sans MS" panose="030F0702030302020204" pitchFamily="66" charset="0"/>
              </a:rPr>
              <a:t>aws</a:t>
            </a:r>
            <a:endParaRPr lang="cy-GB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1357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A3B7C-A814-48A9-9E6A-49BBA92C0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E13B50A-2225-4FE8-AC32-962A2279E8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8233148"/>
              </p:ext>
            </p:extLst>
          </p:nvPr>
        </p:nvGraphicFramePr>
        <p:xfrm>
          <a:off x="216816" y="1169084"/>
          <a:ext cx="11736370" cy="183806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348033">
                  <a:extLst>
                    <a:ext uri="{9D8B030D-6E8A-4147-A177-3AD203B41FA5}">
                      <a16:colId xmlns:a16="http://schemas.microsoft.com/office/drawing/2014/main" val="1678944722"/>
                    </a:ext>
                  </a:extLst>
                </a:gridCol>
                <a:gridCol w="1131217">
                  <a:extLst>
                    <a:ext uri="{9D8B030D-6E8A-4147-A177-3AD203B41FA5}">
                      <a16:colId xmlns:a16="http://schemas.microsoft.com/office/drawing/2014/main" val="2806620432"/>
                    </a:ext>
                  </a:extLst>
                </a:gridCol>
                <a:gridCol w="1404594">
                  <a:extLst>
                    <a:ext uri="{9D8B030D-6E8A-4147-A177-3AD203B41FA5}">
                      <a16:colId xmlns:a16="http://schemas.microsoft.com/office/drawing/2014/main" val="1860777664"/>
                    </a:ext>
                  </a:extLst>
                </a:gridCol>
                <a:gridCol w="1263192">
                  <a:extLst>
                    <a:ext uri="{9D8B030D-6E8A-4147-A177-3AD203B41FA5}">
                      <a16:colId xmlns:a16="http://schemas.microsoft.com/office/drawing/2014/main" val="4213856603"/>
                    </a:ext>
                  </a:extLst>
                </a:gridCol>
                <a:gridCol w="1253764">
                  <a:extLst>
                    <a:ext uri="{9D8B030D-6E8A-4147-A177-3AD203B41FA5}">
                      <a16:colId xmlns:a16="http://schemas.microsoft.com/office/drawing/2014/main" val="4106041047"/>
                    </a:ext>
                  </a:extLst>
                </a:gridCol>
                <a:gridCol w="1611984">
                  <a:extLst>
                    <a:ext uri="{9D8B030D-6E8A-4147-A177-3AD203B41FA5}">
                      <a16:colId xmlns:a16="http://schemas.microsoft.com/office/drawing/2014/main" val="867732180"/>
                    </a:ext>
                  </a:extLst>
                </a:gridCol>
                <a:gridCol w="1611984">
                  <a:extLst>
                    <a:ext uri="{9D8B030D-6E8A-4147-A177-3AD203B41FA5}">
                      <a16:colId xmlns:a16="http://schemas.microsoft.com/office/drawing/2014/main" val="1589381723"/>
                    </a:ext>
                  </a:extLst>
                </a:gridCol>
                <a:gridCol w="1234911">
                  <a:extLst>
                    <a:ext uri="{9D8B030D-6E8A-4147-A177-3AD203B41FA5}">
                      <a16:colId xmlns:a16="http://schemas.microsoft.com/office/drawing/2014/main" val="1800232784"/>
                    </a:ext>
                  </a:extLst>
                </a:gridCol>
                <a:gridCol w="876691">
                  <a:extLst>
                    <a:ext uri="{9D8B030D-6E8A-4147-A177-3AD203B41FA5}">
                      <a16:colId xmlns:a16="http://schemas.microsoft.com/office/drawing/2014/main" val="2147226164"/>
                    </a:ext>
                  </a:extLst>
                </a:gridCol>
              </a:tblGrid>
              <a:tr h="1838067">
                <a:tc>
                  <a:txBody>
                    <a:bodyPr/>
                    <a:lstStyle/>
                    <a:p>
                      <a:r>
                        <a:rPr lang="en-GB" sz="280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Doedd</a:t>
                      </a:r>
                      <a:r>
                        <a:rPr lang="en-GB" sz="28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endParaRPr lang="cy-GB" sz="2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 y</a:t>
                      </a:r>
                      <a:endParaRPr lang="cy-GB" sz="2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bobl</a:t>
                      </a:r>
                      <a:endParaRPr lang="cy-GB" sz="2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ddim</a:t>
                      </a:r>
                      <a:endParaRPr lang="cy-GB" sz="2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  <a:endParaRPr lang="cy-GB" sz="2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bwyta</a:t>
                      </a:r>
                      <a:endParaRPr lang="cy-GB" sz="2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llawer</a:t>
                      </a:r>
                      <a:endParaRPr lang="cy-GB" sz="2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 o</a:t>
                      </a:r>
                      <a:endParaRPr lang="cy-GB" sz="2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....</a:t>
                      </a:r>
                      <a:endParaRPr lang="cy-GB" sz="2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1698557"/>
                  </a:ext>
                </a:extLst>
              </a:tr>
            </a:tbl>
          </a:graphicData>
        </a:graphic>
      </p:graphicFrame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95A34BD-C1E6-4755-8163-43AC76FB91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38181" y="4055846"/>
            <a:ext cx="3282262" cy="1838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82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4F9FC-EDF5-4C63-87CB-EC939F95C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Dywedwch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frawddeg</a:t>
            </a: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9B40E30-046B-4D81-8583-6CA8095C81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27643" y="1690688"/>
            <a:ext cx="3111847" cy="413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7034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FAF3389-B9F3-4E08-AC38-06FCF0EE92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210" y="2840660"/>
            <a:ext cx="4842108" cy="25142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FC8613-2315-42C4-8496-8CBFC9EA5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6" y="446701"/>
            <a:ext cx="10515600" cy="1325563"/>
          </a:xfrm>
        </p:spPr>
        <p:txBody>
          <a:bodyPr/>
          <a:lstStyle/>
          <a:p>
            <a:pPr algn="ctr"/>
            <a:r>
              <a:rPr lang="cy-GB" altLang="cy-GB" dirty="0"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Ydych chi eisiau chwarae </a:t>
            </a:r>
            <a:r>
              <a:rPr lang="en-GB" dirty="0"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ê</a:t>
            </a:r>
            <a:r>
              <a:rPr lang="en-GB" dirty="0">
                <a:latin typeface="Comic Sans MS" panose="030F0702030302020204" pitchFamily="66" charset="0"/>
              </a:rPr>
              <a:t>m?</a:t>
            </a: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2050" name="Picture 2" descr="https://wordwall.net/resourceajax/qr?shareLocation=1&amp;activityId=108686160">
            <a:extLst>
              <a:ext uri="{FF2B5EF4-FFF2-40B4-BE49-F238E27FC236}">
                <a16:creationId xmlns:a16="http://schemas.microsoft.com/office/drawing/2014/main" id="{782D583B-589F-4F74-9105-C53870D6A7D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664" y="2253536"/>
            <a:ext cx="4354653" cy="4354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45571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7907449D-0A32-4E2C-B59E-F7E3CD414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8580" y="1860363"/>
            <a:ext cx="2276832" cy="1275026"/>
          </a:xfrm>
          <a:prstGeom prst="rect">
            <a:avLst/>
          </a:prstGeom>
        </p:spPr>
      </p:pic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7240338A-C1B2-41D3-8897-430CC7CB15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49" y="1799089"/>
            <a:ext cx="2495668" cy="139757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BA1C375-2680-4068-ACA9-2BE1596D02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5353" y="5206171"/>
            <a:ext cx="2493099" cy="13961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00EDB3-ADD3-4068-A444-6CA3D0DDB6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6638" y="5100774"/>
            <a:ext cx="2869520" cy="1606931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41E9842-CCC6-4556-923D-C686C593DF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849" y="1671730"/>
            <a:ext cx="2648337" cy="1483069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B6642BE-B347-4F98-AF91-29F524A4BF7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849" y="5100774"/>
            <a:ext cx="2495669" cy="1397575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DF5B8DD9-FB43-406C-94FA-3948358FA01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71284" y="3533303"/>
            <a:ext cx="2648337" cy="14830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B66730-7B6E-448E-9F2F-1BBEAF68C1F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00880" y="3428999"/>
            <a:ext cx="2495669" cy="13975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4ADD8C-1DAA-441F-A04F-F66108818416}"/>
              </a:ext>
            </a:extLst>
          </p:cNvPr>
          <p:cNvSpPr txBox="1"/>
          <p:nvPr/>
        </p:nvSpPr>
        <p:spPr>
          <a:xfrm>
            <a:off x="914400" y="388307"/>
            <a:ext cx="98010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Comic Sans MS" panose="030F0702030302020204" pitchFamily="66" charset="0"/>
              </a:rPr>
              <a:t>Dewiswch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fwyd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GB" sz="2800" dirty="0" err="1">
                <a:latin typeface="Comic Sans MS" panose="030F0702030302020204" pitchFamily="66" charset="0"/>
              </a:rPr>
              <a:t>Dywedwch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frawddeg</a:t>
            </a:r>
            <a:r>
              <a:rPr lang="en-GB" sz="2800" dirty="0">
                <a:latin typeface="Comic Sans MS" panose="030F0702030302020204" pitchFamily="66" charset="0"/>
              </a:rPr>
              <a:t>.</a:t>
            </a:r>
            <a:endParaRPr lang="cy-GB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40865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3B8F8-E483-48D3-AFDF-9C2A4EF24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882A9-D6B2-4EB0-83B6-942EF182F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091" y="543580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err="1">
                <a:latin typeface="Comic Sans MS" panose="030F0702030302020204" pitchFamily="66" charset="0"/>
              </a:rPr>
              <a:t>Dewiswch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fwyd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</a:p>
          <a:p>
            <a:pPr marL="0" indent="0" algn="ctr">
              <a:buNone/>
            </a:pPr>
            <a:r>
              <a:rPr lang="en-GB" dirty="0" err="1">
                <a:latin typeface="Comic Sans MS" panose="030F0702030302020204" pitchFamily="66" charset="0"/>
              </a:rPr>
              <a:t>Ysgrifennwch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frawddeg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eich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bwrdd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bach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gwyn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</a:p>
          <a:p>
            <a:pPr marL="0" indent="0" algn="ctr">
              <a:buNone/>
            </a:pPr>
            <a:r>
              <a:rPr lang="en-GB" dirty="0" err="1">
                <a:latin typeface="Comic Sans MS" panose="030F0702030302020204" pitchFamily="66" charset="0"/>
              </a:rPr>
              <a:t>Defnyddiwch</a:t>
            </a:r>
            <a:r>
              <a:rPr lang="en-GB" dirty="0">
                <a:latin typeface="Comic Sans MS" panose="030F0702030302020204" pitchFamily="66" charset="0"/>
              </a:rPr>
              <a:t> y mat </a:t>
            </a:r>
            <a:r>
              <a:rPr lang="en-GB" dirty="0" err="1">
                <a:latin typeface="Comic Sans MS" panose="030F0702030302020204" pitchFamily="66" charset="0"/>
              </a:rPr>
              <a:t>iaith</a:t>
            </a:r>
            <a:r>
              <a:rPr lang="en-GB" dirty="0">
                <a:latin typeface="Comic Sans MS" panose="030F0702030302020204" pitchFamily="66" charset="0"/>
              </a:rPr>
              <a:t> i </a:t>
            </a:r>
            <a:r>
              <a:rPr lang="en-GB" dirty="0" err="1">
                <a:latin typeface="Comic Sans MS" panose="030F0702030302020204" pitchFamily="66" charset="0"/>
              </a:rPr>
              <a:t>wirio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eich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gwaith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</a:p>
          <a:p>
            <a:pPr marL="0" indent="0" algn="ctr">
              <a:buNone/>
            </a:pPr>
            <a:r>
              <a:rPr lang="en-GB" dirty="0" err="1">
                <a:latin typeface="Comic Sans MS" panose="030F0702030302020204" pitchFamily="66" charset="0"/>
              </a:rPr>
              <a:t>Ailadroddwch</a:t>
            </a: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4" name="Picture 2" descr="https://www.chamberlainmusic.com/cdn/shop/products/WB135_5_7d1fdad7-bef5-4cf1-b839-8b1044fa5cc7.jpg?v=1701719214&amp;width=5760">
            <a:extLst>
              <a:ext uri="{FF2B5EF4-FFF2-40B4-BE49-F238E27FC236}">
                <a16:creationId xmlns:a16="http://schemas.microsoft.com/office/drawing/2014/main" id="{B80D6196-B00C-4D5F-BB59-7F668EA79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696" y="2678080"/>
            <a:ext cx="4265629" cy="4265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427DAC3-B1F9-499B-B03A-5E8A94358181}"/>
              </a:ext>
            </a:extLst>
          </p:cNvPr>
          <p:cNvSpPr/>
          <p:nvPr/>
        </p:nvSpPr>
        <p:spPr>
          <a:xfrm>
            <a:off x="4184823" y="3971588"/>
            <a:ext cx="481777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latin typeface="Gabriola" panose="04040605051002020D02" pitchFamily="82" charset="0"/>
              </a:rPr>
              <a:t>Doedd</a:t>
            </a:r>
            <a:r>
              <a:rPr lang="en-GB" dirty="0">
                <a:latin typeface="Gabriola" panose="04040605051002020D02" pitchFamily="82" charset="0"/>
              </a:rPr>
              <a:t> y </a:t>
            </a:r>
            <a:r>
              <a:rPr lang="en-GB" dirty="0" err="1">
                <a:latin typeface="Gabriola" panose="04040605051002020D02" pitchFamily="82" charset="0"/>
              </a:rPr>
              <a:t>bobl</a:t>
            </a:r>
            <a:r>
              <a:rPr lang="en-GB" dirty="0">
                <a:latin typeface="Gabriola" panose="04040605051002020D02" pitchFamily="82" charset="0"/>
              </a:rPr>
              <a:t> </a:t>
            </a:r>
            <a:r>
              <a:rPr lang="en-GB" dirty="0" err="1">
                <a:latin typeface="Gabriola" panose="04040605051002020D02" pitchFamily="82" charset="0"/>
              </a:rPr>
              <a:t>ddim</a:t>
            </a:r>
            <a:r>
              <a:rPr lang="en-GB" dirty="0">
                <a:latin typeface="Gabriola" panose="04040605051002020D02" pitchFamily="82" charset="0"/>
              </a:rPr>
              <a:t> </a:t>
            </a:r>
            <a:r>
              <a:rPr lang="en-GB" dirty="0" err="1">
                <a:latin typeface="Gabriola" panose="04040605051002020D02" pitchFamily="82" charset="0"/>
              </a:rPr>
              <a:t>yn</a:t>
            </a:r>
            <a:endParaRPr lang="en-GB" dirty="0">
              <a:latin typeface="Gabriola" panose="04040605051002020D02" pitchFamily="82" charset="0"/>
            </a:endParaRPr>
          </a:p>
          <a:p>
            <a:r>
              <a:rPr lang="en-GB" dirty="0">
                <a:latin typeface="Gabriola" panose="04040605051002020D02" pitchFamily="82" charset="0"/>
              </a:rPr>
              <a:t> </a:t>
            </a:r>
            <a:r>
              <a:rPr lang="en-GB" dirty="0" err="1">
                <a:latin typeface="Gabriola" panose="04040605051002020D02" pitchFamily="82" charset="0"/>
              </a:rPr>
              <a:t>bwyta</a:t>
            </a:r>
            <a:r>
              <a:rPr lang="en-GB" dirty="0">
                <a:latin typeface="Gabriola" panose="04040605051002020D02" pitchFamily="82" charset="0"/>
              </a:rPr>
              <a:t> </a:t>
            </a:r>
            <a:r>
              <a:rPr lang="en-GB" dirty="0" err="1">
                <a:latin typeface="Gabriola" panose="04040605051002020D02" pitchFamily="82" charset="0"/>
              </a:rPr>
              <a:t>llawer</a:t>
            </a:r>
            <a:endParaRPr lang="en-GB" dirty="0">
              <a:latin typeface="Gabriola" panose="04040605051002020D02" pitchFamily="82" charset="0"/>
            </a:endParaRPr>
          </a:p>
          <a:p>
            <a:r>
              <a:rPr lang="en-GB" dirty="0">
                <a:latin typeface="Gabriola" panose="04040605051002020D02" pitchFamily="82" charset="0"/>
              </a:rPr>
              <a:t> o </a:t>
            </a:r>
            <a:r>
              <a:rPr lang="en-GB" dirty="0" err="1">
                <a:latin typeface="Gabriola" panose="04040605051002020D02" pitchFamily="82" charset="0"/>
              </a:rPr>
              <a:t>gaws</a:t>
            </a:r>
            <a:r>
              <a:rPr lang="en-GB" dirty="0">
                <a:latin typeface="Gabriola" panose="04040605051002020D02" pitchFamily="82" charset="0"/>
              </a:rPr>
              <a:t>.</a:t>
            </a:r>
            <a:endParaRPr lang="cy-GB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4647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E7A3E-99F1-4ACF-A07A-2F8AEF9CC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62BCBC-9DD6-4770-BBE2-EC2B06CDC9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0021" y="12200"/>
            <a:ext cx="4686002" cy="6647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7186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FFA10-3617-4961-AA55-BB826F091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Beth </a:t>
            </a:r>
            <a:r>
              <a:rPr lang="en-GB" dirty="0" err="1">
                <a:latin typeface="Comic Sans MS" panose="030F0702030302020204" pitchFamily="66" charset="0"/>
              </a:rPr>
              <a:t>roedd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bobl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fwyta</a:t>
            </a:r>
            <a:r>
              <a:rPr lang="en-GB" dirty="0">
                <a:latin typeface="Comic Sans MS" panose="030F0702030302020204" pitchFamily="66" charset="0"/>
              </a:rPr>
              <a:t>?</a:t>
            </a:r>
            <a:endParaRPr lang="cy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EF294-83B0-406D-B5C0-486E323B1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400" dirty="0" err="1">
                <a:latin typeface="Comic Sans MS" panose="030F0702030302020204" pitchFamily="66" charset="0"/>
              </a:rPr>
              <a:t>Roedd</a:t>
            </a:r>
            <a:r>
              <a:rPr lang="en-GB" sz="4400" dirty="0">
                <a:latin typeface="Comic Sans MS" panose="030F0702030302020204" pitchFamily="66" charset="0"/>
              </a:rPr>
              <a:t> y </a:t>
            </a:r>
            <a:r>
              <a:rPr lang="en-GB" sz="4400" dirty="0" err="1">
                <a:latin typeface="Comic Sans MS" panose="030F0702030302020204" pitchFamily="66" charset="0"/>
              </a:rPr>
              <a:t>bobl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yn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bwyta</a:t>
            </a:r>
            <a:r>
              <a:rPr lang="en-GB" sz="4400" dirty="0">
                <a:latin typeface="Comic Sans MS" panose="030F0702030302020204" pitchFamily="66" charset="0"/>
              </a:rPr>
              <a:t>…</a:t>
            </a:r>
          </a:p>
          <a:p>
            <a:endParaRPr lang="en-GB" sz="4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sz="4400" dirty="0" err="1">
                <a:latin typeface="Comic Sans MS" panose="030F0702030302020204" pitchFamily="66" charset="0"/>
              </a:rPr>
              <a:t>Doedd</a:t>
            </a:r>
            <a:r>
              <a:rPr lang="en-GB" sz="4400" dirty="0">
                <a:latin typeface="Comic Sans MS" panose="030F0702030302020204" pitchFamily="66" charset="0"/>
              </a:rPr>
              <a:t> y </a:t>
            </a:r>
            <a:r>
              <a:rPr lang="en-GB" sz="4400" dirty="0" err="1">
                <a:latin typeface="Comic Sans MS" panose="030F0702030302020204" pitchFamily="66" charset="0"/>
              </a:rPr>
              <a:t>bobl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ddim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yn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bwyta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llawer</a:t>
            </a:r>
            <a:r>
              <a:rPr lang="en-GB" sz="4400" dirty="0">
                <a:latin typeface="Comic Sans MS" panose="030F0702030302020204" pitchFamily="66" charset="0"/>
              </a:rPr>
              <a:t> o 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407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7907449D-0A32-4E2C-B59E-F7E3CD414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663" y="524063"/>
            <a:ext cx="2276832" cy="1275026"/>
          </a:xfrm>
          <a:prstGeom prst="rect">
            <a:avLst/>
          </a:prstGeom>
        </p:spPr>
      </p:pic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7240338A-C1B2-41D3-8897-430CC7CB15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0322" y="399728"/>
            <a:ext cx="2495668" cy="139757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BA1C375-2680-4068-ACA9-2BE1596D02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54" y="4508104"/>
            <a:ext cx="2493099" cy="13961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00EDB3-ADD3-4068-A444-6CA3D0DDB6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0468" y="4851340"/>
            <a:ext cx="2869520" cy="1606931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41E9842-CCC6-4556-923D-C686C593DF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516" y="518147"/>
            <a:ext cx="2648337" cy="1483069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B6642BE-B347-4F98-AF91-29F524A4BF7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49684" y="2663359"/>
            <a:ext cx="2495669" cy="1397575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DF5B8DD9-FB43-406C-94FA-3948358FA01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43286" y="2687465"/>
            <a:ext cx="2648337" cy="14830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B66730-7B6E-448E-9F2F-1BBEAF68C1F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92634" y="2663360"/>
            <a:ext cx="2495669" cy="13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8424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6418</TotalTime>
  <Words>524</Words>
  <Application>Microsoft Office PowerPoint</Application>
  <PresentationFormat>Widescreen</PresentationFormat>
  <Paragraphs>114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Aptos</vt:lpstr>
      <vt:lpstr>Arial</vt:lpstr>
      <vt:lpstr>Calibri</vt:lpstr>
      <vt:lpstr>Calibri Light</vt:lpstr>
      <vt:lpstr>Comic Sans MS</vt:lpstr>
      <vt:lpstr>Gabriola</vt:lpstr>
      <vt:lpstr>Office Theme</vt:lpstr>
      <vt:lpstr>Enw: Jemma Williams  Teitl y wers:  Yr Ail Ryfel Byd - Bwyd   Nod y wers: Nod y wers ydy dysgu am beth roedd pobl yn fwyta yn ystod yr  Ail Ryfel Byd. Blwyddyn: 4 </vt:lpstr>
      <vt:lpstr>PowerPoint Presentation</vt:lpstr>
      <vt:lpstr>llysiau</vt:lpstr>
      <vt:lpstr>ffrwythau</vt:lpstr>
      <vt:lpstr>bara</vt:lpstr>
      <vt:lpstr>PowerPoint Presentation</vt:lpstr>
      <vt:lpstr>siocled</vt:lpstr>
      <vt:lpstr>cig</vt:lpstr>
      <vt:lpstr>caws</vt:lpstr>
      <vt:lpstr>tatws</vt:lpstr>
      <vt:lpstr>Chwiliwch am fwyd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roedd y bobl yn fwyta yn ystod yr Ail Ryfel Byd?</vt:lpstr>
      <vt:lpstr>Roedd y bobl yn bwyta…  </vt:lpstr>
      <vt:lpstr>Gorffennwch y frawddeg. </vt:lpstr>
      <vt:lpstr>Gorffennwch y frawddeg. </vt:lpstr>
      <vt:lpstr>Gorffennwch y frawddeg. </vt:lpstr>
      <vt:lpstr>Gorffennwch y frawddeg. </vt:lpstr>
      <vt:lpstr>Gorffennwch y frawddeg. </vt:lpstr>
      <vt:lpstr>Doedd y bobl ddim yn bwyta llawer o  </vt:lpstr>
      <vt:lpstr>PowerPoint Presentation</vt:lpstr>
      <vt:lpstr>Dywedwch frawddeg</vt:lpstr>
      <vt:lpstr>Ydych chi eisiau chwarae gêm?</vt:lpstr>
      <vt:lpstr>PowerPoint Presentation</vt:lpstr>
      <vt:lpstr>PowerPoint Presentation</vt:lpstr>
      <vt:lpstr>PowerPoint Presentation</vt:lpstr>
      <vt:lpstr>Beth roedd y bobl yn fwyta?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Beth roedd y bobl yn fwyta yn ystod yr Ail Ryfel Byd?</dc:title>
  <dc:creator>J Williams (Ysgol Bro Tawe)</dc:creator>
  <cp:lastModifiedBy>J Williams (Ysgol Bro Tawe)</cp:lastModifiedBy>
  <cp:revision>57</cp:revision>
  <cp:lastPrinted>2026-03-11T17:34:49Z</cp:lastPrinted>
  <dcterms:created xsi:type="dcterms:W3CDTF">2026-03-02T17:34:15Z</dcterms:created>
  <dcterms:modified xsi:type="dcterms:W3CDTF">2026-03-11T17:35:01Z</dcterms:modified>
</cp:coreProperties>
</file>