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9"/>
  </p:notesMasterIdLst>
  <p:sldIdLst>
    <p:sldId id="256" r:id="rId2"/>
    <p:sldId id="284" r:id="rId3"/>
    <p:sldId id="269" r:id="rId4"/>
    <p:sldId id="315" r:id="rId5"/>
    <p:sldId id="316" r:id="rId6"/>
    <p:sldId id="318" r:id="rId7"/>
    <p:sldId id="355" r:id="rId8"/>
    <p:sldId id="317" r:id="rId9"/>
    <p:sldId id="319" r:id="rId10"/>
    <p:sldId id="320" r:id="rId11"/>
    <p:sldId id="356" r:id="rId12"/>
    <p:sldId id="322" r:id="rId13"/>
    <p:sldId id="341" r:id="rId14"/>
    <p:sldId id="342" r:id="rId15"/>
    <p:sldId id="343" r:id="rId16"/>
    <p:sldId id="344" r:id="rId17"/>
    <p:sldId id="345" r:id="rId18"/>
    <p:sldId id="347" r:id="rId19"/>
    <p:sldId id="338" r:id="rId20"/>
    <p:sldId id="357" r:id="rId21"/>
    <p:sldId id="348" r:id="rId22"/>
    <p:sldId id="339" r:id="rId23"/>
    <p:sldId id="358" r:id="rId24"/>
    <p:sldId id="327" r:id="rId25"/>
    <p:sldId id="336" r:id="rId26"/>
    <p:sldId id="264" r:id="rId27"/>
    <p:sldId id="26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98634B-131E-4E80-8A3A-F05865D7DD7E}" v="9" dt="2025-10-15T06:16:50.4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88" autoAdjust="0"/>
    <p:restoredTop sz="94660"/>
  </p:normalViewPr>
  <p:slideViewPr>
    <p:cSldViewPr snapToGrid="0">
      <p:cViewPr varScale="1">
        <p:scale>
          <a:sx n="83" d="100"/>
          <a:sy n="83" d="100"/>
        </p:scale>
        <p:origin x="111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33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034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64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AF6FB7-27AA-011A-0BE2-347522DF31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0CCA0-B59C-131A-DEC1-CBC044F0B0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80302-D9AF-B0BF-7948-7256580826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89C8AF-E322-8E35-E4FC-CD50B9AB3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02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496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3499A7-9126-D6F3-EF16-76B3BDB7D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9BB789-A946-938B-B8A9-05AE9D172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F3763-DD61-E28B-8C86-224BDC6815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76441-F218-CEF8-EF57-5ED4593052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823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HPFY3001: Academic Survival Skills (Distance Learning)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4: Citations and referencing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323"/>
    </mc:Choice>
    <mc:Fallback>
      <p:transition spd="slow" advTm="5332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Using the library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53"/>
    </mc:Choice>
    <mc:Fallback>
      <p:transition spd="slow" advTm="2985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Citations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206"/>
    </mc:Choice>
    <mc:Fallback>
      <p:transition spd="slow" advTm="10220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0052-F5EF-027B-6C43-D68DDD3C9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DA1C7-B96A-3A07-4A83-030FA19A16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It’ll take a bit of time to get used to!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Better to get to grips with it sooner than later…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902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106"/>
    </mc:Choice>
    <mc:Fallback>
      <p:transition spd="slow" advTm="12810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46872-5726-69F6-CE5E-54170F464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392A1-4920-66B4-7C0D-05BE26540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Citing your sources – showing where you got your information from, acknowledging the work of others in your own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Supports and strengthens your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An expected practice in academia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Failing to reference is considered plagiarism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141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882"/>
    </mc:Choice>
    <mc:Fallback>
      <p:transition spd="slow" advTm="128882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94CCE7A-BF63-4F34-A790-506292F49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066AA63-76B1-4DA5-BDFB-DB2FD4E00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44776" y="211090"/>
            <a:ext cx="5544176" cy="6646910"/>
          </a:xfrm>
          <a:custGeom>
            <a:avLst/>
            <a:gdLst>
              <a:gd name="connsiteX0" fmla="*/ 4779974 w 5544176"/>
              <a:gd name="connsiteY0" fmla="*/ 685250 h 6646910"/>
              <a:gd name="connsiteX1" fmla="*/ 5309474 w 5544176"/>
              <a:gd name="connsiteY1" fmla="*/ 1126951 h 6646910"/>
              <a:gd name="connsiteX2" fmla="*/ 5001910 w 5544176"/>
              <a:gd name="connsiteY2" fmla="*/ 1690856 h 6646910"/>
              <a:gd name="connsiteX3" fmla="*/ 4306656 w 5544176"/>
              <a:gd name="connsiteY3" fmla="*/ 1273177 h 6646910"/>
              <a:gd name="connsiteX4" fmla="*/ 4621504 w 5544176"/>
              <a:gd name="connsiteY4" fmla="*/ 721515 h 6646910"/>
              <a:gd name="connsiteX5" fmla="*/ 4779974 w 5544176"/>
              <a:gd name="connsiteY5" fmla="*/ 685250 h 6646910"/>
              <a:gd name="connsiteX6" fmla="*/ 2760003 w 5544176"/>
              <a:gd name="connsiteY6" fmla="*/ 352577 h 6646910"/>
              <a:gd name="connsiteX7" fmla="*/ 2990385 w 5544176"/>
              <a:gd name="connsiteY7" fmla="*/ 544679 h 6646910"/>
              <a:gd name="connsiteX8" fmla="*/ 2856557 w 5544176"/>
              <a:gd name="connsiteY8" fmla="*/ 790095 h 6646910"/>
              <a:gd name="connsiteX9" fmla="*/ 2554030 w 5544176"/>
              <a:gd name="connsiteY9" fmla="*/ 608299 h 6646910"/>
              <a:gd name="connsiteX10" fmla="*/ 2691113 w 5544176"/>
              <a:gd name="connsiteY10" fmla="*/ 368075 h 6646910"/>
              <a:gd name="connsiteX11" fmla="*/ 2760003 w 5544176"/>
              <a:gd name="connsiteY11" fmla="*/ 352577 h 6646910"/>
              <a:gd name="connsiteX12" fmla="*/ 3630 w 5544176"/>
              <a:gd name="connsiteY12" fmla="*/ 28121 h 6646910"/>
              <a:gd name="connsiteX13" fmla="*/ 151871 w 5544176"/>
              <a:gd name="connsiteY13" fmla="*/ 38891 h 6646910"/>
              <a:gd name="connsiteX14" fmla="*/ 1031555 w 5544176"/>
              <a:gd name="connsiteY14" fmla="*/ 832871 h 6646910"/>
              <a:gd name="connsiteX15" fmla="*/ 1096338 w 5544176"/>
              <a:gd name="connsiteY15" fmla="*/ 964607 h 6646910"/>
              <a:gd name="connsiteX16" fmla="*/ 1409481 w 5544176"/>
              <a:gd name="connsiteY16" fmla="*/ 1265738 h 6646910"/>
              <a:gd name="connsiteX17" fmla="*/ 2318612 w 5544176"/>
              <a:gd name="connsiteY17" fmla="*/ 859062 h 6646910"/>
              <a:gd name="connsiteX18" fmla="*/ 2675615 w 5544176"/>
              <a:gd name="connsiteY18" fmla="*/ 1267985 h 6646910"/>
              <a:gd name="connsiteX19" fmla="*/ 2952957 w 5544176"/>
              <a:gd name="connsiteY19" fmla="*/ 1297896 h 6646910"/>
              <a:gd name="connsiteX20" fmla="*/ 3058268 w 5544176"/>
              <a:gd name="connsiteY20" fmla="*/ 1155778 h 6646910"/>
              <a:gd name="connsiteX21" fmla="*/ 3306706 w 5544176"/>
              <a:gd name="connsiteY21" fmla="*/ 310500 h 6646910"/>
              <a:gd name="connsiteX22" fmla="*/ 3735234 w 5544176"/>
              <a:gd name="connsiteY22" fmla="*/ 107395 h 6646910"/>
              <a:gd name="connsiteX23" fmla="*/ 3828224 w 5544176"/>
              <a:gd name="connsiteY23" fmla="*/ 117624 h 6646910"/>
              <a:gd name="connsiteX24" fmla="*/ 4231180 w 5544176"/>
              <a:gd name="connsiteY24" fmla="*/ 592260 h 6646910"/>
              <a:gd name="connsiteX25" fmla="*/ 3873092 w 5544176"/>
              <a:gd name="connsiteY25" fmla="*/ 1299370 h 6646910"/>
              <a:gd name="connsiteX26" fmla="*/ 4050935 w 5544176"/>
              <a:gd name="connsiteY26" fmla="*/ 1948439 h 6646910"/>
              <a:gd name="connsiteX27" fmla="*/ 5211525 w 5544176"/>
              <a:gd name="connsiteY27" fmla="*/ 2027402 h 6646910"/>
              <a:gd name="connsiteX28" fmla="*/ 5541097 w 5544176"/>
              <a:gd name="connsiteY28" fmla="*/ 2700958 h 6646910"/>
              <a:gd name="connsiteX29" fmla="*/ 5094823 w 5544176"/>
              <a:gd name="connsiteY29" fmla="*/ 3471378 h 6646910"/>
              <a:gd name="connsiteX30" fmla="*/ 5505528 w 5544176"/>
              <a:gd name="connsiteY30" fmla="*/ 4272564 h 6646910"/>
              <a:gd name="connsiteX31" fmla="*/ 5281423 w 5544176"/>
              <a:gd name="connsiteY31" fmla="*/ 4965183 h 6646910"/>
              <a:gd name="connsiteX32" fmla="*/ 4675749 w 5544176"/>
              <a:gd name="connsiteY32" fmla="*/ 5385343 h 6646910"/>
              <a:gd name="connsiteX33" fmla="*/ 4508838 w 5544176"/>
              <a:gd name="connsiteY33" fmla="*/ 6598516 h 6646910"/>
              <a:gd name="connsiteX34" fmla="*/ 4472787 w 5544176"/>
              <a:gd name="connsiteY34" fmla="*/ 6646910 h 6646910"/>
              <a:gd name="connsiteX35" fmla="*/ 3367517 w 5544176"/>
              <a:gd name="connsiteY35" fmla="*/ 6646910 h 6646910"/>
              <a:gd name="connsiteX36" fmla="*/ 2998981 w 5544176"/>
              <a:gd name="connsiteY36" fmla="*/ 6646910 h 6646910"/>
              <a:gd name="connsiteX37" fmla="*/ 2648733 w 5544176"/>
              <a:gd name="connsiteY37" fmla="*/ 6646910 h 6646910"/>
              <a:gd name="connsiteX38" fmla="*/ 0 w 5544176"/>
              <a:gd name="connsiteY38" fmla="*/ 6646910 h 6646910"/>
              <a:gd name="connsiteX39" fmla="*/ 0 w 5544176"/>
              <a:gd name="connsiteY39" fmla="*/ 28222 h 6646910"/>
              <a:gd name="connsiteX40" fmla="*/ 1509522 w 5544176"/>
              <a:gd name="connsiteY40" fmla="*/ 767 h 6646910"/>
              <a:gd name="connsiteX41" fmla="*/ 1986017 w 5544176"/>
              <a:gd name="connsiteY41" fmla="*/ 398066 h 6646910"/>
              <a:gd name="connsiteX42" fmla="*/ 1709217 w 5544176"/>
              <a:gd name="connsiteY42" fmla="*/ 905558 h 6646910"/>
              <a:gd name="connsiteX43" fmla="*/ 1083551 w 5544176"/>
              <a:gd name="connsiteY43" fmla="*/ 529879 h 6646910"/>
              <a:gd name="connsiteX44" fmla="*/ 1366937 w 5544176"/>
              <a:gd name="connsiteY44" fmla="*/ 33390 h 6646910"/>
              <a:gd name="connsiteX45" fmla="*/ 1509522 w 5544176"/>
              <a:gd name="connsiteY45" fmla="*/ 767 h 6646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76A22-B6AD-AE9D-9930-33F03A0BE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70986"/>
          </a:xfrm>
        </p:spPr>
        <p:txBody>
          <a:bodyPr>
            <a:normAutofit/>
          </a:bodyPr>
          <a:lstStyle/>
          <a:p>
            <a:r>
              <a:rPr lang="en-GB" dirty="0"/>
              <a:t>How do we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57798-B33B-86F0-B785-6DC530974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56598"/>
            <a:ext cx="5355276" cy="3636159"/>
          </a:xfrm>
        </p:spPr>
        <p:txBody>
          <a:bodyPr anchor="t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Usually done in two places in each essay – once in the text/in footnotes, and again in a final bibliography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Using bibliographic information</a:t>
            </a:r>
          </a:p>
          <a:p>
            <a:endParaRPr lang="en-GB" dirty="0"/>
          </a:p>
        </p:txBody>
      </p:sp>
      <p:pic>
        <p:nvPicPr>
          <p:cNvPr id="7" name="Graphic 6" descr="Closed Quotation Mark">
            <a:extLst>
              <a:ext uri="{FF2B5EF4-FFF2-40B4-BE49-F238E27FC236}">
                <a16:creationId xmlns:a16="http://schemas.microsoft.com/office/drawing/2014/main" id="{68A22DC0-D973-3253-D9AE-01778764C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3866" y="2175847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644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802"/>
    </mc:Choice>
    <mc:Fallback>
      <p:transition spd="slow" advTm="7180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 fontScale="90000"/>
          </a:bodyPr>
          <a:lstStyle/>
          <a:p>
            <a:r>
              <a:rPr lang="en-GB" dirty="0"/>
              <a:t>Reminder: Bibliographic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155767"/>
            <a:ext cx="5588281" cy="443586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Keep a note of the bibliographic information for anything that you use in your research -  you will need to reference these appropriately in your work.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Author’s surname and first name or initials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Date of publication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Title of book/article/essay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Name of journal (if a journal article) or book (if an edited collection)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Volume and Issue numbers (if a journal article)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Name and location of publisher (if a book)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Page numbers (page range for the item if an article or essay, and specific page numbers for the parts you’re referencing)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23725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048"/>
    </mc:Choice>
    <mc:Fallback>
      <p:transition spd="slow" advTm="103048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34633-D495-BA0E-6A95-A3317F662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82B85-05C6-3741-1D60-0530FB4F5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Different departments/disciplines/publishers/journals use different referencing styles</a:t>
            </a:r>
          </a:p>
          <a:p>
            <a:r>
              <a:rPr lang="en-GB" sz="2800" dirty="0"/>
              <a:t>There are many!</a:t>
            </a:r>
          </a:p>
          <a:p>
            <a:r>
              <a:rPr lang="en-GB" sz="2800" dirty="0"/>
              <a:t>You will need the same bibliographic information for most styles.</a:t>
            </a:r>
          </a:p>
          <a:p>
            <a:r>
              <a:rPr lang="en-GB" sz="2800" dirty="0"/>
              <a:t>UWTSD recognises 4, of which we’re concerned with 2 in Humanities (MHRA and Harvard). Check with your module tutors which style to use in their classes – in this module you are welcome to use either MHRA or Harvard.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6626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380"/>
    </mc:Choice>
    <mc:Fallback>
      <p:transition spd="slow" advTm="8638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0B151-6B22-8D59-76AF-CE157C070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Why do we reference?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BAF7B1FD-37CC-BD2C-5A49-9F62532A2C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417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DEC11-9795-91A6-1A0E-C8220E589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563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15"/>
    </mc:Choice>
    <mc:Fallback>
      <p:transition spd="slow" advTm="801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0B151-6B22-8D59-76AF-CE157C07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DEC11-9795-91A6-1A0E-C8220E5892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Shows awareness of other ideas.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Acknowledgement of work that’s come before, and helps others to find relevant information.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Credits original authors for their 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Avoids plagiarism.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148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890"/>
    </mc:Choice>
    <mc:Fallback>
      <p:transition spd="slow" advTm="9789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C7B28-5E2B-8B0D-BB5B-45DC6FA26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CD5CF-5333-28BA-E350-47AF07815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66351-1F3A-277F-29B7-FF41DAEFA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Mark of academic writing/scholarship – it’s a convention.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 skill that’s expected of you.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Gives your work credibility – demonstrates reading and comprehension.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Shows what you have been reading – credible/relevant sources.</a:t>
            </a:r>
          </a:p>
        </p:txBody>
      </p:sp>
    </p:spTree>
    <p:extLst>
      <p:ext uri="{BB962C8B-B14F-4D97-AF65-F5344CB8AC3E}">
        <p14:creationId xmlns:p14="http://schemas.microsoft.com/office/powerpoint/2010/main" val="3327101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890"/>
    </mc:Choice>
    <mc:Fallback>
      <p:transition spd="slow" advTm="9789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DA6A-F0AE-2C29-0438-F028E97A8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resources should I be using?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9EC4E-2AE6-A66A-1120-B835A92C2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Academic sources: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Academic books/edited collections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Peer-reviewed journals (other academics have assessed the work)</a:t>
            </a:r>
          </a:p>
          <a:p>
            <a:r>
              <a:rPr lang="en-GB" sz="3600" dirty="0"/>
              <a:t>Can use some other sources – depending on the kind of assignment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14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61"/>
    </mc:Choice>
    <mc:Fallback>
      <p:transition spd="slow" advTm="7206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724A2-7FE4-CC2B-1BB0-56DD911C1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basics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1D312-BD7B-5989-B60A-1532EFE21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/>
              <a:t>Harvard: In-text citations, reference list or bibliography at the end of the work:</a:t>
            </a:r>
          </a:p>
          <a:p>
            <a:r>
              <a:rPr lang="en-GB" sz="2800" dirty="0"/>
              <a:t>Referencing is a integral academic skill (Pears and Shields, 2022, p. 1).</a:t>
            </a:r>
          </a:p>
          <a:p>
            <a:endParaRPr lang="en-GB" sz="2800" dirty="0"/>
          </a:p>
          <a:p>
            <a:r>
              <a:rPr lang="en-GB" sz="2800" dirty="0"/>
              <a:t>MHRA: Footnotes, reference list or bibliography at the end of the work:</a:t>
            </a:r>
          </a:p>
          <a:p>
            <a:r>
              <a:rPr lang="en-GB" sz="2800" dirty="0"/>
              <a:t>¹ Richard Pears and Graham Shields, </a:t>
            </a:r>
            <a:r>
              <a:rPr lang="en-GB" sz="2800" i="1" dirty="0"/>
              <a:t>Cite Them Right: The Essential Referencing Guide</a:t>
            </a:r>
            <a:r>
              <a:rPr lang="en-GB" sz="2800" dirty="0"/>
              <a:t>, 10th </a:t>
            </a:r>
            <a:r>
              <a:rPr lang="en-GB" sz="2800" dirty="0" err="1"/>
              <a:t>edn</a:t>
            </a:r>
            <a:r>
              <a:rPr lang="en-GB" sz="2800" dirty="0"/>
              <a:t>. (London: Palgrave, 2016), p. 121</a:t>
            </a:r>
          </a:p>
          <a:p>
            <a:r>
              <a:rPr lang="en-GB" sz="2800" dirty="0"/>
              <a:t>Subsequent footnotes can take a shortened form e.g. </a:t>
            </a:r>
          </a:p>
          <a:p>
            <a:r>
              <a:rPr lang="en-GB" sz="2800" dirty="0"/>
              <a:t>¹ Pears and Shields, </a:t>
            </a:r>
            <a:r>
              <a:rPr lang="en-GB" sz="2800" i="1" dirty="0"/>
              <a:t>Cite Them Right, </a:t>
            </a:r>
            <a:r>
              <a:rPr lang="en-GB" sz="2800" dirty="0"/>
              <a:t>p. 121.</a:t>
            </a:r>
          </a:p>
        </p:txBody>
      </p:sp>
    </p:spTree>
    <p:extLst>
      <p:ext uri="{BB962C8B-B14F-4D97-AF65-F5344CB8AC3E}">
        <p14:creationId xmlns:p14="http://schemas.microsoft.com/office/powerpoint/2010/main" val="677065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062"/>
    </mc:Choice>
    <mc:Fallback>
      <p:transition spd="slow" advTm="135062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Books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Harvard</a:t>
            </a:r>
          </a:p>
          <a:p>
            <a:r>
              <a:rPr lang="en-GB" b="1" dirty="0"/>
              <a:t>In-text: </a:t>
            </a:r>
            <a:r>
              <a:rPr lang="en-GB" dirty="0"/>
              <a:t>Author’s surname, year of publication, page number</a:t>
            </a:r>
          </a:p>
          <a:p>
            <a:endParaRPr lang="en-GB" dirty="0"/>
          </a:p>
          <a:p>
            <a:r>
              <a:rPr lang="en-GB" dirty="0"/>
              <a:t>(Smith, 2016, p. 5)</a:t>
            </a:r>
          </a:p>
          <a:p>
            <a:endParaRPr lang="en-GB" dirty="0"/>
          </a:p>
          <a:p>
            <a:r>
              <a:rPr lang="en-GB" b="1" dirty="0"/>
              <a:t>Bibliography/reference list: </a:t>
            </a:r>
            <a:r>
              <a:rPr lang="en-GB" dirty="0"/>
              <a:t>Author/editor, publication year (in round brackets), title (in italics), edition (if not the first), place of publication: publisher. </a:t>
            </a:r>
          </a:p>
          <a:p>
            <a:endParaRPr lang="en-GB" dirty="0"/>
          </a:p>
          <a:p>
            <a:r>
              <a:rPr lang="en-GB" dirty="0"/>
              <a:t>Smith, E. (2016) </a:t>
            </a:r>
            <a:r>
              <a:rPr lang="en-GB" i="1" dirty="0"/>
              <a:t>How to improve your research project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Plymouth: Kiln Press.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397308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MHRA</a:t>
            </a:r>
          </a:p>
          <a:p>
            <a:r>
              <a:rPr lang="en-GB" b="1" dirty="0"/>
              <a:t>First footnote: </a:t>
            </a:r>
            <a:r>
              <a:rPr lang="en-GB" dirty="0"/>
              <a:t>Author’s name (forename first), title in italics, edition (if relevant), place of publication: publisher, date published in brackets, page number</a:t>
            </a:r>
          </a:p>
          <a:p>
            <a:r>
              <a:rPr lang="en-GB" dirty="0"/>
              <a:t>¹ Emma Smith, </a:t>
            </a:r>
            <a:r>
              <a:rPr lang="en-GB" i="1" dirty="0"/>
              <a:t>How To Improve Your Research Project</a:t>
            </a:r>
            <a:r>
              <a:rPr lang="en-GB" dirty="0"/>
              <a:t>, 2nd </a:t>
            </a:r>
            <a:r>
              <a:rPr lang="en-GB" dirty="0" err="1"/>
              <a:t>edn</a:t>
            </a:r>
            <a:r>
              <a:rPr lang="en-GB" dirty="0"/>
              <a:t>. (Plymouth: Kiln Press, 2016), p. 5</a:t>
            </a:r>
          </a:p>
          <a:p>
            <a:r>
              <a:rPr lang="en-GB" b="1" dirty="0"/>
              <a:t>Subsequent footnotes – shortened form: </a:t>
            </a:r>
          </a:p>
          <a:p>
            <a:r>
              <a:rPr lang="en-GB" dirty="0"/>
              <a:t>² Smith</a:t>
            </a:r>
            <a:r>
              <a:rPr lang="en-GB" i="1" dirty="0"/>
              <a:t>, How To Improve</a:t>
            </a:r>
            <a:r>
              <a:rPr lang="en-GB" dirty="0"/>
              <a:t>, p. 5.</a:t>
            </a:r>
          </a:p>
          <a:p>
            <a:endParaRPr lang="en-GB" dirty="0"/>
          </a:p>
          <a:p>
            <a:r>
              <a:rPr lang="en-GB" b="1" dirty="0"/>
              <a:t>Bibliography/reference list:</a:t>
            </a:r>
          </a:p>
          <a:p>
            <a:r>
              <a:rPr lang="en-GB" dirty="0"/>
              <a:t>Author’s surname, forename followed by comma, title in italics, edition (if relevant), place of publication: publisher, publication year in brackets, indent on second and subsequent lines</a:t>
            </a:r>
          </a:p>
          <a:p>
            <a:endParaRPr lang="en-GB" dirty="0"/>
          </a:p>
          <a:p>
            <a:r>
              <a:rPr lang="en-GB" dirty="0"/>
              <a:t>Smith, Emma, </a:t>
            </a:r>
            <a:r>
              <a:rPr lang="en-GB" i="1" dirty="0"/>
              <a:t>How To Improve Your Research 	Project</a:t>
            </a:r>
            <a:r>
              <a:rPr lang="en-GB" dirty="0"/>
              <a:t>, 2nd </a:t>
            </a:r>
            <a:r>
              <a:rPr lang="en-GB" dirty="0" err="1"/>
              <a:t>edn</a:t>
            </a:r>
            <a:r>
              <a:rPr lang="en-GB" dirty="0"/>
              <a:t>. (Plymouth: Kiln Press, 	2016)</a:t>
            </a:r>
          </a:p>
        </p:txBody>
      </p:sp>
    </p:spTree>
    <p:extLst>
      <p:ext uri="{BB962C8B-B14F-4D97-AF65-F5344CB8AC3E}">
        <p14:creationId xmlns:p14="http://schemas.microsoft.com/office/powerpoint/2010/main" val="2913083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844"/>
    </mc:Choice>
    <mc:Fallback>
      <p:transition spd="slow" advTm="158844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Books with 2 or 3 authors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402866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Harvard</a:t>
            </a:r>
          </a:p>
          <a:p>
            <a:r>
              <a:rPr lang="en-GB" sz="2800" b="1" dirty="0"/>
              <a:t>In-text: </a:t>
            </a:r>
            <a:r>
              <a:rPr lang="en-GB" sz="2800" dirty="0"/>
              <a:t>(Phillips and Renton, 2012, p. 54)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Bibliography/reference list: </a:t>
            </a:r>
            <a:r>
              <a:rPr lang="en-GB" sz="2800" dirty="0"/>
              <a:t>Phillips, E.O. and Renton, P. (2012) </a:t>
            </a:r>
            <a:r>
              <a:rPr lang="en-GB" sz="2800" i="1" dirty="0"/>
              <a:t>Teaching Mathematics Today. </a:t>
            </a:r>
            <a:r>
              <a:rPr lang="en-GB" sz="2800" dirty="0"/>
              <a:t>Reading: Canalside Press.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174671" y="1375577"/>
            <a:ext cx="5839749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MHRA</a:t>
            </a:r>
          </a:p>
          <a:p>
            <a:r>
              <a:rPr lang="en-GB" sz="2800" dirty="0"/>
              <a:t>³ Eric O. Phillips and Paul Renton</a:t>
            </a:r>
            <a:r>
              <a:rPr lang="en-GB" sz="2800" i="1" dirty="0"/>
              <a:t>, Teaching Mathematics Today </a:t>
            </a:r>
            <a:r>
              <a:rPr lang="en-GB" sz="2800" dirty="0"/>
              <a:t>(Reading: Canalside Press, 2012), p. 54</a:t>
            </a:r>
          </a:p>
          <a:p>
            <a:endParaRPr lang="en-GB" sz="2800" dirty="0"/>
          </a:p>
          <a:p>
            <a:r>
              <a:rPr lang="en-GB" sz="2800" b="1" dirty="0"/>
              <a:t>Bibliography/reference list:</a:t>
            </a:r>
          </a:p>
          <a:p>
            <a:r>
              <a:rPr lang="en-GB" sz="2800" dirty="0"/>
              <a:t>Phillips, Eric O. and Paul Renton, 	</a:t>
            </a:r>
            <a:r>
              <a:rPr lang="en-GB" sz="2800" i="1" dirty="0"/>
              <a:t>Teaching Mathematics Today 	</a:t>
            </a:r>
            <a:r>
              <a:rPr lang="en-GB" sz="2800" dirty="0"/>
              <a:t>(Reading: Canalside 	Press, 	2012</a:t>
            </a:r>
          </a:p>
        </p:txBody>
      </p:sp>
    </p:spTree>
    <p:extLst>
      <p:ext uri="{BB962C8B-B14F-4D97-AF65-F5344CB8AC3E}">
        <p14:creationId xmlns:p14="http://schemas.microsoft.com/office/powerpoint/2010/main" val="1189189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570"/>
    </mc:Choice>
    <mc:Fallback>
      <p:transition spd="slow" advTm="7057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Books with 4 or more authors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Harvard</a:t>
            </a:r>
          </a:p>
          <a:p>
            <a:r>
              <a:rPr lang="en-GB" sz="2800" b="1" dirty="0"/>
              <a:t>In-text: </a:t>
            </a:r>
            <a:r>
              <a:rPr lang="fr-FR" sz="2800" dirty="0"/>
              <a:t>(Morton </a:t>
            </a:r>
            <a:r>
              <a:rPr lang="fr-FR" sz="2800" i="1" dirty="0"/>
              <a:t>et al</a:t>
            </a:r>
            <a:r>
              <a:rPr lang="fr-FR" sz="2800" dirty="0"/>
              <a:t>., 2014, p. 37)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Bibliography/reference list: </a:t>
            </a:r>
            <a:r>
              <a:rPr lang="en-GB" sz="2800" dirty="0"/>
              <a:t>Morton, A.C., Jones, B., Collins, S. and Zhen, K. (2014) </a:t>
            </a:r>
            <a:r>
              <a:rPr lang="en-GB" sz="2800" i="1" dirty="0"/>
              <a:t>Walking and learning.</a:t>
            </a:r>
            <a:r>
              <a:rPr lang="en-GB" sz="2800" dirty="0"/>
              <a:t> Swansea: Sandpaper Press.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397308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MHRA</a:t>
            </a:r>
          </a:p>
          <a:p>
            <a:r>
              <a:rPr lang="en-GB" sz="2800" dirty="0"/>
              <a:t>⁵ Adam C. Morton and others, </a:t>
            </a:r>
            <a:r>
              <a:rPr lang="en-GB" sz="2800" i="1" dirty="0"/>
              <a:t>Walking And Learning </a:t>
            </a:r>
            <a:r>
              <a:rPr lang="en-GB" sz="2800" dirty="0"/>
              <a:t>(Swansea: Sandpaper Press, 2014), p. 37</a:t>
            </a:r>
          </a:p>
          <a:p>
            <a:r>
              <a:rPr lang="en-GB" sz="2800" b="1" dirty="0"/>
              <a:t>Bibliography/reference list:</a:t>
            </a:r>
          </a:p>
          <a:p>
            <a:r>
              <a:rPr lang="en-GB" sz="2800" dirty="0"/>
              <a:t>Morton, Adam C. and others, 	</a:t>
            </a:r>
            <a:r>
              <a:rPr lang="en-GB" sz="2800" i="1" dirty="0"/>
              <a:t>Walking And Learning 	</a:t>
            </a:r>
            <a:r>
              <a:rPr lang="en-GB" sz="2800" dirty="0"/>
              <a:t>(Swansea: Sandpaper 	Press, 2014).</a:t>
            </a:r>
          </a:p>
        </p:txBody>
      </p:sp>
    </p:spTree>
    <p:extLst>
      <p:ext uri="{BB962C8B-B14F-4D97-AF65-F5344CB8AC3E}">
        <p14:creationId xmlns:p14="http://schemas.microsoft.com/office/powerpoint/2010/main" val="1568780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830"/>
    </mc:Choice>
    <mc:Fallback>
      <p:transition spd="slow" advTm="9283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Chapter in an edited collection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Harvard</a:t>
            </a:r>
          </a:p>
          <a:p>
            <a:r>
              <a:rPr lang="en-GB" sz="2000" b="1" dirty="0"/>
              <a:t>In-text: </a:t>
            </a:r>
            <a:r>
              <a:rPr lang="en-GB" sz="2000" dirty="0"/>
              <a:t>(Hardy, 2015, p. 53)</a:t>
            </a:r>
          </a:p>
          <a:p>
            <a:endParaRPr lang="en-GB" sz="2000" dirty="0"/>
          </a:p>
          <a:p>
            <a:r>
              <a:rPr lang="en-GB" sz="2000" b="1" dirty="0"/>
              <a:t>Bibliography/reference list: </a:t>
            </a:r>
            <a:r>
              <a:rPr lang="en-GB" sz="2000" dirty="0"/>
              <a:t>Hardy, P. (2015) ‘Outdoor play and how it can help learning’, in Walker, E. (ed.) </a:t>
            </a:r>
            <a:r>
              <a:rPr lang="en-GB" sz="2000" i="1" dirty="0"/>
              <a:t>A New approach to teaching in the primary school. </a:t>
            </a:r>
            <a:r>
              <a:rPr lang="en-GB" sz="2000" dirty="0"/>
              <a:t>London: </a:t>
            </a:r>
            <a:r>
              <a:rPr lang="en-GB" sz="2000" dirty="0" err="1"/>
              <a:t>Todcaster</a:t>
            </a:r>
            <a:r>
              <a:rPr lang="en-GB" sz="2000" dirty="0"/>
              <a:t> and Frome, pp. 37-54.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1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397308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MHRA</a:t>
            </a:r>
          </a:p>
          <a:p>
            <a:r>
              <a:rPr lang="en-GB" sz="2000" dirty="0"/>
              <a:t>⁵ Paula Hardy, ‘Outdoor Play And How It Can Help Learning’, in </a:t>
            </a:r>
            <a:r>
              <a:rPr lang="en-GB" sz="2000" i="1" dirty="0"/>
              <a:t>A New Approach To Teaching In The Primary School</a:t>
            </a:r>
            <a:r>
              <a:rPr lang="en-GB" sz="2000" dirty="0"/>
              <a:t>, ed. by Ethan Walker (London: </a:t>
            </a:r>
            <a:r>
              <a:rPr lang="en-GB" sz="2000" dirty="0" err="1"/>
              <a:t>Todcaster</a:t>
            </a:r>
            <a:r>
              <a:rPr lang="en-GB" sz="2000" dirty="0"/>
              <a:t> and Frome, 2015), pp. 37-54 (p. 53).</a:t>
            </a:r>
          </a:p>
          <a:p>
            <a:endParaRPr lang="en-GB" sz="2000" b="1" dirty="0"/>
          </a:p>
          <a:p>
            <a:r>
              <a:rPr lang="en-GB" sz="2000" b="1" dirty="0"/>
              <a:t>Bibliography/reference list:</a:t>
            </a:r>
          </a:p>
          <a:p>
            <a:r>
              <a:rPr lang="en-GB" sz="2000" dirty="0"/>
              <a:t>Hardy, Paula, ‘Outdoor Play And How It Can 	Help Learning’, in </a:t>
            </a:r>
            <a:r>
              <a:rPr lang="en-GB" sz="2000" i="1" dirty="0"/>
              <a:t>A New Approach To 	Teaching In The Primary School</a:t>
            </a:r>
            <a:r>
              <a:rPr lang="en-GB" sz="2000" dirty="0"/>
              <a:t>, ed. 	by Ethan Walker (London: </a:t>
            </a:r>
            <a:r>
              <a:rPr lang="en-GB" sz="2000" dirty="0" err="1"/>
              <a:t>Todcaster</a:t>
            </a:r>
            <a:r>
              <a:rPr lang="en-GB" sz="2000" dirty="0"/>
              <a:t> 	and Frome, 2015), pp. 37-54</a:t>
            </a:r>
            <a:r>
              <a:rPr lang="en-GB" sz="20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38349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142"/>
    </mc:Choice>
    <mc:Fallback>
      <p:transition spd="slow" advTm="187142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Journal articles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Harvard</a:t>
            </a:r>
          </a:p>
          <a:p>
            <a:r>
              <a:rPr lang="en-GB" sz="2000" b="1" dirty="0"/>
              <a:t>In-text: (</a:t>
            </a:r>
            <a:r>
              <a:rPr lang="en-GB" sz="2000" dirty="0"/>
              <a:t>Smith and Gray, 2019, p. 554).</a:t>
            </a:r>
          </a:p>
          <a:p>
            <a:endParaRPr lang="en-GB" sz="2000" dirty="0"/>
          </a:p>
          <a:p>
            <a:r>
              <a:rPr lang="en-GB" sz="2000" dirty="0"/>
              <a:t> </a:t>
            </a:r>
            <a:r>
              <a:rPr lang="en-GB" sz="2000" b="1" dirty="0"/>
              <a:t>Bibliography/reference list: </a:t>
            </a:r>
            <a:r>
              <a:rPr lang="en-GB" sz="2000" dirty="0"/>
              <a:t>Smith, R. and Gray, P. (2019) ‘The changing shape of youth justice: models or practice’, </a:t>
            </a:r>
            <a:r>
              <a:rPr lang="en-GB" sz="2000" i="1" dirty="0"/>
              <a:t>Criminology &amp; Criminal Justice</a:t>
            </a:r>
            <a:r>
              <a:rPr lang="en-GB" sz="2000" dirty="0"/>
              <a:t>, 19(5), pp. 554-571</a:t>
            </a:r>
          </a:p>
          <a:p>
            <a:r>
              <a:rPr lang="en-GB" sz="2000" dirty="0"/>
              <a:t>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1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420312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MHRA</a:t>
            </a:r>
          </a:p>
          <a:p>
            <a:r>
              <a:rPr lang="en-GB" sz="2000" dirty="0"/>
              <a:t>⁵ R. Smith and P. Gray, ‘The Changing Shape of Youth Justice: Models or Practice’, </a:t>
            </a:r>
            <a:r>
              <a:rPr lang="en-GB" sz="2000" i="1" dirty="0"/>
              <a:t>Criminology &amp; Criminal Justice, </a:t>
            </a:r>
            <a:r>
              <a:rPr lang="en-GB" sz="2000" dirty="0"/>
              <a:t>19.5 (2019), 554-571 (p. 554) </a:t>
            </a:r>
          </a:p>
          <a:p>
            <a:endParaRPr lang="en-GB" sz="2000" b="1" dirty="0"/>
          </a:p>
          <a:p>
            <a:r>
              <a:rPr lang="en-GB" sz="2000" b="1" dirty="0"/>
              <a:t>Bibliography/reference list:</a:t>
            </a:r>
          </a:p>
          <a:p>
            <a:r>
              <a:rPr lang="en-GB" sz="2000" dirty="0"/>
              <a:t>Smith, R., and P. Gray, ‘The Changing Shape 	of Youth Justice: Models or Practice’, 	</a:t>
            </a:r>
            <a:r>
              <a:rPr lang="en-GB" sz="2000" i="1" dirty="0"/>
              <a:t>Criminology &amp; Criminal Justice, </a:t>
            </a:r>
            <a:r>
              <a:rPr lang="en-GB" sz="2000" dirty="0"/>
              <a:t>19.5 	(2019), 554-571.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034208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1396"/>
    </mc:Choice>
    <mc:Fallback>
      <p:transition spd="slow" advTm="221396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85213-4D40-4787-89BC-790B94935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364608"/>
            <a:ext cx="10972800" cy="1325563"/>
          </a:xfrm>
        </p:spPr>
        <p:txBody>
          <a:bodyPr/>
          <a:lstStyle/>
          <a:p>
            <a:r>
              <a:rPr lang="en-GB" dirty="0"/>
              <a:t>Direct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FCE36-6974-186B-D1B6-AA62F43E2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8430"/>
            <a:ext cx="10972800" cy="5461396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Direct quotations in your text must be in quotation marks.</a:t>
            </a:r>
          </a:p>
          <a:p>
            <a:r>
              <a:rPr lang="en-GB" sz="3600" b="1" dirty="0"/>
              <a:t>Harvard style: </a:t>
            </a:r>
            <a:r>
              <a:rPr lang="en-GB" sz="3600" dirty="0"/>
              <a:t>in-text citation, with date and page number.</a:t>
            </a:r>
          </a:p>
          <a:p>
            <a:r>
              <a:rPr lang="en-GB" sz="3600" dirty="0"/>
              <a:t>e.g. </a:t>
            </a:r>
          </a:p>
          <a:p>
            <a:r>
              <a:rPr lang="en-GB" sz="3600" dirty="0"/>
              <a:t>Birtha Kundrus (2005, 301) states that “the perpetration of uncontrolled violence in a colonial context is, however, not a specifically German phenomenon”</a:t>
            </a:r>
          </a:p>
        </p:txBody>
      </p:sp>
    </p:spTree>
    <p:extLst>
      <p:ext uri="{BB962C8B-B14F-4D97-AF65-F5344CB8AC3E}">
        <p14:creationId xmlns:p14="http://schemas.microsoft.com/office/powerpoint/2010/main" val="4264265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711"/>
    </mc:Choice>
    <mc:Fallback>
      <p:transition spd="slow" advTm="90711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8D2D78-6AA0-C7C5-071D-89C3EABEC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88925-796A-C890-4490-39D7C5921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364608"/>
            <a:ext cx="10972800" cy="1325563"/>
          </a:xfrm>
        </p:spPr>
        <p:txBody>
          <a:bodyPr/>
          <a:lstStyle/>
          <a:p>
            <a:r>
              <a:rPr lang="en-GB" dirty="0"/>
              <a:t>Direct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A2D39-953A-DFFC-D46C-517183EF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8430"/>
            <a:ext cx="10972800" cy="5461396"/>
          </a:xfrm>
        </p:spPr>
        <p:txBody>
          <a:bodyPr>
            <a:normAutofit fontScale="92500"/>
          </a:bodyPr>
          <a:lstStyle/>
          <a:p>
            <a:r>
              <a:rPr lang="en-GB" sz="2800" b="1" dirty="0"/>
              <a:t>MHRA style: </a:t>
            </a:r>
            <a:r>
              <a:rPr lang="en-GB" sz="2800" dirty="0"/>
              <a:t>Footnotes.</a:t>
            </a:r>
          </a:p>
          <a:p>
            <a:r>
              <a:rPr lang="en-GB" sz="2800" dirty="0"/>
              <a:t>e.g. </a:t>
            </a:r>
          </a:p>
          <a:p>
            <a:r>
              <a:rPr lang="en-GB" sz="2800" dirty="0"/>
              <a:t>Birtha Kundrus states that “the perpetration of uncontrolled violence in a colonial context is, however, not a specifically German phenomenon”.</a:t>
            </a:r>
            <a:r>
              <a:rPr lang="en-GB" sz="2800" baseline="30000" dirty="0"/>
              <a:t>1</a:t>
            </a:r>
          </a:p>
          <a:p>
            <a:r>
              <a:rPr lang="en-GB" sz="2800" baseline="30000" dirty="0"/>
              <a:t>-----</a:t>
            </a:r>
          </a:p>
          <a:p>
            <a:r>
              <a:rPr lang="en-GB" sz="2800" baseline="30000" dirty="0"/>
              <a:t>1</a:t>
            </a:r>
            <a:r>
              <a:rPr lang="en-GB" sz="2800" dirty="0"/>
              <a:t>Birtha Kundrus, ‘From the Herero to the Holocaust? Some Remarks on the Current Debate’, </a:t>
            </a:r>
            <a:r>
              <a:rPr lang="en-GB" sz="2800" i="1" dirty="0"/>
              <a:t>Afrika Spectrum, </a:t>
            </a:r>
            <a:r>
              <a:rPr lang="en-GB" sz="2800" dirty="0"/>
              <a:t>40 (2005), 299-308 (p.301).</a:t>
            </a:r>
          </a:p>
          <a:p>
            <a:r>
              <a:rPr lang="en-GB" sz="2800" dirty="0"/>
              <a:t>Longer quotations can be indented from text and do not need to be in quotation marks (but do need the in-text citation (Harvard) or footnotes (MHRA).</a:t>
            </a:r>
          </a:p>
        </p:txBody>
      </p:sp>
    </p:spTree>
    <p:extLst>
      <p:ext uri="{BB962C8B-B14F-4D97-AF65-F5344CB8AC3E}">
        <p14:creationId xmlns:p14="http://schemas.microsoft.com/office/powerpoint/2010/main" val="1375176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711"/>
    </mc:Choice>
    <mc:Fallback>
      <p:transition spd="slow" advTm="9071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DB552-8DED-EB72-B8DD-8C25BA630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handbooks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B2308-0B96-008F-32C2-A8A7BA3C6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Example citations for other types of resources (newspaper articles, websites, blogs, and more…) available in the Referencing Handbooks provided by the library:</a:t>
            </a:r>
          </a:p>
          <a:p>
            <a:r>
              <a:rPr lang="en-GB" sz="3200" dirty="0">
                <a:hlinkClick r:id="rId2"/>
              </a:rPr>
              <a:t>Referencing Handbooks - Digital Services | University of Wales Trinity Saint David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50489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72"/>
    </mc:Choice>
    <mc:Fallback>
      <p:transition spd="slow" advTm="17872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85779-586E-DC19-09C6-DC4172660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your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3839D-703D-BDDF-5721-B2C641B6C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b="1" dirty="0"/>
              <a:t>Shortening quotations</a:t>
            </a:r>
            <a:r>
              <a:rPr lang="en-GB" sz="2800" dirty="0"/>
              <a:t> – use 3 dots to show where words are missing e.g.</a:t>
            </a:r>
          </a:p>
          <a:p>
            <a:r>
              <a:rPr lang="en-GB" sz="2800" dirty="0"/>
              <a:t>Birtha Kundrus (2005, p.301) states that “the perpetration of uncontrolled violence…is…not a specifically German phenomenon” </a:t>
            </a:r>
          </a:p>
          <a:p>
            <a:r>
              <a:rPr lang="en-GB" sz="2800" b="1" dirty="0"/>
              <a:t>Adding in words </a:t>
            </a:r>
            <a:r>
              <a:rPr lang="en-GB" sz="2800" dirty="0"/>
              <a:t>(for clarity):</a:t>
            </a:r>
          </a:p>
          <a:p>
            <a:r>
              <a:rPr lang="en-GB" sz="2800" dirty="0"/>
              <a:t>E.g. Birtha Kundrus (2005, p. 301) states that “the perpetration of uncontrolled violence in a colonial context [in Africa] is, however, not a specifically German phenomenon”</a:t>
            </a:r>
          </a:p>
        </p:txBody>
      </p:sp>
    </p:spTree>
    <p:extLst>
      <p:ext uri="{BB962C8B-B14F-4D97-AF65-F5344CB8AC3E}">
        <p14:creationId xmlns:p14="http://schemas.microsoft.com/office/powerpoint/2010/main" val="2275480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092"/>
    </mc:Choice>
    <mc:Fallback>
      <p:transition spd="slow" advTm="130092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4D3BC7-D412-859A-3045-11196D83E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A7F37-28FA-457D-65EA-70BC25476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your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F8FB0-F551-C34A-BBD7-73B7E9CBD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b="1" dirty="0"/>
              <a:t>Noting an error in the original source: </a:t>
            </a:r>
            <a:r>
              <a:rPr lang="en-GB" sz="3600" dirty="0"/>
              <a:t>use [sic] e.g.</a:t>
            </a:r>
          </a:p>
          <a:p>
            <a:r>
              <a:rPr lang="en-GB" sz="3600" dirty="0"/>
              <a:t>“There [sic] painting was appreciated”.</a:t>
            </a:r>
          </a:p>
          <a:p>
            <a:r>
              <a:rPr lang="en-GB" sz="3600" b="1" dirty="0"/>
              <a:t>Adding emphasis: </a:t>
            </a:r>
            <a:r>
              <a:rPr lang="en-GB" sz="3600" dirty="0"/>
              <a:t>use italics and note you’ve added emphasis e.g. </a:t>
            </a:r>
          </a:p>
          <a:p>
            <a:r>
              <a:rPr lang="en-GB" sz="3600" dirty="0"/>
              <a:t>“The perpetration of uncontrolled violence in a colonial context is, however, </a:t>
            </a:r>
            <a:r>
              <a:rPr lang="en-GB" sz="3600" i="1" dirty="0"/>
              <a:t>not a specifically German phenomenon</a:t>
            </a:r>
            <a:r>
              <a:rPr lang="en-GB" sz="3600" dirty="0"/>
              <a:t>” (Kundrus, 2005, p. 301, my emphasis)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76103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092"/>
    </mc:Choice>
    <mc:Fallback>
      <p:transition spd="slow" advTm="130092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58055-E05E-D1BA-D8C4-832880069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doesn’t need citing?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A2233-6A6F-29F2-2DB8-5FE2B2B0D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Common knowledge – e.g. generally accepted facts: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William Shakespeare was a playwright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Cats are mammals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World War II ended in 1945.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do you know what’s common knowledge?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If you can find 5 academic sources where the facts don’t have a citation attached, it’s safe enough to assume.</a:t>
            </a:r>
          </a:p>
        </p:txBody>
      </p:sp>
    </p:spTree>
    <p:extLst>
      <p:ext uri="{BB962C8B-B14F-4D97-AF65-F5344CB8AC3E}">
        <p14:creationId xmlns:p14="http://schemas.microsoft.com/office/powerpoint/2010/main" val="1962838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17"/>
    </mc:Choice>
    <mc:Fallback>
      <p:transition spd="slow" advTm="65417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942E5-D7E3-0D4F-F37D-66457226C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What doesn’t need citing?</a:t>
            </a:r>
          </a:p>
        </p:txBody>
      </p:sp>
      <p:pic>
        <p:nvPicPr>
          <p:cNvPr id="22" name="Picture 21" descr="Magnifying glass and question mark">
            <a:extLst>
              <a:ext uri="{FF2B5EF4-FFF2-40B4-BE49-F238E27FC236}">
                <a16:creationId xmlns:a16="http://schemas.microsoft.com/office/drawing/2014/main" id="{ED32F4F7-1272-CF7F-6CA4-0727816E3E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04" r="24756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E2D8E51-255A-881D-A267-82D72C308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4"/>
            <a:ext cx="5904056" cy="4169831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Your own information, observation, ideas, experiences, conclusions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Findings from your own field data or experiments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Your own images (though always best to include a caption stating they’re your own anyway!)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Common knowledge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dirty="0"/>
              <a:t>If you have any doubts, it’s best to include a citation!</a:t>
            </a:r>
          </a:p>
        </p:txBody>
      </p:sp>
    </p:spTree>
    <p:extLst>
      <p:ext uri="{BB962C8B-B14F-4D97-AF65-F5344CB8AC3E}">
        <p14:creationId xmlns:p14="http://schemas.microsoft.com/office/powerpoint/2010/main" val="127264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645"/>
    </mc:Choice>
    <mc:Fallback>
      <p:transition spd="slow" advTm="30645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B276EC6-8C73-0496-7D11-B1975F10D4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78"/>
    </mc:Choice>
    <mc:Fallback>
      <p:transition spd="slow" advTm="7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 time: Writing Reflectively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No class next week (Reading Week!) – also no pre-class prep (focus on your assignment and reading in preparation for your Block 2 modules)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Your first assignment (referencing exercise) is due this Sunday – 26 October at 23:59 PM via Moodle.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We’ll meet again on Friday 7 November 2025.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The topic of our next class will be writing reflectively – in preparation for your reflective writing assignment.</a:t>
            </a:r>
          </a:p>
          <a:p>
            <a:pPr>
              <a:defRPr/>
            </a:pPr>
            <a:r>
              <a:rPr lang="en-GB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68"/>
    </mc:Choice>
    <mc:Fallback>
      <p:transition spd="slow" advTm="68968"/>
    </mc:Fallback>
  </mc:AlternateContent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1847</Words>
  <Application>Microsoft Office PowerPoint</Application>
  <PresentationFormat>Widescreen</PresentationFormat>
  <Paragraphs>180</Paragraphs>
  <Slides>27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Arial</vt:lpstr>
      <vt:lpstr>Avenir Next LT Pro</vt:lpstr>
      <vt:lpstr>Posterama</vt:lpstr>
      <vt:lpstr>SplashVTI</vt:lpstr>
      <vt:lpstr>HPFY3001: Academic Survival Skills (Distance Learning)  Session 4: Citations and referencing</vt:lpstr>
      <vt:lpstr>Last session - review</vt:lpstr>
      <vt:lpstr>In this session:</vt:lpstr>
      <vt:lpstr>Referencing</vt:lpstr>
      <vt:lpstr>What is referencing?</vt:lpstr>
      <vt:lpstr>How do we reference?</vt:lpstr>
      <vt:lpstr>Reminder: Bibliographic information</vt:lpstr>
      <vt:lpstr>Referencing styles</vt:lpstr>
      <vt:lpstr>Why do we reference?</vt:lpstr>
      <vt:lpstr>Why do we reference?</vt:lpstr>
      <vt:lpstr>Why do we reference?</vt:lpstr>
      <vt:lpstr>What resources should I be using?</vt:lpstr>
      <vt:lpstr>The basics</vt:lpstr>
      <vt:lpstr>Books</vt:lpstr>
      <vt:lpstr>Books with 2 or 3 authors</vt:lpstr>
      <vt:lpstr>Books with 4 or more authors</vt:lpstr>
      <vt:lpstr>Chapter in an edited collection</vt:lpstr>
      <vt:lpstr>Journal articles</vt:lpstr>
      <vt:lpstr>Direct quotations</vt:lpstr>
      <vt:lpstr>Direct quotations</vt:lpstr>
      <vt:lpstr>Referencing handbooks</vt:lpstr>
      <vt:lpstr>Changing your quotations</vt:lpstr>
      <vt:lpstr>Changing your quotations</vt:lpstr>
      <vt:lpstr>What doesn’t need citing?</vt:lpstr>
      <vt:lpstr>What doesn’t need citing?</vt:lpstr>
      <vt:lpstr>Over to you: any questions?</vt:lpstr>
      <vt:lpstr>Next time: Writing Reflectively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9</cp:revision>
  <dcterms:created xsi:type="dcterms:W3CDTF">2024-09-11T12:44:55Z</dcterms:created>
  <dcterms:modified xsi:type="dcterms:W3CDTF">2025-10-23T17:57:59Z</dcterms:modified>
</cp:coreProperties>
</file>