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notesMasterIdLst>
    <p:notesMasterId r:id="rId61"/>
  </p:notesMasterIdLst>
  <p:sldIdLst>
    <p:sldId id="256" r:id="rId2"/>
    <p:sldId id="349" r:id="rId3"/>
    <p:sldId id="350" r:id="rId4"/>
    <p:sldId id="362" r:id="rId5"/>
    <p:sldId id="363" r:id="rId6"/>
    <p:sldId id="359" r:id="rId7"/>
    <p:sldId id="304" r:id="rId8"/>
    <p:sldId id="306" r:id="rId9"/>
    <p:sldId id="348" r:id="rId10"/>
    <p:sldId id="307" r:id="rId11"/>
    <p:sldId id="308" r:id="rId12"/>
    <p:sldId id="257" r:id="rId13"/>
    <p:sldId id="309" r:id="rId14"/>
    <p:sldId id="261" r:id="rId15"/>
    <p:sldId id="310" r:id="rId16"/>
    <p:sldId id="311" r:id="rId17"/>
    <p:sldId id="258" r:id="rId18"/>
    <p:sldId id="263" r:id="rId19"/>
    <p:sldId id="353" r:id="rId20"/>
    <p:sldId id="354" r:id="rId21"/>
    <p:sldId id="352" r:id="rId22"/>
    <p:sldId id="346" r:id="rId23"/>
    <p:sldId id="361" r:id="rId24"/>
    <p:sldId id="360" r:id="rId25"/>
    <p:sldId id="312" r:id="rId26"/>
    <p:sldId id="267" r:id="rId27"/>
    <p:sldId id="314" r:id="rId28"/>
    <p:sldId id="288" r:id="rId29"/>
    <p:sldId id="270" r:id="rId30"/>
    <p:sldId id="342" r:id="rId31"/>
    <p:sldId id="344" r:id="rId32"/>
    <p:sldId id="345" r:id="rId33"/>
    <p:sldId id="343" r:id="rId34"/>
    <p:sldId id="289" r:id="rId35"/>
    <p:sldId id="328" r:id="rId36"/>
    <p:sldId id="329" r:id="rId37"/>
    <p:sldId id="330" r:id="rId38"/>
    <p:sldId id="331" r:id="rId39"/>
    <p:sldId id="332" r:id="rId40"/>
    <p:sldId id="333" r:id="rId41"/>
    <p:sldId id="334" r:id="rId42"/>
    <p:sldId id="335" r:id="rId43"/>
    <p:sldId id="336" r:id="rId44"/>
    <p:sldId id="337" r:id="rId45"/>
    <p:sldId id="338" r:id="rId46"/>
    <p:sldId id="339" r:id="rId47"/>
    <p:sldId id="340" r:id="rId48"/>
    <p:sldId id="341" r:id="rId49"/>
    <p:sldId id="290" r:id="rId50"/>
    <p:sldId id="302" r:id="rId51"/>
    <p:sldId id="355" r:id="rId52"/>
    <p:sldId id="265" r:id="rId53"/>
    <p:sldId id="356" r:id="rId54"/>
    <p:sldId id="260" r:id="rId55"/>
    <p:sldId id="259" r:id="rId56"/>
    <p:sldId id="357" r:id="rId57"/>
    <p:sldId id="262" r:id="rId58"/>
    <p:sldId id="264" r:id="rId59"/>
    <p:sldId id="358" r:id="rId6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3CC205C-EAED-4604-8A42-883AD3ED7A35}">
          <p14:sldIdLst>
            <p14:sldId id="256"/>
            <p14:sldId id="349"/>
            <p14:sldId id="350"/>
            <p14:sldId id="362"/>
            <p14:sldId id="363"/>
            <p14:sldId id="359"/>
            <p14:sldId id="304"/>
            <p14:sldId id="306"/>
            <p14:sldId id="348"/>
            <p14:sldId id="307"/>
            <p14:sldId id="308"/>
            <p14:sldId id="257"/>
            <p14:sldId id="309"/>
            <p14:sldId id="261"/>
            <p14:sldId id="310"/>
            <p14:sldId id="311"/>
            <p14:sldId id="258"/>
            <p14:sldId id="263"/>
            <p14:sldId id="353"/>
            <p14:sldId id="354"/>
            <p14:sldId id="352"/>
            <p14:sldId id="346"/>
            <p14:sldId id="361"/>
            <p14:sldId id="360"/>
            <p14:sldId id="312"/>
            <p14:sldId id="267"/>
            <p14:sldId id="314"/>
            <p14:sldId id="288"/>
            <p14:sldId id="270"/>
            <p14:sldId id="342"/>
            <p14:sldId id="344"/>
            <p14:sldId id="345"/>
            <p14:sldId id="343"/>
            <p14:sldId id="289"/>
            <p14:sldId id="328"/>
            <p14:sldId id="329"/>
            <p14:sldId id="330"/>
            <p14:sldId id="331"/>
            <p14:sldId id="332"/>
            <p14:sldId id="333"/>
            <p14:sldId id="334"/>
            <p14:sldId id="335"/>
            <p14:sldId id="336"/>
            <p14:sldId id="337"/>
            <p14:sldId id="338"/>
            <p14:sldId id="339"/>
            <p14:sldId id="340"/>
            <p14:sldId id="341"/>
            <p14:sldId id="290"/>
            <p14:sldId id="302"/>
            <p14:sldId id="355"/>
            <p14:sldId id="265"/>
            <p14:sldId id="356"/>
            <p14:sldId id="260"/>
            <p14:sldId id="259"/>
            <p14:sldId id="357"/>
            <p14:sldId id="262"/>
            <p14:sldId id="264"/>
            <p14:sldId id="35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1.xml.rels><?xml version="1.0" encoding="UTF-8" standalone="yes"?>
<Relationships xmlns="http://schemas.openxmlformats.org/package/2006/relationships"><Relationship Id="rId1" Type="http://schemas.openxmlformats.org/officeDocument/2006/relationships/hyperlink" Target="mailto:s.france@uwtsd.ac.uk" TargetMode="External"/></Relationships>
</file>

<file path=ppt/diagrams/_rels/drawing1.xml.rels><?xml version="1.0" encoding="UTF-8" standalone="yes"?>
<Relationships xmlns="http://schemas.openxmlformats.org/package/2006/relationships"><Relationship Id="rId1" Type="http://schemas.openxmlformats.org/officeDocument/2006/relationships/hyperlink" Target="mailto:s.france@uwtsd.ac.uk"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FEF69C-F7CC-4006-98C4-256887A2156E}"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4EF71E3-0C6F-4791-BE22-B8F7A88FFC86}">
      <dgm:prSet/>
      <dgm:spPr/>
      <dgm:t>
        <a:bodyPr/>
        <a:lstStyle/>
        <a:p>
          <a:r>
            <a:rPr lang="en-GB" b="1"/>
            <a:t>Module tutor: </a:t>
          </a:r>
        </a:p>
        <a:p>
          <a:r>
            <a:rPr lang="en-GB" b="1"/>
            <a:t>Laura Humphries</a:t>
          </a:r>
          <a:endParaRPr lang="en-US"/>
        </a:p>
      </dgm:t>
    </dgm:pt>
    <dgm:pt modelId="{1BDCFAF1-4122-4058-AAD0-526400CEDF88}" type="parTrans" cxnId="{9829F1B4-85C0-4F42-8F6B-F9CAE65213CB}">
      <dgm:prSet/>
      <dgm:spPr/>
      <dgm:t>
        <a:bodyPr/>
        <a:lstStyle/>
        <a:p>
          <a:endParaRPr lang="en-US"/>
        </a:p>
      </dgm:t>
    </dgm:pt>
    <dgm:pt modelId="{651F3D5B-A929-44DD-9E39-5C270D23FACD}" type="sibTrans" cxnId="{9829F1B4-85C0-4F42-8F6B-F9CAE65213CB}">
      <dgm:prSet/>
      <dgm:spPr/>
      <dgm:t>
        <a:bodyPr/>
        <a:lstStyle/>
        <a:p>
          <a:endParaRPr lang="en-US"/>
        </a:p>
      </dgm:t>
    </dgm:pt>
    <dgm:pt modelId="{E91B7198-5413-47A6-89AA-DB7B2B77FB6C}">
      <dgm:prSet/>
      <dgm:spPr/>
      <dgm:t>
        <a:bodyPr/>
        <a:lstStyle/>
        <a:p>
          <a:r>
            <a:rPr lang="en-GB" b="1">
              <a:hlinkClick xmlns:r="http://schemas.openxmlformats.org/officeDocument/2006/relationships" r:id="rId1"/>
            </a:rPr>
            <a:t>L.humphries@uwtsd.ac.uk</a:t>
          </a:r>
          <a:endParaRPr lang="en-US"/>
        </a:p>
      </dgm:t>
    </dgm:pt>
    <dgm:pt modelId="{9BD25BEB-35E5-4C28-BE6D-687913629021}" type="parTrans" cxnId="{BFF0E6F5-F11E-4D58-BBCA-8B1B808D006F}">
      <dgm:prSet/>
      <dgm:spPr/>
      <dgm:t>
        <a:bodyPr/>
        <a:lstStyle/>
        <a:p>
          <a:endParaRPr lang="en-US"/>
        </a:p>
      </dgm:t>
    </dgm:pt>
    <dgm:pt modelId="{9E2D0E5D-0FE7-476B-BC9B-6C6176F31FDE}" type="sibTrans" cxnId="{BFF0E6F5-F11E-4D58-BBCA-8B1B808D006F}">
      <dgm:prSet/>
      <dgm:spPr/>
      <dgm:t>
        <a:bodyPr/>
        <a:lstStyle/>
        <a:p>
          <a:endParaRPr lang="en-US"/>
        </a:p>
      </dgm:t>
    </dgm:pt>
    <dgm:pt modelId="{D34E55F4-372C-4C6F-A455-0C923E915CC7}">
      <dgm:prSet/>
      <dgm:spPr/>
      <dgm:t>
        <a:bodyPr/>
        <a:lstStyle/>
        <a:p>
          <a:r>
            <a:rPr lang="en-GB"/>
            <a:t>General Enquiries </a:t>
          </a:r>
          <a:endParaRPr lang="en-US"/>
        </a:p>
      </dgm:t>
    </dgm:pt>
    <dgm:pt modelId="{668B6C90-51C7-43EC-B63C-89D7FC590C25}" type="parTrans" cxnId="{27782598-BB85-4D13-BC82-B472251ADEF4}">
      <dgm:prSet/>
      <dgm:spPr/>
      <dgm:t>
        <a:bodyPr/>
        <a:lstStyle/>
        <a:p>
          <a:endParaRPr lang="en-US"/>
        </a:p>
      </dgm:t>
    </dgm:pt>
    <dgm:pt modelId="{FCC41501-1E96-459E-9748-103D0415403D}" type="sibTrans" cxnId="{27782598-BB85-4D13-BC82-B472251ADEF4}">
      <dgm:prSet/>
      <dgm:spPr/>
      <dgm:t>
        <a:bodyPr/>
        <a:lstStyle/>
        <a:p>
          <a:endParaRPr lang="en-US"/>
        </a:p>
      </dgm:t>
    </dgm:pt>
    <dgm:pt modelId="{6E3CB0E0-AAFD-BD40-B3C5-59949F6D9925}">
      <dgm:prSet/>
      <dgm:spPr/>
      <dgm:t>
        <a:bodyPr/>
        <a:lstStyle/>
        <a:p>
          <a:r>
            <a:rPr lang="en-GB" err="1">
              <a:solidFill>
                <a:schemeClr val="accent2">
                  <a:lumMod val="75000"/>
                </a:schemeClr>
              </a:solidFill>
            </a:rPr>
            <a:t>Bluelightacademy</a:t>
          </a:r>
          <a:r>
            <a:rPr lang="en-GB">
              <a:solidFill>
                <a:schemeClr val="accent2">
                  <a:lumMod val="75000"/>
                </a:schemeClr>
              </a:solidFill>
            </a:rPr>
            <a:t>@uwtsd.ac.uk</a:t>
          </a:r>
          <a:endParaRPr lang="en-US">
            <a:solidFill>
              <a:schemeClr val="accent2">
                <a:lumMod val="75000"/>
              </a:schemeClr>
            </a:solidFill>
          </a:endParaRPr>
        </a:p>
      </dgm:t>
    </dgm:pt>
    <dgm:pt modelId="{396736BB-B9F0-7148-BA21-D86CA1C18FBE}" type="parTrans" cxnId="{5873D10B-6FD5-4245-B26F-5D02789C1684}">
      <dgm:prSet/>
      <dgm:spPr/>
      <dgm:t>
        <a:bodyPr/>
        <a:lstStyle/>
        <a:p>
          <a:endParaRPr lang="en-GB"/>
        </a:p>
      </dgm:t>
    </dgm:pt>
    <dgm:pt modelId="{140C030B-0AA2-724E-9984-25DE4D2F91B9}" type="sibTrans" cxnId="{5873D10B-6FD5-4245-B26F-5D02789C1684}">
      <dgm:prSet/>
      <dgm:spPr/>
      <dgm:t>
        <a:bodyPr/>
        <a:lstStyle/>
        <a:p>
          <a:endParaRPr lang="en-GB"/>
        </a:p>
      </dgm:t>
    </dgm:pt>
    <dgm:pt modelId="{7F087C79-DE7F-45BE-9449-D7F59A68B623}" type="pres">
      <dgm:prSet presAssocID="{B3FEF69C-F7CC-4006-98C4-256887A2156E}" presName="vert0" presStyleCnt="0">
        <dgm:presLayoutVars>
          <dgm:dir/>
          <dgm:animOne val="branch"/>
          <dgm:animLvl val="lvl"/>
        </dgm:presLayoutVars>
      </dgm:prSet>
      <dgm:spPr/>
    </dgm:pt>
    <dgm:pt modelId="{A551636C-830A-4A9B-8BC2-5D50F1C4FD96}" type="pres">
      <dgm:prSet presAssocID="{24EF71E3-0C6F-4791-BE22-B8F7A88FFC86}" presName="thickLine" presStyleLbl="alignNode1" presStyleIdx="0" presStyleCnt="4"/>
      <dgm:spPr/>
    </dgm:pt>
    <dgm:pt modelId="{04D3F46C-54C4-4EDA-8678-63187085ED5F}" type="pres">
      <dgm:prSet presAssocID="{24EF71E3-0C6F-4791-BE22-B8F7A88FFC86}" presName="horz1" presStyleCnt="0"/>
      <dgm:spPr/>
    </dgm:pt>
    <dgm:pt modelId="{BD289B81-14B8-425B-AAFB-CAC9D0FAF77E}" type="pres">
      <dgm:prSet presAssocID="{24EF71E3-0C6F-4791-BE22-B8F7A88FFC86}" presName="tx1" presStyleLbl="revTx" presStyleIdx="0" presStyleCnt="4"/>
      <dgm:spPr/>
    </dgm:pt>
    <dgm:pt modelId="{A762DED7-F183-4631-AC98-B303B7B2CD24}" type="pres">
      <dgm:prSet presAssocID="{24EF71E3-0C6F-4791-BE22-B8F7A88FFC86}" presName="vert1" presStyleCnt="0"/>
      <dgm:spPr/>
    </dgm:pt>
    <dgm:pt modelId="{1BAA9296-9A6E-48A0-8991-E050D84694C9}" type="pres">
      <dgm:prSet presAssocID="{E91B7198-5413-47A6-89AA-DB7B2B77FB6C}" presName="thickLine" presStyleLbl="alignNode1" presStyleIdx="1" presStyleCnt="4"/>
      <dgm:spPr/>
    </dgm:pt>
    <dgm:pt modelId="{AC317AE2-EBC5-47A6-82B5-12E89013763A}" type="pres">
      <dgm:prSet presAssocID="{E91B7198-5413-47A6-89AA-DB7B2B77FB6C}" presName="horz1" presStyleCnt="0"/>
      <dgm:spPr/>
    </dgm:pt>
    <dgm:pt modelId="{A7D99CBE-6E67-44D7-A0FC-736E458634E9}" type="pres">
      <dgm:prSet presAssocID="{E91B7198-5413-47A6-89AA-DB7B2B77FB6C}" presName="tx1" presStyleLbl="revTx" presStyleIdx="1" presStyleCnt="4"/>
      <dgm:spPr/>
    </dgm:pt>
    <dgm:pt modelId="{E76C483A-B6FE-4C78-9748-DAD168400E1A}" type="pres">
      <dgm:prSet presAssocID="{E91B7198-5413-47A6-89AA-DB7B2B77FB6C}" presName="vert1" presStyleCnt="0"/>
      <dgm:spPr/>
    </dgm:pt>
    <dgm:pt modelId="{F163DE07-B434-419E-9C42-F85197F274DC}" type="pres">
      <dgm:prSet presAssocID="{D34E55F4-372C-4C6F-A455-0C923E915CC7}" presName="thickLine" presStyleLbl="alignNode1" presStyleIdx="2" presStyleCnt="4"/>
      <dgm:spPr/>
    </dgm:pt>
    <dgm:pt modelId="{A45EFA17-D645-4B8D-9B17-6D9E43E20EE8}" type="pres">
      <dgm:prSet presAssocID="{D34E55F4-372C-4C6F-A455-0C923E915CC7}" presName="horz1" presStyleCnt="0"/>
      <dgm:spPr/>
    </dgm:pt>
    <dgm:pt modelId="{C1DBF775-F494-4466-9B4C-DBC66B5A39DE}" type="pres">
      <dgm:prSet presAssocID="{D34E55F4-372C-4C6F-A455-0C923E915CC7}" presName="tx1" presStyleLbl="revTx" presStyleIdx="2" presStyleCnt="4"/>
      <dgm:spPr/>
    </dgm:pt>
    <dgm:pt modelId="{D9F9EAE8-FC0D-49E3-87C5-9889E5D72871}" type="pres">
      <dgm:prSet presAssocID="{D34E55F4-372C-4C6F-A455-0C923E915CC7}" presName="vert1" presStyleCnt="0"/>
      <dgm:spPr/>
    </dgm:pt>
    <dgm:pt modelId="{F62D5784-CC00-BF4C-986E-E36E37A564EB}" type="pres">
      <dgm:prSet presAssocID="{6E3CB0E0-AAFD-BD40-B3C5-59949F6D9925}" presName="thickLine" presStyleLbl="alignNode1" presStyleIdx="3" presStyleCnt="4"/>
      <dgm:spPr/>
    </dgm:pt>
    <dgm:pt modelId="{B1770AB3-C7D9-6942-BD54-D21572B9E1F3}" type="pres">
      <dgm:prSet presAssocID="{6E3CB0E0-AAFD-BD40-B3C5-59949F6D9925}" presName="horz1" presStyleCnt="0"/>
      <dgm:spPr/>
    </dgm:pt>
    <dgm:pt modelId="{B1428C36-04A2-1944-8409-8694315F62E1}" type="pres">
      <dgm:prSet presAssocID="{6E3CB0E0-AAFD-BD40-B3C5-59949F6D9925}" presName="tx1" presStyleLbl="revTx" presStyleIdx="3" presStyleCnt="4"/>
      <dgm:spPr/>
    </dgm:pt>
    <dgm:pt modelId="{AB9FDD10-D796-7D4D-8CE4-20F381A561DA}" type="pres">
      <dgm:prSet presAssocID="{6E3CB0E0-AAFD-BD40-B3C5-59949F6D9925}" presName="vert1" presStyleCnt="0"/>
      <dgm:spPr/>
    </dgm:pt>
  </dgm:ptLst>
  <dgm:cxnLst>
    <dgm:cxn modelId="{5873D10B-6FD5-4245-B26F-5D02789C1684}" srcId="{B3FEF69C-F7CC-4006-98C4-256887A2156E}" destId="{6E3CB0E0-AAFD-BD40-B3C5-59949F6D9925}" srcOrd="3" destOrd="0" parTransId="{396736BB-B9F0-7148-BA21-D86CA1C18FBE}" sibTransId="{140C030B-0AA2-724E-9984-25DE4D2F91B9}"/>
    <dgm:cxn modelId="{CAF70110-1FB6-41DF-98CA-02AABC6390B2}" type="presOf" srcId="{B3FEF69C-F7CC-4006-98C4-256887A2156E}" destId="{7F087C79-DE7F-45BE-9449-D7F59A68B623}" srcOrd="0" destOrd="0" presId="urn:microsoft.com/office/officeart/2008/layout/LinedList"/>
    <dgm:cxn modelId="{08D9AC28-42DB-1941-87BF-1B512AAF769F}" type="presOf" srcId="{6E3CB0E0-AAFD-BD40-B3C5-59949F6D9925}" destId="{B1428C36-04A2-1944-8409-8694315F62E1}" srcOrd="0" destOrd="0" presId="urn:microsoft.com/office/officeart/2008/layout/LinedList"/>
    <dgm:cxn modelId="{F3614869-392C-4273-9F98-92CDCF9876AF}" type="presOf" srcId="{E91B7198-5413-47A6-89AA-DB7B2B77FB6C}" destId="{A7D99CBE-6E67-44D7-A0FC-736E458634E9}" srcOrd="0" destOrd="0" presId="urn:microsoft.com/office/officeart/2008/layout/LinedList"/>
    <dgm:cxn modelId="{BDE5886C-DAA2-4264-9591-0BB77D5251D1}" type="presOf" srcId="{24EF71E3-0C6F-4791-BE22-B8F7A88FFC86}" destId="{BD289B81-14B8-425B-AAFB-CAC9D0FAF77E}" srcOrd="0" destOrd="0" presId="urn:microsoft.com/office/officeart/2008/layout/LinedList"/>
    <dgm:cxn modelId="{27782598-BB85-4D13-BC82-B472251ADEF4}" srcId="{B3FEF69C-F7CC-4006-98C4-256887A2156E}" destId="{D34E55F4-372C-4C6F-A455-0C923E915CC7}" srcOrd="2" destOrd="0" parTransId="{668B6C90-51C7-43EC-B63C-89D7FC590C25}" sibTransId="{FCC41501-1E96-459E-9748-103D0415403D}"/>
    <dgm:cxn modelId="{9829F1B4-85C0-4F42-8F6B-F9CAE65213CB}" srcId="{B3FEF69C-F7CC-4006-98C4-256887A2156E}" destId="{24EF71E3-0C6F-4791-BE22-B8F7A88FFC86}" srcOrd="0" destOrd="0" parTransId="{1BDCFAF1-4122-4058-AAD0-526400CEDF88}" sibTransId="{651F3D5B-A929-44DD-9E39-5C270D23FACD}"/>
    <dgm:cxn modelId="{8C2350B9-378D-4262-B70A-773F5F331C0C}" type="presOf" srcId="{D34E55F4-372C-4C6F-A455-0C923E915CC7}" destId="{C1DBF775-F494-4466-9B4C-DBC66B5A39DE}" srcOrd="0" destOrd="0" presId="urn:microsoft.com/office/officeart/2008/layout/LinedList"/>
    <dgm:cxn modelId="{BFF0E6F5-F11E-4D58-BBCA-8B1B808D006F}" srcId="{B3FEF69C-F7CC-4006-98C4-256887A2156E}" destId="{E91B7198-5413-47A6-89AA-DB7B2B77FB6C}" srcOrd="1" destOrd="0" parTransId="{9BD25BEB-35E5-4C28-BE6D-687913629021}" sibTransId="{9E2D0E5D-0FE7-476B-BC9B-6C6176F31FDE}"/>
    <dgm:cxn modelId="{EB8D1306-A6EB-4614-BD1D-12F88E8FABCF}" type="presParOf" srcId="{7F087C79-DE7F-45BE-9449-D7F59A68B623}" destId="{A551636C-830A-4A9B-8BC2-5D50F1C4FD96}" srcOrd="0" destOrd="0" presId="urn:microsoft.com/office/officeart/2008/layout/LinedList"/>
    <dgm:cxn modelId="{792D3D62-94D5-40A5-8D2B-E0B26F71F11B}" type="presParOf" srcId="{7F087C79-DE7F-45BE-9449-D7F59A68B623}" destId="{04D3F46C-54C4-4EDA-8678-63187085ED5F}" srcOrd="1" destOrd="0" presId="urn:microsoft.com/office/officeart/2008/layout/LinedList"/>
    <dgm:cxn modelId="{43125DA8-4622-4AF6-A872-534B741CB9CE}" type="presParOf" srcId="{04D3F46C-54C4-4EDA-8678-63187085ED5F}" destId="{BD289B81-14B8-425B-AAFB-CAC9D0FAF77E}" srcOrd="0" destOrd="0" presId="urn:microsoft.com/office/officeart/2008/layout/LinedList"/>
    <dgm:cxn modelId="{0255FC1C-9D53-494E-ABD6-D3A20B1B5132}" type="presParOf" srcId="{04D3F46C-54C4-4EDA-8678-63187085ED5F}" destId="{A762DED7-F183-4631-AC98-B303B7B2CD24}" srcOrd="1" destOrd="0" presId="urn:microsoft.com/office/officeart/2008/layout/LinedList"/>
    <dgm:cxn modelId="{3B5EDA64-6FF4-46DC-9781-609491CD4116}" type="presParOf" srcId="{7F087C79-DE7F-45BE-9449-D7F59A68B623}" destId="{1BAA9296-9A6E-48A0-8991-E050D84694C9}" srcOrd="2" destOrd="0" presId="urn:microsoft.com/office/officeart/2008/layout/LinedList"/>
    <dgm:cxn modelId="{BF2186FA-5DDD-475E-BA0D-785ED56F0655}" type="presParOf" srcId="{7F087C79-DE7F-45BE-9449-D7F59A68B623}" destId="{AC317AE2-EBC5-47A6-82B5-12E89013763A}" srcOrd="3" destOrd="0" presId="urn:microsoft.com/office/officeart/2008/layout/LinedList"/>
    <dgm:cxn modelId="{4094B946-DA5C-4713-BF67-BCEC4BDEA0C1}" type="presParOf" srcId="{AC317AE2-EBC5-47A6-82B5-12E89013763A}" destId="{A7D99CBE-6E67-44D7-A0FC-736E458634E9}" srcOrd="0" destOrd="0" presId="urn:microsoft.com/office/officeart/2008/layout/LinedList"/>
    <dgm:cxn modelId="{73446C07-5661-40CB-950C-6504A6518DA3}" type="presParOf" srcId="{AC317AE2-EBC5-47A6-82B5-12E89013763A}" destId="{E76C483A-B6FE-4C78-9748-DAD168400E1A}" srcOrd="1" destOrd="0" presId="urn:microsoft.com/office/officeart/2008/layout/LinedList"/>
    <dgm:cxn modelId="{22FC68DD-A3B1-42A4-AFC0-38D534A6355C}" type="presParOf" srcId="{7F087C79-DE7F-45BE-9449-D7F59A68B623}" destId="{F163DE07-B434-419E-9C42-F85197F274DC}" srcOrd="4" destOrd="0" presId="urn:microsoft.com/office/officeart/2008/layout/LinedList"/>
    <dgm:cxn modelId="{5065CA8A-C1F8-4F96-86F5-D15A4E6688A8}" type="presParOf" srcId="{7F087C79-DE7F-45BE-9449-D7F59A68B623}" destId="{A45EFA17-D645-4B8D-9B17-6D9E43E20EE8}" srcOrd="5" destOrd="0" presId="urn:microsoft.com/office/officeart/2008/layout/LinedList"/>
    <dgm:cxn modelId="{4ADE3549-63AE-44B8-B2D1-369A6AD1E548}" type="presParOf" srcId="{A45EFA17-D645-4B8D-9B17-6D9E43E20EE8}" destId="{C1DBF775-F494-4466-9B4C-DBC66B5A39DE}" srcOrd="0" destOrd="0" presId="urn:microsoft.com/office/officeart/2008/layout/LinedList"/>
    <dgm:cxn modelId="{1F32B519-AB3E-41FC-94CC-78A4A0AB83DA}" type="presParOf" srcId="{A45EFA17-D645-4B8D-9B17-6D9E43E20EE8}" destId="{D9F9EAE8-FC0D-49E3-87C5-9889E5D72871}" srcOrd="1" destOrd="0" presId="urn:microsoft.com/office/officeart/2008/layout/LinedList"/>
    <dgm:cxn modelId="{86FCE0B9-C5D4-E243-87E5-9A60FF36CB12}" type="presParOf" srcId="{7F087C79-DE7F-45BE-9449-D7F59A68B623}" destId="{F62D5784-CC00-BF4C-986E-E36E37A564EB}" srcOrd="6" destOrd="0" presId="urn:microsoft.com/office/officeart/2008/layout/LinedList"/>
    <dgm:cxn modelId="{833B29C0-805B-B149-8DCD-B6083C15F0FE}" type="presParOf" srcId="{7F087C79-DE7F-45BE-9449-D7F59A68B623}" destId="{B1770AB3-C7D9-6942-BD54-D21572B9E1F3}" srcOrd="7" destOrd="0" presId="urn:microsoft.com/office/officeart/2008/layout/LinedList"/>
    <dgm:cxn modelId="{5ABC9CE8-5946-1748-8297-50832DEDB6CB}" type="presParOf" srcId="{B1770AB3-C7D9-6942-BD54-D21572B9E1F3}" destId="{B1428C36-04A2-1944-8409-8694315F62E1}" srcOrd="0" destOrd="0" presId="urn:microsoft.com/office/officeart/2008/layout/LinedList"/>
    <dgm:cxn modelId="{AD29C17D-6913-134F-9E6B-72FF07E50A77}" type="presParOf" srcId="{B1770AB3-C7D9-6942-BD54-D21572B9E1F3}" destId="{AB9FDD10-D796-7D4D-8CE4-20F381A561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100611-5316-49CB-806D-709FF56282E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8069701-80EC-4E2E-8F1E-44D7AC4B2AC9}">
      <dgm:prSet/>
      <dgm:spPr/>
      <dgm:t>
        <a:bodyPr/>
        <a:lstStyle/>
        <a:p>
          <a:r>
            <a:rPr lang="en-GB" b="1"/>
            <a:t>THE INTERNAL AND EXTERNAL ELEMENTS OF A CRIME </a:t>
          </a:r>
          <a:r>
            <a:rPr lang="en-GB"/>
            <a:t>(ACTUS REUS AND MENS REA)</a:t>
          </a:r>
          <a:endParaRPr lang="en-US"/>
        </a:p>
      </dgm:t>
    </dgm:pt>
    <dgm:pt modelId="{05734A89-2AF5-49F3-AC6A-5C2EF49F52D3}" type="parTrans" cxnId="{DE08844F-9565-4DD2-88AC-87973CEFE558}">
      <dgm:prSet/>
      <dgm:spPr/>
      <dgm:t>
        <a:bodyPr/>
        <a:lstStyle/>
        <a:p>
          <a:endParaRPr lang="en-US"/>
        </a:p>
      </dgm:t>
    </dgm:pt>
    <dgm:pt modelId="{68AE431C-DEC4-4BB6-9DF3-C46CF2188332}" type="sibTrans" cxnId="{DE08844F-9565-4DD2-88AC-87973CEFE558}">
      <dgm:prSet/>
      <dgm:spPr/>
      <dgm:t>
        <a:bodyPr/>
        <a:lstStyle/>
        <a:p>
          <a:endParaRPr lang="en-US"/>
        </a:p>
      </dgm:t>
    </dgm:pt>
    <dgm:pt modelId="{CCE18044-D768-4F7B-AFED-41D9E2047A31}">
      <dgm:prSet/>
      <dgm:spPr/>
      <dgm:t>
        <a:bodyPr/>
        <a:lstStyle/>
        <a:p>
          <a:r>
            <a:rPr lang="en-GB" b="1"/>
            <a:t>HOMICIDE</a:t>
          </a:r>
          <a:r>
            <a:rPr lang="en-GB"/>
            <a:t>: Murder and Manslaughter</a:t>
          </a:r>
          <a:endParaRPr lang="en-US"/>
        </a:p>
      </dgm:t>
    </dgm:pt>
    <dgm:pt modelId="{72263541-A91B-4C09-B88E-96B5BE29A825}" type="parTrans" cxnId="{7CB7098D-B8B9-49C8-A415-810D124C867C}">
      <dgm:prSet/>
      <dgm:spPr/>
      <dgm:t>
        <a:bodyPr/>
        <a:lstStyle/>
        <a:p>
          <a:endParaRPr lang="en-US"/>
        </a:p>
      </dgm:t>
    </dgm:pt>
    <dgm:pt modelId="{07E84537-CF67-4BF8-94D1-DDDBC302FC64}" type="sibTrans" cxnId="{7CB7098D-B8B9-49C8-A415-810D124C867C}">
      <dgm:prSet/>
      <dgm:spPr/>
      <dgm:t>
        <a:bodyPr/>
        <a:lstStyle/>
        <a:p>
          <a:endParaRPr lang="en-US"/>
        </a:p>
      </dgm:t>
    </dgm:pt>
    <dgm:pt modelId="{62280015-A5EB-4D26-8A60-D9655786442E}">
      <dgm:prSet/>
      <dgm:spPr/>
      <dgm:t>
        <a:bodyPr/>
        <a:lstStyle/>
        <a:p>
          <a:r>
            <a:rPr lang="en-GB" b="1"/>
            <a:t>NON- FATAL OFFENCES AGAINST THE PERSON</a:t>
          </a:r>
          <a:r>
            <a:rPr lang="en-GB"/>
            <a:t>: Assault and Battery</a:t>
          </a:r>
          <a:endParaRPr lang="en-US"/>
        </a:p>
      </dgm:t>
    </dgm:pt>
    <dgm:pt modelId="{11F29220-5D23-447F-BD5C-B86026F4E073}" type="parTrans" cxnId="{0C105D9D-A4E9-4554-A8B8-C264E289BFF3}">
      <dgm:prSet/>
      <dgm:spPr/>
      <dgm:t>
        <a:bodyPr/>
        <a:lstStyle/>
        <a:p>
          <a:endParaRPr lang="en-US"/>
        </a:p>
      </dgm:t>
    </dgm:pt>
    <dgm:pt modelId="{0478CEFE-81F3-4BFE-ADA8-F888B0E930B5}" type="sibTrans" cxnId="{0C105D9D-A4E9-4554-A8B8-C264E289BFF3}">
      <dgm:prSet/>
      <dgm:spPr/>
      <dgm:t>
        <a:bodyPr/>
        <a:lstStyle/>
        <a:p>
          <a:endParaRPr lang="en-US"/>
        </a:p>
      </dgm:t>
    </dgm:pt>
    <dgm:pt modelId="{C69E9068-EB1F-4465-8707-9695095ACA3D}">
      <dgm:prSet/>
      <dgm:spPr/>
      <dgm:t>
        <a:bodyPr/>
        <a:lstStyle/>
        <a:p>
          <a:r>
            <a:rPr lang="en-GB" b="1"/>
            <a:t>OFFENCES AGAINST PROPERTY</a:t>
          </a:r>
          <a:r>
            <a:rPr lang="en-GB"/>
            <a:t>: Theft, Burglary, Fraud and Criminal damage</a:t>
          </a:r>
          <a:endParaRPr lang="en-US"/>
        </a:p>
      </dgm:t>
    </dgm:pt>
    <dgm:pt modelId="{0E715907-3122-4114-AD11-BF325BA0E0A4}" type="parTrans" cxnId="{CE7F4393-AA83-456D-82A3-9C4FD03B6725}">
      <dgm:prSet/>
      <dgm:spPr/>
      <dgm:t>
        <a:bodyPr/>
        <a:lstStyle/>
        <a:p>
          <a:endParaRPr lang="en-US"/>
        </a:p>
      </dgm:t>
    </dgm:pt>
    <dgm:pt modelId="{4165FDAB-76A5-4C0D-B2A5-878C22CEC587}" type="sibTrans" cxnId="{CE7F4393-AA83-456D-82A3-9C4FD03B6725}">
      <dgm:prSet/>
      <dgm:spPr/>
      <dgm:t>
        <a:bodyPr/>
        <a:lstStyle/>
        <a:p>
          <a:endParaRPr lang="en-US"/>
        </a:p>
      </dgm:t>
    </dgm:pt>
    <dgm:pt modelId="{0E094C5E-167F-4514-98AB-9D6D81440647}">
      <dgm:prSet/>
      <dgm:spPr/>
      <dgm:t>
        <a:bodyPr/>
        <a:lstStyle/>
        <a:p>
          <a:r>
            <a:rPr lang="en-GB" b="1"/>
            <a:t>DEFENCES</a:t>
          </a:r>
          <a:r>
            <a:rPr lang="en-GB"/>
            <a:t>: Intoxication, Self defence, automatism, diminished responsibility, insanity.</a:t>
          </a:r>
          <a:endParaRPr lang="en-US"/>
        </a:p>
      </dgm:t>
    </dgm:pt>
    <dgm:pt modelId="{C265D3E0-3753-4D48-A83C-9533CC30D8D4}" type="parTrans" cxnId="{C0C0D9EE-033B-414B-A045-7A4758724824}">
      <dgm:prSet/>
      <dgm:spPr/>
      <dgm:t>
        <a:bodyPr/>
        <a:lstStyle/>
        <a:p>
          <a:endParaRPr lang="en-US"/>
        </a:p>
      </dgm:t>
    </dgm:pt>
    <dgm:pt modelId="{B71639FF-2BBC-439B-91AD-B53605901BFF}" type="sibTrans" cxnId="{C0C0D9EE-033B-414B-A045-7A4758724824}">
      <dgm:prSet/>
      <dgm:spPr/>
      <dgm:t>
        <a:bodyPr/>
        <a:lstStyle/>
        <a:p>
          <a:endParaRPr lang="en-US"/>
        </a:p>
      </dgm:t>
    </dgm:pt>
    <dgm:pt modelId="{060BDD5E-2326-4059-9AD8-FD2A1E28422A}" type="pres">
      <dgm:prSet presAssocID="{78100611-5316-49CB-806D-709FF56282E0}" presName="diagram" presStyleCnt="0">
        <dgm:presLayoutVars>
          <dgm:dir/>
          <dgm:resizeHandles val="exact"/>
        </dgm:presLayoutVars>
      </dgm:prSet>
      <dgm:spPr/>
    </dgm:pt>
    <dgm:pt modelId="{90A434DE-1728-4B57-877E-603A60BCD131}" type="pres">
      <dgm:prSet presAssocID="{E8069701-80EC-4E2E-8F1E-44D7AC4B2AC9}" presName="node" presStyleLbl="node1" presStyleIdx="0" presStyleCnt="5">
        <dgm:presLayoutVars>
          <dgm:bulletEnabled val="1"/>
        </dgm:presLayoutVars>
      </dgm:prSet>
      <dgm:spPr/>
    </dgm:pt>
    <dgm:pt modelId="{C4DCBF8E-C639-41EB-9277-A0ED19B71671}" type="pres">
      <dgm:prSet presAssocID="{68AE431C-DEC4-4BB6-9DF3-C46CF2188332}" presName="sibTrans" presStyleCnt="0"/>
      <dgm:spPr/>
    </dgm:pt>
    <dgm:pt modelId="{6A4058A2-BC74-4BF4-9D98-ED075CAAEC5A}" type="pres">
      <dgm:prSet presAssocID="{CCE18044-D768-4F7B-AFED-41D9E2047A31}" presName="node" presStyleLbl="node1" presStyleIdx="1" presStyleCnt="5">
        <dgm:presLayoutVars>
          <dgm:bulletEnabled val="1"/>
        </dgm:presLayoutVars>
      </dgm:prSet>
      <dgm:spPr/>
    </dgm:pt>
    <dgm:pt modelId="{40DF163B-74A9-4C52-800C-A8FAD5D81A14}" type="pres">
      <dgm:prSet presAssocID="{07E84537-CF67-4BF8-94D1-DDDBC302FC64}" presName="sibTrans" presStyleCnt="0"/>
      <dgm:spPr/>
    </dgm:pt>
    <dgm:pt modelId="{C02FE1B8-E1D8-4738-8D45-63E3314BF111}" type="pres">
      <dgm:prSet presAssocID="{62280015-A5EB-4D26-8A60-D9655786442E}" presName="node" presStyleLbl="node1" presStyleIdx="2" presStyleCnt="5">
        <dgm:presLayoutVars>
          <dgm:bulletEnabled val="1"/>
        </dgm:presLayoutVars>
      </dgm:prSet>
      <dgm:spPr/>
    </dgm:pt>
    <dgm:pt modelId="{236DEA8F-89DE-40DC-AD3E-D0B67030A96D}" type="pres">
      <dgm:prSet presAssocID="{0478CEFE-81F3-4BFE-ADA8-F888B0E930B5}" presName="sibTrans" presStyleCnt="0"/>
      <dgm:spPr/>
    </dgm:pt>
    <dgm:pt modelId="{7992FACD-F21D-478D-AFDE-357A215CFEE2}" type="pres">
      <dgm:prSet presAssocID="{C69E9068-EB1F-4465-8707-9695095ACA3D}" presName="node" presStyleLbl="node1" presStyleIdx="3" presStyleCnt="5">
        <dgm:presLayoutVars>
          <dgm:bulletEnabled val="1"/>
        </dgm:presLayoutVars>
      </dgm:prSet>
      <dgm:spPr/>
    </dgm:pt>
    <dgm:pt modelId="{996081D1-251A-44A1-98CA-1BE0FD01E837}" type="pres">
      <dgm:prSet presAssocID="{4165FDAB-76A5-4C0D-B2A5-878C22CEC587}" presName="sibTrans" presStyleCnt="0"/>
      <dgm:spPr/>
    </dgm:pt>
    <dgm:pt modelId="{E5F4A15B-CD99-46B0-89B2-3C70D7851A22}" type="pres">
      <dgm:prSet presAssocID="{0E094C5E-167F-4514-98AB-9D6D81440647}" presName="node" presStyleLbl="node1" presStyleIdx="4" presStyleCnt="5">
        <dgm:presLayoutVars>
          <dgm:bulletEnabled val="1"/>
        </dgm:presLayoutVars>
      </dgm:prSet>
      <dgm:spPr/>
    </dgm:pt>
  </dgm:ptLst>
  <dgm:cxnLst>
    <dgm:cxn modelId="{183C5A68-24C9-46B8-93A2-DADE9BECAF91}" type="presOf" srcId="{C69E9068-EB1F-4465-8707-9695095ACA3D}" destId="{7992FACD-F21D-478D-AFDE-357A215CFEE2}" srcOrd="0" destOrd="0" presId="urn:microsoft.com/office/officeart/2005/8/layout/default"/>
    <dgm:cxn modelId="{DE08844F-9565-4DD2-88AC-87973CEFE558}" srcId="{78100611-5316-49CB-806D-709FF56282E0}" destId="{E8069701-80EC-4E2E-8F1E-44D7AC4B2AC9}" srcOrd="0" destOrd="0" parTransId="{05734A89-2AF5-49F3-AC6A-5C2EF49F52D3}" sibTransId="{68AE431C-DEC4-4BB6-9DF3-C46CF2188332}"/>
    <dgm:cxn modelId="{D11DB254-FA67-49A2-A468-F4F24789696A}" type="presOf" srcId="{CCE18044-D768-4F7B-AFED-41D9E2047A31}" destId="{6A4058A2-BC74-4BF4-9D98-ED075CAAEC5A}" srcOrd="0" destOrd="0" presId="urn:microsoft.com/office/officeart/2005/8/layout/default"/>
    <dgm:cxn modelId="{47D59E75-38D1-46ED-B6DA-DED11380A432}" type="presOf" srcId="{E8069701-80EC-4E2E-8F1E-44D7AC4B2AC9}" destId="{90A434DE-1728-4B57-877E-603A60BCD131}" srcOrd="0" destOrd="0" presId="urn:microsoft.com/office/officeart/2005/8/layout/default"/>
    <dgm:cxn modelId="{25331B84-3D65-471D-A499-6269E064F3A9}" type="presOf" srcId="{62280015-A5EB-4D26-8A60-D9655786442E}" destId="{C02FE1B8-E1D8-4738-8D45-63E3314BF111}" srcOrd="0" destOrd="0" presId="urn:microsoft.com/office/officeart/2005/8/layout/default"/>
    <dgm:cxn modelId="{7CB7098D-B8B9-49C8-A415-810D124C867C}" srcId="{78100611-5316-49CB-806D-709FF56282E0}" destId="{CCE18044-D768-4F7B-AFED-41D9E2047A31}" srcOrd="1" destOrd="0" parTransId="{72263541-A91B-4C09-B88E-96B5BE29A825}" sibTransId="{07E84537-CF67-4BF8-94D1-DDDBC302FC64}"/>
    <dgm:cxn modelId="{CE7F4393-AA83-456D-82A3-9C4FD03B6725}" srcId="{78100611-5316-49CB-806D-709FF56282E0}" destId="{C69E9068-EB1F-4465-8707-9695095ACA3D}" srcOrd="3" destOrd="0" parTransId="{0E715907-3122-4114-AD11-BF325BA0E0A4}" sibTransId="{4165FDAB-76A5-4C0D-B2A5-878C22CEC587}"/>
    <dgm:cxn modelId="{0C105D9D-A4E9-4554-A8B8-C264E289BFF3}" srcId="{78100611-5316-49CB-806D-709FF56282E0}" destId="{62280015-A5EB-4D26-8A60-D9655786442E}" srcOrd="2" destOrd="0" parTransId="{11F29220-5D23-447F-BD5C-B86026F4E073}" sibTransId="{0478CEFE-81F3-4BFE-ADA8-F888B0E930B5}"/>
    <dgm:cxn modelId="{2525F5AB-6BA8-47AF-B949-ECF74A641603}" type="presOf" srcId="{0E094C5E-167F-4514-98AB-9D6D81440647}" destId="{E5F4A15B-CD99-46B0-89B2-3C70D7851A22}" srcOrd="0" destOrd="0" presId="urn:microsoft.com/office/officeart/2005/8/layout/default"/>
    <dgm:cxn modelId="{BD5CDCD8-295F-47A5-A3F4-3728DAB8D7DE}" type="presOf" srcId="{78100611-5316-49CB-806D-709FF56282E0}" destId="{060BDD5E-2326-4059-9AD8-FD2A1E28422A}" srcOrd="0" destOrd="0" presId="urn:microsoft.com/office/officeart/2005/8/layout/default"/>
    <dgm:cxn modelId="{C0C0D9EE-033B-414B-A045-7A4758724824}" srcId="{78100611-5316-49CB-806D-709FF56282E0}" destId="{0E094C5E-167F-4514-98AB-9D6D81440647}" srcOrd="4" destOrd="0" parTransId="{C265D3E0-3753-4D48-A83C-9533CC30D8D4}" sibTransId="{B71639FF-2BBC-439B-91AD-B53605901BFF}"/>
    <dgm:cxn modelId="{932E4493-CF5B-4D95-943B-8612B06F9818}" type="presParOf" srcId="{060BDD5E-2326-4059-9AD8-FD2A1E28422A}" destId="{90A434DE-1728-4B57-877E-603A60BCD131}" srcOrd="0" destOrd="0" presId="urn:microsoft.com/office/officeart/2005/8/layout/default"/>
    <dgm:cxn modelId="{78B70815-FBF3-44B2-855A-518AB46F7DF6}" type="presParOf" srcId="{060BDD5E-2326-4059-9AD8-FD2A1E28422A}" destId="{C4DCBF8E-C639-41EB-9277-A0ED19B71671}" srcOrd="1" destOrd="0" presId="urn:microsoft.com/office/officeart/2005/8/layout/default"/>
    <dgm:cxn modelId="{593FDBB3-A412-41BF-B63D-C734DF0E3C7B}" type="presParOf" srcId="{060BDD5E-2326-4059-9AD8-FD2A1E28422A}" destId="{6A4058A2-BC74-4BF4-9D98-ED075CAAEC5A}" srcOrd="2" destOrd="0" presId="urn:microsoft.com/office/officeart/2005/8/layout/default"/>
    <dgm:cxn modelId="{7E742B69-B6A6-40C0-B3A5-0E62EBA4D60B}" type="presParOf" srcId="{060BDD5E-2326-4059-9AD8-FD2A1E28422A}" destId="{40DF163B-74A9-4C52-800C-A8FAD5D81A14}" srcOrd="3" destOrd="0" presId="urn:microsoft.com/office/officeart/2005/8/layout/default"/>
    <dgm:cxn modelId="{A0D13ED2-233F-496F-B119-74C015204473}" type="presParOf" srcId="{060BDD5E-2326-4059-9AD8-FD2A1E28422A}" destId="{C02FE1B8-E1D8-4738-8D45-63E3314BF111}" srcOrd="4" destOrd="0" presId="urn:microsoft.com/office/officeart/2005/8/layout/default"/>
    <dgm:cxn modelId="{7EE4FD13-1F8B-4880-91A5-7C7B27A829C8}" type="presParOf" srcId="{060BDD5E-2326-4059-9AD8-FD2A1E28422A}" destId="{236DEA8F-89DE-40DC-AD3E-D0B67030A96D}" srcOrd="5" destOrd="0" presId="urn:microsoft.com/office/officeart/2005/8/layout/default"/>
    <dgm:cxn modelId="{ACCAC549-027E-407C-84F7-EB4921478539}" type="presParOf" srcId="{060BDD5E-2326-4059-9AD8-FD2A1E28422A}" destId="{7992FACD-F21D-478D-AFDE-357A215CFEE2}" srcOrd="6" destOrd="0" presId="urn:microsoft.com/office/officeart/2005/8/layout/default"/>
    <dgm:cxn modelId="{84CD38AB-755A-49C2-8646-5FB20BF95C4D}" type="presParOf" srcId="{060BDD5E-2326-4059-9AD8-FD2A1E28422A}" destId="{996081D1-251A-44A1-98CA-1BE0FD01E837}" srcOrd="7" destOrd="0" presId="urn:microsoft.com/office/officeart/2005/8/layout/default"/>
    <dgm:cxn modelId="{BFF9A5F6-7DF9-42E8-8552-8F21630E6349}" type="presParOf" srcId="{060BDD5E-2326-4059-9AD8-FD2A1E28422A}" destId="{E5F4A15B-CD99-46B0-89B2-3C70D7851A2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B290EC-219E-4C6B-BD2A-1725D0ABAAF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ACCD1797-5E13-464C-80AD-205C0023B0AF}">
      <dgm:prSet phldrT="[Text]"/>
      <dgm:spPr/>
      <dgm:t>
        <a:bodyPr/>
        <a:lstStyle/>
        <a:p>
          <a:r>
            <a:rPr lang="en-GB"/>
            <a:t>Criminal Liability</a:t>
          </a:r>
        </a:p>
      </dgm:t>
    </dgm:pt>
    <dgm:pt modelId="{DD9A6DEE-C270-48C9-BC07-B51D076F794F}" type="parTrans" cxnId="{4364DFFE-5CA1-4350-A171-8010E9D9784E}">
      <dgm:prSet/>
      <dgm:spPr/>
      <dgm:t>
        <a:bodyPr/>
        <a:lstStyle/>
        <a:p>
          <a:endParaRPr lang="en-GB"/>
        </a:p>
      </dgm:t>
    </dgm:pt>
    <dgm:pt modelId="{B64134B4-98E2-4AD1-BED0-53CE335A034B}" type="sibTrans" cxnId="{4364DFFE-5CA1-4350-A171-8010E9D9784E}">
      <dgm:prSet/>
      <dgm:spPr/>
      <dgm:t>
        <a:bodyPr/>
        <a:lstStyle/>
        <a:p>
          <a:endParaRPr lang="en-GB"/>
        </a:p>
      </dgm:t>
    </dgm:pt>
    <dgm:pt modelId="{D1DD1A28-AD2C-4210-81C4-D8D9D1B24AC9}">
      <dgm:prSet phldrT="[Text]"/>
      <dgm:spPr/>
      <dgm:t>
        <a:bodyPr/>
        <a:lstStyle/>
        <a:p>
          <a:r>
            <a:rPr lang="en-GB"/>
            <a:t>is about</a:t>
          </a:r>
        </a:p>
      </dgm:t>
    </dgm:pt>
    <dgm:pt modelId="{702AADED-3553-4669-A435-C8395E9E0D59}" type="parTrans" cxnId="{0AEC2E1A-4058-4340-9981-8A9E352AE98A}">
      <dgm:prSet/>
      <dgm:spPr/>
      <dgm:t>
        <a:bodyPr/>
        <a:lstStyle/>
        <a:p>
          <a:endParaRPr lang="en-GB"/>
        </a:p>
      </dgm:t>
    </dgm:pt>
    <dgm:pt modelId="{1A8570DF-0A46-4E8B-869C-040CAAD66AB1}" type="sibTrans" cxnId="{0AEC2E1A-4058-4340-9981-8A9E352AE98A}">
      <dgm:prSet/>
      <dgm:spPr/>
      <dgm:t>
        <a:bodyPr/>
        <a:lstStyle/>
        <a:p>
          <a:endParaRPr lang="en-GB"/>
        </a:p>
      </dgm:t>
    </dgm:pt>
    <dgm:pt modelId="{1069D58E-3CC2-4EA8-ABB4-428D240FA5C9}">
      <dgm:prSet phldrT="[Text]"/>
      <dgm:spPr/>
      <dgm:t>
        <a:bodyPr/>
        <a:lstStyle/>
        <a:p>
          <a:r>
            <a:rPr lang="en-GB"/>
            <a:t>guilt/innocence</a:t>
          </a:r>
        </a:p>
      </dgm:t>
    </dgm:pt>
    <dgm:pt modelId="{8559BE31-7E59-404E-ABFE-D1F8653C6138}" type="parTrans" cxnId="{2451B32D-A6E1-490D-9943-94D8BE54CCFA}">
      <dgm:prSet/>
      <dgm:spPr/>
      <dgm:t>
        <a:bodyPr/>
        <a:lstStyle/>
        <a:p>
          <a:endParaRPr lang="en-GB"/>
        </a:p>
      </dgm:t>
    </dgm:pt>
    <dgm:pt modelId="{3B46CBB5-8209-46FE-9B08-E23989091DF7}" type="sibTrans" cxnId="{2451B32D-A6E1-490D-9943-94D8BE54CCFA}">
      <dgm:prSet/>
      <dgm:spPr/>
      <dgm:t>
        <a:bodyPr/>
        <a:lstStyle/>
        <a:p>
          <a:endParaRPr lang="en-GB"/>
        </a:p>
      </dgm:t>
    </dgm:pt>
    <dgm:pt modelId="{232D4E3D-8C52-4EE0-BE37-B9A6E7B164A4}">
      <dgm:prSet phldrT="[Text]"/>
      <dgm:spPr/>
      <dgm:t>
        <a:bodyPr/>
        <a:lstStyle/>
        <a:p>
          <a:r>
            <a:rPr lang="en-GB"/>
            <a:t>what has to be proved and by whom</a:t>
          </a:r>
        </a:p>
      </dgm:t>
    </dgm:pt>
    <dgm:pt modelId="{C834813C-10BB-4160-94C4-13F42DDB0F59}" type="parTrans" cxnId="{DD5E2EF9-11FF-4D01-92EA-3CFC6505D614}">
      <dgm:prSet/>
      <dgm:spPr/>
      <dgm:t>
        <a:bodyPr/>
        <a:lstStyle/>
        <a:p>
          <a:endParaRPr lang="en-GB"/>
        </a:p>
      </dgm:t>
    </dgm:pt>
    <dgm:pt modelId="{283D0413-7FE2-4F6C-B8D6-B75F0699391D}" type="sibTrans" cxnId="{DD5E2EF9-11FF-4D01-92EA-3CFC6505D614}">
      <dgm:prSet/>
      <dgm:spPr/>
      <dgm:t>
        <a:bodyPr/>
        <a:lstStyle/>
        <a:p>
          <a:endParaRPr lang="en-GB"/>
        </a:p>
      </dgm:t>
    </dgm:pt>
    <dgm:pt modelId="{BC10D337-BF21-43F7-8379-5F1F7150F567}">
      <dgm:prSet phldrT="[Text]"/>
      <dgm:spPr/>
      <dgm:t>
        <a:bodyPr/>
        <a:lstStyle/>
        <a:p>
          <a:r>
            <a:rPr lang="en-GB"/>
            <a:t>is not about</a:t>
          </a:r>
        </a:p>
      </dgm:t>
    </dgm:pt>
    <dgm:pt modelId="{EC10C4EC-70F7-4528-A8A1-BCDEAB435A3E}" type="parTrans" cxnId="{75E1670A-A4F1-4788-90A6-CAC9385D5533}">
      <dgm:prSet/>
      <dgm:spPr/>
      <dgm:t>
        <a:bodyPr/>
        <a:lstStyle/>
        <a:p>
          <a:endParaRPr lang="en-GB"/>
        </a:p>
      </dgm:t>
    </dgm:pt>
    <dgm:pt modelId="{34D9BF2F-8B1E-4098-958C-2E9F4C7F9585}" type="sibTrans" cxnId="{75E1670A-A4F1-4788-90A6-CAC9385D5533}">
      <dgm:prSet/>
      <dgm:spPr/>
      <dgm:t>
        <a:bodyPr/>
        <a:lstStyle/>
        <a:p>
          <a:endParaRPr lang="en-GB"/>
        </a:p>
      </dgm:t>
    </dgm:pt>
    <dgm:pt modelId="{78BB2B35-B75E-4CC7-A206-D0D7199B3185}">
      <dgm:prSet phldrT="[Text]"/>
      <dgm:spPr/>
      <dgm:t>
        <a:bodyPr/>
        <a:lstStyle/>
        <a:p>
          <a:r>
            <a:rPr lang="en-GB"/>
            <a:t>charge</a:t>
          </a:r>
        </a:p>
      </dgm:t>
    </dgm:pt>
    <dgm:pt modelId="{C9CDA5E7-2BCA-45C3-8698-231032B96FCD}" type="parTrans" cxnId="{DE2A2EBB-B111-41BB-806E-EBFECDC57181}">
      <dgm:prSet/>
      <dgm:spPr/>
      <dgm:t>
        <a:bodyPr/>
        <a:lstStyle/>
        <a:p>
          <a:endParaRPr lang="en-GB"/>
        </a:p>
      </dgm:t>
    </dgm:pt>
    <dgm:pt modelId="{43DDCDF4-57A6-4B54-BFC0-7335401C55B6}" type="sibTrans" cxnId="{DE2A2EBB-B111-41BB-806E-EBFECDC57181}">
      <dgm:prSet/>
      <dgm:spPr/>
      <dgm:t>
        <a:bodyPr/>
        <a:lstStyle/>
        <a:p>
          <a:endParaRPr lang="en-GB"/>
        </a:p>
      </dgm:t>
    </dgm:pt>
    <dgm:pt modelId="{657DE153-FD68-4547-BD9D-6574BBF10119}">
      <dgm:prSet phldrT="[Text]"/>
      <dgm:spPr/>
      <dgm:t>
        <a:bodyPr/>
        <a:lstStyle/>
        <a:p>
          <a:r>
            <a:rPr lang="en-GB"/>
            <a:t>sentence</a:t>
          </a:r>
        </a:p>
      </dgm:t>
    </dgm:pt>
    <dgm:pt modelId="{6652E66F-074A-4F69-9A71-1FA55DABAB4F}" type="parTrans" cxnId="{82A75E6D-6EE7-4027-AA73-7F5DEE7E0EF6}">
      <dgm:prSet/>
      <dgm:spPr/>
      <dgm:t>
        <a:bodyPr/>
        <a:lstStyle/>
        <a:p>
          <a:endParaRPr lang="en-GB"/>
        </a:p>
      </dgm:t>
    </dgm:pt>
    <dgm:pt modelId="{35C23195-8FEF-4784-82B1-31A5A141B67B}" type="sibTrans" cxnId="{82A75E6D-6EE7-4027-AA73-7F5DEE7E0EF6}">
      <dgm:prSet/>
      <dgm:spPr/>
      <dgm:t>
        <a:bodyPr/>
        <a:lstStyle/>
        <a:p>
          <a:endParaRPr lang="en-GB"/>
        </a:p>
      </dgm:t>
    </dgm:pt>
    <dgm:pt modelId="{6547FB7E-F153-475B-BFD1-96A25BC1E5D1}">
      <dgm:prSet phldrT="[Text]"/>
      <dgm:spPr/>
      <dgm:t>
        <a:bodyPr/>
        <a:lstStyle/>
        <a:p>
          <a:r>
            <a:rPr lang="en-GB"/>
            <a:t>how a fact can be proved</a:t>
          </a:r>
        </a:p>
      </dgm:t>
    </dgm:pt>
    <dgm:pt modelId="{0544E52F-58AD-4713-A368-06C8D0A89672}" type="parTrans" cxnId="{28AD5AE9-6185-420A-9AAF-6F18DC2A2108}">
      <dgm:prSet/>
      <dgm:spPr/>
      <dgm:t>
        <a:bodyPr/>
        <a:lstStyle/>
        <a:p>
          <a:endParaRPr lang="en-GB"/>
        </a:p>
      </dgm:t>
    </dgm:pt>
    <dgm:pt modelId="{1BD38D40-903F-4FCD-88B1-6627AAFB986D}" type="sibTrans" cxnId="{28AD5AE9-6185-420A-9AAF-6F18DC2A2108}">
      <dgm:prSet/>
      <dgm:spPr/>
      <dgm:t>
        <a:bodyPr/>
        <a:lstStyle/>
        <a:p>
          <a:endParaRPr lang="en-GB"/>
        </a:p>
      </dgm:t>
    </dgm:pt>
    <dgm:pt modelId="{6ECB8D1D-5AA4-4787-B04F-C3E73DFAD200}" type="pres">
      <dgm:prSet presAssocID="{2CB290EC-219E-4C6B-BD2A-1725D0ABAAF1}" presName="hierChild1" presStyleCnt="0">
        <dgm:presLayoutVars>
          <dgm:chPref val="1"/>
          <dgm:dir/>
          <dgm:animOne val="branch"/>
          <dgm:animLvl val="lvl"/>
          <dgm:resizeHandles/>
        </dgm:presLayoutVars>
      </dgm:prSet>
      <dgm:spPr/>
    </dgm:pt>
    <dgm:pt modelId="{91626C4C-E58C-4ED2-8114-1424EDB3E2E6}" type="pres">
      <dgm:prSet presAssocID="{ACCD1797-5E13-464C-80AD-205C0023B0AF}" presName="hierRoot1" presStyleCnt="0"/>
      <dgm:spPr/>
    </dgm:pt>
    <dgm:pt modelId="{BDD4577E-E0D4-4C4A-B434-907746CC19EE}" type="pres">
      <dgm:prSet presAssocID="{ACCD1797-5E13-464C-80AD-205C0023B0AF}" presName="composite" presStyleCnt="0"/>
      <dgm:spPr/>
    </dgm:pt>
    <dgm:pt modelId="{B6D89D0E-166E-4854-8687-1E00D4881C6D}" type="pres">
      <dgm:prSet presAssocID="{ACCD1797-5E13-464C-80AD-205C0023B0AF}" presName="background" presStyleLbl="node0" presStyleIdx="0" presStyleCnt="1"/>
      <dgm:spPr/>
    </dgm:pt>
    <dgm:pt modelId="{6D84B26D-DB6D-45D4-A871-E84267C9A8E4}" type="pres">
      <dgm:prSet presAssocID="{ACCD1797-5E13-464C-80AD-205C0023B0AF}" presName="text" presStyleLbl="fgAcc0" presStyleIdx="0" presStyleCnt="1">
        <dgm:presLayoutVars>
          <dgm:chPref val="3"/>
        </dgm:presLayoutVars>
      </dgm:prSet>
      <dgm:spPr/>
    </dgm:pt>
    <dgm:pt modelId="{6EEAD5FF-3A87-457B-AC8D-82CFA3C7D4BD}" type="pres">
      <dgm:prSet presAssocID="{ACCD1797-5E13-464C-80AD-205C0023B0AF}" presName="hierChild2" presStyleCnt="0"/>
      <dgm:spPr/>
    </dgm:pt>
    <dgm:pt modelId="{C8F87B48-55E3-4D6E-8A2F-F9D965034B87}" type="pres">
      <dgm:prSet presAssocID="{702AADED-3553-4669-A435-C8395E9E0D59}" presName="Name10" presStyleLbl="parChTrans1D2" presStyleIdx="0" presStyleCnt="2"/>
      <dgm:spPr/>
    </dgm:pt>
    <dgm:pt modelId="{F0780EA7-804B-4CD9-AB11-2F44D4327C6E}" type="pres">
      <dgm:prSet presAssocID="{D1DD1A28-AD2C-4210-81C4-D8D9D1B24AC9}" presName="hierRoot2" presStyleCnt="0"/>
      <dgm:spPr/>
    </dgm:pt>
    <dgm:pt modelId="{EC455BAA-E269-4761-B134-A414B897ECC3}" type="pres">
      <dgm:prSet presAssocID="{D1DD1A28-AD2C-4210-81C4-D8D9D1B24AC9}" presName="composite2" presStyleCnt="0"/>
      <dgm:spPr/>
    </dgm:pt>
    <dgm:pt modelId="{DC07BC92-AD39-473B-B145-C2D89ABE09CE}" type="pres">
      <dgm:prSet presAssocID="{D1DD1A28-AD2C-4210-81C4-D8D9D1B24AC9}" presName="background2" presStyleLbl="node2" presStyleIdx="0" presStyleCnt="2"/>
      <dgm:spPr/>
    </dgm:pt>
    <dgm:pt modelId="{01C86F2E-4DC1-452F-A7AA-9A753DA5489D}" type="pres">
      <dgm:prSet presAssocID="{D1DD1A28-AD2C-4210-81C4-D8D9D1B24AC9}" presName="text2" presStyleLbl="fgAcc2" presStyleIdx="0" presStyleCnt="2">
        <dgm:presLayoutVars>
          <dgm:chPref val="3"/>
        </dgm:presLayoutVars>
      </dgm:prSet>
      <dgm:spPr/>
    </dgm:pt>
    <dgm:pt modelId="{0D1C9275-A019-4EFE-B478-7025384C03BE}" type="pres">
      <dgm:prSet presAssocID="{D1DD1A28-AD2C-4210-81C4-D8D9D1B24AC9}" presName="hierChild3" presStyleCnt="0"/>
      <dgm:spPr/>
    </dgm:pt>
    <dgm:pt modelId="{6E6DFAF6-68C0-43DF-BBB3-A5017E0CF027}" type="pres">
      <dgm:prSet presAssocID="{8559BE31-7E59-404E-ABFE-D1F8653C6138}" presName="Name17" presStyleLbl="parChTrans1D3" presStyleIdx="0" presStyleCnt="5"/>
      <dgm:spPr/>
    </dgm:pt>
    <dgm:pt modelId="{B2E36D72-81E8-4FEA-86B4-16F893AFDD1F}" type="pres">
      <dgm:prSet presAssocID="{1069D58E-3CC2-4EA8-ABB4-428D240FA5C9}" presName="hierRoot3" presStyleCnt="0"/>
      <dgm:spPr/>
    </dgm:pt>
    <dgm:pt modelId="{2E81764F-0BA3-490B-8140-D817F49C301F}" type="pres">
      <dgm:prSet presAssocID="{1069D58E-3CC2-4EA8-ABB4-428D240FA5C9}" presName="composite3" presStyleCnt="0"/>
      <dgm:spPr/>
    </dgm:pt>
    <dgm:pt modelId="{C7D3F8D7-EA23-4835-9014-10227B2127E6}" type="pres">
      <dgm:prSet presAssocID="{1069D58E-3CC2-4EA8-ABB4-428D240FA5C9}" presName="background3" presStyleLbl="node3" presStyleIdx="0" presStyleCnt="5"/>
      <dgm:spPr/>
    </dgm:pt>
    <dgm:pt modelId="{B7959D60-E7CE-4A68-BF4D-6FA813E70AF7}" type="pres">
      <dgm:prSet presAssocID="{1069D58E-3CC2-4EA8-ABB4-428D240FA5C9}" presName="text3" presStyleLbl="fgAcc3" presStyleIdx="0" presStyleCnt="5">
        <dgm:presLayoutVars>
          <dgm:chPref val="3"/>
        </dgm:presLayoutVars>
      </dgm:prSet>
      <dgm:spPr/>
    </dgm:pt>
    <dgm:pt modelId="{C914B9D2-B21D-4152-809E-22D0F47BF75F}" type="pres">
      <dgm:prSet presAssocID="{1069D58E-3CC2-4EA8-ABB4-428D240FA5C9}" presName="hierChild4" presStyleCnt="0"/>
      <dgm:spPr/>
    </dgm:pt>
    <dgm:pt modelId="{B1656926-7160-443B-A700-BB0E2F225490}" type="pres">
      <dgm:prSet presAssocID="{C834813C-10BB-4160-94C4-13F42DDB0F59}" presName="Name17" presStyleLbl="parChTrans1D3" presStyleIdx="1" presStyleCnt="5"/>
      <dgm:spPr/>
    </dgm:pt>
    <dgm:pt modelId="{31FAD2E1-1CF8-4738-8991-FB4ECC7EF804}" type="pres">
      <dgm:prSet presAssocID="{232D4E3D-8C52-4EE0-BE37-B9A6E7B164A4}" presName="hierRoot3" presStyleCnt="0"/>
      <dgm:spPr/>
    </dgm:pt>
    <dgm:pt modelId="{7BFD1F20-F239-4336-BD2C-830318C4A736}" type="pres">
      <dgm:prSet presAssocID="{232D4E3D-8C52-4EE0-BE37-B9A6E7B164A4}" presName="composite3" presStyleCnt="0"/>
      <dgm:spPr/>
    </dgm:pt>
    <dgm:pt modelId="{4193F000-425D-4C34-81EF-4AB97CED032E}" type="pres">
      <dgm:prSet presAssocID="{232D4E3D-8C52-4EE0-BE37-B9A6E7B164A4}" presName="background3" presStyleLbl="node3" presStyleIdx="1" presStyleCnt="5"/>
      <dgm:spPr/>
    </dgm:pt>
    <dgm:pt modelId="{C7536CAE-BA1E-448C-AEFE-66CFEF3575D3}" type="pres">
      <dgm:prSet presAssocID="{232D4E3D-8C52-4EE0-BE37-B9A6E7B164A4}" presName="text3" presStyleLbl="fgAcc3" presStyleIdx="1" presStyleCnt="5">
        <dgm:presLayoutVars>
          <dgm:chPref val="3"/>
        </dgm:presLayoutVars>
      </dgm:prSet>
      <dgm:spPr/>
    </dgm:pt>
    <dgm:pt modelId="{0F016D3A-7956-4C90-B6EC-5B25EB2A74C1}" type="pres">
      <dgm:prSet presAssocID="{232D4E3D-8C52-4EE0-BE37-B9A6E7B164A4}" presName="hierChild4" presStyleCnt="0"/>
      <dgm:spPr/>
    </dgm:pt>
    <dgm:pt modelId="{9DF9CC03-E65B-4CD9-AAA9-FE53B63F5886}" type="pres">
      <dgm:prSet presAssocID="{EC10C4EC-70F7-4528-A8A1-BCDEAB435A3E}" presName="Name10" presStyleLbl="parChTrans1D2" presStyleIdx="1" presStyleCnt="2"/>
      <dgm:spPr/>
    </dgm:pt>
    <dgm:pt modelId="{DB4D5DE1-8770-454C-A780-43AFEE46A42E}" type="pres">
      <dgm:prSet presAssocID="{BC10D337-BF21-43F7-8379-5F1F7150F567}" presName="hierRoot2" presStyleCnt="0"/>
      <dgm:spPr/>
    </dgm:pt>
    <dgm:pt modelId="{1BF0EC25-28BE-4F16-9CEE-EAE3E552378F}" type="pres">
      <dgm:prSet presAssocID="{BC10D337-BF21-43F7-8379-5F1F7150F567}" presName="composite2" presStyleCnt="0"/>
      <dgm:spPr/>
    </dgm:pt>
    <dgm:pt modelId="{9B82823B-3D07-4954-9E8F-2FBE1996B030}" type="pres">
      <dgm:prSet presAssocID="{BC10D337-BF21-43F7-8379-5F1F7150F567}" presName="background2" presStyleLbl="node2" presStyleIdx="1" presStyleCnt="2"/>
      <dgm:spPr/>
    </dgm:pt>
    <dgm:pt modelId="{E97A2DBE-8C6D-4CE9-B9C5-93C2E2D75024}" type="pres">
      <dgm:prSet presAssocID="{BC10D337-BF21-43F7-8379-5F1F7150F567}" presName="text2" presStyleLbl="fgAcc2" presStyleIdx="1" presStyleCnt="2">
        <dgm:presLayoutVars>
          <dgm:chPref val="3"/>
        </dgm:presLayoutVars>
      </dgm:prSet>
      <dgm:spPr/>
    </dgm:pt>
    <dgm:pt modelId="{DB9FDBAC-A617-4553-944C-47773C1CA248}" type="pres">
      <dgm:prSet presAssocID="{BC10D337-BF21-43F7-8379-5F1F7150F567}" presName="hierChild3" presStyleCnt="0"/>
      <dgm:spPr/>
    </dgm:pt>
    <dgm:pt modelId="{FBB164BD-E6C4-4065-BADA-C5068DF4D53E}" type="pres">
      <dgm:prSet presAssocID="{C9CDA5E7-2BCA-45C3-8698-231032B96FCD}" presName="Name17" presStyleLbl="parChTrans1D3" presStyleIdx="2" presStyleCnt="5"/>
      <dgm:spPr/>
    </dgm:pt>
    <dgm:pt modelId="{B3908F6A-1E45-4118-8AA0-3B91474F70FF}" type="pres">
      <dgm:prSet presAssocID="{78BB2B35-B75E-4CC7-A206-D0D7199B3185}" presName="hierRoot3" presStyleCnt="0"/>
      <dgm:spPr/>
    </dgm:pt>
    <dgm:pt modelId="{E3AAF952-BDFC-4A5A-8F9F-E259DF8D28CC}" type="pres">
      <dgm:prSet presAssocID="{78BB2B35-B75E-4CC7-A206-D0D7199B3185}" presName="composite3" presStyleCnt="0"/>
      <dgm:spPr/>
    </dgm:pt>
    <dgm:pt modelId="{06F27B61-99E7-4D76-876D-EA9217B0B12C}" type="pres">
      <dgm:prSet presAssocID="{78BB2B35-B75E-4CC7-A206-D0D7199B3185}" presName="background3" presStyleLbl="node3" presStyleIdx="2" presStyleCnt="5"/>
      <dgm:spPr/>
    </dgm:pt>
    <dgm:pt modelId="{033C1F6A-7D68-486A-9B08-CC5FBB51FBAF}" type="pres">
      <dgm:prSet presAssocID="{78BB2B35-B75E-4CC7-A206-D0D7199B3185}" presName="text3" presStyleLbl="fgAcc3" presStyleIdx="2" presStyleCnt="5">
        <dgm:presLayoutVars>
          <dgm:chPref val="3"/>
        </dgm:presLayoutVars>
      </dgm:prSet>
      <dgm:spPr/>
    </dgm:pt>
    <dgm:pt modelId="{6D3E2EBC-BE70-47CA-BD2A-8B7260E9EBCA}" type="pres">
      <dgm:prSet presAssocID="{78BB2B35-B75E-4CC7-A206-D0D7199B3185}" presName="hierChild4" presStyleCnt="0"/>
      <dgm:spPr/>
    </dgm:pt>
    <dgm:pt modelId="{E1C917A6-DE99-4E02-945F-5622660D7E7F}" type="pres">
      <dgm:prSet presAssocID="{6652E66F-074A-4F69-9A71-1FA55DABAB4F}" presName="Name17" presStyleLbl="parChTrans1D3" presStyleIdx="3" presStyleCnt="5"/>
      <dgm:spPr/>
    </dgm:pt>
    <dgm:pt modelId="{42003FBB-F285-4D17-B590-5C009EF7C3DF}" type="pres">
      <dgm:prSet presAssocID="{657DE153-FD68-4547-BD9D-6574BBF10119}" presName="hierRoot3" presStyleCnt="0"/>
      <dgm:spPr/>
    </dgm:pt>
    <dgm:pt modelId="{A14246AF-8201-4F97-AEA1-E67CF36659F3}" type="pres">
      <dgm:prSet presAssocID="{657DE153-FD68-4547-BD9D-6574BBF10119}" presName="composite3" presStyleCnt="0"/>
      <dgm:spPr/>
    </dgm:pt>
    <dgm:pt modelId="{574EF7F2-350D-48B5-AFD3-3A4CD681978C}" type="pres">
      <dgm:prSet presAssocID="{657DE153-FD68-4547-BD9D-6574BBF10119}" presName="background3" presStyleLbl="node3" presStyleIdx="3" presStyleCnt="5"/>
      <dgm:spPr/>
    </dgm:pt>
    <dgm:pt modelId="{8AE6304D-515A-4840-9897-B207A4FEEACA}" type="pres">
      <dgm:prSet presAssocID="{657DE153-FD68-4547-BD9D-6574BBF10119}" presName="text3" presStyleLbl="fgAcc3" presStyleIdx="3" presStyleCnt="5">
        <dgm:presLayoutVars>
          <dgm:chPref val="3"/>
        </dgm:presLayoutVars>
      </dgm:prSet>
      <dgm:spPr/>
    </dgm:pt>
    <dgm:pt modelId="{23BB7EF7-99BC-4832-8B96-84A3D7071D7C}" type="pres">
      <dgm:prSet presAssocID="{657DE153-FD68-4547-BD9D-6574BBF10119}" presName="hierChild4" presStyleCnt="0"/>
      <dgm:spPr/>
    </dgm:pt>
    <dgm:pt modelId="{5D5098FD-45DB-41AF-96A8-908F052607CF}" type="pres">
      <dgm:prSet presAssocID="{0544E52F-58AD-4713-A368-06C8D0A89672}" presName="Name17" presStyleLbl="parChTrans1D3" presStyleIdx="4" presStyleCnt="5"/>
      <dgm:spPr/>
    </dgm:pt>
    <dgm:pt modelId="{58B944BA-EE05-46E3-8AC5-EB52D8E169BB}" type="pres">
      <dgm:prSet presAssocID="{6547FB7E-F153-475B-BFD1-96A25BC1E5D1}" presName="hierRoot3" presStyleCnt="0"/>
      <dgm:spPr/>
    </dgm:pt>
    <dgm:pt modelId="{B2D87AE5-82BD-43D8-AD6A-B7C856BB352D}" type="pres">
      <dgm:prSet presAssocID="{6547FB7E-F153-475B-BFD1-96A25BC1E5D1}" presName="composite3" presStyleCnt="0"/>
      <dgm:spPr/>
    </dgm:pt>
    <dgm:pt modelId="{B4275F17-15D0-4FB9-9212-A77A2E3F6661}" type="pres">
      <dgm:prSet presAssocID="{6547FB7E-F153-475B-BFD1-96A25BC1E5D1}" presName="background3" presStyleLbl="node3" presStyleIdx="4" presStyleCnt="5"/>
      <dgm:spPr/>
    </dgm:pt>
    <dgm:pt modelId="{2EA54108-E125-4CE3-A3C2-12F00F9AF29B}" type="pres">
      <dgm:prSet presAssocID="{6547FB7E-F153-475B-BFD1-96A25BC1E5D1}" presName="text3" presStyleLbl="fgAcc3" presStyleIdx="4" presStyleCnt="5">
        <dgm:presLayoutVars>
          <dgm:chPref val="3"/>
        </dgm:presLayoutVars>
      </dgm:prSet>
      <dgm:spPr/>
    </dgm:pt>
    <dgm:pt modelId="{E9CB7633-41D4-4756-BFD9-0B4D2E111CC9}" type="pres">
      <dgm:prSet presAssocID="{6547FB7E-F153-475B-BFD1-96A25BC1E5D1}" presName="hierChild4" presStyleCnt="0"/>
      <dgm:spPr/>
    </dgm:pt>
  </dgm:ptLst>
  <dgm:cxnLst>
    <dgm:cxn modelId="{75E1670A-A4F1-4788-90A6-CAC9385D5533}" srcId="{ACCD1797-5E13-464C-80AD-205C0023B0AF}" destId="{BC10D337-BF21-43F7-8379-5F1F7150F567}" srcOrd="1" destOrd="0" parTransId="{EC10C4EC-70F7-4528-A8A1-BCDEAB435A3E}" sibTransId="{34D9BF2F-8B1E-4098-958C-2E9F4C7F9585}"/>
    <dgm:cxn modelId="{0AEC2E1A-4058-4340-9981-8A9E352AE98A}" srcId="{ACCD1797-5E13-464C-80AD-205C0023B0AF}" destId="{D1DD1A28-AD2C-4210-81C4-D8D9D1B24AC9}" srcOrd="0" destOrd="0" parTransId="{702AADED-3553-4669-A435-C8395E9E0D59}" sibTransId="{1A8570DF-0A46-4E8B-869C-040CAAD66AB1}"/>
    <dgm:cxn modelId="{95D2AB2B-93BA-4278-8402-CBA8EED63240}" type="presOf" srcId="{0544E52F-58AD-4713-A368-06C8D0A89672}" destId="{5D5098FD-45DB-41AF-96A8-908F052607CF}" srcOrd="0" destOrd="0" presId="urn:microsoft.com/office/officeart/2005/8/layout/hierarchy1"/>
    <dgm:cxn modelId="{2451B32D-A6E1-490D-9943-94D8BE54CCFA}" srcId="{D1DD1A28-AD2C-4210-81C4-D8D9D1B24AC9}" destId="{1069D58E-3CC2-4EA8-ABB4-428D240FA5C9}" srcOrd="0" destOrd="0" parTransId="{8559BE31-7E59-404E-ABFE-D1F8653C6138}" sibTransId="{3B46CBB5-8209-46FE-9B08-E23989091DF7}"/>
    <dgm:cxn modelId="{82A75E6D-6EE7-4027-AA73-7F5DEE7E0EF6}" srcId="{BC10D337-BF21-43F7-8379-5F1F7150F567}" destId="{657DE153-FD68-4547-BD9D-6574BBF10119}" srcOrd="1" destOrd="0" parTransId="{6652E66F-074A-4F69-9A71-1FA55DABAB4F}" sibTransId="{35C23195-8FEF-4784-82B1-31A5A141B67B}"/>
    <dgm:cxn modelId="{94819F55-61F6-46AB-A584-C4C2EFDA9A5B}" type="presOf" srcId="{C9CDA5E7-2BCA-45C3-8698-231032B96FCD}" destId="{FBB164BD-E6C4-4065-BADA-C5068DF4D53E}" srcOrd="0" destOrd="0" presId="urn:microsoft.com/office/officeart/2005/8/layout/hierarchy1"/>
    <dgm:cxn modelId="{29010C7E-BF4F-4E81-8FE1-9BE8FDAC5C88}" type="presOf" srcId="{ACCD1797-5E13-464C-80AD-205C0023B0AF}" destId="{6D84B26D-DB6D-45D4-A871-E84267C9A8E4}" srcOrd="0" destOrd="0" presId="urn:microsoft.com/office/officeart/2005/8/layout/hierarchy1"/>
    <dgm:cxn modelId="{B91BAD81-8AD9-4CEA-8EB4-2EF70E1D2CFD}" type="presOf" srcId="{8559BE31-7E59-404E-ABFE-D1F8653C6138}" destId="{6E6DFAF6-68C0-43DF-BBB3-A5017E0CF027}" srcOrd="0" destOrd="0" presId="urn:microsoft.com/office/officeart/2005/8/layout/hierarchy1"/>
    <dgm:cxn modelId="{0ACA7B9D-B2EA-4BA1-9F24-2D52056C6953}" type="presOf" srcId="{1069D58E-3CC2-4EA8-ABB4-428D240FA5C9}" destId="{B7959D60-E7CE-4A68-BF4D-6FA813E70AF7}" srcOrd="0" destOrd="0" presId="urn:microsoft.com/office/officeart/2005/8/layout/hierarchy1"/>
    <dgm:cxn modelId="{9E4145AF-D6DF-490C-9326-D45E64819ECB}" type="presOf" srcId="{657DE153-FD68-4547-BD9D-6574BBF10119}" destId="{8AE6304D-515A-4840-9897-B207A4FEEACA}" srcOrd="0" destOrd="0" presId="urn:microsoft.com/office/officeart/2005/8/layout/hierarchy1"/>
    <dgm:cxn modelId="{D4788BAF-EEF9-4441-871B-8DE518B0872F}" type="presOf" srcId="{78BB2B35-B75E-4CC7-A206-D0D7199B3185}" destId="{033C1F6A-7D68-486A-9B08-CC5FBB51FBAF}" srcOrd="0" destOrd="0" presId="urn:microsoft.com/office/officeart/2005/8/layout/hierarchy1"/>
    <dgm:cxn modelId="{8BE974B9-453E-4AE4-B548-B3D16A459F9F}" type="presOf" srcId="{6652E66F-074A-4F69-9A71-1FA55DABAB4F}" destId="{E1C917A6-DE99-4E02-945F-5622660D7E7F}" srcOrd="0" destOrd="0" presId="urn:microsoft.com/office/officeart/2005/8/layout/hierarchy1"/>
    <dgm:cxn modelId="{A71DD5B9-A3A3-4EEE-B7F4-4E8B67158430}" type="presOf" srcId="{232D4E3D-8C52-4EE0-BE37-B9A6E7B164A4}" destId="{C7536CAE-BA1E-448C-AEFE-66CFEF3575D3}" srcOrd="0" destOrd="0" presId="urn:microsoft.com/office/officeart/2005/8/layout/hierarchy1"/>
    <dgm:cxn modelId="{DE2A2EBB-B111-41BB-806E-EBFECDC57181}" srcId="{BC10D337-BF21-43F7-8379-5F1F7150F567}" destId="{78BB2B35-B75E-4CC7-A206-D0D7199B3185}" srcOrd="0" destOrd="0" parTransId="{C9CDA5E7-2BCA-45C3-8698-231032B96FCD}" sibTransId="{43DDCDF4-57A6-4B54-BFC0-7335401C55B6}"/>
    <dgm:cxn modelId="{B589E4BE-8965-4D70-B1D6-CCE5D49151B7}" type="presOf" srcId="{D1DD1A28-AD2C-4210-81C4-D8D9D1B24AC9}" destId="{01C86F2E-4DC1-452F-A7AA-9A753DA5489D}" srcOrd="0" destOrd="0" presId="urn:microsoft.com/office/officeart/2005/8/layout/hierarchy1"/>
    <dgm:cxn modelId="{151C93C5-B187-462B-81C1-5A9EE085ACE3}" type="presOf" srcId="{EC10C4EC-70F7-4528-A8A1-BCDEAB435A3E}" destId="{9DF9CC03-E65B-4CD9-AAA9-FE53B63F5886}" srcOrd="0" destOrd="0" presId="urn:microsoft.com/office/officeart/2005/8/layout/hierarchy1"/>
    <dgm:cxn modelId="{D79C41CA-82BA-4874-91F7-483C8ECC39D2}" type="presOf" srcId="{6547FB7E-F153-475B-BFD1-96A25BC1E5D1}" destId="{2EA54108-E125-4CE3-A3C2-12F00F9AF29B}" srcOrd="0" destOrd="0" presId="urn:microsoft.com/office/officeart/2005/8/layout/hierarchy1"/>
    <dgm:cxn modelId="{DB1B01D6-A503-4DC7-9315-1902724E98E2}" type="presOf" srcId="{702AADED-3553-4669-A435-C8395E9E0D59}" destId="{C8F87B48-55E3-4D6E-8A2F-F9D965034B87}" srcOrd="0" destOrd="0" presId="urn:microsoft.com/office/officeart/2005/8/layout/hierarchy1"/>
    <dgm:cxn modelId="{10ABB3DB-320F-412A-A549-5059DD86CE6D}" type="presOf" srcId="{BC10D337-BF21-43F7-8379-5F1F7150F567}" destId="{E97A2DBE-8C6D-4CE9-B9C5-93C2E2D75024}" srcOrd="0" destOrd="0" presId="urn:microsoft.com/office/officeart/2005/8/layout/hierarchy1"/>
    <dgm:cxn modelId="{A2D3D4E0-2FC7-469A-AE0B-963C769EC2B1}" type="presOf" srcId="{C834813C-10BB-4160-94C4-13F42DDB0F59}" destId="{B1656926-7160-443B-A700-BB0E2F225490}" srcOrd="0" destOrd="0" presId="urn:microsoft.com/office/officeart/2005/8/layout/hierarchy1"/>
    <dgm:cxn modelId="{28AD5AE9-6185-420A-9AAF-6F18DC2A2108}" srcId="{BC10D337-BF21-43F7-8379-5F1F7150F567}" destId="{6547FB7E-F153-475B-BFD1-96A25BC1E5D1}" srcOrd="2" destOrd="0" parTransId="{0544E52F-58AD-4713-A368-06C8D0A89672}" sibTransId="{1BD38D40-903F-4FCD-88B1-6627AAFB986D}"/>
    <dgm:cxn modelId="{8EFFE0EA-6E0B-4AD2-8605-8F19EE15C110}" type="presOf" srcId="{2CB290EC-219E-4C6B-BD2A-1725D0ABAAF1}" destId="{6ECB8D1D-5AA4-4787-B04F-C3E73DFAD200}" srcOrd="0" destOrd="0" presId="urn:microsoft.com/office/officeart/2005/8/layout/hierarchy1"/>
    <dgm:cxn modelId="{DD5E2EF9-11FF-4D01-92EA-3CFC6505D614}" srcId="{D1DD1A28-AD2C-4210-81C4-D8D9D1B24AC9}" destId="{232D4E3D-8C52-4EE0-BE37-B9A6E7B164A4}" srcOrd="1" destOrd="0" parTransId="{C834813C-10BB-4160-94C4-13F42DDB0F59}" sibTransId="{283D0413-7FE2-4F6C-B8D6-B75F0699391D}"/>
    <dgm:cxn modelId="{4364DFFE-5CA1-4350-A171-8010E9D9784E}" srcId="{2CB290EC-219E-4C6B-BD2A-1725D0ABAAF1}" destId="{ACCD1797-5E13-464C-80AD-205C0023B0AF}" srcOrd="0" destOrd="0" parTransId="{DD9A6DEE-C270-48C9-BC07-B51D076F794F}" sibTransId="{B64134B4-98E2-4AD1-BED0-53CE335A034B}"/>
    <dgm:cxn modelId="{CFBE1F85-5AF1-43A9-89A9-1D9092489BF8}" type="presParOf" srcId="{6ECB8D1D-5AA4-4787-B04F-C3E73DFAD200}" destId="{91626C4C-E58C-4ED2-8114-1424EDB3E2E6}" srcOrd="0" destOrd="0" presId="urn:microsoft.com/office/officeart/2005/8/layout/hierarchy1"/>
    <dgm:cxn modelId="{60F4169D-82FE-4EA1-BC68-9C0BADE6F9F6}" type="presParOf" srcId="{91626C4C-E58C-4ED2-8114-1424EDB3E2E6}" destId="{BDD4577E-E0D4-4C4A-B434-907746CC19EE}" srcOrd="0" destOrd="0" presId="urn:microsoft.com/office/officeart/2005/8/layout/hierarchy1"/>
    <dgm:cxn modelId="{76DD622E-5772-4D9F-80C1-9FC00BD73077}" type="presParOf" srcId="{BDD4577E-E0D4-4C4A-B434-907746CC19EE}" destId="{B6D89D0E-166E-4854-8687-1E00D4881C6D}" srcOrd="0" destOrd="0" presId="urn:microsoft.com/office/officeart/2005/8/layout/hierarchy1"/>
    <dgm:cxn modelId="{9B566E49-26F3-48E1-88F8-DE406DFC693C}" type="presParOf" srcId="{BDD4577E-E0D4-4C4A-B434-907746CC19EE}" destId="{6D84B26D-DB6D-45D4-A871-E84267C9A8E4}" srcOrd="1" destOrd="0" presId="urn:microsoft.com/office/officeart/2005/8/layout/hierarchy1"/>
    <dgm:cxn modelId="{EAA24503-54DD-4B6D-8A13-0AA153CE3D04}" type="presParOf" srcId="{91626C4C-E58C-4ED2-8114-1424EDB3E2E6}" destId="{6EEAD5FF-3A87-457B-AC8D-82CFA3C7D4BD}" srcOrd="1" destOrd="0" presId="urn:microsoft.com/office/officeart/2005/8/layout/hierarchy1"/>
    <dgm:cxn modelId="{30BF94E4-3135-4667-B036-F86686E22CF2}" type="presParOf" srcId="{6EEAD5FF-3A87-457B-AC8D-82CFA3C7D4BD}" destId="{C8F87B48-55E3-4D6E-8A2F-F9D965034B87}" srcOrd="0" destOrd="0" presId="urn:microsoft.com/office/officeart/2005/8/layout/hierarchy1"/>
    <dgm:cxn modelId="{7788E2C4-7480-4513-8D7F-ABC9DBC5890A}" type="presParOf" srcId="{6EEAD5FF-3A87-457B-AC8D-82CFA3C7D4BD}" destId="{F0780EA7-804B-4CD9-AB11-2F44D4327C6E}" srcOrd="1" destOrd="0" presId="urn:microsoft.com/office/officeart/2005/8/layout/hierarchy1"/>
    <dgm:cxn modelId="{57328564-CDF2-466B-81B8-5E2621149382}" type="presParOf" srcId="{F0780EA7-804B-4CD9-AB11-2F44D4327C6E}" destId="{EC455BAA-E269-4761-B134-A414B897ECC3}" srcOrd="0" destOrd="0" presId="urn:microsoft.com/office/officeart/2005/8/layout/hierarchy1"/>
    <dgm:cxn modelId="{2CA277C4-C7B2-4117-9022-C7B4CFC26B0B}" type="presParOf" srcId="{EC455BAA-E269-4761-B134-A414B897ECC3}" destId="{DC07BC92-AD39-473B-B145-C2D89ABE09CE}" srcOrd="0" destOrd="0" presId="urn:microsoft.com/office/officeart/2005/8/layout/hierarchy1"/>
    <dgm:cxn modelId="{3DBFE77E-15AD-4627-9FEB-6CC5D14549DA}" type="presParOf" srcId="{EC455BAA-E269-4761-B134-A414B897ECC3}" destId="{01C86F2E-4DC1-452F-A7AA-9A753DA5489D}" srcOrd="1" destOrd="0" presId="urn:microsoft.com/office/officeart/2005/8/layout/hierarchy1"/>
    <dgm:cxn modelId="{37F9A1C3-AE9E-4F32-A0A4-6562326950C0}" type="presParOf" srcId="{F0780EA7-804B-4CD9-AB11-2F44D4327C6E}" destId="{0D1C9275-A019-4EFE-B478-7025384C03BE}" srcOrd="1" destOrd="0" presId="urn:microsoft.com/office/officeart/2005/8/layout/hierarchy1"/>
    <dgm:cxn modelId="{89942FA4-5FDF-4C02-871C-56E59B541A5B}" type="presParOf" srcId="{0D1C9275-A019-4EFE-B478-7025384C03BE}" destId="{6E6DFAF6-68C0-43DF-BBB3-A5017E0CF027}" srcOrd="0" destOrd="0" presId="urn:microsoft.com/office/officeart/2005/8/layout/hierarchy1"/>
    <dgm:cxn modelId="{1E649E86-E903-4709-A7D6-28456D189E93}" type="presParOf" srcId="{0D1C9275-A019-4EFE-B478-7025384C03BE}" destId="{B2E36D72-81E8-4FEA-86B4-16F893AFDD1F}" srcOrd="1" destOrd="0" presId="urn:microsoft.com/office/officeart/2005/8/layout/hierarchy1"/>
    <dgm:cxn modelId="{66712757-9E0A-4AB8-9312-F82E85F1B4FD}" type="presParOf" srcId="{B2E36D72-81E8-4FEA-86B4-16F893AFDD1F}" destId="{2E81764F-0BA3-490B-8140-D817F49C301F}" srcOrd="0" destOrd="0" presId="urn:microsoft.com/office/officeart/2005/8/layout/hierarchy1"/>
    <dgm:cxn modelId="{34BCCD70-F459-4A9D-A022-CA4440D96323}" type="presParOf" srcId="{2E81764F-0BA3-490B-8140-D817F49C301F}" destId="{C7D3F8D7-EA23-4835-9014-10227B2127E6}" srcOrd="0" destOrd="0" presId="urn:microsoft.com/office/officeart/2005/8/layout/hierarchy1"/>
    <dgm:cxn modelId="{09FD4CE7-A6E7-4DBA-A263-7051E24A509B}" type="presParOf" srcId="{2E81764F-0BA3-490B-8140-D817F49C301F}" destId="{B7959D60-E7CE-4A68-BF4D-6FA813E70AF7}" srcOrd="1" destOrd="0" presId="urn:microsoft.com/office/officeart/2005/8/layout/hierarchy1"/>
    <dgm:cxn modelId="{B86CF0C3-185E-471D-95EC-DB76FB80AF0C}" type="presParOf" srcId="{B2E36D72-81E8-4FEA-86B4-16F893AFDD1F}" destId="{C914B9D2-B21D-4152-809E-22D0F47BF75F}" srcOrd="1" destOrd="0" presId="urn:microsoft.com/office/officeart/2005/8/layout/hierarchy1"/>
    <dgm:cxn modelId="{6F383980-A3A0-4CC8-9646-D11638A8C1EE}" type="presParOf" srcId="{0D1C9275-A019-4EFE-B478-7025384C03BE}" destId="{B1656926-7160-443B-A700-BB0E2F225490}" srcOrd="2" destOrd="0" presId="urn:microsoft.com/office/officeart/2005/8/layout/hierarchy1"/>
    <dgm:cxn modelId="{3DCB30AC-D18B-43D0-95D1-98CBD0980993}" type="presParOf" srcId="{0D1C9275-A019-4EFE-B478-7025384C03BE}" destId="{31FAD2E1-1CF8-4738-8991-FB4ECC7EF804}" srcOrd="3" destOrd="0" presId="urn:microsoft.com/office/officeart/2005/8/layout/hierarchy1"/>
    <dgm:cxn modelId="{008EB0D8-B6D3-4606-90F5-EE8A3D26A1EA}" type="presParOf" srcId="{31FAD2E1-1CF8-4738-8991-FB4ECC7EF804}" destId="{7BFD1F20-F239-4336-BD2C-830318C4A736}" srcOrd="0" destOrd="0" presId="urn:microsoft.com/office/officeart/2005/8/layout/hierarchy1"/>
    <dgm:cxn modelId="{C493C1E6-44B4-43F8-BA71-DB6592A30ECE}" type="presParOf" srcId="{7BFD1F20-F239-4336-BD2C-830318C4A736}" destId="{4193F000-425D-4C34-81EF-4AB97CED032E}" srcOrd="0" destOrd="0" presId="urn:microsoft.com/office/officeart/2005/8/layout/hierarchy1"/>
    <dgm:cxn modelId="{CDFE8EB4-1AB3-4414-A25C-5520E5E1B865}" type="presParOf" srcId="{7BFD1F20-F239-4336-BD2C-830318C4A736}" destId="{C7536CAE-BA1E-448C-AEFE-66CFEF3575D3}" srcOrd="1" destOrd="0" presId="urn:microsoft.com/office/officeart/2005/8/layout/hierarchy1"/>
    <dgm:cxn modelId="{93DCA086-A018-4F3B-BC48-F15F7E144216}" type="presParOf" srcId="{31FAD2E1-1CF8-4738-8991-FB4ECC7EF804}" destId="{0F016D3A-7956-4C90-B6EC-5B25EB2A74C1}" srcOrd="1" destOrd="0" presId="urn:microsoft.com/office/officeart/2005/8/layout/hierarchy1"/>
    <dgm:cxn modelId="{E43497FE-6899-4BF2-B5A4-F940D90C9D89}" type="presParOf" srcId="{6EEAD5FF-3A87-457B-AC8D-82CFA3C7D4BD}" destId="{9DF9CC03-E65B-4CD9-AAA9-FE53B63F5886}" srcOrd="2" destOrd="0" presId="urn:microsoft.com/office/officeart/2005/8/layout/hierarchy1"/>
    <dgm:cxn modelId="{F55EA802-A2CA-44AB-A788-039675E99A87}" type="presParOf" srcId="{6EEAD5FF-3A87-457B-AC8D-82CFA3C7D4BD}" destId="{DB4D5DE1-8770-454C-A780-43AFEE46A42E}" srcOrd="3" destOrd="0" presId="urn:microsoft.com/office/officeart/2005/8/layout/hierarchy1"/>
    <dgm:cxn modelId="{7F135A4B-28A0-4C92-9F7F-10E3B3148AE6}" type="presParOf" srcId="{DB4D5DE1-8770-454C-A780-43AFEE46A42E}" destId="{1BF0EC25-28BE-4F16-9CEE-EAE3E552378F}" srcOrd="0" destOrd="0" presId="urn:microsoft.com/office/officeart/2005/8/layout/hierarchy1"/>
    <dgm:cxn modelId="{58753C1C-8E2D-4004-B6E2-F9814255606C}" type="presParOf" srcId="{1BF0EC25-28BE-4F16-9CEE-EAE3E552378F}" destId="{9B82823B-3D07-4954-9E8F-2FBE1996B030}" srcOrd="0" destOrd="0" presId="urn:microsoft.com/office/officeart/2005/8/layout/hierarchy1"/>
    <dgm:cxn modelId="{9E11036A-7DF0-4CB1-9B1C-4762F91CA472}" type="presParOf" srcId="{1BF0EC25-28BE-4F16-9CEE-EAE3E552378F}" destId="{E97A2DBE-8C6D-4CE9-B9C5-93C2E2D75024}" srcOrd="1" destOrd="0" presId="urn:microsoft.com/office/officeart/2005/8/layout/hierarchy1"/>
    <dgm:cxn modelId="{3602186B-AF8A-4DEE-851C-B791A391EA4B}" type="presParOf" srcId="{DB4D5DE1-8770-454C-A780-43AFEE46A42E}" destId="{DB9FDBAC-A617-4553-944C-47773C1CA248}" srcOrd="1" destOrd="0" presId="urn:microsoft.com/office/officeart/2005/8/layout/hierarchy1"/>
    <dgm:cxn modelId="{33DF482E-A2EE-4915-8369-87CDB1D73041}" type="presParOf" srcId="{DB9FDBAC-A617-4553-944C-47773C1CA248}" destId="{FBB164BD-E6C4-4065-BADA-C5068DF4D53E}" srcOrd="0" destOrd="0" presId="urn:microsoft.com/office/officeart/2005/8/layout/hierarchy1"/>
    <dgm:cxn modelId="{BB675C9F-6F81-476B-8783-8DE62195B96C}" type="presParOf" srcId="{DB9FDBAC-A617-4553-944C-47773C1CA248}" destId="{B3908F6A-1E45-4118-8AA0-3B91474F70FF}" srcOrd="1" destOrd="0" presId="urn:microsoft.com/office/officeart/2005/8/layout/hierarchy1"/>
    <dgm:cxn modelId="{008C75CC-D8F1-4093-AB88-CD4B7CDE1396}" type="presParOf" srcId="{B3908F6A-1E45-4118-8AA0-3B91474F70FF}" destId="{E3AAF952-BDFC-4A5A-8F9F-E259DF8D28CC}" srcOrd="0" destOrd="0" presId="urn:microsoft.com/office/officeart/2005/8/layout/hierarchy1"/>
    <dgm:cxn modelId="{029BB018-D7F3-4F70-8E01-47AA5C6805BC}" type="presParOf" srcId="{E3AAF952-BDFC-4A5A-8F9F-E259DF8D28CC}" destId="{06F27B61-99E7-4D76-876D-EA9217B0B12C}" srcOrd="0" destOrd="0" presId="urn:microsoft.com/office/officeart/2005/8/layout/hierarchy1"/>
    <dgm:cxn modelId="{AAFC6C5F-D635-4B41-A88C-21606C86C58A}" type="presParOf" srcId="{E3AAF952-BDFC-4A5A-8F9F-E259DF8D28CC}" destId="{033C1F6A-7D68-486A-9B08-CC5FBB51FBAF}" srcOrd="1" destOrd="0" presId="urn:microsoft.com/office/officeart/2005/8/layout/hierarchy1"/>
    <dgm:cxn modelId="{7023F4FD-C868-489A-B6AF-C6748DB8ADA0}" type="presParOf" srcId="{B3908F6A-1E45-4118-8AA0-3B91474F70FF}" destId="{6D3E2EBC-BE70-47CA-BD2A-8B7260E9EBCA}" srcOrd="1" destOrd="0" presId="urn:microsoft.com/office/officeart/2005/8/layout/hierarchy1"/>
    <dgm:cxn modelId="{F40D94F7-A32F-4A68-889F-1F798F34BAE0}" type="presParOf" srcId="{DB9FDBAC-A617-4553-944C-47773C1CA248}" destId="{E1C917A6-DE99-4E02-945F-5622660D7E7F}" srcOrd="2" destOrd="0" presId="urn:microsoft.com/office/officeart/2005/8/layout/hierarchy1"/>
    <dgm:cxn modelId="{1D4F47FD-6C99-4E17-BE37-255657705654}" type="presParOf" srcId="{DB9FDBAC-A617-4553-944C-47773C1CA248}" destId="{42003FBB-F285-4D17-B590-5C009EF7C3DF}" srcOrd="3" destOrd="0" presId="urn:microsoft.com/office/officeart/2005/8/layout/hierarchy1"/>
    <dgm:cxn modelId="{9E74DE06-A5ED-46D5-A78E-901FCC07369E}" type="presParOf" srcId="{42003FBB-F285-4D17-B590-5C009EF7C3DF}" destId="{A14246AF-8201-4F97-AEA1-E67CF36659F3}" srcOrd="0" destOrd="0" presId="urn:microsoft.com/office/officeart/2005/8/layout/hierarchy1"/>
    <dgm:cxn modelId="{41E7B2F7-EF87-47E4-B2C5-AF0A58938555}" type="presParOf" srcId="{A14246AF-8201-4F97-AEA1-E67CF36659F3}" destId="{574EF7F2-350D-48B5-AFD3-3A4CD681978C}" srcOrd="0" destOrd="0" presId="urn:microsoft.com/office/officeart/2005/8/layout/hierarchy1"/>
    <dgm:cxn modelId="{8ED15D1F-CC83-4DA3-81AA-EB69A01DAC04}" type="presParOf" srcId="{A14246AF-8201-4F97-AEA1-E67CF36659F3}" destId="{8AE6304D-515A-4840-9897-B207A4FEEACA}" srcOrd="1" destOrd="0" presId="urn:microsoft.com/office/officeart/2005/8/layout/hierarchy1"/>
    <dgm:cxn modelId="{4475C582-DE71-4DEA-8972-E57D8D9B148B}" type="presParOf" srcId="{42003FBB-F285-4D17-B590-5C009EF7C3DF}" destId="{23BB7EF7-99BC-4832-8B96-84A3D7071D7C}" srcOrd="1" destOrd="0" presId="urn:microsoft.com/office/officeart/2005/8/layout/hierarchy1"/>
    <dgm:cxn modelId="{BA9D1DC5-277A-4BFC-AF05-21C4C4CDE505}" type="presParOf" srcId="{DB9FDBAC-A617-4553-944C-47773C1CA248}" destId="{5D5098FD-45DB-41AF-96A8-908F052607CF}" srcOrd="4" destOrd="0" presId="urn:microsoft.com/office/officeart/2005/8/layout/hierarchy1"/>
    <dgm:cxn modelId="{671F7D60-9718-4D9C-978A-3D671DFF2107}" type="presParOf" srcId="{DB9FDBAC-A617-4553-944C-47773C1CA248}" destId="{58B944BA-EE05-46E3-8AC5-EB52D8E169BB}" srcOrd="5" destOrd="0" presId="urn:microsoft.com/office/officeart/2005/8/layout/hierarchy1"/>
    <dgm:cxn modelId="{1CAC87CA-7C25-4990-A140-DE0A7D26A847}" type="presParOf" srcId="{58B944BA-EE05-46E3-8AC5-EB52D8E169BB}" destId="{B2D87AE5-82BD-43D8-AD6A-B7C856BB352D}" srcOrd="0" destOrd="0" presId="urn:microsoft.com/office/officeart/2005/8/layout/hierarchy1"/>
    <dgm:cxn modelId="{4BB38644-CAC5-4F60-8574-F87268C98584}" type="presParOf" srcId="{B2D87AE5-82BD-43D8-AD6A-B7C856BB352D}" destId="{B4275F17-15D0-4FB9-9212-A77A2E3F6661}" srcOrd="0" destOrd="0" presId="urn:microsoft.com/office/officeart/2005/8/layout/hierarchy1"/>
    <dgm:cxn modelId="{9931294B-AC4D-4948-9D1F-E535F55C84B1}" type="presParOf" srcId="{B2D87AE5-82BD-43D8-AD6A-B7C856BB352D}" destId="{2EA54108-E125-4CE3-A3C2-12F00F9AF29B}" srcOrd="1" destOrd="0" presId="urn:microsoft.com/office/officeart/2005/8/layout/hierarchy1"/>
    <dgm:cxn modelId="{14D4DE62-565F-44DA-836D-933160655EF4}" type="presParOf" srcId="{58B944BA-EE05-46E3-8AC5-EB52D8E169BB}" destId="{E9CB7633-41D4-4756-BFD9-0B4D2E111CC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A7F637-0B5E-48C5-A991-A5A7407A957D}" type="doc">
      <dgm:prSet loTypeId="urn:microsoft.com/office/officeart/2005/8/layout/equation1" loCatId="process" qsTypeId="urn:microsoft.com/office/officeart/2005/8/quickstyle/3d1" qsCatId="3D" csTypeId="urn:microsoft.com/office/officeart/2005/8/colors/accent1_2" csCatId="accent1" phldr="1"/>
      <dgm:spPr/>
    </dgm:pt>
    <dgm:pt modelId="{760DB44D-8D9D-4848-9BFD-D8C5803C3957}">
      <dgm:prSet phldrT="[Text]"/>
      <dgm:spPr/>
      <dgm:t>
        <a:bodyPr/>
        <a:lstStyle/>
        <a:p>
          <a:r>
            <a:rPr lang="en-GB" err="1"/>
            <a:t>Actus</a:t>
          </a:r>
          <a:r>
            <a:rPr lang="en-GB"/>
            <a:t> Reus</a:t>
          </a:r>
        </a:p>
      </dgm:t>
    </dgm:pt>
    <dgm:pt modelId="{71F9D482-7D1D-4F54-B58C-6EDABEE276D9}" type="parTrans" cxnId="{B73BF208-0CA8-4810-B48A-18CCABD09FEB}">
      <dgm:prSet/>
      <dgm:spPr/>
      <dgm:t>
        <a:bodyPr/>
        <a:lstStyle/>
        <a:p>
          <a:endParaRPr lang="en-GB"/>
        </a:p>
      </dgm:t>
    </dgm:pt>
    <dgm:pt modelId="{531BC69A-74EB-4B04-99BF-CEBE9E017BB4}" type="sibTrans" cxnId="{B73BF208-0CA8-4810-B48A-18CCABD09FEB}">
      <dgm:prSet/>
      <dgm:spPr/>
      <dgm:t>
        <a:bodyPr/>
        <a:lstStyle/>
        <a:p>
          <a:endParaRPr lang="en-GB"/>
        </a:p>
      </dgm:t>
    </dgm:pt>
    <dgm:pt modelId="{F96FE8E4-85BE-40F0-BB69-8F153649C9CC}">
      <dgm:prSet phldrT="[Text]"/>
      <dgm:spPr/>
      <dgm:t>
        <a:bodyPr/>
        <a:lstStyle/>
        <a:p>
          <a:r>
            <a:rPr lang="en-GB" err="1"/>
            <a:t>Mens</a:t>
          </a:r>
          <a:r>
            <a:rPr lang="en-GB"/>
            <a:t> Rea</a:t>
          </a:r>
        </a:p>
      </dgm:t>
    </dgm:pt>
    <dgm:pt modelId="{84029D6A-43A7-4AE5-9669-76F2C61D0EC4}" type="parTrans" cxnId="{C7A5C107-A9BB-4CB0-846F-6202BCE8DE83}">
      <dgm:prSet/>
      <dgm:spPr/>
      <dgm:t>
        <a:bodyPr/>
        <a:lstStyle/>
        <a:p>
          <a:endParaRPr lang="en-GB"/>
        </a:p>
      </dgm:t>
    </dgm:pt>
    <dgm:pt modelId="{AF385EF6-825F-454B-8025-D54E117465A7}" type="sibTrans" cxnId="{C7A5C107-A9BB-4CB0-846F-6202BCE8DE83}">
      <dgm:prSet/>
      <dgm:spPr/>
      <dgm:t>
        <a:bodyPr/>
        <a:lstStyle/>
        <a:p>
          <a:endParaRPr lang="en-GB"/>
        </a:p>
      </dgm:t>
    </dgm:pt>
    <dgm:pt modelId="{1D98D84B-2CE7-49E9-BEA3-631D7FEE67CC}">
      <dgm:prSet phldrT="[Text]"/>
      <dgm:spPr/>
      <dgm:t>
        <a:bodyPr/>
        <a:lstStyle/>
        <a:p>
          <a:r>
            <a:rPr lang="en-GB"/>
            <a:t>Criminal Liability</a:t>
          </a:r>
        </a:p>
      </dgm:t>
    </dgm:pt>
    <dgm:pt modelId="{4EA226E8-EB9D-4872-8309-1FDC9B1B047D}" type="parTrans" cxnId="{201E9602-4E3D-46B8-9F94-23A3270F8B06}">
      <dgm:prSet/>
      <dgm:spPr/>
      <dgm:t>
        <a:bodyPr/>
        <a:lstStyle/>
        <a:p>
          <a:endParaRPr lang="en-GB"/>
        </a:p>
      </dgm:t>
    </dgm:pt>
    <dgm:pt modelId="{A51EFB0D-C654-4391-B3EE-1280E5C9ADB0}" type="sibTrans" cxnId="{201E9602-4E3D-46B8-9F94-23A3270F8B06}">
      <dgm:prSet/>
      <dgm:spPr/>
      <dgm:t>
        <a:bodyPr/>
        <a:lstStyle/>
        <a:p>
          <a:endParaRPr lang="en-GB"/>
        </a:p>
      </dgm:t>
    </dgm:pt>
    <dgm:pt modelId="{5A887F7A-18FD-4161-9CFC-E9F3EDE053C9}">
      <dgm:prSet phldrT="[Text]"/>
      <dgm:spPr/>
      <dgm:t>
        <a:bodyPr/>
        <a:lstStyle/>
        <a:p>
          <a:r>
            <a:rPr lang="en-GB"/>
            <a:t>No defence</a:t>
          </a:r>
        </a:p>
        <a:p>
          <a:endParaRPr lang="en-GB"/>
        </a:p>
      </dgm:t>
    </dgm:pt>
    <dgm:pt modelId="{791DDBE3-460C-4A0A-A905-5FE676FEB86A}" type="parTrans" cxnId="{3667E6ED-ED58-4DBF-ADA9-0A4AABA97B7A}">
      <dgm:prSet/>
      <dgm:spPr/>
      <dgm:t>
        <a:bodyPr/>
        <a:lstStyle/>
        <a:p>
          <a:endParaRPr lang="en-GB"/>
        </a:p>
      </dgm:t>
    </dgm:pt>
    <dgm:pt modelId="{89122D7A-BA6A-4A9E-896B-6E825F4FE977}" type="sibTrans" cxnId="{3667E6ED-ED58-4DBF-ADA9-0A4AABA97B7A}">
      <dgm:prSet/>
      <dgm:spPr/>
      <dgm:t>
        <a:bodyPr/>
        <a:lstStyle/>
        <a:p>
          <a:endParaRPr lang="en-GB"/>
        </a:p>
      </dgm:t>
    </dgm:pt>
    <dgm:pt modelId="{EFE1CAD5-95FC-432E-9256-A9FCE4A3B794}" type="pres">
      <dgm:prSet presAssocID="{2BA7F637-0B5E-48C5-A991-A5A7407A957D}" presName="linearFlow" presStyleCnt="0">
        <dgm:presLayoutVars>
          <dgm:dir/>
          <dgm:resizeHandles val="exact"/>
        </dgm:presLayoutVars>
      </dgm:prSet>
      <dgm:spPr/>
    </dgm:pt>
    <dgm:pt modelId="{70186439-3E97-45F9-9C16-508BF3E2E3A4}" type="pres">
      <dgm:prSet presAssocID="{760DB44D-8D9D-4848-9BFD-D8C5803C3957}" presName="node" presStyleLbl="node1" presStyleIdx="0" presStyleCnt="4">
        <dgm:presLayoutVars>
          <dgm:bulletEnabled val="1"/>
        </dgm:presLayoutVars>
      </dgm:prSet>
      <dgm:spPr/>
    </dgm:pt>
    <dgm:pt modelId="{82C74D30-6CCD-4CA9-9DBC-19F2AF370227}" type="pres">
      <dgm:prSet presAssocID="{531BC69A-74EB-4B04-99BF-CEBE9E017BB4}" presName="spacerL" presStyleCnt="0"/>
      <dgm:spPr/>
    </dgm:pt>
    <dgm:pt modelId="{3C46C7AD-2977-4B37-8BEE-176B85A3CB7F}" type="pres">
      <dgm:prSet presAssocID="{531BC69A-74EB-4B04-99BF-CEBE9E017BB4}" presName="sibTrans" presStyleLbl="sibTrans2D1" presStyleIdx="0" presStyleCnt="3"/>
      <dgm:spPr/>
    </dgm:pt>
    <dgm:pt modelId="{2A95B3D8-7AD7-47EF-B1B8-EFFBC47021C2}" type="pres">
      <dgm:prSet presAssocID="{531BC69A-74EB-4B04-99BF-CEBE9E017BB4}" presName="spacerR" presStyleCnt="0"/>
      <dgm:spPr/>
    </dgm:pt>
    <dgm:pt modelId="{CC85F76B-C418-4CFB-B40A-13D12DD0F492}" type="pres">
      <dgm:prSet presAssocID="{F96FE8E4-85BE-40F0-BB69-8F153649C9CC}" presName="node" presStyleLbl="node1" presStyleIdx="1" presStyleCnt="4">
        <dgm:presLayoutVars>
          <dgm:bulletEnabled val="1"/>
        </dgm:presLayoutVars>
      </dgm:prSet>
      <dgm:spPr/>
    </dgm:pt>
    <dgm:pt modelId="{0103E215-3C3A-4430-8D34-AC05D31A2A38}" type="pres">
      <dgm:prSet presAssocID="{AF385EF6-825F-454B-8025-D54E117465A7}" presName="spacerL" presStyleCnt="0"/>
      <dgm:spPr/>
    </dgm:pt>
    <dgm:pt modelId="{220D41AF-4FFA-4B9C-80FF-F2BCE3907C2B}" type="pres">
      <dgm:prSet presAssocID="{AF385EF6-825F-454B-8025-D54E117465A7}" presName="sibTrans" presStyleLbl="sibTrans2D1" presStyleIdx="1" presStyleCnt="3"/>
      <dgm:spPr/>
    </dgm:pt>
    <dgm:pt modelId="{54DD1BF3-E604-4113-AE8F-A44DF936ADFD}" type="pres">
      <dgm:prSet presAssocID="{AF385EF6-825F-454B-8025-D54E117465A7}" presName="spacerR" presStyleCnt="0"/>
      <dgm:spPr/>
    </dgm:pt>
    <dgm:pt modelId="{CFCEA9AB-6508-4CDE-962F-D9C5F605A18B}" type="pres">
      <dgm:prSet presAssocID="{5A887F7A-18FD-4161-9CFC-E9F3EDE053C9}" presName="node" presStyleLbl="node1" presStyleIdx="2" presStyleCnt="4">
        <dgm:presLayoutVars>
          <dgm:bulletEnabled val="1"/>
        </dgm:presLayoutVars>
      </dgm:prSet>
      <dgm:spPr/>
    </dgm:pt>
    <dgm:pt modelId="{B940F933-DCC1-44CB-80F6-02033BD0F0D1}" type="pres">
      <dgm:prSet presAssocID="{89122D7A-BA6A-4A9E-896B-6E825F4FE977}" presName="spacerL" presStyleCnt="0"/>
      <dgm:spPr/>
    </dgm:pt>
    <dgm:pt modelId="{939C82C9-F2B6-4248-91BA-A3B557C7988D}" type="pres">
      <dgm:prSet presAssocID="{89122D7A-BA6A-4A9E-896B-6E825F4FE977}" presName="sibTrans" presStyleLbl="sibTrans2D1" presStyleIdx="2" presStyleCnt="3"/>
      <dgm:spPr/>
    </dgm:pt>
    <dgm:pt modelId="{091A3206-8137-4815-869D-F62E905DE62F}" type="pres">
      <dgm:prSet presAssocID="{89122D7A-BA6A-4A9E-896B-6E825F4FE977}" presName="spacerR" presStyleCnt="0"/>
      <dgm:spPr/>
    </dgm:pt>
    <dgm:pt modelId="{9684E92E-8A7F-40A3-A6DA-65B2D0D00114}" type="pres">
      <dgm:prSet presAssocID="{1D98D84B-2CE7-49E9-BEA3-631D7FEE67CC}" presName="node" presStyleLbl="node1" presStyleIdx="3" presStyleCnt="4">
        <dgm:presLayoutVars>
          <dgm:bulletEnabled val="1"/>
        </dgm:presLayoutVars>
      </dgm:prSet>
      <dgm:spPr/>
    </dgm:pt>
  </dgm:ptLst>
  <dgm:cxnLst>
    <dgm:cxn modelId="{201E9602-4E3D-46B8-9F94-23A3270F8B06}" srcId="{2BA7F637-0B5E-48C5-A991-A5A7407A957D}" destId="{1D98D84B-2CE7-49E9-BEA3-631D7FEE67CC}" srcOrd="3" destOrd="0" parTransId="{4EA226E8-EB9D-4872-8309-1FDC9B1B047D}" sibTransId="{A51EFB0D-C654-4391-B3EE-1280E5C9ADB0}"/>
    <dgm:cxn modelId="{C7A5C107-A9BB-4CB0-846F-6202BCE8DE83}" srcId="{2BA7F637-0B5E-48C5-A991-A5A7407A957D}" destId="{F96FE8E4-85BE-40F0-BB69-8F153649C9CC}" srcOrd="1" destOrd="0" parTransId="{84029D6A-43A7-4AE5-9669-76F2C61D0EC4}" sibTransId="{AF385EF6-825F-454B-8025-D54E117465A7}"/>
    <dgm:cxn modelId="{B73BF208-0CA8-4810-B48A-18CCABD09FEB}" srcId="{2BA7F637-0B5E-48C5-A991-A5A7407A957D}" destId="{760DB44D-8D9D-4848-9BFD-D8C5803C3957}" srcOrd="0" destOrd="0" parTransId="{71F9D482-7D1D-4F54-B58C-6EDABEE276D9}" sibTransId="{531BC69A-74EB-4B04-99BF-CEBE9E017BB4}"/>
    <dgm:cxn modelId="{EC83E02C-D318-47F0-B6C3-64F11963E199}" type="presOf" srcId="{AF385EF6-825F-454B-8025-D54E117465A7}" destId="{220D41AF-4FFA-4B9C-80FF-F2BCE3907C2B}" srcOrd="0" destOrd="0" presId="urn:microsoft.com/office/officeart/2005/8/layout/equation1"/>
    <dgm:cxn modelId="{FE4ADA6F-F04C-4097-9331-DEBA1C3804A1}" type="presOf" srcId="{F96FE8E4-85BE-40F0-BB69-8F153649C9CC}" destId="{CC85F76B-C418-4CFB-B40A-13D12DD0F492}" srcOrd="0" destOrd="0" presId="urn:microsoft.com/office/officeart/2005/8/layout/equation1"/>
    <dgm:cxn modelId="{A99E377B-3A43-4FA6-8514-017EE8CAD574}" type="presOf" srcId="{89122D7A-BA6A-4A9E-896B-6E825F4FE977}" destId="{939C82C9-F2B6-4248-91BA-A3B557C7988D}" srcOrd="0" destOrd="0" presId="urn:microsoft.com/office/officeart/2005/8/layout/equation1"/>
    <dgm:cxn modelId="{70ADD9B9-7216-47F0-8778-EA542E409FA8}" type="presOf" srcId="{2BA7F637-0B5E-48C5-A991-A5A7407A957D}" destId="{EFE1CAD5-95FC-432E-9256-A9FCE4A3B794}" srcOrd="0" destOrd="0" presId="urn:microsoft.com/office/officeart/2005/8/layout/equation1"/>
    <dgm:cxn modelId="{B80269BE-0500-4EFB-A969-96A399118892}" type="presOf" srcId="{1D98D84B-2CE7-49E9-BEA3-631D7FEE67CC}" destId="{9684E92E-8A7F-40A3-A6DA-65B2D0D00114}" srcOrd="0" destOrd="0" presId="urn:microsoft.com/office/officeart/2005/8/layout/equation1"/>
    <dgm:cxn modelId="{AB79A2D0-AEF7-4A82-B17C-2E5B0CD21A20}" type="presOf" srcId="{760DB44D-8D9D-4848-9BFD-D8C5803C3957}" destId="{70186439-3E97-45F9-9C16-508BF3E2E3A4}" srcOrd="0" destOrd="0" presId="urn:microsoft.com/office/officeart/2005/8/layout/equation1"/>
    <dgm:cxn modelId="{3667E6ED-ED58-4DBF-ADA9-0A4AABA97B7A}" srcId="{2BA7F637-0B5E-48C5-A991-A5A7407A957D}" destId="{5A887F7A-18FD-4161-9CFC-E9F3EDE053C9}" srcOrd="2" destOrd="0" parTransId="{791DDBE3-460C-4A0A-A905-5FE676FEB86A}" sibTransId="{89122D7A-BA6A-4A9E-896B-6E825F4FE977}"/>
    <dgm:cxn modelId="{59A694F5-767B-414F-9159-6E8C02BA728F}" type="presOf" srcId="{5A887F7A-18FD-4161-9CFC-E9F3EDE053C9}" destId="{CFCEA9AB-6508-4CDE-962F-D9C5F605A18B}" srcOrd="0" destOrd="0" presId="urn:microsoft.com/office/officeart/2005/8/layout/equation1"/>
    <dgm:cxn modelId="{958698FA-42A8-4D0A-8897-824E86169478}" type="presOf" srcId="{531BC69A-74EB-4B04-99BF-CEBE9E017BB4}" destId="{3C46C7AD-2977-4B37-8BEE-176B85A3CB7F}" srcOrd="0" destOrd="0" presId="urn:microsoft.com/office/officeart/2005/8/layout/equation1"/>
    <dgm:cxn modelId="{F278D3E7-AFB3-486A-BA9B-E162708E6BB8}" type="presParOf" srcId="{EFE1CAD5-95FC-432E-9256-A9FCE4A3B794}" destId="{70186439-3E97-45F9-9C16-508BF3E2E3A4}" srcOrd="0" destOrd="0" presId="urn:microsoft.com/office/officeart/2005/8/layout/equation1"/>
    <dgm:cxn modelId="{8D39A3F3-3148-46F5-9284-05E1EF34800E}" type="presParOf" srcId="{EFE1CAD5-95FC-432E-9256-A9FCE4A3B794}" destId="{82C74D30-6CCD-4CA9-9DBC-19F2AF370227}" srcOrd="1" destOrd="0" presId="urn:microsoft.com/office/officeart/2005/8/layout/equation1"/>
    <dgm:cxn modelId="{3DD52F73-01A3-4DB8-9F48-7CC3AB31E5BE}" type="presParOf" srcId="{EFE1CAD5-95FC-432E-9256-A9FCE4A3B794}" destId="{3C46C7AD-2977-4B37-8BEE-176B85A3CB7F}" srcOrd="2" destOrd="0" presId="urn:microsoft.com/office/officeart/2005/8/layout/equation1"/>
    <dgm:cxn modelId="{0220947C-E726-4370-928C-341EE01A03D5}" type="presParOf" srcId="{EFE1CAD5-95FC-432E-9256-A9FCE4A3B794}" destId="{2A95B3D8-7AD7-47EF-B1B8-EFFBC47021C2}" srcOrd="3" destOrd="0" presId="urn:microsoft.com/office/officeart/2005/8/layout/equation1"/>
    <dgm:cxn modelId="{AA97412B-5244-4989-B163-94452AEF55E5}" type="presParOf" srcId="{EFE1CAD5-95FC-432E-9256-A9FCE4A3B794}" destId="{CC85F76B-C418-4CFB-B40A-13D12DD0F492}" srcOrd="4" destOrd="0" presId="urn:microsoft.com/office/officeart/2005/8/layout/equation1"/>
    <dgm:cxn modelId="{40876F87-E3A5-43D2-B16A-BFEFC965325B}" type="presParOf" srcId="{EFE1CAD5-95FC-432E-9256-A9FCE4A3B794}" destId="{0103E215-3C3A-4430-8D34-AC05D31A2A38}" srcOrd="5" destOrd="0" presId="urn:microsoft.com/office/officeart/2005/8/layout/equation1"/>
    <dgm:cxn modelId="{97E56717-8D6C-4958-A65E-63A33D8E5FCA}" type="presParOf" srcId="{EFE1CAD5-95FC-432E-9256-A9FCE4A3B794}" destId="{220D41AF-4FFA-4B9C-80FF-F2BCE3907C2B}" srcOrd="6" destOrd="0" presId="urn:microsoft.com/office/officeart/2005/8/layout/equation1"/>
    <dgm:cxn modelId="{19CCA713-47A9-496A-ADCC-5593D2D91F5A}" type="presParOf" srcId="{EFE1CAD5-95FC-432E-9256-A9FCE4A3B794}" destId="{54DD1BF3-E604-4113-AE8F-A44DF936ADFD}" srcOrd="7" destOrd="0" presId="urn:microsoft.com/office/officeart/2005/8/layout/equation1"/>
    <dgm:cxn modelId="{13E4BA87-BC9F-4FF8-B74B-09A630395367}" type="presParOf" srcId="{EFE1CAD5-95FC-432E-9256-A9FCE4A3B794}" destId="{CFCEA9AB-6508-4CDE-962F-D9C5F605A18B}" srcOrd="8" destOrd="0" presId="urn:microsoft.com/office/officeart/2005/8/layout/equation1"/>
    <dgm:cxn modelId="{352B715A-1844-4387-9CB4-ADDC1F26E64E}" type="presParOf" srcId="{EFE1CAD5-95FC-432E-9256-A9FCE4A3B794}" destId="{B940F933-DCC1-44CB-80F6-02033BD0F0D1}" srcOrd="9" destOrd="0" presId="urn:microsoft.com/office/officeart/2005/8/layout/equation1"/>
    <dgm:cxn modelId="{C2FC3550-A710-46B1-9B48-05C241BC59F8}" type="presParOf" srcId="{EFE1CAD5-95FC-432E-9256-A9FCE4A3B794}" destId="{939C82C9-F2B6-4248-91BA-A3B557C7988D}" srcOrd="10" destOrd="0" presId="urn:microsoft.com/office/officeart/2005/8/layout/equation1"/>
    <dgm:cxn modelId="{068184E5-E361-492E-9E59-593C0250551A}" type="presParOf" srcId="{EFE1CAD5-95FC-432E-9256-A9FCE4A3B794}" destId="{091A3206-8137-4815-869D-F62E905DE62F}" srcOrd="11" destOrd="0" presId="urn:microsoft.com/office/officeart/2005/8/layout/equation1"/>
    <dgm:cxn modelId="{4C2934B5-4C27-44B1-BC5F-D9292FAEB25F}" type="presParOf" srcId="{EFE1CAD5-95FC-432E-9256-A9FCE4A3B794}" destId="{9684E92E-8A7F-40A3-A6DA-65B2D0D00114}" srcOrd="12" destOrd="0" presId="urn:microsoft.com/office/officeart/2005/8/layout/equati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a:t>Causation must be </a:t>
          </a:r>
          <a:r>
            <a:rPr lang="en-GB">
              <a:latin typeface="Corbel" panose="020B0503020204020204"/>
            </a:rPr>
            <a:t>established</a:t>
          </a:r>
          <a:endParaRPr lang="en-GB"/>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a:p>
        <a:p>
          <a:r>
            <a:rPr lang="en-GB"/>
            <a:t>Prohibited Act</a:t>
          </a:r>
        </a:p>
        <a:p>
          <a:endParaRPr lang="en-GB"/>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a:p>
        <a:p>
          <a:r>
            <a:rPr lang="en-GB"/>
            <a:t>Silence</a:t>
          </a:r>
        </a:p>
        <a:p>
          <a:endParaRPr lang="en-GB"/>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56276E5-369B-40EF-A7E9-D10A67D241D7}"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FBB87C78-E9DB-42CD-9B2D-A57D865346E6}">
      <dgm:prSet phldrT="[Text]"/>
      <dgm:spPr/>
      <dgm:t>
        <a:bodyPr/>
        <a:lstStyle/>
        <a:p>
          <a:r>
            <a:rPr lang="en-GB"/>
            <a:t>Is D legally to blame?</a:t>
          </a:r>
        </a:p>
      </dgm:t>
    </dgm:pt>
    <dgm:pt modelId="{59E1E797-3DC7-4068-8F1F-366982DCFB1C}" type="parTrans" cxnId="{840E0985-3BD3-4434-851B-31E7011228D4}">
      <dgm:prSet/>
      <dgm:spPr/>
      <dgm:t>
        <a:bodyPr/>
        <a:lstStyle/>
        <a:p>
          <a:endParaRPr lang="en-GB"/>
        </a:p>
      </dgm:t>
    </dgm:pt>
    <dgm:pt modelId="{C7BF0E23-146A-4A87-B7A2-77EBD3116E7E}" type="sibTrans" cxnId="{840E0985-3BD3-4434-851B-31E7011228D4}">
      <dgm:prSet/>
      <dgm:spPr/>
      <dgm:t>
        <a:bodyPr/>
        <a:lstStyle/>
        <a:p>
          <a:endParaRPr lang="en-GB"/>
        </a:p>
      </dgm:t>
    </dgm:pt>
    <dgm:pt modelId="{CB1BB85C-E9F1-44A4-B6DA-0CB462329FFF}">
      <dgm:prSet phldrT="[Text]"/>
      <dgm:spPr/>
      <dgm:t>
        <a:bodyPr/>
        <a:lstStyle/>
        <a:p>
          <a:r>
            <a:rPr lang="en-GB" b="0"/>
            <a:t>chain of causation</a:t>
          </a:r>
        </a:p>
      </dgm:t>
    </dgm:pt>
    <dgm:pt modelId="{CFF9BBE3-91F0-4EC0-9FBF-DD54121B63E3}" type="parTrans" cxnId="{6B263BF5-F8C7-4FD7-8D29-225D0D36232A}">
      <dgm:prSet/>
      <dgm:spPr/>
      <dgm:t>
        <a:bodyPr/>
        <a:lstStyle/>
        <a:p>
          <a:endParaRPr lang="en-GB"/>
        </a:p>
      </dgm:t>
    </dgm:pt>
    <dgm:pt modelId="{17D1758F-58F6-4ACB-840B-965EBFF7174C}" type="sibTrans" cxnId="{6B263BF5-F8C7-4FD7-8D29-225D0D36232A}">
      <dgm:prSet/>
      <dgm:spPr/>
      <dgm:t>
        <a:bodyPr/>
        <a:lstStyle/>
        <a:p>
          <a:endParaRPr lang="en-GB"/>
        </a:p>
      </dgm:t>
    </dgm:pt>
    <dgm:pt modelId="{E237D40F-D7E9-451F-93AF-A0B79E602C53}">
      <dgm:prSet phldrT="[Text]"/>
      <dgm:spPr/>
      <dgm:t>
        <a:bodyPr/>
        <a:lstStyle/>
        <a:p>
          <a:r>
            <a:rPr lang="en-GB"/>
            <a:t>Act must cause result</a:t>
          </a:r>
        </a:p>
      </dgm:t>
    </dgm:pt>
    <dgm:pt modelId="{86BB87F6-4281-423E-859C-345CB8DDF5BC}" type="parTrans" cxnId="{2AE48674-B49F-4B0C-9553-014634DD63E1}">
      <dgm:prSet/>
      <dgm:spPr/>
      <dgm:t>
        <a:bodyPr/>
        <a:lstStyle/>
        <a:p>
          <a:endParaRPr lang="en-GB"/>
        </a:p>
      </dgm:t>
    </dgm:pt>
    <dgm:pt modelId="{759E05E7-AF41-4671-9843-A8D1A3EB0E0C}" type="sibTrans" cxnId="{2AE48674-B49F-4B0C-9553-014634DD63E1}">
      <dgm:prSet/>
      <dgm:spPr/>
      <dgm:t>
        <a:bodyPr/>
        <a:lstStyle/>
        <a:p>
          <a:endParaRPr lang="en-GB"/>
        </a:p>
      </dgm:t>
    </dgm:pt>
    <dgm:pt modelId="{50CDB27C-4747-455E-8E01-94016AA4ADA2}">
      <dgm:prSet phldrT="[Text]"/>
      <dgm:spPr/>
      <dgm:t>
        <a:bodyPr/>
        <a:lstStyle/>
        <a:p>
          <a:r>
            <a:rPr lang="en-GB"/>
            <a:t>More than minimal effect</a:t>
          </a:r>
        </a:p>
      </dgm:t>
    </dgm:pt>
    <dgm:pt modelId="{30386DA7-FB96-48EB-A2F4-90670142991D}" type="parTrans" cxnId="{EACF7B73-F758-457F-A51B-88A1DF485106}">
      <dgm:prSet/>
      <dgm:spPr/>
      <dgm:t>
        <a:bodyPr/>
        <a:lstStyle/>
        <a:p>
          <a:endParaRPr lang="en-GB"/>
        </a:p>
      </dgm:t>
    </dgm:pt>
    <dgm:pt modelId="{D6EFBD0B-351C-45E2-9EE2-2DF32BE6B998}" type="sibTrans" cxnId="{EACF7B73-F758-457F-A51B-88A1DF485106}">
      <dgm:prSet/>
      <dgm:spPr/>
      <dgm:t>
        <a:bodyPr/>
        <a:lstStyle/>
        <a:p>
          <a:endParaRPr lang="en-GB"/>
        </a:p>
      </dgm:t>
    </dgm:pt>
    <dgm:pt modelId="{6935A770-6F1F-4D4E-A0E8-81861F4C4BC8}">
      <dgm:prSet phldrT="[Text]"/>
      <dgm:spPr/>
      <dgm:t>
        <a:bodyPr/>
        <a:lstStyle/>
        <a:p>
          <a:r>
            <a:rPr lang="en-GB"/>
            <a:t>New, intervening act</a:t>
          </a:r>
        </a:p>
      </dgm:t>
    </dgm:pt>
    <dgm:pt modelId="{9DE314EA-D631-4D02-81D7-B65BB761D6A5}" type="parTrans" cxnId="{DDD9F037-95C8-42DE-84B1-82F1B6240639}">
      <dgm:prSet/>
      <dgm:spPr/>
      <dgm:t>
        <a:bodyPr/>
        <a:lstStyle/>
        <a:p>
          <a:endParaRPr lang="en-GB"/>
        </a:p>
      </dgm:t>
    </dgm:pt>
    <dgm:pt modelId="{1B7372DC-4BFC-478F-A6E4-FB174582ACBA}" type="sibTrans" cxnId="{DDD9F037-95C8-42DE-84B1-82F1B6240639}">
      <dgm:prSet/>
      <dgm:spPr/>
      <dgm:t>
        <a:bodyPr/>
        <a:lstStyle/>
        <a:p>
          <a:endParaRPr lang="en-GB"/>
        </a:p>
      </dgm:t>
    </dgm:pt>
    <dgm:pt modelId="{8826A5F1-B87C-4B92-98E1-F5A35866A1B9}" type="pres">
      <dgm:prSet presAssocID="{456276E5-369B-40EF-A7E9-D10A67D241D7}" presName="cycle" presStyleCnt="0">
        <dgm:presLayoutVars>
          <dgm:dir/>
          <dgm:resizeHandles val="exact"/>
        </dgm:presLayoutVars>
      </dgm:prSet>
      <dgm:spPr/>
    </dgm:pt>
    <dgm:pt modelId="{D78ED79C-BAE1-486E-998A-0ACEACC48931}" type="pres">
      <dgm:prSet presAssocID="{FBB87C78-E9DB-42CD-9B2D-A57D865346E6}" presName="node" presStyleLbl="node1" presStyleIdx="0" presStyleCnt="5">
        <dgm:presLayoutVars>
          <dgm:bulletEnabled val="1"/>
        </dgm:presLayoutVars>
      </dgm:prSet>
      <dgm:spPr/>
    </dgm:pt>
    <dgm:pt modelId="{DB606256-FBC1-45C2-8C8D-6BF73927875A}" type="pres">
      <dgm:prSet presAssocID="{FBB87C78-E9DB-42CD-9B2D-A57D865346E6}" presName="spNode" presStyleCnt="0"/>
      <dgm:spPr/>
    </dgm:pt>
    <dgm:pt modelId="{1846E1FD-B84E-4E0E-978F-25EDBBFD6890}" type="pres">
      <dgm:prSet presAssocID="{C7BF0E23-146A-4A87-B7A2-77EBD3116E7E}" presName="sibTrans" presStyleLbl="sibTrans1D1" presStyleIdx="0" presStyleCnt="5"/>
      <dgm:spPr/>
    </dgm:pt>
    <dgm:pt modelId="{8DCD1067-2877-4D7E-8CED-1FE40DB8508D}" type="pres">
      <dgm:prSet presAssocID="{CB1BB85C-E9F1-44A4-B6DA-0CB462329FFF}" presName="node" presStyleLbl="node1" presStyleIdx="1" presStyleCnt="5">
        <dgm:presLayoutVars>
          <dgm:bulletEnabled val="1"/>
        </dgm:presLayoutVars>
      </dgm:prSet>
      <dgm:spPr/>
    </dgm:pt>
    <dgm:pt modelId="{B0263892-A6C5-4CE5-ABEF-A3916AE46C9A}" type="pres">
      <dgm:prSet presAssocID="{CB1BB85C-E9F1-44A4-B6DA-0CB462329FFF}" presName="spNode" presStyleCnt="0"/>
      <dgm:spPr/>
    </dgm:pt>
    <dgm:pt modelId="{B58DED35-5272-475E-8FEA-99484995C92A}" type="pres">
      <dgm:prSet presAssocID="{17D1758F-58F6-4ACB-840B-965EBFF7174C}" presName="sibTrans" presStyleLbl="sibTrans1D1" presStyleIdx="1" presStyleCnt="5"/>
      <dgm:spPr/>
    </dgm:pt>
    <dgm:pt modelId="{6CB84F14-0162-4BDD-B581-13DDBDAF13EB}" type="pres">
      <dgm:prSet presAssocID="{E237D40F-D7E9-451F-93AF-A0B79E602C53}" presName="node" presStyleLbl="node1" presStyleIdx="2" presStyleCnt="5">
        <dgm:presLayoutVars>
          <dgm:bulletEnabled val="1"/>
        </dgm:presLayoutVars>
      </dgm:prSet>
      <dgm:spPr/>
    </dgm:pt>
    <dgm:pt modelId="{7674EAD8-1EFA-460B-B4D9-42CCE877AE2F}" type="pres">
      <dgm:prSet presAssocID="{E237D40F-D7E9-451F-93AF-A0B79E602C53}" presName="spNode" presStyleCnt="0"/>
      <dgm:spPr/>
    </dgm:pt>
    <dgm:pt modelId="{2138CDDC-6CDF-471B-BC36-2FE3BD2EB240}" type="pres">
      <dgm:prSet presAssocID="{759E05E7-AF41-4671-9843-A8D1A3EB0E0C}" presName="sibTrans" presStyleLbl="sibTrans1D1" presStyleIdx="2" presStyleCnt="5"/>
      <dgm:spPr/>
    </dgm:pt>
    <dgm:pt modelId="{BFF59E52-EDC1-4C19-BF4E-53FF61E3A3C1}" type="pres">
      <dgm:prSet presAssocID="{50CDB27C-4747-455E-8E01-94016AA4ADA2}" presName="node" presStyleLbl="node1" presStyleIdx="3" presStyleCnt="5">
        <dgm:presLayoutVars>
          <dgm:bulletEnabled val="1"/>
        </dgm:presLayoutVars>
      </dgm:prSet>
      <dgm:spPr/>
    </dgm:pt>
    <dgm:pt modelId="{056B4CC3-7C48-4E46-9663-06571807B5DB}" type="pres">
      <dgm:prSet presAssocID="{50CDB27C-4747-455E-8E01-94016AA4ADA2}" presName="spNode" presStyleCnt="0"/>
      <dgm:spPr/>
    </dgm:pt>
    <dgm:pt modelId="{C307667A-6E05-4459-8DF2-4C5454DB9B3E}" type="pres">
      <dgm:prSet presAssocID="{D6EFBD0B-351C-45E2-9EE2-2DF32BE6B998}" presName="sibTrans" presStyleLbl="sibTrans1D1" presStyleIdx="3" presStyleCnt="5"/>
      <dgm:spPr/>
    </dgm:pt>
    <dgm:pt modelId="{76DDC1B1-344E-4258-963E-3D0F56909663}" type="pres">
      <dgm:prSet presAssocID="{6935A770-6F1F-4D4E-A0E8-81861F4C4BC8}" presName="node" presStyleLbl="node1" presStyleIdx="4" presStyleCnt="5">
        <dgm:presLayoutVars>
          <dgm:bulletEnabled val="1"/>
        </dgm:presLayoutVars>
      </dgm:prSet>
      <dgm:spPr/>
    </dgm:pt>
    <dgm:pt modelId="{21D007DA-D089-405D-9535-8F61CDE14492}" type="pres">
      <dgm:prSet presAssocID="{6935A770-6F1F-4D4E-A0E8-81861F4C4BC8}" presName="spNode" presStyleCnt="0"/>
      <dgm:spPr/>
    </dgm:pt>
    <dgm:pt modelId="{15F91CB2-537D-4195-910A-0BD647EDE410}" type="pres">
      <dgm:prSet presAssocID="{1B7372DC-4BFC-478F-A6E4-FB174582ACBA}" presName="sibTrans" presStyleLbl="sibTrans1D1" presStyleIdx="4" presStyleCnt="5"/>
      <dgm:spPr/>
    </dgm:pt>
  </dgm:ptLst>
  <dgm:cxnLst>
    <dgm:cxn modelId="{DDD9F037-95C8-42DE-84B1-82F1B6240639}" srcId="{456276E5-369B-40EF-A7E9-D10A67D241D7}" destId="{6935A770-6F1F-4D4E-A0E8-81861F4C4BC8}" srcOrd="4" destOrd="0" parTransId="{9DE314EA-D631-4D02-81D7-B65BB761D6A5}" sibTransId="{1B7372DC-4BFC-478F-A6E4-FB174582ACBA}"/>
    <dgm:cxn modelId="{4CB14A67-EA5D-4B7F-9DA6-188BEC1B7C66}" type="presOf" srcId="{E237D40F-D7E9-451F-93AF-A0B79E602C53}" destId="{6CB84F14-0162-4BDD-B581-13DDBDAF13EB}" srcOrd="0" destOrd="0" presId="urn:microsoft.com/office/officeart/2005/8/layout/cycle5"/>
    <dgm:cxn modelId="{EACF7B73-F758-457F-A51B-88A1DF485106}" srcId="{456276E5-369B-40EF-A7E9-D10A67D241D7}" destId="{50CDB27C-4747-455E-8E01-94016AA4ADA2}" srcOrd="3" destOrd="0" parTransId="{30386DA7-FB96-48EB-A2F4-90670142991D}" sibTransId="{D6EFBD0B-351C-45E2-9EE2-2DF32BE6B998}"/>
    <dgm:cxn modelId="{2AE48674-B49F-4B0C-9553-014634DD63E1}" srcId="{456276E5-369B-40EF-A7E9-D10A67D241D7}" destId="{E237D40F-D7E9-451F-93AF-A0B79E602C53}" srcOrd="2" destOrd="0" parTransId="{86BB87F6-4281-423E-859C-345CB8DDF5BC}" sibTransId="{759E05E7-AF41-4671-9843-A8D1A3EB0E0C}"/>
    <dgm:cxn modelId="{840E0985-3BD3-4434-851B-31E7011228D4}" srcId="{456276E5-369B-40EF-A7E9-D10A67D241D7}" destId="{FBB87C78-E9DB-42CD-9B2D-A57D865346E6}" srcOrd="0" destOrd="0" parTransId="{59E1E797-3DC7-4068-8F1F-366982DCFB1C}" sibTransId="{C7BF0E23-146A-4A87-B7A2-77EBD3116E7E}"/>
    <dgm:cxn modelId="{75F93B86-3453-4B9D-A42C-BCBA36FB58E8}" type="presOf" srcId="{C7BF0E23-146A-4A87-B7A2-77EBD3116E7E}" destId="{1846E1FD-B84E-4E0E-978F-25EDBBFD6890}" srcOrd="0" destOrd="0" presId="urn:microsoft.com/office/officeart/2005/8/layout/cycle5"/>
    <dgm:cxn modelId="{02896C93-4ACB-41FB-B956-CA787306C370}" type="presOf" srcId="{D6EFBD0B-351C-45E2-9EE2-2DF32BE6B998}" destId="{C307667A-6E05-4459-8DF2-4C5454DB9B3E}" srcOrd="0" destOrd="0" presId="urn:microsoft.com/office/officeart/2005/8/layout/cycle5"/>
    <dgm:cxn modelId="{024D0BAD-4980-40FC-B85E-B79D32683244}" type="presOf" srcId="{FBB87C78-E9DB-42CD-9B2D-A57D865346E6}" destId="{D78ED79C-BAE1-486E-998A-0ACEACC48931}" srcOrd="0" destOrd="0" presId="urn:microsoft.com/office/officeart/2005/8/layout/cycle5"/>
    <dgm:cxn modelId="{4A16FFC8-C258-4447-ADFC-8E978E09D464}" type="presOf" srcId="{456276E5-369B-40EF-A7E9-D10A67D241D7}" destId="{8826A5F1-B87C-4B92-98E1-F5A35866A1B9}" srcOrd="0" destOrd="0" presId="urn:microsoft.com/office/officeart/2005/8/layout/cycle5"/>
    <dgm:cxn modelId="{D6E45DD6-0637-47DF-89E6-FD0E6553CCA4}" type="presOf" srcId="{50CDB27C-4747-455E-8E01-94016AA4ADA2}" destId="{BFF59E52-EDC1-4C19-BF4E-53FF61E3A3C1}" srcOrd="0" destOrd="0" presId="urn:microsoft.com/office/officeart/2005/8/layout/cycle5"/>
    <dgm:cxn modelId="{DB6B62D8-A703-41C4-851A-05AABF1A0B54}" type="presOf" srcId="{759E05E7-AF41-4671-9843-A8D1A3EB0E0C}" destId="{2138CDDC-6CDF-471B-BC36-2FE3BD2EB240}" srcOrd="0" destOrd="0" presId="urn:microsoft.com/office/officeart/2005/8/layout/cycle5"/>
    <dgm:cxn modelId="{A9DC50D8-D8CE-41AE-9341-1B1503EEE033}" type="presOf" srcId="{6935A770-6F1F-4D4E-A0E8-81861F4C4BC8}" destId="{76DDC1B1-344E-4258-963E-3D0F56909663}" srcOrd="0" destOrd="0" presId="urn:microsoft.com/office/officeart/2005/8/layout/cycle5"/>
    <dgm:cxn modelId="{51C215F4-7601-472E-B539-566C33E10295}" type="presOf" srcId="{CB1BB85C-E9F1-44A4-B6DA-0CB462329FFF}" destId="{8DCD1067-2877-4D7E-8CED-1FE40DB8508D}" srcOrd="0" destOrd="0" presId="urn:microsoft.com/office/officeart/2005/8/layout/cycle5"/>
    <dgm:cxn modelId="{6B263BF5-F8C7-4FD7-8D29-225D0D36232A}" srcId="{456276E5-369B-40EF-A7E9-D10A67D241D7}" destId="{CB1BB85C-E9F1-44A4-B6DA-0CB462329FFF}" srcOrd="1" destOrd="0" parTransId="{CFF9BBE3-91F0-4EC0-9FBF-DD54121B63E3}" sibTransId="{17D1758F-58F6-4ACB-840B-965EBFF7174C}"/>
    <dgm:cxn modelId="{DA2004F7-57A2-4898-8755-5E49918C2AD5}" type="presOf" srcId="{17D1758F-58F6-4ACB-840B-965EBFF7174C}" destId="{B58DED35-5272-475E-8FEA-99484995C92A}" srcOrd="0" destOrd="0" presId="urn:microsoft.com/office/officeart/2005/8/layout/cycle5"/>
    <dgm:cxn modelId="{82DA17FB-9C27-4CD9-8302-46F91F8262E9}" type="presOf" srcId="{1B7372DC-4BFC-478F-A6E4-FB174582ACBA}" destId="{15F91CB2-537D-4195-910A-0BD647EDE410}" srcOrd="0" destOrd="0" presId="urn:microsoft.com/office/officeart/2005/8/layout/cycle5"/>
    <dgm:cxn modelId="{F453AB09-CDCF-4B4C-BF64-4E112BFA503A}" type="presParOf" srcId="{8826A5F1-B87C-4B92-98E1-F5A35866A1B9}" destId="{D78ED79C-BAE1-486E-998A-0ACEACC48931}" srcOrd="0" destOrd="0" presId="urn:microsoft.com/office/officeart/2005/8/layout/cycle5"/>
    <dgm:cxn modelId="{B686DB94-3F5F-4A6E-8B8F-79ECBFCCE194}" type="presParOf" srcId="{8826A5F1-B87C-4B92-98E1-F5A35866A1B9}" destId="{DB606256-FBC1-45C2-8C8D-6BF73927875A}" srcOrd="1" destOrd="0" presId="urn:microsoft.com/office/officeart/2005/8/layout/cycle5"/>
    <dgm:cxn modelId="{05DC19C1-BBE0-4E26-85AB-2460E7B8357B}" type="presParOf" srcId="{8826A5F1-B87C-4B92-98E1-F5A35866A1B9}" destId="{1846E1FD-B84E-4E0E-978F-25EDBBFD6890}" srcOrd="2" destOrd="0" presId="urn:microsoft.com/office/officeart/2005/8/layout/cycle5"/>
    <dgm:cxn modelId="{4159617E-6D3C-4A41-B5E9-3C6A21E78987}" type="presParOf" srcId="{8826A5F1-B87C-4B92-98E1-F5A35866A1B9}" destId="{8DCD1067-2877-4D7E-8CED-1FE40DB8508D}" srcOrd="3" destOrd="0" presId="urn:microsoft.com/office/officeart/2005/8/layout/cycle5"/>
    <dgm:cxn modelId="{9F3F9C0F-5BED-473F-93F7-EF49468EE994}" type="presParOf" srcId="{8826A5F1-B87C-4B92-98E1-F5A35866A1B9}" destId="{B0263892-A6C5-4CE5-ABEF-A3916AE46C9A}" srcOrd="4" destOrd="0" presId="urn:microsoft.com/office/officeart/2005/8/layout/cycle5"/>
    <dgm:cxn modelId="{566A814A-8C8A-486B-AC9B-BEFE443FA834}" type="presParOf" srcId="{8826A5F1-B87C-4B92-98E1-F5A35866A1B9}" destId="{B58DED35-5272-475E-8FEA-99484995C92A}" srcOrd="5" destOrd="0" presId="urn:microsoft.com/office/officeart/2005/8/layout/cycle5"/>
    <dgm:cxn modelId="{77E9BAC9-5DB6-4A47-A042-195ACF704E9B}" type="presParOf" srcId="{8826A5F1-B87C-4B92-98E1-F5A35866A1B9}" destId="{6CB84F14-0162-4BDD-B581-13DDBDAF13EB}" srcOrd="6" destOrd="0" presId="urn:microsoft.com/office/officeart/2005/8/layout/cycle5"/>
    <dgm:cxn modelId="{FF35E19C-8583-45EE-BC3E-DE1057A78CEC}" type="presParOf" srcId="{8826A5F1-B87C-4B92-98E1-F5A35866A1B9}" destId="{7674EAD8-1EFA-460B-B4D9-42CCE877AE2F}" srcOrd="7" destOrd="0" presId="urn:microsoft.com/office/officeart/2005/8/layout/cycle5"/>
    <dgm:cxn modelId="{65685C82-93A7-42AF-95BC-488C965D84B5}" type="presParOf" srcId="{8826A5F1-B87C-4B92-98E1-F5A35866A1B9}" destId="{2138CDDC-6CDF-471B-BC36-2FE3BD2EB240}" srcOrd="8" destOrd="0" presId="urn:microsoft.com/office/officeart/2005/8/layout/cycle5"/>
    <dgm:cxn modelId="{5D146A97-1D3C-4E3B-B891-E367D0622D4C}" type="presParOf" srcId="{8826A5F1-B87C-4B92-98E1-F5A35866A1B9}" destId="{BFF59E52-EDC1-4C19-BF4E-53FF61E3A3C1}" srcOrd="9" destOrd="0" presId="urn:microsoft.com/office/officeart/2005/8/layout/cycle5"/>
    <dgm:cxn modelId="{CA9F916F-31AA-475A-97AE-548EF0755BBC}" type="presParOf" srcId="{8826A5F1-B87C-4B92-98E1-F5A35866A1B9}" destId="{056B4CC3-7C48-4E46-9663-06571807B5DB}" srcOrd="10" destOrd="0" presId="urn:microsoft.com/office/officeart/2005/8/layout/cycle5"/>
    <dgm:cxn modelId="{0A5EB64A-9E58-449D-8D39-E66C0328479D}" type="presParOf" srcId="{8826A5F1-B87C-4B92-98E1-F5A35866A1B9}" destId="{C307667A-6E05-4459-8DF2-4C5454DB9B3E}" srcOrd="11" destOrd="0" presId="urn:microsoft.com/office/officeart/2005/8/layout/cycle5"/>
    <dgm:cxn modelId="{D8073F34-A958-47CB-A019-B84856D8530A}" type="presParOf" srcId="{8826A5F1-B87C-4B92-98E1-F5A35866A1B9}" destId="{76DDC1B1-344E-4258-963E-3D0F56909663}" srcOrd="12" destOrd="0" presId="urn:microsoft.com/office/officeart/2005/8/layout/cycle5"/>
    <dgm:cxn modelId="{6BAED86F-50F7-40CE-AA03-5BE3794D856D}" type="presParOf" srcId="{8826A5F1-B87C-4B92-98E1-F5A35866A1B9}" destId="{21D007DA-D089-405D-9535-8F61CDE14492}" srcOrd="13" destOrd="0" presId="urn:microsoft.com/office/officeart/2005/8/layout/cycle5"/>
    <dgm:cxn modelId="{A5D04293-85E8-4A2F-9B8A-2BEDB659D67F}" type="presParOf" srcId="{8826A5F1-B87C-4B92-98E1-F5A35866A1B9}" destId="{15F91CB2-537D-4195-910A-0BD647EDE410}"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2C705C1-1486-4688-BAF1-85AED0AD6181}"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C44EDBF8-8F5E-400B-9C58-341D29D1A73E}">
      <dgm:prSet/>
      <dgm:spPr/>
      <dgm:t>
        <a:bodyPr/>
        <a:lstStyle/>
        <a:p>
          <a:r>
            <a:rPr lang="en-GB"/>
            <a:t>Least controversial principle</a:t>
          </a:r>
          <a:endParaRPr lang="en-US"/>
        </a:p>
      </dgm:t>
    </dgm:pt>
    <dgm:pt modelId="{1C4C612F-8D86-4610-A99B-E996A845E3D4}" type="parTrans" cxnId="{1C4BE7DA-2FF4-4457-AC69-7382BDBFACCB}">
      <dgm:prSet/>
      <dgm:spPr/>
      <dgm:t>
        <a:bodyPr/>
        <a:lstStyle/>
        <a:p>
          <a:endParaRPr lang="en-US"/>
        </a:p>
      </dgm:t>
    </dgm:pt>
    <dgm:pt modelId="{A099A556-A281-4FF1-A2A9-6BB8FAA9C4FB}" type="sibTrans" cxnId="{1C4BE7DA-2FF4-4457-AC69-7382BDBFACCB}">
      <dgm:prSet/>
      <dgm:spPr/>
      <dgm:t>
        <a:bodyPr/>
        <a:lstStyle/>
        <a:p>
          <a:endParaRPr lang="en-US"/>
        </a:p>
      </dgm:t>
    </dgm:pt>
    <dgm:pt modelId="{D0DC33BE-72D3-44E6-9E57-DCD2B21EF36B}">
      <dgm:prSet/>
      <dgm:spPr/>
      <dgm:t>
        <a:bodyPr/>
        <a:lstStyle/>
        <a:p>
          <a:r>
            <a:rPr lang="en-GB"/>
            <a:t>Should not imply that D must be the main cause</a:t>
          </a:r>
          <a:endParaRPr lang="en-US"/>
        </a:p>
      </dgm:t>
    </dgm:pt>
    <dgm:pt modelId="{E3E13BAC-DD86-4474-9BAC-9A4FF56D0308}" type="parTrans" cxnId="{FC0A3174-AD86-4593-895B-A1F993D07E95}">
      <dgm:prSet/>
      <dgm:spPr/>
      <dgm:t>
        <a:bodyPr/>
        <a:lstStyle/>
        <a:p>
          <a:endParaRPr lang="en-US"/>
        </a:p>
      </dgm:t>
    </dgm:pt>
    <dgm:pt modelId="{9DF1EBD6-6648-435A-980C-E38CDE6F506D}" type="sibTrans" cxnId="{FC0A3174-AD86-4593-895B-A1F993D07E95}">
      <dgm:prSet/>
      <dgm:spPr/>
      <dgm:t>
        <a:bodyPr/>
        <a:lstStyle/>
        <a:p>
          <a:endParaRPr lang="en-US"/>
        </a:p>
      </dgm:t>
    </dgm:pt>
    <dgm:pt modelId="{640B170A-44A1-495F-893F-4BF07D081CB5}">
      <dgm:prSet/>
      <dgm:spPr/>
      <dgm:t>
        <a:bodyPr/>
        <a:lstStyle/>
        <a:p>
          <a:r>
            <a:rPr lang="en-GB"/>
            <a:t>Defendant's role must be more than ‘slight or trifling’  -</a:t>
          </a:r>
          <a:r>
            <a:rPr lang="en-GB" b="1" i="1"/>
            <a:t>Kimsey [1996]</a:t>
          </a:r>
          <a:endParaRPr lang="en-US"/>
        </a:p>
      </dgm:t>
    </dgm:pt>
    <dgm:pt modelId="{45B206A4-002C-4819-8414-3BF4CCBC6015}" type="parTrans" cxnId="{B3891F30-4C4B-4663-812F-76B74F9AAC2F}">
      <dgm:prSet/>
      <dgm:spPr/>
      <dgm:t>
        <a:bodyPr/>
        <a:lstStyle/>
        <a:p>
          <a:endParaRPr lang="en-US"/>
        </a:p>
      </dgm:t>
    </dgm:pt>
    <dgm:pt modelId="{34ABD04D-44B6-447A-972D-D2FD87C6018D}" type="sibTrans" cxnId="{B3891F30-4C4B-4663-812F-76B74F9AAC2F}">
      <dgm:prSet/>
      <dgm:spPr/>
      <dgm:t>
        <a:bodyPr/>
        <a:lstStyle/>
        <a:p>
          <a:endParaRPr lang="en-US"/>
        </a:p>
      </dgm:t>
    </dgm:pt>
    <dgm:pt modelId="{26A88D7B-31FE-462E-9FBC-5FC3AF92EC06}" type="pres">
      <dgm:prSet presAssocID="{B2C705C1-1486-4688-BAF1-85AED0AD6181}" presName="Name0" presStyleCnt="0">
        <dgm:presLayoutVars>
          <dgm:dir/>
          <dgm:animLvl val="lvl"/>
          <dgm:resizeHandles val="exact"/>
        </dgm:presLayoutVars>
      </dgm:prSet>
      <dgm:spPr/>
    </dgm:pt>
    <dgm:pt modelId="{FC43A5BB-CF9D-482D-906F-54775E95494D}" type="pres">
      <dgm:prSet presAssocID="{640B170A-44A1-495F-893F-4BF07D081CB5}" presName="boxAndChildren" presStyleCnt="0"/>
      <dgm:spPr/>
    </dgm:pt>
    <dgm:pt modelId="{0BFF0BDA-F5DF-486E-9B29-FF47454BB6C8}" type="pres">
      <dgm:prSet presAssocID="{640B170A-44A1-495F-893F-4BF07D081CB5}" presName="parentTextBox" presStyleLbl="node1" presStyleIdx="0" presStyleCnt="3"/>
      <dgm:spPr/>
    </dgm:pt>
    <dgm:pt modelId="{993C7DF2-00AD-43CC-BE33-0CBA839A87BA}" type="pres">
      <dgm:prSet presAssocID="{9DF1EBD6-6648-435A-980C-E38CDE6F506D}" presName="sp" presStyleCnt="0"/>
      <dgm:spPr/>
    </dgm:pt>
    <dgm:pt modelId="{640DC064-D70C-4CDC-8AC4-85E09C36D3D6}" type="pres">
      <dgm:prSet presAssocID="{D0DC33BE-72D3-44E6-9E57-DCD2B21EF36B}" presName="arrowAndChildren" presStyleCnt="0"/>
      <dgm:spPr/>
    </dgm:pt>
    <dgm:pt modelId="{98223E92-B0E2-4D0E-B761-501A2F025BAF}" type="pres">
      <dgm:prSet presAssocID="{D0DC33BE-72D3-44E6-9E57-DCD2B21EF36B}" presName="parentTextArrow" presStyleLbl="node1" presStyleIdx="1" presStyleCnt="3"/>
      <dgm:spPr/>
    </dgm:pt>
    <dgm:pt modelId="{B7F5008A-385B-49A1-B39C-D18ABC04904E}" type="pres">
      <dgm:prSet presAssocID="{A099A556-A281-4FF1-A2A9-6BB8FAA9C4FB}" presName="sp" presStyleCnt="0"/>
      <dgm:spPr/>
    </dgm:pt>
    <dgm:pt modelId="{24B00BFF-FECC-419B-A948-334066157691}" type="pres">
      <dgm:prSet presAssocID="{C44EDBF8-8F5E-400B-9C58-341D29D1A73E}" presName="arrowAndChildren" presStyleCnt="0"/>
      <dgm:spPr/>
    </dgm:pt>
    <dgm:pt modelId="{588166E4-6F26-40DC-80C6-BA7C1E1A5542}" type="pres">
      <dgm:prSet presAssocID="{C44EDBF8-8F5E-400B-9C58-341D29D1A73E}" presName="parentTextArrow" presStyleLbl="node1" presStyleIdx="2" presStyleCnt="3"/>
      <dgm:spPr/>
    </dgm:pt>
  </dgm:ptLst>
  <dgm:cxnLst>
    <dgm:cxn modelId="{B3891F30-4C4B-4663-812F-76B74F9AAC2F}" srcId="{B2C705C1-1486-4688-BAF1-85AED0AD6181}" destId="{640B170A-44A1-495F-893F-4BF07D081CB5}" srcOrd="2" destOrd="0" parTransId="{45B206A4-002C-4819-8414-3BF4CCBC6015}" sibTransId="{34ABD04D-44B6-447A-972D-D2FD87C6018D}"/>
    <dgm:cxn modelId="{29BF4C35-B552-423B-A241-8274D9CC1ACE}" type="presOf" srcId="{640B170A-44A1-495F-893F-4BF07D081CB5}" destId="{0BFF0BDA-F5DF-486E-9B29-FF47454BB6C8}" srcOrd="0" destOrd="0" presId="urn:microsoft.com/office/officeart/2005/8/layout/process4"/>
    <dgm:cxn modelId="{13FF3371-26FB-4A4C-8C6F-5174CD6674EF}" type="presOf" srcId="{B2C705C1-1486-4688-BAF1-85AED0AD6181}" destId="{26A88D7B-31FE-462E-9FBC-5FC3AF92EC06}" srcOrd="0" destOrd="0" presId="urn:microsoft.com/office/officeart/2005/8/layout/process4"/>
    <dgm:cxn modelId="{FC0A3174-AD86-4593-895B-A1F993D07E95}" srcId="{B2C705C1-1486-4688-BAF1-85AED0AD6181}" destId="{D0DC33BE-72D3-44E6-9E57-DCD2B21EF36B}" srcOrd="1" destOrd="0" parTransId="{E3E13BAC-DD86-4474-9BAC-9A4FF56D0308}" sibTransId="{9DF1EBD6-6648-435A-980C-E38CDE6F506D}"/>
    <dgm:cxn modelId="{19D3F394-9F01-4153-AB11-9421E791AFB3}" type="presOf" srcId="{D0DC33BE-72D3-44E6-9E57-DCD2B21EF36B}" destId="{98223E92-B0E2-4D0E-B761-501A2F025BAF}" srcOrd="0" destOrd="0" presId="urn:microsoft.com/office/officeart/2005/8/layout/process4"/>
    <dgm:cxn modelId="{6DEC47C2-D25E-4E38-A742-44C4D4F70224}" type="presOf" srcId="{C44EDBF8-8F5E-400B-9C58-341D29D1A73E}" destId="{588166E4-6F26-40DC-80C6-BA7C1E1A5542}" srcOrd="0" destOrd="0" presId="urn:microsoft.com/office/officeart/2005/8/layout/process4"/>
    <dgm:cxn modelId="{1C4BE7DA-2FF4-4457-AC69-7382BDBFACCB}" srcId="{B2C705C1-1486-4688-BAF1-85AED0AD6181}" destId="{C44EDBF8-8F5E-400B-9C58-341D29D1A73E}" srcOrd="0" destOrd="0" parTransId="{1C4C612F-8D86-4610-A99B-E996A845E3D4}" sibTransId="{A099A556-A281-4FF1-A2A9-6BB8FAA9C4FB}"/>
    <dgm:cxn modelId="{758E4124-E940-4ACF-8D67-2127A48C2CB1}" type="presParOf" srcId="{26A88D7B-31FE-462E-9FBC-5FC3AF92EC06}" destId="{FC43A5BB-CF9D-482D-906F-54775E95494D}" srcOrd="0" destOrd="0" presId="urn:microsoft.com/office/officeart/2005/8/layout/process4"/>
    <dgm:cxn modelId="{A05588B9-A51B-481E-81AF-5D1A983365D5}" type="presParOf" srcId="{FC43A5BB-CF9D-482D-906F-54775E95494D}" destId="{0BFF0BDA-F5DF-486E-9B29-FF47454BB6C8}" srcOrd="0" destOrd="0" presId="urn:microsoft.com/office/officeart/2005/8/layout/process4"/>
    <dgm:cxn modelId="{329BCB9A-197E-497E-A2F7-D7D912F58060}" type="presParOf" srcId="{26A88D7B-31FE-462E-9FBC-5FC3AF92EC06}" destId="{993C7DF2-00AD-43CC-BE33-0CBA839A87BA}" srcOrd="1" destOrd="0" presId="urn:microsoft.com/office/officeart/2005/8/layout/process4"/>
    <dgm:cxn modelId="{70E013A3-DA24-4476-A390-B6098753ECF7}" type="presParOf" srcId="{26A88D7B-31FE-462E-9FBC-5FC3AF92EC06}" destId="{640DC064-D70C-4CDC-8AC4-85E09C36D3D6}" srcOrd="2" destOrd="0" presId="urn:microsoft.com/office/officeart/2005/8/layout/process4"/>
    <dgm:cxn modelId="{1785D099-9858-4079-9C20-31DB84645498}" type="presParOf" srcId="{640DC064-D70C-4CDC-8AC4-85E09C36D3D6}" destId="{98223E92-B0E2-4D0E-B761-501A2F025BAF}" srcOrd="0" destOrd="0" presId="urn:microsoft.com/office/officeart/2005/8/layout/process4"/>
    <dgm:cxn modelId="{DB9C017F-970E-4C3A-BE2F-BF83F1BD9E49}" type="presParOf" srcId="{26A88D7B-31FE-462E-9FBC-5FC3AF92EC06}" destId="{B7F5008A-385B-49A1-B39C-D18ABC04904E}" srcOrd="3" destOrd="0" presId="urn:microsoft.com/office/officeart/2005/8/layout/process4"/>
    <dgm:cxn modelId="{F41D9FCC-400C-4CC1-BB08-89CE35D015BA}" type="presParOf" srcId="{26A88D7B-31FE-462E-9FBC-5FC3AF92EC06}" destId="{24B00BFF-FECC-419B-A948-334066157691}" srcOrd="4" destOrd="0" presId="urn:microsoft.com/office/officeart/2005/8/layout/process4"/>
    <dgm:cxn modelId="{C394B9F0-7373-4776-A88D-48A4D90AD763}" type="presParOf" srcId="{24B00BFF-FECC-419B-A948-334066157691}" destId="{588166E4-6F26-40DC-80C6-BA7C1E1A554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3A803AC-CF9D-472B-8CFC-270153303F04}"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F285FB6-2407-4805-87AA-FB54C96521DC}" type="pres">
      <dgm:prSet presAssocID="{E3A803AC-CF9D-472B-8CFC-270153303F04}" presName="hierChild1" presStyleCnt="0">
        <dgm:presLayoutVars>
          <dgm:orgChart val="1"/>
          <dgm:chPref val="1"/>
          <dgm:dir/>
          <dgm:animOne val="branch"/>
          <dgm:animLvl val="lvl"/>
          <dgm:resizeHandles/>
        </dgm:presLayoutVars>
      </dgm:prSet>
      <dgm:spPr/>
    </dgm:pt>
  </dgm:ptLst>
  <dgm:cxnLst>
    <dgm:cxn modelId="{8409A9D8-7215-4256-A0C8-94C7CB327B23}" type="presOf" srcId="{E3A803AC-CF9D-472B-8CFC-270153303F04}" destId="{CF285FB6-2407-4805-87AA-FB54C96521DC}" srcOrd="0"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AF3C515-3741-447A-A3F6-B6B8FA7EED9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1A96328-8A03-4DE8-BE89-E229EC79EE25}" type="asst">
      <dgm:prSet phldrT="[Text]"/>
      <dgm:spPr/>
      <dgm:t>
        <a:bodyPr/>
        <a:lstStyle/>
        <a:p>
          <a:r>
            <a:rPr lang="en-GB"/>
            <a:t>Offence definition- statute or common law</a:t>
          </a:r>
        </a:p>
      </dgm:t>
    </dgm:pt>
    <dgm:pt modelId="{180897FF-460F-4D0E-9F21-F4AD2CE196DD}" type="parTrans" cxnId="{B5444239-B581-45A0-8766-47C4DA90941C}">
      <dgm:prSet/>
      <dgm:spPr/>
      <dgm:t>
        <a:bodyPr/>
        <a:lstStyle/>
        <a:p>
          <a:endParaRPr lang="en-GB"/>
        </a:p>
      </dgm:t>
    </dgm:pt>
    <dgm:pt modelId="{EA43BDD0-BC92-4B1F-B4EA-A6414F6CB62B}" type="sibTrans" cxnId="{B5444239-B581-45A0-8766-47C4DA90941C}">
      <dgm:prSet/>
      <dgm:spPr/>
      <dgm:t>
        <a:bodyPr/>
        <a:lstStyle/>
        <a:p>
          <a:endParaRPr lang="en-GB"/>
        </a:p>
      </dgm:t>
    </dgm:pt>
    <dgm:pt modelId="{B5730C08-751A-4365-942B-0BA6D14A2A20}">
      <dgm:prSet phldrT="[Text]"/>
      <dgm:spPr/>
      <dgm:t>
        <a:bodyPr/>
        <a:lstStyle/>
        <a:p>
          <a:r>
            <a:rPr lang="en-GB"/>
            <a:t>Elements of offence – AR and MR</a:t>
          </a:r>
        </a:p>
      </dgm:t>
    </dgm:pt>
    <dgm:pt modelId="{A367D895-1B49-4D14-9711-C6F7413E189A}" type="parTrans" cxnId="{6ADD1502-6146-4292-A3F3-D8EC405C85B8}">
      <dgm:prSet/>
      <dgm:spPr/>
      <dgm:t>
        <a:bodyPr/>
        <a:lstStyle/>
        <a:p>
          <a:endParaRPr lang="en-GB"/>
        </a:p>
      </dgm:t>
    </dgm:pt>
    <dgm:pt modelId="{C8BE702A-5D69-45B6-8615-06E30B1C70DF}" type="sibTrans" cxnId="{6ADD1502-6146-4292-A3F3-D8EC405C85B8}">
      <dgm:prSet/>
      <dgm:spPr/>
      <dgm:t>
        <a:bodyPr/>
        <a:lstStyle/>
        <a:p>
          <a:endParaRPr lang="en-GB"/>
        </a:p>
      </dgm:t>
    </dgm:pt>
    <dgm:pt modelId="{942245C3-4EF4-4D68-8ED4-A73B81006FF8}">
      <dgm:prSet phldrT="[Text]"/>
      <dgm:spPr/>
      <dgm:t>
        <a:bodyPr/>
        <a:lstStyle/>
        <a:p>
          <a:r>
            <a:rPr lang="en-GB" err="1"/>
            <a:t>Mens</a:t>
          </a:r>
          <a:r>
            <a:rPr lang="en-GB"/>
            <a:t> Rea.</a:t>
          </a:r>
        </a:p>
        <a:p>
          <a:r>
            <a:rPr lang="en-GB"/>
            <a:t>Some crimes have no MR – strict liability</a:t>
          </a:r>
        </a:p>
      </dgm:t>
    </dgm:pt>
    <dgm:pt modelId="{64294ED0-C7F8-4392-8333-337BD5726DBE}" type="parTrans" cxnId="{31368868-3C99-449A-9974-A7975F809F10}">
      <dgm:prSet/>
      <dgm:spPr/>
      <dgm:t>
        <a:bodyPr/>
        <a:lstStyle/>
        <a:p>
          <a:endParaRPr lang="en-GB"/>
        </a:p>
      </dgm:t>
    </dgm:pt>
    <dgm:pt modelId="{795EF4DC-ADE1-494F-BC0F-FAB54BFCF38E}" type="sibTrans" cxnId="{31368868-3C99-449A-9974-A7975F809F10}">
      <dgm:prSet/>
      <dgm:spPr/>
      <dgm:t>
        <a:bodyPr/>
        <a:lstStyle/>
        <a:p>
          <a:endParaRPr lang="en-GB"/>
        </a:p>
      </dgm:t>
    </dgm:pt>
    <dgm:pt modelId="{30AAF031-F4FF-4A4F-9B66-008C061173C3}">
      <dgm:prSet phldrT="[Text]"/>
      <dgm:spPr/>
      <dgm:t>
        <a:bodyPr/>
        <a:lstStyle/>
        <a:p>
          <a:r>
            <a:rPr lang="en-GB" err="1"/>
            <a:t>Actus</a:t>
          </a:r>
          <a:r>
            <a:rPr lang="en-GB"/>
            <a:t> Reus consists of:</a:t>
          </a:r>
        </a:p>
      </dgm:t>
    </dgm:pt>
    <dgm:pt modelId="{E2AE52FD-C07D-4C62-AE46-B8A10A186908}" type="parTrans" cxnId="{4DF9DB27-588A-414B-8C11-DC0638D19A83}">
      <dgm:prSet/>
      <dgm:spPr/>
      <dgm:t>
        <a:bodyPr/>
        <a:lstStyle/>
        <a:p>
          <a:endParaRPr lang="en-GB"/>
        </a:p>
      </dgm:t>
    </dgm:pt>
    <dgm:pt modelId="{C7A66481-A7F9-48B0-9266-ED9A413F7913}" type="sibTrans" cxnId="{4DF9DB27-588A-414B-8C11-DC0638D19A83}">
      <dgm:prSet/>
      <dgm:spPr/>
      <dgm:t>
        <a:bodyPr/>
        <a:lstStyle/>
        <a:p>
          <a:endParaRPr lang="en-GB"/>
        </a:p>
      </dgm:t>
    </dgm:pt>
    <dgm:pt modelId="{FB3EE5A3-4EB1-49EC-A3A7-AD033ABAF331}">
      <dgm:prSet phldrT="[Text]"/>
      <dgm:spPr/>
      <dgm:t>
        <a:bodyPr/>
        <a:lstStyle/>
        <a:p>
          <a:r>
            <a:rPr lang="en-GB"/>
            <a:t>Prohibited circumstances</a:t>
          </a:r>
        </a:p>
      </dgm:t>
    </dgm:pt>
    <dgm:pt modelId="{EED91A87-C4E8-4B79-A76B-1EEC6128B32C}" type="parTrans" cxnId="{87B5E3FB-DE2E-4E7D-BE36-F972B245E1D2}">
      <dgm:prSet/>
      <dgm:spPr/>
      <dgm:t>
        <a:bodyPr/>
        <a:lstStyle/>
        <a:p>
          <a:endParaRPr lang="en-GB"/>
        </a:p>
      </dgm:t>
    </dgm:pt>
    <dgm:pt modelId="{EF6D0E43-EC83-472D-91CB-590C18427C54}" type="sibTrans" cxnId="{87B5E3FB-DE2E-4E7D-BE36-F972B245E1D2}">
      <dgm:prSet/>
      <dgm:spPr/>
      <dgm:t>
        <a:bodyPr/>
        <a:lstStyle/>
        <a:p>
          <a:endParaRPr lang="en-GB"/>
        </a:p>
      </dgm:t>
    </dgm:pt>
    <dgm:pt modelId="{72D1F846-0510-492F-A93A-42DD42103AC8}">
      <dgm:prSet phldrT="[Text]"/>
      <dgm:spPr/>
      <dgm:t>
        <a:bodyPr/>
        <a:lstStyle/>
        <a:p>
          <a:r>
            <a:rPr lang="en-GB"/>
            <a:t>Prohibited consequences</a:t>
          </a:r>
        </a:p>
      </dgm:t>
    </dgm:pt>
    <dgm:pt modelId="{FA4D7C81-CA95-41FF-87A6-220CFFC8F0AF}" type="parTrans" cxnId="{76DAEF40-F948-4642-9994-3ED03AEE038E}">
      <dgm:prSet/>
      <dgm:spPr/>
      <dgm:t>
        <a:bodyPr/>
        <a:lstStyle/>
        <a:p>
          <a:endParaRPr lang="en-GB"/>
        </a:p>
      </dgm:t>
    </dgm:pt>
    <dgm:pt modelId="{8A54B4A0-51EE-425A-B051-1A4DF6854957}" type="sibTrans" cxnId="{76DAEF40-F948-4642-9994-3ED03AEE038E}">
      <dgm:prSet/>
      <dgm:spPr/>
      <dgm:t>
        <a:bodyPr/>
        <a:lstStyle/>
        <a:p>
          <a:endParaRPr lang="en-GB"/>
        </a:p>
      </dgm:t>
    </dgm:pt>
    <dgm:pt modelId="{A31AE1FE-1706-493D-BB0A-477B6F261723}">
      <dgm:prSet phldrT="[Text]"/>
      <dgm:spPr/>
      <dgm:t>
        <a:bodyPr/>
        <a:lstStyle/>
        <a:p>
          <a:r>
            <a:rPr lang="en-GB"/>
            <a:t>Acts</a:t>
          </a:r>
        </a:p>
      </dgm:t>
    </dgm:pt>
    <dgm:pt modelId="{6E92BC67-D7A5-4570-8A2F-CC2E65CB4C2F}" type="parTrans" cxnId="{1FCC8D40-567F-4E69-8CA1-3BE362658A94}">
      <dgm:prSet/>
      <dgm:spPr/>
      <dgm:t>
        <a:bodyPr/>
        <a:lstStyle/>
        <a:p>
          <a:endParaRPr lang="en-GB"/>
        </a:p>
      </dgm:t>
    </dgm:pt>
    <dgm:pt modelId="{5CE77941-0529-4F3E-8978-251F2909E423}" type="sibTrans" cxnId="{1FCC8D40-567F-4E69-8CA1-3BE362658A94}">
      <dgm:prSet/>
      <dgm:spPr/>
      <dgm:t>
        <a:bodyPr/>
        <a:lstStyle/>
        <a:p>
          <a:endParaRPr lang="en-GB"/>
        </a:p>
      </dgm:t>
    </dgm:pt>
    <dgm:pt modelId="{11CCF338-9EC2-4D95-BF1B-CD01A7022EEF}">
      <dgm:prSet phldrT="[Text]"/>
      <dgm:spPr/>
      <dgm:t>
        <a:bodyPr/>
        <a:lstStyle/>
        <a:p>
          <a:r>
            <a:rPr lang="en-GB"/>
            <a:t>Causation must be established</a:t>
          </a:r>
        </a:p>
      </dgm:t>
    </dgm:pt>
    <dgm:pt modelId="{AF3974C1-CBB2-4B50-839E-AF7E9CD09BB1}" type="parTrans" cxnId="{A7D271B6-A551-4237-B281-81B1FCAC56FB}">
      <dgm:prSet/>
      <dgm:spPr/>
      <dgm:t>
        <a:bodyPr/>
        <a:lstStyle/>
        <a:p>
          <a:endParaRPr lang="en-GB"/>
        </a:p>
      </dgm:t>
    </dgm:pt>
    <dgm:pt modelId="{C9E0F48E-0D98-4F0A-AE6E-C1BE74665B58}" type="sibTrans" cxnId="{A7D271B6-A551-4237-B281-81B1FCAC56FB}">
      <dgm:prSet/>
      <dgm:spPr/>
      <dgm:t>
        <a:bodyPr/>
        <a:lstStyle/>
        <a:p>
          <a:endParaRPr lang="en-GB"/>
        </a:p>
      </dgm:t>
    </dgm:pt>
    <dgm:pt modelId="{4C01C984-D7ED-4D5E-82D6-2F19B4B5CE30}">
      <dgm:prSet phldrT="[Text]"/>
      <dgm:spPr/>
      <dgm:t>
        <a:bodyPr/>
        <a:lstStyle/>
        <a:p>
          <a:r>
            <a:rPr lang="en-GB"/>
            <a:t>Prohibited conduct</a:t>
          </a:r>
        </a:p>
      </dgm:t>
    </dgm:pt>
    <dgm:pt modelId="{DE7FA91F-5139-457B-B5E3-D6503652A9DF}" type="parTrans" cxnId="{A0D0DA8E-4E5E-48F0-BECD-F5FF94FF5561}">
      <dgm:prSet/>
      <dgm:spPr/>
      <dgm:t>
        <a:bodyPr/>
        <a:lstStyle/>
        <a:p>
          <a:endParaRPr lang="en-GB"/>
        </a:p>
      </dgm:t>
    </dgm:pt>
    <dgm:pt modelId="{15499F7C-3860-43EB-BEEB-AC7155C7BC26}" type="sibTrans" cxnId="{A0D0DA8E-4E5E-48F0-BECD-F5FF94FF5561}">
      <dgm:prSet/>
      <dgm:spPr/>
      <dgm:t>
        <a:bodyPr/>
        <a:lstStyle/>
        <a:p>
          <a:endParaRPr lang="en-GB"/>
        </a:p>
      </dgm:t>
    </dgm:pt>
    <dgm:pt modelId="{5C371943-E5DF-48F4-B405-5846F7B64E58}">
      <dgm:prSet phldrT="[Text]"/>
      <dgm:spPr/>
      <dgm:t>
        <a:bodyPr/>
        <a:lstStyle/>
        <a:p>
          <a:r>
            <a:rPr lang="en-GB"/>
            <a:t>Omissions</a:t>
          </a:r>
        </a:p>
      </dgm:t>
    </dgm:pt>
    <dgm:pt modelId="{42FC396D-487B-4F79-B694-0B20DBC1C4BD}" type="parTrans" cxnId="{357F7C1B-DEB0-452F-8F58-B5197E3224AD}">
      <dgm:prSet/>
      <dgm:spPr/>
      <dgm:t>
        <a:bodyPr/>
        <a:lstStyle/>
        <a:p>
          <a:endParaRPr lang="en-GB"/>
        </a:p>
      </dgm:t>
    </dgm:pt>
    <dgm:pt modelId="{BB556627-DCFD-4F49-8B2A-9C8B4A9BDD3F}" type="sibTrans" cxnId="{357F7C1B-DEB0-452F-8F58-B5197E3224AD}">
      <dgm:prSet/>
      <dgm:spPr/>
      <dgm:t>
        <a:bodyPr/>
        <a:lstStyle/>
        <a:p>
          <a:endParaRPr lang="en-GB"/>
        </a:p>
      </dgm:t>
    </dgm:pt>
    <dgm:pt modelId="{27C54EE5-3084-444C-A622-69971141146D}" type="pres">
      <dgm:prSet presAssocID="{FAF3C515-3741-447A-A3F6-B6B8FA7EED92}" presName="hierChild1" presStyleCnt="0">
        <dgm:presLayoutVars>
          <dgm:orgChart val="1"/>
          <dgm:chPref val="1"/>
          <dgm:dir/>
          <dgm:animOne val="branch"/>
          <dgm:animLvl val="lvl"/>
          <dgm:resizeHandles/>
        </dgm:presLayoutVars>
      </dgm:prSet>
      <dgm:spPr/>
    </dgm:pt>
    <dgm:pt modelId="{C7236102-A895-4091-B8CC-9087D34A59DF}" type="pres">
      <dgm:prSet presAssocID="{C1A96328-8A03-4DE8-BE89-E229EC79EE25}" presName="hierRoot1" presStyleCnt="0">
        <dgm:presLayoutVars>
          <dgm:hierBranch val="init"/>
        </dgm:presLayoutVars>
      </dgm:prSet>
      <dgm:spPr/>
    </dgm:pt>
    <dgm:pt modelId="{B5B8CBC8-3368-4E42-9BFE-986AA985888A}" type="pres">
      <dgm:prSet presAssocID="{C1A96328-8A03-4DE8-BE89-E229EC79EE25}" presName="rootComposite1" presStyleCnt="0"/>
      <dgm:spPr/>
    </dgm:pt>
    <dgm:pt modelId="{BE6EF2C8-70A1-4907-A995-24C8663316FB}" type="pres">
      <dgm:prSet presAssocID="{C1A96328-8A03-4DE8-BE89-E229EC79EE25}" presName="rootText1" presStyleLbl="node0" presStyleIdx="0" presStyleCnt="1" custScaleX="169972">
        <dgm:presLayoutVars>
          <dgm:chPref val="3"/>
        </dgm:presLayoutVars>
      </dgm:prSet>
      <dgm:spPr/>
    </dgm:pt>
    <dgm:pt modelId="{A4F52258-E11B-4B65-AA7B-9ADFBF0AECA4}" type="pres">
      <dgm:prSet presAssocID="{C1A96328-8A03-4DE8-BE89-E229EC79EE25}" presName="rootConnector1" presStyleLbl="asst0" presStyleIdx="0" presStyleCnt="0"/>
      <dgm:spPr/>
    </dgm:pt>
    <dgm:pt modelId="{1A1FA929-6F82-40C4-A97D-9A66F9AEECF4}" type="pres">
      <dgm:prSet presAssocID="{C1A96328-8A03-4DE8-BE89-E229EC79EE25}" presName="hierChild2" presStyleCnt="0"/>
      <dgm:spPr/>
    </dgm:pt>
    <dgm:pt modelId="{EF0E4627-2B76-4183-AACB-F868BBEF7419}" type="pres">
      <dgm:prSet presAssocID="{A367D895-1B49-4D14-9711-C6F7413E189A}" presName="Name37" presStyleLbl="parChTrans1D2" presStyleIdx="0" presStyleCnt="1"/>
      <dgm:spPr/>
    </dgm:pt>
    <dgm:pt modelId="{094845C1-C17C-4F16-9A58-C20F0C695315}" type="pres">
      <dgm:prSet presAssocID="{B5730C08-751A-4365-942B-0BA6D14A2A20}" presName="hierRoot2" presStyleCnt="0">
        <dgm:presLayoutVars>
          <dgm:hierBranch val="init"/>
        </dgm:presLayoutVars>
      </dgm:prSet>
      <dgm:spPr/>
    </dgm:pt>
    <dgm:pt modelId="{3C1C3042-CD55-4F65-A2CE-670D1A098499}" type="pres">
      <dgm:prSet presAssocID="{B5730C08-751A-4365-942B-0BA6D14A2A20}" presName="rootComposite" presStyleCnt="0"/>
      <dgm:spPr/>
    </dgm:pt>
    <dgm:pt modelId="{900A375C-65BD-4E04-BAC0-AA0E6CFFAAFF}" type="pres">
      <dgm:prSet presAssocID="{B5730C08-751A-4365-942B-0BA6D14A2A20}" presName="rootText" presStyleLbl="node2" presStyleIdx="0" presStyleCnt="1" custScaleX="169972">
        <dgm:presLayoutVars>
          <dgm:chPref val="3"/>
        </dgm:presLayoutVars>
      </dgm:prSet>
      <dgm:spPr/>
    </dgm:pt>
    <dgm:pt modelId="{42A1B968-5C5A-4DB7-B78A-8738A098D576}" type="pres">
      <dgm:prSet presAssocID="{B5730C08-751A-4365-942B-0BA6D14A2A20}" presName="rootConnector" presStyleLbl="node2" presStyleIdx="0" presStyleCnt="1"/>
      <dgm:spPr/>
    </dgm:pt>
    <dgm:pt modelId="{6DB8F1D1-A6E9-45EF-8B44-D46EB7AA5CF1}" type="pres">
      <dgm:prSet presAssocID="{B5730C08-751A-4365-942B-0BA6D14A2A20}" presName="hierChild4" presStyleCnt="0"/>
      <dgm:spPr/>
    </dgm:pt>
    <dgm:pt modelId="{FCBB9143-6E7A-42D9-8308-A1794890573B}" type="pres">
      <dgm:prSet presAssocID="{64294ED0-C7F8-4392-8333-337BD5726DBE}" presName="Name37" presStyleLbl="parChTrans1D3" presStyleIdx="0" presStyleCnt="2"/>
      <dgm:spPr/>
    </dgm:pt>
    <dgm:pt modelId="{3E40E50D-F596-4D0E-9F35-D272204E0F7E}" type="pres">
      <dgm:prSet presAssocID="{942245C3-4EF4-4D68-8ED4-A73B81006FF8}" presName="hierRoot2" presStyleCnt="0">
        <dgm:presLayoutVars>
          <dgm:hierBranch val="init"/>
        </dgm:presLayoutVars>
      </dgm:prSet>
      <dgm:spPr/>
    </dgm:pt>
    <dgm:pt modelId="{2EDAD826-8FFC-4582-AC31-AC33ABB6E379}" type="pres">
      <dgm:prSet presAssocID="{942245C3-4EF4-4D68-8ED4-A73B81006FF8}" presName="rootComposite" presStyleCnt="0"/>
      <dgm:spPr/>
    </dgm:pt>
    <dgm:pt modelId="{271EDF56-7574-490A-A4E6-41AA85724EE4}" type="pres">
      <dgm:prSet presAssocID="{942245C3-4EF4-4D68-8ED4-A73B81006FF8}" presName="rootText" presStyleLbl="node3" presStyleIdx="0" presStyleCnt="2" custScaleX="147133" custScaleY="142001">
        <dgm:presLayoutVars>
          <dgm:chPref val="3"/>
        </dgm:presLayoutVars>
      </dgm:prSet>
      <dgm:spPr/>
    </dgm:pt>
    <dgm:pt modelId="{329FE3F1-9ED8-4D7E-8EFB-6F7B909168E7}" type="pres">
      <dgm:prSet presAssocID="{942245C3-4EF4-4D68-8ED4-A73B81006FF8}" presName="rootConnector" presStyleLbl="node3" presStyleIdx="0" presStyleCnt="2"/>
      <dgm:spPr/>
    </dgm:pt>
    <dgm:pt modelId="{674FCDD7-2544-4EFA-B64F-4891F82E7B4F}" type="pres">
      <dgm:prSet presAssocID="{942245C3-4EF4-4D68-8ED4-A73B81006FF8}" presName="hierChild4" presStyleCnt="0"/>
      <dgm:spPr/>
    </dgm:pt>
    <dgm:pt modelId="{D5B250A9-6C35-44FD-808A-C4ADA83D5D91}" type="pres">
      <dgm:prSet presAssocID="{942245C3-4EF4-4D68-8ED4-A73B81006FF8}" presName="hierChild5" presStyleCnt="0"/>
      <dgm:spPr/>
    </dgm:pt>
    <dgm:pt modelId="{331B2694-77F3-43D0-AE2B-294122A93598}" type="pres">
      <dgm:prSet presAssocID="{E2AE52FD-C07D-4C62-AE46-B8A10A186908}" presName="Name37" presStyleLbl="parChTrans1D3" presStyleIdx="1" presStyleCnt="2"/>
      <dgm:spPr/>
    </dgm:pt>
    <dgm:pt modelId="{670BE939-88D7-427A-A2EB-110A3D4484D8}" type="pres">
      <dgm:prSet presAssocID="{30AAF031-F4FF-4A4F-9B66-008C061173C3}" presName="hierRoot2" presStyleCnt="0">
        <dgm:presLayoutVars>
          <dgm:hierBranch val="init"/>
        </dgm:presLayoutVars>
      </dgm:prSet>
      <dgm:spPr/>
    </dgm:pt>
    <dgm:pt modelId="{387152DA-0ED8-4B9A-A77C-E6A0B686D00F}" type="pres">
      <dgm:prSet presAssocID="{30AAF031-F4FF-4A4F-9B66-008C061173C3}" presName="rootComposite" presStyleCnt="0"/>
      <dgm:spPr/>
    </dgm:pt>
    <dgm:pt modelId="{EA915ACC-D267-452C-A9A7-61BC7BCF275E}" type="pres">
      <dgm:prSet presAssocID="{30AAF031-F4FF-4A4F-9B66-008C061173C3}" presName="rootText" presStyleLbl="node3" presStyleIdx="1" presStyleCnt="2" custScaleX="133477">
        <dgm:presLayoutVars>
          <dgm:chPref val="3"/>
        </dgm:presLayoutVars>
      </dgm:prSet>
      <dgm:spPr/>
    </dgm:pt>
    <dgm:pt modelId="{D38B0F92-3495-449A-B15B-CFD10CE05185}" type="pres">
      <dgm:prSet presAssocID="{30AAF031-F4FF-4A4F-9B66-008C061173C3}" presName="rootConnector" presStyleLbl="node3" presStyleIdx="1" presStyleCnt="2"/>
      <dgm:spPr/>
    </dgm:pt>
    <dgm:pt modelId="{3B69289B-3CC2-4BF3-8E1C-A27EF4B5DADD}" type="pres">
      <dgm:prSet presAssocID="{30AAF031-F4FF-4A4F-9B66-008C061173C3}" presName="hierChild4" presStyleCnt="0"/>
      <dgm:spPr/>
    </dgm:pt>
    <dgm:pt modelId="{77EC4313-B04A-4349-A2AE-3FF705A2B700}" type="pres">
      <dgm:prSet presAssocID="{DE7FA91F-5139-457B-B5E3-D6503652A9DF}" presName="Name37" presStyleLbl="parChTrans1D4" presStyleIdx="0" presStyleCnt="6"/>
      <dgm:spPr/>
    </dgm:pt>
    <dgm:pt modelId="{EA75921B-28B1-47E7-8F9E-8440B07E8B00}" type="pres">
      <dgm:prSet presAssocID="{4C01C984-D7ED-4D5E-82D6-2F19B4B5CE30}" presName="hierRoot2" presStyleCnt="0">
        <dgm:presLayoutVars>
          <dgm:hierBranch val="init"/>
        </dgm:presLayoutVars>
      </dgm:prSet>
      <dgm:spPr/>
    </dgm:pt>
    <dgm:pt modelId="{946511ED-D604-4DB2-847A-70C09A7D8188}" type="pres">
      <dgm:prSet presAssocID="{4C01C984-D7ED-4D5E-82D6-2F19B4B5CE30}" presName="rootComposite" presStyleCnt="0"/>
      <dgm:spPr/>
    </dgm:pt>
    <dgm:pt modelId="{49502808-BF87-4E1B-AA6D-DD76934C4305}" type="pres">
      <dgm:prSet presAssocID="{4C01C984-D7ED-4D5E-82D6-2F19B4B5CE30}" presName="rootText" presStyleLbl="node4" presStyleIdx="0" presStyleCnt="6" custScaleY="145249">
        <dgm:presLayoutVars>
          <dgm:chPref val="3"/>
        </dgm:presLayoutVars>
      </dgm:prSet>
      <dgm:spPr/>
    </dgm:pt>
    <dgm:pt modelId="{E523AFC8-B3E5-49F4-A7E8-0817291A790E}" type="pres">
      <dgm:prSet presAssocID="{4C01C984-D7ED-4D5E-82D6-2F19B4B5CE30}" presName="rootConnector" presStyleLbl="node4" presStyleIdx="0" presStyleCnt="6"/>
      <dgm:spPr/>
    </dgm:pt>
    <dgm:pt modelId="{FD65C8B4-6CF3-435D-8646-EA44CB127C5A}" type="pres">
      <dgm:prSet presAssocID="{4C01C984-D7ED-4D5E-82D6-2F19B4B5CE30}" presName="hierChild4" presStyleCnt="0"/>
      <dgm:spPr/>
    </dgm:pt>
    <dgm:pt modelId="{14345400-2434-497D-9FE2-3938EFD83226}" type="pres">
      <dgm:prSet presAssocID="{42FC396D-487B-4F79-B694-0B20DBC1C4BD}" presName="Name37" presStyleLbl="parChTrans1D4" presStyleIdx="1" presStyleCnt="6"/>
      <dgm:spPr/>
    </dgm:pt>
    <dgm:pt modelId="{D5CE5DA3-3927-4033-BA58-B35C1F6161D8}" type="pres">
      <dgm:prSet presAssocID="{5C371943-E5DF-48F4-B405-5846F7B64E58}" presName="hierRoot2" presStyleCnt="0">
        <dgm:presLayoutVars>
          <dgm:hierBranch val="init"/>
        </dgm:presLayoutVars>
      </dgm:prSet>
      <dgm:spPr/>
    </dgm:pt>
    <dgm:pt modelId="{9E725C2C-7AE8-42AC-A4A5-E183E2A8A4B8}" type="pres">
      <dgm:prSet presAssocID="{5C371943-E5DF-48F4-B405-5846F7B64E58}" presName="rootComposite" presStyleCnt="0"/>
      <dgm:spPr/>
    </dgm:pt>
    <dgm:pt modelId="{3E09F40B-C29E-4879-81FE-744E5EBA47A9}" type="pres">
      <dgm:prSet presAssocID="{5C371943-E5DF-48F4-B405-5846F7B64E58}" presName="rootText" presStyleLbl="node4" presStyleIdx="1" presStyleCnt="6" custLinFactNeighborX="514" custLinFactNeighborY="9349">
        <dgm:presLayoutVars>
          <dgm:chPref val="3"/>
        </dgm:presLayoutVars>
      </dgm:prSet>
      <dgm:spPr/>
    </dgm:pt>
    <dgm:pt modelId="{C255FB56-00F7-4ACA-BF39-B0F946480ECA}" type="pres">
      <dgm:prSet presAssocID="{5C371943-E5DF-48F4-B405-5846F7B64E58}" presName="rootConnector" presStyleLbl="node4" presStyleIdx="1" presStyleCnt="6"/>
      <dgm:spPr/>
    </dgm:pt>
    <dgm:pt modelId="{E8495F4A-AF59-4916-A5B1-6F708A1D7919}" type="pres">
      <dgm:prSet presAssocID="{5C371943-E5DF-48F4-B405-5846F7B64E58}" presName="hierChild4" presStyleCnt="0"/>
      <dgm:spPr/>
    </dgm:pt>
    <dgm:pt modelId="{4481DB93-5B80-4499-9BF8-BD38821B3DE4}" type="pres">
      <dgm:prSet presAssocID="{5C371943-E5DF-48F4-B405-5846F7B64E58}" presName="hierChild5" presStyleCnt="0"/>
      <dgm:spPr/>
    </dgm:pt>
    <dgm:pt modelId="{AECB83FF-2FBE-4BEC-8ADA-0FCE97CB959B}" type="pres">
      <dgm:prSet presAssocID="{6E92BC67-D7A5-4570-8A2F-CC2E65CB4C2F}" presName="Name37" presStyleLbl="parChTrans1D4" presStyleIdx="2" presStyleCnt="6"/>
      <dgm:spPr/>
    </dgm:pt>
    <dgm:pt modelId="{5A7BF572-5EC5-4AC9-9462-3F265197BFBD}" type="pres">
      <dgm:prSet presAssocID="{A31AE1FE-1706-493D-BB0A-477B6F261723}" presName="hierRoot2" presStyleCnt="0">
        <dgm:presLayoutVars>
          <dgm:hierBranch val="init"/>
        </dgm:presLayoutVars>
      </dgm:prSet>
      <dgm:spPr/>
    </dgm:pt>
    <dgm:pt modelId="{612CC9F6-6E69-4990-AB11-60BC9217648E}" type="pres">
      <dgm:prSet presAssocID="{A31AE1FE-1706-493D-BB0A-477B6F261723}" presName="rootComposite" presStyleCnt="0"/>
      <dgm:spPr/>
    </dgm:pt>
    <dgm:pt modelId="{F490BC0A-2C2F-44BD-ABF8-69FAD74DBA22}" type="pres">
      <dgm:prSet presAssocID="{A31AE1FE-1706-493D-BB0A-477B6F261723}" presName="rootText" presStyleLbl="node4" presStyleIdx="2" presStyleCnt="6" custLinFactX="-43110" custLinFactY="-32651" custLinFactNeighborX="-100000" custLinFactNeighborY="-100000">
        <dgm:presLayoutVars>
          <dgm:chPref val="3"/>
        </dgm:presLayoutVars>
      </dgm:prSet>
      <dgm:spPr/>
    </dgm:pt>
    <dgm:pt modelId="{948D7B1C-7826-404D-A826-37E93E8442BC}" type="pres">
      <dgm:prSet presAssocID="{A31AE1FE-1706-493D-BB0A-477B6F261723}" presName="rootConnector" presStyleLbl="node4" presStyleIdx="2" presStyleCnt="6"/>
      <dgm:spPr/>
    </dgm:pt>
    <dgm:pt modelId="{FEEF1471-7E68-4ABC-B7E3-40F20D7B305E}" type="pres">
      <dgm:prSet presAssocID="{A31AE1FE-1706-493D-BB0A-477B6F261723}" presName="hierChild4" presStyleCnt="0"/>
      <dgm:spPr/>
    </dgm:pt>
    <dgm:pt modelId="{0FE20000-CE13-4FD9-B5CB-46BC7327A6C0}" type="pres">
      <dgm:prSet presAssocID="{A31AE1FE-1706-493D-BB0A-477B6F261723}" presName="hierChild5" presStyleCnt="0"/>
      <dgm:spPr/>
    </dgm:pt>
    <dgm:pt modelId="{987EF3BA-866F-4252-998B-FE587B181C3B}" type="pres">
      <dgm:prSet presAssocID="{4C01C984-D7ED-4D5E-82D6-2F19B4B5CE30}" presName="hierChild5" presStyleCnt="0"/>
      <dgm:spPr/>
    </dgm:pt>
    <dgm:pt modelId="{CDD7A93A-EC7F-4485-A218-7B7ED58135E8}" type="pres">
      <dgm:prSet presAssocID="{EED91A87-C4E8-4B79-A76B-1EEC6128B32C}" presName="Name37" presStyleLbl="parChTrans1D4" presStyleIdx="3" presStyleCnt="6"/>
      <dgm:spPr/>
    </dgm:pt>
    <dgm:pt modelId="{1FBD5D79-CA93-4F5E-8E41-6E268CF5ECB9}" type="pres">
      <dgm:prSet presAssocID="{FB3EE5A3-4EB1-49EC-A3A7-AD033ABAF331}" presName="hierRoot2" presStyleCnt="0">
        <dgm:presLayoutVars>
          <dgm:hierBranch val="init"/>
        </dgm:presLayoutVars>
      </dgm:prSet>
      <dgm:spPr/>
    </dgm:pt>
    <dgm:pt modelId="{43095575-77CD-4181-B079-2EC7E87B2ED3}" type="pres">
      <dgm:prSet presAssocID="{FB3EE5A3-4EB1-49EC-A3A7-AD033ABAF331}" presName="rootComposite" presStyleCnt="0"/>
      <dgm:spPr/>
    </dgm:pt>
    <dgm:pt modelId="{08704775-52D8-48E3-9840-1832AEA570DC}" type="pres">
      <dgm:prSet presAssocID="{FB3EE5A3-4EB1-49EC-A3A7-AD033ABAF331}" presName="rootText" presStyleLbl="node4" presStyleIdx="3" presStyleCnt="6" custScaleY="130328">
        <dgm:presLayoutVars>
          <dgm:chPref val="3"/>
        </dgm:presLayoutVars>
      </dgm:prSet>
      <dgm:spPr/>
    </dgm:pt>
    <dgm:pt modelId="{16B8716C-C28B-4174-8C00-5CD2A77B3B54}" type="pres">
      <dgm:prSet presAssocID="{FB3EE5A3-4EB1-49EC-A3A7-AD033ABAF331}" presName="rootConnector" presStyleLbl="node4" presStyleIdx="3" presStyleCnt="6"/>
      <dgm:spPr/>
    </dgm:pt>
    <dgm:pt modelId="{63DBC147-5927-4024-A0A5-F30397208304}" type="pres">
      <dgm:prSet presAssocID="{FB3EE5A3-4EB1-49EC-A3A7-AD033ABAF331}" presName="hierChild4" presStyleCnt="0"/>
      <dgm:spPr/>
    </dgm:pt>
    <dgm:pt modelId="{9A29F921-F836-44CB-AD68-913E12E3B727}" type="pres">
      <dgm:prSet presAssocID="{FB3EE5A3-4EB1-49EC-A3A7-AD033ABAF331}" presName="hierChild5" presStyleCnt="0"/>
      <dgm:spPr/>
    </dgm:pt>
    <dgm:pt modelId="{4EFF2D21-8C25-4908-87B3-349BB86C5281}" type="pres">
      <dgm:prSet presAssocID="{FA4D7C81-CA95-41FF-87A6-220CFFC8F0AF}" presName="Name37" presStyleLbl="parChTrans1D4" presStyleIdx="4" presStyleCnt="6"/>
      <dgm:spPr/>
    </dgm:pt>
    <dgm:pt modelId="{65B87A9F-8679-4BF6-ABA9-06AD95966FEB}" type="pres">
      <dgm:prSet presAssocID="{72D1F846-0510-492F-A93A-42DD42103AC8}" presName="hierRoot2" presStyleCnt="0">
        <dgm:presLayoutVars>
          <dgm:hierBranch val="init"/>
        </dgm:presLayoutVars>
      </dgm:prSet>
      <dgm:spPr/>
    </dgm:pt>
    <dgm:pt modelId="{C17D44EE-F9C0-4753-8B68-86BA712E201A}" type="pres">
      <dgm:prSet presAssocID="{72D1F846-0510-492F-A93A-42DD42103AC8}" presName="rootComposite" presStyleCnt="0"/>
      <dgm:spPr/>
    </dgm:pt>
    <dgm:pt modelId="{3B1A7F39-6B15-43FF-9321-71EBFD216C56}" type="pres">
      <dgm:prSet presAssocID="{72D1F846-0510-492F-A93A-42DD42103AC8}" presName="rootText" presStyleLbl="node4" presStyleIdx="4" presStyleCnt="6" custScaleY="145877">
        <dgm:presLayoutVars>
          <dgm:chPref val="3"/>
        </dgm:presLayoutVars>
      </dgm:prSet>
      <dgm:spPr/>
    </dgm:pt>
    <dgm:pt modelId="{6183B969-C207-4DA1-AB27-5D4BE4683417}" type="pres">
      <dgm:prSet presAssocID="{72D1F846-0510-492F-A93A-42DD42103AC8}" presName="rootConnector" presStyleLbl="node4" presStyleIdx="4" presStyleCnt="6"/>
      <dgm:spPr/>
    </dgm:pt>
    <dgm:pt modelId="{B567FF25-F646-4FAE-80C8-05176146CE33}" type="pres">
      <dgm:prSet presAssocID="{72D1F846-0510-492F-A93A-42DD42103AC8}" presName="hierChild4" presStyleCnt="0"/>
      <dgm:spPr/>
    </dgm:pt>
    <dgm:pt modelId="{579A1329-9423-42D7-9A22-D47B39E4E3A1}" type="pres">
      <dgm:prSet presAssocID="{AF3974C1-CBB2-4B50-839E-AF7E9CD09BB1}" presName="Name37" presStyleLbl="parChTrans1D4" presStyleIdx="5" presStyleCnt="6"/>
      <dgm:spPr/>
    </dgm:pt>
    <dgm:pt modelId="{B91F903C-7442-4EA1-9B03-45484FEF841A}" type="pres">
      <dgm:prSet presAssocID="{11CCF338-9EC2-4D95-BF1B-CD01A7022EEF}" presName="hierRoot2" presStyleCnt="0">
        <dgm:presLayoutVars>
          <dgm:hierBranch val="init"/>
        </dgm:presLayoutVars>
      </dgm:prSet>
      <dgm:spPr/>
    </dgm:pt>
    <dgm:pt modelId="{889E7DCC-82D4-4DF2-BB1E-3ECB57AA83AF}" type="pres">
      <dgm:prSet presAssocID="{11CCF338-9EC2-4D95-BF1B-CD01A7022EEF}" presName="rootComposite" presStyleCnt="0"/>
      <dgm:spPr/>
    </dgm:pt>
    <dgm:pt modelId="{04C113C1-EEC4-4AAF-AAB9-7FD71952C9AB}" type="pres">
      <dgm:prSet presAssocID="{11CCF338-9EC2-4D95-BF1B-CD01A7022EEF}" presName="rootText" presStyleLbl="node4" presStyleIdx="5" presStyleCnt="6" custScaleY="134064">
        <dgm:presLayoutVars>
          <dgm:chPref val="3"/>
        </dgm:presLayoutVars>
      </dgm:prSet>
      <dgm:spPr/>
    </dgm:pt>
    <dgm:pt modelId="{65205CB2-ADC3-4466-A25F-2F8A589F3D1F}" type="pres">
      <dgm:prSet presAssocID="{11CCF338-9EC2-4D95-BF1B-CD01A7022EEF}" presName="rootConnector" presStyleLbl="node4" presStyleIdx="5" presStyleCnt="6"/>
      <dgm:spPr/>
    </dgm:pt>
    <dgm:pt modelId="{780F3616-007C-462A-87D8-8D872E24EF16}" type="pres">
      <dgm:prSet presAssocID="{11CCF338-9EC2-4D95-BF1B-CD01A7022EEF}" presName="hierChild4" presStyleCnt="0"/>
      <dgm:spPr/>
    </dgm:pt>
    <dgm:pt modelId="{547A9DDE-8A36-42B1-AF6F-1CF1084F18C2}" type="pres">
      <dgm:prSet presAssocID="{11CCF338-9EC2-4D95-BF1B-CD01A7022EEF}" presName="hierChild5" presStyleCnt="0"/>
      <dgm:spPr/>
    </dgm:pt>
    <dgm:pt modelId="{8C18AEB4-1AB6-479C-A586-2AD79631514F}" type="pres">
      <dgm:prSet presAssocID="{72D1F846-0510-492F-A93A-42DD42103AC8}" presName="hierChild5" presStyleCnt="0"/>
      <dgm:spPr/>
    </dgm:pt>
    <dgm:pt modelId="{8389B0D4-3261-4EAD-9A19-07E2ED15C3DD}" type="pres">
      <dgm:prSet presAssocID="{30AAF031-F4FF-4A4F-9B66-008C061173C3}" presName="hierChild5" presStyleCnt="0"/>
      <dgm:spPr/>
    </dgm:pt>
    <dgm:pt modelId="{ED6F21E8-D532-4B79-B7D5-E388122852C3}" type="pres">
      <dgm:prSet presAssocID="{B5730C08-751A-4365-942B-0BA6D14A2A20}" presName="hierChild5" presStyleCnt="0"/>
      <dgm:spPr/>
    </dgm:pt>
    <dgm:pt modelId="{96CD9004-F3C5-45CF-9E49-5F397F40227B}" type="pres">
      <dgm:prSet presAssocID="{C1A96328-8A03-4DE8-BE89-E229EC79EE25}" presName="hierChild3" presStyleCnt="0"/>
      <dgm:spPr/>
    </dgm:pt>
  </dgm:ptLst>
  <dgm:cxnLst>
    <dgm:cxn modelId="{6ADD1502-6146-4292-A3F3-D8EC405C85B8}" srcId="{C1A96328-8A03-4DE8-BE89-E229EC79EE25}" destId="{B5730C08-751A-4365-942B-0BA6D14A2A20}" srcOrd="0" destOrd="0" parTransId="{A367D895-1B49-4D14-9711-C6F7413E189A}" sibTransId="{C8BE702A-5D69-45B6-8615-06E30B1C70DF}"/>
    <dgm:cxn modelId="{E96E7904-873C-4D40-89DD-F98096D8BCF5}" type="presOf" srcId="{C1A96328-8A03-4DE8-BE89-E229EC79EE25}" destId="{BE6EF2C8-70A1-4907-A995-24C8663316FB}" srcOrd="0" destOrd="0" presId="urn:microsoft.com/office/officeart/2005/8/layout/orgChart1"/>
    <dgm:cxn modelId="{C9FDD208-EBF7-4E92-B4E8-5F6955DBE5F4}" type="presOf" srcId="{FB3EE5A3-4EB1-49EC-A3A7-AD033ABAF331}" destId="{16B8716C-C28B-4174-8C00-5CD2A77B3B54}" srcOrd="1" destOrd="0" presId="urn:microsoft.com/office/officeart/2005/8/layout/orgChart1"/>
    <dgm:cxn modelId="{E7B7C611-CC19-4C6B-802D-6CA070E3D8A9}" type="presOf" srcId="{B5730C08-751A-4365-942B-0BA6D14A2A20}" destId="{900A375C-65BD-4E04-BAC0-AA0E6CFFAAFF}" srcOrd="0" destOrd="0" presId="urn:microsoft.com/office/officeart/2005/8/layout/orgChart1"/>
    <dgm:cxn modelId="{3DEC2714-4F79-4DFA-AD9C-ABE75196A4C5}" type="presOf" srcId="{A31AE1FE-1706-493D-BB0A-477B6F261723}" destId="{F490BC0A-2C2F-44BD-ABF8-69FAD74DBA22}" srcOrd="0" destOrd="0" presId="urn:microsoft.com/office/officeart/2005/8/layout/orgChart1"/>
    <dgm:cxn modelId="{2868BE19-7663-4DBA-A0CE-DC961F792878}" type="presOf" srcId="{11CCF338-9EC2-4D95-BF1B-CD01A7022EEF}" destId="{04C113C1-EEC4-4AAF-AAB9-7FD71952C9AB}" srcOrd="0" destOrd="0" presId="urn:microsoft.com/office/officeart/2005/8/layout/orgChart1"/>
    <dgm:cxn modelId="{357F7C1B-DEB0-452F-8F58-B5197E3224AD}" srcId="{4C01C984-D7ED-4D5E-82D6-2F19B4B5CE30}" destId="{5C371943-E5DF-48F4-B405-5846F7B64E58}" srcOrd="0" destOrd="0" parTransId="{42FC396D-487B-4F79-B694-0B20DBC1C4BD}" sibTransId="{BB556627-DCFD-4F49-8B2A-9C8B4A9BDD3F}"/>
    <dgm:cxn modelId="{1CC15F1D-2731-4EEC-8256-E8C813533DBB}" type="presOf" srcId="{5C371943-E5DF-48F4-B405-5846F7B64E58}" destId="{3E09F40B-C29E-4879-81FE-744E5EBA47A9}" srcOrd="0" destOrd="0" presId="urn:microsoft.com/office/officeart/2005/8/layout/orgChart1"/>
    <dgm:cxn modelId="{4DF9DB27-588A-414B-8C11-DC0638D19A83}" srcId="{B5730C08-751A-4365-942B-0BA6D14A2A20}" destId="{30AAF031-F4FF-4A4F-9B66-008C061173C3}" srcOrd="1" destOrd="0" parTransId="{E2AE52FD-C07D-4C62-AE46-B8A10A186908}" sibTransId="{C7A66481-A7F9-48B0-9266-ED9A413F7913}"/>
    <dgm:cxn modelId="{1D20F933-96CC-4447-ADD3-E80652126B56}" type="presOf" srcId="{EED91A87-C4E8-4B79-A76B-1EEC6128B32C}" destId="{CDD7A93A-EC7F-4485-A218-7B7ED58135E8}" srcOrd="0" destOrd="0" presId="urn:microsoft.com/office/officeart/2005/8/layout/orgChart1"/>
    <dgm:cxn modelId="{B5444239-B581-45A0-8766-47C4DA90941C}" srcId="{FAF3C515-3741-447A-A3F6-B6B8FA7EED92}" destId="{C1A96328-8A03-4DE8-BE89-E229EC79EE25}" srcOrd="0" destOrd="0" parTransId="{180897FF-460F-4D0E-9F21-F4AD2CE196DD}" sibTransId="{EA43BDD0-BC92-4B1F-B4EA-A6414F6CB62B}"/>
    <dgm:cxn modelId="{6627F83E-303C-402F-90B4-3E77E3E3622C}" type="presOf" srcId="{A367D895-1B49-4D14-9711-C6F7413E189A}" destId="{EF0E4627-2B76-4183-AACB-F868BBEF7419}" srcOrd="0" destOrd="0" presId="urn:microsoft.com/office/officeart/2005/8/layout/orgChart1"/>
    <dgm:cxn modelId="{1FCC8D40-567F-4E69-8CA1-3BE362658A94}" srcId="{4C01C984-D7ED-4D5E-82D6-2F19B4B5CE30}" destId="{A31AE1FE-1706-493D-BB0A-477B6F261723}" srcOrd="1" destOrd="0" parTransId="{6E92BC67-D7A5-4570-8A2F-CC2E65CB4C2F}" sibTransId="{5CE77941-0529-4F3E-8978-251F2909E423}"/>
    <dgm:cxn modelId="{76DAEF40-F948-4642-9994-3ED03AEE038E}" srcId="{30AAF031-F4FF-4A4F-9B66-008C061173C3}" destId="{72D1F846-0510-492F-A93A-42DD42103AC8}" srcOrd="2" destOrd="0" parTransId="{FA4D7C81-CA95-41FF-87A6-220CFFC8F0AF}" sibTransId="{8A54B4A0-51EE-425A-B051-1A4DF6854957}"/>
    <dgm:cxn modelId="{94FB6861-A2A8-4CA3-9750-552938B08830}" type="presOf" srcId="{4C01C984-D7ED-4D5E-82D6-2F19B4B5CE30}" destId="{E523AFC8-B3E5-49F4-A7E8-0817291A790E}" srcOrd="1" destOrd="0" presId="urn:microsoft.com/office/officeart/2005/8/layout/orgChart1"/>
    <dgm:cxn modelId="{F9496564-0A8F-45AA-88D8-D46468D0C6D1}" type="presOf" srcId="{5C371943-E5DF-48F4-B405-5846F7B64E58}" destId="{C255FB56-00F7-4ACA-BF39-B0F946480ECA}" srcOrd="1" destOrd="0" presId="urn:microsoft.com/office/officeart/2005/8/layout/orgChart1"/>
    <dgm:cxn modelId="{F2BE5B46-B890-419A-9F97-5F8DE871FC0A}" type="presOf" srcId="{FA4D7C81-CA95-41FF-87A6-220CFFC8F0AF}" destId="{4EFF2D21-8C25-4908-87B3-349BB86C5281}" srcOrd="0" destOrd="0" presId="urn:microsoft.com/office/officeart/2005/8/layout/orgChart1"/>
    <dgm:cxn modelId="{D254BF46-4C17-44CC-88B2-607829B8423E}" type="presOf" srcId="{B5730C08-751A-4365-942B-0BA6D14A2A20}" destId="{42A1B968-5C5A-4DB7-B78A-8738A098D576}" srcOrd="1" destOrd="0" presId="urn:microsoft.com/office/officeart/2005/8/layout/orgChart1"/>
    <dgm:cxn modelId="{397AC866-3DDA-43AA-9B82-FC2889D13AC8}" type="presOf" srcId="{C1A96328-8A03-4DE8-BE89-E229EC79EE25}" destId="{A4F52258-E11B-4B65-AA7B-9ADFBF0AECA4}" srcOrd="1" destOrd="0" presId="urn:microsoft.com/office/officeart/2005/8/layout/orgChart1"/>
    <dgm:cxn modelId="{31368868-3C99-449A-9974-A7975F809F10}" srcId="{B5730C08-751A-4365-942B-0BA6D14A2A20}" destId="{942245C3-4EF4-4D68-8ED4-A73B81006FF8}" srcOrd="0" destOrd="0" parTransId="{64294ED0-C7F8-4392-8333-337BD5726DBE}" sibTransId="{795EF4DC-ADE1-494F-BC0F-FAB54BFCF38E}"/>
    <dgm:cxn modelId="{A85A1F4F-A71A-458F-84C8-E2D6A4CCD301}" type="presOf" srcId="{6E92BC67-D7A5-4570-8A2F-CC2E65CB4C2F}" destId="{AECB83FF-2FBE-4BEC-8ADA-0FCE97CB959B}" srcOrd="0" destOrd="0" presId="urn:microsoft.com/office/officeart/2005/8/layout/orgChart1"/>
    <dgm:cxn modelId="{F5C02050-F701-4187-AF5B-8609679C4455}" type="presOf" srcId="{942245C3-4EF4-4D68-8ED4-A73B81006FF8}" destId="{329FE3F1-9ED8-4D7E-8EFB-6F7B909168E7}" srcOrd="1" destOrd="0" presId="urn:microsoft.com/office/officeart/2005/8/layout/orgChart1"/>
    <dgm:cxn modelId="{5C55AA5A-F598-4559-BF2C-FF4B02DF94C7}" type="presOf" srcId="{E2AE52FD-C07D-4C62-AE46-B8A10A186908}" destId="{331B2694-77F3-43D0-AE2B-294122A93598}" srcOrd="0" destOrd="0" presId="urn:microsoft.com/office/officeart/2005/8/layout/orgChart1"/>
    <dgm:cxn modelId="{EAD69E7B-5A6B-437F-B9BE-7E7DDFCF2795}" type="presOf" srcId="{FB3EE5A3-4EB1-49EC-A3A7-AD033ABAF331}" destId="{08704775-52D8-48E3-9840-1832AEA570DC}" srcOrd="0" destOrd="0" presId="urn:microsoft.com/office/officeart/2005/8/layout/orgChart1"/>
    <dgm:cxn modelId="{75C77D83-80FF-48BB-A807-661A0A80F9C2}" type="presOf" srcId="{942245C3-4EF4-4D68-8ED4-A73B81006FF8}" destId="{271EDF56-7574-490A-A4E6-41AA85724EE4}" srcOrd="0" destOrd="0" presId="urn:microsoft.com/office/officeart/2005/8/layout/orgChart1"/>
    <dgm:cxn modelId="{6D1B1F85-F381-45E5-9AF4-C56F40B20B56}" type="presOf" srcId="{30AAF031-F4FF-4A4F-9B66-008C061173C3}" destId="{EA915ACC-D267-452C-A9A7-61BC7BCF275E}" srcOrd="0" destOrd="0" presId="urn:microsoft.com/office/officeart/2005/8/layout/orgChart1"/>
    <dgm:cxn modelId="{8B9A2F89-AA82-4AD2-ABFA-715A774AACD3}" type="presOf" srcId="{4C01C984-D7ED-4D5E-82D6-2F19B4B5CE30}" destId="{49502808-BF87-4E1B-AA6D-DD76934C4305}" srcOrd="0" destOrd="0" presId="urn:microsoft.com/office/officeart/2005/8/layout/orgChart1"/>
    <dgm:cxn modelId="{A0D0DA8E-4E5E-48F0-BECD-F5FF94FF5561}" srcId="{30AAF031-F4FF-4A4F-9B66-008C061173C3}" destId="{4C01C984-D7ED-4D5E-82D6-2F19B4B5CE30}" srcOrd="0" destOrd="0" parTransId="{DE7FA91F-5139-457B-B5E3-D6503652A9DF}" sibTransId="{15499F7C-3860-43EB-BEEB-AC7155C7BC26}"/>
    <dgm:cxn modelId="{72D94DAA-CF5E-4111-8F11-01CC04F9EEAE}" type="presOf" srcId="{64294ED0-C7F8-4392-8333-337BD5726DBE}" destId="{FCBB9143-6E7A-42D9-8308-A1794890573B}" srcOrd="0" destOrd="0" presId="urn:microsoft.com/office/officeart/2005/8/layout/orgChart1"/>
    <dgm:cxn modelId="{7A8C83AF-6AAA-491C-B8B5-53A5B8FA810E}" type="presOf" srcId="{FAF3C515-3741-447A-A3F6-B6B8FA7EED92}" destId="{27C54EE5-3084-444C-A622-69971141146D}" srcOrd="0" destOrd="0" presId="urn:microsoft.com/office/officeart/2005/8/layout/orgChart1"/>
    <dgm:cxn modelId="{A7D271B6-A551-4237-B281-81B1FCAC56FB}" srcId="{72D1F846-0510-492F-A93A-42DD42103AC8}" destId="{11CCF338-9EC2-4D95-BF1B-CD01A7022EEF}" srcOrd="0" destOrd="0" parTransId="{AF3974C1-CBB2-4B50-839E-AF7E9CD09BB1}" sibTransId="{C9E0F48E-0D98-4F0A-AE6E-C1BE74665B58}"/>
    <dgm:cxn modelId="{91FA43BA-E56E-4032-86F2-FFD7E724DA67}" type="presOf" srcId="{72D1F846-0510-492F-A93A-42DD42103AC8}" destId="{6183B969-C207-4DA1-AB27-5D4BE4683417}" srcOrd="1" destOrd="0" presId="urn:microsoft.com/office/officeart/2005/8/layout/orgChart1"/>
    <dgm:cxn modelId="{6AAE75C2-4ACD-453C-929C-5CCC46B48E67}" type="presOf" srcId="{42FC396D-487B-4F79-B694-0B20DBC1C4BD}" destId="{14345400-2434-497D-9FE2-3938EFD83226}" srcOrd="0" destOrd="0" presId="urn:microsoft.com/office/officeart/2005/8/layout/orgChart1"/>
    <dgm:cxn modelId="{01E6C7D1-0B47-47A6-9B1B-6F1793268116}" type="presOf" srcId="{A31AE1FE-1706-493D-BB0A-477B6F261723}" destId="{948D7B1C-7826-404D-A826-37E93E8442BC}" srcOrd="1" destOrd="0" presId="urn:microsoft.com/office/officeart/2005/8/layout/orgChart1"/>
    <dgm:cxn modelId="{CF93CDDA-E9F9-49ED-A11B-9EA6D8770406}" type="presOf" srcId="{72D1F846-0510-492F-A93A-42DD42103AC8}" destId="{3B1A7F39-6B15-43FF-9321-71EBFD216C56}" srcOrd="0" destOrd="0" presId="urn:microsoft.com/office/officeart/2005/8/layout/orgChart1"/>
    <dgm:cxn modelId="{932E80DB-E373-449E-B385-C9C192D05FAA}" type="presOf" srcId="{11CCF338-9EC2-4D95-BF1B-CD01A7022EEF}" destId="{65205CB2-ADC3-4466-A25F-2F8A589F3D1F}" srcOrd="1" destOrd="0" presId="urn:microsoft.com/office/officeart/2005/8/layout/orgChart1"/>
    <dgm:cxn modelId="{E247CBE6-C9C1-4015-A592-58A683FA6845}" type="presOf" srcId="{30AAF031-F4FF-4A4F-9B66-008C061173C3}" destId="{D38B0F92-3495-449A-B15B-CFD10CE05185}" srcOrd="1" destOrd="0" presId="urn:microsoft.com/office/officeart/2005/8/layout/orgChart1"/>
    <dgm:cxn modelId="{9462B9F4-201C-402F-8B28-B5D7F692C034}" type="presOf" srcId="{DE7FA91F-5139-457B-B5E3-D6503652A9DF}" destId="{77EC4313-B04A-4349-A2AE-3FF705A2B700}" srcOrd="0" destOrd="0" presId="urn:microsoft.com/office/officeart/2005/8/layout/orgChart1"/>
    <dgm:cxn modelId="{EDC790F7-6D06-40D8-ACFF-959A6D30DEAD}" type="presOf" srcId="{AF3974C1-CBB2-4B50-839E-AF7E9CD09BB1}" destId="{579A1329-9423-42D7-9A22-D47B39E4E3A1}" srcOrd="0" destOrd="0" presId="urn:microsoft.com/office/officeart/2005/8/layout/orgChart1"/>
    <dgm:cxn modelId="{87B5E3FB-DE2E-4E7D-BE36-F972B245E1D2}" srcId="{30AAF031-F4FF-4A4F-9B66-008C061173C3}" destId="{FB3EE5A3-4EB1-49EC-A3A7-AD033ABAF331}" srcOrd="1" destOrd="0" parTransId="{EED91A87-C4E8-4B79-A76B-1EEC6128B32C}" sibTransId="{EF6D0E43-EC83-472D-91CB-590C18427C54}"/>
    <dgm:cxn modelId="{93B7215E-01EF-4D3E-A9E2-78594863C455}" type="presParOf" srcId="{27C54EE5-3084-444C-A622-69971141146D}" destId="{C7236102-A895-4091-B8CC-9087D34A59DF}" srcOrd="0" destOrd="0" presId="urn:microsoft.com/office/officeart/2005/8/layout/orgChart1"/>
    <dgm:cxn modelId="{AF2BE98C-16BB-4337-A414-D79C05D2DBC0}" type="presParOf" srcId="{C7236102-A895-4091-B8CC-9087D34A59DF}" destId="{B5B8CBC8-3368-4E42-9BFE-986AA985888A}" srcOrd="0" destOrd="0" presId="urn:microsoft.com/office/officeart/2005/8/layout/orgChart1"/>
    <dgm:cxn modelId="{36387F83-6682-431E-A34E-B2F4A5C93407}" type="presParOf" srcId="{B5B8CBC8-3368-4E42-9BFE-986AA985888A}" destId="{BE6EF2C8-70A1-4907-A995-24C8663316FB}" srcOrd="0" destOrd="0" presId="urn:microsoft.com/office/officeart/2005/8/layout/orgChart1"/>
    <dgm:cxn modelId="{6746491E-906D-4CA0-A4BA-21DE273FB9F0}" type="presParOf" srcId="{B5B8CBC8-3368-4E42-9BFE-986AA985888A}" destId="{A4F52258-E11B-4B65-AA7B-9ADFBF0AECA4}" srcOrd="1" destOrd="0" presId="urn:microsoft.com/office/officeart/2005/8/layout/orgChart1"/>
    <dgm:cxn modelId="{3717D2AF-FC5B-45F2-8837-A4CA3211E5DD}" type="presParOf" srcId="{C7236102-A895-4091-B8CC-9087D34A59DF}" destId="{1A1FA929-6F82-40C4-A97D-9A66F9AEECF4}" srcOrd="1" destOrd="0" presId="urn:microsoft.com/office/officeart/2005/8/layout/orgChart1"/>
    <dgm:cxn modelId="{9F3DF21A-CF04-403C-B25E-86E0F2478927}" type="presParOf" srcId="{1A1FA929-6F82-40C4-A97D-9A66F9AEECF4}" destId="{EF0E4627-2B76-4183-AACB-F868BBEF7419}" srcOrd="0" destOrd="0" presId="urn:microsoft.com/office/officeart/2005/8/layout/orgChart1"/>
    <dgm:cxn modelId="{AE5BC3A8-19E3-42B6-A7F9-F6EA17E49003}" type="presParOf" srcId="{1A1FA929-6F82-40C4-A97D-9A66F9AEECF4}" destId="{094845C1-C17C-4F16-9A58-C20F0C695315}" srcOrd="1" destOrd="0" presId="urn:microsoft.com/office/officeart/2005/8/layout/orgChart1"/>
    <dgm:cxn modelId="{8E3D4360-4394-4258-AC27-AD801B30A8F3}" type="presParOf" srcId="{094845C1-C17C-4F16-9A58-C20F0C695315}" destId="{3C1C3042-CD55-4F65-A2CE-670D1A098499}" srcOrd="0" destOrd="0" presId="urn:microsoft.com/office/officeart/2005/8/layout/orgChart1"/>
    <dgm:cxn modelId="{770DB7FF-7E22-48AC-AC5A-0D7EA7AC16EE}" type="presParOf" srcId="{3C1C3042-CD55-4F65-A2CE-670D1A098499}" destId="{900A375C-65BD-4E04-BAC0-AA0E6CFFAAFF}" srcOrd="0" destOrd="0" presId="urn:microsoft.com/office/officeart/2005/8/layout/orgChart1"/>
    <dgm:cxn modelId="{7B6FE226-A9DD-4680-A890-6C2EFA9893AF}" type="presParOf" srcId="{3C1C3042-CD55-4F65-A2CE-670D1A098499}" destId="{42A1B968-5C5A-4DB7-B78A-8738A098D576}" srcOrd="1" destOrd="0" presId="urn:microsoft.com/office/officeart/2005/8/layout/orgChart1"/>
    <dgm:cxn modelId="{7607B9CD-B71E-47DA-AE1A-D38E2BA1FE65}" type="presParOf" srcId="{094845C1-C17C-4F16-9A58-C20F0C695315}" destId="{6DB8F1D1-A6E9-45EF-8B44-D46EB7AA5CF1}" srcOrd="1" destOrd="0" presId="urn:microsoft.com/office/officeart/2005/8/layout/orgChart1"/>
    <dgm:cxn modelId="{C953373C-97D4-466B-AAAD-F3F95575E251}" type="presParOf" srcId="{6DB8F1D1-A6E9-45EF-8B44-D46EB7AA5CF1}" destId="{FCBB9143-6E7A-42D9-8308-A1794890573B}" srcOrd="0" destOrd="0" presId="urn:microsoft.com/office/officeart/2005/8/layout/orgChart1"/>
    <dgm:cxn modelId="{C20EF0ED-8AE9-4FC2-86A5-E69ED422638E}" type="presParOf" srcId="{6DB8F1D1-A6E9-45EF-8B44-D46EB7AA5CF1}" destId="{3E40E50D-F596-4D0E-9F35-D272204E0F7E}" srcOrd="1" destOrd="0" presId="urn:microsoft.com/office/officeart/2005/8/layout/orgChart1"/>
    <dgm:cxn modelId="{FA09FE0E-0588-4CFD-BA92-A865D90B5DA4}" type="presParOf" srcId="{3E40E50D-F596-4D0E-9F35-D272204E0F7E}" destId="{2EDAD826-8FFC-4582-AC31-AC33ABB6E379}" srcOrd="0" destOrd="0" presId="urn:microsoft.com/office/officeart/2005/8/layout/orgChart1"/>
    <dgm:cxn modelId="{D931063D-CD4A-4456-A87B-1124D8B13E0E}" type="presParOf" srcId="{2EDAD826-8FFC-4582-AC31-AC33ABB6E379}" destId="{271EDF56-7574-490A-A4E6-41AA85724EE4}" srcOrd="0" destOrd="0" presId="urn:microsoft.com/office/officeart/2005/8/layout/orgChart1"/>
    <dgm:cxn modelId="{BC389702-CB79-446F-87A1-3313B1F3E267}" type="presParOf" srcId="{2EDAD826-8FFC-4582-AC31-AC33ABB6E379}" destId="{329FE3F1-9ED8-4D7E-8EFB-6F7B909168E7}" srcOrd="1" destOrd="0" presId="urn:microsoft.com/office/officeart/2005/8/layout/orgChart1"/>
    <dgm:cxn modelId="{BD2D3FB5-2E01-424E-A281-3ADC903F84DC}" type="presParOf" srcId="{3E40E50D-F596-4D0E-9F35-D272204E0F7E}" destId="{674FCDD7-2544-4EFA-B64F-4891F82E7B4F}" srcOrd="1" destOrd="0" presId="urn:microsoft.com/office/officeart/2005/8/layout/orgChart1"/>
    <dgm:cxn modelId="{DCEBF333-6AE7-490F-9D52-656AAD95CB0D}" type="presParOf" srcId="{3E40E50D-F596-4D0E-9F35-D272204E0F7E}" destId="{D5B250A9-6C35-44FD-808A-C4ADA83D5D91}" srcOrd="2" destOrd="0" presId="urn:microsoft.com/office/officeart/2005/8/layout/orgChart1"/>
    <dgm:cxn modelId="{CA5CB948-4F13-4E28-9098-D4C26AC7D2CF}" type="presParOf" srcId="{6DB8F1D1-A6E9-45EF-8B44-D46EB7AA5CF1}" destId="{331B2694-77F3-43D0-AE2B-294122A93598}" srcOrd="2" destOrd="0" presId="urn:microsoft.com/office/officeart/2005/8/layout/orgChart1"/>
    <dgm:cxn modelId="{76601D13-FE2F-486F-AB64-890A07A6EE94}" type="presParOf" srcId="{6DB8F1D1-A6E9-45EF-8B44-D46EB7AA5CF1}" destId="{670BE939-88D7-427A-A2EB-110A3D4484D8}" srcOrd="3" destOrd="0" presId="urn:microsoft.com/office/officeart/2005/8/layout/orgChart1"/>
    <dgm:cxn modelId="{293DCD3A-E8BC-43E0-9F8B-C12BD6317751}" type="presParOf" srcId="{670BE939-88D7-427A-A2EB-110A3D4484D8}" destId="{387152DA-0ED8-4B9A-A77C-E6A0B686D00F}" srcOrd="0" destOrd="0" presId="urn:microsoft.com/office/officeart/2005/8/layout/orgChart1"/>
    <dgm:cxn modelId="{153F17D1-D2E8-456A-9EA3-85582CBC5E98}" type="presParOf" srcId="{387152DA-0ED8-4B9A-A77C-E6A0B686D00F}" destId="{EA915ACC-D267-452C-A9A7-61BC7BCF275E}" srcOrd="0" destOrd="0" presId="urn:microsoft.com/office/officeart/2005/8/layout/orgChart1"/>
    <dgm:cxn modelId="{57796F5F-106E-4FA3-B07F-F868BF4254A7}" type="presParOf" srcId="{387152DA-0ED8-4B9A-A77C-E6A0B686D00F}" destId="{D38B0F92-3495-449A-B15B-CFD10CE05185}" srcOrd="1" destOrd="0" presId="urn:microsoft.com/office/officeart/2005/8/layout/orgChart1"/>
    <dgm:cxn modelId="{7F948D42-A883-4547-A2DA-02816437F901}" type="presParOf" srcId="{670BE939-88D7-427A-A2EB-110A3D4484D8}" destId="{3B69289B-3CC2-4BF3-8E1C-A27EF4B5DADD}" srcOrd="1" destOrd="0" presId="urn:microsoft.com/office/officeart/2005/8/layout/orgChart1"/>
    <dgm:cxn modelId="{2E3C1D74-5FCA-42AA-B8AE-798644061BA5}" type="presParOf" srcId="{3B69289B-3CC2-4BF3-8E1C-A27EF4B5DADD}" destId="{77EC4313-B04A-4349-A2AE-3FF705A2B700}" srcOrd="0" destOrd="0" presId="urn:microsoft.com/office/officeart/2005/8/layout/orgChart1"/>
    <dgm:cxn modelId="{8E00C672-DDEC-4DC3-BFB9-4AB8C947F111}" type="presParOf" srcId="{3B69289B-3CC2-4BF3-8E1C-A27EF4B5DADD}" destId="{EA75921B-28B1-47E7-8F9E-8440B07E8B00}" srcOrd="1" destOrd="0" presId="urn:microsoft.com/office/officeart/2005/8/layout/orgChart1"/>
    <dgm:cxn modelId="{59A8F535-2169-4E15-AA46-DD6C7231A563}" type="presParOf" srcId="{EA75921B-28B1-47E7-8F9E-8440B07E8B00}" destId="{946511ED-D604-4DB2-847A-70C09A7D8188}" srcOrd="0" destOrd="0" presId="urn:microsoft.com/office/officeart/2005/8/layout/orgChart1"/>
    <dgm:cxn modelId="{A16EB738-110D-4779-90C4-17F5E75704BD}" type="presParOf" srcId="{946511ED-D604-4DB2-847A-70C09A7D8188}" destId="{49502808-BF87-4E1B-AA6D-DD76934C4305}" srcOrd="0" destOrd="0" presId="urn:microsoft.com/office/officeart/2005/8/layout/orgChart1"/>
    <dgm:cxn modelId="{5DB1C8F2-D68D-41A4-8B93-68AF4D25EF31}" type="presParOf" srcId="{946511ED-D604-4DB2-847A-70C09A7D8188}" destId="{E523AFC8-B3E5-49F4-A7E8-0817291A790E}" srcOrd="1" destOrd="0" presId="urn:microsoft.com/office/officeart/2005/8/layout/orgChart1"/>
    <dgm:cxn modelId="{7A663F84-62E0-4222-A242-1D140CDA565B}" type="presParOf" srcId="{EA75921B-28B1-47E7-8F9E-8440B07E8B00}" destId="{FD65C8B4-6CF3-435D-8646-EA44CB127C5A}" srcOrd="1" destOrd="0" presId="urn:microsoft.com/office/officeart/2005/8/layout/orgChart1"/>
    <dgm:cxn modelId="{63E9F9B6-3A04-48FD-A5EE-8606430829CB}" type="presParOf" srcId="{FD65C8B4-6CF3-435D-8646-EA44CB127C5A}" destId="{14345400-2434-497D-9FE2-3938EFD83226}" srcOrd="0" destOrd="0" presId="urn:microsoft.com/office/officeart/2005/8/layout/orgChart1"/>
    <dgm:cxn modelId="{905B85FB-1FFA-4EA8-AAFC-D1D38AA645DF}" type="presParOf" srcId="{FD65C8B4-6CF3-435D-8646-EA44CB127C5A}" destId="{D5CE5DA3-3927-4033-BA58-B35C1F6161D8}" srcOrd="1" destOrd="0" presId="urn:microsoft.com/office/officeart/2005/8/layout/orgChart1"/>
    <dgm:cxn modelId="{4C26C402-8664-459F-819C-A80D30CBEDFE}" type="presParOf" srcId="{D5CE5DA3-3927-4033-BA58-B35C1F6161D8}" destId="{9E725C2C-7AE8-42AC-A4A5-E183E2A8A4B8}" srcOrd="0" destOrd="0" presId="urn:microsoft.com/office/officeart/2005/8/layout/orgChart1"/>
    <dgm:cxn modelId="{0B02E020-5258-4136-B4FC-0B4BA6123423}" type="presParOf" srcId="{9E725C2C-7AE8-42AC-A4A5-E183E2A8A4B8}" destId="{3E09F40B-C29E-4879-81FE-744E5EBA47A9}" srcOrd="0" destOrd="0" presId="urn:microsoft.com/office/officeart/2005/8/layout/orgChart1"/>
    <dgm:cxn modelId="{D2B2792B-9DB7-4A30-96C9-BD8845BE0619}" type="presParOf" srcId="{9E725C2C-7AE8-42AC-A4A5-E183E2A8A4B8}" destId="{C255FB56-00F7-4ACA-BF39-B0F946480ECA}" srcOrd="1" destOrd="0" presId="urn:microsoft.com/office/officeart/2005/8/layout/orgChart1"/>
    <dgm:cxn modelId="{15A83B7E-9B88-4EC7-AC44-1FA7074DD229}" type="presParOf" srcId="{D5CE5DA3-3927-4033-BA58-B35C1F6161D8}" destId="{E8495F4A-AF59-4916-A5B1-6F708A1D7919}" srcOrd="1" destOrd="0" presId="urn:microsoft.com/office/officeart/2005/8/layout/orgChart1"/>
    <dgm:cxn modelId="{BA202AFC-135D-4300-9181-5AD8F4020FB5}" type="presParOf" srcId="{D5CE5DA3-3927-4033-BA58-B35C1F6161D8}" destId="{4481DB93-5B80-4499-9BF8-BD38821B3DE4}" srcOrd="2" destOrd="0" presId="urn:microsoft.com/office/officeart/2005/8/layout/orgChart1"/>
    <dgm:cxn modelId="{DC66DDE7-ADDA-4D03-AB0C-01DC04767456}" type="presParOf" srcId="{FD65C8B4-6CF3-435D-8646-EA44CB127C5A}" destId="{AECB83FF-2FBE-4BEC-8ADA-0FCE97CB959B}" srcOrd="2" destOrd="0" presId="urn:microsoft.com/office/officeart/2005/8/layout/orgChart1"/>
    <dgm:cxn modelId="{193B0850-7314-496C-9033-3C89C58F75C1}" type="presParOf" srcId="{FD65C8B4-6CF3-435D-8646-EA44CB127C5A}" destId="{5A7BF572-5EC5-4AC9-9462-3F265197BFBD}" srcOrd="3" destOrd="0" presId="urn:microsoft.com/office/officeart/2005/8/layout/orgChart1"/>
    <dgm:cxn modelId="{E5FD1BC8-D627-4BD0-9F3C-5614CB8C511A}" type="presParOf" srcId="{5A7BF572-5EC5-4AC9-9462-3F265197BFBD}" destId="{612CC9F6-6E69-4990-AB11-60BC9217648E}" srcOrd="0" destOrd="0" presId="urn:microsoft.com/office/officeart/2005/8/layout/orgChart1"/>
    <dgm:cxn modelId="{3FFCDCA8-B03F-4AF7-8120-F3BAEFBA6E45}" type="presParOf" srcId="{612CC9F6-6E69-4990-AB11-60BC9217648E}" destId="{F490BC0A-2C2F-44BD-ABF8-69FAD74DBA22}" srcOrd="0" destOrd="0" presId="urn:microsoft.com/office/officeart/2005/8/layout/orgChart1"/>
    <dgm:cxn modelId="{2A3FB7F2-F5FF-4A47-A68E-E32A5D734B86}" type="presParOf" srcId="{612CC9F6-6E69-4990-AB11-60BC9217648E}" destId="{948D7B1C-7826-404D-A826-37E93E8442BC}" srcOrd="1" destOrd="0" presId="urn:microsoft.com/office/officeart/2005/8/layout/orgChart1"/>
    <dgm:cxn modelId="{2C33D2F6-FAD2-45C9-9255-B28144B10DAB}" type="presParOf" srcId="{5A7BF572-5EC5-4AC9-9462-3F265197BFBD}" destId="{FEEF1471-7E68-4ABC-B7E3-40F20D7B305E}" srcOrd="1" destOrd="0" presId="urn:microsoft.com/office/officeart/2005/8/layout/orgChart1"/>
    <dgm:cxn modelId="{B806B8EE-2808-4F2F-9C82-4BE144A0B47A}" type="presParOf" srcId="{5A7BF572-5EC5-4AC9-9462-3F265197BFBD}" destId="{0FE20000-CE13-4FD9-B5CB-46BC7327A6C0}" srcOrd="2" destOrd="0" presId="urn:microsoft.com/office/officeart/2005/8/layout/orgChart1"/>
    <dgm:cxn modelId="{992A24D2-C61D-493C-85D9-2C8E48B793FF}" type="presParOf" srcId="{EA75921B-28B1-47E7-8F9E-8440B07E8B00}" destId="{987EF3BA-866F-4252-998B-FE587B181C3B}" srcOrd="2" destOrd="0" presId="urn:microsoft.com/office/officeart/2005/8/layout/orgChart1"/>
    <dgm:cxn modelId="{F3EE1B0E-AC4E-4750-B2E3-4FCA628A7E10}" type="presParOf" srcId="{3B69289B-3CC2-4BF3-8E1C-A27EF4B5DADD}" destId="{CDD7A93A-EC7F-4485-A218-7B7ED58135E8}" srcOrd="2" destOrd="0" presId="urn:microsoft.com/office/officeart/2005/8/layout/orgChart1"/>
    <dgm:cxn modelId="{D55E584A-D90D-472A-8391-F6C44A6D63C9}" type="presParOf" srcId="{3B69289B-3CC2-4BF3-8E1C-A27EF4B5DADD}" destId="{1FBD5D79-CA93-4F5E-8E41-6E268CF5ECB9}" srcOrd="3" destOrd="0" presId="urn:microsoft.com/office/officeart/2005/8/layout/orgChart1"/>
    <dgm:cxn modelId="{9C247524-3055-49D8-A708-0A9B014E3154}" type="presParOf" srcId="{1FBD5D79-CA93-4F5E-8E41-6E268CF5ECB9}" destId="{43095575-77CD-4181-B079-2EC7E87B2ED3}" srcOrd="0" destOrd="0" presId="urn:microsoft.com/office/officeart/2005/8/layout/orgChart1"/>
    <dgm:cxn modelId="{2AAC9476-6497-4AAA-86C2-CD2E1E7FD38E}" type="presParOf" srcId="{43095575-77CD-4181-B079-2EC7E87B2ED3}" destId="{08704775-52D8-48E3-9840-1832AEA570DC}" srcOrd="0" destOrd="0" presId="urn:microsoft.com/office/officeart/2005/8/layout/orgChart1"/>
    <dgm:cxn modelId="{FB81CE55-C5A5-415C-B045-04B6B50BAEAB}" type="presParOf" srcId="{43095575-77CD-4181-B079-2EC7E87B2ED3}" destId="{16B8716C-C28B-4174-8C00-5CD2A77B3B54}" srcOrd="1" destOrd="0" presId="urn:microsoft.com/office/officeart/2005/8/layout/orgChart1"/>
    <dgm:cxn modelId="{6E7C54B0-DDDC-440E-A320-5757D6D452F7}" type="presParOf" srcId="{1FBD5D79-CA93-4F5E-8E41-6E268CF5ECB9}" destId="{63DBC147-5927-4024-A0A5-F30397208304}" srcOrd="1" destOrd="0" presId="urn:microsoft.com/office/officeart/2005/8/layout/orgChart1"/>
    <dgm:cxn modelId="{EC01BCE8-DDDE-4D35-880C-09C53CDA810A}" type="presParOf" srcId="{1FBD5D79-CA93-4F5E-8E41-6E268CF5ECB9}" destId="{9A29F921-F836-44CB-AD68-913E12E3B727}" srcOrd="2" destOrd="0" presId="urn:microsoft.com/office/officeart/2005/8/layout/orgChart1"/>
    <dgm:cxn modelId="{2879B2AA-2615-4807-930D-57CD4043DBD6}" type="presParOf" srcId="{3B69289B-3CC2-4BF3-8E1C-A27EF4B5DADD}" destId="{4EFF2D21-8C25-4908-87B3-349BB86C5281}" srcOrd="4" destOrd="0" presId="urn:microsoft.com/office/officeart/2005/8/layout/orgChart1"/>
    <dgm:cxn modelId="{CEDBB75B-2964-4426-A47A-FF1FAD59E5F1}" type="presParOf" srcId="{3B69289B-3CC2-4BF3-8E1C-A27EF4B5DADD}" destId="{65B87A9F-8679-4BF6-ABA9-06AD95966FEB}" srcOrd="5" destOrd="0" presId="urn:microsoft.com/office/officeart/2005/8/layout/orgChart1"/>
    <dgm:cxn modelId="{8FF32A7A-B87B-45CB-A83A-BDD339B382EB}" type="presParOf" srcId="{65B87A9F-8679-4BF6-ABA9-06AD95966FEB}" destId="{C17D44EE-F9C0-4753-8B68-86BA712E201A}" srcOrd="0" destOrd="0" presId="urn:microsoft.com/office/officeart/2005/8/layout/orgChart1"/>
    <dgm:cxn modelId="{B50C0F3A-69B0-4FD8-9824-CFDD2BDEBBC5}" type="presParOf" srcId="{C17D44EE-F9C0-4753-8B68-86BA712E201A}" destId="{3B1A7F39-6B15-43FF-9321-71EBFD216C56}" srcOrd="0" destOrd="0" presId="urn:microsoft.com/office/officeart/2005/8/layout/orgChart1"/>
    <dgm:cxn modelId="{8B14725B-6A73-48EC-93EB-9A4A9C3BCDE6}" type="presParOf" srcId="{C17D44EE-F9C0-4753-8B68-86BA712E201A}" destId="{6183B969-C207-4DA1-AB27-5D4BE4683417}" srcOrd="1" destOrd="0" presId="urn:microsoft.com/office/officeart/2005/8/layout/orgChart1"/>
    <dgm:cxn modelId="{918F9AA2-63B4-4AE6-8F44-F307981AA598}" type="presParOf" srcId="{65B87A9F-8679-4BF6-ABA9-06AD95966FEB}" destId="{B567FF25-F646-4FAE-80C8-05176146CE33}" srcOrd="1" destOrd="0" presId="urn:microsoft.com/office/officeart/2005/8/layout/orgChart1"/>
    <dgm:cxn modelId="{69C9A8B2-451F-41FA-95EA-245E9F4F286D}" type="presParOf" srcId="{B567FF25-F646-4FAE-80C8-05176146CE33}" destId="{579A1329-9423-42D7-9A22-D47B39E4E3A1}" srcOrd="0" destOrd="0" presId="urn:microsoft.com/office/officeart/2005/8/layout/orgChart1"/>
    <dgm:cxn modelId="{DC253EE2-E55D-4639-A519-DEFCF7C662A9}" type="presParOf" srcId="{B567FF25-F646-4FAE-80C8-05176146CE33}" destId="{B91F903C-7442-4EA1-9B03-45484FEF841A}" srcOrd="1" destOrd="0" presId="urn:microsoft.com/office/officeart/2005/8/layout/orgChart1"/>
    <dgm:cxn modelId="{810CB77D-C2B4-41FB-B0D0-CD1D92B3D7D4}" type="presParOf" srcId="{B91F903C-7442-4EA1-9B03-45484FEF841A}" destId="{889E7DCC-82D4-4DF2-BB1E-3ECB57AA83AF}" srcOrd="0" destOrd="0" presId="urn:microsoft.com/office/officeart/2005/8/layout/orgChart1"/>
    <dgm:cxn modelId="{51F7946A-1E3D-45C3-8F3D-4CDF9C37325C}" type="presParOf" srcId="{889E7DCC-82D4-4DF2-BB1E-3ECB57AA83AF}" destId="{04C113C1-EEC4-4AAF-AAB9-7FD71952C9AB}" srcOrd="0" destOrd="0" presId="urn:microsoft.com/office/officeart/2005/8/layout/orgChart1"/>
    <dgm:cxn modelId="{95402D6D-A30B-4EFB-B963-3F5A04F3B297}" type="presParOf" srcId="{889E7DCC-82D4-4DF2-BB1E-3ECB57AA83AF}" destId="{65205CB2-ADC3-4466-A25F-2F8A589F3D1F}" srcOrd="1" destOrd="0" presId="urn:microsoft.com/office/officeart/2005/8/layout/orgChart1"/>
    <dgm:cxn modelId="{2EAE6CF4-77B7-4486-82A4-B678A5DE43C1}" type="presParOf" srcId="{B91F903C-7442-4EA1-9B03-45484FEF841A}" destId="{780F3616-007C-462A-87D8-8D872E24EF16}" srcOrd="1" destOrd="0" presId="urn:microsoft.com/office/officeart/2005/8/layout/orgChart1"/>
    <dgm:cxn modelId="{2C6D634B-D46D-4CF0-8804-7D2D3A2DC93F}" type="presParOf" srcId="{B91F903C-7442-4EA1-9B03-45484FEF841A}" destId="{547A9DDE-8A36-42B1-AF6F-1CF1084F18C2}" srcOrd="2" destOrd="0" presId="urn:microsoft.com/office/officeart/2005/8/layout/orgChart1"/>
    <dgm:cxn modelId="{A328EBDF-476E-4299-822F-CECDA533CBEA}" type="presParOf" srcId="{65B87A9F-8679-4BF6-ABA9-06AD95966FEB}" destId="{8C18AEB4-1AB6-479C-A586-2AD79631514F}" srcOrd="2" destOrd="0" presId="urn:microsoft.com/office/officeart/2005/8/layout/orgChart1"/>
    <dgm:cxn modelId="{098475B3-D583-4745-970A-FCA5CF288955}" type="presParOf" srcId="{670BE939-88D7-427A-A2EB-110A3D4484D8}" destId="{8389B0D4-3261-4EAD-9A19-07E2ED15C3DD}" srcOrd="2" destOrd="0" presId="urn:microsoft.com/office/officeart/2005/8/layout/orgChart1"/>
    <dgm:cxn modelId="{642122BD-396B-453C-9363-C0F887A9B2A2}" type="presParOf" srcId="{094845C1-C17C-4F16-9A58-C20F0C695315}" destId="{ED6F21E8-D532-4B79-B7D5-E388122852C3}" srcOrd="2" destOrd="0" presId="urn:microsoft.com/office/officeart/2005/8/layout/orgChart1"/>
    <dgm:cxn modelId="{66E3ECA9-BB15-4DA9-826F-843683A01AC0}" type="presParOf" srcId="{C7236102-A895-4091-B8CC-9087D34A59DF}" destId="{96CD9004-F3C5-45CF-9E49-5F397F40227B}" srcOrd="2" destOrd="0" presId="urn:microsoft.com/office/officeart/2005/8/layout/orgChar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1C0C68F-D7DD-4FFF-98AC-FD00E12CAA2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BC0FC61-053D-4A4D-8CA6-C5D024B573DA}">
      <dgm:prSet/>
      <dgm:spPr/>
      <dgm:t>
        <a:bodyPr/>
        <a:lstStyle/>
        <a:p>
          <a:r>
            <a:rPr lang="en-GB"/>
            <a:t>First thing to consider is whether the offence is one that allows for commission by omission?</a:t>
          </a:r>
          <a:endParaRPr lang="en-US"/>
        </a:p>
      </dgm:t>
    </dgm:pt>
    <dgm:pt modelId="{E5D48C4E-4BAA-486A-90A9-15F4D36EA17E}" type="parTrans" cxnId="{64D2A180-60DB-4D01-A153-E8EF7823EC75}">
      <dgm:prSet/>
      <dgm:spPr/>
      <dgm:t>
        <a:bodyPr/>
        <a:lstStyle/>
        <a:p>
          <a:endParaRPr lang="en-US"/>
        </a:p>
      </dgm:t>
    </dgm:pt>
    <dgm:pt modelId="{B777ED9C-B11B-4716-8805-D484344BF9CF}" type="sibTrans" cxnId="{64D2A180-60DB-4D01-A153-E8EF7823EC75}">
      <dgm:prSet/>
      <dgm:spPr/>
      <dgm:t>
        <a:bodyPr/>
        <a:lstStyle/>
        <a:p>
          <a:endParaRPr lang="en-US"/>
        </a:p>
      </dgm:t>
    </dgm:pt>
    <dgm:pt modelId="{7EA9F256-2493-4A29-B1FE-F0EBE47FA262}">
      <dgm:prSet/>
      <dgm:spPr/>
      <dgm:t>
        <a:bodyPr/>
        <a:lstStyle/>
        <a:p>
          <a:r>
            <a:rPr lang="en-GB"/>
            <a:t>Secondly, Are there any duty situations present?</a:t>
          </a:r>
          <a:endParaRPr lang="en-US"/>
        </a:p>
      </dgm:t>
    </dgm:pt>
    <dgm:pt modelId="{2B8072A0-3A7A-44D2-8C98-030D8FBE7B80}" type="parTrans" cxnId="{6D476CF7-66A5-4833-9919-4CF3C95AE492}">
      <dgm:prSet/>
      <dgm:spPr/>
      <dgm:t>
        <a:bodyPr/>
        <a:lstStyle/>
        <a:p>
          <a:endParaRPr lang="en-US"/>
        </a:p>
      </dgm:t>
    </dgm:pt>
    <dgm:pt modelId="{867EF655-FB21-4028-B8F8-4FC120DEF7B3}" type="sibTrans" cxnId="{6D476CF7-66A5-4833-9919-4CF3C95AE492}">
      <dgm:prSet/>
      <dgm:spPr/>
      <dgm:t>
        <a:bodyPr/>
        <a:lstStyle/>
        <a:p>
          <a:endParaRPr lang="en-US"/>
        </a:p>
      </dgm:t>
    </dgm:pt>
    <dgm:pt modelId="{720DA55E-1A93-4CB4-A3BD-E2D913E17174}" type="pres">
      <dgm:prSet presAssocID="{D1C0C68F-D7DD-4FFF-98AC-FD00E12CAA24}" presName="linear" presStyleCnt="0">
        <dgm:presLayoutVars>
          <dgm:animLvl val="lvl"/>
          <dgm:resizeHandles val="exact"/>
        </dgm:presLayoutVars>
      </dgm:prSet>
      <dgm:spPr/>
    </dgm:pt>
    <dgm:pt modelId="{9C7D74DB-F05D-4863-9C8A-D7554EEAF1DD}" type="pres">
      <dgm:prSet presAssocID="{4BC0FC61-053D-4A4D-8CA6-C5D024B573DA}" presName="parentText" presStyleLbl="node1" presStyleIdx="0" presStyleCnt="2">
        <dgm:presLayoutVars>
          <dgm:chMax val="0"/>
          <dgm:bulletEnabled val="1"/>
        </dgm:presLayoutVars>
      </dgm:prSet>
      <dgm:spPr/>
    </dgm:pt>
    <dgm:pt modelId="{BCF41138-2089-40F0-917D-C26C8D294512}" type="pres">
      <dgm:prSet presAssocID="{B777ED9C-B11B-4716-8805-D484344BF9CF}" presName="spacer" presStyleCnt="0"/>
      <dgm:spPr/>
    </dgm:pt>
    <dgm:pt modelId="{9ECEC0DE-62D8-4961-BB97-26E56892D85A}" type="pres">
      <dgm:prSet presAssocID="{7EA9F256-2493-4A29-B1FE-F0EBE47FA262}" presName="parentText" presStyleLbl="node1" presStyleIdx="1" presStyleCnt="2">
        <dgm:presLayoutVars>
          <dgm:chMax val="0"/>
          <dgm:bulletEnabled val="1"/>
        </dgm:presLayoutVars>
      </dgm:prSet>
      <dgm:spPr/>
    </dgm:pt>
  </dgm:ptLst>
  <dgm:cxnLst>
    <dgm:cxn modelId="{736A984A-307A-442E-BDEF-A2746F4CF617}" type="presOf" srcId="{7EA9F256-2493-4A29-B1FE-F0EBE47FA262}" destId="{9ECEC0DE-62D8-4961-BB97-26E56892D85A}" srcOrd="0" destOrd="0" presId="urn:microsoft.com/office/officeart/2005/8/layout/vList2"/>
    <dgm:cxn modelId="{CBE6A374-D0DB-48F1-B705-FA0BCE1CB0FC}" type="presOf" srcId="{4BC0FC61-053D-4A4D-8CA6-C5D024B573DA}" destId="{9C7D74DB-F05D-4863-9C8A-D7554EEAF1DD}" srcOrd="0" destOrd="0" presId="urn:microsoft.com/office/officeart/2005/8/layout/vList2"/>
    <dgm:cxn modelId="{64D2A180-60DB-4D01-A153-E8EF7823EC75}" srcId="{D1C0C68F-D7DD-4FFF-98AC-FD00E12CAA24}" destId="{4BC0FC61-053D-4A4D-8CA6-C5D024B573DA}" srcOrd="0" destOrd="0" parTransId="{E5D48C4E-4BAA-486A-90A9-15F4D36EA17E}" sibTransId="{B777ED9C-B11B-4716-8805-D484344BF9CF}"/>
    <dgm:cxn modelId="{4D6AA182-D7C7-4B6E-9045-D6B6812E8EC4}" type="presOf" srcId="{D1C0C68F-D7DD-4FFF-98AC-FD00E12CAA24}" destId="{720DA55E-1A93-4CB4-A3BD-E2D913E17174}" srcOrd="0" destOrd="0" presId="urn:microsoft.com/office/officeart/2005/8/layout/vList2"/>
    <dgm:cxn modelId="{6D476CF7-66A5-4833-9919-4CF3C95AE492}" srcId="{D1C0C68F-D7DD-4FFF-98AC-FD00E12CAA24}" destId="{7EA9F256-2493-4A29-B1FE-F0EBE47FA262}" srcOrd="1" destOrd="0" parTransId="{2B8072A0-3A7A-44D2-8C98-030D8FBE7B80}" sibTransId="{867EF655-FB21-4028-B8F8-4FC120DEF7B3}"/>
    <dgm:cxn modelId="{15C5E333-61D8-4644-A2F6-401A1EE3A01E}" type="presParOf" srcId="{720DA55E-1A93-4CB4-A3BD-E2D913E17174}" destId="{9C7D74DB-F05D-4863-9C8A-D7554EEAF1DD}" srcOrd="0" destOrd="0" presId="urn:microsoft.com/office/officeart/2005/8/layout/vList2"/>
    <dgm:cxn modelId="{05ED3ADD-8094-4F19-8402-492F87D148B4}" type="presParOf" srcId="{720DA55E-1A93-4CB4-A3BD-E2D913E17174}" destId="{BCF41138-2089-40F0-917D-C26C8D294512}" srcOrd="1" destOrd="0" presId="urn:microsoft.com/office/officeart/2005/8/layout/vList2"/>
    <dgm:cxn modelId="{D7054AD3-9A1B-4258-BF42-1A1256F7186E}" type="presParOf" srcId="{720DA55E-1A93-4CB4-A3BD-E2D913E17174}" destId="{9ECEC0DE-62D8-4961-BB97-26E56892D85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51636C-830A-4A9B-8BC2-5D50F1C4FD96}">
      <dsp:nvSpPr>
        <dsp:cNvPr id="0" name=""/>
        <dsp:cNvSpPr/>
      </dsp:nvSpPr>
      <dsp:spPr>
        <a:xfrm>
          <a:off x="0" y="0"/>
          <a:ext cx="5796200" cy="0"/>
        </a:xfrm>
        <a:prstGeom prst="line">
          <a:avLst/>
        </a:prstGeom>
        <a:solidFill>
          <a:schemeClr val="accent2">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289B81-14B8-425B-AAFB-CAC9D0FAF77E}">
      <dsp:nvSpPr>
        <dsp:cNvPr id="0" name=""/>
        <dsp:cNvSpPr/>
      </dsp:nvSpPr>
      <dsp:spPr>
        <a:xfrm>
          <a:off x="0" y="0"/>
          <a:ext cx="5796200"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Module tutor: </a:t>
          </a:r>
        </a:p>
        <a:p>
          <a:pPr marL="0" lvl="0" indent="0" algn="l" defTabSz="1377950">
            <a:lnSpc>
              <a:spcPct val="90000"/>
            </a:lnSpc>
            <a:spcBef>
              <a:spcPct val="0"/>
            </a:spcBef>
            <a:spcAft>
              <a:spcPct val="35000"/>
            </a:spcAft>
            <a:buNone/>
          </a:pPr>
          <a:r>
            <a:rPr lang="en-GB" sz="3100" b="1" kern="1200"/>
            <a:t>Laura Humphries</a:t>
          </a:r>
          <a:endParaRPr lang="en-US" sz="3100" kern="1200"/>
        </a:p>
      </dsp:txBody>
      <dsp:txXfrm>
        <a:off x="0" y="0"/>
        <a:ext cx="5796200" cy="1271831"/>
      </dsp:txXfrm>
    </dsp:sp>
    <dsp:sp modelId="{1BAA9296-9A6E-48A0-8991-E050D84694C9}">
      <dsp:nvSpPr>
        <dsp:cNvPr id="0" name=""/>
        <dsp:cNvSpPr/>
      </dsp:nvSpPr>
      <dsp:spPr>
        <a:xfrm>
          <a:off x="0" y="1271831"/>
          <a:ext cx="5796200" cy="0"/>
        </a:xfrm>
        <a:prstGeom prst="line">
          <a:avLst/>
        </a:prstGeom>
        <a:solidFill>
          <a:schemeClr val="accent2">
            <a:hueOff val="-486521"/>
            <a:satOff val="-4245"/>
            <a:lumOff val="-5490"/>
            <a:alphaOff val="0"/>
          </a:schemeClr>
        </a:solidFill>
        <a:ln w="10795" cap="flat" cmpd="sng" algn="ctr">
          <a:solidFill>
            <a:schemeClr val="accent2">
              <a:hueOff val="-486521"/>
              <a:satOff val="-4245"/>
              <a:lumOff val="-549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D99CBE-6E67-44D7-A0FC-736E458634E9}">
      <dsp:nvSpPr>
        <dsp:cNvPr id="0" name=""/>
        <dsp:cNvSpPr/>
      </dsp:nvSpPr>
      <dsp:spPr>
        <a:xfrm>
          <a:off x="0" y="1271831"/>
          <a:ext cx="5796200"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hlinkClick xmlns:r="http://schemas.openxmlformats.org/officeDocument/2006/relationships" r:id="rId1"/>
            </a:rPr>
            <a:t>L.humphries@uwtsd.ac.uk</a:t>
          </a:r>
          <a:endParaRPr lang="en-US" sz="3100" kern="1200"/>
        </a:p>
      </dsp:txBody>
      <dsp:txXfrm>
        <a:off x="0" y="1271831"/>
        <a:ext cx="5796200" cy="1271831"/>
      </dsp:txXfrm>
    </dsp:sp>
    <dsp:sp modelId="{F163DE07-B434-419E-9C42-F85197F274DC}">
      <dsp:nvSpPr>
        <dsp:cNvPr id="0" name=""/>
        <dsp:cNvSpPr/>
      </dsp:nvSpPr>
      <dsp:spPr>
        <a:xfrm>
          <a:off x="0" y="2543662"/>
          <a:ext cx="5796200" cy="0"/>
        </a:xfrm>
        <a:prstGeom prst="line">
          <a:avLst/>
        </a:prstGeom>
        <a:solidFill>
          <a:schemeClr val="accent2">
            <a:hueOff val="-973042"/>
            <a:satOff val="-8489"/>
            <a:lumOff val="-10981"/>
            <a:alphaOff val="0"/>
          </a:schemeClr>
        </a:solidFill>
        <a:ln w="10795" cap="flat" cmpd="sng" algn="ctr">
          <a:solidFill>
            <a:schemeClr val="accent2">
              <a:hueOff val="-973042"/>
              <a:satOff val="-8489"/>
              <a:lumOff val="-1098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DBF775-F494-4466-9B4C-DBC66B5A39DE}">
      <dsp:nvSpPr>
        <dsp:cNvPr id="0" name=""/>
        <dsp:cNvSpPr/>
      </dsp:nvSpPr>
      <dsp:spPr>
        <a:xfrm>
          <a:off x="0" y="2543662"/>
          <a:ext cx="5796200"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General Enquiries </a:t>
          </a:r>
          <a:endParaRPr lang="en-US" sz="3100" kern="1200"/>
        </a:p>
      </dsp:txBody>
      <dsp:txXfrm>
        <a:off x="0" y="2543662"/>
        <a:ext cx="5796200" cy="1271831"/>
      </dsp:txXfrm>
    </dsp:sp>
    <dsp:sp modelId="{F62D5784-CC00-BF4C-986E-E36E37A564EB}">
      <dsp:nvSpPr>
        <dsp:cNvPr id="0" name=""/>
        <dsp:cNvSpPr/>
      </dsp:nvSpPr>
      <dsp:spPr>
        <a:xfrm>
          <a:off x="0" y="3815493"/>
          <a:ext cx="5796200" cy="0"/>
        </a:xfrm>
        <a:prstGeom prst="line">
          <a:avLst/>
        </a:prstGeom>
        <a:solidFill>
          <a:schemeClr val="accent2">
            <a:hueOff val="-1459563"/>
            <a:satOff val="-12734"/>
            <a:lumOff val="-16471"/>
            <a:alphaOff val="0"/>
          </a:schemeClr>
        </a:solidFill>
        <a:ln w="10795" cap="flat" cmpd="sng" algn="ctr">
          <a:solidFill>
            <a:schemeClr val="accent2">
              <a:hueOff val="-1459563"/>
              <a:satOff val="-12734"/>
              <a:lumOff val="-1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428C36-04A2-1944-8409-8694315F62E1}">
      <dsp:nvSpPr>
        <dsp:cNvPr id="0" name=""/>
        <dsp:cNvSpPr/>
      </dsp:nvSpPr>
      <dsp:spPr>
        <a:xfrm>
          <a:off x="0" y="3815493"/>
          <a:ext cx="5796200" cy="12718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err="1">
              <a:solidFill>
                <a:schemeClr val="accent2">
                  <a:lumMod val="75000"/>
                </a:schemeClr>
              </a:solidFill>
            </a:rPr>
            <a:t>Bluelightacademy</a:t>
          </a:r>
          <a:r>
            <a:rPr lang="en-GB" sz="3100" kern="1200">
              <a:solidFill>
                <a:schemeClr val="accent2">
                  <a:lumMod val="75000"/>
                </a:schemeClr>
              </a:solidFill>
            </a:rPr>
            <a:t>@uwtsd.ac.uk</a:t>
          </a:r>
          <a:endParaRPr lang="en-US" sz="3100" kern="1200">
            <a:solidFill>
              <a:schemeClr val="accent2">
                <a:lumMod val="75000"/>
              </a:schemeClr>
            </a:solidFill>
          </a:endParaRPr>
        </a:p>
      </dsp:txBody>
      <dsp:txXfrm>
        <a:off x="0" y="3815493"/>
        <a:ext cx="5796200" cy="12718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A434DE-1728-4B57-877E-603A60BCD131}">
      <dsp:nvSpPr>
        <dsp:cNvPr id="0" name=""/>
        <dsp:cNvSpPr/>
      </dsp:nvSpPr>
      <dsp:spPr>
        <a:xfrm>
          <a:off x="229527" y="2164"/>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THE INTERNAL AND EXTERNAL ELEMENTS OF A CRIME </a:t>
          </a:r>
          <a:r>
            <a:rPr lang="en-GB" sz="1900" kern="1200"/>
            <a:t>(ACTUS REUS AND MENS REA)</a:t>
          </a:r>
          <a:endParaRPr lang="en-US" sz="1900" kern="1200"/>
        </a:p>
      </dsp:txBody>
      <dsp:txXfrm>
        <a:off x="229527" y="2164"/>
        <a:ext cx="2541497" cy="1524898"/>
      </dsp:txXfrm>
    </dsp:sp>
    <dsp:sp modelId="{6A4058A2-BC74-4BF4-9D98-ED075CAAEC5A}">
      <dsp:nvSpPr>
        <dsp:cNvPr id="0" name=""/>
        <dsp:cNvSpPr/>
      </dsp:nvSpPr>
      <dsp:spPr>
        <a:xfrm>
          <a:off x="3025174" y="2164"/>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HOMICIDE</a:t>
          </a:r>
          <a:r>
            <a:rPr lang="en-GB" sz="1900" kern="1200"/>
            <a:t>: Murder and Manslaughter</a:t>
          </a:r>
          <a:endParaRPr lang="en-US" sz="1900" kern="1200"/>
        </a:p>
      </dsp:txBody>
      <dsp:txXfrm>
        <a:off x="3025174" y="2164"/>
        <a:ext cx="2541497" cy="1524898"/>
      </dsp:txXfrm>
    </dsp:sp>
    <dsp:sp modelId="{C02FE1B8-E1D8-4738-8D45-63E3314BF111}">
      <dsp:nvSpPr>
        <dsp:cNvPr id="0" name=""/>
        <dsp:cNvSpPr/>
      </dsp:nvSpPr>
      <dsp:spPr>
        <a:xfrm>
          <a:off x="229527" y="1781212"/>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NON- FATAL OFFENCES AGAINST THE PERSON</a:t>
          </a:r>
          <a:r>
            <a:rPr lang="en-GB" sz="1900" kern="1200"/>
            <a:t>: Assault and Battery</a:t>
          </a:r>
          <a:endParaRPr lang="en-US" sz="1900" kern="1200"/>
        </a:p>
      </dsp:txBody>
      <dsp:txXfrm>
        <a:off x="229527" y="1781212"/>
        <a:ext cx="2541497" cy="1524898"/>
      </dsp:txXfrm>
    </dsp:sp>
    <dsp:sp modelId="{7992FACD-F21D-478D-AFDE-357A215CFEE2}">
      <dsp:nvSpPr>
        <dsp:cNvPr id="0" name=""/>
        <dsp:cNvSpPr/>
      </dsp:nvSpPr>
      <dsp:spPr>
        <a:xfrm>
          <a:off x="3025174" y="1781212"/>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OFFENCES AGAINST PROPERTY</a:t>
          </a:r>
          <a:r>
            <a:rPr lang="en-GB" sz="1900" kern="1200"/>
            <a:t>: Theft, Burglary, Fraud and Criminal damage</a:t>
          </a:r>
          <a:endParaRPr lang="en-US" sz="1900" kern="1200"/>
        </a:p>
      </dsp:txBody>
      <dsp:txXfrm>
        <a:off x="3025174" y="1781212"/>
        <a:ext cx="2541497" cy="1524898"/>
      </dsp:txXfrm>
    </dsp:sp>
    <dsp:sp modelId="{E5F4A15B-CD99-46B0-89B2-3C70D7851A22}">
      <dsp:nvSpPr>
        <dsp:cNvPr id="0" name=""/>
        <dsp:cNvSpPr/>
      </dsp:nvSpPr>
      <dsp:spPr>
        <a:xfrm>
          <a:off x="1627351" y="3560261"/>
          <a:ext cx="2541497" cy="1524898"/>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a:t>DEFENCES</a:t>
          </a:r>
          <a:r>
            <a:rPr lang="en-GB" sz="1900" kern="1200"/>
            <a:t>: Intoxication, Self defence, automatism, diminished responsibility, insanity.</a:t>
          </a:r>
          <a:endParaRPr lang="en-US" sz="1900" kern="1200"/>
        </a:p>
      </dsp:txBody>
      <dsp:txXfrm>
        <a:off x="1627351" y="3560261"/>
        <a:ext cx="2541497" cy="15248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098FD-45DB-41AF-96A8-908F052607CF}">
      <dsp:nvSpPr>
        <dsp:cNvPr id="0" name=""/>
        <dsp:cNvSpPr/>
      </dsp:nvSpPr>
      <dsp:spPr>
        <a:xfrm>
          <a:off x="5699542" y="3048788"/>
          <a:ext cx="1671042" cy="397632"/>
        </a:xfrm>
        <a:custGeom>
          <a:avLst/>
          <a:gdLst/>
          <a:ahLst/>
          <a:cxnLst/>
          <a:rect l="0" t="0" r="0" b="0"/>
          <a:pathLst>
            <a:path>
              <a:moveTo>
                <a:pt x="0" y="0"/>
              </a:moveTo>
              <a:lnTo>
                <a:pt x="0" y="270974"/>
              </a:lnTo>
              <a:lnTo>
                <a:pt x="1671042" y="270974"/>
              </a:lnTo>
              <a:lnTo>
                <a:pt x="1671042"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1C917A6-DE99-4E02-945F-5622660D7E7F}">
      <dsp:nvSpPr>
        <dsp:cNvPr id="0" name=""/>
        <dsp:cNvSpPr/>
      </dsp:nvSpPr>
      <dsp:spPr>
        <a:xfrm>
          <a:off x="5653822" y="3048788"/>
          <a:ext cx="91440" cy="397632"/>
        </a:xfrm>
        <a:custGeom>
          <a:avLst/>
          <a:gdLst/>
          <a:ahLst/>
          <a:cxnLst/>
          <a:rect l="0" t="0" r="0" b="0"/>
          <a:pathLst>
            <a:path>
              <a:moveTo>
                <a:pt x="45720" y="0"/>
              </a:moveTo>
              <a:lnTo>
                <a:pt x="45720"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BB164BD-E6C4-4065-BADA-C5068DF4D53E}">
      <dsp:nvSpPr>
        <dsp:cNvPr id="0" name=""/>
        <dsp:cNvSpPr/>
      </dsp:nvSpPr>
      <dsp:spPr>
        <a:xfrm>
          <a:off x="4028499" y="3048788"/>
          <a:ext cx="1671042" cy="397632"/>
        </a:xfrm>
        <a:custGeom>
          <a:avLst/>
          <a:gdLst/>
          <a:ahLst/>
          <a:cxnLst/>
          <a:rect l="0" t="0" r="0" b="0"/>
          <a:pathLst>
            <a:path>
              <a:moveTo>
                <a:pt x="1671042" y="0"/>
              </a:moveTo>
              <a:lnTo>
                <a:pt x="1671042" y="270974"/>
              </a:lnTo>
              <a:lnTo>
                <a:pt x="0" y="270974"/>
              </a:lnTo>
              <a:lnTo>
                <a:pt x="0"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DF9CC03-E65B-4CD9-AAA9-FE53B63F5886}">
      <dsp:nvSpPr>
        <dsp:cNvPr id="0" name=""/>
        <dsp:cNvSpPr/>
      </dsp:nvSpPr>
      <dsp:spPr>
        <a:xfrm>
          <a:off x="3610738" y="1782973"/>
          <a:ext cx="2088803" cy="397632"/>
        </a:xfrm>
        <a:custGeom>
          <a:avLst/>
          <a:gdLst/>
          <a:ahLst/>
          <a:cxnLst/>
          <a:rect l="0" t="0" r="0" b="0"/>
          <a:pathLst>
            <a:path>
              <a:moveTo>
                <a:pt x="0" y="0"/>
              </a:moveTo>
              <a:lnTo>
                <a:pt x="0" y="270974"/>
              </a:lnTo>
              <a:lnTo>
                <a:pt x="2088803" y="270974"/>
              </a:lnTo>
              <a:lnTo>
                <a:pt x="2088803" y="39763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1656926-7160-443B-A700-BB0E2F225490}">
      <dsp:nvSpPr>
        <dsp:cNvPr id="0" name=""/>
        <dsp:cNvSpPr/>
      </dsp:nvSpPr>
      <dsp:spPr>
        <a:xfrm>
          <a:off x="1521935" y="3048788"/>
          <a:ext cx="835521" cy="397632"/>
        </a:xfrm>
        <a:custGeom>
          <a:avLst/>
          <a:gdLst/>
          <a:ahLst/>
          <a:cxnLst/>
          <a:rect l="0" t="0" r="0" b="0"/>
          <a:pathLst>
            <a:path>
              <a:moveTo>
                <a:pt x="0" y="0"/>
              </a:moveTo>
              <a:lnTo>
                <a:pt x="0" y="270974"/>
              </a:lnTo>
              <a:lnTo>
                <a:pt x="835521" y="270974"/>
              </a:lnTo>
              <a:lnTo>
                <a:pt x="835521"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E6DFAF6-68C0-43DF-BBB3-A5017E0CF027}">
      <dsp:nvSpPr>
        <dsp:cNvPr id="0" name=""/>
        <dsp:cNvSpPr/>
      </dsp:nvSpPr>
      <dsp:spPr>
        <a:xfrm>
          <a:off x="686414" y="3048788"/>
          <a:ext cx="835521" cy="397632"/>
        </a:xfrm>
        <a:custGeom>
          <a:avLst/>
          <a:gdLst/>
          <a:ahLst/>
          <a:cxnLst/>
          <a:rect l="0" t="0" r="0" b="0"/>
          <a:pathLst>
            <a:path>
              <a:moveTo>
                <a:pt x="835521" y="0"/>
              </a:moveTo>
              <a:lnTo>
                <a:pt x="835521" y="270974"/>
              </a:lnTo>
              <a:lnTo>
                <a:pt x="0" y="270974"/>
              </a:lnTo>
              <a:lnTo>
                <a:pt x="0" y="397632"/>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8F87B48-55E3-4D6E-8A2F-F9D965034B87}">
      <dsp:nvSpPr>
        <dsp:cNvPr id="0" name=""/>
        <dsp:cNvSpPr/>
      </dsp:nvSpPr>
      <dsp:spPr>
        <a:xfrm>
          <a:off x="1521935" y="1782973"/>
          <a:ext cx="2088803" cy="397632"/>
        </a:xfrm>
        <a:custGeom>
          <a:avLst/>
          <a:gdLst/>
          <a:ahLst/>
          <a:cxnLst/>
          <a:rect l="0" t="0" r="0" b="0"/>
          <a:pathLst>
            <a:path>
              <a:moveTo>
                <a:pt x="2088803" y="0"/>
              </a:moveTo>
              <a:lnTo>
                <a:pt x="2088803" y="270974"/>
              </a:lnTo>
              <a:lnTo>
                <a:pt x="0" y="270974"/>
              </a:lnTo>
              <a:lnTo>
                <a:pt x="0" y="397632"/>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D89D0E-166E-4854-8687-1E00D4881C6D}">
      <dsp:nvSpPr>
        <dsp:cNvPr id="0" name=""/>
        <dsp:cNvSpPr/>
      </dsp:nvSpPr>
      <dsp:spPr>
        <a:xfrm>
          <a:off x="2927130" y="914791"/>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D84B26D-DB6D-45D4-A871-E84267C9A8E4}">
      <dsp:nvSpPr>
        <dsp:cNvPr id="0" name=""/>
        <dsp:cNvSpPr/>
      </dsp:nvSpPr>
      <dsp:spPr>
        <a:xfrm>
          <a:off x="3079043" y="105910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Criminal Liability</a:t>
          </a:r>
        </a:p>
      </dsp:txBody>
      <dsp:txXfrm>
        <a:off x="3104471" y="1084536"/>
        <a:ext cx="1316360" cy="817326"/>
      </dsp:txXfrm>
    </dsp:sp>
    <dsp:sp modelId="{DC07BC92-AD39-473B-B145-C2D89ABE09CE}">
      <dsp:nvSpPr>
        <dsp:cNvPr id="0" name=""/>
        <dsp:cNvSpPr/>
      </dsp:nvSpPr>
      <dsp:spPr>
        <a:xfrm>
          <a:off x="838327" y="2180606"/>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C86F2E-4DC1-452F-A7AA-9A753DA5489D}">
      <dsp:nvSpPr>
        <dsp:cNvPr id="0" name=""/>
        <dsp:cNvSpPr/>
      </dsp:nvSpPr>
      <dsp:spPr>
        <a:xfrm>
          <a:off x="990240" y="2324923"/>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about</a:t>
          </a:r>
        </a:p>
      </dsp:txBody>
      <dsp:txXfrm>
        <a:off x="1015668" y="2350351"/>
        <a:ext cx="1316360" cy="817326"/>
      </dsp:txXfrm>
    </dsp:sp>
    <dsp:sp modelId="{C7D3F8D7-EA23-4835-9014-10227B2127E6}">
      <dsp:nvSpPr>
        <dsp:cNvPr id="0" name=""/>
        <dsp:cNvSpPr/>
      </dsp:nvSpPr>
      <dsp:spPr>
        <a:xfrm>
          <a:off x="2805"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959D60-E7CE-4A68-BF4D-6FA813E70AF7}">
      <dsp:nvSpPr>
        <dsp:cNvPr id="0" name=""/>
        <dsp:cNvSpPr/>
      </dsp:nvSpPr>
      <dsp:spPr>
        <a:xfrm>
          <a:off x="154718"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guilt/innocence</a:t>
          </a:r>
        </a:p>
      </dsp:txBody>
      <dsp:txXfrm>
        <a:off x="180146" y="3616166"/>
        <a:ext cx="1316360" cy="817326"/>
      </dsp:txXfrm>
    </dsp:sp>
    <dsp:sp modelId="{4193F000-425D-4C34-81EF-4AB97CED032E}">
      <dsp:nvSpPr>
        <dsp:cNvPr id="0" name=""/>
        <dsp:cNvSpPr/>
      </dsp:nvSpPr>
      <dsp:spPr>
        <a:xfrm>
          <a:off x="1673848"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536CAE-BA1E-448C-AEFE-66CFEF3575D3}">
      <dsp:nvSpPr>
        <dsp:cNvPr id="0" name=""/>
        <dsp:cNvSpPr/>
      </dsp:nvSpPr>
      <dsp:spPr>
        <a:xfrm>
          <a:off x="1825761"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what has to be proved and by whom</a:t>
          </a:r>
        </a:p>
      </dsp:txBody>
      <dsp:txXfrm>
        <a:off x="1851189" y="3616166"/>
        <a:ext cx="1316360" cy="817326"/>
      </dsp:txXfrm>
    </dsp:sp>
    <dsp:sp modelId="{9B82823B-3D07-4954-9E8F-2FBE1996B030}">
      <dsp:nvSpPr>
        <dsp:cNvPr id="0" name=""/>
        <dsp:cNvSpPr/>
      </dsp:nvSpPr>
      <dsp:spPr>
        <a:xfrm>
          <a:off x="5015933" y="2180606"/>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7A2DBE-8C6D-4CE9-B9C5-93C2E2D75024}">
      <dsp:nvSpPr>
        <dsp:cNvPr id="0" name=""/>
        <dsp:cNvSpPr/>
      </dsp:nvSpPr>
      <dsp:spPr>
        <a:xfrm>
          <a:off x="5167846" y="2324923"/>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is not about</a:t>
          </a:r>
        </a:p>
      </dsp:txBody>
      <dsp:txXfrm>
        <a:off x="5193274" y="2350351"/>
        <a:ext cx="1316360" cy="817326"/>
      </dsp:txXfrm>
    </dsp:sp>
    <dsp:sp modelId="{06F27B61-99E7-4D76-876D-EA9217B0B12C}">
      <dsp:nvSpPr>
        <dsp:cNvPr id="0" name=""/>
        <dsp:cNvSpPr/>
      </dsp:nvSpPr>
      <dsp:spPr>
        <a:xfrm>
          <a:off x="3344891"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3C1F6A-7D68-486A-9B08-CC5FBB51FBAF}">
      <dsp:nvSpPr>
        <dsp:cNvPr id="0" name=""/>
        <dsp:cNvSpPr/>
      </dsp:nvSpPr>
      <dsp:spPr>
        <a:xfrm>
          <a:off x="3496804"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charge</a:t>
          </a:r>
        </a:p>
      </dsp:txBody>
      <dsp:txXfrm>
        <a:off x="3522232" y="3616166"/>
        <a:ext cx="1316360" cy="817326"/>
      </dsp:txXfrm>
    </dsp:sp>
    <dsp:sp modelId="{574EF7F2-350D-48B5-AFD3-3A4CD681978C}">
      <dsp:nvSpPr>
        <dsp:cNvPr id="0" name=""/>
        <dsp:cNvSpPr/>
      </dsp:nvSpPr>
      <dsp:spPr>
        <a:xfrm>
          <a:off x="5015933"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E6304D-515A-4840-9897-B207A4FEEACA}">
      <dsp:nvSpPr>
        <dsp:cNvPr id="0" name=""/>
        <dsp:cNvSpPr/>
      </dsp:nvSpPr>
      <dsp:spPr>
        <a:xfrm>
          <a:off x="5167846"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sentence</a:t>
          </a:r>
        </a:p>
      </dsp:txBody>
      <dsp:txXfrm>
        <a:off x="5193274" y="3616166"/>
        <a:ext cx="1316360" cy="817326"/>
      </dsp:txXfrm>
    </dsp:sp>
    <dsp:sp modelId="{B4275F17-15D0-4FB9-9212-A77A2E3F6661}">
      <dsp:nvSpPr>
        <dsp:cNvPr id="0" name=""/>
        <dsp:cNvSpPr/>
      </dsp:nvSpPr>
      <dsp:spPr>
        <a:xfrm>
          <a:off x="6686976" y="3446420"/>
          <a:ext cx="1367216" cy="86818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54108-E125-4CE3-A3C2-12F00F9AF29B}">
      <dsp:nvSpPr>
        <dsp:cNvPr id="0" name=""/>
        <dsp:cNvSpPr/>
      </dsp:nvSpPr>
      <dsp:spPr>
        <a:xfrm>
          <a:off x="6838889" y="3590738"/>
          <a:ext cx="1367216" cy="86818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how a fact can be proved</a:t>
          </a:r>
        </a:p>
      </dsp:txBody>
      <dsp:txXfrm>
        <a:off x="6864317" y="3616166"/>
        <a:ext cx="1316360" cy="81732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86439-3E97-45F9-9C16-508BF3E2E3A4}">
      <dsp:nvSpPr>
        <dsp:cNvPr id="0" name=""/>
        <dsp:cNvSpPr/>
      </dsp:nvSpPr>
      <dsp:spPr>
        <a:xfrm>
          <a:off x="3167" y="2120627"/>
          <a:ext cx="880020" cy="880020"/>
        </a:xfrm>
        <a:prstGeom prst="ellipse">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err="1"/>
            <a:t>Actus</a:t>
          </a:r>
          <a:r>
            <a:rPr lang="en-GB" sz="1200" kern="1200"/>
            <a:t> Reus</a:t>
          </a:r>
        </a:p>
      </dsp:txBody>
      <dsp:txXfrm>
        <a:off x="132043" y="2249503"/>
        <a:ext cx="622268" cy="622268"/>
      </dsp:txXfrm>
    </dsp:sp>
    <dsp:sp modelId="{3C46C7AD-2977-4B37-8BEE-176B85A3CB7F}">
      <dsp:nvSpPr>
        <dsp:cNvPr id="0" name=""/>
        <dsp:cNvSpPr/>
      </dsp:nvSpPr>
      <dsp:spPr>
        <a:xfrm>
          <a:off x="954645" y="2305431"/>
          <a:ext cx="510412" cy="510412"/>
        </a:xfrm>
        <a:prstGeom prst="mathPlus">
          <a:avLst/>
        </a:prstGeom>
        <a:solidFill>
          <a:schemeClr val="accent1">
            <a:tint val="60000"/>
            <a:hueOff val="0"/>
            <a:satOff val="0"/>
            <a:lumOff val="0"/>
            <a:alphaOff val="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1022300" y="2500613"/>
        <a:ext cx="375102" cy="120048"/>
      </dsp:txXfrm>
    </dsp:sp>
    <dsp:sp modelId="{CC85F76B-C418-4CFB-B40A-13D12DD0F492}">
      <dsp:nvSpPr>
        <dsp:cNvPr id="0" name=""/>
        <dsp:cNvSpPr/>
      </dsp:nvSpPr>
      <dsp:spPr>
        <a:xfrm>
          <a:off x="1536515" y="2120627"/>
          <a:ext cx="880020" cy="880020"/>
        </a:xfrm>
        <a:prstGeom prst="ellipse">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err="1"/>
            <a:t>Mens</a:t>
          </a:r>
          <a:r>
            <a:rPr lang="en-GB" sz="1200" kern="1200"/>
            <a:t> Rea</a:t>
          </a:r>
        </a:p>
      </dsp:txBody>
      <dsp:txXfrm>
        <a:off x="1665391" y="2249503"/>
        <a:ext cx="622268" cy="622268"/>
      </dsp:txXfrm>
    </dsp:sp>
    <dsp:sp modelId="{220D41AF-4FFA-4B9C-80FF-F2BCE3907C2B}">
      <dsp:nvSpPr>
        <dsp:cNvPr id="0" name=""/>
        <dsp:cNvSpPr/>
      </dsp:nvSpPr>
      <dsp:spPr>
        <a:xfrm>
          <a:off x="2487993" y="2305431"/>
          <a:ext cx="510412" cy="510412"/>
        </a:xfrm>
        <a:prstGeom prst="mathPlus">
          <a:avLst/>
        </a:prstGeom>
        <a:solidFill>
          <a:schemeClr val="accent1">
            <a:tint val="60000"/>
            <a:hueOff val="0"/>
            <a:satOff val="0"/>
            <a:lumOff val="0"/>
            <a:alphaOff val="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555648" y="2500613"/>
        <a:ext cx="375102" cy="120048"/>
      </dsp:txXfrm>
    </dsp:sp>
    <dsp:sp modelId="{CFCEA9AB-6508-4CDE-962F-D9C5F605A18B}">
      <dsp:nvSpPr>
        <dsp:cNvPr id="0" name=""/>
        <dsp:cNvSpPr/>
      </dsp:nvSpPr>
      <dsp:spPr>
        <a:xfrm>
          <a:off x="3069863" y="2120627"/>
          <a:ext cx="880020" cy="880020"/>
        </a:xfrm>
        <a:prstGeom prst="ellipse">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No defence</a:t>
          </a:r>
        </a:p>
        <a:p>
          <a:pPr marL="0" lvl="0" indent="0" algn="ctr" defTabSz="533400">
            <a:lnSpc>
              <a:spcPct val="90000"/>
            </a:lnSpc>
            <a:spcBef>
              <a:spcPct val="0"/>
            </a:spcBef>
            <a:spcAft>
              <a:spcPct val="35000"/>
            </a:spcAft>
            <a:buNone/>
          </a:pPr>
          <a:endParaRPr lang="en-GB" sz="1200" kern="1200"/>
        </a:p>
      </dsp:txBody>
      <dsp:txXfrm>
        <a:off x="3198739" y="2249503"/>
        <a:ext cx="622268" cy="622268"/>
      </dsp:txXfrm>
    </dsp:sp>
    <dsp:sp modelId="{939C82C9-F2B6-4248-91BA-A3B557C7988D}">
      <dsp:nvSpPr>
        <dsp:cNvPr id="0" name=""/>
        <dsp:cNvSpPr/>
      </dsp:nvSpPr>
      <dsp:spPr>
        <a:xfrm>
          <a:off x="4021342" y="2305431"/>
          <a:ext cx="510412" cy="510412"/>
        </a:xfrm>
        <a:prstGeom prst="mathEqual">
          <a:avLst/>
        </a:prstGeom>
        <a:solidFill>
          <a:schemeClr val="accent1">
            <a:tint val="60000"/>
            <a:hueOff val="0"/>
            <a:satOff val="0"/>
            <a:lumOff val="0"/>
            <a:alphaOff val="0"/>
          </a:schemeClr>
        </a:soli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4088997" y="2410576"/>
        <a:ext cx="375102" cy="300122"/>
      </dsp:txXfrm>
    </dsp:sp>
    <dsp:sp modelId="{9684E92E-8A7F-40A3-A6DA-65B2D0D00114}">
      <dsp:nvSpPr>
        <dsp:cNvPr id="0" name=""/>
        <dsp:cNvSpPr/>
      </dsp:nvSpPr>
      <dsp:spPr>
        <a:xfrm>
          <a:off x="4603211" y="2120627"/>
          <a:ext cx="880020" cy="880020"/>
        </a:xfrm>
        <a:prstGeom prst="ellipse">
          <a:avLst/>
        </a:prstGeom>
        <a:solidFill>
          <a:schemeClr val="accent1">
            <a:hueOff val="0"/>
            <a:satOff val="0"/>
            <a:lumOff val="0"/>
            <a:alphaOff val="0"/>
          </a:schemeClr>
        </a:soli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Criminal Liability</a:t>
          </a:r>
        </a:p>
      </dsp:txBody>
      <dsp:txXfrm>
        <a:off x="4732087" y="2249503"/>
        <a:ext cx="622268" cy="6222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1767"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Actus Reus</a:t>
          </a:r>
        </a:p>
      </dsp:txBody>
      <dsp:txXfrm>
        <a:off x="22897" y="2428463"/>
        <a:ext cx="1400599" cy="679169"/>
      </dsp:txXfrm>
    </dsp:sp>
    <dsp:sp modelId="{3496C78A-8954-4CF3-8109-0913956CF170}">
      <dsp:nvSpPr>
        <dsp:cNvPr id="0" name=""/>
        <dsp:cNvSpPr/>
      </dsp:nvSpPr>
      <dsp:spPr>
        <a:xfrm rot="18289469">
          <a:off x="1227875" y="2340548"/>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2327960"/>
        <a:ext cx="50532" cy="50532"/>
      </dsp:txXfrm>
    </dsp:sp>
    <dsp:sp modelId="{A3E43139-F2A2-4F88-ACC2-34BE478A4226}">
      <dsp:nvSpPr>
        <dsp:cNvPr id="0" name=""/>
        <dsp:cNvSpPr/>
      </dsp:nvSpPr>
      <dsp:spPr>
        <a:xfrm>
          <a:off x="2021770" y="1577689"/>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Prohibited Conduct</a:t>
          </a:r>
        </a:p>
      </dsp:txBody>
      <dsp:txXfrm>
        <a:off x="2042900" y="1598819"/>
        <a:ext cx="1400599" cy="679169"/>
      </dsp:txXfrm>
    </dsp:sp>
    <dsp:sp modelId="{481B1E4C-B887-4405-AEA6-517708F8BA2F}">
      <dsp:nvSpPr>
        <dsp:cNvPr id="0" name=""/>
        <dsp:cNvSpPr/>
      </dsp:nvSpPr>
      <dsp:spPr>
        <a:xfrm rot="19457599">
          <a:off x="3397824" y="1718315"/>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1713224"/>
        <a:ext cx="35537" cy="35537"/>
      </dsp:txXfrm>
    </dsp:sp>
    <dsp:sp modelId="{E1D580E9-E485-4344-B5D9-F3C62878DBE9}">
      <dsp:nvSpPr>
        <dsp:cNvPr id="0" name=""/>
        <dsp:cNvSpPr/>
      </dsp:nvSpPr>
      <dsp:spPr>
        <a:xfrm>
          <a:off x="4041773" y="116286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Acts</a:t>
          </a:r>
        </a:p>
      </dsp:txBody>
      <dsp:txXfrm>
        <a:off x="4062903" y="1183997"/>
        <a:ext cx="1400599" cy="679169"/>
      </dsp:txXfrm>
    </dsp:sp>
    <dsp:sp modelId="{BC347F99-29F1-423E-B166-3192DE637446}">
      <dsp:nvSpPr>
        <dsp:cNvPr id="0" name=""/>
        <dsp:cNvSpPr/>
      </dsp:nvSpPr>
      <dsp:spPr>
        <a:xfrm rot="2142401">
          <a:off x="3397824" y="2133137"/>
          <a:ext cx="710754" cy="25356"/>
        </a:xfrm>
        <a:custGeom>
          <a:avLst/>
          <a:gdLst/>
          <a:ahLst/>
          <a:cxnLst/>
          <a:rect l="0" t="0" r="0" b="0"/>
          <a:pathLst>
            <a:path>
              <a:moveTo>
                <a:pt x="0" y="12678"/>
              </a:moveTo>
              <a:lnTo>
                <a:pt x="710754"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5432" y="2128046"/>
        <a:ext cx="35537" cy="35537"/>
      </dsp:txXfrm>
    </dsp:sp>
    <dsp:sp modelId="{0B80EA2D-C194-4A29-8C35-E427097F3B2D}">
      <dsp:nvSpPr>
        <dsp:cNvPr id="0" name=""/>
        <dsp:cNvSpPr/>
      </dsp:nvSpPr>
      <dsp:spPr>
        <a:xfrm>
          <a:off x="4041773" y="1992511"/>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Omissions</a:t>
          </a:r>
        </a:p>
      </dsp:txBody>
      <dsp:txXfrm>
        <a:off x="4062903" y="2013641"/>
        <a:ext cx="1400599" cy="679169"/>
      </dsp:txXfrm>
    </dsp:sp>
    <dsp:sp modelId="{C3794657-66FC-4885-A57A-7C6C6E1331A9}">
      <dsp:nvSpPr>
        <dsp:cNvPr id="0" name=""/>
        <dsp:cNvSpPr/>
      </dsp:nvSpPr>
      <dsp:spPr>
        <a:xfrm>
          <a:off x="1444626" y="2755370"/>
          <a:ext cx="577143" cy="25356"/>
        </a:xfrm>
        <a:custGeom>
          <a:avLst/>
          <a:gdLst/>
          <a:ahLst/>
          <a:cxnLst/>
          <a:rect l="0" t="0" r="0" b="0"/>
          <a:pathLst>
            <a:path>
              <a:moveTo>
                <a:pt x="0" y="12678"/>
              </a:moveTo>
              <a:lnTo>
                <a:pt x="577143"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18769" y="2753619"/>
        <a:ext cx="28857" cy="28857"/>
      </dsp:txXfrm>
    </dsp:sp>
    <dsp:sp modelId="{DF173682-F3D6-418E-B079-A703E3C80F43}">
      <dsp:nvSpPr>
        <dsp:cNvPr id="0" name=""/>
        <dsp:cNvSpPr/>
      </dsp:nvSpPr>
      <dsp:spPr>
        <a:xfrm>
          <a:off x="2021770" y="2407333"/>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Prohibited Circumstances</a:t>
          </a:r>
        </a:p>
      </dsp:txBody>
      <dsp:txXfrm>
        <a:off x="2042900" y="2428463"/>
        <a:ext cx="1400599" cy="679169"/>
      </dsp:txXfrm>
    </dsp:sp>
    <dsp:sp modelId="{6C1EABCD-0D17-45DD-96E3-CEB0648522EB}">
      <dsp:nvSpPr>
        <dsp:cNvPr id="0" name=""/>
        <dsp:cNvSpPr/>
      </dsp:nvSpPr>
      <dsp:spPr>
        <a:xfrm rot="3310531">
          <a:off x="1227875" y="3170192"/>
          <a:ext cx="1010645" cy="25356"/>
        </a:xfrm>
        <a:custGeom>
          <a:avLst/>
          <a:gdLst/>
          <a:ahLst/>
          <a:cxnLst/>
          <a:rect l="0" t="0" r="0" b="0"/>
          <a:pathLst>
            <a:path>
              <a:moveTo>
                <a:pt x="0" y="12678"/>
              </a:moveTo>
              <a:lnTo>
                <a:pt x="1010645" y="12678"/>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707932" y="3157604"/>
        <a:ext cx="50532" cy="50532"/>
      </dsp:txXfrm>
    </dsp:sp>
    <dsp:sp modelId="{243AAC52-3B28-4D82-8CE5-922586BC09F3}">
      <dsp:nvSpPr>
        <dsp:cNvPr id="0" name=""/>
        <dsp:cNvSpPr/>
      </dsp:nvSpPr>
      <dsp:spPr>
        <a:xfrm>
          <a:off x="2021770"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Prohibited consequences</a:t>
          </a:r>
        </a:p>
      </dsp:txBody>
      <dsp:txXfrm>
        <a:off x="2042900" y="3258107"/>
        <a:ext cx="1400599" cy="679169"/>
      </dsp:txXfrm>
    </dsp:sp>
    <dsp:sp modelId="{7A0E7EE6-B497-44A3-BC19-F8777000A058}">
      <dsp:nvSpPr>
        <dsp:cNvPr id="0" name=""/>
        <dsp:cNvSpPr/>
      </dsp:nvSpPr>
      <dsp:spPr>
        <a:xfrm>
          <a:off x="3464629" y="3585014"/>
          <a:ext cx="577143" cy="25356"/>
        </a:xfrm>
        <a:custGeom>
          <a:avLst/>
          <a:gdLst/>
          <a:ahLst/>
          <a:cxnLst/>
          <a:rect l="0" t="0" r="0" b="0"/>
          <a:pathLst>
            <a:path>
              <a:moveTo>
                <a:pt x="0" y="12678"/>
              </a:moveTo>
              <a:lnTo>
                <a:pt x="577143" y="12678"/>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738772" y="3583263"/>
        <a:ext cx="28857" cy="28857"/>
      </dsp:txXfrm>
    </dsp:sp>
    <dsp:sp modelId="{F6C44748-5E46-4E02-910D-635E5339FC89}">
      <dsp:nvSpPr>
        <dsp:cNvPr id="0" name=""/>
        <dsp:cNvSpPr/>
      </dsp:nvSpPr>
      <dsp:spPr>
        <a:xfrm>
          <a:off x="4041773" y="3236977"/>
          <a:ext cx="1442859" cy="721429"/>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a:t>Causation must be </a:t>
          </a:r>
          <a:r>
            <a:rPr lang="en-GB" sz="1600" kern="1200">
              <a:latin typeface="Corbel" panose="020B0503020204020204"/>
            </a:rPr>
            <a:t>established</a:t>
          </a:r>
          <a:endParaRPr lang="en-GB" sz="1600" kern="1200"/>
        </a:p>
      </dsp:txBody>
      <dsp:txXfrm>
        <a:off x="4062903" y="3258107"/>
        <a:ext cx="1400599" cy="67916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766"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a:t>Act</a:t>
          </a:r>
        </a:p>
        <a:p>
          <a:pPr marL="228600" lvl="1" indent="-228600" algn="l" defTabSz="889000">
            <a:lnSpc>
              <a:spcPct val="90000"/>
            </a:lnSpc>
            <a:spcBef>
              <a:spcPct val="0"/>
            </a:spcBef>
            <a:spcAft>
              <a:spcPct val="15000"/>
            </a:spcAft>
            <a:buChar char="•"/>
          </a:pPr>
          <a:r>
            <a:rPr lang="en-GB" sz="2000" kern="1200"/>
            <a:t>Omission</a:t>
          </a:r>
        </a:p>
      </dsp:txBody>
      <dsp:txXfrm>
        <a:off x="32374" y="1946960"/>
        <a:ext cx="1500658" cy="951660"/>
      </dsp:txXfrm>
    </dsp:sp>
    <dsp:sp modelId="{E160CF9F-AFB0-4966-805B-EEE89CE48467}">
      <dsp:nvSpPr>
        <dsp:cNvPr id="0" name=""/>
        <dsp:cNvSpPr/>
      </dsp:nvSpPr>
      <dsp:spPr>
        <a:xfrm>
          <a:off x="914995" y="2351704"/>
          <a:ext cx="1531259" cy="1531259"/>
        </a:xfrm>
        <a:prstGeom prst="leftCircularArrow">
          <a:avLst>
            <a:gd name="adj1" fmla="val 1929"/>
            <a:gd name="adj2" fmla="val 230707"/>
            <a:gd name="adj3" fmla="val 2006218"/>
            <a:gd name="adj4" fmla="val 9024489"/>
            <a:gd name="adj5" fmla="val 2250"/>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349405"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a:t>Conduct</a:t>
          </a:r>
        </a:p>
      </dsp:txBody>
      <dsp:txXfrm>
        <a:off x="365555" y="2944379"/>
        <a:ext cx="1354255" cy="519087"/>
      </dsp:txXfrm>
    </dsp:sp>
    <dsp:sp modelId="{7D05BC3D-244B-4FE5-91D9-3B02369D186A}">
      <dsp:nvSpPr>
        <dsp:cNvPr id="0" name=""/>
        <dsp:cNvSpPr/>
      </dsp:nvSpPr>
      <dsp:spPr>
        <a:xfrm>
          <a:off x="1876603"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a:t>Causes damage</a:t>
          </a:r>
        </a:p>
      </dsp:txBody>
      <dsp:txXfrm>
        <a:off x="1906211" y="2222653"/>
        <a:ext cx="1500658" cy="951660"/>
      </dsp:txXfrm>
    </dsp:sp>
    <dsp:sp modelId="{1C786DF2-CF0C-4C1D-83FB-09CAEB268C23}">
      <dsp:nvSpPr>
        <dsp:cNvPr id="0" name=""/>
        <dsp:cNvSpPr/>
      </dsp:nvSpPr>
      <dsp:spPr>
        <a:xfrm>
          <a:off x="2775832" y="1187865"/>
          <a:ext cx="1730577" cy="1730577"/>
        </a:xfrm>
        <a:prstGeom prst="circularArrow">
          <a:avLst>
            <a:gd name="adj1" fmla="val 1707"/>
            <a:gd name="adj2" fmla="val 203107"/>
            <a:gd name="adj3" fmla="val 19621382"/>
            <a:gd name="adj4" fmla="val 12575511"/>
            <a:gd name="adj5" fmla="val 1991"/>
          </a:avLst>
        </a:prstGeom>
        <a:solidFill>
          <a:schemeClr val="accent1">
            <a:tint val="60000"/>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2223241" y="1641658"/>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a:t>Consequence</a:t>
          </a:r>
        </a:p>
      </dsp:txBody>
      <dsp:txXfrm>
        <a:off x="2239391" y="1657808"/>
        <a:ext cx="1354255" cy="519087"/>
      </dsp:txXfrm>
    </dsp:sp>
    <dsp:sp modelId="{7AB87C1C-27DE-4151-A161-B3E29E77563B}">
      <dsp:nvSpPr>
        <dsp:cNvPr id="0" name=""/>
        <dsp:cNvSpPr/>
      </dsp:nvSpPr>
      <dsp:spPr>
        <a:xfrm>
          <a:off x="3750439" y="1917352"/>
          <a:ext cx="1559874" cy="1286570"/>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8100" tIns="38100" rIns="38100" bIns="38100" numCol="1" spcCol="1270" anchor="t" anchorCtr="0">
          <a:noAutofit/>
        </a:bodyPr>
        <a:lstStyle/>
        <a:p>
          <a:pPr marL="228600" lvl="1" indent="-228600" algn="l" defTabSz="889000">
            <a:lnSpc>
              <a:spcPct val="90000"/>
            </a:lnSpc>
            <a:spcBef>
              <a:spcPct val="0"/>
            </a:spcBef>
            <a:spcAft>
              <a:spcPct val="15000"/>
            </a:spcAft>
            <a:buChar char="•"/>
          </a:pPr>
          <a:r>
            <a:rPr lang="en-GB" sz="2000" kern="1200"/>
            <a:t>Property belongs to another</a:t>
          </a:r>
        </a:p>
      </dsp:txBody>
      <dsp:txXfrm>
        <a:off x="3780047" y="1946960"/>
        <a:ext cx="1500658" cy="951660"/>
      </dsp:txXfrm>
    </dsp:sp>
    <dsp:sp modelId="{01ECFCB9-41DB-4015-98B2-A9AA2FBDB90C}">
      <dsp:nvSpPr>
        <dsp:cNvPr id="0" name=""/>
        <dsp:cNvSpPr/>
      </dsp:nvSpPr>
      <dsp:spPr>
        <a:xfrm>
          <a:off x="4097078" y="2928229"/>
          <a:ext cx="1386555" cy="551387"/>
        </a:xfrm>
        <a:prstGeom prst="roundRect">
          <a:avLst>
            <a:gd name="adj" fmla="val 10000"/>
          </a:avLst>
        </a:prstGeom>
        <a:solidFill>
          <a:schemeClr val="accent1">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32385" tIns="21590" rIns="32385" bIns="21590" numCol="1" spcCol="1270" anchor="ctr" anchorCtr="0">
          <a:noAutofit/>
        </a:bodyPr>
        <a:lstStyle/>
        <a:p>
          <a:pPr marL="0" lvl="0" indent="0" algn="ctr" defTabSz="755650">
            <a:lnSpc>
              <a:spcPct val="90000"/>
            </a:lnSpc>
            <a:spcBef>
              <a:spcPct val="0"/>
            </a:spcBef>
            <a:spcAft>
              <a:spcPct val="35000"/>
            </a:spcAft>
            <a:buNone/>
          </a:pPr>
          <a:r>
            <a:rPr lang="en-GB" sz="1700" kern="1200"/>
            <a:t>Circumstance</a:t>
          </a:r>
        </a:p>
      </dsp:txBody>
      <dsp:txXfrm>
        <a:off x="4113228" y="2944379"/>
        <a:ext cx="1354255" cy="5190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a:p>
        <a:p>
          <a:pPr marL="0" lvl="0" indent="0" algn="ctr" defTabSz="889000">
            <a:lnSpc>
              <a:spcPct val="90000"/>
            </a:lnSpc>
            <a:spcBef>
              <a:spcPct val="0"/>
            </a:spcBef>
            <a:spcAft>
              <a:spcPct val="35000"/>
            </a:spcAft>
            <a:buNone/>
          </a:pPr>
          <a:r>
            <a:rPr lang="en-GB" sz="2000" kern="1200"/>
            <a:t>Prohibited Act</a:t>
          </a:r>
        </a:p>
        <a:p>
          <a:pPr marL="0" lvl="0" indent="0" algn="ctr" defTabSz="889000">
            <a:lnSpc>
              <a:spcPct val="90000"/>
            </a:lnSpc>
            <a:spcBef>
              <a:spcPct val="0"/>
            </a:spcBef>
            <a:spcAft>
              <a:spcPct val="35000"/>
            </a:spcAft>
            <a:buNone/>
          </a:pPr>
          <a:endParaRPr lang="en-GB" sz="2000" kern="120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a:p>
        <a:p>
          <a:pPr marL="0" lvl="0" indent="0" algn="ctr" defTabSz="889000">
            <a:lnSpc>
              <a:spcPct val="90000"/>
            </a:lnSpc>
            <a:spcBef>
              <a:spcPct val="0"/>
            </a:spcBef>
            <a:spcAft>
              <a:spcPct val="35000"/>
            </a:spcAft>
            <a:buNone/>
          </a:pPr>
          <a:r>
            <a:rPr lang="en-GB" sz="2000" kern="1200"/>
            <a:t>Silence</a:t>
          </a:r>
        </a:p>
        <a:p>
          <a:pPr marL="0" lvl="0" indent="0" algn="ctr" defTabSz="889000">
            <a:lnSpc>
              <a:spcPct val="90000"/>
            </a:lnSpc>
            <a:spcBef>
              <a:spcPct val="0"/>
            </a:spcBef>
            <a:spcAft>
              <a:spcPct val="35000"/>
            </a:spcAft>
            <a:buNone/>
          </a:pPr>
          <a:endParaRPr lang="en-GB" sz="2000" kern="120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p>
      </dsp:txBody>
      <dsp:txXfrm>
        <a:off x="2032992" y="2844006"/>
        <a:ext cx="2030015" cy="12180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669"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a:t>Conduct crimes</a:t>
          </a:r>
        </a:p>
      </dsp:txBody>
      <dsp:txXfrm>
        <a:off x="36369" y="463258"/>
        <a:ext cx="2366404" cy="1147502"/>
      </dsp:txXfrm>
    </dsp:sp>
    <dsp:sp modelId="{D1338C52-8ED4-4D28-99DD-947129F67CDE}">
      <dsp:nvSpPr>
        <dsp:cNvPr id="0" name=""/>
        <dsp:cNvSpPr/>
      </dsp:nvSpPr>
      <dsp:spPr>
        <a:xfrm>
          <a:off x="244450" y="1646460"/>
          <a:ext cx="243780" cy="914176"/>
        </a:xfrm>
        <a:custGeom>
          <a:avLst/>
          <a:gdLst/>
          <a:ahLst/>
          <a:cxnLst/>
          <a:rect l="0" t="0" r="0" b="0"/>
          <a:pathLst>
            <a:path>
              <a:moveTo>
                <a:pt x="0" y="0"/>
              </a:moveTo>
              <a:lnTo>
                <a:pt x="0" y="914176"/>
              </a:lnTo>
              <a:lnTo>
                <a:pt x="243780" y="914176"/>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488230" y="1951186"/>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a:t>Conduct alone</a:t>
          </a:r>
        </a:p>
      </dsp:txBody>
      <dsp:txXfrm>
        <a:off x="523930" y="1986886"/>
        <a:ext cx="1878843" cy="1147502"/>
      </dsp:txXfrm>
    </dsp:sp>
    <dsp:sp modelId="{ECD531DC-0CC2-4194-A11B-22A05096E886}">
      <dsp:nvSpPr>
        <dsp:cNvPr id="0" name=""/>
        <dsp:cNvSpPr/>
      </dsp:nvSpPr>
      <dsp:spPr>
        <a:xfrm>
          <a:off x="244450"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488230"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a:t>No result required</a:t>
          </a:r>
        </a:p>
      </dsp:txBody>
      <dsp:txXfrm>
        <a:off x="523930" y="3510514"/>
        <a:ext cx="1878843" cy="1147502"/>
      </dsp:txXfrm>
    </dsp:sp>
    <dsp:sp modelId="{A8E7EADE-9DF9-41D4-B2A2-AE39206357A0}">
      <dsp:nvSpPr>
        <dsp:cNvPr id="0" name=""/>
        <dsp:cNvSpPr/>
      </dsp:nvSpPr>
      <dsp:spPr>
        <a:xfrm>
          <a:off x="3047925" y="427558"/>
          <a:ext cx="2437804" cy="1218902"/>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a:t>Result crimes</a:t>
          </a:r>
        </a:p>
      </dsp:txBody>
      <dsp:txXfrm>
        <a:off x="3083625" y="463258"/>
        <a:ext cx="2366404" cy="1147502"/>
      </dsp:txXfrm>
    </dsp:sp>
    <dsp:sp modelId="{6A2261B2-6A66-4F34-AA4D-FB154A8815A5}">
      <dsp:nvSpPr>
        <dsp:cNvPr id="0" name=""/>
        <dsp:cNvSpPr/>
      </dsp:nvSpPr>
      <dsp:spPr>
        <a:xfrm>
          <a:off x="3291706" y="1646460"/>
          <a:ext cx="234594" cy="887531"/>
        </a:xfrm>
        <a:custGeom>
          <a:avLst/>
          <a:gdLst/>
          <a:ahLst/>
          <a:cxnLst/>
          <a:rect l="0" t="0" r="0" b="0"/>
          <a:pathLst>
            <a:path>
              <a:moveTo>
                <a:pt x="0" y="0"/>
              </a:moveTo>
              <a:lnTo>
                <a:pt x="0" y="887531"/>
              </a:lnTo>
              <a:lnTo>
                <a:pt x="234594" y="887531"/>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3526300" y="1924541"/>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a:t>Result required</a:t>
          </a:r>
        </a:p>
      </dsp:txBody>
      <dsp:txXfrm>
        <a:off x="3562000" y="1960241"/>
        <a:ext cx="1878843" cy="1147502"/>
      </dsp:txXfrm>
    </dsp:sp>
    <dsp:sp modelId="{61A4A30A-58D4-4C8B-83BE-0BD77601294D}">
      <dsp:nvSpPr>
        <dsp:cNvPr id="0" name=""/>
        <dsp:cNvSpPr/>
      </dsp:nvSpPr>
      <dsp:spPr>
        <a:xfrm>
          <a:off x="3291706" y="1646460"/>
          <a:ext cx="243780" cy="2437804"/>
        </a:xfrm>
        <a:custGeom>
          <a:avLst/>
          <a:gdLst/>
          <a:ahLst/>
          <a:cxnLst/>
          <a:rect l="0" t="0" r="0" b="0"/>
          <a:pathLst>
            <a:path>
              <a:moveTo>
                <a:pt x="0" y="0"/>
              </a:moveTo>
              <a:lnTo>
                <a:pt x="0" y="2437804"/>
              </a:lnTo>
              <a:lnTo>
                <a:pt x="243780" y="2437804"/>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3535486" y="3474814"/>
          <a:ext cx="1950243" cy="1218902"/>
        </a:xfrm>
        <a:prstGeom prst="roundRect">
          <a:avLst>
            <a:gd name="adj" fmla="val 10000"/>
          </a:avLst>
        </a:prstGeom>
        <a:solidFill>
          <a:schemeClr val="lt1">
            <a:alpha val="90000"/>
            <a:hueOff val="0"/>
            <a:satOff val="0"/>
            <a:lumOff val="0"/>
            <a:alphaOff val="0"/>
          </a:schemeClr>
        </a:solidFill>
        <a:ln w="1079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kern="1200"/>
            <a:t>Causal link</a:t>
          </a:r>
        </a:p>
      </dsp:txBody>
      <dsp:txXfrm>
        <a:off x="3571186" y="3510514"/>
        <a:ext cx="1878843" cy="11475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8ED79C-BAE1-486E-998A-0ACEACC48931}">
      <dsp:nvSpPr>
        <dsp:cNvPr id="0" name=""/>
        <dsp:cNvSpPr/>
      </dsp:nvSpPr>
      <dsp:spPr>
        <a:xfrm>
          <a:off x="2380505" y="2370"/>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Is D legally to blame?</a:t>
          </a:r>
        </a:p>
      </dsp:txBody>
      <dsp:txXfrm>
        <a:off x="2422865" y="44730"/>
        <a:ext cx="1250268" cy="783022"/>
      </dsp:txXfrm>
    </dsp:sp>
    <dsp:sp modelId="{1846E1FD-B84E-4E0E-978F-25EDBBFD6890}">
      <dsp:nvSpPr>
        <dsp:cNvPr id="0" name=""/>
        <dsp:cNvSpPr/>
      </dsp:nvSpPr>
      <dsp:spPr>
        <a:xfrm>
          <a:off x="1315405" y="436241"/>
          <a:ext cx="3465188" cy="3465188"/>
        </a:xfrm>
        <a:custGeom>
          <a:avLst/>
          <a:gdLst/>
          <a:ahLst/>
          <a:cxnLst/>
          <a:rect l="0" t="0" r="0" b="0"/>
          <a:pathLst>
            <a:path>
              <a:moveTo>
                <a:pt x="2578672" y="220630"/>
              </a:moveTo>
              <a:arcTo wR="1732594" hR="1732594" stAng="17953853"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DCD1067-2877-4D7E-8CED-1FE40DB8508D}">
      <dsp:nvSpPr>
        <dsp:cNvPr id="0" name=""/>
        <dsp:cNvSpPr/>
      </dsp:nvSpPr>
      <dsp:spPr>
        <a:xfrm>
          <a:off x="4028301"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a:t>chain of causation</a:t>
          </a:r>
        </a:p>
      </dsp:txBody>
      <dsp:txXfrm>
        <a:off x="4070661" y="1241923"/>
        <a:ext cx="1250268" cy="783022"/>
      </dsp:txXfrm>
    </dsp:sp>
    <dsp:sp modelId="{B58DED35-5272-475E-8FEA-99484995C92A}">
      <dsp:nvSpPr>
        <dsp:cNvPr id="0" name=""/>
        <dsp:cNvSpPr/>
      </dsp:nvSpPr>
      <dsp:spPr>
        <a:xfrm>
          <a:off x="1315405" y="436241"/>
          <a:ext cx="3465188" cy="3465188"/>
        </a:xfrm>
        <a:custGeom>
          <a:avLst/>
          <a:gdLst/>
          <a:ahLst/>
          <a:cxnLst/>
          <a:rect l="0" t="0" r="0" b="0"/>
          <a:pathLst>
            <a:path>
              <a:moveTo>
                <a:pt x="3461025" y="1852639"/>
              </a:moveTo>
              <a:arcTo wR="1732594" hR="1732594" stAng="21838381"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CB84F14-0162-4BDD-B581-13DDBDAF13EB}">
      <dsp:nvSpPr>
        <dsp:cNvPr id="0" name=""/>
        <dsp:cNvSpPr/>
      </dsp:nvSpPr>
      <dsp:spPr>
        <a:xfrm>
          <a:off x="3398899"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Act must cause result</a:t>
          </a:r>
        </a:p>
      </dsp:txBody>
      <dsp:txXfrm>
        <a:off x="3441259" y="3179023"/>
        <a:ext cx="1250268" cy="783022"/>
      </dsp:txXfrm>
    </dsp:sp>
    <dsp:sp modelId="{2138CDDC-6CDF-471B-BC36-2FE3BD2EB240}">
      <dsp:nvSpPr>
        <dsp:cNvPr id="0" name=""/>
        <dsp:cNvSpPr/>
      </dsp:nvSpPr>
      <dsp:spPr>
        <a:xfrm>
          <a:off x="1315405" y="436241"/>
          <a:ext cx="3465188" cy="3465188"/>
        </a:xfrm>
        <a:custGeom>
          <a:avLst/>
          <a:gdLst/>
          <a:ahLst/>
          <a:cxnLst/>
          <a:rect l="0" t="0" r="0" b="0"/>
          <a:pathLst>
            <a:path>
              <a:moveTo>
                <a:pt x="1945042" y="3452114"/>
              </a:moveTo>
              <a:arcTo wR="1732594" hR="1732594" stAng="4977406" swAng="84518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FF59E52-EDC1-4C19-BF4E-53FF61E3A3C1}">
      <dsp:nvSpPr>
        <dsp:cNvPr id="0" name=""/>
        <dsp:cNvSpPr/>
      </dsp:nvSpPr>
      <dsp:spPr>
        <a:xfrm>
          <a:off x="1362112" y="31366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More than minimal effect</a:t>
          </a:r>
        </a:p>
      </dsp:txBody>
      <dsp:txXfrm>
        <a:off x="1404472" y="3179023"/>
        <a:ext cx="1250268" cy="783022"/>
      </dsp:txXfrm>
    </dsp:sp>
    <dsp:sp modelId="{C307667A-6E05-4459-8DF2-4C5454DB9B3E}">
      <dsp:nvSpPr>
        <dsp:cNvPr id="0" name=""/>
        <dsp:cNvSpPr/>
      </dsp:nvSpPr>
      <dsp:spPr>
        <a:xfrm>
          <a:off x="1315405" y="436241"/>
          <a:ext cx="3465188" cy="3465188"/>
        </a:xfrm>
        <a:custGeom>
          <a:avLst/>
          <a:gdLst/>
          <a:ahLst/>
          <a:cxnLst/>
          <a:rect l="0" t="0" r="0" b="0"/>
          <a:pathLst>
            <a:path>
              <a:moveTo>
                <a:pt x="183747" y="2509097"/>
              </a:moveTo>
              <a:arcTo wR="1732594" hR="1732594" stAng="9202406" swAng="13592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DDC1B1-344E-4258-963E-3D0F56909663}">
      <dsp:nvSpPr>
        <dsp:cNvPr id="0" name=""/>
        <dsp:cNvSpPr/>
      </dsp:nvSpPr>
      <dsp:spPr>
        <a:xfrm>
          <a:off x="732710" y="1199563"/>
          <a:ext cx="1334988" cy="867742"/>
        </a:xfrm>
        <a:prstGeom prst="round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New, intervening act</a:t>
          </a:r>
        </a:p>
      </dsp:txBody>
      <dsp:txXfrm>
        <a:off x="775070" y="1241923"/>
        <a:ext cx="1250268" cy="783022"/>
      </dsp:txXfrm>
    </dsp:sp>
    <dsp:sp modelId="{15F91CB2-537D-4195-910A-0BD647EDE410}">
      <dsp:nvSpPr>
        <dsp:cNvPr id="0" name=""/>
        <dsp:cNvSpPr/>
      </dsp:nvSpPr>
      <dsp:spPr>
        <a:xfrm>
          <a:off x="1315405" y="436241"/>
          <a:ext cx="3465188" cy="3465188"/>
        </a:xfrm>
        <a:custGeom>
          <a:avLst/>
          <a:gdLst/>
          <a:ahLst/>
          <a:cxnLst/>
          <a:rect l="0" t="0" r="0" b="0"/>
          <a:pathLst>
            <a:path>
              <a:moveTo>
                <a:pt x="416846" y="605345"/>
              </a:moveTo>
              <a:arcTo wR="1732594" hR="1732594" stAng="13235271" swAng="121087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F0BDA-F5DF-486E-9B29-FF47454BB6C8}">
      <dsp:nvSpPr>
        <dsp:cNvPr id="0" name=""/>
        <dsp:cNvSpPr/>
      </dsp:nvSpPr>
      <dsp:spPr>
        <a:xfrm>
          <a:off x="0" y="3829498"/>
          <a:ext cx="5796200" cy="1256926"/>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Defendant's role must be more than ‘slight or trifling’  -</a:t>
          </a:r>
          <a:r>
            <a:rPr lang="en-GB" sz="2800" b="1" i="1" kern="1200"/>
            <a:t>Kimsey [1996]</a:t>
          </a:r>
          <a:endParaRPr lang="en-US" sz="2800" kern="1200"/>
        </a:p>
      </dsp:txBody>
      <dsp:txXfrm>
        <a:off x="0" y="3829498"/>
        <a:ext cx="5796200" cy="1256926"/>
      </dsp:txXfrm>
    </dsp:sp>
    <dsp:sp modelId="{98223E92-B0E2-4D0E-B761-501A2F025BAF}">
      <dsp:nvSpPr>
        <dsp:cNvPr id="0" name=""/>
        <dsp:cNvSpPr/>
      </dsp:nvSpPr>
      <dsp:spPr>
        <a:xfrm rot="10800000">
          <a:off x="0" y="1915198"/>
          <a:ext cx="5796200" cy="1933153"/>
        </a:xfrm>
        <a:prstGeom prst="upArrowCallout">
          <a:avLst/>
        </a:prstGeom>
        <a:solidFill>
          <a:schemeClr val="accent2">
            <a:hueOff val="-729781"/>
            <a:satOff val="-6367"/>
            <a:lumOff val="-823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Should not imply that D must be the main cause</a:t>
          </a:r>
          <a:endParaRPr lang="en-US" sz="2800" kern="1200"/>
        </a:p>
      </dsp:txBody>
      <dsp:txXfrm rot="10800000">
        <a:off x="0" y="1915198"/>
        <a:ext cx="5796200" cy="1256105"/>
      </dsp:txXfrm>
    </dsp:sp>
    <dsp:sp modelId="{588166E4-6F26-40DC-80C6-BA7C1E1A5542}">
      <dsp:nvSpPr>
        <dsp:cNvPr id="0" name=""/>
        <dsp:cNvSpPr/>
      </dsp:nvSpPr>
      <dsp:spPr>
        <a:xfrm rot="10800000">
          <a:off x="0" y="899"/>
          <a:ext cx="5796200" cy="1933153"/>
        </a:xfrm>
        <a:prstGeom prst="upArrowCallout">
          <a:avLst/>
        </a:prstGeom>
        <a:solidFill>
          <a:schemeClr val="accent2">
            <a:hueOff val="-1459563"/>
            <a:satOff val="-12734"/>
            <a:lumOff val="-164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a:t>Least controversial principle</a:t>
          </a:r>
          <a:endParaRPr lang="en-US" sz="2800" kern="1200"/>
        </a:p>
      </dsp:txBody>
      <dsp:txXfrm rot="10800000">
        <a:off x="0" y="899"/>
        <a:ext cx="5796200" cy="125610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A1329-9423-42D7-9A22-D47B39E4E3A1}">
      <dsp:nvSpPr>
        <dsp:cNvPr id="0" name=""/>
        <dsp:cNvSpPr/>
      </dsp:nvSpPr>
      <dsp:spPr>
        <a:xfrm>
          <a:off x="4770842" y="3053902"/>
          <a:ext cx="160197" cy="582223"/>
        </a:xfrm>
        <a:custGeom>
          <a:avLst/>
          <a:gdLst/>
          <a:ahLst/>
          <a:cxnLst/>
          <a:rect l="0" t="0" r="0" b="0"/>
          <a:pathLst>
            <a:path>
              <a:moveTo>
                <a:pt x="0" y="0"/>
              </a:moveTo>
              <a:lnTo>
                <a:pt x="0" y="582223"/>
              </a:lnTo>
              <a:lnTo>
                <a:pt x="160197" y="582223"/>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EFF2D21-8C25-4908-87B3-349BB86C5281}">
      <dsp:nvSpPr>
        <dsp:cNvPr id="0" name=""/>
        <dsp:cNvSpPr/>
      </dsp:nvSpPr>
      <dsp:spPr>
        <a:xfrm>
          <a:off x="3905773" y="2050651"/>
          <a:ext cx="1292263" cy="224277"/>
        </a:xfrm>
        <a:custGeom>
          <a:avLst/>
          <a:gdLst/>
          <a:ahLst/>
          <a:cxnLst/>
          <a:rect l="0" t="0" r="0" b="0"/>
          <a:pathLst>
            <a:path>
              <a:moveTo>
                <a:pt x="0" y="0"/>
              </a:moveTo>
              <a:lnTo>
                <a:pt x="0" y="112138"/>
              </a:lnTo>
              <a:lnTo>
                <a:pt x="1292263" y="112138"/>
              </a:lnTo>
              <a:lnTo>
                <a:pt x="1292263"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DD7A93A-EC7F-4485-A218-7B7ED58135E8}">
      <dsp:nvSpPr>
        <dsp:cNvPr id="0" name=""/>
        <dsp:cNvSpPr/>
      </dsp:nvSpPr>
      <dsp:spPr>
        <a:xfrm>
          <a:off x="3860053" y="2050651"/>
          <a:ext cx="91440" cy="224277"/>
        </a:xfrm>
        <a:custGeom>
          <a:avLst/>
          <a:gdLst/>
          <a:ahLst/>
          <a:cxnLst/>
          <a:rect l="0" t="0" r="0" b="0"/>
          <a:pathLst>
            <a:path>
              <a:moveTo>
                <a:pt x="45720" y="0"/>
              </a:moveTo>
              <a:lnTo>
                <a:pt x="4572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CB83FF-2FBE-4BEC-8ADA-0FCE97CB959B}">
      <dsp:nvSpPr>
        <dsp:cNvPr id="0" name=""/>
        <dsp:cNvSpPr/>
      </dsp:nvSpPr>
      <dsp:spPr>
        <a:xfrm>
          <a:off x="1886103" y="3050548"/>
          <a:ext cx="300210" cy="541196"/>
        </a:xfrm>
        <a:custGeom>
          <a:avLst/>
          <a:gdLst/>
          <a:ahLst/>
          <a:cxnLst/>
          <a:rect l="0" t="0" r="0" b="0"/>
          <a:pathLst>
            <a:path>
              <a:moveTo>
                <a:pt x="300210" y="0"/>
              </a:moveTo>
              <a:lnTo>
                <a:pt x="300210" y="541196"/>
              </a:lnTo>
              <a:lnTo>
                <a:pt x="0"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345400-2434-497D-9FE2-3938EFD83226}">
      <dsp:nvSpPr>
        <dsp:cNvPr id="0" name=""/>
        <dsp:cNvSpPr/>
      </dsp:nvSpPr>
      <dsp:spPr>
        <a:xfrm>
          <a:off x="2186314" y="3050548"/>
          <a:ext cx="165687" cy="541196"/>
        </a:xfrm>
        <a:custGeom>
          <a:avLst/>
          <a:gdLst/>
          <a:ahLst/>
          <a:cxnLst/>
          <a:rect l="0" t="0" r="0" b="0"/>
          <a:pathLst>
            <a:path>
              <a:moveTo>
                <a:pt x="0" y="0"/>
              </a:moveTo>
              <a:lnTo>
                <a:pt x="0" y="541196"/>
              </a:lnTo>
              <a:lnTo>
                <a:pt x="165687" y="541196"/>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7EC4313-B04A-4349-A2AE-3FF705A2B700}">
      <dsp:nvSpPr>
        <dsp:cNvPr id="0" name=""/>
        <dsp:cNvSpPr/>
      </dsp:nvSpPr>
      <dsp:spPr>
        <a:xfrm>
          <a:off x="2613509" y="2050651"/>
          <a:ext cx="1292263" cy="224277"/>
        </a:xfrm>
        <a:custGeom>
          <a:avLst/>
          <a:gdLst/>
          <a:ahLst/>
          <a:cxnLst/>
          <a:rect l="0" t="0" r="0" b="0"/>
          <a:pathLst>
            <a:path>
              <a:moveTo>
                <a:pt x="1292263" y="0"/>
              </a:moveTo>
              <a:lnTo>
                <a:pt x="1292263"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1B2694-77F3-43D0-AE2B-294122A93598}">
      <dsp:nvSpPr>
        <dsp:cNvPr id="0" name=""/>
        <dsp:cNvSpPr/>
      </dsp:nvSpPr>
      <dsp:spPr>
        <a:xfrm>
          <a:off x="2451204" y="1292381"/>
          <a:ext cx="1454568" cy="224277"/>
        </a:xfrm>
        <a:custGeom>
          <a:avLst/>
          <a:gdLst/>
          <a:ahLst/>
          <a:cxnLst/>
          <a:rect l="0" t="0" r="0" b="0"/>
          <a:pathLst>
            <a:path>
              <a:moveTo>
                <a:pt x="0" y="0"/>
              </a:moveTo>
              <a:lnTo>
                <a:pt x="0" y="112138"/>
              </a:lnTo>
              <a:lnTo>
                <a:pt x="1454568" y="112138"/>
              </a:lnTo>
              <a:lnTo>
                <a:pt x="1454568"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BB9143-6E7A-42D9-8308-A1794890573B}">
      <dsp:nvSpPr>
        <dsp:cNvPr id="0" name=""/>
        <dsp:cNvSpPr/>
      </dsp:nvSpPr>
      <dsp:spPr>
        <a:xfrm>
          <a:off x="1069558" y="1292381"/>
          <a:ext cx="1381646" cy="224277"/>
        </a:xfrm>
        <a:custGeom>
          <a:avLst/>
          <a:gdLst/>
          <a:ahLst/>
          <a:cxnLst/>
          <a:rect l="0" t="0" r="0" b="0"/>
          <a:pathLst>
            <a:path>
              <a:moveTo>
                <a:pt x="1381646" y="0"/>
              </a:moveTo>
              <a:lnTo>
                <a:pt x="1381646" y="112138"/>
              </a:lnTo>
              <a:lnTo>
                <a:pt x="0" y="112138"/>
              </a:lnTo>
              <a:lnTo>
                <a:pt x="0" y="224277"/>
              </a:lnTo>
            </a:path>
          </a:pathLst>
        </a:custGeom>
        <a:noFill/>
        <a:ln w="10795"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F0E4627-2B76-4183-AACB-F868BBEF7419}">
      <dsp:nvSpPr>
        <dsp:cNvPr id="0" name=""/>
        <dsp:cNvSpPr/>
      </dsp:nvSpPr>
      <dsp:spPr>
        <a:xfrm>
          <a:off x="2405484" y="534110"/>
          <a:ext cx="91440" cy="224277"/>
        </a:xfrm>
        <a:custGeom>
          <a:avLst/>
          <a:gdLst/>
          <a:ahLst/>
          <a:cxnLst/>
          <a:rect l="0" t="0" r="0" b="0"/>
          <a:pathLst>
            <a:path>
              <a:moveTo>
                <a:pt x="45720" y="0"/>
              </a:moveTo>
              <a:lnTo>
                <a:pt x="45720" y="224277"/>
              </a:lnTo>
            </a:path>
          </a:pathLst>
        </a:custGeom>
        <a:noFill/>
        <a:ln w="10795"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6EF2C8-70A1-4907-A995-24C8663316FB}">
      <dsp:nvSpPr>
        <dsp:cNvPr id="0" name=""/>
        <dsp:cNvSpPr/>
      </dsp:nvSpPr>
      <dsp:spPr>
        <a:xfrm>
          <a:off x="1543565" y="11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Offence definition- statute or common law</a:t>
          </a:r>
        </a:p>
      </dsp:txBody>
      <dsp:txXfrm>
        <a:off x="1543565" y="117"/>
        <a:ext cx="1815277" cy="533993"/>
      </dsp:txXfrm>
    </dsp:sp>
    <dsp:sp modelId="{900A375C-65BD-4E04-BAC0-AA0E6CFFAAFF}">
      <dsp:nvSpPr>
        <dsp:cNvPr id="0" name=""/>
        <dsp:cNvSpPr/>
      </dsp:nvSpPr>
      <dsp:spPr>
        <a:xfrm>
          <a:off x="1543565" y="758387"/>
          <a:ext cx="1815277"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Elements of offence – AR and MR</a:t>
          </a:r>
        </a:p>
      </dsp:txBody>
      <dsp:txXfrm>
        <a:off x="1543565" y="758387"/>
        <a:ext cx="1815277" cy="533993"/>
      </dsp:txXfrm>
    </dsp:sp>
    <dsp:sp modelId="{271EDF56-7574-490A-A4E6-41AA85724EE4}">
      <dsp:nvSpPr>
        <dsp:cNvPr id="0" name=""/>
        <dsp:cNvSpPr/>
      </dsp:nvSpPr>
      <dsp:spPr>
        <a:xfrm>
          <a:off x="283878" y="1516658"/>
          <a:ext cx="1571360" cy="75827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err="1"/>
            <a:t>Mens</a:t>
          </a:r>
          <a:r>
            <a:rPr lang="en-GB" sz="1300" kern="1200"/>
            <a:t> Rea.</a:t>
          </a:r>
        </a:p>
        <a:p>
          <a:pPr marL="0" lvl="0" indent="0" algn="ctr" defTabSz="577850">
            <a:lnSpc>
              <a:spcPct val="90000"/>
            </a:lnSpc>
            <a:spcBef>
              <a:spcPct val="0"/>
            </a:spcBef>
            <a:spcAft>
              <a:spcPct val="35000"/>
            </a:spcAft>
            <a:buNone/>
          </a:pPr>
          <a:r>
            <a:rPr lang="en-GB" sz="1300" kern="1200"/>
            <a:t>Some crimes have no MR – strict liability</a:t>
          </a:r>
        </a:p>
      </dsp:txBody>
      <dsp:txXfrm>
        <a:off x="283878" y="1516658"/>
        <a:ext cx="1571360" cy="758275"/>
      </dsp:txXfrm>
    </dsp:sp>
    <dsp:sp modelId="{EA915ACC-D267-452C-A9A7-61BC7BCF275E}">
      <dsp:nvSpPr>
        <dsp:cNvPr id="0" name=""/>
        <dsp:cNvSpPr/>
      </dsp:nvSpPr>
      <dsp:spPr>
        <a:xfrm>
          <a:off x="3193014" y="1516658"/>
          <a:ext cx="142551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err="1"/>
            <a:t>Actus</a:t>
          </a:r>
          <a:r>
            <a:rPr lang="en-GB" sz="1300" kern="1200"/>
            <a:t> Reus consists of:</a:t>
          </a:r>
        </a:p>
      </dsp:txBody>
      <dsp:txXfrm>
        <a:off x="3193014" y="1516658"/>
        <a:ext cx="1425516" cy="533993"/>
      </dsp:txXfrm>
    </dsp:sp>
    <dsp:sp modelId="{49502808-BF87-4E1B-AA6D-DD76934C4305}">
      <dsp:nvSpPr>
        <dsp:cNvPr id="0" name=""/>
        <dsp:cNvSpPr/>
      </dsp:nvSpPr>
      <dsp:spPr>
        <a:xfrm>
          <a:off x="2079516" y="2274928"/>
          <a:ext cx="1067986" cy="775619"/>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Prohibited conduct</a:t>
          </a:r>
        </a:p>
      </dsp:txBody>
      <dsp:txXfrm>
        <a:off x="2079516" y="2274928"/>
        <a:ext cx="1067986" cy="775619"/>
      </dsp:txXfrm>
    </dsp:sp>
    <dsp:sp modelId="{3E09F40B-C29E-4879-81FE-744E5EBA47A9}">
      <dsp:nvSpPr>
        <dsp:cNvPr id="0" name=""/>
        <dsp:cNvSpPr/>
      </dsp:nvSpPr>
      <dsp:spPr>
        <a:xfrm>
          <a:off x="2352002"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Omissions</a:t>
          </a:r>
        </a:p>
      </dsp:txBody>
      <dsp:txXfrm>
        <a:off x="2352002" y="3324748"/>
        <a:ext cx="1067986" cy="533993"/>
      </dsp:txXfrm>
    </dsp:sp>
    <dsp:sp modelId="{F490BC0A-2C2F-44BD-ABF8-69FAD74DBA22}">
      <dsp:nvSpPr>
        <dsp:cNvPr id="0" name=""/>
        <dsp:cNvSpPr/>
      </dsp:nvSpPr>
      <dsp:spPr>
        <a:xfrm>
          <a:off x="818117" y="3324748"/>
          <a:ext cx="1067986" cy="53399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Acts</a:t>
          </a:r>
        </a:p>
      </dsp:txBody>
      <dsp:txXfrm>
        <a:off x="818117" y="3324748"/>
        <a:ext cx="1067986" cy="533993"/>
      </dsp:txXfrm>
    </dsp:sp>
    <dsp:sp modelId="{08704775-52D8-48E3-9840-1832AEA570DC}">
      <dsp:nvSpPr>
        <dsp:cNvPr id="0" name=""/>
        <dsp:cNvSpPr/>
      </dsp:nvSpPr>
      <dsp:spPr>
        <a:xfrm>
          <a:off x="3371779" y="2274928"/>
          <a:ext cx="1067986" cy="69594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Prohibited circumstances</a:t>
          </a:r>
        </a:p>
      </dsp:txBody>
      <dsp:txXfrm>
        <a:off x="3371779" y="2274928"/>
        <a:ext cx="1067986" cy="695942"/>
      </dsp:txXfrm>
    </dsp:sp>
    <dsp:sp modelId="{3B1A7F39-6B15-43FF-9321-71EBFD216C56}">
      <dsp:nvSpPr>
        <dsp:cNvPr id="0" name=""/>
        <dsp:cNvSpPr/>
      </dsp:nvSpPr>
      <dsp:spPr>
        <a:xfrm>
          <a:off x="4664043" y="2274928"/>
          <a:ext cx="1067986" cy="778973"/>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Prohibited consequences</a:t>
          </a:r>
        </a:p>
      </dsp:txBody>
      <dsp:txXfrm>
        <a:off x="4664043" y="2274928"/>
        <a:ext cx="1067986" cy="778973"/>
      </dsp:txXfrm>
    </dsp:sp>
    <dsp:sp modelId="{04C113C1-EEC4-4AAF-AAB9-7FD71952C9AB}">
      <dsp:nvSpPr>
        <dsp:cNvPr id="0" name=""/>
        <dsp:cNvSpPr/>
      </dsp:nvSpPr>
      <dsp:spPr>
        <a:xfrm>
          <a:off x="4931040" y="3278179"/>
          <a:ext cx="1067986" cy="715892"/>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lvl="0" indent="0" algn="ctr" defTabSz="577850">
            <a:lnSpc>
              <a:spcPct val="90000"/>
            </a:lnSpc>
            <a:spcBef>
              <a:spcPct val="0"/>
            </a:spcBef>
            <a:spcAft>
              <a:spcPct val="35000"/>
            </a:spcAft>
            <a:buNone/>
          </a:pPr>
          <a:r>
            <a:rPr lang="en-GB" sz="1300" kern="1200"/>
            <a:t>Causation must be established</a:t>
          </a:r>
        </a:p>
      </dsp:txBody>
      <dsp:txXfrm>
        <a:off x="4931040" y="3278179"/>
        <a:ext cx="1067986" cy="7158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D74DB-F05D-4863-9C8A-D7554EEAF1DD}">
      <dsp:nvSpPr>
        <dsp:cNvPr id="0" name=""/>
        <dsp:cNvSpPr/>
      </dsp:nvSpPr>
      <dsp:spPr>
        <a:xfrm>
          <a:off x="0" y="68122"/>
          <a:ext cx="5796200" cy="2426579"/>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First thing to consider is whether the offence is one that allows for commission by omission?</a:t>
          </a:r>
          <a:endParaRPr lang="en-US" sz="3400" kern="1200"/>
        </a:p>
      </dsp:txBody>
      <dsp:txXfrm>
        <a:off x="118456" y="186578"/>
        <a:ext cx="5559288" cy="2189667"/>
      </dsp:txXfrm>
    </dsp:sp>
    <dsp:sp modelId="{9ECEC0DE-62D8-4961-BB97-26E56892D85A}">
      <dsp:nvSpPr>
        <dsp:cNvPr id="0" name=""/>
        <dsp:cNvSpPr/>
      </dsp:nvSpPr>
      <dsp:spPr>
        <a:xfrm>
          <a:off x="0" y="2592622"/>
          <a:ext cx="5796200" cy="2426579"/>
        </a:xfrm>
        <a:prstGeom prst="roundRect">
          <a:avLst/>
        </a:prstGeom>
        <a:solidFill>
          <a:schemeClr val="accent2">
            <a:hueOff val="-1459563"/>
            <a:satOff val="-12734"/>
            <a:lumOff val="-1647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Secondly, Are there any duty situations present?</a:t>
          </a:r>
          <a:endParaRPr lang="en-US" sz="3400" kern="1200"/>
        </a:p>
      </dsp:txBody>
      <dsp:txXfrm>
        <a:off x="118456" y="2711078"/>
        <a:ext cx="5559288" cy="218966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equation1">
  <dgm:title val=""/>
  <dgm:desc val=""/>
  <dgm:catLst>
    <dgm:cat type="relationship" pri="17000"/>
    <dgm:cat type="process"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choose name="Name0">
      <dgm:if name="Name1" func="var" arg="dir" op="equ" val="norm">
        <dgm:alg type="lin">
          <dgm:param type="fallback" val="2D"/>
        </dgm:alg>
      </dgm:if>
      <dgm:else name="Name2">
        <dgm:alg type="lin">
          <dgm:param type="linDir" val="fromR"/>
          <dgm:param type="fallback" val="2D"/>
        </dgm:alg>
      </dgm:else>
    </dgm:choose>
    <dgm:shape xmlns:r="http://schemas.openxmlformats.org/officeDocument/2006/relationships" r:blip="">
      <dgm:adjLst/>
    </dgm:shape>
    <dgm:presOf/>
    <dgm:constrLst>
      <dgm:constr type="w" for="ch" ptType="node" refType="w"/>
      <dgm:constr type="w" for="ch" ptType="sibTrans" refType="w" refFor="ch" refPtType="node" fact="0.58"/>
      <dgm:constr type="primFontSz" for="ch" ptType="node" op="equ" val="65"/>
      <dgm:constr type="primFontSz" for="ch" ptType="sibTrans" op="equ" val="55"/>
      <dgm:constr type="primFontSz" for="ch" ptType="sibTrans" refType="primFontSz" refFor="ch" refPtType="node" op="lte" fact="0.8"/>
      <dgm:constr type="w" for="ch" forName="spacerL" refType="w" refFor="ch" refPtType="sibTrans" fact="0.14"/>
      <dgm:constr type="w" for="ch" forName="spacerR" refType="w" refFor="ch" refPtType="sibTrans" fact="0.14"/>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sibTransForEach" axis="followSib" ptType="sibTrans" cnt="1">
        <dgm:layoutNode name="spacerL">
          <dgm:alg type="sp"/>
          <dgm:shape xmlns:r="http://schemas.openxmlformats.org/officeDocument/2006/relationships" r:blip="">
            <dgm:adjLst/>
          </dgm:shape>
          <dgm:presOf/>
          <dgm:constrLst/>
          <dgm:ruleLst/>
        </dgm:layoutNode>
        <dgm:layoutNode name="sibTrans">
          <dgm:alg type="tx"/>
          <dgm:choose name="Name3">
            <dgm:if name="Name4" axis="followSib" ptType="sibTrans" func="cnt" op="equ" val="0">
              <dgm:shape xmlns:r="http://schemas.openxmlformats.org/officeDocument/2006/relationships" type="mathEqual" r:blip="">
                <dgm:adjLst/>
              </dgm:shape>
            </dgm:if>
            <dgm:else name="Name5">
              <dgm:shape xmlns:r="http://schemas.openxmlformats.org/officeDocument/2006/relationships" type="mathPlus" r:blip="">
                <dgm:adjLst/>
              </dgm:shape>
            </dgm:else>
          </dgm:choose>
          <dgm:presOf axis="self"/>
          <dgm:constrLst>
            <dgm:constr type="h" refType="w"/>
            <dgm:constr type="lMarg"/>
            <dgm:constr type="rMarg"/>
            <dgm:constr type="tMarg"/>
            <dgm:constr type="bMarg"/>
          </dgm:constrLst>
          <dgm:ruleLst>
            <dgm:rule type="primFontSz" val="5" fact="NaN" max="NaN"/>
          </dgm:ruleLst>
        </dgm:layoutNode>
        <dgm:layoutNode name="spacerR">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C61BD912-FB48-4357-95F4-80A45AE11D23}" type="datetimeFigureOut">
              <a:rPr lang="en-GB" smtClean="0"/>
              <a:t>03/10/2023</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9A27DEDD-19EF-42D9-A101-62D86A805F2D}" type="slidenum">
              <a:rPr lang="en-GB" smtClean="0"/>
              <a:t>‹#›</a:t>
            </a:fld>
            <a:endParaRPr lang="en-GB"/>
          </a:p>
        </p:txBody>
      </p:sp>
    </p:spTree>
    <p:extLst>
      <p:ext uri="{BB962C8B-B14F-4D97-AF65-F5344CB8AC3E}">
        <p14:creationId xmlns:p14="http://schemas.microsoft.com/office/powerpoint/2010/main" val="922524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1</a:t>
            </a:fld>
            <a:endParaRPr lang="en-GB"/>
          </a:p>
        </p:txBody>
      </p:sp>
    </p:spTree>
    <p:extLst>
      <p:ext uri="{BB962C8B-B14F-4D97-AF65-F5344CB8AC3E}">
        <p14:creationId xmlns:p14="http://schemas.microsoft.com/office/powerpoint/2010/main" val="2313077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A27DEDD-19EF-42D9-A101-62D86A805F2D}" type="slidenum">
              <a:rPr lang="en-GB" smtClean="0"/>
              <a:t>2</a:t>
            </a:fld>
            <a:endParaRPr lang="en-GB"/>
          </a:p>
        </p:txBody>
      </p:sp>
    </p:spTree>
    <p:extLst>
      <p:ext uri="{BB962C8B-B14F-4D97-AF65-F5344CB8AC3E}">
        <p14:creationId xmlns:p14="http://schemas.microsoft.com/office/powerpoint/2010/main" val="2946290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7</a:t>
            </a:fld>
            <a:endParaRPr lang="en-GB"/>
          </a:p>
        </p:txBody>
      </p:sp>
    </p:spTree>
    <p:extLst>
      <p:ext uri="{BB962C8B-B14F-4D97-AF65-F5344CB8AC3E}">
        <p14:creationId xmlns:p14="http://schemas.microsoft.com/office/powerpoint/2010/main" val="3491726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8</a:t>
            </a:fld>
            <a:endParaRPr lang="en-GB"/>
          </a:p>
        </p:txBody>
      </p:sp>
    </p:spTree>
    <p:extLst>
      <p:ext uri="{BB962C8B-B14F-4D97-AF65-F5344CB8AC3E}">
        <p14:creationId xmlns:p14="http://schemas.microsoft.com/office/powerpoint/2010/main" val="187155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10</a:t>
            </a:fld>
            <a:endParaRPr lang="en-GB"/>
          </a:p>
        </p:txBody>
      </p:sp>
    </p:spTree>
    <p:extLst>
      <p:ext uri="{BB962C8B-B14F-4D97-AF65-F5344CB8AC3E}">
        <p14:creationId xmlns:p14="http://schemas.microsoft.com/office/powerpoint/2010/main" val="342292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11</a:t>
            </a:fld>
            <a:endParaRPr lang="en-GB"/>
          </a:p>
        </p:txBody>
      </p:sp>
    </p:spTree>
    <p:extLst>
      <p:ext uri="{BB962C8B-B14F-4D97-AF65-F5344CB8AC3E}">
        <p14:creationId xmlns:p14="http://schemas.microsoft.com/office/powerpoint/2010/main" val="3265510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12</a:t>
            </a:fld>
            <a:endParaRPr lang="en-GB"/>
          </a:p>
        </p:txBody>
      </p:sp>
    </p:spTree>
    <p:extLst>
      <p:ext uri="{BB962C8B-B14F-4D97-AF65-F5344CB8AC3E}">
        <p14:creationId xmlns:p14="http://schemas.microsoft.com/office/powerpoint/2010/main" val="3669093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13</a:t>
            </a:fld>
            <a:endParaRPr lang="en-GB"/>
          </a:p>
        </p:txBody>
      </p:sp>
    </p:spTree>
    <p:extLst>
      <p:ext uri="{BB962C8B-B14F-4D97-AF65-F5344CB8AC3E}">
        <p14:creationId xmlns:p14="http://schemas.microsoft.com/office/powerpoint/2010/main" val="4277611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A27DEDD-19EF-42D9-A101-62D86A805F2D}" type="slidenum">
              <a:rPr lang="en-GB" smtClean="0"/>
              <a:t>14</a:t>
            </a:fld>
            <a:endParaRPr lang="en-GB"/>
          </a:p>
        </p:txBody>
      </p:sp>
    </p:spTree>
    <p:extLst>
      <p:ext uri="{BB962C8B-B14F-4D97-AF65-F5344CB8AC3E}">
        <p14:creationId xmlns:p14="http://schemas.microsoft.com/office/powerpoint/2010/main" val="824089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15</a:t>
            </a:fld>
            <a:endParaRPr lang="en-GB"/>
          </a:p>
        </p:txBody>
      </p:sp>
    </p:spTree>
    <p:extLst>
      <p:ext uri="{BB962C8B-B14F-4D97-AF65-F5344CB8AC3E}">
        <p14:creationId xmlns:p14="http://schemas.microsoft.com/office/powerpoint/2010/main" val="1034597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16</a:t>
            </a:fld>
            <a:endParaRPr lang="en-GB"/>
          </a:p>
        </p:txBody>
      </p:sp>
    </p:spTree>
    <p:extLst>
      <p:ext uri="{BB962C8B-B14F-4D97-AF65-F5344CB8AC3E}">
        <p14:creationId xmlns:p14="http://schemas.microsoft.com/office/powerpoint/2010/main" val="1437202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17</a:t>
            </a:fld>
            <a:endParaRPr lang="en-GB"/>
          </a:p>
        </p:txBody>
      </p:sp>
    </p:spTree>
    <p:extLst>
      <p:ext uri="{BB962C8B-B14F-4D97-AF65-F5344CB8AC3E}">
        <p14:creationId xmlns:p14="http://schemas.microsoft.com/office/powerpoint/2010/main" val="8652756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18</a:t>
            </a:fld>
            <a:endParaRPr lang="en-GB"/>
          </a:p>
        </p:txBody>
      </p:sp>
    </p:spTree>
    <p:extLst>
      <p:ext uri="{BB962C8B-B14F-4D97-AF65-F5344CB8AC3E}">
        <p14:creationId xmlns:p14="http://schemas.microsoft.com/office/powerpoint/2010/main" val="37141526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22</a:t>
            </a:fld>
            <a:endParaRPr lang="en-GB"/>
          </a:p>
        </p:txBody>
      </p:sp>
    </p:spTree>
    <p:extLst>
      <p:ext uri="{BB962C8B-B14F-4D97-AF65-F5344CB8AC3E}">
        <p14:creationId xmlns:p14="http://schemas.microsoft.com/office/powerpoint/2010/main" val="18434776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a:p>
        </p:txBody>
      </p:sp>
      <p:sp>
        <p:nvSpPr>
          <p:cNvPr id="4" name="Slide Number Placeholder 3"/>
          <p:cNvSpPr>
            <a:spLocks noGrp="1"/>
          </p:cNvSpPr>
          <p:nvPr>
            <p:ph type="sldNum" sz="quarter" idx="10"/>
          </p:nvPr>
        </p:nvSpPr>
        <p:spPr/>
        <p:txBody>
          <a:bodyPr/>
          <a:lstStyle/>
          <a:p>
            <a:fld id="{36668D0F-1B5F-4E42-A3FB-D8BFC75AD2E9}" type="slidenum">
              <a:rPr lang="en-GB" smtClean="0"/>
              <a:t>25</a:t>
            </a:fld>
            <a:endParaRPr lang="en-GB"/>
          </a:p>
        </p:txBody>
      </p:sp>
    </p:spTree>
    <p:extLst>
      <p:ext uri="{BB962C8B-B14F-4D97-AF65-F5344CB8AC3E}">
        <p14:creationId xmlns:p14="http://schemas.microsoft.com/office/powerpoint/2010/main" val="40534956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a:p>
        </p:txBody>
      </p:sp>
      <p:sp>
        <p:nvSpPr>
          <p:cNvPr id="4" name="Slide Number Placeholder 3"/>
          <p:cNvSpPr>
            <a:spLocks noGrp="1"/>
          </p:cNvSpPr>
          <p:nvPr>
            <p:ph type="sldNum" sz="quarter" idx="10"/>
          </p:nvPr>
        </p:nvSpPr>
        <p:spPr/>
        <p:txBody>
          <a:bodyPr/>
          <a:lstStyle/>
          <a:p>
            <a:fld id="{9A27DEDD-19EF-42D9-A101-62D86A805F2D}" type="slidenum">
              <a:rPr lang="en-GB" smtClean="0"/>
              <a:t>26</a:t>
            </a:fld>
            <a:endParaRPr lang="en-GB"/>
          </a:p>
        </p:txBody>
      </p:sp>
    </p:spTree>
    <p:extLst>
      <p:ext uri="{BB962C8B-B14F-4D97-AF65-F5344CB8AC3E}">
        <p14:creationId xmlns:p14="http://schemas.microsoft.com/office/powerpoint/2010/main" val="28895315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27</a:t>
            </a:fld>
            <a:endParaRPr lang="en-GB"/>
          </a:p>
        </p:txBody>
      </p:sp>
    </p:spTree>
    <p:extLst>
      <p:ext uri="{BB962C8B-B14F-4D97-AF65-F5344CB8AC3E}">
        <p14:creationId xmlns:p14="http://schemas.microsoft.com/office/powerpoint/2010/main" val="7632687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p. 3</a:t>
            </a:r>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28</a:t>
            </a:fld>
            <a:endParaRPr lang="en-GB"/>
          </a:p>
        </p:txBody>
      </p:sp>
    </p:spTree>
    <p:extLst>
      <p:ext uri="{BB962C8B-B14F-4D97-AF65-F5344CB8AC3E}">
        <p14:creationId xmlns:p14="http://schemas.microsoft.com/office/powerpoint/2010/main" val="2189636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8213DA0E-C2A6-4016-8F10-CDA81A9C378D}" type="slidenum">
              <a:rPr lang="en-GB" smtClean="0">
                <a:latin typeface="Times New Roman" pitchFamily="18" charset="0"/>
              </a:rPr>
              <a:pPr/>
              <a:t>29</a:t>
            </a:fld>
            <a:endParaRPr lang="en-GB">
              <a:latin typeface="Times New Roman" pitchFamily="18"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fld id="{F2CFFA31-6952-4FC7-B7E7-517684550628}" type="slidenum">
              <a:rPr lang="en-GB" smtClean="0">
                <a:latin typeface="Times New Roman" pitchFamily="18" charset="0"/>
              </a:rPr>
              <a:pPr/>
              <a:t>30</a:t>
            </a:fld>
            <a:endParaRPr lang="en-GB">
              <a:latin typeface="Times New Roman" pitchFamily="18"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31</a:t>
            </a:fld>
            <a:endParaRPr lang="en-GB"/>
          </a:p>
        </p:txBody>
      </p:sp>
    </p:spTree>
    <p:extLst>
      <p:ext uri="{BB962C8B-B14F-4D97-AF65-F5344CB8AC3E}">
        <p14:creationId xmlns:p14="http://schemas.microsoft.com/office/powerpoint/2010/main" val="26146416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p4</a:t>
            </a:r>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32</a:t>
            </a:fld>
            <a:endParaRPr lang="en-GB"/>
          </a:p>
        </p:txBody>
      </p:sp>
    </p:spTree>
    <p:extLst>
      <p:ext uri="{BB962C8B-B14F-4D97-AF65-F5344CB8AC3E}">
        <p14:creationId xmlns:p14="http://schemas.microsoft.com/office/powerpoint/2010/main" val="23927478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1" dirty="0"/>
              <a:t>As was noted above, there is no general duty to act in English criminal law. As a result, D will only be liable for a criminal offence if the prosecution</a:t>
            </a:r>
            <a:r>
              <a:rPr lang="en-GB" b="1" i="1" baseline="0" dirty="0"/>
              <a:t> can prove that D was under a DUTY TO ACT. This will often involve the prosecution proving that D and V had some sort of special relationship or proximity with one another.</a:t>
            </a:r>
          </a:p>
          <a:p>
            <a:endParaRPr lang="en-GB" b="1" i="1" baseline="0" dirty="0"/>
          </a:p>
          <a:p>
            <a:r>
              <a:rPr lang="en-GB" b="1" i="1" baseline="0" dirty="0" err="1"/>
              <a:t>GIBBINS</a:t>
            </a:r>
            <a:r>
              <a:rPr lang="en-GB" b="1" i="1" baseline="0" dirty="0"/>
              <a:t> AND PROCTOR [1918]</a:t>
            </a:r>
          </a:p>
          <a:p>
            <a:r>
              <a:rPr lang="en-GB" b="1" i="1" baseline="0" dirty="0"/>
              <a:t>Where there is a parental, family or equivalent relationship</a:t>
            </a:r>
          </a:p>
          <a:p>
            <a:r>
              <a:rPr lang="en-GB" b="1" i="1" baseline="0" dirty="0"/>
              <a:t>G and P [1918] – a father was guilty of murder for deliberately withholding food from his child.</a:t>
            </a:r>
          </a:p>
          <a:p>
            <a:endParaRPr lang="en-GB" b="1" i="1" baseline="0" dirty="0"/>
          </a:p>
          <a:p>
            <a:endParaRPr lang="en-GB" b="1" i="1" baseline="0" dirty="0"/>
          </a:p>
          <a:p>
            <a:r>
              <a:rPr lang="en-GB" b="1" i="1" baseline="0" dirty="0"/>
              <a:t>Where D creates a dangerous situation whether deliberately or accidentally.</a:t>
            </a:r>
          </a:p>
          <a:p>
            <a:r>
              <a:rPr lang="en-GB" b="1" i="1" baseline="0" dirty="0"/>
              <a:t>Miller [1983] – A squatter (D) fell asleep whilst holding a lit cigarette. The cigarette caused the mattress to smoulder. D awoke and merely moved into another room to get some sleep, leaving the mattress smouldering. D was found guilty of criminal damage. Lord </a:t>
            </a:r>
            <a:r>
              <a:rPr lang="en-GB" b="1" i="1" baseline="0" dirty="0" err="1"/>
              <a:t>Diplock</a:t>
            </a:r>
            <a:r>
              <a:rPr lang="en-GB" b="1" i="1" baseline="0" dirty="0"/>
              <a:t> said D had created a dangerous situation and was therefore under a duty to put the fire out and eradicate the danger.</a:t>
            </a:r>
          </a:p>
          <a:p>
            <a:endParaRPr lang="en-GB" b="1" i="1" baseline="0" dirty="0"/>
          </a:p>
          <a:p>
            <a:r>
              <a:rPr lang="en-GB" b="1" i="1" baseline="0" dirty="0"/>
              <a:t>Santana Bermudez [2004] A police officer (V), who was intending to carry out a body search on D, asked him to turn out his pockets. D did so and produced some syringes without needles. V then asked D if he had an needles on him and he replied no. When searching one of the pockets, V’s finger was pricked by a needle.</a:t>
            </a:r>
          </a:p>
          <a:p>
            <a:r>
              <a:rPr lang="en-GB" b="1" i="1" baseline="0" dirty="0"/>
              <a:t>Divisional court held that where D acts and/or words, exposes a person to reasonably foreseeable risk of injury which materialises because he fails to prevent such risk, then this can amount to the </a:t>
            </a:r>
            <a:r>
              <a:rPr lang="en-GB" b="1" i="1" baseline="0" dirty="0" err="1"/>
              <a:t>AR</a:t>
            </a:r>
            <a:r>
              <a:rPr lang="en-GB" b="1" i="1" baseline="0" dirty="0"/>
              <a:t> of battery.</a:t>
            </a:r>
          </a:p>
          <a:p>
            <a:endParaRPr lang="en-GB" b="1" i="1" baseline="0" dirty="0"/>
          </a:p>
          <a:p>
            <a:endParaRPr lang="en-GB" b="1" i="1" baseline="0" dirty="0"/>
          </a:p>
        </p:txBody>
      </p:sp>
      <p:sp>
        <p:nvSpPr>
          <p:cNvPr id="4" name="Slide Number Placeholder 3"/>
          <p:cNvSpPr>
            <a:spLocks noGrp="1"/>
          </p:cNvSpPr>
          <p:nvPr>
            <p:ph type="sldNum" sz="quarter" idx="10"/>
          </p:nvPr>
        </p:nvSpPr>
        <p:spPr/>
        <p:txBody>
          <a:bodyPr/>
          <a:lstStyle/>
          <a:p>
            <a:fld id="{9A27DEDD-19EF-42D9-A101-62D86A805F2D}" type="slidenum">
              <a:rPr lang="en-GB" smtClean="0"/>
              <a:t>33</a:t>
            </a:fld>
            <a:endParaRPr lang="en-GB"/>
          </a:p>
        </p:txBody>
      </p:sp>
    </p:spTree>
    <p:extLst>
      <p:ext uri="{BB962C8B-B14F-4D97-AF65-F5344CB8AC3E}">
        <p14:creationId xmlns:p14="http://schemas.microsoft.com/office/powerpoint/2010/main" val="41863116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27DEDD-19EF-42D9-A101-62D86A805F2D}" type="slidenum">
              <a:rPr lang="en-GB" smtClean="0"/>
              <a:t>34</a:t>
            </a:fld>
            <a:endParaRPr lang="en-GB"/>
          </a:p>
        </p:txBody>
      </p:sp>
    </p:spTree>
    <p:extLst>
      <p:ext uri="{BB962C8B-B14F-4D97-AF65-F5344CB8AC3E}">
        <p14:creationId xmlns:p14="http://schemas.microsoft.com/office/powerpoint/2010/main" val="30212498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35</a:t>
            </a:fld>
            <a:endParaRPr lang="en-GB"/>
          </a:p>
        </p:txBody>
      </p:sp>
    </p:spTree>
    <p:extLst>
      <p:ext uri="{BB962C8B-B14F-4D97-AF65-F5344CB8AC3E}">
        <p14:creationId xmlns:p14="http://schemas.microsoft.com/office/powerpoint/2010/main" val="10205522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36</a:t>
            </a:fld>
            <a:endParaRPr lang="en-GB"/>
          </a:p>
        </p:txBody>
      </p:sp>
    </p:spTree>
    <p:extLst>
      <p:ext uri="{BB962C8B-B14F-4D97-AF65-F5344CB8AC3E}">
        <p14:creationId xmlns:p14="http://schemas.microsoft.com/office/powerpoint/2010/main" val="220167695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 9 Factual causation is always the starting</a:t>
            </a:r>
            <a:r>
              <a:rPr lang="en-GB" baseline="0"/>
              <a:t> point for discussion on causation rules.</a:t>
            </a:r>
            <a:r>
              <a:rPr lang="en-GB"/>
              <a:t> </a:t>
            </a:r>
            <a:endParaRPr lang="en-GB" baseline="0"/>
          </a:p>
          <a:p>
            <a:endParaRPr lang="en-GB" baseline="0"/>
          </a:p>
          <a:p>
            <a:r>
              <a:rPr lang="en-GB" baseline="0"/>
              <a:t>Factual causation questions whether the result came about because of D’s contributory act or her failure (omission) to prevent the result</a:t>
            </a:r>
          </a:p>
          <a:p>
            <a:endParaRPr lang="en-GB" baseline="0"/>
          </a:p>
          <a:p>
            <a:r>
              <a:rPr lang="en-GB" baseline="0"/>
              <a:t>BUT FOR TEST</a:t>
            </a:r>
          </a:p>
          <a:p>
            <a:r>
              <a:rPr lang="en-GB" baseline="0"/>
              <a:t>It must be proved that ‘but for’ the D’s actions, the result would not have come about.</a:t>
            </a:r>
          </a:p>
          <a:p>
            <a:endParaRPr lang="en-GB" baseline="0"/>
          </a:p>
          <a:p>
            <a:r>
              <a:rPr lang="en-GB" baseline="0"/>
              <a:t>If the D’s conduct is not a factual cause, as in White, there can be no causation</a:t>
            </a:r>
          </a:p>
          <a:p>
            <a:endParaRPr lang="en-GB" baseline="0"/>
          </a:p>
          <a:p>
            <a:r>
              <a:rPr lang="en-GB" b="1" i="1"/>
              <a:t>White </a:t>
            </a:r>
            <a:r>
              <a:rPr lang="en-GB" b="1"/>
              <a:t>[1910] </a:t>
            </a:r>
          </a:p>
          <a:p>
            <a:pPr marL="0" indent="0">
              <a:buNone/>
            </a:pPr>
            <a:r>
              <a:rPr lang="en-GB"/>
              <a:t>D put poison in his mothers (V’s) drink intending to kill her. V drank some of the poison and died. However, medical evidence demonstrated that the V died due to an unrelated heart condition, not because of the poison.</a:t>
            </a:r>
          </a:p>
          <a:p>
            <a:pPr>
              <a:buFontTx/>
              <a:buChar char="-"/>
            </a:pPr>
            <a:r>
              <a:rPr lang="en-GB"/>
              <a:t>Crown court: D was not guilty of murder (result crime requiring causation), but was guilty of attempted murder (conduct crime not requiring causation.</a:t>
            </a:r>
          </a:p>
          <a:p>
            <a:pPr>
              <a:buFontTx/>
              <a:buChar char="-"/>
            </a:pPr>
            <a:r>
              <a:rPr lang="en-GB"/>
              <a:t> Court of Criminal Appeal: conviction upheld on appeal</a:t>
            </a:r>
          </a:p>
          <a:p>
            <a:endParaRPr lang="en-GB"/>
          </a:p>
          <a:p>
            <a:r>
              <a:rPr lang="en-GB"/>
              <a:t>Although the test of factual causation will rule out liability in these cases, the class</a:t>
            </a:r>
            <a:r>
              <a:rPr lang="en-GB" baseline="0"/>
              <a:t> of conduct that will satisfy the test is still extremely wide. </a:t>
            </a:r>
            <a:endParaRPr lang="en-GB"/>
          </a:p>
        </p:txBody>
      </p:sp>
      <p:sp>
        <p:nvSpPr>
          <p:cNvPr id="4" name="Slide Number Placeholder 3"/>
          <p:cNvSpPr>
            <a:spLocks noGrp="1"/>
          </p:cNvSpPr>
          <p:nvPr>
            <p:ph type="sldNum" sz="quarter" idx="10"/>
          </p:nvPr>
        </p:nvSpPr>
        <p:spPr/>
        <p:txBody>
          <a:bodyPr/>
          <a:lstStyle/>
          <a:p>
            <a:fld id="{36668D0F-1B5F-4E42-A3FB-D8BFC75AD2E9}" type="slidenum">
              <a:rPr lang="en-GB" smtClean="0"/>
              <a:t>37</a:t>
            </a:fld>
            <a:endParaRPr lang="en-GB"/>
          </a:p>
        </p:txBody>
      </p:sp>
    </p:spTree>
    <p:extLst>
      <p:ext uri="{BB962C8B-B14F-4D97-AF65-F5344CB8AC3E}">
        <p14:creationId xmlns:p14="http://schemas.microsoft.com/office/powerpoint/2010/main" val="1168062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38</a:t>
            </a:fld>
            <a:endParaRPr lang="en-GB"/>
          </a:p>
        </p:txBody>
      </p:sp>
    </p:spTree>
    <p:extLst>
      <p:ext uri="{BB962C8B-B14F-4D97-AF65-F5344CB8AC3E}">
        <p14:creationId xmlns:p14="http://schemas.microsoft.com/office/powerpoint/2010/main" val="7123944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39</a:t>
            </a:fld>
            <a:endParaRPr lang="en-GB"/>
          </a:p>
        </p:txBody>
      </p:sp>
    </p:spTree>
    <p:extLst>
      <p:ext uri="{BB962C8B-B14F-4D97-AF65-F5344CB8AC3E}">
        <p14:creationId xmlns:p14="http://schemas.microsoft.com/office/powerpoint/2010/main" val="153706523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a:p>
        </p:txBody>
      </p:sp>
      <p:sp>
        <p:nvSpPr>
          <p:cNvPr id="4" name="Slide Number Placeholder 3"/>
          <p:cNvSpPr>
            <a:spLocks noGrp="1"/>
          </p:cNvSpPr>
          <p:nvPr>
            <p:ph type="sldNum" sz="quarter" idx="10"/>
          </p:nvPr>
        </p:nvSpPr>
        <p:spPr/>
        <p:txBody>
          <a:bodyPr/>
          <a:lstStyle/>
          <a:p>
            <a:fld id="{9A27DEDD-19EF-42D9-A101-62D86A805F2D}" type="slidenum">
              <a:rPr lang="en-GB" smtClean="0"/>
              <a:t>40</a:t>
            </a:fld>
            <a:endParaRPr lang="en-GB"/>
          </a:p>
        </p:txBody>
      </p:sp>
    </p:spTree>
    <p:extLst>
      <p:ext uri="{BB962C8B-B14F-4D97-AF65-F5344CB8AC3E}">
        <p14:creationId xmlns:p14="http://schemas.microsoft.com/office/powerpoint/2010/main" val="42823241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Probably the least controversial</a:t>
            </a:r>
            <a:r>
              <a:rPr lang="en-GB" baseline="0"/>
              <a:t> principle is that D’s conduct must have made a substantial contribution to the result. The term ‘substantial’ should not however, imply that the D must be the main cause.</a:t>
            </a:r>
          </a:p>
          <a:p>
            <a:r>
              <a:rPr lang="en-GB" baseline="0"/>
              <a:t>In fact, as long as D’s role is not </a:t>
            </a:r>
            <a:r>
              <a:rPr lang="en-GB" i="1" baseline="0"/>
              <a:t>de </a:t>
            </a:r>
            <a:r>
              <a:rPr lang="en-GB" i="1" baseline="0" err="1"/>
              <a:t>minimus</a:t>
            </a:r>
            <a:r>
              <a:rPr lang="en-GB" i="1" baseline="0"/>
              <a:t> (legal principle where the court refuses to consider matters that are unimportant) </a:t>
            </a:r>
            <a:r>
              <a:rPr lang="en-GB" i="0" baseline="0"/>
              <a:t>it will satisfy this requirement: D’s role must be more than ‘slight or trifling’.</a:t>
            </a:r>
          </a:p>
          <a:p>
            <a:endParaRPr lang="en-GB" i="0" baseline="0"/>
          </a:p>
        </p:txBody>
      </p:sp>
      <p:sp>
        <p:nvSpPr>
          <p:cNvPr id="4" name="Slide Number Placeholder 3"/>
          <p:cNvSpPr>
            <a:spLocks noGrp="1"/>
          </p:cNvSpPr>
          <p:nvPr>
            <p:ph type="sldNum" sz="quarter" idx="10"/>
          </p:nvPr>
        </p:nvSpPr>
        <p:spPr/>
        <p:txBody>
          <a:bodyPr/>
          <a:lstStyle/>
          <a:p>
            <a:fld id="{36668D0F-1B5F-4E42-A3FB-D8BFC75AD2E9}" type="slidenum">
              <a:rPr lang="en-GB" smtClean="0"/>
              <a:t>41</a:t>
            </a:fld>
            <a:endParaRPr lang="en-GB"/>
          </a:p>
        </p:txBody>
      </p:sp>
    </p:spTree>
    <p:extLst>
      <p:ext uri="{BB962C8B-B14F-4D97-AF65-F5344CB8AC3E}">
        <p14:creationId xmlns:p14="http://schemas.microsoft.com/office/powerpoint/2010/main" val="38548475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a:t>
            </a:r>
            <a:r>
              <a:rPr lang="en-GB" baseline="0"/>
              <a:t> well as substantial, it has also been held that D’s conduct that caused the result must be the ‘blameworthy’ conduct. </a:t>
            </a:r>
          </a:p>
          <a:p>
            <a:r>
              <a:rPr lang="en-GB" baseline="0"/>
              <a:t>When a result crime is created, it is usually attempting to target certain wrongful or blameworthy conduct that leads to a harmful result.</a:t>
            </a:r>
          </a:p>
          <a:p>
            <a:r>
              <a:rPr lang="en-GB" baseline="0"/>
              <a:t>For example: criminal damage criminalises D’s conduct performed whilst </a:t>
            </a:r>
            <a:r>
              <a:rPr lang="en-GB" baseline="0" err="1"/>
              <a:t>forseeing</a:t>
            </a:r>
            <a:r>
              <a:rPr lang="en-GB" baseline="0"/>
              <a:t> the risk of harming another’s property (blameworthy) which does so as a result. </a:t>
            </a:r>
          </a:p>
          <a:p>
            <a:r>
              <a:rPr lang="en-GB" baseline="0"/>
              <a:t>Gross negligence manslaughter criminalises D’s conduct performed in a grossly negligent manner (blameworthy) which causes death as a result. </a:t>
            </a:r>
          </a:p>
          <a:p>
            <a:endParaRPr lang="en-GB" baseline="0"/>
          </a:p>
          <a:p>
            <a:r>
              <a:rPr lang="en-GB" baseline="0"/>
              <a:t>In certain cases, it is possible for the D to carry out blameworthy conduct which seems to be caught by the definition of an offence, and to cause a certain result, but for the </a:t>
            </a:r>
            <a:r>
              <a:rPr lang="en-GB" i="1" baseline="0"/>
              <a:t>blameworthiness </a:t>
            </a:r>
            <a:r>
              <a:rPr lang="en-GB" i="0" baseline="0"/>
              <a:t>of D’s conduct to play no role in bringing the result about. This is illustrated in </a:t>
            </a:r>
            <a:r>
              <a:rPr lang="en-GB" i="1" baseline="0"/>
              <a:t>Dalloway (1847)</a:t>
            </a:r>
            <a:endParaRPr lang="en-GB"/>
          </a:p>
        </p:txBody>
      </p:sp>
      <p:sp>
        <p:nvSpPr>
          <p:cNvPr id="4" name="Slide Number Placeholder 3"/>
          <p:cNvSpPr>
            <a:spLocks noGrp="1"/>
          </p:cNvSpPr>
          <p:nvPr>
            <p:ph type="sldNum" sz="quarter" idx="10"/>
          </p:nvPr>
        </p:nvSpPr>
        <p:spPr/>
        <p:txBody>
          <a:bodyPr/>
          <a:lstStyle/>
          <a:p>
            <a:fld id="{36668D0F-1B5F-4E42-A3FB-D8BFC75AD2E9}" type="slidenum">
              <a:rPr lang="en-GB" smtClean="0"/>
              <a:t>42</a:t>
            </a:fld>
            <a:endParaRPr lang="en-GB"/>
          </a:p>
        </p:txBody>
      </p:sp>
    </p:spTree>
    <p:extLst>
      <p:ext uri="{BB962C8B-B14F-4D97-AF65-F5344CB8AC3E}">
        <p14:creationId xmlns:p14="http://schemas.microsoft.com/office/powerpoint/2010/main" val="34708160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well a being</a:t>
            </a:r>
            <a:r>
              <a:rPr lang="en-GB" baseline="0"/>
              <a:t> substantial (more than de minimis) and blameworthy, D’s conduct must also be the operative cause of the result. </a:t>
            </a:r>
          </a:p>
          <a:p>
            <a:r>
              <a:rPr lang="en-GB" baseline="0"/>
              <a:t>The term ‘operative’ means that D’s conduct must still be a significant cause of the result at the time it comes about; the chain of causation between conduct and result elements must not be broken.</a:t>
            </a:r>
          </a:p>
          <a:p>
            <a:endParaRPr lang="en-GB" baseline="0"/>
          </a:p>
          <a:p>
            <a:endParaRPr lang="en-GB" baseline="0"/>
          </a:p>
          <a:p>
            <a:r>
              <a:rPr lang="en-GB" baseline="0"/>
              <a:t>For example: where D supplies V with a dangerous  drug and V self injects causing death, D is not the legal cause of death. D is the factual cause (but for the supply of the drug V would not have died); plays a substantial role (obtaining the drug is a major step on the way to death) and her conduct is clearly a blameworthy cause (she is likely to know that the drug is dangerous); but the conduct of the V breaks the chain of causation between D’s conduct and the result. It is V’s free and voluntary choice to self inject the drug, and by making that choice V has taken control of the causal chain.</a:t>
            </a:r>
            <a:endParaRPr lang="en-GB"/>
          </a:p>
        </p:txBody>
      </p:sp>
      <p:sp>
        <p:nvSpPr>
          <p:cNvPr id="4" name="Slide Number Placeholder 3"/>
          <p:cNvSpPr>
            <a:spLocks noGrp="1"/>
          </p:cNvSpPr>
          <p:nvPr>
            <p:ph type="sldNum" sz="quarter" idx="10"/>
          </p:nvPr>
        </p:nvSpPr>
        <p:spPr/>
        <p:txBody>
          <a:bodyPr/>
          <a:lstStyle/>
          <a:p>
            <a:fld id="{36668D0F-1B5F-4E42-A3FB-D8BFC75AD2E9}" type="slidenum">
              <a:rPr lang="en-GB" smtClean="0"/>
              <a:t>43</a:t>
            </a:fld>
            <a:endParaRPr lang="en-GB"/>
          </a:p>
        </p:txBody>
      </p:sp>
    </p:spTree>
    <p:extLst>
      <p:ext uri="{BB962C8B-B14F-4D97-AF65-F5344CB8AC3E}">
        <p14:creationId xmlns:p14="http://schemas.microsoft.com/office/powerpoint/2010/main" val="13294298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44</a:t>
            </a:fld>
            <a:endParaRPr lang="en-GB"/>
          </a:p>
        </p:txBody>
      </p:sp>
    </p:spTree>
    <p:extLst>
      <p:ext uri="{BB962C8B-B14F-4D97-AF65-F5344CB8AC3E}">
        <p14:creationId xmlns:p14="http://schemas.microsoft.com/office/powerpoint/2010/main" val="49123416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E.g. X knocks V unconscious and leaves her in a field.  A lion, which has escaped from someone’s property, attacks and kills V.  X hasn’t legally caused V’s death (though X’s conduct is a ‘but for’ cause)</a:t>
            </a:r>
          </a:p>
          <a:p>
            <a:r>
              <a:rPr lang="en-GB"/>
              <a:t>	As Lord Hoffmann puts it in Empress Car Co (</a:t>
            </a:r>
            <a:r>
              <a:rPr lang="en-GB" err="1"/>
              <a:t>Abertillery</a:t>
            </a:r>
            <a:r>
              <a:rPr lang="en-GB"/>
              <a:t>) Ltd v National Rivers Authority [1999] 2 AC 22, HL, what is required to relieve X of causal responsibility is “some extraordinary natural event”.  He goes on, “The true…distinction is between acts and events which…are…a normal and familiar fact of life, and acts or events which are abnormal and extraordinary.”</a:t>
            </a:r>
          </a:p>
          <a:p>
            <a:endParaRPr lang="en-GB"/>
          </a:p>
        </p:txBody>
      </p:sp>
      <p:sp>
        <p:nvSpPr>
          <p:cNvPr id="4" name="Slide Number Placeholder 3"/>
          <p:cNvSpPr>
            <a:spLocks noGrp="1"/>
          </p:cNvSpPr>
          <p:nvPr>
            <p:ph type="sldNum" sz="quarter" idx="10"/>
          </p:nvPr>
        </p:nvSpPr>
        <p:spPr/>
        <p:txBody>
          <a:bodyPr/>
          <a:lstStyle/>
          <a:p>
            <a:fld id="{36668D0F-1B5F-4E42-A3FB-D8BFC75AD2E9}" type="slidenum">
              <a:rPr lang="en-GB" smtClean="0"/>
              <a:t>45</a:t>
            </a:fld>
            <a:endParaRPr lang="en-GB"/>
          </a:p>
        </p:txBody>
      </p:sp>
    </p:spTree>
    <p:extLst>
      <p:ext uri="{BB962C8B-B14F-4D97-AF65-F5344CB8AC3E}">
        <p14:creationId xmlns:p14="http://schemas.microsoft.com/office/powerpoint/2010/main" val="12305863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was always assumed that if the victim’s behaviour was a wholly voluntary act, this would break the chain of causation – until a series of cases in which the Court of Appeal applied the Empress Car Co principle to defendants who supplied drug users with their drug, the drug then being self-administered:</a:t>
            </a:r>
          </a:p>
          <a:p>
            <a:r>
              <a:rPr lang="en-GB"/>
              <a:t>Kennedy [1999] Crim LR 65</a:t>
            </a:r>
          </a:p>
          <a:p>
            <a:r>
              <a:rPr lang="en-GB"/>
              <a:t>Dias (2002) Cr App R 96</a:t>
            </a:r>
          </a:p>
          <a:p>
            <a:r>
              <a:rPr lang="en-GB"/>
              <a:t>Rogers [2003] 1 WLR 1374</a:t>
            </a:r>
          </a:p>
          <a:p>
            <a:r>
              <a:rPr lang="en-GB"/>
              <a:t>Paul Anthony Finlay [2003] EWCA Crim 3868</a:t>
            </a:r>
          </a:p>
          <a:p>
            <a:r>
              <a:rPr lang="en-GB"/>
              <a:t>	In effect, the CA seemed to be suggesting that even self-administration by a drug user did not break the chain of causation between the defendant’s supply and the user’s death by overdose.  The House of Lords has now disapproved of this approach and reverted to the original position :</a:t>
            </a:r>
          </a:p>
          <a:p>
            <a:r>
              <a:rPr lang="en-GB"/>
              <a:t>R v Kennedy [2007] UKHL 38</a:t>
            </a:r>
          </a:p>
          <a:p>
            <a:r>
              <a:rPr lang="en-GB"/>
              <a:t>	The legal implications of this case go beyond the facts and the drug-related context</a:t>
            </a:r>
          </a:p>
          <a:p>
            <a:endParaRPr lang="en-GB"/>
          </a:p>
        </p:txBody>
      </p:sp>
      <p:sp>
        <p:nvSpPr>
          <p:cNvPr id="4" name="Slide Number Placeholder 3"/>
          <p:cNvSpPr>
            <a:spLocks noGrp="1"/>
          </p:cNvSpPr>
          <p:nvPr>
            <p:ph type="sldNum" sz="quarter" idx="10"/>
          </p:nvPr>
        </p:nvSpPr>
        <p:spPr/>
        <p:txBody>
          <a:bodyPr/>
          <a:lstStyle/>
          <a:p>
            <a:fld id="{36668D0F-1B5F-4E42-A3FB-D8BFC75AD2E9}" type="slidenum">
              <a:rPr lang="en-GB" smtClean="0"/>
              <a:t>46</a:t>
            </a:fld>
            <a:endParaRPr lang="en-GB"/>
          </a:p>
        </p:txBody>
      </p:sp>
    </p:spTree>
    <p:extLst>
      <p:ext uri="{BB962C8B-B14F-4D97-AF65-F5344CB8AC3E}">
        <p14:creationId xmlns:p14="http://schemas.microsoft.com/office/powerpoint/2010/main" val="287379357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err="1"/>
              <a:t>Pagett</a:t>
            </a:r>
            <a:r>
              <a:rPr lang="en-GB"/>
              <a:t>: P, armed with a shotgun, took 16-year old Gail </a:t>
            </a:r>
            <a:r>
              <a:rPr lang="en-GB" err="1"/>
              <a:t>Kinchen</a:t>
            </a:r>
            <a:r>
              <a:rPr lang="en-GB"/>
              <a:t> (heavily pregnant by him) from her parents’ home by force (seriously assaulting mother and wounding step father).  Took her to block of </a:t>
            </a:r>
            <a:r>
              <a:rPr lang="en-GB" err="1"/>
              <a:t>flates</a:t>
            </a:r>
            <a:r>
              <a:rPr lang="en-GB"/>
              <a:t>, pursued by police.  Police called on P to come out and surrender.  Eventually came out, holding GK in front of him as a shield.  Approached 2 police</a:t>
            </a:r>
            <a:r>
              <a:rPr lang="en-GB" baseline="0"/>
              <a:t> officers</a:t>
            </a:r>
            <a:r>
              <a:rPr lang="en-GB"/>
              <a:t> and shot at them; police fired back and 3 of their bullets killed GK.  P’s manslaughter conviction upheld: CA relied on </a:t>
            </a:r>
            <a:r>
              <a:rPr lang="en-GB" err="1"/>
              <a:t>caselaw</a:t>
            </a:r>
            <a:r>
              <a:rPr lang="en-GB"/>
              <a:t> for view that 3rd party’s action only broke chain of causation when it’s voluntary in sense that it’s not a predictable response to </a:t>
            </a:r>
            <a:r>
              <a:rPr lang="en-GB" err="1"/>
              <a:t>def’s</a:t>
            </a:r>
            <a:r>
              <a:rPr lang="en-GB"/>
              <a:t> conduct.  Here, officers shooting at P?GK a predictable response which didn’t therefore break chain between P’s conduct - assault on GK - and her death.  (NB GK’s mother subsequently sued police in negligence and won damages for her daughter’s death).</a:t>
            </a:r>
          </a:p>
          <a:p>
            <a:endParaRPr lang="en-GB"/>
          </a:p>
          <a:p>
            <a:r>
              <a:rPr lang="en-GB"/>
              <a:t>Empress Car Co: very controversial case.  Co maintained a diesel tank in a yard (the yard drained directly into a river).  Tank was surrounded by a bund to contain spillage, but the co had overridden this protection by fixing an extension pipe to the outlet of the tank to connect it to a drum standing outside the bund (more convenient to draw oil from the drum than the tank).  The outlet tap had no lock.  Someone - never established who - opened the tap and entire contents of tank ran into </a:t>
            </a:r>
            <a:r>
              <a:rPr lang="en-GB" err="1"/>
              <a:t>th</a:t>
            </a:r>
            <a:r>
              <a:rPr lang="en-GB"/>
              <a:t> drum, overflowed the yard and passed down the drain into the river.  Co charged with “causing...polluting matter…to enter…controlled waters” contra s. 85(1) Water Resources Act 1991.   DC and then HL upheld conviction.  Co argued it was the act of unknown 3rd party which caused pollutant to enter the river, not their maintenance of the diesel tank.  HL acknowledged that if the 3rd party had been found, s/he might well have been rightly convicted, but that not the issue here - issue here was did the co cause the pollutant to enter the river? ”[T]he law and common sense normally attach great significance to deliberate human acts and extraordinary events…If [a 3rd party’s act or an event] was…a matter of ordinary occurrence, it will not negative the causal effect of a defendant’s acts, even if it was not foreseeable that it would happen to that particular defendant or take that particular form.” (Hoffmann) It was reasonably foreseeable that an unprotected tank of diesel with the safety device overridden might well be interfered with by someone and co had to take resp. for that. “[I]t is not a consideration of the …rea foreseeability of the [3rd party act]…which seems…to be appropriate but rather its unnatural, extraordinary or unusual character.”</a:t>
            </a:r>
          </a:p>
          <a:p>
            <a:endParaRPr lang="en-GB"/>
          </a:p>
        </p:txBody>
      </p:sp>
      <p:sp>
        <p:nvSpPr>
          <p:cNvPr id="4" name="Slide Number Placeholder 3"/>
          <p:cNvSpPr>
            <a:spLocks noGrp="1"/>
          </p:cNvSpPr>
          <p:nvPr>
            <p:ph type="sldNum" sz="quarter" idx="10"/>
          </p:nvPr>
        </p:nvSpPr>
        <p:spPr/>
        <p:txBody>
          <a:bodyPr/>
          <a:lstStyle/>
          <a:p>
            <a:fld id="{36668D0F-1B5F-4E42-A3FB-D8BFC75AD2E9}" type="slidenum">
              <a:rPr lang="en-GB" smtClean="0"/>
              <a:t>47</a:t>
            </a:fld>
            <a:endParaRPr lang="en-GB"/>
          </a:p>
        </p:txBody>
      </p:sp>
    </p:spTree>
    <p:extLst>
      <p:ext uri="{BB962C8B-B14F-4D97-AF65-F5344CB8AC3E}">
        <p14:creationId xmlns:p14="http://schemas.microsoft.com/office/powerpoint/2010/main" val="23950843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48</a:t>
            </a:fld>
            <a:endParaRPr lang="en-GB"/>
          </a:p>
        </p:txBody>
      </p:sp>
    </p:spTree>
    <p:extLst>
      <p:ext uri="{BB962C8B-B14F-4D97-AF65-F5344CB8AC3E}">
        <p14:creationId xmlns:p14="http://schemas.microsoft.com/office/powerpoint/2010/main" val="136078428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a:t>Some crimes include as part of the AR a surrounding circumstance which has to be present at the time of the D’s conduct. E.g. the surrounding circumstance in the offence of rape is that the complainant did not consent to intentional penile penetration.</a:t>
            </a:r>
          </a:p>
          <a:p>
            <a:endParaRPr lang="en-GB" baseline="0"/>
          </a:p>
          <a:p>
            <a:r>
              <a:rPr lang="en-GB" baseline="0"/>
              <a:t>Certain crimes are defined according to a state of affairs and not conduct. There is no conduct in the AR of the offence. These are crimes that require the D to be in a certain situation e.g. s4(2) Road Traffic Act 1988 it is being in charge of a vehicle whilst unfit to drive through drink or drugs.</a:t>
            </a:r>
          </a:p>
          <a:p>
            <a:endParaRPr lang="en-GB" baseline="0"/>
          </a:p>
          <a:p>
            <a:r>
              <a:rPr lang="en-GB" baseline="0"/>
              <a:t>Because the emphasis in these offences is on a state of affairs or situation as opposed to conduct, it is irrelevant if D argues that the conduct leading to the state of affairs was involuntary and through no fault of their own.</a:t>
            </a:r>
          </a:p>
          <a:p>
            <a:endParaRPr lang="en-GB" baseline="0"/>
          </a:p>
          <a:p>
            <a:r>
              <a:rPr lang="en-GB" baseline="0" err="1"/>
              <a:t>Larsonneur</a:t>
            </a:r>
            <a:r>
              <a:rPr lang="en-GB" baseline="0"/>
              <a:t> [1933] D was found guilty of being in the UK, being a person to whom leave to land had been refused (the state of affairs) even though she had been sent back to the Irish Republic against her wishes.</a:t>
            </a:r>
          </a:p>
          <a:p>
            <a:endParaRPr lang="en-GB" baseline="0"/>
          </a:p>
          <a:p>
            <a:r>
              <a:rPr lang="en-GB" baseline="0"/>
              <a:t>Winzar v Chief constable of </a:t>
            </a:r>
            <a:r>
              <a:rPr lang="en-GB" baseline="0" err="1"/>
              <a:t>kent</a:t>
            </a:r>
            <a:r>
              <a:rPr lang="en-GB" baseline="0"/>
              <a:t> – D, who was drunk, entered a hospital. The police were called, removed D onto a highway then charged him with being found drunk on a public highway. The fact that the D was not voluntarily on a public highway was irrelevant and he was guilty as charged. All that was needed was that D was found in a certain state of affairs (drunk on a public highway).</a:t>
            </a:r>
          </a:p>
        </p:txBody>
      </p:sp>
      <p:sp>
        <p:nvSpPr>
          <p:cNvPr id="4" name="Slide Number Placeholder 3"/>
          <p:cNvSpPr>
            <a:spLocks noGrp="1"/>
          </p:cNvSpPr>
          <p:nvPr>
            <p:ph type="sldNum" sz="quarter" idx="10"/>
          </p:nvPr>
        </p:nvSpPr>
        <p:spPr/>
        <p:txBody>
          <a:bodyPr/>
          <a:lstStyle/>
          <a:p>
            <a:fld id="{9A27DEDD-19EF-42D9-A101-62D86A805F2D}" type="slidenum">
              <a:rPr lang="en-GB" smtClean="0"/>
              <a:t>49</a:t>
            </a:fld>
            <a:endParaRPr lang="en-GB"/>
          </a:p>
        </p:txBody>
      </p:sp>
    </p:spTree>
    <p:extLst>
      <p:ext uri="{BB962C8B-B14F-4D97-AF65-F5344CB8AC3E}">
        <p14:creationId xmlns:p14="http://schemas.microsoft.com/office/powerpoint/2010/main" val="51864808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a:p>
          <a:p>
            <a:endParaRPr lang="en-GB"/>
          </a:p>
        </p:txBody>
      </p:sp>
      <p:sp>
        <p:nvSpPr>
          <p:cNvPr id="4" name="Slide Number Placeholder 3"/>
          <p:cNvSpPr>
            <a:spLocks noGrp="1"/>
          </p:cNvSpPr>
          <p:nvPr>
            <p:ph type="sldNum" sz="quarter" idx="10"/>
          </p:nvPr>
        </p:nvSpPr>
        <p:spPr/>
        <p:txBody>
          <a:bodyPr/>
          <a:lstStyle/>
          <a:p>
            <a:fld id="{9A27DEDD-19EF-42D9-A101-62D86A805F2D}" type="slidenum">
              <a:rPr lang="en-GB" smtClean="0"/>
              <a:t>50</a:t>
            </a:fld>
            <a:endParaRPr lang="en-GB"/>
          </a:p>
        </p:txBody>
      </p:sp>
    </p:spTree>
    <p:extLst>
      <p:ext uri="{BB962C8B-B14F-4D97-AF65-F5344CB8AC3E}">
        <p14:creationId xmlns:p14="http://schemas.microsoft.com/office/powerpoint/2010/main" val="350594508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Gross negligence manslaughter can be committed by omission</a:t>
            </a:r>
          </a:p>
          <a:p>
            <a:r>
              <a:rPr lang="en-US">
                <a:cs typeface="Calibri"/>
              </a:rPr>
              <a:t>- The duty of care rose out of a contractual duty as in </a:t>
            </a:r>
            <a:r>
              <a:rPr lang="en-US" err="1">
                <a:cs typeface="Calibri"/>
              </a:rPr>
              <a:t>Pittwood</a:t>
            </a:r>
            <a:r>
              <a:rPr lang="en-US">
                <a:cs typeface="Calibri"/>
              </a:rPr>
              <a:t> [1902]</a:t>
            </a:r>
          </a:p>
          <a:p>
            <a:r>
              <a:rPr lang="en-US" err="1">
                <a:cs typeface="Calibri"/>
              </a:rPr>
              <a:t>Pittwood</a:t>
            </a:r>
            <a:r>
              <a:rPr lang="en-US">
                <a:cs typeface="Calibri"/>
              </a:rPr>
              <a:t> [1902]: </a:t>
            </a:r>
            <a:r>
              <a:rPr lang="en-US"/>
              <a:t>The defendant was employed by a railway company to operate the gate at a level crossing across the track. He lifted the gate to allow a cart to pass across, but then failed to put it back down before going for his lunch break. During his absence, a horse and cart crossed the track through the open gate, and was hit by a passing train. Both the horse and cart driver were killed.</a:t>
            </a:r>
            <a:endParaRPr lang="en-US">
              <a:cs typeface="Calibri"/>
            </a:endParaRPr>
          </a:p>
          <a:p>
            <a:r>
              <a:rPr lang="en-US"/>
              <a:t>The defendant was thus convicted of manslaughter</a:t>
            </a:r>
            <a:endParaRPr lang="en-US">
              <a:cs typeface="Calibri"/>
            </a:endParaRPr>
          </a:p>
          <a:p>
            <a:endParaRPr lang="en-US">
              <a:cs typeface="Calibri"/>
            </a:endParaRPr>
          </a:p>
          <a:p>
            <a:r>
              <a:rPr lang="en-US">
                <a:cs typeface="Calibri"/>
              </a:rPr>
              <a:t>- Aarons duty in his employment was to prevent accidents such as this </a:t>
            </a:r>
          </a:p>
          <a:p>
            <a:r>
              <a:rPr lang="en-US">
                <a:cs typeface="Calibri"/>
              </a:rPr>
              <a:t>- Liable </a:t>
            </a:r>
          </a:p>
        </p:txBody>
      </p:sp>
      <p:sp>
        <p:nvSpPr>
          <p:cNvPr id="4" name="Slide Number Placeholder 3"/>
          <p:cNvSpPr>
            <a:spLocks noGrp="1"/>
          </p:cNvSpPr>
          <p:nvPr>
            <p:ph type="sldNum" sz="quarter" idx="5"/>
          </p:nvPr>
        </p:nvSpPr>
        <p:spPr/>
        <p:txBody>
          <a:bodyPr/>
          <a:lstStyle/>
          <a:p>
            <a:fld id="{0836F7F5-3FF3-4EA2-BF14-818675496691}" type="slidenum">
              <a:rPr lang="en-GB"/>
              <a:t>54</a:t>
            </a:fld>
            <a:endParaRPr lang="en-GB"/>
          </a:p>
        </p:txBody>
      </p:sp>
    </p:spTree>
    <p:extLst>
      <p:ext uri="{BB962C8B-B14F-4D97-AF65-F5344CB8AC3E}">
        <p14:creationId xmlns:p14="http://schemas.microsoft.com/office/powerpoint/2010/main" val="282846335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 Factual causation is established: but for D's conduct, V would not have died (White [1910]). </a:t>
            </a:r>
          </a:p>
          <a:p>
            <a:r>
              <a:rPr lang="en-US">
                <a:cs typeface="Calibri"/>
              </a:rPr>
              <a:t>Legal causation – There can be more than one cause. The thin skull rule applies; D takes his victim as he finds him so Darren is also the legal cause of death (Hayward [1908]).</a:t>
            </a: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836F7F5-3FF3-4EA2-BF14-818675496691}" type="slidenum">
              <a:rPr lang="en-GB"/>
              <a:t>56</a:t>
            </a:fld>
            <a:endParaRPr lang="en-GB"/>
          </a:p>
        </p:txBody>
      </p:sp>
    </p:spTree>
    <p:extLst>
      <p:ext uri="{BB962C8B-B14F-4D97-AF65-F5344CB8AC3E}">
        <p14:creationId xmlns:p14="http://schemas.microsoft.com/office/powerpoint/2010/main" val="313916636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https://youtu.be/iIf3D6Rjzj4</a:t>
            </a:r>
          </a:p>
        </p:txBody>
      </p:sp>
      <p:sp>
        <p:nvSpPr>
          <p:cNvPr id="4" name="Slide Number Placeholder 3"/>
          <p:cNvSpPr>
            <a:spLocks noGrp="1"/>
          </p:cNvSpPr>
          <p:nvPr>
            <p:ph type="sldNum" sz="quarter" idx="5"/>
          </p:nvPr>
        </p:nvSpPr>
        <p:spPr/>
        <p:txBody>
          <a:bodyPr/>
          <a:lstStyle/>
          <a:p>
            <a:fld id="{0836F7F5-3FF3-4EA2-BF14-818675496691}" type="slidenum">
              <a:rPr lang="en-GB"/>
              <a:t>57</a:t>
            </a:fld>
            <a:endParaRPr lang="en-GB"/>
          </a:p>
        </p:txBody>
      </p:sp>
    </p:spTree>
    <p:extLst>
      <p:ext uri="{BB962C8B-B14F-4D97-AF65-F5344CB8AC3E}">
        <p14:creationId xmlns:p14="http://schemas.microsoft.com/office/powerpoint/2010/main" val="15549368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Katie – factual causation is established.</a:t>
            </a:r>
          </a:p>
          <a:p>
            <a:r>
              <a:rPr lang="en-US">
                <a:cs typeface="Calibri"/>
              </a:rPr>
              <a:t>The issue with legal causation is the possible intervening act of medical negligence. </a:t>
            </a:r>
          </a:p>
          <a:p>
            <a:r>
              <a:rPr lang="en-US">
                <a:cs typeface="Calibri"/>
              </a:rPr>
              <a:t>Applying Jordan [1956], the treatment would break the chain of causation as Jenna was recovering.</a:t>
            </a:r>
          </a:p>
          <a:p>
            <a:r>
              <a:rPr lang="en-US">
                <a:cs typeface="Calibri"/>
              </a:rPr>
              <a:t>Applying Cheshire [1991], the test is whether Katies conduct was still a significant cause of the result. This would be the case unless the medical negligence was unforeseeable. The nurse broke the chain of causation given that the administration of the drug was a positive act. </a:t>
            </a:r>
          </a:p>
        </p:txBody>
      </p:sp>
      <p:sp>
        <p:nvSpPr>
          <p:cNvPr id="4" name="Slide Number Placeholder 3"/>
          <p:cNvSpPr>
            <a:spLocks noGrp="1"/>
          </p:cNvSpPr>
          <p:nvPr>
            <p:ph type="sldNum" sz="quarter" idx="5"/>
          </p:nvPr>
        </p:nvSpPr>
        <p:spPr/>
        <p:txBody>
          <a:bodyPr/>
          <a:lstStyle/>
          <a:p>
            <a:fld id="{0836F7F5-3FF3-4EA2-BF14-818675496691}" type="slidenum">
              <a:rPr lang="en-GB"/>
              <a:t>59</a:t>
            </a:fld>
            <a:endParaRPr lang="en-GB"/>
          </a:p>
        </p:txBody>
      </p:sp>
    </p:spTree>
    <p:extLst>
      <p:ext uri="{BB962C8B-B14F-4D97-AF65-F5344CB8AC3E}">
        <p14:creationId xmlns:p14="http://schemas.microsoft.com/office/powerpoint/2010/main" val="1925527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03048861-2F04-465F-A978-28CE631F892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7035419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3048861-2F04-465F-A978-28CE631F892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26808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048861-2F04-465F-A978-28CE631F892A}" type="datetimeFigureOut">
              <a:rPr lang="en-GB" smtClean="0"/>
              <a:t>03/10/2023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5063210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03048861-2F04-465F-A978-28CE631F892A}" type="datetimeFigureOut">
              <a:rPr lang="en-GB" smtClean="0"/>
              <a:t>03/10/2023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115118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03048861-2F04-465F-A978-28CE631F892A}" type="datetimeFigureOut">
              <a:rPr lang="en-GB" smtClean="0"/>
              <a:t>03/10/2023</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11034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03048861-2F04-465F-A978-28CE631F892A}" type="datetimeFigureOut">
              <a:rPr lang="en-GB" smtClean="0"/>
              <a:t>03/10/2023</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82127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3048861-2F04-465F-A978-28CE631F892A}" type="datetimeFigureOut">
              <a:rPr lang="en-GB" smtClean="0"/>
              <a:t>03/10/2023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28094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03/10/2023</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274569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03048861-2F04-465F-A978-28CE631F892A}" type="datetimeFigureOut">
              <a:rPr lang="en-GB" smtClean="0"/>
              <a:t>03/10/2023</a:t>
            </a:fld>
            <a:endParaRPr lang="en-GB"/>
          </a:p>
        </p:txBody>
      </p:sp>
      <p:sp>
        <p:nvSpPr>
          <p:cNvPr id="9" name="Footer Placeholder 8"/>
          <p:cNvSpPr>
            <a:spLocks noGrp="1"/>
          </p:cNvSpPr>
          <p:nvPr>
            <p:ph type="ftr" sz="quarter" idx="11"/>
          </p:nvPr>
        </p:nvSpPr>
        <p:spPr>
          <a:xfrm>
            <a:off x="2624326" y="6356351"/>
            <a:ext cx="4433638" cy="365125"/>
          </a:xfrm>
        </p:spPr>
        <p:txBody>
          <a:bodyPr/>
          <a:lstStyle/>
          <a:p>
            <a:endParaRPr lang="en-GB"/>
          </a:p>
        </p:txBody>
      </p:sp>
      <p:sp>
        <p:nvSpPr>
          <p:cNvPr id="10" name="Slide Number Placeholder 9"/>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068827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3048861-2F04-465F-A978-28CE631F892A}" type="datetimeFigureOut">
              <a:rPr lang="en-GB" smtClean="0"/>
              <a:t>03/10/2023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869302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3048861-2F04-465F-A978-28CE631F892A}" type="datetimeFigureOut">
              <a:rPr lang="en-GB" smtClean="0"/>
              <a:t>03/10/2023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676707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03048861-2F04-465F-A978-28CE631F892A}" type="datetimeFigureOut">
              <a:rPr lang="en-GB" smtClean="0"/>
              <a:t>03/10/2023</a:t>
            </a:fld>
            <a:endParaRPr lang="en-GB"/>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41070302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4.xml.rels><?xml version="1.0" encoding="UTF-8" standalone="yes"?>
<Relationships xmlns="http://schemas.openxmlformats.org/package/2006/relationships"><Relationship Id="rId3" Type="http://schemas.openxmlformats.org/officeDocument/2006/relationships/hyperlink" Target="tel:(01792)%20481000" TargetMode="External"/><Relationship Id="rId2" Type="http://schemas.openxmlformats.org/officeDocument/2006/relationships/hyperlink" Target="mailto:moodle@uwtsd.ac.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7.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4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8" Type="http://schemas.openxmlformats.org/officeDocument/2006/relationships/diagramData" Target="../diagrams/data12.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2" Type="http://schemas.openxmlformats.org/officeDocument/2006/relationships/notesSlide" Target="../notesSlides/notesSlide40.xml"/><Relationship Id="rId1" Type="http://schemas.openxmlformats.org/officeDocument/2006/relationships/slideLayout" Target="../slideLayouts/slideLayout6.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s>
</file>

<file path=ppt/slides/_rels/slide5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5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s://youtu.be/iIf3D6Rjzj4?si=1Mv7LoGX3XOF_RD8%20" TargetMode="External"/><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CF08013-CB0F-4682-AA24-3736E6177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22C40A3-733F-4F98-974E-7AEBE14D3D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456966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802386" y="1298448"/>
            <a:ext cx="3529350" cy="3255264"/>
          </a:xfrm>
        </p:spPr>
        <p:txBody>
          <a:bodyPr>
            <a:normAutofit/>
          </a:bodyPr>
          <a:lstStyle/>
          <a:p>
            <a:r>
              <a:rPr lang="en-GB"/>
              <a:t>Criminal Law</a:t>
            </a:r>
          </a:p>
        </p:txBody>
      </p:sp>
      <p:sp>
        <p:nvSpPr>
          <p:cNvPr id="3" name="Subtitle 2"/>
          <p:cNvSpPr>
            <a:spLocks noGrp="1"/>
          </p:cNvSpPr>
          <p:nvPr>
            <p:ph type="subTitle" idx="1"/>
          </p:nvPr>
        </p:nvSpPr>
        <p:spPr>
          <a:xfrm>
            <a:off x="825011" y="4670246"/>
            <a:ext cx="3506725" cy="914400"/>
          </a:xfrm>
        </p:spPr>
        <p:txBody>
          <a:bodyPr>
            <a:normAutofit/>
          </a:bodyPr>
          <a:lstStyle/>
          <a:p>
            <a:endParaRPr lang="en-GB"/>
          </a:p>
          <a:p>
            <a:r>
              <a:rPr lang="en-GB"/>
              <a:t> </a:t>
            </a:r>
          </a:p>
        </p:txBody>
      </p:sp>
      <p:pic>
        <p:nvPicPr>
          <p:cNvPr id="4" name="Picture 3" descr="A gavel and a note&#10;&#10;Description automatically generated with low confidence"/>
          <p:cNvPicPr>
            <a:picLocks noChangeAspect="1"/>
          </p:cNvPicPr>
          <p:nvPr/>
        </p:nvPicPr>
        <p:blipFill rotWithShape="1">
          <a:blip r:embed="rId3"/>
          <a:srcRect l="12895" r="41311" b="-1"/>
          <a:stretch/>
        </p:blipFill>
        <p:spPr>
          <a:xfrm>
            <a:off x="4940232" y="759599"/>
            <a:ext cx="3681636" cy="5330650"/>
          </a:xfrm>
          <a:prstGeom prst="rect">
            <a:avLst/>
          </a:prstGeom>
          <a:solidFill>
            <a:srgbClr val="00B050"/>
          </a:solidFill>
        </p:spPr>
      </p:pic>
      <p:sp>
        <p:nvSpPr>
          <p:cNvPr id="31" name="Rectangle 30">
            <a:extLst>
              <a:ext uri="{FF2B5EF4-FFF2-40B4-BE49-F238E27FC236}">
                <a16:creationId xmlns:a16="http://schemas.microsoft.com/office/drawing/2014/main" id="{992EAFCC-7FBE-4053-AC9B-25228C66E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9812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4692-2579-4FEB-B110-903FF5CAFA90}"/>
              </a:ext>
            </a:extLst>
          </p:cNvPr>
          <p:cNvSpPr>
            <a:spLocks noGrp="1"/>
          </p:cNvSpPr>
          <p:nvPr>
            <p:ph type="title"/>
          </p:nvPr>
        </p:nvSpPr>
        <p:spPr>
          <a:xfrm>
            <a:off x="189689" y="1123837"/>
            <a:ext cx="2210611" cy="4601183"/>
          </a:xfrm>
        </p:spPr>
        <p:txBody>
          <a:bodyPr>
            <a:normAutofit/>
          </a:bodyPr>
          <a:lstStyle/>
          <a:p>
            <a:r>
              <a:rPr lang="en-GB"/>
              <a:t>Lecturers on the module</a:t>
            </a:r>
          </a:p>
        </p:txBody>
      </p:sp>
      <p:graphicFrame>
        <p:nvGraphicFramePr>
          <p:cNvPr id="5" name="Content Placeholder 2">
            <a:extLst>
              <a:ext uri="{FF2B5EF4-FFF2-40B4-BE49-F238E27FC236}">
                <a16:creationId xmlns:a16="http://schemas.microsoft.com/office/drawing/2014/main" id="{0D11D41A-9A05-642D-8A63-29447962F776}"/>
              </a:ext>
            </a:extLst>
          </p:cNvPr>
          <p:cNvGraphicFramePr>
            <a:graphicFrameLocks noGrp="1"/>
          </p:cNvGraphicFramePr>
          <p:nvPr>
            <p:ph idx="1"/>
            <p:extLst>
              <p:ext uri="{D42A27DB-BD31-4B8C-83A1-F6EECF244321}">
                <p14:modId xmlns:p14="http://schemas.microsoft.com/office/powerpoint/2010/main" val="3191967740"/>
              </p:ext>
            </p:extLst>
          </p:nvPr>
        </p:nvGraphicFramePr>
        <p:xfrm>
          <a:off x="2819922" y="885459"/>
          <a:ext cx="5796200"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4667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D0714-3212-4B53-BF29-43531BFF711B}"/>
              </a:ext>
            </a:extLst>
          </p:cNvPr>
          <p:cNvSpPr>
            <a:spLocks noGrp="1"/>
          </p:cNvSpPr>
          <p:nvPr>
            <p:ph type="title"/>
          </p:nvPr>
        </p:nvSpPr>
        <p:spPr/>
        <p:txBody>
          <a:bodyPr/>
          <a:lstStyle/>
          <a:p>
            <a:r>
              <a:rPr lang="en-GB"/>
              <a:t>Timetable</a:t>
            </a:r>
          </a:p>
        </p:txBody>
      </p:sp>
      <p:pic>
        <p:nvPicPr>
          <p:cNvPr id="4" name="Picture 4" descr="Graphical user interface&#10;&#10;Description automatically generated">
            <a:extLst>
              <a:ext uri="{FF2B5EF4-FFF2-40B4-BE49-F238E27FC236}">
                <a16:creationId xmlns:a16="http://schemas.microsoft.com/office/drawing/2014/main" id="{F3DB2561-A60D-46EB-B6FE-51DA0AFAAC2C}"/>
              </a:ext>
            </a:extLst>
          </p:cNvPr>
          <p:cNvPicPr>
            <a:picLocks noGrp="1" noChangeAspect="1"/>
          </p:cNvPicPr>
          <p:nvPr>
            <p:ph idx="1"/>
          </p:nvPr>
        </p:nvPicPr>
        <p:blipFill rotWithShape="1">
          <a:blip r:embed="rId2"/>
          <a:srcRect l="-785" t="13023" r="-2094" b="43721"/>
          <a:stretch/>
        </p:blipFill>
        <p:spPr>
          <a:xfrm>
            <a:off x="2398745" y="2255942"/>
            <a:ext cx="6535787" cy="1535553"/>
          </a:xfrm>
        </p:spPr>
      </p:pic>
      <p:sp>
        <p:nvSpPr>
          <p:cNvPr id="5" name="Arrow: Down 4">
            <a:extLst>
              <a:ext uri="{FF2B5EF4-FFF2-40B4-BE49-F238E27FC236}">
                <a16:creationId xmlns:a16="http://schemas.microsoft.com/office/drawing/2014/main" id="{52CA9C76-5FAB-4ABC-8FA7-F0004E224A91}"/>
              </a:ext>
            </a:extLst>
          </p:cNvPr>
          <p:cNvSpPr/>
          <p:nvPr/>
        </p:nvSpPr>
        <p:spPr>
          <a:xfrm>
            <a:off x="5077307" y="1545192"/>
            <a:ext cx="488830" cy="9776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6F68D3B-34BC-4AEC-B893-BCD057825133}"/>
              </a:ext>
            </a:extLst>
          </p:cNvPr>
          <p:cNvSpPr txBox="1"/>
          <p:nvPr/>
        </p:nvSpPr>
        <p:spPr>
          <a:xfrm>
            <a:off x="4162785" y="4867275"/>
            <a:ext cx="32032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Q: WHAT TUTORIAL GROUP AM I IN?</a:t>
            </a:r>
          </a:p>
        </p:txBody>
      </p:sp>
      <p:sp>
        <p:nvSpPr>
          <p:cNvPr id="7" name="TextBox 6">
            <a:extLst>
              <a:ext uri="{FF2B5EF4-FFF2-40B4-BE49-F238E27FC236}">
                <a16:creationId xmlns:a16="http://schemas.microsoft.com/office/drawing/2014/main" id="{8FDDDEEE-F6AD-4D56-A158-F5045357A611}"/>
              </a:ext>
            </a:extLst>
          </p:cNvPr>
          <p:cNvSpPr txBox="1"/>
          <p:nvPr/>
        </p:nvSpPr>
        <p:spPr>
          <a:xfrm>
            <a:off x="3701810" y="668188"/>
            <a:ext cx="274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Access your timetable via the </a:t>
            </a:r>
            <a:r>
              <a:rPr lang="en-GB" err="1"/>
              <a:t>hwb</a:t>
            </a:r>
            <a:r>
              <a:rPr lang="en-GB"/>
              <a:t> app. Remember it is a live document subject to change!</a:t>
            </a:r>
          </a:p>
        </p:txBody>
      </p:sp>
      <p:pic>
        <p:nvPicPr>
          <p:cNvPr id="9" name="Graphic 9" descr="Brainstorm outline">
            <a:extLst>
              <a:ext uri="{FF2B5EF4-FFF2-40B4-BE49-F238E27FC236}">
                <a16:creationId xmlns:a16="http://schemas.microsoft.com/office/drawing/2014/main" id="{93A05361-4BDC-4ED8-B025-49677D1AF61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37781" y="4596442"/>
            <a:ext cx="914400" cy="914400"/>
          </a:xfrm>
          <a:prstGeom prst="rect">
            <a:avLst/>
          </a:prstGeom>
        </p:spPr>
      </p:pic>
    </p:spTree>
    <p:extLst>
      <p:ext uri="{BB962C8B-B14F-4D97-AF65-F5344CB8AC3E}">
        <p14:creationId xmlns:p14="http://schemas.microsoft.com/office/powerpoint/2010/main" val="3346429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8EF84-62F0-A498-D70F-35387D82030C}"/>
              </a:ext>
            </a:extLst>
          </p:cNvPr>
          <p:cNvSpPr>
            <a:spLocks noGrp="1"/>
          </p:cNvSpPr>
          <p:nvPr>
            <p:ph type="title"/>
          </p:nvPr>
        </p:nvSpPr>
        <p:spPr/>
        <p:txBody>
          <a:bodyPr/>
          <a:lstStyle/>
          <a:p>
            <a:r>
              <a:rPr lang="en-GB"/>
              <a:t>MOODLE</a:t>
            </a:r>
            <a:endParaRPr lang="en-US"/>
          </a:p>
        </p:txBody>
      </p:sp>
      <p:sp>
        <p:nvSpPr>
          <p:cNvPr id="3" name="Content Placeholder 2">
            <a:extLst>
              <a:ext uri="{FF2B5EF4-FFF2-40B4-BE49-F238E27FC236}">
                <a16:creationId xmlns:a16="http://schemas.microsoft.com/office/drawing/2014/main" id="{44A5C533-7245-773A-A506-991C29340863}"/>
              </a:ext>
            </a:extLst>
          </p:cNvPr>
          <p:cNvSpPr>
            <a:spLocks noGrp="1"/>
          </p:cNvSpPr>
          <p:nvPr>
            <p:ph idx="1"/>
          </p:nvPr>
        </p:nvSpPr>
        <p:spPr/>
        <p:txBody>
          <a:bodyPr/>
          <a:lstStyle/>
          <a:p>
            <a:pPr marL="0" indent="0">
              <a:buNone/>
            </a:pPr>
            <a:r>
              <a:rPr lang="en-GB" b="0" i="0" u="none" strike="noStrike">
                <a:solidFill>
                  <a:srgbClr val="000000"/>
                </a:solidFill>
                <a:effectLst/>
                <a:latin typeface="Lato" panose="020F0502020204030204" pitchFamily="34" charset="0"/>
              </a:rPr>
              <a:t>For general UWTSD Moodle accessibility queries and requests, or to report any accessibility problems not identified in this statement, please contact the Moodle team:</a:t>
            </a:r>
          </a:p>
          <a:p>
            <a:r>
              <a:rPr lang="en-GB" b="0" i="0" u="none" strike="noStrike">
                <a:solidFill>
                  <a:srgbClr val="000000"/>
                </a:solidFill>
                <a:effectLst/>
                <a:latin typeface="Lato" panose="020F0502020204030204" pitchFamily="34" charset="0"/>
              </a:rPr>
              <a:t>Email: </a:t>
            </a:r>
            <a:r>
              <a:rPr lang="en-GB" b="0" i="0" u="sng" strike="noStrike" err="1">
                <a:solidFill>
                  <a:srgbClr val="5652AD"/>
                </a:solidFill>
                <a:effectLst/>
                <a:latin typeface="Lato" panose="020F0502020204030204" pitchFamily="34" charset="0"/>
                <a:hlinkClick r:id="rId2"/>
              </a:rPr>
              <a:t>moodle@uwtsd.ac.uk</a:t>
            </a:r>
            <a:endParaRPr lang="en-GB" b="0" i="0" u="none" strike="noStrike">
              <a:solidFill>
                <a:srgbClr val="000000"/>
              </a:solidFill>
              <a:effectLst/>
              <a:latin typeface="Lato" panose="020F0502020204030204" pitchFamily="34" charset="0"/>
            </a:endParaRPr>
          </a:p>
          <a:p>
            <a:r>
              <a:rPr lang="en-GB" b="0" i="0" u="none" strike="noStrike">
                <a:solidFill>
                  <a:srgbClr val="000000"/>
                </a:solidFill>
                <a:effectLst/>
                <a:latin typeface="Lato" panose="020F0502020204030204" pitchFamily="34" charset="0"/>
              </a:rPr>
              <a:t>Telephone: </a:t>
            </a:r>
            <a:r>
              <a:rPr lang="en-GB" b="0" i="0" u="sng" strike="noStrike">
                <a:solidFill>
                  <a:srgbClr val="5652AD"/>
                </a:solidFill>
                <a:effectLst/>
                <a:latin typeface="Lato" panose="020F0502020204030204" pitchFamily="34" charset="0"/>
                <a:hlinkClick r:id="rId3"/>
              </a:rPr>
              <a:t>(01792) 481000</a:t>
            </a:r>
            <a:endParaRPr lang="en-GB" b="0" i="0" u="none" strike="noStrike">
              <a:solidFill>
                <a:srgbClr val="000000"/>
              </a:solidFill>
              <a:effectLst/>
              <a:latin typeface="Lato" panose="020F0502020204030204" pitchFamily="34" charset="0"/>
            </a:endParaRPr>
          </a:p>
        </p:txBody>
      </p:sp>
    </p:spTree>
    <p:extLst>
      <p:ext uri="{BB962C8B-B14F-4D97-AF65-F5344CB8AC3E}">
        <p14:creationId xmlns:p14="http://schemas.microsoft.com/office/powerpoint/2010/main" val="4098746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A952B-B3E5-FBAA-C90C-B8AB9F715DDF}"/>
              </a:ext>
            </a:extLst>
          </p:cNvPr>
          <p:cNvSpPr>
            <a:spLocks noGrp="1"/>
          </p:cNvSpPr>
          <p:nvPr>
            <p:ph type="title"/>
          </p:nvPr>
        </p:nvSpPr>
        <p:spPr/>
        <p:txBody>
          <a:bodyPr/>
          <a:lstStyle/>
          <a:p>
            <a:r>
              <a:rPr lang="en-US">
                <a:solidFill>
                  <a:srgbClr val="002060"/>
                </a:solidFill>
              </a:rPr>
              <a:t>TRIGGER WARNING</a:t>
            </a:r>
          </a:p>
        </p:txBody>
      </p:sp>
      <p:sp>
        <p:nvSpPr>
          <p:cNvPr id="3" name="Content Placeholder 2">
            <a:extLst>
              <a:ext uri="{FF2B5EF4-FFF2-40B4-BE49-F238E27FC236}">
                <a16:creationId xmlns:a16="http://schemas.microsoft.com/office/drawing/2014/main" id="{9F83DB13-B3E5-3330-D1DC-91CCED75DB2C}"/>
              </a:ext>
            </a:extLst>
          </p:cNvPr>
          <p:cNvSpPr>
            <a:spLocks noGrp="1"/>
          </p:cNvSpPr>
          <p:nvPr>
            <p:ph idx="1"/>
          </p:nvPr>
        </p:nvSpPr>
        <p:spPr/>
        <p:txBody>
          <a:bodyPr/>
          <a:lstStyle/>
          <a:p>
            <a:pPr marL="0" indent="0">
              <a:buNone/>
            </a:pPr>
            <a:r>
              <a:rPr lang="en-US" i="1">
                <a:solidFill>
                  <a:srgbClr val="002060"/>
                </a:solidFill>
                <a:latin typeface="Arial" panose="020B0604020202020204" pitchFamily="34" charset="0"/>
                <a:cs typeface="Arial" panose="020B0604020202020204" pitchFamily="34" charset="0"/>
              </a:rPr>
              <a:t>This Module contains subject matter that might be distressing for some students. </a:t>
            </a:r>
            <a:endParaRPr lang="en-GB" i="1">
              <a:solidFill>
                <a:srgbClr val="002060"/>
              </a:solidFill>
              <a:latin typeface="Arial" panose="020B0604020202020204" pitchFamily="34" charset="0"/>
              <a:cs typeface="Arial" panose="020B0604020202020204" pitchFamily="34" charset="0"/>
            </a:endParaRPr>
          </a:p>
          <a:p>
            <a:pPr marL="0" indent="0">
              <a:buNone/>
            </a:pPr>
            <a:r>
              <a:rPr lang="en-US">
                <a:solidFill>
                  <a:srgbClr val="002060"/>
                </a:solidFill>
                <a:latin typeface="Arial" panose="020B0604020202020204" pitchFamily="34" charset="0"/>
                <a:cs typeface="Arial" panose="020B0604020202020204" pitchFamily="34" charset="0"/>
              </a:rPr>
              <a:t>If you feel you may find these topics difficult, we strongly encourage you to seek support from our available student services while studying this material. </a:t>
            </a:r>
            <a:endParaRPr lang="en-GB">
              <a:solidFill>
                <a:srgbClr val="002060"/>
              </a:solidFill>
              <a:latin typeface="Arial" panose="020B0604020202020204" pitchFamily="34" charset="0"/>
              <a:cs typeface="Arial" panose="020B0604020202020204" pitchFamily="34" charset="0"/>
            </a:endParaRPr>
          </a:p>
          <a:p>
            <a:pPr marL="0" indent="0">
              <a:buNone/>
            </a:pPr>
            <a:r>
              <a:rPr lang="en-GB" i="0" u="none" strike="noStrike">
                <a:solidFill>
                  <a:srgbClr val="002060"/>
                </a:solidFill>
                <a:effectLst/>
                <a:latin typeface="Arial" panose="020B0604020202020204" pitchFamily="34" charset="0"/>
                <a:cs typeface="Arial" panose="020B0604020202020204" pitchFamily="34" charset="0"/>
              </a:rPr>
              <a:t>Any UWTSD student can access 24/7 support, including mental health support, by contacting </a:t>
            </a:r>
            <a:r>
              <a:rPr lang="en-GB" b="0" i="0" u="none" strike="noStrike">
                <a:solidFill>
                  <a:srgbClr val="002060"/>
                </a:solidFill>
                <a:effectLst/>
                <a:latin typeface="Arial" panose="020B0604020202020204" pitchFamily="34" charset="0"/>
                <a:cs typeface="Arial" panose="020B0604020202020204" pitchFamily="34" charset="0"/>
              </a:rPr>
              <a:t>Student Services via the Student </a:t>
            </a:r>
            <a:r>
              <a:rPr lang="en-GB" b="0" i="0" u="none" strike="noStrike" err="1">
                <a:solidFill>
                  <a:srgbClr val="002060"/>
                </a:solidFill>
                <a:effectLst/>
                <a:latin typeface="Arial" panose="020B0604020202020204" pitchFamily="34" charset="0"/>
                <a:cs typeface="Arial" panose="020B0604020202020204" pitchFamily="34" charset="0"/>
              </a:rPr>
              <a:t>Hwb</a:t>
            </a:r>
            <a:r>
              <a:rPr lang="en-GB" b="0" i="0" u="none" strike="noStrike">
                <a:solidFill>
                  <a:srgbClr val="002060"/>
                </a:solidFill>
                <a:effectLst/>
                <a:latin typeface="Arial" panose="020B0604020202020204" pitchFamily="34" charset="0"/>
                <a:cs typeface="Arial" panose="020B0604020202020204" pitchFamily="34" charset="0"/>
              </a:rPr>
              <a:t>: Email: </a:t>
            </a:r>
            <a:r>
              <a:rPr lang="en-GB" b="0" i="0" u="none" strike="noStrike" err="1">
                <a:solidFill>
                  <a:srgbClr val="002060"/>
                </a:solidFill>
                <a:effectLst/>
                <a:latin typeface="Arial" panose="020B0604020202020204" pitchFamily="34" charset="0"/>
                <a:cs typeface="Arial" panose="020B0604020202020204" pitchFamily="34" charset="0"/>
              </a:rPr>
              <a:t>hwb@uwtsd.ac.uk</a:t>
            </a:r>
            <a:r>
              <a:rPr lang="en-GB" b="0" i="0" u="none" strike="noStrike">
                <a:solidFill>
                  <a:srgbClr val="002060"/>
                </a:solidFill>
                <a:effectLst/>
                <a:latin typeface="Arial" panose="020B0604020202020204" pitchFamily="34" charset="0"/>
                <a:cs typeface="Arial" panose="020B0604020202020204" pitchFamily="34" charset="0"/>
              </a:rPr>
              <a:t>. Tel: 0300 131 3030.</a:t>
            </a:r>
            <a:endParaRPr lang="en-US">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8537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261D1-83FE-5FF9-DEB0-A01A2F19F45A}"/>
              </a:ext>
            </a:extLst>
          </p:cNvPr>
          <p:cNvSpPr>
            <a:spLocks noGrp="1"/>
          </p:cNvSpPr>
          <p:nvPr>
            <p:ph type="title"/>
          </p:nvPr>
        </p:nvSpPr>
        <p:spPr/>
        <p:txBody>
          <a:bodyPr/>
          <a:lstStyle/>
          <a:p>
            <a:r>
              <a:rPr lang="en-GB"/>
              <a:t>Learning Objectives </a:t>
            </a:r>
            <a:endParaRPr lang="en-US"/>
          </a:p>
        </p:txBody>
      </p:sp>
      <p:sp>
        <p:nvSpPr>
          <p:cNvPr id="3" name="Content Placeholder 2">
            <a:extLst>
              <a:ext uri="{FF2B5EF4-FFF2-40B4-BE49-F238E27FC236}">
                <a16:creationId xmlns:a16="http://schemas.microsoft.com/office/drawing/2014/main" id="{FA958FC3-55B7-7FEA-D2ED-5D00DEEE5BAD}"/>
              </a:ext>
            </a:extLst>
          </p:cNvPr>
          <p:cNvSpPr>
            <a:spLocks noGrp="1"/>
          </p:cNvSpPr>
          <p:nvPr>
            <p:ph idx="1"/>
          </p:nvPr>
        </p:nvSpPr>
        <p:spPr/>
        <p:txBody>
          <a:bodyPr/>
          <a:lstStyle/>
          <a:p>
            <a:pPr marL="0" indent="0">
              <a:buNone/>
            </a:pPr>
            <a:r>
              <a:rPr lang="en-GB" b="1"/>
              <a:t>By the end of this session students will be able to: </a:t>
            </a:r>
          </a:p>
          <a:p>
            <a:r>
              <a:rPr lang="en-GB"/>
              <a:t>Have an understanding of what to expect from this module. </a:t>
            </a:r>
          </a:p>
          <a:p>
            <a:r>
              <a:rPr lang="en-GB"/>
              <a:t>Understand how they will be assessed for this module.</a:t>
            </a:r>
          </a:p>
          <a:p>
            <a:r>
              <a:rPr lang="en-GB"/>
              <a:t>Be able to locate the essential Reading for this module.</a:t>
            </a:r>
          </a:p>
          <a:p>
            <a:r>
              <a:rPr lang="en-GB"/>
              <a:t>Identify the elements of a criminal offence that equal criminal liability.</a:t>
            </a:r>
          </a:p>
        </p:txBody>
      </p:sp>
    </p:spTree>
    <p:extLst>
      <p:ext uri="{BB962C8B-B14F-4D97-AF65-F5344CB8AC3E}">
        <p14:creationId xmlns:p14="http://schemas.microsoft.com/office/powerpoint/2010/main" val="1140736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a:t>WHAT WILL WE BE LOOKING AT?</a:t>
            </a:r>
          </a:p>
        </p:txBody>
      </p:sp>
      <p:graphicFrame>
        <p:nvGraphicFramePr>
          <p:cNvPr id="26" name="Content Placeholder 2">
            <a:extLst>
              <a:ext uri="{FF2B5EF4-FFF2-40B4-BE49-F238E27FC236}">
                <a16:creationId xmlns:a16="http://schemas.microsoft.com/office/drawing/2014/main" id="{FCFC9BD7-35A5-8E3C-AE28-A31E5BA9FDF9}"/>
              </a:ext>
            </a:extLst>
          </p:cNvPr>
          <p:cNvGraphicFramePr>
            <a:graphicFrameLocks noGrp="1"/>
          </p:cNvGraphicFramePr>
          <p:nvPr>
            <p:ph idx="1"/>
            <p:extLst>
              <p:ext uri="{D42A27DB-BD31-4B8C-83A1-F6EECF244321}">
                <p14:modId xmlns:p14="http://schemas.microsoft.com/office/powerpoint/2010/main" val="1415417941"/>
              </p:ext>
            </p:extLst>
          </p:nvPr>
        </p:nvGraphicFramePr>
        <p:xfrm>
          <a:off x="2819922" y="885459"/>
          <a:ext cx="5796200"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3238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D56025-432C-47A6-AE3E-5E57DF3E0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72D1A8B8-7523-49FA-B7DD-AE0B2271C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103072D6-06FB-4FD1-AF2E-CAC73C692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610A26E-D82C-4CF8-AD4B-F4C4CABE30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8780525"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802386" y="4590661"/>
            <a:ext cx="7658146" cy="1065690"/>
          </a:xfrm>
        </p:spPr>
        <p:txBody>
          <a:bodyPr vert="horz" lIns="91440" tIns="45720" rIns="91440" bIns="45720" rtlCol="0" anchor="b">
            <a:normAutofit/>
          </a:bodyPr>
          <a:lstStyle/>
          <a:p>
            <a:r>
              <a:rPr lang="en-US" sz="5900" spc="-100"/>
              <a:t>ASSESSMENTS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38542320"/>
              </p:ext>
            </p:extLst>
          </p:nvPr>
        </p:nvGraphicFramePr>
        <p:xfrm>
          <a:off x="988035" y="484632"/>
          <a:ext cx="7606841" cy="3556756"/>
        </p:xfrm>
        <a:graphic>
          <a:graphicData uri="http://schemas.openxmlformats.org/drawingml/2006/table">
            <a:tbl>
              <a:tblPr firstRow="1" bandRow="1">
                <a:noFill/>
                <a:tableStyleId>{5C22544A-7EE6-4342-B048-85BDC9FD1C3A}</a:tableStyleId>
              </a:tblPr>
              <a:tblGrid>
                <a:gridCol w="3713610">
                  <a:extLst>
                    <a:ext uri="{9D8B030D-6E8A-4147-A177-3AD203B41FA5}">
                      <a16:colId xmlns:a16="http://schemas.microsoft.com/office/drawing/2014/main" val="20000"/>
                    </a:ext>
                  </a:extLst>
                </a:gridCol>
                <a:gridCol w="3893231">
                  <a:extLst>
                    <a:ext uri="{9D8B030D-6E8A-4147-A177-3AD203B41FA5}">
                      <a16:colId xmlns:a16="http://schemas.microsoft.com/office/drawing/2014/main" val="20001"/>
                    </a:ext>
                  </a:extLst>
                </a:gridCol>
              </a:tblGrid>
              <a:tr h="1088633">
                <a:tc>
                  <a:txBody>
                    <a:bodyPr/>
                    <a:lstStyle/>
                    <a:p>
                      <a:r>
                        <a:rPr lang="en-GB" sz="2200" b="0" cap="all" spc="150">
                          <a:solidFill>
                            <a:schemeClr val="lt1"/>
                          </a:solidFill>
                        </a:rPr>
                        <a:t>50 % COURSEWORK 1</a:t>
                      </a:r>
                    </a:p>
                  </a:txBody>
                  <a:tcPr marL="186979" marR="186979" marT="186979" marB="186979">
                    <a:lnL w="12700" cmpd="sng">
                      <a:noFill/>
                    </a:lnL>
                    <a:lnR w="12700" cmpd="sng">
                      <a:noFill/>
                    </a:lnR>
                    <a:lnT w="12700" cmpd="sng">
                      <a:noFill/>
                    </a:lnT>
                    <a:lnB w="38100" cmpd="sng">
                      <a:noFill/>
                    </a:lnB>
                    <a:solidFill>
                      <a:srgbClr val="505356"/>
                    </a:solidFill>
                  </a:tcPr>
                </a:tc>
                <a:tc>
                  <a:txBody>
                    <a:bodyPr/>
                    <a:lstStyle/>
                    <a:p>
                      <a:r>
                        <a:rPr lang="en-GB" sz="2200" b="0" cap="all" spc="150">
                          <a:solidFill>
                            <a:schemeClr val="lt1"/>
                          </a:solidFill>
                        </a:rPr>
                        <a:t>50% COURSEWORK 2</a:t>
                      </a:r>
                    </a:p>
                  </a:txBody>
                  <a:tcPr marL="186979" marR="186979" marT="186979" marB="186979">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10000"/>
                  </a:ext>
                </a:extLst>
              </a:tr>
              <a:tr h="1774223">
                <a:tc>
                  <a:txBody>
                    <a:bodyPr/>
                    <a:lstStyle/>
                    <a:p>
                      <a:r>
                        <a:rPr lang="en-GB" sz="1800" cap="none" spc="0" baseline="0" dirty="0">
                          <a:solidFill>
                            <a:schemeClr val="tx1"/>
                          </a:solidFill>
                        </a:rPr>
                        <a:t>1500 </a:t>
                      </a:r>
                      <a:r>
                        <a:rPr lang="en-GB" sz="1800" cap="none" spc="0" baseline="0">
                          <a:solidFill>
                            <a:schemeClr val="tx1"/>
                          </a:solidFill>
                        </a:rPr>
                        <a:t>word essay</a:t>
                      </a:r>
                      <a:endParaRPr lang="en-GB" sz="1800" cap="none" spc="0" baseline="0" dirty="0">
                        <a:solidFill>
                          <a:schemeClr val="tx1"/>
                        </a:solidFill>
                      </a:endParaRPr>
                    </a:p>
                  </a:txBody>
                  <a:tcPr marL="186979" marR="186979" marT="186979" marB="186979">
                    <a:lnL w="12700" cmpd="sng">
                      <a:noFill/>
                      <a:prstDash val="solid"/>
                    </a:lnL>
                    <a:lnR w="12700" cmpd="sng">
                      <a:noFill/>
                      <a:prstDash val="solid"/>
                    </a:lnR>
                    <a:lnT w="38100" cmpd="sng">
                      <a:noFill/>
                    </a:lnT>
                    <a:lnB w="12700" cmpd="sng">
                      <a:noFill/>
                      <a:prstDash val="solid"/>
                    </a:lnB>
                    <a:noFill/>
                  </a:tcPr>
                </a:tc>
                <a:tc>
                  <a:txBody>
                    <a:bodyPr/>
                    <a:lstStyle/>
                    <a:p>
                      <a:r>
                        <a:rPr lang="en-GB" sz="1800" cap="none" spc="0">
                          <a:solidFill>
                            <a:schemeClr val="tx1"/>
                          </a:solidFill>
                        </a:rPr>
                        <a:t>1500 word written assessment </a:t>
                      </a:r>
                    </a:p>
                    <a:p>
                      <a:pPr lvl="0">
                        <a:buNone/>
                      </a:pPr>
                      <a:endParaRPr lang="en-GB" sz="1800" cap="none" spc="0">
                        <a:solidFill>
                          <a:schemeClr val="tx1"/>
                        </a:solidFill>
                      </a:endParaRPr>
                    </a:p>
                    <a:p>
                      <a:pPr lvl="0">
                        <a:buNone/>
                      </a:pPr>
                      <a:r>
                        <a:rPr lang="en-GB" sz="1800" cap="none" spc="0">
                          <a:solidFill>
                            <a:schemeClr val="tx1"/>
                          </a:solidFill>
                        </a:rPr>
                        <a:t>Scenario question</a:t>
                      </a:r>
                    </a:p>
                  </a:txBody>
                  <a:tcPr marL="186979" marR="186979" marT="186979" marB="186979">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10001"/>
                  </a:ext>
                </a:extLst>
              </a:tr>
              <a:tr h="693900">
                <a:tc>
                  <a:txBody>
                    <a:bodyPr/>
                    <a:lstStyle/>
                    <a:p>
                      <a:r>
                        <a:rPr lang="en-GB" sz="1800" cap="none" spc="0">
                          <a:solidFill>
                            <a:schemeClr val="tx1"/>
                          </a:solidFill>
                        </a:rPr>
                        <a:t>Due: Friday 10</a:t>
                      </a:r>
                      <a:r>
                        <a:rPr lang="en-GB" sz="1800" cap="none" spc="0" baseline="30000">
                          <a:solidFill>
                            <a:schemeClr val="tx1"/>
                          </a:solidFill>
                        </a:rPr>
                        <a:t>th</a:t>
                      </a:r>
                      <a:r>
                        <a:rPr lang="en-GB" sz="1800" cap="none" spc="0">
                          <a:solidFill>
                            <a:schemeClr val="tx1"/>
                          </a:solidFill>
                        </a:rPr>
                        <a:t> November 2023</a:t>
                      </a:r>
                    </a:p>
                  </a:txBody>
                  <a:tcPr marL="186979" marR="186979" marT="186979" marB="18697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r>
                        <a:rPr lang="en-GB" sz="1800" cap="none" spc="0" dirty="0">
                          <a:solidFill>
                            <a:schemeClr val="tx1"/>
                          </a:solidFill>
                        </a:rPr>
                        <a:t>Due: Friday 12</a:t>
                      </a:r>
                      <a:r>
                        <a:rPr lang="en-GB" sz="1800" cap="none" spc="0" baseline="30000" dirty="0">
                          <a:solidFill>
                            <a:schemeClr val="tx1"/>
                          </a:solidFill>
                        </a:rPr>
                        <a:t>th</a:t>
                      </a:r>
                      <a:r>
                        <a:rPr lang="en-GB" sz="1800" cap="none" spc="0" dirty="0">
                          <a:solidFill>
                            <a:schemeClr val="tx1"/>
                          </a:solidFill>
                        </a:rPr>
                        <a:t> January 2024</a:t>
                      </a:r>
                    </a:p>
                  </a:txBody>
                  <a:tcPr marL="186979" marR="186979" marT="186979" marB="186979">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7801733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E94E4575-6D75-4A33-A5AD-56F74D89B74A}"/>
              </a:ext>
            </a:extLst>
          </p:cNvPr>
          <p:cNvSpPr>
            <a:spLocks noGrp="1"/>
          </p:cNvSpPr>
          <p:nvPr>
            <p:ph type="title"/>
          </p:nvPr>
        </p:nvSpPr>
        <p:spPr>
          <a:xfrm>
            <a:off x="1200565" y="1087374"/>
            <a:ext cx="6737617" cy="1000978"/>
          </a:xfrm>
        </p:spPr>
        <p:txBody>
          <a:bodyPr>
            <a:normAutofit/>
          </a:bodyPr>
          <a:lstStyle/>
          <a:p>
            <a:r>
              <a:rPr lang="en-GB"/>
              <a:t>Assignments</a:t>
            </a:r>
          </a:p>
        </p:txBody>
      </p:sp>
      <p:sp>
        <p:nvSpPr>
          <p:cNvPr id="13" name="Rectangle 12">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2674A8E5-EACD-4F06-9973-170952BE7DB0}"/>
              </a:ext>
            </a:extLst>
          </p:cNvPr>
          <p:cNvSpPr>
            <a:spLocks noGrp="1"/>
          </p:cNvSpPr>
          <p:nvPr>
            <p:ph idx="1"/>
          </p:nvPr>
        </p:nvSpPr>
        <p:spPr>
          <a:xfrm>
            <a:off x="1259632" y="2996952"/>
            <a:ext cx="6678549" cy="3092951"/>
          </a:xfrm>
        </p:spPr>
        <p:txBody>
          <a:bodyPr>
            <a:normAutofit/>
          </a:bodyPr>
          <a:lstStyle/>
          <a:p>
            <a:pPr marL="0" indent="0">
              <a:buNone/>
            </a:pPr>
            <a:r>
              <a:rPr lang="en-GB" sz="2400" b="1">
                <a:solidFill>
                  <a:schemeClr val="tx1"/>
                </a:solidFill>
              </a:rPr>
              <a:t>- Where do I find the assignment briefs?</a:t>
            </a:r>
          </a:p>
          <a:p>
            <a:pPr marL="0" indent="0">
              <a:buNone/>
            </a:pPr>
            <a:r>
              <a:rPr lang="en-GB" sz="2400" b="1">
                <a:solidFill>
                  <a:schemeClr val="tx1"/>
                </a:solidFill>
              </a:rPr>
              <a:t>- Why can I only see the first brief?</a:t>
            </a:r>
          </a:p>
          <a:p>
            <a:pPr marL="0" indent="0">
              <a:buNone/>
            </a:pPr>
            <a:r>
              <a:rPr lang="en-GB" sz="2400" b="1">
                <a:solidFill>
                  <a:schemeClr val="tx1"/>
                </a:solidFill>
              </a:rPr>
              <a:t>- Will we have taught sessions covering the relevant topic?</a:t>
            </a:r>
          </a:p>
          <a:p>
            <a:pPr>
              <a:buFontTx/>
              <a:buChar char="-"/>
            </a:pPr>
            <a:r>
              <a:rPr lang="en-GB" sz="2400" b="1">
                <a:solidFill>
                  <a:schemeClr val="tx1"/>
                </a:solidFill>
              </a:rPr>
              <a:t>Will I be given the opportunity to submit a draft?</a:t>
            </a:r>
          </a:p>
          <a:p>
            <a:pPr marL="0" indent="0">
              <a:buNone/>
            </a:pPr>
            <a:r>
              <a:rPr lang="en-GB" sz="2400" b="1">
                <a:solidFill>
                  <a:schemeClr val="tx1"/>
                </a:solidFill>
              </a:rPr>
              <a:t>- How long will it be to get my marks back?</a:t>
            </a:r>
          </a:p>
          <a:p>
            <a:pPr marL="0" indent="0">
              <a:buNone/>
            </a:pPr>
            <a:endParaRPr lang="en-GB">
              <a:solidFill>
                <a:schemeClr val="tx1"/>
              </a:solidFill>
            </a:endParaRPr>
          </a:p>
        </p:txBody>
      </p:sp>
    </p:spTree>
    <p:extLst>
      <p:ext uri="{BB962C8B-B14F-4D97-AF65-F5344CB8AC3E}">
        <p14:creationId xmlns:p14="http://schemas.microsoft.com/office/powerpoint/2010/main" val="92367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ESSENTIAL READING </a:t>
            </a:r>
          </a:p>
        </p:txBody>
      </p:sp>
      <p:pic>
        <p:nvPicPr>
          <p:cNvPr id="10" name="Picture 9">
            <a:extLst>
              <a:ext uri="{FF2B5EF4-FFF2-40B4-BE49-F238E27FC236}">
                <a16:creationId xmlns:a16="http://schemas.microsoft.com/office/drawing/2014/main" id="{BEB1BD19-9955-011F-6A15-1717E743B6ED}"/>
              </a:ext>
            </a:extLst>
          </p:cNvPr>
          <p:cNvPicPr>
            <a:picLocks noChangeAspect="1"/>
          </p:cNvPicPr>
          <p:nvPr/>
        </p:nvPicPr>
        <p:blipFill rotWithShape="1">
          <a:blip r:embed="rId3"/>
          <a:srcRect t="19288" r="31888" b="8657"/>
          <a:stretch/>
        </p:blipFill>
        <p:spPr>
          <a:xfrm>
            <a:off x="2627784" y="1268760"/>
            <a:ext cx="6023981" cy="4248472"/>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883368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3" name="Rectangle 22">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alphaModFix amt="35000"/>
          </a:blip>
          <a:srcRect r="10999" b="-1"/>
          <a:stretch/>
        </p:blipFill>
        <p:spPr>
          <a:xfrm>
            <a:off x="20" y="10"/>
            <a:ext cx="9143980" cy="6857990"/>
          </a:xfrm>
          <a:prstGeom prst="rect">
            <a:avLst/>
          </a:prstGeom>
        </p:spPr>
      </p:pic>
      <p:sp>
        <p:nvSpPr>
          <p:cNvPr id="2" name="TextBox 1"/>
          <p:cNvSpPr txBox="1"/>
          <p:nvPr/>
        </p:nvSpPr>
        <p:spPr>
          <a:xfrm>
            <a:off x="802386" y="1298448"/>
            <a:ext cx="5486400" cy="325526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900" spc="-100">
                <a:latin typeface="+mj-lt"/>
                <a:ea typeface="+mj-ea"/>
                <a:cs typeface="+mj-cs"/>
              </a:rPr>
              <a:t>WHAT DO YOU THINK CRIMINAL LAW IS?</a:t>
            </a:r>
          </a:p>
        </p:txBody>
      </p:sp>
    </p:spTree>
    <p:extLst>
      <p:ext uri="{BB962C8B-B14F-4D97-AF65-F5344CB8AC3E}">
        <p14:creationId xmlns:p14="http://schemas.microsoft.com/office/powerpoint/2010/main" val="225741305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154337" y="864108"/>
            <a:ext cx="2305435" cy="5120639"/>
          </a:xfrm>
        </p:spPr>
        <p:txBody>
          <a:bodyPr>
            <a:normAutofit/>
          </a:bodyPr>
          <a:lstStyle/>
          <a:p>
            <a:pPr algn="r"/>
            <a:r>
              <a:rPr lang="en-GB">
                <a:solidFill>
                  <a:schemeClr val="tx1">
                    <a:lumMod val="85000"/>
                    <a:lumOff val="15000"/>
                  </a:schemeClr>
                </a:solidFill>
              </a:rPr>
              <a:t>What is criminal law?</a:t>
            </a:r>
          </a:p>
        </p:txBody>
      </p:sp>
      <p:sp>
        <p:nvSpPr>
          <p:cNvPr id="34" name="Rectangle 33">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65200"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6" name="Straight Connector 35">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13346"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966921" y="864108"/>
            <a:ext cx="4433008" cy="5120640"/>
          </a:xfrm>
        </p:spPr>
        <p:txBody>
          <a:bodyPr>
            <a:normAutofit/>
          </a:bodyPr>
          <a:lstStyle/>
          <a:p>
            <a:r>
              <a:rPr lang="en-US"/>
              <a:t>The rules that make certain conduct criminal or non-criminal.</a:t>
            </a:r>
          </a:p>
          <a:p>
            <a:endParaRPr lang="en-US"/>
          </a:p>
          <a:p>
            <a:r>
              <a:rPr lang="en-US"/>
              <a:t>Complex rules which, when applied, dictate guilty or not guilty.</a:t>
            </a:r>
          </a:p>
          <a:p>
            <a:endParaRPr lang="en-US"/>
          </a:p>
          <a:p>
            <a:r>
              <a:rPr lang="en-US"/>
              <a:t>Whether or not a person can be convicted</a:t>
            </a:r>
          </a:p>
          <a:p>
            <a:pPr marL="0" indent="0">
              <a:buNone/>
            </a:pPr>
            <a:endParaRPr lang="en-US"/>
          </a:p>
          <a:p>
            <a:pPr marL="0" indent="0">
              <a:buNone/>
            </a:pPr>
            <a:endParaRPr lang="en-US"/>
          </a:p>
        </p:txBody>
      </p:sp>
      <p:sp>
        <p:nvSpPr>
          <p:cNvPr id="38" name="Rectangle 37">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2991" y="767825"/>
            <a:ext cx="381009"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635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6" name="Rectangle 25">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Freeform: Shape 29">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p:cNvSpPr txBox="1"/>
          <p:nvPr/>
        </p:nvSpPr>
        <p:spPr>
          <a:xfrm>
            <a:off x="3063298" y="1298448"/>
            <a:ext cx="5486400" cy="325526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900" spc="-100">
                <a:solidFill>
                  <a:schemeClr val="tx2"/>
                </a:solidFill>
                <a:latin typeface="+mj-lt"/>
                <a:ea typeface="+mj-ea"/>
                <a:cs typeface="+mj-cs"/>
              </a:rPr>
              <a:t>WHAT ARE THE SOURCES OF CRIMINAL LAW?</a:t>
            </a:r>
          </a:p>
        </p:txBody>
      </p:sp>
    </p:spTree>
    <p:extLst>
      <p:ext uri="{BB962C8B-B14F-4D97-AF65-F5344CB8AC3E}">
        <p14:creationId xmlns:p14="http://schemas.microsoft.com/office/powerpoint/2010/main" val="40254719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Sources of criminal law</a:t>
            </a:r>
            <a:br>
              <a:rPr lang="en-GB"/>
            </a:br>
            <a:endParaRPr lang="en-GB"/>
          </a:p>
        </p:txBody>
      </p:sp>
      <p:sp>
        <p:nvSpPr>
          <p:cNvPr id="3" name="Content Placeholder 2"/>
          <p:cNvSpPr>
            <a:spLocks noGrp="1"/>
          </p:cNvSpPr>
          <p:nvPr>
            <p:ph idx="1"/>
          </p:nvPr>
        </p:nvSpPr>
        <p:spPr/>
        <p:txBody>
          <a:bodyPr>
            <a:normAutofit/>
          </a:bodyPr>
          <a:lstStyle/>
          <a:p>
            <a:r>
              <a:rPr lang="en-GB"/>
              <a:t>Statute – principal binding source of criminal law</a:t>
            </a:r>
          </a:p>
          <a:p>
            <a:endParaRPr lang="en-GB"/>
          </a:p>
          <a:p>
            <a:r>
              <a:rPr lang="en-GB"/>
              <a:t>Common law </a:t>
            </a:r>
          </a:p>
          <a:p>
            <a:pPr marL="0" indent="0">
              <a:buNone/>
            </a:pPr>
            <a:r>
              <a:rPr lang="en-GB"/>
              <a:t>	(</a:t>
            </a:r>
            <a:r>
              <a:rPr lang="en-GB" err="1"/>
              <a:t>i</a:t>
            </a:r>
            <a:r>
              <a:rPr lang="en-GB"/>
              <a:t>)	not codified or defined</a:t>
            </a:r>
          </a:p>
          <a:p>
            <a:pPr marL="0" indent="0">
              <a:buNone/>
            </a:pPr>
            <a:r>
              <a:rPr lang="en-GB"/>
              <a:t>	(ii)	precedent/case law</a:t>
            </a:r>
          </a:p>
          <a:p>
            <a:pPr marL="0" indent="0">
              <a:buNone/>
            </a:pPr>
            <a:endParaRPr lang="en-GB"/>
          </a:p>
          <a:p>
            <a:r>
              <a:rPr lang="en-GB"/>
              <a:t>European Convention on Human Rights (ECHR)</a:t>
            </a:r>
          </a:p>
          <a:p>
            <a:endParaRPr lang="en-GB"/>
          </a:p>
          <a:p>
            <a:r>
              <a:rPr lang="en-GB"/>
              <a:t>European Union and International Law</a:t>
            </a:r>
          </a:p>
          <a:p>
            <a:pPr marL="0" indent="0">
              <a:buNone/>
            </a:pPr>
            <a:endParaRPr lang="en-GB"/>
          </a:p>
          <a:p>
            <a:pPr marL="0" indent="0">
              <a:buNone/>
            </a:pPr>
            <a:r>
              <a:rPr lang="en-GB"/>
              <a:t>			</a:t>
            </a:r>
          </a:p>
        </p:txBody>
      </p:sp>
    </p:spTree>
    <p:extLst>
      <p:ext uri="{BB962C8B-B14F-4D97-AF65-F5344CB8AC3E}">
        <p14:creationId xmlns:p14="http://schemas.microsoft.com/office/powerpoint/2010/main" val="16957753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a:t>Statute</a:t>
            </a:r>
          </a:p>
        </p:txBody>
      </p:sp>
      <p:sp>
        <p:nvSpPr>
          <p:cNvPr id="3" name="Content Placeholder 2"/>
          <p:cNvSpPr>
            <a:spLocks noGrp="1"/>
          </p:cNvSpPr>
          <p:nvPr>
            <p:ph idx="1"/>
          </p:nvPr>
        </p:nvSpPr>
        <p:spPr>
          <a:xfrm>
            <a:off x="2901950" y="864108"/>
            <a:ext cx="2689418" cy="5120640"/>
          </a:xfrm>
        </p:spPr>
        <p:txBody>
          <a:bodyPr>
            <a:normAutofit/>
          </a:bodyPr>
          <a:lstStyle/>
          <a:p>
            <a:r>
              <a:rPr lang="en-GB"/>
              <a:t>For example:</a:t>
            </a:r>
          </a:p>
          <a:p>
            <a:endParaRPr lang="en-GB"/>
          </a:p>
          <a:p>
            <a:pPr marL="0" indent="0">
              <a:buNone/>
            </a:pPr>
            <a:r>
              <a:rPr lang="en-GB"/>
              <a:t>TERRORISM ACT [2006]</a:t>
            </a:r>
          </a:p>
          <a:p>
            <a:pPr marL="0" indent="0">
              <a:buNone/>
            </a:pPr>
            <a:r>
              <a:rPr lang="en-GB">
                <a:hlinkClick r:id="rId3"/>
              </a:rPr>
              <a:t>https://www.legislation.gov.uk/ukpga/2006/11/contents</a:t>
            </a:r>
            <a:endParaRPr lang="en-GB"/>
          </a:p>
          <a:p>
            <a:pPr marL="0" indent="0">
              <a:buNone/>
            </a:pPr>
            <a:endParaRPr lang="en-GB"/>
          </a:p>
        </p:txBody>
      </p:sp>
      <p:pic>
        <p:nvPicPr>
          <p:cNvPr id="4" name="Picture 3"/>
          <p:cNvPicPr>
            <a:picLocks noChangeAspect="1"/>
          </p:cNvPicPr>
          <p:nvPr/>
        </p:nvPicPr>
        <p:blipFill rotWithShape="1">
          <a:blip r:embed="rId4"/>
          <a:srcRect l="12948" r="14861" b="-3"/>
          <a:stretch/>
        </p:blipFill>
        <p:spPr>
          <a:xfrm>
            <a:off x="5868144" y="763524"/>
            <a:ext cx="2713074" cy="5330952"/>
          </a:xfrm>
          <a:prstGeom prst="rect">
            <a:avLst/>
          </a:prstGeom>
        </p:spPr>
      </p:pic>
    </p:spTree>
    <p:extLst>
      <p:ext uri="{BB962C8B-B14F-4D97-AF65-F5344CB8AC3E}">
        <p14:creationId xmlns:p14="http://schemas.microsoft.com/office/powerpoint/2010/main" val="24811504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Common law:</a:t>
            </a:r>
            <a:br>
              <a:rPr lang="en-GB"/>
            </a:br>
            <a:br>
              <a:rPr lang="en-GB"/>
            </a:br>
            <a:r>
              <a:rPr lang="en-GB"/>
              <a:t>‘Judge made’ law</a:t>
            </a:r>
          </a:p>
        </p:txBody>
      </p:sp>
      <p:sp>
        <p:nvSpPr>
          <p:cNvPr id="3" name="Content Placeholder 2"/>
          <p:cNvSpPr>
            <a:spLocks noGrp="1"/>
          </p:cNvSpPr>
          <p:nvPr>
            <p:ph idx="1"/>
          </p:nvPr>
        </p:nvSpPr>
        <p:spPr>
          <a:xfrm>
            <a:off x="2718507" y="3330"/>
            <a:ext cx="5486400" cy="5120640"/>
          </a:xfrm>
        </p:spPr>
        <p:txBody>
          <a:bodyPr>
            <a:normAutofit/>
          </a:bodyPr>
          <a:lstStyle/>
          <a:p>
            <a:r>
              <a:rPr lang="en-GB" sz="2400"/>
              <a:t>Murder is a common law offence as it has developed by the courts and is not defined in statute.</a:t>
            </a:r>
          </a:p>
        </p:txBody>
      </p:sp>
      <p:pic>
        <p:nvPicPr>
          <p:cNvPr id="4" name="Picture 3"/>
          <p:cNvPicPr>
            <a:picLocks noChangeAspect="1"/>
          </p:cNvPicPr>
          <p:nvPr/>
        </p:nvPicPr>
        <p:blipFill>
          <a:blip r:embed="rId3"/>
          <a:stretch>
            <a:fillRect/>
          </a:stretch>
        </p:blipFill>
        <p:spPr>
          <a:xfrm>
            <a:off x="4053833" y="3127522"/>
            <a:ext cx="2619375" cy="1743075"/>
          </a:xfrm>
          <a:prstGeom prst="rect">
            <a:avLst/>
          </a:prstGeom>
        </p:spPr>
      </p:pic>
    </p:spTree>
    <p:extLst>
      <p:ext uri="{BB962C8B-B14F-4D97-AF65-F5344CB8AC3E}">
        <p14:creationId xmlns:p14="http://schemas.microsoft.com/office/powerpoint/2010/main" val="36403530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4294967295"/>
            <p:extLst>
              <p:ext uri="{D42A27DB-BD31-4B8C-83A1-F6EECF244321}">
                <p14:modId xmlns:p14="http://schemas.microsoft.com/office/powerpoint/2010/main" val="1300955023"/>
              </p:ext>
            </p:extLst>
          </p:nvPr>
        </p:nvGraphicFramePr>
        <p:xfrm>
          <a:off x="395536" y="863600"/>
          <a:ext cx="8208912" cy="5373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330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6D89D0E-166E-4854-8687-1E00D4881C6D}"/>
                                            </p:graphicEl>
                                          </p:spTgt>
                                        </p:tgtEl>
                                        <p:attrNameLst>
                                          <p:attrName>style.visibility</p:attrName>
                                        </p:attrNameLst>
                                      </p:cBhvr>
                                      <p:to>
                                        <p:strVal val="visible"/>
                                      </p:to>
                                    </p:set>
                                    <p:animEffect transition="in" filter="fade">
                                      <p:cBhvr>
                                        <p:cTn id="7" dur="500"/>
                                        <p:tgtEl>
                                          <p:spTgt spid="4">
                                            <p:graphicEl>
                                              <a:dgm id="{B6D89D0E-166E-4854-8687-1E00D4881C6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6D84B26D-DB6D-45D4-A871-E84267C9A8E4}"/>
                                            </p:graphicEl>
                                          </p:spTgt>
                                        </p:tgtEl>
                                        <p:attrNameLst>
                                          <p:attrName>style.visibility</p:attrName>
                                        </p:attrNameLst>
                                      </p:cBhvr>
                                      <p:to>
                                        <p:strVal val="visible"/>
                                      </p:to>
                                    </p:set>
                                    <p:animEffect transition="in" filter="fade">
                                      <p:cBhvr>
                                        <p:cTn id="10" dur="500"/>
                                        <p:tgtEl>
                                          <p:spTgt spid="4">
                                            <p:graphicEl>
                                              <a:dgm id="{6D84B26D-DB6D-45D4-A871-E84267C9A8E4}"/>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C8F87B48-55E3-4D6E-8A2F-F9D965034B87}"/>
                                            </p:graphicEl>
                                          </p:spTgt>
                                        </p:tgtEl>
                                        <p:attrNameLst>
                                          <p:attrName>style.visibility</p:attrName>
                                        </p:attrNameLst>
                                      </p:cBhvr>
                                      <p:to>
                                        <p:strVal val="visible"/>
                                      </p:to>
                                    </p:set>
                                    <p:animEffect transition="in" filter="fade">
                                      <p:cBhvr>
                                        <p:cTn id="15" dur="500"/>
                                        <p:tgtEl>
                                          <p:spTgt spid="4">
                                            <p:graphicEl>
                                              <a:dgm id="{C8F87B48-55E3-4D6E-8A2F-F9D965034B87}"/>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
                                            <p:graphicEl>
                                              <a:dgm id="{DC07BC92-AD39-473B-B145-C2D89ABE09CE}"/>
                                            </p:graphicEl>
                                          </p:spTgt>
                                        </p:tgtEl>
                                        <p:attrNameLst>
                                          <p:attrName>style.visibility</p:attrName>
                                        </p:attrNameLst>
                                      </p:cBhvr>
                                      <p:to>
                                        <p:strVal val="visible"/>
                                      </p:to>
                                    </p:set>
                                    <p:animEffect transition="in" filter="fade">
                                      <p:cBhvr>
                                        <p:cTn id="18" dur="500"/>
                                        <p:tgtEl>
                                          <p:spTgt spid="4">
                                            <p:graphicEl>
                                              <a:dgm id="{DC07BC92-AD39-473B-B145-C2D89ABE09CE}"/>
                                            </p:graphic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4">
                                            <p:graphicEl>
                                              <a:dgm id="{01C86F2E-4DC1-452F-A7AA-9A753DA5489D}"/>
                                            </p:graphicEl>
                                          </p:spTgt>
                                        </p:tgtEl>
                                        <p:attrNameLst>
                                          <p:attrName>style.visibility</p:attrName>
                                        </p:attrNameLst>
                                      </p:cBhvr>
                                      <p:to>
                                        <p:strVal val="visible"/>
                                      </p:to>
                                    </p:set>
                                    <p:animEffect transition="in" filter="fade">
                                      <p:cBhvr>
                                        <p:cTn id="21" dur="500"/>
                                        <p:tgtEl>
                                          <p:spTgt spid="4">
                                            <p:graphicEl>
                                              <a:dgm id="{01C86F2E-4DC1-452F-A7AA-9A753DA5489D}"/>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graphicEl>
                                              <a:dgm id="{6E6DFAF6-68C0-43DF-BBB3-A5017E0CF027}"/>
                                            </p:graphicEl>
                                          </p:spTgt>
                                        </p:tgtEl>
                                        <p:attrNameLst>
                                          <p:attrName>style.visibility</p:attrName>
                                        </p:attrNameLst>
                                      </p:cBhvr>
                                      <p:to>
                                        <p:strVal val="visible"/>
                                      </p:to>
                                    </p:set>
                                    <p:animEffect transition="in" filter="fade">
                                      <p:cBhvr>
                                        <p:cTn id="26" dur="500"/>
                                        <p:tgtEl>
                                          <p:spTgt spid="4">
                                            <p:graphicEl>
                                              <a:dgm id="{6E6DFAF6-68C0-43DF-BBB3-A5017E0CF027}"/>
                                            </p:graphic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graphicEl>
                                              <a:dgm id="{C7D3F8D7-EA23-4835-9014-10227B2127E6}"/>
                                            </p:graphicEl>
                                          </p:spTgt>
                                        </p:tgtEl>
                                        <p:attrNameLst>
                                          <p:attrName>style.visibility</p:attrName>
                                        </p:attrNameLst>
                                      </p:cBhvr>
                                      <p:to>
                                        <p:strVal val="visible"/>
                                      </p:to>
                                    </p:set>
                                    <p:animEffect transition="in" filter="fade">
                                      <p:cBhvr>
                                        <p:cTn id="29" dur="500"/>
                                        <p:tgtEl>
                                          <p:spTgt spid="4">
                                            <p:graphicEl>
                                              <a:dgm id="{C7D3F8D7-EA23-4835-9014-10227B2127E6}"/>
                                            </p:graphic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4">
                                            <p:graphicEl>
                                              <a:dgm id="{B7959D60-E7CE-4A68-BF4D-6FA813E70AF7}"/>
                                            </p:graphicEl>
                                          </p:spTgt>
                                        </p:tgtEl>
                                        <p:attrNameLst>
                                          <p:attrName>style.visibility</p:attrName>
                                        </p:attrNameLst>
                                      </p:cBhvr>
                                      <p:to>
                                        <p:strVal val="visible"/>
                                      </p:to>
                                    </p:set>
                                    <p:animEffect transition="in" filter="fade">
                                      <p:cBhvr>
                                        <p:cTn id="32" dur="500"/>
                                        <p:tgtEl>
                                          <p:spTgt spid="4">
                                            <p:graphicEl>
                                              <a:dgm id="{B7959D60-E7CE-4A68-BF4D-6FA813E70AF7}"/>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B1656926-7160-443B-A700-BB0E2F225490}"/>
                                            </p:graphicEl>
                                          </p:spTgt>
                                        </p:tgtEl>
                                        <p:attrNameLst>
                                          <p:attrName>style.visibility</p:attrName>
                                        </p:attrNameLst>
                                      </p:cBhvr>
                                      <p:to>
                                        <p:strVal val="visible"/>
                                      </p:to>
                                    </p:set>
                                    <p:animEffect transition="in" filter="fade">
                                      <p:cBhvr>
                                        <p:cTn id="37" dur="500"/>
                                        <p:tgtEl>
                                          <p:spTgt spid="4">
                                            <p:graphicEl>
                                              <a:dgm id="{B1656926-7160-443B-A700-BB0E2F225490}"/>
                                            </p:graphic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4">
                                            <p:graphicEl>
                                              <a:dgm id="{4193F000-425D-4C34-81EF-4AB97CED032E}"/>
                                            </p:graphicEl>
                                          </p:spTgt>
                                        </p:tgtEl>
                                        <p:attrNameLst>
                                          <p:attrName>style.visibility</p:attrName>
                                        </p:attrNameLst>
                                      </p:cBhvr>
                                      <p:to>
                                        <p:strVal val="visible"/>
                                      </p:to>
                                    </p:set>
                                    <p:animEffect transition="in" filter="fade">
                                      <p:cBhvr>
                                        <p:cTn id="40" dur="500"/>
                                        <p:tgtEl>
                                          <p:spTgt spid="4">
                                            <p:graphicEl>
                                              <a:dgm id="{4193F000-425D-4C34-81EF-4AB97CED032E}"/>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
                                            <p:graphicEl>
                                              <a:dgm id="{C7536CAE-BA1E-448C-AEFE-66CFEF3575D3}"/>
                                            </p:graphicEl>
                                          </p:spTgt>
                                        </p:tgtEl>
                                        <p:attrNameLst>
                                          <p:attrName>style.visibility</p:attrName>
                                        </p:attrNameLst>
                                      </p:cBhvr>
                                      <p:to>
                                        <p:strVal val="visible"/>
                                      </p:to>
                                    </p:set>
                                    <p:animEffect transition="in" filter="fade">
                                      <p:cBhvr>
                                        <p:cTn id="43" dur="500"/>
                                        <p:tgtEl>
                                          <p:spTgt spid="4">
                                            <p:graphicEl>
                                              <a:dgm id="{C7536CAE-BA1E-448C-AEFE-66CFEF3575D3}"/>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
                                            <p:graphicEl>
                                              <a:dgm id="{9DF9CC03-E65B-4CD9-AAA9-FE53B63F5886}"/>
                                            </p:graphicEl>
                                          </p:spTgt>
                                        </p:tgtEl>
                                        <p:attrNameLst>
                                          <p:attrName>style.visibility</p:attrName>
                                        </p:attrNameLst>
                                      </p:cBhvr>
                                      <p:to>
                                        <p:strVal val="visible"/>
                                      </p:to>
                                    </p:set>
                                    <p:animEffect transition="in" filter="fade">
                                      <p:cBhvr>
                                        <p:cTn id="48" dur="500"/>
                                        <p:tgtEl>
                                          <p:spTgt spid="4">
                                            <p:graphicEl>
                                              <a:dgm id="{9DF9CC03-E65B-4CD9-AAA9-FE53B63F5886}"/>
                                            </p:graphic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4">
                                            <p:graphicEl>
                                              <a:dgm id="{9B82823B-3D07-4954-9E8F-2FBE1996B030}"/>
                                            </p:graphicEl>
                                          </p:spTgt>
                                        </p:tgtEl>
                                        <p:attrNameLst>
                                          <p:attrName>style.visibility</p:attrName>
                                        </p:attrNameLst>
                                      </p:cBhvr>
                                      <p:to>
                                        <p:strVal val="visible"/>
                                      </p:to>
                                    </p:set>
                                    <p:animEffect transition="in" filter="fade">
                                      <p:cBhvr>
                                        <p:cTn id="51" dur="500"/>
                                        <p:tgtEl>
                                          <p:spTgt spid="4">
                                            <p:graphicEl>
                                              <a:dgm id="{9B82823B-3D07-4954-9E8F-2FBE1996B030}"/>
                                            </p:graphic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
                                            <p:graphicEl>
                                              <a:dgm id="{E97A2DBE-8C6D-4CE9-B9C5-93C2E2D75024}"/>
                                            </p:graphicEl>
                                          </p:spTgt>
                                        </p:tgtEl>
                                        <p:attrNameLst>
                                          <p:attrName>style.visibility</p:attrName>
                                        </p:attrNameLst>
                                      </p:cBhvr>
                                      <p:to>
                                        <p:strVal val="visible"/>
                                      </p:to>
                                    </p:set>
                                    <p:animEffect transition="in" filter="fade">
                                      <p:cBhvr>
                                        <p:cTn id="54" dur="500"/>
                                        <p:tgtEl>
                                          <p:spTgt spid="4">
                                            <p:graphicEl>
                                              <a:dgm id="{E97A2DBE-8C6D-4CE9-B9C5-93C2E2D75024}"/>
                                            </p:graphic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4">
                                            <p:graphicEl>
                                              <a:dgm id="{FBB164BD-E6C4-4065-BADA-C5068DF4D53E}"/>
                                            </p:graphicEl>
                                          </p:spTgt>
                                        </p:tgtEl>
                                        <p:attrNameLst>
                                          <p:attrName>style.visibility</p:attrName>
                                        </p:attrNameLst>
                                      </p:cBhvr>
                                      <p:to>
                                        <p:strVal val="visible"/>
                                      </p:to>
                                    </p:set>
                                    <p:animEffect transition="in" filter="fade">
                                      <p:cBhvr>
                                        <p:cTn id="59" dur="500"/>
                                        <p:tgtEl>
                                          <p:spTgt spid="4">
                                            <p:graphicEl>
                                              <a:dgm id="{FBB164BD-E6C4-4065-BADA-C5068DF4D53E}"/>
                                            </p:graphicEl>
                                          </p:spTgt>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4">
                                            <p:graphicEl>
                                              <a:dgm id="{06F27B61-99E7-4D76-876D-EA9217B0B12C}"/>
                                            </p:graphicEl>
                                          </p:spTgt>
                                        </p:tgtEl>
                                        <p:attrNameLst>
                                          <p:attrName>style.visibility</p:attrName>
                                        </p:attrNameLst>
                                      </p:cBhvr>
                                      <p:to>
                                        <p:strVal val="visible"/>
                                      </p:to>
                                    </p:set>
                                    <p:animEffect transition="in" filter="fade">
                                      <p:cBhvr>
                                        <p:cTn id="62" dur="500"/>
                                        <p:tgtEl>
                                          <p:spTgt spid="4">
                                            <p:graphicEl>
                                              <a:dgm id="{06F27B61-99E7-4D76-876D-EA9217B0B12C}"/>
                                            </p:graphicEl>
                                          </p:spTgt>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4">
                                            <p:graphicEl>
                                              <a:dgm id="{033C1F6A-7D68-486A-9B08-CC5FBB51FBAF}"/>
                                            </p:graphicEl>
                                          </p:spTgt>
                                        </p:tgtEl>
                                        <p:attrNameLst>
                                          <p:attrName>style.visibility</p:attrName>
                                        </p:attrNameLst>
                                      </p:cBhvr>
                                      <p:to>
                                        <p:strVal val="visible"/>
                                      </p:to>
                                    </p:set>
                                    <p:animEffect transition="in" filter="fade">
                                      <p:cBhvr>
                                        <p:cTn id="65" dur="500"/>
                                        <p:tgtEl>
                                          <p:spTgt spid="4">
                                            <p:graphicEl>
                                              <a:dgm id="{033C1F6A-7D68-486A-9B08-CC5FBB51FBAF}"/>
                                            </p:graphic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4">
                                            <p:graphicEl>
                                              <a:dgm id="{E1C917A6-DE99-4E02-945F-5622660D7E7F}"/>
                                            </p:graphicEl>
                                          </p:spTgt>
                                        </p:tgtEl>
                                        <p:attrNameLst>
                                          <p:attrName>style.visibility</p:attrName>
                                        </p:attrNameLst>
                                      </p:cBhvr>
                                      <p:to>
                                        <p:strVal val="visible"/>
                                      </p:to>
                                    </p:set>
                                    <p:animEffect transition="in" filter="fade">
                                      <p:cBhvr>
                                        <p:cTn id="70" dur="500"/>
                                        <p:tgtEl>
                                          <p:spTgt spid="4">
                                            <p:graphicEl>
                                              <a:dgm id="{E1C917A6-DE99-4E02-945F-5622660D7E7F}"/>
                                            </p:graphicEl>
                                          </p:spTgt>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4">
                                            <p:graphicEl>
                                              <a:dgm id="{574EF7F2-350D-48B5-AFD3-3A4CD681978C}"/>
                                            </p:graphicEl>
                                          </p:spTgt>
                                        </p:tgtEl>
                                        <p:attrNameLst>
                                          <p:attrName>style.visibility</p:attrName>
                                        </p:attrNameLst>
                                      </p:cBhvr>
                                      <p:to>
                                        <p:strVal val="visible"/>
                                      </p:to>
                                    </p:set>
                                    <p:animEffect transition="in" filter="fade">
                                      <p:cBhvr>
                                        <p:cTn id="73" dur="500"/>
                                        <p:tgtEl>
                                          <p:spTgt spid="4">
                                            <p:graphicEl>
                                              <a:dgm id="{574EF7F2-350D-48B5-AFD3-3A4CD681978C}"/>
                                            </p:graphicEl>
                                          </p:spTgt>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4">
                                            <p:graphicEl>
                                              <a:dgm id="{8AE6304D-515A-4840-9897-B207A4FEEACA}"/>
                                            </p:graphicEl>
                                          </p:spTgt>
                                        </p:tgtEl>
                                        <p:attrNameLst>
                                          <p:attrName>style.visibility</p:attrName>
                                        </p:attrNameLst>
                                      </p:cBhvr>
                                      <p:to>
                                        <p:strVal val="visible"/>
                                      </p:to>
                                    </p:set>
                                    <p:animEffect transition="in" filter="fade">
                                      <p:cBhvr>
                                        <p:cTn id="76" dur="500"/>
                                        <p:tgtEl>
                                          <p:spTgt spid="4">
                                            <p:graphicEl>
                                              <a:dgm id="{8AE6304D-515A-4840-9897-B207A4FEEACA}"/>
                                            </p:graphic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grpId="0" nodeType="clickEffect">
                                  <p:stCondLst>
                                    <p:cond delay="0"/>
                                  </p:stCondLst>
                                  <p:childTnLst>
                                    <p:set>
                                      <p:cBhvr>
                                        <p:cTn id="80" dur="1" fill="hold">
                                          <p:stCondLst>
                                            <p:cond delay="0"/>
                                          </p:stCondLst>
                                        </p:cTn>
                                        <p:tgtEl>
                                          <p:spTgt spid="4">
                                            <p:graphicEl>
                                              <a:dgm id="{5D5098FD-45DB-41AF-96A8-908F052607CF}"/>
                                            </p:graphicEl>
                                          </p:spTgt>
                                        </p:tgtEl>
                                        <p:attrNameLst>
                                          <p:attrName>style.visibility</p:attrName>
                                        </p:attrNameLst>
                                      </p:cBhvr>
                                      <p:to>
                                        <p:strVal val="visible"/>
                                      </p:to>
                                    </p:set>
                                    <p:animEffect transition="in" filter="fade">
                                      <p:cBhvr>
                                        <p:cTn id="81" dur="500"/>
                                        <p:tgtEl>
                                          <p:spTgt spid="4">
                                            <p:graphicEl>
                                              <a:dgm id="{5D5098FD-45DB-41AF-96A8-908F052607CF}"/>
                                            </p:graphicEl>
                                          </p:spTgt>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4">
                                            <p:graphicEl>
                                              <a:dgm id="{B4275F17-15D0-4FB9-9212-A77A2E3F6661}"/>
                                            </p:graphicEl>
                                          </p:spTgt>
                                        </p:tgtEl>
                                        <p:attrNameLst>
                                          <p:attrName>style.visibility</p:attrName>
                                        </p:attrNameLst>
                                      </p:cBhvr>
                                      <p:to>
                                        <p:strVal val="visible"/>
                                      </p:to>
                                    </p:set>
                                    <p:animEffect transition="in" filter="fade">
                                      <p:cBhvr>
                                        <p:cTn id="84" dur="500"/>
                                        <p:tgtEl>
                                          <p:spTgt spid="4">
                                            <p:graphicEl>
                                              <a:dgm id="{B4275F17-15D0-4FB9-9212-A77A2E3F6661}"/>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4">
                                            <p:graphicEl>
                                              <a:dgm id="{2EA54108-E125-4CE3-A3C2-12F00F9AF29B}"/>
                                            </p:graphicEl>
                                          </p:spTgt>
                                        </p:tgtEl>
                                        <p:attrNameLst>
                                          <p:attrName>style.visibility</p:attrName>
                                        </p:attrNameLst>
                                      </p:cBhvr>
                                      <p:to>
                                        <p:strVal val="visible"/>
                                      </p:to>
                                    </p:set>
                                    <p:animEffect transition="in" filter="fade">
                                      <p:cBhvr>
                                        <p:cTn id="87" dur="500"/>
                                        <p:tgtEl>
                                          <p:spTgt spid="4">
                                            <p:graphicEl>
                                              <a:dgm id="{2EA54108-E125-4CE3-A3C2-12F00F9AF2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Criminal Liability</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922491848"/>
              </p:ext>
            </p:extLst>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12900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26046-FB2D-7E91-FBD6-FE0CB3FE3477}"/>
              </a:ext>
            </a:extLst>
          </p:cNvPr>
          <p:cNvSpPr>
            <a:spLocks noGrp="1"/>
          </p:cNvSpPr>
          <p:nvPr>
            <p:ph type="title"/>
          </p:nvPr>
        </p:nvSpPr>
        <p:spPr/>
        <p:txBody>
          <a:bodyPr/>
          <a:lstStyle/>
          <a:p>
            <a:r>
              <a:rPr lang="en-GB"/>
              <a:t>Now, lets test our knowledge…</a:t>
            </a:r>
            <a:br>
              <a:rPr lang="en-GB"/>
            </a:br>
            <a:r>
              <a:rPr lang="en-GB"/>
              <a:t>Scenario 1</a:t>
            </a:r>
            <a:br>
              <a:rPr lang="en-GB"/>
            </a:br>
            <a:br>
              <a:rPr lang="en-GB"/>
            </a:br>
            <a:r>
              <a:rPr lang="en-GB"/>
              <a:t>5(mins)</a:t>
            </a:r>
          </a:p>
        </p:txBody>
      </p:sp>
      <p:sp>
        <p:nvSpPr>
          <p:cNvPr id="3" name="Content Placeholder 2">
            <a:extLst>
              <a:ext uri="{FF2B5EF4-FFF2-40B4-BE49-F238E27FC236}">
                <a16:creationId xmlns:a16="http://schemas.microsoft.com/office/drawing/2014/main" id="{07E8EA0D-ED43-46CE-7F13-86D56044E028}"/>
              </a:ext>
            </a:extLst>
          </p:cNvPr>
          <p:cNvSpPr>
            <a:spLocks noGrp="1"/>
          </p:cNvSpPr>
          <p:nvPr>
            <p:ph idx="1"/>
          </p:nvPr>
        </p:nvSpPr>
        <p:spPr/>
        <p:txBody>
          <a:bodyPr>
            <a:normAutofit/>
          </a:bodyPr>
          <a:lstStyle/>
          <a:p>
            <a:r>
              <a:rPr lang="en-GB" sz="3600"/>
              <a:t>Jack enters a department store with the intention to steal makeup for his girlfriend for her birthday. Jack grabs some lipstick and runs from the store without paying.</a:t>
            </a:r>
          </a:p>
          <a:p>
            <a:r>
              <a:rPr lang="en-GB" sz="3600"/>
              <a:t>In pairs identify the AR and MR of this offence</a:t>
            </a:r>
          </a:p>
        </p:txBody>
      </p:sp>
    </p:spTree>
    <p:extLst>
      <p:ext uri="{BB962C8B-B14F-4D97-AF65-F5344CB8AC3E}">
        <p14:creationId xmlns:p14="http://schemas.microsoft.com/office/powerpoint/2010/main" val="2096157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D5C1D-6E71-CA81-8A27-68B5D71F1A2D}"/>
              </a:ext>
            </a:extLst>
          </p:cNvPr>
          <p:cNvSpPr>
            <a:spLocks noGrp="1"/>
          </p:cNvSpPr>
          <p:nvPr>
            <p:ph type="title"/>
          </p:nvPr>
        </p:nvSpPr>
        <p:spPr/>
        <p:txBody>
          <a:bodyPr/>
          <a:lstStyle/>
          <a:p>
            <a:r>
              <a:rPr lang="en-GB"/>
              <a:t>Scenario 2</a:t>
            </a:r>
            <a:br>
              <a:rPr lang="en-GB"/>
            </a:br>
            <a:br>
              <a:rPr lang="en-GB"/>
            </a:br>
            <a:r>
              <a:rPr lang="en-GB"/>
              <a:t>5(mins)</a:t>
            </a:r>
          </a:p>
        </p:txBody>
      </p:sp>
      <p:sp>
        <p:nvSpPr>
          <p:cNvPr id="3" name="Content Placeholder 2">
            <a:extLst>
              <a:ext uri="{FF2B5EF4-FFF2-40B4-BE49-F238E27FC236}">
                <a16:creationId xmlns:a16="http://schemas.microsoft.com/office/drawing/2014/main" id="{32821C77-3C9B-ABE1-884F-37CDD0762245}"/>
              </a:ext>
            </a:extLst>
          </p:cNvPr>
          <p:cNvSpPr>
            <a:spLocks noGrp="1"/>
          </p:cNvSpPr>
          <p:nvPr>
            <p:ph idx="1"/>
          </p:nvPr>
        </p:nvSpPr>
        <p:spPr/>
        <p:txBody>
          <a:bodyPr>
            <a:normAutofit fontScale="92500" lnSpcReduction="10000"/>
          </a:bodyPr>
          <a:lstStyle/>
          <a:p>
            <a:r>
              <a:rPr lang="en-GB" sz="3600"/>
              <a:t>Sarah, who works at his local MP’s office as a cleaner, discovers some documents marked ‘confidential’. Sarah takes the documents in the hope that there may be some information in those papers of monetary value</a:t>
            </a:r>
          </a:p>
          <a:p>
            <a:endParaRPr lang="en-GB" sz="3600"/>
          </a:p>
          <a:p>
            <a:r>
              <a:rPr lang="en-GB" sz="3600"/>
              <a:t>In pairs identify the AR and MR of this offence</a:t>
            </a:r>
          </a:p>
          <a:p>
            <a:endParaRPr lang="en-GB"/>
          </a:p>
        </p:txBody>
      </p:sp>
    </p:spTree>
    <p:extLst>
      <p:ext uri="{BB962C8B-B14F-4D97-AF65-F5344CB8AC3E}">
        <p14:creationId xmlns:p14="http://schemas.microsoft.com/office/powerpoint/2010/main" val="714779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51E3431-CE8A-4FA3-92ED-72D1E007B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287ACA9C-6281-4732-9DE5-95D5F9BEA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2697" y="761999"/>
            <a:ext cx="219398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2" name="Rectangle 11">
            <a:extLst>
              <a:ext uri="{FF2B5EF4-FFF2-40B4-BE49-F238E27FC236}">
                <a16:creationId xmlns:a16="http://schemas.microsoft.com/office/drawing/2014/main" id="{D1628877-E08F-4E76-A6D9-CAFB570DB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Yellow question mark">
            <a:extLst>
              <a:ext uri="{FF2B5EF4-FFF2-40B4-BE49-F238E27FC236}">
                <a16:creationId xmlns:a16="http://schemas.microsoft.com/office/drawing/2014/main" id="{99D11083-C033-A96B-8FA1-FE7E6826DC45}"/>
              </a:ext>
            </a:extLst>
          </p:cNvPr>
          <p:cNvPicPr>
            <a:picLocks noChangeAspect="1"/>
          </p:cNvPicPr>
          <p:nvPr/>
        </p:nvPicPr>
        <p:blipFill rotWithShape="1">
          <a:blip r:embed="rId2"/>
          <a:srcRect l="15877" r="4143"/>
          <a:stretch/>
        </p:blipFill>
        <p:spPr>
          <a:xfrm>
            <a:off x="20" y="-1"/>
            <a:ext cx="9141694" cy="6858000"/>
          </a:xfrm>
          <a:prstGeom prst="rect">
            <a:avLst/>
          </a:prstGeom>
        </p:spPr>
      </p:pic>
      <p:sp>
        <p:nvSpPr>
          <p:cNvPr id="14" name="Rectangle 13">
            <a:extLst>
              <a:ext uri="{FF2B5EF4-FFF2-40B4-BE49-F238E27FC236}">
                <a16:creationId xmlns:a16="http://schemas.microsoft.com/office/drawing/2014/main" id="{57587975-CDAC-4067-A9DD-FF1F73F84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00114"/>
            <a:ext cx="3040144" cy="4257773"/>
          </a:xfrm>
          <a:prstGeom prst="rect">
            <a:avLst/>
          </a:prstGeom>
          <a:solidFill>
            <a:schemeClr val="tx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78401158-A1C4-4434-A2CD-41579ED45237}"/>
              </a:ext>
            </a:extLst>
          </p:cNvPr>
          <p:cNvSpPr txBox="1"/>
          <p:nvPr/>
        </p:nvSpPr>
        <p:spPr>
          <a:xfrm>
            <a:off x="250917" y="1653703"/>
            <a:ext cx="2521465" cy="247048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800" spc="-100">
                <a:solidFill>
                  <a:schemeClr val="bg1"/>
                </a:solidFill>
                <a:latin typeface="+mj-lt"/>
                <a:ea typeface="+mj-ea"/>
                <a:cs typeface="+mj-cs"/>
              </a:rPr>
              <a:t>Any questions?</a:t>
            </a:r>
          </a:p>
        </p:txBody>
      </p:sp>
    </p:spTree>
    <p:extLst>
      <p:ext uri="{BB962C8B-B14F-4D97-AF65-F5344CB8AC3E}">
        <p14:creationId xmlns:p14="http://schemas.microsoft.com/office/powerpoint/2010/main" val="3685327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952688" y="1011093"/>
            <a:ext cx="6138166" cy="4758797"/>
          </a:xfrm>
        </p:spPr>
        <p:txBody>
          <a:bodyPr anchor="ctr">
            <a:normAutofit/>
          </a:bodyPr>
          <a:lstStyle/>
          <a:p>
            <a:r>
              <a:rPr lang="en-GB" sz="6300"/>
              <a:t>ACTUS REUS</a:t>
            </a:r>
          </a:p>
        </p:txBody>
      </p:sp>
      <p:sp>
        <p:nvSpPr>
          <p:cNvPr id="3" name="Subtitle 2"/>
          <p:cNvSpPr>
            <a:spLocks noGrp="1"/>
          </p:cNvSpPr>
          <p:nvPr>
            <p:ph type="subTitle" idx="1"/>
          </p:nvPr>
        </p:nvSpPr>
        <p:spPr>
          <a:xfrm>
            <a:off x="271210" y="1151995"/>
            <a:ext cx="1681478" cy="4690534"/>
          </a:xfrm>
        </p:spPr>
        <p:txBody>
          <a:bodyPr anchor="ctr">
            <a:normAutofit/>
          </a:bodyPr>
          <a:lstStyle/>
          <a:p>
            <a:pPr algn="r"/>
            <a:endParaRPr lang="en-GB" sz="2400">
              <a:solidFill>
                <a:schemeClr val="tx1">
                  <a:lumMod val="75000"/>
                  <a:lumOff val="25000"/>
                </a:schemeClr>
              </a:solidFill>
            </a:endParaRPr>
          </a:p>
        </p:txBody>
      </p:sp>
    </p:spTree>
    <p:extLst>
      <p:ext uri="{BB962C8B-B14F-4D97-AF65-F5344CB8AC3E}">
        <p14:creationId xmlns:p14="http://schemas.microsoft.com/office/powerpoint/2010/main" val="29192823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7E816458-5368-08E1-17B5-DD8DDCD0C3C1}"/>
              </a:ext>
            </a:extLst>
          </p:cNvPr>
          <p:cNvSpPr>
            <a:spLocks noGrp="1"/>
          </p:cNvSpPr>
          <p:nvPr>
            <p:ph type="title"/>
          </p:nvPr>
        </p:nvSpPr>
        <p:spPr>
          <a:xfrm>
            <a:off x="1200565" y="1087374"/>
            <a:ext cx="6737617" cy="1000978"/>
          </a:xfrm>
        </p:spPr>
        <p:txBody>
          <a:bodyPr>
            <a:normAutofit/>
          </a:bodyPr>
          <a:lstStyle/>
          <a:p>
            <a:r>
              <a:rPr lang="en-GB"/>
              <a:t>Workshop</a:t>
            </a:r>
            <a:endParaRPr lang="en-US"/>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D623DB0-5C60-AF06-A166-8D0E8CF3C173}"/>
              </a:ext>
            </a:extLst>
          </p:cNvPr>
          <p:cNvSpPr>
            <a:spLocks noGrp="1"/>
          </p:cNvSpPr>
          <p:nvPr>
            <p:ph idx="1"/>
          </p:nvPr>
        </p:nvSpPr>
        <p:spPr>
          <a:xfrm>
            <a:off x="1200564" y="2535446"/>
            <a:ext cx="6737617" cy="3554457"/>
          </a:xfrm>
        </p:spPr>
        <p:txBody>
          <a:bodyPr>
            <a:normAutofit/>
          </a:bodyPr>
          <a:lstStyle/>
          <a:p>
            <a:r>
              <a:rPr lang="en-GB">
                <a:solidFill>
                  <a:schemeClr val="tx1"/>
                </a:solidFill>
              </a:rPr>
              <a:t>Recap</a:t>
            </a:r>
          </a:p>
          <a:p>
            <a:endParaRPr lang="en-GB">
              <a:solidFill>
                <a:schemeClr val="tx1"/>
              </a:solidFill>
            </a:endParaRPr>
          </a:p>
        </p:txBody>
      </p:sp>
    </p:spTree>
    <p:extLst>
      <p:ext uri="{BB962C8B-B14F-4D97-AF65-F5344CB8AC3E}">
        <p14:creationId xmlns:p14="http://schemas.microsoft.com/office/powerpoint/2010/main" val="522369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2172-6CAC-88BB-0123-16915F932A25}"/>
              </a:ext>
            </a:extLst>
          </p:cNvPr>
          <p:cNvSpPr>
            <a:spLocks noGrp="1"/>
          </p:cNvSpPr>
          <p:nvPr>
            <p:ph type="title"/>
          </p:nvPr>
        </p:nvSpPr>
        <p:spPr/>
        <p:txBody>
          <a:bodyPr/>
          <a:lstStyle/>
          <a:p>
            <a:r>
              <a:rPr lang="en-GB"/>
              <a:t>Workshop</a:t>
            </a:r>
            <a:br>
              <a:rPr lang="en-GB"/>
            </a:br>
            <a:br>
              <a:rPr lang="en-GB"/>
            </a:br>
            <a:r>
              <a:rPr lang="en-GB"/>
              <a:t>Learning objectives </a:t>
            </a:r>
            <a:endParaRPr lang="en-US"/>
          </a:p>
        </p:txBody>
      </p:sp>
      <p:sp>
        <p:nvSpPr>
          <p:cNvPr id="4" name="Content Placeholder 3">
            <a:extLst>
              <a:ext uri="{FF2B5EF4-FFF2-40B4-BE49-F238E27FC236}">
                <a16:creationId xmlns:a16="http://schemas.microsoft.com/office/drawing/2014/main" id="{EC202F28-14DF-7C1D-69CD-B67721D38D33}"/>
              </a:ext>
            </a:extLst>
          </p:cNvPr>
          <p:cNvSpPr>
            <a:spLocks noGrp="1"/>
          </p:cNvSpPr>
          <p:nvPr>
            <p:ph idx="1"/>
          </p:nvPr>
        </p:nvSpPr>
        <p:spPr/>
        <p:txBody>
          <a:bodyPr/>
          <a:lstStyle/>
          <a:p>
            <a:pPr marL="0" indent="0">
              <a:buNone/>
            </a:pPr>
            <a:r>
              <a:rPr lang="en-GB" b="1"/>
              <a:t>By the end of this sessions students should be able to:</a:t>
            </a:r>
          </a:p>
          <a:p>
            <a:r>
              <a:rPr lang="en-GB"/>
              <a:t>Define and identify the </a:t>
            </a:r>
            <a:r>
              <a:rPr lang="en-GB" err="1"/>
              <a:t>Actus</a:t>
            </a:r>
            <a:r>
              <a:rPr lang="en-GB"/>
              <a:t> </a:t>
            </a:r>
            <a:r>
              <a:rPr lang="en-GB" err="1"/>
              <a:t>Reus</a:t>
            </a:r>
            <a:r>
              <a:rPr lang="en-GB"/>
              <a:t> elements of a crime. </a:t>
            </a:r>
          </a:p>
          <a:p>
            <a:r>
              <a:rPr lang="en-GB"/>
              <a:t>Have a basic understanding of the elements of </a:t>
            </a:r>
            <a:r>
              <a:rPr lang="en-GB" err="1"/>
              <a:t>Actus</a:t>
            </a:r>
            <a:r>
              <a:rPr lang="en-GB"/>
              <a:t> </a:t>
            </a:r>
            <a:r>
              <a:rPr lang="en-GB" err="1"/>
              <a:t>Reus</a:t>
            </a:r>
            <a:r>
              <a:rPr lang="en-GB"/>
              <a:t> (3C’s).</a:t>
            </a:r>
          </a:p>
          <a:p>
            <a:r>
              <a:rPr lang="en-GB"/>
              <a:t>Have an opportunity to ask questions relating to the module. </a:t>
            </a:r>
            <a:endParaRPr lang="en-US"/>
          </a:p>
        </p:txBody>
      </p:sp>
    </p:spTree>
    <p:extLst>
      <p:ext uri="{BB962C8B-B14F-4D97-AF65-F5344CB8AC3E}">
        <p14:creationId xmlns:p14="http://schemas.microsoft.com/office/powerpoint/2010/main" val="21700006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a:t>STRUCTURE OF A CRIME</a:t>
            </a:r>
          </a:p>
        </p:txBody>
      </p:sp>
      <p:sp>
        <p:nvSpPr>
          <p:cNvPr id="3" name="Content Placeholder 2"/>
          <p:cNvSpPr>
            <a:spLocks noGrp="1"/>
          </p:cNvSpPr>
          <p:nvPr>
            <p:ph idx="1"/>
          </p:nvPr>
        </p:nvSpPr>
        <p:spPr>
          <a:xfrm>
            <a:off x="2901950" y="761999"/>
            <a:ext cx="2689418" cy="5333999"/>
          </a:xfrm>
        </p:spPr>
        <p:txBody>
          <a:bodyPr>
            <a:normAutofit/>
          </a:bodyPr>
          <a:lstStyle/>
          <a:p>
            <a:pPr marL="0" indent="0">
              <a:buNone/>
            </a:pPr>
            <a:r>
              <a:rPr lang="en-GB" b="1"/>
              <a:t>EXTERNAL ELEMENTS: ACTUS REUS</a:t>
            </a:r>
          </a:p>
          <a:p>
            <a:pPr marL="0" indent="0">
              <a:buNone/>
            </a:pPr>
            <a:r>
              <a:rPr lang="en-GB" b="1"/>
              <a:t>‘Guilty Act’</a:t>
            </a:r>
          </a:p>
          <a:p>
            <a:pPr marL="0" indent="0">
              <a:buNone/>
            </a:pPr>
            <a:endParaRPr lang="en-GB" b="1"/>
          </a:p>
          <a:p>
            <a:pPr marL="0" indent="0">
              <a:buNone/>
            </a:pPr>
            <a:r>
              <a:rPr lang="en-GB" b="1"/>
              <a:t>INTERNAL ELEMENTS: MENS REA</a:t>
            </a:r>
          </a:p>
          <a:p>
            <a:pPr marL="0" indent="0">
              <a:buNone/>
            </a:pPr>
            <a:r>
              <a:rPr lang="en-GB" b="1"/>
              <a:t>‘Guilty mind’</a:t>
            </a:r>
          </a:p>
        </p:txBody>
      </p:sp>
      <p:pic>
        <p:nvPicPr>
          <p:cNvPr id="4" name="Picture 3"/>
          <p:cNvPicPr>
            <a:picLocks noChangeAspect="1"/>
          </p:cNvPicPr>
          <p:nvPr/>
        </p:nvPicPr>
        <p:blipFill>
          <a:blip r:embed="rId3"/>
          <a:stretch>
            <a:fillRect/>
          </a:stretch>
        </p:blipFill>
        <p:spPr>
          <a:xfrm>
            <a:off x="5863590" y="1621865"/>
            <a:ext cx="2713074" cy="1722128"/>
          </a:xfrm>
          <a:prstGeom prst="rect">
            <a:avLst/>
          </a:prstGeom>
        </p:spPr>
      </p:pic>
      <p:pic>
        <p:nvPicPr>
          <p:cNvPr id="5" name="Picture 4"/>
          <p:cNvPicPr>
            <a:picLocks noChangeAspect="1"/>
          </p:cNvPicPr>
          <p:nvPr/>
        </p:nvPicPr>
        <p:blipFill>
          <a:blip r:embed="rId4"/>
          <a:stretch>
            <a:fillRect/>
          </a:stretch>
        </p:blipFill>
        <p:spPr>
          <a:xfrm>
            <a:off x="5863590" y="3504142"/>
            <a:ext cx="2713074" cy="1805427"/>
          </a:xfrm>
          <a:prstGeom prst="rect">
            <a:avLst/>
          </a:prstGeom>
        </p:spPr>
      </p:pic>
    </p:spTree>
    <p:extLst>
      <p:ext uri="{BB962C8B-B14F-4D97-AF65-F5344CB8AC3E}">
        <p14:creationId xmlns:p14="http://schemas.microsoft.com/office/powerpoint/2010/main" val="948593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err="1"/>
              <a:t>Actus</a:t>
            </a:r>
            <a:r>
              <a:rPr lang="en-GB"/>
              <a:t> Reus </a:t>
            </a:r>
            <a:r>
              <a:rPr lang="en-GB" b="1" i="1"/>
              <a:t>can</a:t>
            </a:r>
            <a:r>
              <a:rPr lang="en-GB"/>
              <a:t> consist of:</a:t>
            </a:r>
          </a:p>
        </p:txBody>
      </p:sp>
      <p:graphicFrame>
        <p:nvGraphicFramePr>
          <p:cNvPr id="2" name="Content Placeholder 1"/>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11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7" dur="500"/>
                                        <p:tgtEl>
                                          <p:spTgt spid="2">
                                            <p:graphicEl>
                                              <a:dgm id="{8120CC99-D086-4A43-ACB1-280FC7727B6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2" dur="500"/>
                                        <p:tgtEl>
                                          <p:spTgt spid="2">
                                            <p:graphicEl>
                                              <a:dgm id="{3496C78A-8954-4CF3-8109-0913956CF1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5" dur="500"/>
                                        <p:tgtEl>
                                          <p:spTgt spid="2">
                                            <p:graphicEl>
                                              <a:dgm id="{A3E43139-F2A2-4F88-ACC2-34BE478A422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0" dur="500"/>
                                        <p:tgtEl>
                                          <p:spTgt spid="2">
                                            <p:graphicEl>
                                              <a:dgm id="{481B1E4C-B887-4405-AEA6-517708F8BA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3" dur="500"/>
                                        <p:tgtEl>
                                          <p:spTgt spid="2">
                                            <p:graphicEl>
                                              <a:dgm id="{E1D580E9-E485-4344-B5D9-F3C62878DB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28" dur="500"/>
                                        <p:tgtEl>
                                          <p:spTgt spid="2">
                                            <p:graphicEl>
                                              <a:dgm id="{BC347F99-29F1-423E-B166-3192DE63744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1" dur="500"/>
                                        <p:tgtEl>
                                          <p:spTgt spid="2">
                                            <p:graphicEl>
                                              <a:dgm id="{0B80EA2D-C194-4A29-8C35-E427097F3B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36" dur="500"/>
                                        <p:tgtEl>
                                          <p:spTgt spid="2">
                                            <p:graphicEl>
                                              <a:dgm id="{C3794657-66FC-4885-A57A-7C6C6E1331A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39" dur="500"/>
                                        <p:tgtEl>
                                          <p:spTgt spid="2">
                                            <p:graphicEl>
                                              <a:dgm id="{DF173682-F3D6-418E-B079-A703E3C80F4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4" dur="500"/>
                                        <p:tgtEl>
                                          <p:spTgt spid="2">
                                            <p:graphicEl>
                                              <a:dgm id="{6C1EABCD-0D17-45DD-96E3-CEB0648522E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47" dur="500"/>
                                        <p:tgtEl>
                                          <p:spTgt spid="2">
                                            <p:graphicEl>
                                              <a:dgm id="{243AAC52-3B28-4D82-8CE5-922586BC09F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2" dur="500"/>
                                        <p:tgtEl>
                                          <p:spTgt spid="2">
                                            <p:graphicEl>
                                              <a:dgm id="{7A0E7EE6-B497-44A3-BC19-F8777000A05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5"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59832" y="768097"/>
            <a:ext cx="6737617" cy="1000978"/>
          </a:xfrm>
        </p:spPr>
        <p:txBody>
          <a:bodyPr>
            <a:normAutofit/>
          </a:bodyPr>
          <a:lstStyle/>
          <a:p>
            <a:r>
              <a:rPr lang="en-GB">
                <a:solidFill>
                  <a:schemeClr val="tx1"/>
                </a:solidFill>
              </a:rPr>
              <a:t>Example of Actus Reus</a:t>
            </a:r>
          </a:p>
        </p:txBody>
      </p:sp>
      <p:sp>
        <p:nvSpPr>
          <p:cNvPr id="3" name="Content Placeholder 2"/>
          <p:cNvSpPr>
            <a:spLocks noGrp="1"/>
          </p:cNvSpPr>
          <p:nvPr>
            <p:ph idx="1"/>
          </p:nvPr>
        </p:nvSpPr>
        <p:spPr>
          <a:xfrm>
            <a:off x="1200564" y="2535446"/>
            <a:ext cx="6737617" cy="3554457"/>
          </a:xfrm>
          <a:solidFill>
            <a:schemeClr val="bg1"/>
          </a:solidFill>
        </p:spPr>
        <p:txBody>
          <a:bodyPr>
            <a:normAutofit/>
          </a:bodyPr>
          <a:lstStyle/>
          <a:p>
            <a:r>
              <a:rPr lang="en-GB" sz="2400">
                <a:solidFill>
                  <a:schemeClr val="tx1"/>
                </a:solidFill>
              </a:rPr>
              <a:t>‘Sexual’</a:t>
            </a:r>
          </a:p>
          <a:p>
            <a:pPr marL="0" indent="0">
              <a:buNone/>
            </a:pPr>
            <a:r>
              <a:rPr lang="en-GB" sz="2400">
                <a:solidFill>
                  <a:schemeClr val="tx1"/>
                </a:solidFill>
              </a:rPr>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p>
        </p:txBody>
      </p:sp>
    </p:spTree>
    <p:extLst>
      <p:ext uri="{BB962C8B-B14F-4D97-AF65-F5344CB8AC3E}">
        <p14:creationId xmlns:p14="http://schemas.microsoft.com/office/powerpoint/2010/main" val="333556199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Criminal damage</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3491880" y="4847858"/>
            <a:ext cx="4572000" cy="1754326"/>
          </a:xfrm>
          <a:prstGeom prst="rect">
            <a:avLst/>
          </a:prstGeom>
        </p:spPr>
        <p:txBody>
          <a:bodyPr>
            <a:spAutoFit/>
          </a:bodyPr>
          <a:lstStyle/>
          <a:p>
            <a:r>
              <a:rPr lang="en-GB"/>
              <a:t>CONDUCT: D’s physical acts or omissions required for liability</a:t>
            </a:r>
          </a:p>
          <a:p>
            <a:r>
              <a:rPr lang="en-GB"/>
              <a:t>CIRCUMSTANCES: Facts surrounding D’s conduct required for liability</a:t>
            </a:r>
          </a:p>
          <a:p>
            <a:r>
              <a:rPr lang="en-GB"/>
              <a:t>RESULTS: The effects of D’s acts required for liability</a:t>
            </a:r>
          </a:p>
        </p:txBody>
      </p:sp>
    </p:spTree>
    <p:extLst>
      <p:ext uri="{BB962C8B-B14F-4D97-AF65-F5344CB8AC3E}">
        <p14:creationId xmlns:p14="http://schemas.microsoft.com/office/powerpoint/2010/main" val="33347974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a:effectLst>
                  <a:outerShdw blurRad="38100" dist="38100" dir="2700000" algn="tl">
                    <a:srgbClr val="C0C0C0"/>
                  </a:outerShdw>
                </a:effectLst>
                <a:latin typeface="Comic Sans MS" pitchFamily="66" charset="0"/>
              </a:rPr>
              <a:t>Elements of </a:t>
            </a:r>
            <a:r>
              <a:rPr lang="en-GB" sz="3200" err="1">
                <a:effectLst>
                  <a:outerShdw blurRad="38100" dist="38100" dir="2700000" algn="tl">
                    <a:srgbClr val="C0C0C0"/>
                  </a:outerShdw>
                </a:effectLst>
                <a:latin typeface="Comic Sans MS" pitchFamily="66" charset="0"/>
              </a:rPr>
              <a:t>Actus</a:t>
            </a:r>
            <a:r>
              <a:rPr lang="en-GB" sz="3200">
                <a:effectLst>
                  <a:outerShdw blurRad="38100" dist="38100" dir="2700000" algn="tl">
                    <a:srgbClr val="C0C0C0"/>
                  </a:outerShdw>
                </a:effectLst>
                <a:latin typeface="Comic Sans MS" pitchFamily="66" charset="0"/>
              </a:rPr>
              <a:t> Reus: Conduct</a:t>
            </a:r>
          </a:p>
        </p:txBody>
      </p:sp>
      <p:sp>
        <p:nvSpPr>
          <p:cNvPr id="2" name="Content Placeholder 1"/>
          <p:cNvSpPr>
            <a:spLocks noGrp="1"/>
          </p:cNvSpPr>
          <p:nvPr>
            <p:ph idx="1"/>
          </p:nvPr>
        </p:nvSpPr>
        <p:spPr/>
        <p:txBody>
          <a:bodyPr>
            <a:normAutofit/>
          </a:bodyPr>
          <a:lstStyle/>
          <a:p>
            <a:pPr marL="0" indent="0">
              <a:buNone/>
            </a:pPr>
            <a:endParaRPr lang="en-GB"/>
          </a:p>
          <a:p>
            <a:endParaRPr lang="en-GB"/>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pPr>
                <a:defRPr/>
              </a:pPr>
              <a:t>29</a:t>
            </a:fld>
            <a:endParaRPr lang="en-GB" sz="1000"/>
          </a:p>
        </p:txBody>
      </p:sp>
      <p:graphicFrame>
        <p:nvGraphicFramePr>
          <p:cNvPr id="3" name="Diagram 2"/>
          <p:cNvGraphicFramePr/>
          <p:nvPr/>
        </p:nvGraphicFramePr>
        <p:xfrm>
          <a:off x="2070770" y="1123838"/>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583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7" dur="500"/>
                                        <p:tgtEl>
                                          <p:spTgt spid="3">
                                            <p:graphicEl>
                                              <a:dgm id="{E266DE7D-B662-46D8-A63F-EB6EAAA554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2" dur="500"/>
                                        <p:tgtEl>
                                          <p:spTgt spid="3">
                                            <p:graphicEl>
                                              <a:dgm id="{D5725CEE-CEE3-4D36-B349-4E8B38DA169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17" dur="500"/>
                                        <p:tgtEl>
                                          <p:spTgt spid="3">
                                            <p:graphicEl>
                                              <a:dgm id="{4147E62A-74B0-48B0-87C0-D054079A8D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2" dur="500"/>
                                        <p:tgtEl>
                                          <p:spTgt spid="3">
                                            <p:graphicEl>
                                              <a:dgm id="{5E22659C-70A9-4F31-AC6E-66D79BEAD8E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27"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216936" y="1123837"/>
            <a:ext cx="4838332" cy="1255469"/>
          </a:xfrm>
          <a:solidFill>
            <a:schemeClr val="bg1"/>
          </a:solidFill>
        </p:spPr>
        <p:txBody>
          <a:bodyPr>
            <a:normAutofit/>
          </a:bodyPr>
          <a:lstStyle/>
          <a:p>
            <a:pPr eaLnBrk="1" hangingPunct="1">
              <a:defRPr/>
            </a:pPr>
            <a:r>
              <a:rPr lang="en-GB" u="sng">
                <a:solidFill>
                  <a:schemeClr val="tx1"/>
                </a:solidFill>
                <a:effectLst>
                  <a:outerShdw blurRad="38100" dist="38100" dir="2700000" algn="tl">
                    <a:srgbClr val="C0C0C0"/>
                  </a:outerShdw>
                </a:effectLst>
              </a:rPr>
              <a:t>CONDUCT BY OMISSION</a:t>
            </a:r>
            <a:endParaRPr lang="en-GB" u="sng">
              <a:solidFill>
                <a:schemeClr val="tx1"/>
              </a:solidFill>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20204" y="2204864"/>
            <a:ext cx="5035063" cy="4151486"/>
          </a:xfrm>
          <a:solidFill>
            <a:schemeClr val="bg1"/>
          </a:solidFill>
        </p:spPr>
        <p:txBody>
          <a:bodyPr anchor="t">
            <a:normAutofit lnSpcReduction="10000"/>
          </a:bodyPr>
          <a:lstStyle/>
          <a:p>
            <a:pPr>
              <a:defRPr/>
            </a:pPr>
            <a:r>
              <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Failure to act</a:t>
            </a:r>
          </a:p>
          <a:p>
            <a:pPr marL="114300" indent="0">
              <a:buNone/>
              <a:defRPr/>
            </a:pPr>
            <a:endPar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for a failure to act is the exception, rather than the rule.</a:t>
            </a:r>
          </a:p>
          <a:p>
            <a:pPr>
              <a:defRPr/>
            </a:pPr>
            <a:endPar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arises where:-</a:t>
            </a:r>
          </a:p>
          <a:p>
            <a:pPr>
              <a:defRPr/>
            </a:pPr>
            <a:r>
              <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2000" b="1" err="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Offence is capable of commission by omission</a:t>
            </a:r>
          </a:p>
          <a:p>
            <a:pPr>
              <a:defRPr/>
            </a:pPr>
            <a:r>
              <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(ii) D under a legal duty to act</a:t>
            </a:r>
          </a:p>
          <a:p>
            <a:pPr>
              <a:defRPr/>
            </a:pPr>
            <a:r>
              <a:rPr lang="en-GB" sz="2000" b="1">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(iii) D unreasonably failed to act on that duty</a:t>
            </a:r>
          </a:p>
          <a:p>
            <a:pPr>
              <a:defRPr/>
            </a:pPr>
            <a:endParaRPr lang="en-GB" sz="1600" b="1">
              <a:solidFill>
                <a:srgbClr val="FFFFFF"/>
              </a:solidFill>
              <a:effectLst>
                <a:outerShdw blurRad="38100" dist="38100" dir="2700000" algn="tl">
                  <a:srgbClr val="C0C0C0"/>
                </a:outerShdw>
              </a:effectLst>
              <a:latin typeface="Comic Sans MS" pitchFamily="66" charset="0"/>
            </a:endParaRPr>
          </a:p>
          <a:p>
            <a:pPr marL="114300" indent="0">
              <a:buNone/>
              <a:defRPr/>
            </a:pPr>
            <a:endParaRPr lang="en-GB" sz="1600" b="1">
              <a:solidFill>
                <a:srgbClr val="FFFFFF"/>
              </a:solidFill>
              <a:effectLst>
                <a:outerShdw blurRad="38100" dist="38100" dir="2700000" algn="tl">
                  <a:srgbClr val="C0C0C0"/>
                </a:outerShdw>
              </a:effectLst>
              <a:latin typeface="Comic Sans MS" pitchFamily="66" charset="0"/>
            </a:endParaRPr>
          </a:p>
          <a:p>
            <a:pPr>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latin typeface="Comic Sans MS" pitchFamily="66" charset="0"/>
            </a:endParaRPr>
          </a:p>
          <a:p>
            <a:pPr eaLnBrk="1" hangingPunct="1">
              <a:buFontTx/>
              <a:buNone/>
              <a:defRPr/>
            </a:pPr>
            <a:endParaRPr lang="en-GB" sz="1600" b="1">
              <a:solidFill>
                <a:srgbClr val="FFFFFF"/>
              </a:solidFill>
              <a:effectLst>
                <a:outerShdw blurRad="38100" dist="38100" dir="2700000" algn="tl">
                  <a:srgbClr val="C0C0C0"/>
                </a:outerShdw>
              </a:effectLst>
            </a:endParaRPr>
          </a:p>
        </p:txBody>
      </p:sp>
      <p:pic>
        <p:nvPicPr>
          <p:cNvPr id="3" name="Picture 2"/>
          <p:cNvPicPr>
            <a:picLocks noChangeAspect="1"/>
          </p:cNvPicPr>
          <p:nvPr/>
        </p:nvPicPr>
        <p:blipFill rotWithShape="1">
          <a:blip r:embed="rId3"/>
          <a:srcRect l="14728" r="26901" b="3"/>
          <a:stretch/>
        </p:blipFill>
        <p:spPr>
          <a:xfrm>
            <a:off x="5658774" y="759599"/>
            <a:ext cx="2833714" cy="2584892"/>
          </a:xfrm>
          <a:prstGeom prst="rect">
            <a:avLst/>
          </a:prstGeom>
        </p:spPr>
      </p:pic>
      <p:pic>
        <p:nvPicPr>
          <p:cNvPr id="2" name="Picture 1"/>
          <p:cNvPicPr>
            <a:picLocks noChangeAspect="1"/>
          </p:cNvPicPr>
          <p:nvPr/>
        </p:nvPicPr>
        <p:blipFill rotWithShape="1">
          <a:blip r:embed="rId4"/>
          <a:srcRect l="9667" r="17636" b="-1"/>
          <a:stretch/>
        </p:blipFill>
        <p:spPr>
          <a:xfrm>
            <a:off x="5658774" y="3505358"/>
            <a:ext cx="2833714" cy="2584546"/>
          </a:xfrm>
          <a:prstGeom prst="rect">
            <a:avLst/>
          </a:prstGeom>
        </p:spPr>
      </p:pic>
      <p:sp>
        <p:nvSpPr>
          <p:cNvPr id="13315" name="Slide Number Placeholder 5"/>
          <p:cNvSpPr>
            <a:spLocks noGrp="1"/>
          </p:cNvSpPr>
          <p:nvPr>
            <p:ph type="sldNum" sz="quarter" idx="12"/>
          </p:nvPr>
        </p:nvSpPr>
        <p:spPr>
          <a:xfrm>
            <a:off x="7975601" y="6356350"/>
            <a:ext cx="1148195" cy="365125"/>
          </a:xfrm>
        </p:spPr>
        <p:txBody>
          <a:bodyPr>
            <a:normAutofit/>
          </a:bodyPr>
          <a:lstStyle/>
          <a:p>
            <a:pPr>
              <a:spcAft>
                <a:spcPts val="600"/>
              </a:spcAft>
              <a:defRPr/>
            </a:pPr>
            <a:fld id="{A623C0B1-99FE-474F-BA9D-B94A32860B8E}" type="slidenum">
              <a:rPr lang="en-GB"/>
              <a:pPr>
                <a:spcAft>
                  <a:spcPts val="600"/>
                </a:spcAft>
                <a:defRPr/>
              </a:pPr>
              <a:t>30</a:t>
            </a:fld>
            <a:endParaRPr lang="en-GB"/>
          </a:p>
        </p:txBody>
      </p:sp>
    </p:spTree>
    <p:extLst>
      <p:ext uri="{BB962C8B-B14F-4D97-AF65-F5344CB8AC3E}">
        <p14:creationId xmlns:p14="http://schemas.microsoft.com/office/powerpoint/2010/main" val="200312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fade">
                                      <p:cBhvr>
                                        <p:cTn id="12" dur="500"/>
                                        <p:tgtEl>
                                          <p:spTgt spid="1126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animEffect transition="in" filter="fade">
                                      <p:cBhvr>
                                        <p:cTn id="17" dur="500"/>
                                        <p:tgtEl>
                                          <p:spTgt spid="1126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fade">
                                      <p:cBhvr>
                                        <p:cTn id="22" dur="500"/>
                                        <p:tgtEl>
                                          <p:spTgt spid="112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animEffect transition="in" filter="fade">
                                      <p:cBhvr>
                                        <p:cTn id="27" dur="500"/>
                                        <p:tgtEl>
                                          <p:spTgt spid="1126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267">
                                            <p:txEl>
                                              <p:pRg st="7" end="7"/>
                                            </p:txEl>
                                          </p:spTgt>
                                        </p:tgtEl>
                                        <p:attrNameLst>
                                          <p:attrName>style.visibility</p:attrName>
                                        </p:attrNameLst>
                                      </p:cBhvr>
                                      <p:to>
                                        <p:strVal val="visible"/>
                                      </p:to>
                                    </p:set>
                                    <p:animEffect transition="in" filter="fade">
                                      <p:cBhvr>
                                        <p:cTn id="32"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200565" y="1087374"/>
            <a:ext cx="6737617" cy="1000978"/>
          </a:xfrm>
        </p:spPr>
        <p:txBody>
          <a:bodyPr>
            <a:normAutofit/>
          </a:bodyPr>
          <a:lstStyle/>
          <a:p>
            <a:r>
              <a:rPr lang="en-GB"/>
              <a:t>THINKPOINT</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1200564" y="2535446"/>
            <a:ext cx="6737617" cy="3554457"/>
          </a:xfrm>
        </p:spPr>
        <p:txBody>
          <a:bodyPr>
            <a:normAutofit/>
          </a:bodyPr>
          <a:lstStyle/>
          <a:p>
            <a:pPr marL="0" indent="0" algn="ctr">
              <a:buNone/>
            </a:pPr>
            <a:r>
              <a:rPr lang="en-GB" sz="4000" b="1">
                <a:solidFill>
                  <a:schemeClr val="tx1"/>
                </a:solidFill>
              </a:rPr>
              <a:t>WHY DO YOU THINK THAT WE DO NOT HAVE A ‘GOOD SAMARITAN’ LAW IN ENGLAND AND WALES?</a:t>
            </a:r>
          </a:p>
        </p:txBody>
      </p:sp>
    </p:spTree>
    <p:extLst>
      <p:ext uri="{BB962C8B-B14F-4D97-AF65-F5344CB8AC3E}">
        <p14:creationId xmlns:p14="http://schemas.microsoft.com/office/powerpoint/2010/main" val="9349395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200565" y="1087374"/>
            <a:ext cx="6737617" cy="1000978"/>
          </a:xfrm>
        </p:spPr>
        <p:txBody>
          <a:bodyPr>
            <a:normAutofit/>
          </a:bodyPr>
          <a:lstStyle/>
          <a:p>
            <a:r>
              <a:rPr lang="en-GB"/>
              <a:t>CONDUCT BY OMISSION</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1200564" y="2535446"/>
            <a:ext cx="6737617" cy="3554457"/>
          </a:xfrm>
        </p:spPr>
        <p:txBody>
          <a:bodyPr>
            <a:normAutofit/>
          </a:bodyPr>
          <a:lstStyle/>
          <a:p>
            <a:pPr marL="0" indent="0">
              <a:buNone/>
            </a:pPr>
            <a:r>
              <a:rPr lang="en-GB" sz="2200" b="1" u="sng">
                <a:solidFill>
                  <a:schemeClr val="tx1"/>
                </a:solidFill>
              </a:rPr>
              <a:t>Criminal liability for omissions may be justified in certain circumstances:</a:t>
            </a:r>
          </a:p>
          <a:p>
            <a:endParaRPr lang="en-GB" sz="2200">
              <a:solidFill>
                <a:schemeClr val="tx1"/>
              </a:solidFill>
            </a:endParaRPr>
          </a:p>
          <a:p>
            <a:pPr>
              <a:buFontTx/>
              <a:buChar char="-"/>
            </a:pPr>
            <a:r>
              <a:rPr lang="en-GB" sz="2200">
                <a:solidFill>
                  <a:schemeClr val="tx1"/>
                </a:solidFill>
              </a:rPr>
              <a:t>D will only be liable for failing to act if he is under a </a:t>
            </a:r>
            <a:r>
              <a:rPr lang="en-GB" sz="2200" b="1">
                <a:solidFill>
                  <a:schemeClr val="tx1"/>
                </a:solidFill>
              </a:rPr>
              <a:t>legal duty to act</a:t>
            </a:r>
            <a:r>
              <a:rPr lang="en-GB" sz="2200">
                <a:solidFill>
                  <a:schemeClr val="tx1"/>
                </a:solidFill>
              </a:rPr>
              <a:t>. This usually requires some sort of relationship, or closeness between D and V</a:t>
            </a:r>
          </a:p>
          <a:p>
            <a:pPr>
              <a:buFontTx/>
              <a:buChar char="-"/>
            </a:pPr>
            <a:r>
              <a:rPr lang="en-GB" sz="2200">
                <a:solidFill>
                  <a:schemeClr val="tx1"/>
                </a:solidFill>
              </a:rPr>
              <a:t>In some instances an act is not necessarily more immoral than an omission</a:t>
            </a:r>
          </a:p>
        </p:txBody>
      </p:sp>
    </p:spTree>
    <p:extLst>
      <p:ext uri="{BB962C8B-B14F-4D97-AF65-F5344CB8AC3E}">
        <p14:creationId xmlns:p14="http://schemas.microsoft.com/office/powerpoint/2010/main" val="17621406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111" y="290059"/>
            <a:ext cx="4333239" cy="1565146"/>
          </a:xfrm>
        </p:spPr>
        <p:txBody>
          <a:bodyPr anchor="b">
            <a:normAutofit/>
          </a:bodyPr>
          <a:lstStyle/>
          <a:p>
            <a:pPr algn="ctr"/>
            <a:r>
              <a:rPr lang="en-GB" sz="4000">
                <a:solidFill>
                  <a:schemeClr val="tx1"/>
                </a:solidFill>
              </a:rPr>
              <a:t>Commission by omission</a:t>
            </a:r>
          </a:p>
        </p:txBody>
      </p:sp>
      <p:pic>
        <p:nvPicPr>
          <p:cNvPr id="5" name="Picture 4"/>
          <p:cNvPicPr>
            <a:picLocks noChangeAspect="1"/>
          </p:cNvPicPr>
          <p:nvPr/>
        </p:nvPicPr>
        <p:blipFill rotWithShape="1">
          <a:blip r:embed="rId3"/>
          <a:srcRect t="6998" r="3" b="6259"/>
          <a:stretch/>
        </p:blipFill>
        <p:spPr>
          <a:xfrm>
            <a:off x="-8219" y="-24648"/>
            <a:ext cx="3377531" cy="2194560"/>
          </a:xfrm>
          <a:prstGeom prst="rect">
            <a:avLst/>
          </a:prstGeom>
        </p:spPr>
      </p:pic>
      <p:pic>
        <p:nvPicPr>
          <p:cNvPr id="6" name="Picture 5"/>
          <p:cNvPicPr>
            <a:picLocks noChangeAspect="1"/>
          </p:cNvPicPr>
          <p:nvPr/>
        </p:nvPicPr>
        <p:blipFill rotWithShape="1">
          <a:blip r:embed="rId4"/>
          <a:srcRect r="3" b="7473"/>
          <a:stretch/>
        </p:blipFill>
        <p:spPr>
          <a:xfrm>
            <a:off x="-8219" y="2319200"/>
            <a:ext cx="3380993" cy="2194560"/>
          </a:xfrm>
          <a:prstGeom prst="rect">
            <a:avLst/>
          </a:prstGeom>
        </p:spPr>
      </p:pic>
      <p:pic>
        <p:nvPicPr>
          <p:cNvPr id="4" name="Picture 3"/>
          <p:cNvPicPr>
            <a:picLocks noChangeAspect="1"/>
          </p:cNvPicPr>
          <p:nvPr/>
        </p:nvPicPr>
        <p:blipFill rotWithShape="1">
          <a:blip r:embed="rId5"/>
          <a:srcRect t="3325" r="-3" b="-3"/>
          <a:stretch/>
        </p:blipFill>
        <p:spPr>
          <a:xfrm>
            <a:off x="-8219" y="4663049"/>
            <a:ext cx="3380993" cy="2194951"/>
          </a:xfrm>
          <a:prstGeom prst="rect">
            <a:avLst/>
          </a:prstGeom>
        </p:spPr>
      </p:pic>
      <p:sp>
        <p:nvSpPr>
          <p:cNvPr id="3" name="Content Placeholder 2"/>
          <p:cNvSpPr>
            <a:spLocks noGrp="1"/>
          </p:cNvSpPr>
          <p:nvPr>
            <p:ph idx="1"/>
          </p:nvPr>
        </p:nvSpPr>
        <p:spPr>
          <a:xfrm>
            <a:off x="4055111" y="2169912"/>
            <a:ext cx="4333239" cy="3224614"/>
          </a:xfrm>
        </p:spPr>
        <p:txBody>
          <a:bodyPr anchor="t">
            <a:normAutofit fontScale="92500" lnSpcReduction="20000"/>
          </a:bodyPr>
          <a:lstStyle/>
          <a:p>
            <a:endParaRPr lang="en-GB" sz="1800">
              <a:solidFill>
                <a:schemeClr val="tx1"/>
              </a:solidFill>
            </a:endParaRPr>
          </a:p>
          <a:p>
            <a:r>
              <a:rPr lang="en-GB" sz="2800">
                <a:solidFill>
                  <a:schemeClr val="tx1"/>
                </a:solidFill>
              </a:rPr>
              <a:t> </a:t>
            </a:r>
            <a:r>
              <a:rPr lang="en-GB" sz="2800" b="1" i="1">
                <a:solidFill>
                  <a:schemeClr val="tx1"/>
                </a:solidFill>
              </a:rPr>
              <a:t>Gibbins and Proctor (1918) 13 Cr App R 134</a:t>
            </a:r>
          </a:p>
          <a:p>
            <a:pPr marL="0" indent="0">
              <a:buNone/>
            </a:pPr>
            <a:endParaRPr lang="en-GB" sz="2800" b="1" i="1">
              <a:solidFill>
                <a:schemeClr val="tx1"/>
              </a:solidFill>
            </a:endParaRPr>
          </a:p>
          <a:p>
            <a:r>
              <a:rPr lang="en-GB" sz="2800" b="1" i="1">
                <a:solidFill>
                  <a:schemeClr val="tx1"/>
                </a:solidFill>
              </a:rPr>
              <a:t>Santana Bermudez [2004] Crim LR 471</a:t>
            </a:r>
          </a:p>
          <a:p>
            <a:endParaRPr lang="en-GB" sz="2800">
              <a:solidFill>
                <a:schemeClr val="tx1"/>
              </a:solidFill>
            </a:endParaRPr>
          </a:p>
          <a:p>
            <a:r>
              <a:rPr lang="en-GB" sz="2800" b="1" i="1">
                <a:solidFill>
                  <a:schemeClr val="tx1"/>
                </a:solidFill>
              </a:rPr>
              <a:t>Miller [1983] 2 AC 161</a:t>
            </a:r>
            <a:endParaRPr lang="en-GB" sz="1800">
              <a:solidFill>
                <a:schemeClr val="tx1"/>
              </a:solidFill>
            </a:endParaRPr>
          </a:p>
          <a:p>
            <a:endParaRPr lang="en-GB" sz="1500">
              <a:solidFill>
                <a:srgbClr val="FFFFFF"/>
              </a:solidFill>
            </a:endParaRPr>
          </a:p>
        </p:txBody>
      </p:sp>
    </p:spTree>
    <p:extLst>
      <p:ext uri="{BB962C8B-B14F-4D97-AF65-F5344CB8AC3E}">
        <p14:creationId xmlns:p14="http://schemas.microsoft.com/office/powerpoint/2010/main" val="28291131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sz="2800"/>
              <a:t>Elements of </a:t>
            </a:r>
            <a:r>
              <a:rPr lang="en-GB" sz="2800" err="1"/>
              <a:t>Actus</a:t>
            </a:r>
            <a:r>
              <a:rPr lang="en-GB" sz="2800"/>
              <a:t> Reus: </a:t>
            </a:r>
            <a:r>
              <a:rPr lang="en-GB" sz="2800" b="1"/>
              <a:t>Consequence</a:t>
            </a:r>
          </a:p>
        </p:txBody>
      </p:sp>
      <p:sp>
        <p:nvSpPr>
          <p:cNvPr id="3" name="Content Placeholder 2"/>
          <p:cNvSpPr>
            <a:spLocks noGrp="1"/>
          </p:cNvSpPr>
          <p:nvPr>
            <p:ph idx="1"/>
          </p:nvPr>
        </p:nvSpPr>
        <p:spPr>
          <a:xfrm>
            <a:off x="2901950" y="864108"/>
            <a:ext cx="2689418" cy="5120640"/>
          </a:xfrm>
        </p:spPr>
        <p:txBody>
          <a:bodyPr>
            <a:normAutofit/>
          </a:bodyPr>
          <a:lstStyle/>
          <a:p>
            <a:endParaRPr lang="en-GB"/>
          </a:p>
          <a:p>
            <a:r>
              <a:rPr lang="en-GB"/>
              <a:t>Not every result</a:t>
            </a:r>
          </a:p>
          <a:p>
            <a:endParaRPr lang="en-GB"/>
          </a:p>
          <a:p>
            <a:r>
              <a:rPr lang="en-GB"/>
              <a:t>Only those required for liability</a:t>
            </a:r>
          </a:p>
          <a:p>
            <a:endParaRPr lang="en-GB"/>
          </a:p>
          <a:p>
            <a:r>
              <a:rPr lang="en-GB"/>
              <a:t>Caused by D’s conduct</a:t>
            </a:r>
          </a:p>
          <a:p>
            <a:endParaRPr lang="en-GB"/>
          </a:p>
          <a:p>
            <a:r>
              <a:rPr lang="en-GB" b="1"/>
              <a:t>Not all offences require results</a:t>
            </a:r>
          </a:p>
        </p:txBody>
      </p:sp>
      <p:pic>
        <p:nvPicPr>
          <p:cNvPr id="4" name="Picture 3"/>
          <p:cNvPicPr>
            <a:picLocks noChangeAspect="1"/>
          </p:cNvPicPr>
          <p:nvPr/>
        </p:nvPicPr>
        <p:blipFill rotWithShape="1">
          <a:blip r:embed="rId3"/>
          <a:srcRect l="32157" r="33976"/>
          <a:stretch/>
        </p:blipFill>
        <p:spPr>
          <a:xfrm>
            <a:off x="5863590" y="758952"/>
            <a:ext cx="2713074" cy="5330952"/>
          </a:xfrm>
          <a:prstGeom prst="rect">
            <a:avLst/>
          </a:prstGeom>
        </p:spPr>
      </p:pic>
    </p:spTree>
    <p:extLst>
      <p:ext uri="{BB962C8B-B14F-4D97-AF65-F5344CB8AC3E}">
        <p14:creationId xmlns:p14="http://schemas.microsoft.com/office/powerpoint/2010/main" val="332922781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0" y="0"/>
            <a:ext cx="9220399" cy="6525344"/>
          </a:xfrm>
          <a:prstGeom prst="rect">
            <a:avLst/>
          </a:prstGeom>
        </p:spPr>
      </p:pic>
    </p:spTree>
    <p:extLst>
      <p:ext uri="{BB962C8B-B14F-4D97-AF65-F5344CB8AC3E}">
        <p14:creationId xmlns:p14="http://schemas.microsoft.com/office/powerpoint/2010/main" val="404415120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Causation</a:t>
            </a:r>
          </a:p>
        </p:txBody>
      </p:sp>
      <p:graphicFrame>
        <p:nvGraphicFramePr>
          <p:cNvPr id="4" name="Content Placeholder 3"/>
          <p:cNvGraphicFramePr>
            <a:graphicFrameLocks noGrp="1"/>
          </p:cNvGraphicFramePr>
          <p:nvPr>
            <p:ph idx="1"/>
          </p:nvPr>
        </p:nvGraphicFramePr>
        <p:xfrm>
          <a:off x="2901950" y="863600"/>
          <a:ext cx="5486400" cy="5121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1950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CAUSATION IN FACT</a:t>
            </a:r>
          </a:p>
        </p:txBody>
      </p:sp>
      <p:sp>
        <p:nvSpPr>
          <p:cNvPr id="3" name="Content Placeholder 2"/>
          <p:cNvSpPr>
            <a:spLocks noGrp="1"/>
          </p:cNvSpPr>
          <p:nvPr>
            <p:ph idx="1"/>
          </p:nvPr>
        </p:nvSpPr>
        <p:spPr>
          <a:xfrm>
            <a:off x="3016578" y="620689"/>
            <a:ext cx="5527706" cy="5483849"/>
          </a:xfrm>
        </p:spPr>
        <p:txBody>
          <a:bodyPr>
            <a:normAutofit lnSpcReduction="10000"/>
          </a:bodyPr>
          <a:lstStyle/>
          <a:p>
            <a:r>
              <a:rPr lang="en-GB"/>
              <a:t>Factual causation is always the starting point</a:t>
            </a:r>
          </a:p>
          <a:p>
            <a:r>
              <a:rPr lang="en-GB" b="1" u="sng">
                <a:solidFill>
                  <a:srgbClr val="FF0000"/>
                </a:solidFill>
              </a:rPr>
              <a:t>BUT FOR TEST:</a:t>
            </a:r>
          </a:p>
          <a:p>
            <a:pPr marL="0" indent="0">
              <a:buNone/>
            </a:pPr>
            <a:r>
              <a:rPr lang="en-GB"/>
              <a:t>It must be proved that </a:t>
            </a:r>
            <a:r>
              <a:rPr lang="en-GB">
                <a:solidFill>
                  <a:srgbClr val="FF0000"/>
                </a:solidFill>
              </a:rPr>
              <a:t>‘</a:t>
            </a:r>
            <a:r>
              <a:rPr lang="en-GB" i="1">
                <a:solidFill>
                  <a:srgbClr val="FF0000"/>
                </a:solidFill>
              </a:rPr>
              <a:t>But for’</a:t>
            </a:r>
            <a:r>
              <a:rPr lang="en-GB" i="1"/>
              <a:t> </a:t>
            </a:r>
            <a:r>
              <a:rPr lang="en-GB"/>
              <a:t>the D’s actions , the result would not have come about</a:t>
            </a:r>
          </a:p>
          <a:p>
            <a:pPr marL="0" indent="0">
              <a:buNone/>
            </a:pPr>
            <a:r>
              <a:rPr lang="en-GB" b="1" i="1"/>
              <a:t>Pagett [1983]</a:t>
            </a:r>
          </a:p>
          <a:p>
            <a:r>
              <a:rPr lang="en-GB" b="1" i="1"/>
              <a:t>White </a:t>
            </a:r>
            <a:r>
              <a:rPr lang="en-GB" b="1"/>
              <a:t>[1910] </a:t>
            </a:r>
          </a:p>
          <a:p>
            <a:pPr marL="0" indent="0">
              <a:buNone/>
            </a:pPr>
            <a:r>
              <a:rPr lang="en-GB"/>
              <a:t>D put poison in his mothers (V’s) drink intending to kill her. V drank some of the poison and died. However, medical evidence demonstrated that the V died due to an unrelated heart condition, not because of the poison.</a:t>
            </a:r>
          </a:p>
          <a:p>
            <a:pPr>
              <a:buFontTx/>
              <a:buChar char="-"/>
            </a:pPr>
            <a:r>
              <a:rPr lang="en-GB"/>
              <a:t>Crown court: D was not guilty of murder (result crime requiring causation), but was guilty of attempted murder (conduct crime not requiring causation.</a:t>
            </a:r>
          </a:p>
          <a:p>
            <a:pPr>
              <a:buFontTx/>
              <a:buChar char="-"/>
            </a:pPr>
            <a:r>
              <a:rPr lang="en-GB"/>
              <a:t> Court of Criminal Appeal: conviction upheld on appeal</a:t>
            </a:r>
          </a:p>
        </p:txBody>
      </p:sp>
      <p:pic>
        <p:nvPicPr>
          <p:cNvPr id="4" name="Picture 3"/>
          <p:cNvPicPr>
            <a:picLocks noChangeAspect="1"/>
          </p:cNvPicPr>
          <p:nvPr/>
        </p:nvPicPr>
        <p:blipFill>
          <a:blip r:embed="rId3"/>
          <a:stretch>
            <a:fillRect/>
          </a:stretch>
        </p:blipFill>
        <p:spPr>
          <a:xfrm>
            <a:off x="289187" y="4437112"/>
            <a:ext cx="2724150" cy="1676400"/>
          </a:xfrm>
          <a:prstGeom prst="rect">
            <a:avLst/>
          </a:prstGeom>
        </p:spPr>
      </p:pic>
    </p:spTree>
    <p:extLst>
      <p:ext uri="{BB962C8B-B14F-4D97-AF65-F5344CB8AC3E}">
        <p14:creationId xmlns:p14="http://schemas.microsoft.com/office/powerpoint/2010/main" val="3175680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3"/>
          <a:srcRect l="26433" r="28630"/>
          <a:stretch/>
        </p:blipFill>
        <p:spPr>
          <a:xfrm>
            <a:off x="179512" y="188640"/>
            <a:ext cx="1224136" cy="1676400"/>
          </a:xfrm>
          <a:prstGeom prst="rect">
            <a:avLst/>
          </a:prstGeom>
        </p:spPr>
      </p:pic>
      <p:pic>
        <p:nvPicPr>
          <p:cNvPr id="4" name="Content Placeholder 3"/>
          <p:cNvPicPr>
            <a:picLocks noGrp="1" noChangeAspect="1"/>
          </p:cNvPicPr>
          <p:nvPr>
            <p:ph idx="4294967295"/>
          </p:nvPr>
        </p:nvPicPr>
        <p:blipFill>
          <a:blip r:embed="rId4"/>
          <a:stretch>
            <a:fillRect/>
          </a:stretch>
        </p:blipFill>
        <p:spPr>
          <a:xfrm>
            <a:off x="1753926" y="909872"/>
            <a:ext cx="7380312" cy="5038255"/>
          </a:xfrm>
          <a:prstGeom prst="rect">
            <a:avLst/>
          </a:prstGeom>
        </p:spPr>
      </p:pic>
    </p:spTree>
    <p:extLst>
      <p:ext uri="{BB962C8B-B14F-4D97-AF65-F5344CB8AC3E}">
        <p14:creationId xmlns:p14="http://schemas.microsoft.com/office/powerpoint/2010/main" val="15102840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200565" y="1087374"/>
            <a:ext cx="6737617" cy="1000978"/>
          </a:xfrm>
        </p:spPr>
        <p:txBody>
          <a:bodyPr>
            <a:normAutofit/>
          </a:bodyPr>
          <a:lstStyle/>
          <a:p>
            <a:r>
              <a:rPr lang="en-GB"/>
              <a:t>CAUSATION IN LAW </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Developed to address objectiveness of ‘but for’ test</a:t>
            </a:r>
          </a:p>
          <a:p>
            <a:r>
              <a:rPr lang="en-GB">
                <a:solidFill>
                  <a:schemeClr val="tx1"/>
                </a:solidFill>
              </a:rPr>
              <a:t>Through common law case by case development, several principles of legal causation have been established. These principles have been criticised for being open to mis interpretation.</a:t>
            </a:r>
          </a:p>
          <a:p>
            <a:pPr>
              <a:buAutoNum type="arabicPeriod"/>
            </a:pPr>
            <a:r>
              <a:rPr lang="en-GB">
                <a:solidFill>
                  <a:schemeClr val="tx1"/>
                </a:solidFill>
              </a:rPr>
              <a:t>Legal cause must be </a:t>
            </a:r>
            <a:r>
              <a:rPr lang="en-GB" b="1">
                <a:solidFill>
                  <a:schemeClr val="tx1"/>
                </a:solidFill>
              </a:rPr>
              <a:t>SUBSTANTIAL</a:t>
            </a:r>
          </a:p>
          <a:p>
            <a:pPr>
              <a:buAutoNum type="arabicPeriod"/>
            </a:pPr>
            <a:r>
              <a:rPr lang="en-GB">
                <a:solidFill>
                  <a:schemeClr val="tx1"/>
                </a:solidFill>
              </a:rPr>
              <a:t>Legal cause must be </a:t>
            </a:r>
            <a:r>
              <a:rPr lang="en-GB" b="1">
                <a:solidFill>
                  <a:schemeClr val="tx1"/>
                </a:solidFill>
              </a:rPr>
              <a:t>BLAMEWORTHY</a:t>
            </a:r>
          </a:p>
          <a:p>
            <a:pPr>
              <a:buAutoNum type="arabicPeriod"/>
            </a:pPr>
            <a:r>
              <a:rPr lang="en-GB">
                <a:solidFill>
                  <a:schemeClr val="tx1"/>
                </a:solidFill>
              </a:rPr>
              <a:t>Legal cause must be </a:t>
            </a:r>
            <a:r>
              <a:rPr lang="en-GB" b="1">
                <a:solidFill>
                  <a:schemeClr val="tx1"/>
                </a:solidFill>
              </a:rPr>
              <a:t>OPERATIVE</a:t>
            </a:r>
            <a:r>
              <a:rPr lang="en-GB">
                <a:solidFill>
                  <a:schemeClr val="tx1"/>
                </a:solidFill>
              </a:rPr>
              <a:t> </a:t>
            </a:r>
          </a:p>
        </p:txBody>
      </p:sp>
    </p:spTree>
    <p:extLst>
      <p:ext uri="{BB962C8B-B14F-4D97-AF65-F5344CB8AC3E}">
        <p14:creationId xmlns:p14="http://schemas.microsoft.com/office/powerpoint/2010/main" val="1128074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Causation - Legal</a:t>
            </a:r>
          </a:p>
        </p:txBody>
      </p:sp>
      <p:sp>
        <p:nvSpPr>
          <p:cNvPr id="3" name="Content Placeholder 2"/>
          <p:cNvSpPr>
            <a:spLocks noGrp="1"/>
          </p:cNvSpPr>
          <p:nvPr>
            <p:ph idx="1"/>
          </p:nvPr>
        </p:nvSpPr>
        <p:spPr/>
        <p:txBody>
          <a:bodyPr/>
          <a:lstStyle/>
          <a:p>
            <a:endParaRPr lang="en-GB" b="1"/>
          </a:p>
          <a:p>
            <a:endParaRPr lang="en-GB" b="1"/>
          </a:p>
        </p:txBody>
      </p:sp>
      <p:graphicFrame>
        <p:nvGraphicFramePr>
          <p:cNvPr id="4" name="Diagram 3"/>
          <p:cNvGraphicFramePr/>
          <p:nvPr/>
        </p:nvGraphicFramePr>
        <p:xfrm>
          <a:off x="2051720" y="1286259"/>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333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D78ED79C-BAE1-486E-998A-0ACEACC48931}"/>
                                            </p:graphicEl>
                                          </p:spTgt>
                                        </p:tgtEl>
                                        <p:attrNameLst>
                                          <p:attrName>style.visibility</p:attrName>
                                        </p:attrNameLst>
                                      </p:cBhvr>
                                      <p:to>
                                        <p:strVal val="visible"/>
                                      </p:to>
                                    </p:set>
                                    <p:animEffect transition="in" filter="fade">
                                      <p:cBhvr>
                                        <p:cTn id="7" dur="500"/>
                                        <p:tgtEl>
                                          <p:spTgt spid="4">
                                            <p:graphicEl>
                                              <a:dgm id="{D78ED79C-BAE1-486E-998A-0ACEACC4893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846E1FD-B84E-4E0E-978F-25EDBBFD6890}"/>
                                            </p:graphicEl>
                                          </p:spTgt>
                                        </p:tgtEl>
                                        <p:attrNameLst>
                                          <p:attrName>style.visibility</p:attrName>
                                        </p:attrNameLst>
                                      </p:cBhvr>
                                      <p:to>
                                        <p:strVal val="visible"/>
                                      </p:to>
                                    </p:set>
                                    <p:animEffect transition="in" filter="fade">
                                      <p:cBhvr>
                                        <p:cTn id="12" dur="500"/>
                                        <p:tgtEl>
                                          <p:spTgt spid="4">
                                            <p:graphicEl>
                                              <a:dgm id="{1846E1FD-B84E-4E0E-978F-25EDBBFD68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8DCD1067-2877-4D7E-8CED-1FE40DB8508D}"/>
                                            </p:graphicEl>
                                          </p:spTgt>
                                        </p:tgtEl>
                                        <p:attrNameLst>
                                          <p:attrName>style.visibility</p:attrName>
                                        </p:attrNameLst>
                                      </p:cBhvr>
                                      <p:to>
                                        <p:strVal val="visible"/>
                                      </p:to>
                                    </p:set>
                                    <p:animEffect transition="in" filter="fade">
                                      <p:cBhvr>
                                        <p:cTn id="15" dur="500"/>
                                        <p:tgtEl>
                                          <p:spTgt spid="4">
                                            <p:graphicEl>
                                              <a:dgm id="{8DCD1067-2877-4D7E-8CED-1FE40DB8508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B58DED35-5272-475E-8FEA-99484995C92A}"/>
                                            </p:graphicEl>
                                          </p:spTgt>
                                        </p:tgtEl>
                                        <p:attrNameLst>
                                          <p:attrName>style.visibility</p:attrName>
                                        </p:attrNameLst>
                                      </p:cBhvr>
                                      <p:to>
                                        <p:strVal val="visible"/>
                                      </p:to>
                                    </p:set>
                                    <p:animEffect transition="in" filter="fade">
                                      <p:cBhvr>
                                        <p:cTn id="20" dur="500"/>
                                        <p:tgtEl>
                                          <p:spTgt spid="4">
                                            <p:graphicEl>
                                              <a:dgm id="{B58DED35-5272-475E-8FEA-99484995C92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
                                            <p:graphicEl>
                                              <a:dgm id="{6CB84F14-0162-4BDD-B581-13DDBDAF13EB}"/>
                                            </p:graphicEl>
                                          </p:spTgt>
                                        </p:tgtEl>
                                        <p:attrNameLst>
                                          <p:attrName>style.visibility</p:attrName>
                                        </p:attrNameLst>
                                      </p:cBhvr>
                                      <p:to>
                                        <p:strVal val="visible"/>
                                      </p:to>
                                    </p:set>
                                    <p:animEffect transition="in" filter="fade">
                                      <p:cBhvr>
                                        <p:cTn id="23" dur="500"/>
                                        <p:tgtEl>
                                          <p:spTgt spid="4">
                                            <p:graphicEl>
                                              <a:dgm id="{6CB84F14-0162-4BDD-B581-13DDBDAF13E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graphicEl>
                                              <a:dgm id="{2138CDDC-6CDF-471B-BC36-2FE3BD2EB240}"/>
                                            </p:graphicEl>
                                          </p:spTgt>
                                        </p:tgtEl>
                                        <p:attrNameLst>
                                          <p:attrName>style.visibility</p:attrName>
                                        </p:attrNameLst>
                                      </p:cBhvr>
                                      <p:to>
                                        <p:strVal val="visible"/>
                                      </p:to>
                                    </p:set>
                                    <p:animEffect transition="in" filter="fade">
                                      <p:cBhvr>
                                        <p:cTn id="28" dur="500"/>
                                        <p:tgtEl>
                                          <p:spTgt spid="4">
                                            <p:graphicEl>
                                              <a:dgm id="{2138CDDC-6CDF-471B-BC36-2FE3BD2EB24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graphicEl>
                                              <a:dgm id="{BFF59E52-EDC1-4C19-BF4E-53FF61E3A3C1}"/>
                                            </p:graphicEl>
                                          </p:spTgt>
                                        </p:tgtEl>
                                        <p:attrNameLst>
                                          <p:attrName>style.visibility</p:attrName>
                                        </p:attrNameLst>
                                      </p:cBhvr>
                                      <p:to>
                                        <p:strVal val="visible"/>
                                      </p:to>
                                    </p:set>
                                    <p:animEffect transition="in" filter="fade">
                                      <p:cBhvr>
                                        <p:cTn id="31" dur="500"/>
                                        <p:tgtEl>
                                          <p:spTgt spid="4">
                                            <p:graphicEl>
                                              <a:dgm id="{BFF59E52-EDC1-4C19-BF4E-53FF61E3A3C1}"/>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4">
                                            <p:graphicEl>
                                              <a:dgm id="{C307667A-6E05-4459-8DF2-4C5454DB9B3E}"/>
                                            </p:graphicEl>
                                          </p:spTgt>
                                        </p:tgtEl>
                                        <p:attrNameLst>
                                          <p:attrName>style.visibility</p:attrName>
                                        </p:attrNameLst>
                                      </p:cBhvr>
                                      <p:to>
                                        <p:strVal val="visible"/>
                                      </p:to>
                                    </p:set>
                                    <p:animEffect transition="in" filter="fade">
                                      <p:cBhvr>
                                        <p:cTn id="36" dur="500"/>
                                        <p:tgtEl>
                                          <p:spTgt spid="4">
                                            <p:graphicEl>
                                              <a:dgm id="{C307667A-6E05-4459-8DF2-4C5454DB9B3E}"/>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4">
                                            <p:graphicEl>
                                              <a:dgm id="{76DDC1B1-344E-4258-963E-3D0F56909663}"/>
                                            </p:graphicEl>
                                          </p:spTgt>
                                        </p:tgtEl>
                                        <p:attrNameLst>
                                          <p:attrName>style.visibility</p:attrName>
                                        </p:attrNameLst>
                                      </p:cBhvr>
                                      <p:to>
                                        <p:strVal val="visible"/>
                                      </p:to>
                                    </p:set>
                                    <p:animEffect transition="in" filter="fade">
                                      <p:cBhvr>
                                        <p:cTn id="39" dur="500"/>
                                        <p:tgtEl>
                                          <p:spTgt spid="4">
                                            <p:graphicEl>
                                              <a:dgm id="{76DDC1B1-344E-4258-963E-3D0F56909663}"/>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4">
                                            <p:graphicEl>
                                              <a:dgm id="{15F91CB2-537D-4195-910A-0BD647EDE410}"/>
                                            </p:graphicEl>
                                          </p:spTgt>
                                        </p:tgtEl>
                                        <p:attrNameLst>
                                          <p:attrName>style.visibility</p:attrName>
                                        </p:attrNameLst>
                                      </p:cBhvr>
                                      <p:to>
                                        <p:strVal val="visible"/>
                                      </p:to>
                                    </p:set>
                                    <p:animEffect transition="in" filter="fade">
                                      <p:cBhvr>
                                        <p:cTn id="42" dur="500"/>
                                        <p:tgtEl>
                                          <p:spTgt spid="4">
                                            <p:graphicEl>
                                              <a:dgm id="{15F91CB2-537D-4195-910A-0BD647EDE4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sz="2600"/>
              <a:t>Legal cause must be SUBSTANTIAL </a:t>
            </a:r>
          </a:p>
        </p:txBody>
      </p:sp>
      <p:graphicFrame>
        <p:nvGraphicFramePr>
          <p:cNvPr id="11" name="Content Placeholder 2">
            <a:extLst>
              <a:ext uri="{FF2B5EF4-FFF2-40B4-BE49-F238E27FC236}">
                <a16:creationId xmlns:a16="http://schemas.microsoft.com/office/drawing/2014/main" id="{A7918549-94B2-BE67-BA34-A0CDA3AE0E63}"/>
              </a:ext>
            </a:extLst>
          </p:cNvPr>
          <p:cNvGraphicFramePr>
            <a:graphicFrameLocks noGrp="1"/>
          </p:cNvGraphicFramePr>
          <p:nvPr>
            <p:ph idx="1"/>
            <p:extLst>
              <p:ext uri="{D42A27DB-BD31-4B8C-83A1-F6EECF244321}">
                <p14:modId xmlns:p14="http://schemas.microsoft.com/office/powerpoint/2010/main" val="2378592793"/>
              </p:ext>
            </p:extLst>
          </p:nvPr>
        </p:nvGraphicFramePr>
        <p:xfrm>
          <a:off x="2819922" y="885459"/>
          <a:ext cx="5796200"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835539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sz="2300"/>
              <a:t>Legal cause must be BLAMEWORTHY</a:t>
            </a:r>
          </a:p>
        </p:txBody>
      </p:sp>
      <p:sp>
        <p:nvSpPr>
          <p:cNvPr id="3" name="Content Placeholder 2"/>
          <p:cNvSpPr>
            <a:spLocks noGrp="1"/>
          </p:cNvSpPr>
          <p:nvPr>
            <p:ph idx="1"/>
          </p:nvPr>
        </p:nvSpPr>
        <p:spPr>
          <a:xfrm>
            <a:off x="2901950" y="864108"/>
            <a:ext cx="2689418" cy="5120640"/>
          </a:xfrm>
        </p:spPr>
        <p:txBody>
          <a:bodyPr>
            <a:normAutofit/>
          </a:bodyPr>
          <a:lstStyle/>
          <a:p>
            <a:r>
              <a:rPr lang="en-GB" sz="1800" i="1"/>
              <a:t>Dalloway [1847]</a:t>
            </a:r>
          </a:p>
          <a:p>
            <a:pPr marL="0" indent="0">
              <a:buNone/>
            </a:pPr>
            <a:r>
              <a:rPr lang="en-GB" sz="1800"/>
              <a:t>D was driving a horse and cart on a highway, whilst negligently allowing the reins to lie on the horses back rather than keeping control of them. As a small child (V) ran into the road a few yards ahead of the cart and was killed. Even if D had control of the reins, he could not have stopped in time to save the V.</a:t>
            </a:r>
          </a:p>
          <a:p>
            <a:pPr marL="0" indent="0">
              <a:buNone/>
            </a:pPr>
            <a:endParaRPr lang="en-GB" sz="1800"/>
          </a:p>
          <a:p>
            <a:pPr marL="0" indent="0">
              <a:buNone/>
            </a:pPr>
            <a:r>
              <a:rPr lang="en-GB" sz="1800"/>
              <a:t>Court: D was guilty of gross negligence manslaughter.</a:t>
            </a:r>
          </a:p>
        </p:txBody>
      </p:sp>
      <p:pic>
        <p:nvPicPr>
          <p:cNvPr id="4" name="Picture 3"/>
          <p:cNvPicPr>
            <a:picLocks noChangeAspect="1"/>
          </p:cNvPicPr>
          <p:nvPr/>
        </p:nvPicPr>
        <p:blipFill>
          <a:blip r:embed="rId3"/>
          <a:stretch>
            <a:fillRect/>
          </a:stretch>
        </p:blipFill>
        <p:spPr>
          <a:xfrm>
            <a:off x="5863590" y="2511518"/>
            <a:ext cx="2606040" cy="1834964"/>
          </a:xfrm>
          <a:prstGeom prst="rect">
            <a:avLst/>
          </a:prstGeom>
        </p:spPr>
      </p:pic>
    </p:spTree>
    <p:extLst>
      <p:ext uri="{BB962C8B-B14F-4D97-AF65-F5344CB8AC3E}">
        <p14:creationId xmlns:p14="http://schemas.microsoft.com/office/powerpoint/2010/main" val="27999998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Legal cause must be OPERATIVE</a:t>
            </a:r>
          </a:p>
        </p:txBody>
      </p:sp>
      <p:sp>
        <p:nvSpPr>
          <p:cNvPr id="3" name="Content Placeholder 2"/>
          <p:cNvSpPr>
            <a:spLocks noGrp="1"/>
          </p:cNvSpPr>
          <p:nvPr>
            <p:ph idx="1"/>
          </p:nvPr>
        </p:nvSpPr>
        <p:spPr>
          <a:xfrm>
            <a:off x="2887574" y="217127"/>
            <a:ext cx="5486400" cy="5120640"/>
          </a:xfrm>
        </p:spPr>
        <p:txBody>
          <a:bodyPr/>
          <a:lstStyle/>
          <a:p>
            <a:r>
              <a:rPr lang="en-GB" sz="2800"/>
              <a:t>Operative: means that the D’s conduct must still be a significant cause of the result at the time it comes about; the chain of causation between conduct and result elements must not be broken.</a:t>
            </a:r>
          </a:p>
          <a:p>
            <a:endParaRPr lang="en-GB"/>
          </a:p>
        </p:txBody>
      </p:sp>
      <p:sp>
        <p:nvSpPr>
          <p:cNvPr id="4" name="Oval 3"/>
          <p:cNvSpPr/>
          <p:nvPr/>
        </p:nvSpPr>
        <p:spPr>
          <a:xfrm>
            <a:off x="2615152" y="4424749"/>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Oval 4"/>
          <p:cNvSpPr/>
          <p:nvPr/>
        </p:nvSpPr>
        <p:spPr>
          <a:xfrm>
            <a:off x="7250682" y="4400191"/>
            <a:ext cx="1171575" cy="1143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cxnSp>
        <p:nvCxnSpPr>
          <p:cNvPr id="7" name="Straight Arrow Connector 6"/>
          <p:cNvCxnSpPr>
            <a:cxnSpLocks/>
            <a:endCxn id="5" idx="2"/>
          </p:cNvCxnSpPr>
          <p:nvPr/>
        </p:nvCxnSpPr>
        <p:spPr>
          <a:xfrm>
            <a:off x="3802254" y="4968895"/>
            <a:ext cx="3448428" cy="279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Multiply 8"/>
          <p:cNvSpPr/>
          <p:nvPr/>
        </p:nvSpPr>
        <p:spPr>
          <a:xfrm>
            <a:off x="4966299" y="4564587"/>
            <a:ext cx="757238" cy="728663"/>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TextBox 9"/>
          <p:cNvSpPr txBox="1"/>
          <p:nvPr/>
        </p:nvSpPr>
        <p:spPr>
          <a:xfrm>
            <a:off x="2791409" y="4609369"/>
            <a:ext cx="885825" cy="715581"/>
          </a:xfrm>
          <a:prstGeom prst="rect">
            <a:avLst/>
          </a:prstGeom>
          <a:noFill/>
        </p:spPr>
        <p:txBody>
          <a:bodyPr wrap="square" rtlCol="0">
            <a:spAutoFit/>
          </a:bodyPr>
          <a:lstStyle/>
          <a:p>
            <a:r>
              <a:rPr lang="en-GB" sz="1350"/>
              <a:t>D’s conduct element</a:t>
            </a:r>
          </a:p>
        </p:txBody>
      </p:sp>
      <p:sp>
        <p:nvSpPr>
          <p:cNvPr id="11" name="TextBox 10"/>
          <p:cNvSpPr txBox="1"/>
          <p:nvPr/>
        </p:nvSpPr>
        <p:spPr>
          <a:xfrm>
            <a:off x="4966299" y="3898152"/>
            <a:ext cx="942975" cy="507831"/>
          </a:xfrm>
          <a:prstGeom prst="rect">
            <a:avLst/>
          </a:prstGeom>
          <a:noFill/>
        </p:spPr>
        <p:txBody>
          <a:bodyPr wrap="square" rtlCol="0">
            <a:spAutoFit/>
          </a:bodyPr>
          <a:lstStyle/>
          <a:p>
            <a:r>
              <a:rPr lang="en-GB" sz="1350"/>
              <a:t>V’s free conduct </a:t>
            </a:r>
          </a:p>
        </p:txBody>
      </p:sp>
      <p:sp>
        <p:nvSpPr>
          <p:cNvPr id="12" name="TextBox 11"/>
          <p:cNvSpPr txBox="1"/>
          <p:nvPr/>
        </p:nvSpPr>
        <p:spPr>
          <a:xfrm>
            <a:off x="7364352" y="4742334"/>
            <a:ext cx="957263" cy="507831"/>
          </a:xfrm>
          <a:prstGeom prst="rect">
            <a:avLst/>
          </a:prstGeom>
          <a:noFill/>
        </p:spPr>
        <p:txBody>
          <a:bodyPr wrap="square" rtlCol="0">
            <a:spAutoFit/>
          </a:bodyPr>
          <a:lstStyle/>
          <a:p>
            <a:r>
              <a:rPr lang="en-GB" sz="1350"/>
              <a:t>Result element</a:t>
            </a:r>
          </a:p>
        </p:txBody>
      </p:sp>
    </p:spTree>
    <p:extLst>
      <p:ext uri="{BB962C8B-B14F-4D97-AF65-F5344CB8AC3E}">
        <p14:creationId xmlns:p14="http://schemas.microsoft.com/office/powerpoint/2010/main" val="14063737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8179482"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200565" y="1087374"/>
            <a:ext cx="6737617" cy="1000978"/>
          </a:xfrm>
        </p:spPr>
        <p:txBody>
          <a:bodyPr>
            <a:normAutofit/>
          </a:bodyPr>
          <a:lstStyle/>
          <a:p>
            <a:r>
              <a:rPr lang="en-GB"/>
              <a:t>BREAKING THE CHAIN OF CAUSATION</a:t>
            </a:r>
          </a:p>
        </p:txBody>
      </p:sp>
      <p:sp>
        <p:nvSpPr>
          <p:cNvPr id="7"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60899" y="758952"/>
            <a:ext cx="889035"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 y="2526526"/>
            <a:ext cx="877276"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264" y="2526526"/>
            <a:ext cx="8190670"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1200564" y="2535446"/>
            <a:ext cx="6737617" cy="3554457"/>
          </a:xfrm>
        </p:spPr>
        <p:txBody>
          <a:bodyPr>
            <a:normAutofit/>
          </a:bodyPr>
          <a:lstStyle/>
          <a:p>
            <a:r>
              <a:rPr lang="en-GB">
                <a:solidFill>
                  <a:schemeClr val="tx1"/>
                </a:solidFill>
              </a:rPr>
              <a:t>	A person charged with a result crime may seek to claim that the chain of causation - the chain of events linking their conduct to the result - was broken and that his conduct ceased to be a significant cause.  The chain may be broken in a number of ways:</a:t>
            </a:r>
            <a:endParaRPr lang="en-US">
              <a:solidFill>
                <a:schemeClr val="tx1"/>
              </a:solidFill>
            </a:endParaRPr>
          </a:p>
          <a:p>
            <a:pPr marL="0" indent="0">
              <a:buNone/>
            </a:pPr>
            <a:r>
              <a:rPr lang="en-GB" b="1">
                <a:solidFill>
                  <a:schemeClr val="tx1"/>
                </a:solidFill>
              </a:rPr>
              <a:t>(a)	Unexpected, ‘extraordinary’ event</a:t>
            </a:r>
            <a:endParaRPr lang="en-US">
              <a:solidFill>
                <a:schemeClr val="tx1"/>
              </a:solidFill>
            </a:endParaRPr>
          </a:p>
          <a:p>
            <a:pPr marL="0" indent="0">
              <a:buNone/>
            </a:pPr>
            <a:r>
              <a:rPr lang="en-GB" b="1">
                <a:solidFill>
                  <a:schemeClr val="tx1"/>
                </a:solidFill>
              </a:rPr>
              <a:t>(b)	Victim’s behaviour</a:t>
            </a:r>
          </a:p>
          <a:p>
            <a:pPr marL="0" indent="0">
              <a:buNone/>
            </a:pPr>
            <a:r>
              <a:rPr lang="en-GB" b="1">
                <a:solidFill>
                  <a:schemeClr val="tx1"/>
                </a:solidFill>
              </a:rPr>
              <a:t>(c)	Actions of third party (usually, but not exclusively, arises in medical cases)</a:t>
            </a:r>
          </a:p>
          <a:p>
            <a:endParaRPr lang="en-GB">
              <a:solidFill>
                <a:schemeClr val="tx1"/>
              </a:solidFill>
            </a:endParaRPr>
          </a:p>
        </p:txBody>
      </p:sp>
    </p:spTree>
    <p:extLst>
      <p:ext uri="{BB962C8B-B14F-4D97-AF65-F5344CB8AC3E}">
        <p14:creationId xmlns:p14="http://schemas.microsoft.com/office/powerpoint/2010/main" val="2296618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9688" y="1123838"/>
            <a:ext cx="2338793" cy="4601183"/>
          </a:xfrm>
        </p:spPr>
        <p:txBody>
          <a:bodyPr/>
          <a:lstStyle/>
          <a:p>
            <a:r>
              <a:rPr lang="en-GB"/>
              <a:t>Unexpected, extraordinary event</a:t>
            </a:r>
          </a:p>
        </p:txBody>
      </p:sp>
      <p:sp>
        <p:nvSpPr>
          <p:cNvPr id="6" name="Rectangle 5"/>
          <p:cNvSpPr/>
          <p:nvPr/>
        </p:nvSpPr>
        <p:spPr>
          <a:xfrm>
            <a:off x="2843808" y="1087884"/>
            <a:ext cx="4968552" cy="4708981"/>
          </a:xfrm>
          <a:prstGeom prst="rect">
            <a:avLst/>
          </a:prstGeom>
        </p:spPr>
        <p:txBody>
          <a:bodyPr wrap="square">
            <a:spAutoFit/>
          </a:bodyPr>
          <a:lstStyle/>
          <a:p>
            <a:r>
              <a:rPr lang="en-GB" sz="2000"/>
              <a:t>E.g. X knocks V unconscious and leaves her in a field.  A lion, which has escaped from someone’s property, attacks and kills V.  X hasn’t legally caused V’s death (though X’s conduct is a ‘but for’ cause)</a:t>
            </a:r>
          </a:p>
          <a:p>
            <a:r>
              <a:rPr lang="en-GB" sz="2000"/>
              <a:t>	</a:t>
            </a:r>
          </a:p>
          <a:p>
            <a:r>
              <a:rPr lang="en-GB" sz="2000"/>
              <a:t>As Lord Hoffmann puts it in </a:t>
            </a:r>
            <a:r>
              <a:rPr lang="en-GB" sz="2000" b="1">
                <a:solidFill>
                  <a:srgbClr val="FF0000"/>
                </a:solidFill>
              </a:rPr>
              <a:t>Empress Car Co (</a:t>
            </a:r>
            <a:r>
              <a:rPr lang="en-GB" sz="2000" b="1" err="1">
                <a:solidFill>
                  <a:srgbClr val="FF0000"/>
                </a:solidFill>
              </a:rPr>
              <a:t>Abertillery</a:t>
            </a:r>
            <a:r>
              <a:rPr lang="en-GB" sz="2000" b="1">
                <a:solidFill>
                  <a:srgbClr val="FF0000"/>
                </a:solidFill>
              </a:rPr>
              <a:t>) Ltd v National Rivers Authority [1999] </a:t>
            </a:r>
            <a:r>
              <a:rPr lang="en-GB" sz="2000"/>
              <a:t>2 AC 22, HL, what is required to relieve X of causal responsibility is “some extraordinary natural event”.  He goes on, “The true…distinction is between acts and events which…are…a normal and familiar fact of life, and acts or events which are abnormal and extraordinary.”</a:t>
            </a:r>
          </a:p>
        </p:txBody>
      </p:sp>
      <p:pic>
        <p:nvPicPr>
          <p:cNvPr id="3" name="Picture 2"/>
          <p:cNvPicPr>
            <a:picLocks noChangeAspect="1"/>
          </p:cNvPicPr>
          <p:nvPr/>
        </p:nvPicPr>
        <p:blipFill>
          <a:blip r:embed="rId3"/>
          <a:stretch>
            <a:fillRect/>
          </a:stretch>
        </p:blipFill>
        <p:spPr>
          <a:xfrm>
            <a:off x="61507" y="836712"/>
            <a:ext cx="2466975" cy="1847850"/>
          </a:xfrm>
          <a:prstGeom prst="rect">
            <a:avLst/>
          </a:prstGeom>
        </p:spPr>
      </p:pic>
    </p:spTree>
    <p:extLst>
      <p:ext uri="{BB962C8B-B14F-4D97-AF65-F5344CB8AC3E}">
        <p14:creationId xmlns:p14="http://schemas.microsoft.com/office/powerpoint/2010/main" val="15725551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reeform: Shape 10">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3156366"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370695" y="1683144"/>
            <a:ext cx="2081191" cy="3491712"/>
          </a:xfrm>
        </p:spPr>
        <p:txBody>
          <a:bodyPr vert="horz" lIns="91440" tIns="45720" rIns="91440" bIns="45720" rtlCol="0" anchor="ctr">
            <a:normAutofit/>
          </a:bodyPr>
          <a:lstStyle/>
          <a:p>
            <a:r>
              <a:rPr lang="en-US" sz="3600"/>
              <a:t>Victims behaviour</a:t>
            </a:r>
          </a:p>
        </p:txBody>
      </p:sp>
      <p:sp>
        <p:nvSpPr>
          <p:cNvPr id="4" name="Rectangle 3"/>
          <p:cNvSpPr/>
          <p:nvPr/>
        </p:nvSpPr>
        <p:spPr>
          <a:xfrm>
            <a:off x="3347864" y="1093393"/>
            <a:ext cx="4901196" cy="4744251"/>
          </a:xfrm>
          <a:prstGeom prst="rect">
            <a:avLst/>
          </a:prstGeom>
        </p:spPr>
        <p:txBody>
          <a:bodyPr vert="horz" lIns="91440" tIns="45720" rIns="91440" bIns="45720" rtlCol="0" anchor="ctr">
            <a:normAutofit lnSpcReduction="10000"/>
          </a:bodyPr>
          <a:lstStyle/>
          <a:p>
            <a:pPr indent="-182880">
              <a:lnSpc>
                <a:spcPct val="90000"/>
              </a:lnSpc>
              <a:spcAft>
                <a:spcPts val="600"/>
              </a:spcAft>
              <a:buClr>
                <a:schemeClr val="accent1"/>
              </a:buClr>
              <a:buFont typeface="Wingdings 2" pitchFamily="18" charset="2"/>
              <a:buChar char=""/>
              <a:defRPr/>
            </a:pPr>
            <a:endParaRPr lang="en-US" sz="2800">
              <a:solidFill>
                <a:schemeClr val="tx1">
                  <a:lumMod val="65000"/>
                  <a:lumOff val="35000"/>
                </a:schemeClr>
              </a:solidFill>
              <a:effectLst>
                <a:outerShdw blurRad="38100" dist="38100" dir="2700000" algn="tl">
                  <a:srgbClr val="C0C0C0"/>
                </a:outerShdw>
              </a:effectLst>
            </a:endParaRPr>
          </a:p>
          <a:p>
            <a:pPr indent="-182880">
              <a:lnSpc>
                <a:spcPct val="90000"/>
              </a:lnSpc>
              <a:spcAft>
                <a:spcPts val="600"/>
              </a:spcAft>
              <a:buClr>
                <a:schemeClr val="accent1"/>
              </a:buClr>
              <a:buFont typeface="Wingdings 2" pitchFamily="18" charset="2"/>
              <a:buChar char=""/>
              <a:defRPr/>
            </a:pPr>
            <a:r>
              <a:rPr lang="en-US" sz="2800">
                <a:solidFill>
                  <a:schemeClr val="tx1">
                    <a:lumMod val="65000"/>
                    <a:lumOff val="35000"/>
                  </a:schemeClr>
                </a:solidFill>
                <a:effectLst>
                  <a:outerShdw blurRad="38100" dist="38100" dir="2700000" algn="tl">
                    <a:srgbClr val="C0C0C0"/>
                  </a:outerShdw>
                </a:effectLst>
              </a:rPr>
              <a:t>	1. V’s </a:t>
            </a:r>
            <a:r>
              <a:rPr lang="en-US" sz="2800" err="1">
                <a:solidFill>
                  <a:schemeClr val="tx1">
                    <a:lumMod val="65000"/>
                    <a:lumOff val="35000"/>
                  </a:schemeClr>
                </a:solidFill>
                <a:effectLst>
                  <a:outerShdw blurRad="38100" dist="38100" dir="2700000" algn="tl">
                    <a:srgbClr val="C0C0C0"/>
                  </a:outerShdw>
                </a:effectLst>
              </a:rPr>
              <a:t>behaviour</a:t>
            </a:r>
            <a:r>
              <a:rPr lang="en-US" sz="2800">
                <a:solidFill>
                  <a:schemeClr val="tx1">
                    <a:lumMod val="65000"/>
                    <a:lumOff val="35000"/>
                  </a:schemeClr>
                </a:solidFill>
                <a:effectLst>
                  <a:outerShdw blurRad="38100" dist="38100" dir="2700000" algn="tl">
                    <a:srgbClr val="C0C0C0"/>
                  </a:outerShdw>
                </a:effectLst>
              </a:rPr>
              <a:t> is a response to the defendant’s conduct; and</a:t>
            </a:r>
          </a:p>
          <a:p>
            <a:pPr indent="-182880">
              <a:lnSpc>
                <a:spcPct val="90000"/>
              </a:lnSpc>
              <a:spcAft>
                <a:spcPts val="600"/>
              </a:spcAft>
              <a:buClr>
                <a:schemeClr val="accent1"/>
              </a:buClr>
              <a:buFont typeface="Wingdings 2" pitchFamily="18" charset="2"/>
              <a:buChar char=""/>
              <a:defRPr/>
            </a:pPr>
            <a:r>
              <a:rPr lang="en-US" sz="2800">
                <a:solidFill>
                  <a:schemeClr val="tx1">
                    <a:lumMod val="65000"/>
                    <a:lumOff val="35000"/>
                  </a:schemeClr>
                </a:solidFill>
                <a:effectLst>
                  <a:outerShdw blurRad="38100" dist="38100" dir="2700000" algn="tl">
                    <a:srgbClr val="C0C0C0"/>
                  </a:outerShdw>
                </a:effectLst>
              </a:rPr>
              <a:t>	2. it is a reasonably foreseeable response then V’s </a:t>
            </a:r>
            <a:r>
              <a:rPr lang="en-US" sz="2800" err="1">
                <a:solidFill>
                  <a:schemeClr val="tx1">
                    <a:lumMod val="65000"/>
                    <a:lumOff val="35000"/>
                  </a:schemeClr>
                </a:solidFill>
                <a:effectLst>
                  <a:outerShdw blurRad="38100" dist="38100" dir="2700000" algn="tl">
                    <a:srgbClr val="C0C0C0"/>
                  </a:outerShdw>
                </a:effectLst>
              </a:rPr>
              <a:t>behaviour</a:t>
            </a:r>
            <a:r>
              <a:rPr lang="en-US" sz="2800">
                <a:solidFill>
                  <a:schemeClr val="tx1">
                    <a:lumMod val="65000"/>
                    <a:lumOff val="35000"/>
                  </a:schemeClr>
                </a:solidFill>
                <a:effectLst>
                  <a:outerShdw blurRad="38100" dist="38100" dir="2700000" algn="tl">
                    <a:srgbClr val="C0C0C0"/>
                  </a:outerShdw>
                </a:effectLst>
              </a:rPr>
              <a:t> will NOT break the chain of causation between the defendant’s conduct and the victim’s death (provided, of course, the defendant’s conduct is still an operative cause)</a:t>
            </a:r>
          </a:p>
        </p:txBody>
      </p:sp>
      <p:sp>
        <p:nvSpPr>
          <p:cNvPr id="8" name="Freeform: Shape 12">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8392887" y="1056875"/>
            <a:ext cx="75111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1526277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Actions of third party</a:t>
            </a:r>
          </a:p>
        </p:txBody>
      </p:sp>
      <p:sp>
        <p:nvSpPr>
          <p:cNvPr id="3" name="Content Placeholder 2"/>
          <p:cNvSpPr>
            <a:spLocks noGrp="1"/>
          </p:cNvSpPr>
          <p:nvPr>
            <p:ph idx="1"/>
          </p:nvPr>
        </p:nvSpPr>
        <p:spPr/>
        <p:txBody>
          <a:bodyPr>
            <a:normAutofit fontScale="92500" lnSpcReduction="10000"/>
          </a:bodyPr>
          <a:lstStyle/>
          <a:p>
            <a:r>
              <a:rPr lang="en-GB"/>
              <a:t>E.g. On the way to hospital, the ambulance carrying V is involved in an accident caused by X which kills V; or at hospital, V is killed by  X, a visitor or another patient.  In neither case is C causally responsible for V ‘s death: X’s action has broken the chain of causation.</a:t>
            </a:r>
          </a:p>
          <a:p>
            <a:r>
              <a:rPr lang="en-GB"/>
              <a:t>	If, on the other hand, X’s action is C ’s responsibility in the sense that X is responding to what C has done in a predictable way, C remains causally responsible:</a:t>
            </a:r>
          </a:p>
          <a:p>
            <a:endParaRPr lang="en-GB"/>
          </a:p>
          <a:p>
            <a:r>
              <a:rPr lang="en-GB" err="1"/>
              <a:t>Pagett</a:t>
            </a:r>
            <a:r>
              <a:rPr lang="en-GB"/>
              <a:t> (1983) 76 CAR 279</a:t>
            </a:r>
          </a:p>
          <a:p>
            <a:endParaRPr lang="en-GB"/>
          </a:p>
          <a:p>
            <a:r>
              <a:rPr lang="en-GB"/>
              <a:t>Empress Car Co (</a:t>
            </a:r>
            <a:r>
              <a:rPr lang="en-GB" err="1"/>
              <a:t>Abertillery</a:t>
            </a:r>
            <a:r>
              <a:rPr lang="en-GB"/>
              <a:t>) Ltd v National Rivers Authority [1999] 2 AC 22, HL</a:t>
            </a:r>
          </a:p>
          <a:p>
            <a:endParaRPr lang="en-GB"/>
          </a:p>
          <a:p>
            <a:pPr marL="0" indent="0">
              <a:buNone/>
            </a:pPr>
            <a:r>
              <a:rPr lang="en-GB"/>
              <a:t>The difficult cases are those where X is a doctor or a hospital...</a:t>
            </a:r>
          </a:p>
          <a:p>
            <a:endParaRPr lang="en-GB"/>
          </a:p>
        </p:txBody>
      </p:sp>
      <p:pic>
        <p:nvPicPr>
          <p:cNvPr id="4" name="Picture 3"/>
          <p:cNvPicPr>
            <a:picLocks noChangeAspect="1"/>
          </p:cNvPicPr>
          <p:nvPr/>
        </p:nvPicPr>
        <p:blipFill>
          <a:blip r:embed="rId3"/>
          <a:stretch>
            <a:fillRect/>
          </a:stretch>
        </p:blipFill>
        <p:spPr>
          <a:xfrm>
            <a:off x="6012160" y="2981375"/>
            <a:ext cx="2525068" cy="886106"/>
          </a:xfrm>
          <a:prstGeom prst="rect">
            <a:avLst/>
          </a:prstGeom>
        </p:spPr>
      </p:pic>
      <p:pic>
        <p:nvPicPr>
          <p:cNvPr id="5" name="Picture 4"/>
          <p:cNvPicPr>
            <a:picLocks noChangeAspect="1"/>
          </p:cNvPicPr>
          <p:nvPr/>
        </p:nvPicPr>
        <p:blipFill>
          <a:blip r:embed="rId4"/>
          <a:stretch>
            <a:fillRect/>
          </a:stretch>
        </p:blipFill>
        <p:spPr>
          <a:xfrm>
            <a:off x="1290507" y="4134460"/>
            <a:ext cx="1208597" cy="1208597"/>
          </a:xfrm>
          <a:prstGeom prst="rect">
            <a:avLst/>
          </a:prstGeom>
        </p:spPr>
      </p:pic>
    </p:spTree>
    <p:extLst>
      <p:ext uri="{BB962C8B-B14F-4D97-AF65-F5344CB8AC3E}">
        <p14:creationId xmlns:p14="http://schemas.microsoft.com/office/powerpoint/2010/main" val="37801331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Actions of medical third party</a:t>
            </a:r>
          </a:p>
        </p:txBody>
      </p:sp>
      <p:sp>
        <p:nvSpPr>
          <p:cNvPr id="4" name="Rectangle 3"/>
          <p:cNvSpPr/>
          <p:nvPr/>
        </p:nvSpPr>
        <p:spPr>
          <a:xfrm>
            <a:off x="2771800" y="1675521"/>
            <a:ext cx="5991785" cy="2031325"/>
          </a:xfrm>
          <a:prstGeom prst="rect">
            <a:avLst/>
          </a:prstGeom>
        </p:spPr>
        <p:txBody>
          <a:bodyPr wrap="square">
            <a:spAutoFit/>
          </a:bodyPr>
          <a:lstStyle/>
          <a:p>
            <a:r>
              <a:rPr lang="en-GB" sz="2100"/>
              <a:t>The applicable principle is the same as for other third party actions: if the treatment received is C’s responsibility in the sense that X (hospital/doctor) is responding to what C has done in a predictable way, C remains causally responsible (provided, of course, that C’s conduct is still an operative cause)</a:t>
            </a:r>
          </a:p>
        </p:txBody>
      </p:sp>
      <p:pic>
        <p:nvPicPr>
          <p:cNvPr id="3" name="Picture 2"/>
          <p:cNvPicPr>
            <a:picLocks noChangeAspect="1"/>
          </p:cNvPicPr>
          <p:nvPr/>
        </p:nvPicPr>
        <p:blipFill>
          <a:blip r:embed="rId3"/>
          <a:stretch>
            <a:fillRect/>
          </a:stretch>
        </p:blipFill>
        <p:spPr>
          <a:xfrm>
            <a:off x="4211960" y="4440091"/>
            <a:ext cx="2552700" cy="1790700"/>
          </a:xfrm>
          <a:prstGeom prst="rect">
            <a:avLst/>
          </a:prstGeom>
        </p:spPr>
      </p:pic>
    </p:spTree>
    <p:extLst>
      <p:ext uri="{BB962C8B-B14F-4D97-AF65-F5344CB8AC3E}">
        <p14:creationId xmlns:p14="http://schemas.microsoft.com/office/powerpoint/2010/main" val="36813820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9689" y="1123837"/>
            <a:ext cx="2210611" cy="4601183"/>
          </a:xfrm>
        </p:spPr>
        <p:txBody>
          <a:bodyPr>
            <a:normAutofit/>
          </a:bodyPr>
          <a:lstStyle/>
          <a:p>
            <a:r>
              <a:rPr lang="en-GB" sz="2600"/>
              <a:t>Elements of </a:t>
            </a:r>
            <a:r>
              <a:rPr lang="en-GB" sz="2600" err="1"/>
              <a:t>Actus</a:t>
            </a:r>
            <a:r>
              <a:rPr lang="en-GB" sz="2600"/>
              <a:t> Reus: Circumstances</a:t>
            </a:r>
          </a:p>
        </p:txBody>
      </p:sp>
      <p:sp>
        <p:nvSpPr>
          <p:cNvPr id="3" name="Content Placeholder 2"/>
          <p:cNvSpPr>
            <a:spLocks noGrp="1"/>
          </p:cNvSpPr>
          <p:nvPr>
            <p:ph idx="1"/>
          </p:nvPr>
        </p:nvSpPr>
        <p:spPr>
          <a:xfrm>
            <a:off x="2901950" y="864108"/>
            <a:ext cx="2689418" cy="5120640"/>
          </a:xfrm>
        </p:spPr>
        <p:txBody>
          <a:bodyPr>
            <a:normAutofit/>
          </a:bodyPr>
          <a:lstStyle/>
          <a:p>
            <a:r>
              <a:rPr lang="en-GB"/>
              <a:t>May be crucial to determine liability</a:t>
            </a:r>
          </a:p>
          <a:p>
            <a:pPr marL="0" indent="0">
              <a:buNone/>
            </a:pPr>
            <a:endParaRPr lang="en-GB"/>
          </a:p>
          <a:p>
            <a:r>
              <a:rPr lang="en-GB"/>
              <a:t>Not ALL circumstances may be crucial </a:t>
            </a:r>
          </a:p>
          <a:p>
            <a:pPr marL="0" indent="0">
              <a:buNone/>
            </a:pPr>
            <a:endParaRPr lang="en-GB"/>
          </a:p>
          <a:p>
            <a:r>
              <a:rPr lang="en-GB"/>
              <a:t>State of affairs</a:t>
            </a:r>
          </a:p>
          <a:p>
            <a:pPr marL="0" indent="0">
              <a:buNone/>
            </a:pPr>
            <a:endParaRPr lang="en-GB"/>
          </a:p>
          <a:p>
            <a:r>
              <a:rPr lang="en-US" b="1"/>
              <a:t>Winzar v Chief Constable of Kent [1983]</a:t>
            </a:r>
          </a:p>
          <a:p>
            <a:r>
              <a:rPr lang="en-US" b="1"/>
              <a:t>R v </a:t>
            </a:r>
            <a:r>
              <a:rPr lang="en-US" b="1" err="1"/>
              <a:t>Larsonneur</a:t>
            </a:r>
            <a:r>
              <a:rPr lang="en-US" b="1"/>
              <a:t> [1933] </a:t>
            </a:r>
          </a:p>
          <a:p>
            <a:pPr marL="0" indent="0">
              <a:buNone/>
            </a:pPr>
            <a:endParaRPr lang="en-GB"/>
          </a:p>
          <a:p>
            <a:endParaRPr lang="en-GB"/>
          </a:p>
          <a:p>
            <a:endParaRPr lang="en-GB"/>
          </a:p>
        </p:txBody>
      </p:sp>
      <p:pic>
        <p:nvPicPr>
          <p:cNvPr id="5" name="Picture 4"/>
          <p:cNvPicPr>
            <a:picLocks noChangeAspect="1"/>
          </p:cNvPicPr>
          <p:nvPr/>
        </p:nvPicPr>
        <p:blipFill rotWithShape="1">
          <a:blip r:embed="rId3"/>
          <a:srcRect l="42847" r="28526" b="-1"/>
          <a:stretch/>
        </p:blipFill>
        <p:spPr>
          <a:xfrm>
            <a:off x="5863590" y="758952"/>
            <a:ext cx="2713074" cy="5330952"/>
          </a:xfrm>
          <a:prstGeom prst="rect">
            <a:avLst/>
          </a:prstGeom>
        </p:spPr>
      </p:pic>
    </p:spTree>
    <p:extLst>
      <p:ext uri="{BB962C8B-B14F-4D97-AF65-F5344CB8AC3E}">
        <p14:creationId xmlns:p14="http://schemas.microsoft.com/office/powerpoint/2010/main" val="349537741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a:t>Overview</a:t>
            </a:r>
          </a:p>
        </p:txBody>
      </p:sp>
      <p:graphicFrame>
        <p:nvGraphicFramePr>
          <p:cNvPr id="8" name="Diagram 7"/>
          <p:cNvGraphicFramePr/>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1" name="Diagram 10"/>
          <p:cNvGraphicFramePr/>
          <p:nvPr/>
        </p:nvGraphicFramePr>
        <p:xfrm>
          <a:off x="2400301" y="1333500"/>
          <a:ext cx="6282905" cy="456720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18234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BE6EF2C8-70A1-4907-A995-24C8663316FB}"/>
                                            </p:graphicEl>
                                          </p:spTgt>
                                        </p:tgtEl>
                                        <p:attrNameLst>
                                          <p:attrName>style.visibility</p:attrName>
                                        </p:attrNameLst>
                                      </p:cBhvr>
                                      <p:to>
                                        <p:strVal val="visible"/>
                                      </p:to>
                                    </p:set>
                                    <p:animEffect transition="in" filter="fade">
                                      <p:cBhvr>
                                        <p:cTn id="7" dur="500"/>
                                        <p:tgtEl>
                                          <p:spTgt spid="11">
                                            <p:graphicEl>
                                              <a:dgm id="{BE6EF2C8-70A1-4907-A995-24C8663316F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EF0E4627-2B76-4183-AACB-F868BBEF7419}"/>
                                            </p:graphicEl>
                                          </p:spTgt>
                                        </p:tgtEl>
                                        <p:attrNameLst>
                                          <p:attrName>style.visibility</p:attrName>
                                        </p:attrNameLst>
                                      </p:cBhvr>
                                      <p:to>
                                        <p:strVal val="visible"/>
                                      </p:to>
                                    </p:set>
                                    <p:animEffect transition="in" filter="fade">
                                      <p:cBhvr>
                                        <p:cTn id="12" dur="500"/>
                                        <p:tgtEl>
                                          <p:spTgt spid="11">
                                            <p:graphicEl>
                                              <a:dgm id="{EF0E4627-2B76-4183-AACB-F868BBEF74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graphicEl>
                                              <a:dgm id="{900A375C-65BD-4E04-BAC0-AA0E6CFFAAFF}"/>
                                            </p:graphicEl>
                                          </p:spTgt>
                                        </p:tgtEl>
                                        <p:attrNameLst>
                                          <p:attrName>style.visibility</p:attrName>
                                        </p:attrNameLst>
                                      </p:cBhvr>
                                      <p:to>
                                        <p:strVal val="visible"/>
                                      </p:to>
                                    </p:set>
                                    <p:animEffect transition="in" filter="fade">
                                      <p:cBhvr>
                                        <p:cTn id="15" dur="500"/>
                                        <p:tgtEl>
                                          <p:spTgt spid="11">
                                            <p:graphicEl>
                                              <a:dgm id="{900A375C-65BD-4E04-BAC0-AA0E6CFFAAF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graphicEl>
                                              <a:dgm id="{FCBB9143-6E7A-42D9-8308-A1794890573B}"/>
                                            </p:graphicEl>
                                          </p:spTgt>
                                        </p:tgtEl>
                                        <p:attrNameLst>
                                          <p:attrName>style.visibility</p:attrName>
                                        </p:attrNameLst>
                                      </p:cBhvr>
                                      <p:to>
                                        <p:strVal val="visible"/>
                                      </p:to>
                                    </p:set>
                                    <p:animEffect transition="in" filter="fade">
                                      <p:cBhvr>
                                        <p:cTn id="20" dur="500"/>
                                        <p:tgtEl>
                                          <p:spTgt spid="11">
                                            <p:graphicEl>
                                              <a:dgm id="{FCBB9143-6E7A-42D9-8308-A1794890573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graphicEl>
                                              <a:dgm id="{271EDF56-7574-490A-A4E6-41AA85724EE4}"/>
                                            </p:graphicEl>
                                          </p:spTgt>
                                        </p:tgtEl>
                                        <p:attrNameLst>
                                          <p:attrName>style.visibility</p:attrName>
                                        </p:attrNameLst>
                                      </p:cBhvr>
                                      <p:to>
                                        <p:strVal val="visible"/>
                                      </p:to>
                                    </p:set>
                                    <p:animEffect transition="in" filter="fade">
                                      <p:cBhvr>
                                        <p:cTn id="23" dur="500"/>
                                        <p:tgtEl>
                                          <p:spTgt spid="11">
                                            <p:graphicEl>
                                              <a:dgm id="{271EDF56-7574-490A-A4E6-41AA85724EE4}"/>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graphicEl>
                                              <a:dgm id="{331B2694-77F3-43D0-AE2B-294122A93598}"/>
                                            </p:graphicEl>
                                          </p:spTgt>
                                        </p:tgtEl>
                                        <p:attrNameLst>
                                          <p:attrName>style.visibility</p:attrName>
                                        </p:attrNameLst>
                                      </p:cBhvr>
                                      <p:to>
                                        <p:strVal val="visible"/>
                                      </p:to>
                                    </p:set>
                                    <p:animEffect transition="in" filter="fade">
                                      <p:cBhvr>
                                        <p:cTn id="28" dur="500"/>
                                        <p:tgtEl>
                                          <p:spTgt spid="11">
                                            <p:graphicEl>
                                              <a:dgm id="{331B2694-77F3-43D0-AE2B-294122A9359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graphicEl>
                                              <a:dgm id="{EA915ACC-D267-452C-A9A7-61BC7BCF275E}"/>
                                            </p:graphicEl>
                                          </p:spTgt>
                                        </p:tgtEl>
                                        <p:attrNameLst>
                                          <p:attrName>style.visibility</p:attrName>
                                        </p:attrNameLst>
                                      </p:cBhvr>
                                      <p:to>
                                        <p:strVal val="visible"/>
                                      </p:to>
                                    </p:set>
                                    <p:animEffect transition="in" filter="fade">
                                      <p:cBhvr>
                                        <p:cTn id="31" dur="500"/>
                                        <p:tgtEl>
                                          <p:spTgt spid="11">
                                            <p:graphicEl>
                                              <a:dgm id="{EA915ACC-D267-452C-A9A7-61BC7BCF275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graphicEl>
                                              <a:dgm id="{77EC4313-B04A-4349-A2AE-3FF705A2B700}"/>
                                            </p:graphicEl>
                                          </p:spTgt>
                                        </p:tgtEl>
                                        <p:attrNameLst>
                                          <p:attrName>style.visibility</p:attrName>
                                        </p:attrNameLst>
                                      </p:cBhvr>
                                      <p:to>
                                        <p:strVal val="visible"/>
                                      </p:to>
                                    </p:set>
                                    <p:animEffect transition="in" filter="fade">
                                      <p:cBhvr>
                                        <p:cTn id="36" dur="500"/>
                                        <p:tgtEl>
                                          <p:spTgt spid="11">
                                            <p:graphicEl>
                                              <a:dgm id="{77EC4313-B04A-4349-A2AE-3FF705A2B700}"/>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1">
                                            <p:graphicEl>
                                              <a:dgm id="{49502808-BF87-4E1B-AA6D-DD76934C4305}"/>
                                            </p:graphicEl>
                                          </p:spTgt>
                                        </p:tgtEl>
                                        <p:attrNameLst>
                                          <p:attrName>style.visibility</p:attrName>
                                        </p:attrNameLst>
                                      </p:cBhvr>
                                      <p:to>
                                        <p:strVal val="visible"/>
                                      </p:to>
                                    </p:set>
                                    <p:animEffect transition="in" filter="fade">
                                      <p:cBhvr>
                                        <p:cTn id="39" dur="500"/>
                                        <p:tgtEl>
                                          <p:spTgt spid="11">
                                            <p:graphicEl>
                                              <a:dgm id="{49502808-BF87-4E1B-AA6D-DD76934C4305}"/>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14345400-2434-497D-9FE2-3938EFD83226}"/>
                                            </p:graphicEl>
                                          </p:spTgt>
                                        </p:tgtEl>
                                        <p:attrNameLst>
                                          <p:attrName>style.visibility</p:attrName>
                                        </p:attrNameLst>
                                      </p:cBhvr>
                                      <p:to>
                                        <p:strVal val="visible"/>
                                      </p:to>
                                    </p:set>
                                    <p:animEffect transition="in" filter="fade">
                                      <p:cBhvr>
                                        <p:cTn id="44" dur="500"/>
                                        <p:tgtEl>
                                          <p:spTgt spid="11">
                                            <p:graphicEl>
                                              <a:dgm id="{14345400-2434-497D-9FE2-3938EFD8322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1">
                                            <p:graphicEl>
                                              <a:dgm id="{3E09F40B-C29E-4879-81FE-744E5EBA47A9}"/>
                                            </p:graphicEl>
                                          </p:spTgt>
                                        </p:tgtEl>
                                        <p:attrNameLst>
                                          <p:attrName>style.visibility</p:attrName>
                                        </p:attrNameLst>
                                      </p:cBhvr>
                                      <p:to>
                                        <p:strVal val="visible"/>
                                      </p:to>
                                    </p:set>
                                    <p:animEffect transition="in" filter="fade">
                                      <p:cBhvr>
                                        <p:cTn id="47" dur="500"/>
                                        <p:tgtEl>
                                          <p:spTgt spid="11">
                                            <p:graphicEl>
                                              <a:dgm id="{3E09F40B-C29E-4879-81FE-744E5EBA47A9}"/>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1">
                                            <p:graphicEl>
                                              <a:dgm id="{AECB83FF-2FBE-4BEC-8ADA-0FCE97CB959B}"/>
                                            </p:graphicEl>
                                          </p:spTgt>
                                        </p:tgtEl>
                                        <p:attrNameLst>
                                          <p:attrName>style.visibility</p:attrName>
                                        </p:attrNameLst>
                                      </p:cBhvr>
                                      <p:to>
                                        <p:strVal val="visible"/>
                                      </p:to>
                                    </p:set>
                                    <p:animEffect transition="in" filter="fade">
                                      <p:cBhvr>
                                        <p:cTn id="52" dur="500"/>
                                        <p:tgtEl>
                                          <p:spTgt spid="11">
                                            <p:graphicEl>
                                              <a:dgm id="{AECB83FF-2FBE-4BEC-8ADA-0FCE97CB959B}"/>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1">
                                            <p:graphicEl>
                                              <a:dgm id="{F490BC0A-2C2F-44BD-ABF8-69FAD74DBA22}"/>
                                            </p:graphicEl>
                                          </p:spTgt>
                                        </p:tgtEl>
                                        <p:attrNameLst>
                                          <p:attrName>style.visibility</p:attrName>
                                        </p:attrNameLst>
                                      </p:cBhvr>
                                      <p:to>
                                        <p:strVal val="visible"/>
                                      </p:to>
                                    </p:set>
                                    <p:animEffect transition="in" filter="fade">
                                      <p:cBhvr>
                                        <p:cTn id="55" dur="500"/>
                                        <p:tgtEl>
                                          <p:spTgt spid="11">
                                            <p:graphicEl>
                                              <a:dgm id="{F490BC0A-2C2F-44BD-ABF8-69FAD74DBA22}"/>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1">
                                            <p:graphicEl>
                                              <a:dgm id="{CDD7A93A-EC7F-4485-A218-7B7ED58135E8}"/>
                                            </p:graphicEl>
                                          </p:spTgt>
                                        </p:tgtEl>
                                        <p:attrNameLst>
                                          <p:attrName>style.visibility</p:attrName>
                                        </p:attrNameLst>
                                      </p:cBhvr>
                                      <p:to>
                                        <p:strVal val="visible"/>
                                      </p:to>
                                    </p:set>
                                    <p:animEffect transition="in" filter="fade">
                                      <p:cBhvr>
                                        <p:cTn id="60" dur="500"/>
                                        <p:tgtEl>
                                          <p:spTgt spid="11">
                                            <p:graphicEl>
                                              <a:dgm id="{CDD7A93A-EC7F-4485-A218-7B7ED58135E8}"/>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11">
                                            <p:graphicEl>
                                              <a:dgm id="{08704775-52D8-48E3-9840-1832AEA570DC}"/>
                                            </p:graphicEl>
                                          </p:spTgt>
                                        </p:tgtEl>
                                        <p:attrNameLst>
                                          <p:attrName>style.visibility</p:attrName>
                                        </p:attrNameLst>
                                      </p:cBhvr>
                                      <p:to>
                                        <p:strVal val="visible"/>
                                      </p:to>
                                    </p:set>
                                    <p:animEffect transition="in" filter="fade">
                                      <p:cBhvr>
                                        <p:cTn id="63" dur="500"/>
                                        <p:tgtEl>
                                          <p:spTgt spid="11">
                                            <p:graphicEl>
                                              <a:dgm id="{08704775-52D8-48E3-9840-1832AEA570DC}"/>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11">
                                            <p:graphicEl>
                                              <a:dgm id="{4EFF2D21-8C25-4908-87B3-349BB86C5281}"/>
                                            </p:graphicEl>
                                          </p:spTgt>
                                        </p:tgtEl>
                                        <p:attrNameLst>
                                          <p:attrName>style.visibility</p:attrName>
                                        </p:attrNameLst>
                                      </p:cBhvr>
                                      <p:to>
                                        <p:strVal val="visible"/>
                                      </p:to>
                                    </p:set>
                                    <p:animEffect transition="in" filter="fade">
                                      <p:cBhvr>
                                        <p:cTn id="68" dur="500"/>
                                        <p:tgtEl>
                                          <p:spTgt spid="11">
                                            <p:graphicEl>
                                              <a:dgm id="{4EFF2D21-8C25-4908-87B3-349BB86C5281}"/>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1">
                                            <p:graphicEl>
                                              <a:dgm id="{3B1A7F39-6B15-43FF-9321-71EBFD216C56}"/>
                                            </p:graphicEl>
                                          </p:spTgt>
                                        </p:tgtEl>
                                        <p:attrNameLst>
                                          <p:attrName>style.visibility</p:attrName>
                                        </p:attrNameLst>
                                      </p:cBhvr>
                                      <p:to>
                                        <p:strVal val="visible"/>
                                      </p:to>
                                    </p:set>
                                    <p:animEffect transition="in" filter="fade">
                                      <p:cBhvr>
                                        <p:cTn id="71" dur="500"/>
                                        <p:tgtEl>
                                          <p:spTgt spid="11">
                                            <p:graphicEl>
                                              <a:dgm id="{3B1A7F39-6B15-43FF-9321-71EBFD216C56}"/>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11">
                                            <p:graphicEl>
                                              <a:dgm id="{579A1329-9423-42D7-9A22-D47B39E4E3A1}"/>
                                            </p:graphicEl>
                                          </p:spTgt>
                                        </p:tgtEl>
                                        <p:attrNameLst>
                                          <p:attrName>style.visibility</p:attrName>
                                        </p:attrNameLst>
                                      </p:cBhvr>
                                      <p:to>
                                        <p:strVal val="visible"/>
                                      </p:to>
                                    </p:set>
                                    <p:animEffect transition="in" filter="fade">
                                      <p:cBhvr>
                                        <p:cTn id="76" dur="500"/>
                                        <p:tgtEl>
                                          <p:spTgt spid="11">
                                            <p:graphicEl>
                                              <a:dgm id="{579A1329-9423-42D7-9A22-D47B39E4E3A1}"/>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11">
                                            <p:graphicEl>
                                              <a:dgm id="{04C113C1-EEC4-4AAF-AAB9-7FD71952C9AB}"/>
                                            </p:graphicEl>
                                          </p:spTgt>
                                        </p:tgtEl>
                                        <p:attrNameLst>
                                          <p:attrName>style.visibility</p:attrName>
                                        </p:attrNameLst>
                                      </p:cBhvr>
                                      <p:to>
                                        <p:strVal val="visible"/>
                                      </p:to>
                                    </p:set>
                                    <p:animEffect transition="in" filter="fade">
                                      <p:cBhvr>
                                        <p:cTn id="79" dur="500"/>
                                        <p:tgtEl>
                                          <p:spTgt spid="11">
                                            <p:graphicEl>
                                              <a:dgm id="{04C113C1-EEC4-4AAF-AAB9-7FD71952C9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A178560-78C9-4CB5-BE46-05302CDA8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Question mark on green pastel background">
            <a:extLst>
              <a:ext uri="{FF2B5EF4-FFF2-40B4-BE49-F238E27FC236}">
                <a16:creationId xmlns:a16="http://schemas.microsoft.com/office/drawing/2014/main" id="{88721F76-1D90-418C-B54C-5B182AF89BC9}"/>
              </a:ext>
            </a:extLst>
          </p:cNvPr>
          <p:cNvPicPr>
            <a:picLocks noChangeAspect="1"/>
          </p:cNvPicPr>
          <p:nvPr/>
        </p:nvPicPr>
        <p:blipFill rotWithShape="1">
          <a:blip r:embed="rId2"/>
          <a:srcRect l="25"/>
          <a:stretch/>
        </p:blipFill>
        <p:spPr>
          <a:xfrm>
            <a:off x="20" y="1"/>
            <a:ext cx="9141694" cy="6858000"/>
          </a:xfrm>
          <a:prstGeom prst="rect">
            <a:avLst/>
          </a:prstGeom>
        </p:spPr>
      </p:pic>
      <p:sp>
        <p:nvSpPr>
          <p:cNvPr id="14" name="Rectangle 13">
            <a:extLst>
              <a:ext uri="{FF2B5EF4-FFF2-40B4-BE49-F238E27FC236}">
                <a16:creationId xmlns:a16="http://schemas.microsoft.com/office/drawing/2014/main" id="{69461EC9-A94F-4225-B526-5C862F340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3D817EA-620F-420F-81DA-A11CA9951392}"/>
              </a:ext>
            </a:extLst>
          </p:cNvPr>
          <p:cNvSpPr>
            <a:spLocks noGrp="1"/>
          </p:cNvSpPr>
          <p:nvPr>
            <p:ph type="title"/>
          </p:nvPr>
        </p:nvSpPr>
        <p:spPr>
          <a:xfrm>
            <a:off x="189689" y="1123837"/>
            <a:ext cx="2210611" cy="4601183"/>
          </a:xfrm>
        </p:spPr>
        <p:txBody>
          <a:bodyPr>
            <a:normAutofit/>
          </a:bodyPr>
          <a:lstStyle/>
          <a:p>
            <a:r>
              <a:rPr lang="en-GB"/>
              <a:t>Recap from lecture 1</a:t>
            </a:r>
          </a:p>
        </p:txBody>
      </p:sp>
      <p:sp>
        <p:nvSpPr>
          <p:cNvPr id="16" name="Rectangle 15">
            <a:extLst>
              <a:ext uri="{FF2B5EF4-FFF2-40B4-BE49-F238E27FC236}">
                <a16:creationId xmlns:a16="http://schemas.microsoft.com/office/drawing/2014/main" id="{D87160F7-FCB2-48B7-8BB8-BEFF45F6BF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2847" y="754144"/>
            <a:ext cx="5898897" cy="5335760"/>
          </a:xfrm>
          <a:prstGeom prst="rect">
            <a:avLst/>
          </a:prstGeom>
          <a:solidFill>
            <a:schemeClr val="bg1">
              <a:alpha val="8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97AD253-A719-4901-8C96-BD86EF1F3139}"/>
              </a:ext>
            </a:extLst>
          </p:cNvPr>
          <p:cNvSpPr>
            <a:spLocks noGrp="1"/>
          </p:cNvSpPr>
          <p:nvPr>
            <p:ph idx="1"/>
          </p:nvPr>
        </p:nvSpPr>
        <p:spPr>
          <a:xfrm>
            <a:off x="2979096" y="971055"/>
            <a:ext cx="5486400" cy="4901938"/>
          </a:xfrm>
        </p:spPr>
        <p:txBody>
          <a:bodyPr vert="horz" lIns="68580" tIns="34290" rIns="68580" bIns="34290" rtlCol="0">
            <a:normAutofit/>
          </a:bodyPr>
          <a:lstStyle/>
          <a:p>
            <a:pPr marL="269558" indent="-269558"/>
            <a:r>
              <a:rPr lang="en-GB" sz="3600"/>
              <a:t>What is the </a:t>
            </a:r>
            <a:r>
              <a:rPr lang="en-GB" sz="3600" i="1"/>
              <a:t>Actus reus</a:t>
            </a:r>
            <a:r>
              <a:rPr lang="en-GB" sz="3600"/>
              <a:t> of an offence concerned with?</a:t>
            </a:r>
          </a:p>
          <a:p>
            <a:pPr marL="269558" indent="-269558"/>
            <a:r>
              <a:rPr lang="en-GB" sz="3600"/>
              <a:t>How does this differ from the </a:t>
            </a:r>
            <a:r>
              <a:rPr lang="en-GB" sz="3600" i="1" err="1"/>
              <a:t>Mens</a:t>
            </a:r>
            <a:r>
              <a:rPr lang="en-GB" sz="3600" i="1"/>
              <a:t> rea</a:t>
            </a:r>
            <a:r>
              <a:rPr lang="en-GB" sz="3600"/>
              <a:t> of an offence?</a:t>
            </a:r>
          </a:p>
          <a:p>
            <a:pPr marL="269558" indent="-269558"/>
            <a:r>
              <a:rPr lang="en-GB" sz="3600"/>
              <a:t>What do I mean by the '3 C's'?</a:t>
            </a:r>
          </a:p>
          <a:p>
            <a:pPr marL="269558" indent="-269558"/>
            <a:endParaRPr lang="en-GB"/>
          </a:p>
        </p:txBody>
      </p:sp>
      <p:sp>
        <p:nvSpPr>
          <p:cNvPr id="18" name="Rectangle 17">
            <a:extLst>
              <a:ext uri="{FF2B5EF4-FFF2-40B4-BE49-F238E27FC236}">
                <a16:creationId xmlns:a16="http://schemas.microsoft.com/office/drawing/2014/main" id="{E9282B84-621E-4580-80B7-222118AE4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6806303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0F3F3-CCC2-45DD-AFF9-FDD204FC8261}"/>
              </a:ext>
            </a:extLst>
          </p:cNvPr>
          <p:cNvSpPr>
            <a:spLocks noGrp="1"/>
          </p:cNvSpPr>
          <p:nvPr>
            <p:ph type="title" idx="4294967295"/>
          </p:nvPr>
        </p:nvSpPr>
        <p:spPr>
          <a:xfrm>
            <a:off x="0" y="1123950"/>
            <a:ext cx="2211388" cy="4600575"/>
          </a:xfrm>
        </p:spPr>
        <p:txBody>
          <a:bodyPr>
            <a:normAutofit/>
          </a:bodyPr>
          <a:lstStyle/>
          <a:p>
            <a:pPr algn="ctr"/>
            <a:r>
              <a:rPr lang="en-GB" sz="4500"/>
              <a:t>Actus Reus</a:t>
            </a:r>
            <a:endParaRPr lang="en-US"/>
          </a:p>
        </p:txBody>
      </p:sp>
      <p:sp>
        <p:nvSpPr>
          <p:cNvPr id="5" name="TextBox 4">
            <a:extLst>
              <a:ext uri="{FF2B5EF4-FFF2-40B4-BE49-F238E27FC236}">
                <a16:creationId xmlns:a16="http://schemas.microsoft.com/office/drawing/2014/main" id="{1CDA7A71-53C2-4A3F-A154-0059003522AD}"/>
              </a:ext>
            </a:extLst>
          </p:cNvPr>
          <p:cNvSpPr txBox="1"/>
          <p:nvPr/>
        </p:nvSpPr>
        <p:spPr>
          <a:xfrm>
            <a:off x="577296" y="2512848"/>
            <a:ext cx="2057400" cy="43858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2400"/>
              <a:t>Conduct</a:t>
            </a:r>
          </a:p>
        </p:txBody>
      </p:sp>
      <p:sp>
        <p:nvSpPr>
          <p:cNvPr id="6" name="TextBox 5">
            <a:extLst>
              <a:ext uri="{FF2B5EF4-FFF2-40B4-BE49-F238E27FC236}">
                <a16:creationId xmlns:a16="http://schemas.microsoft.com/office/drawing/2014/main" id="{16866E04-F5F8-47F9-9204-DCB1CF115448}"/>
              </a:ext>
            </a:extLst>
          </p:cNvPr>
          <p:cNvSpPr txBox="1"/>
          <p:nvPr/>
        </p:nvSpPr>
        <p:spPr>
          <a:xfrm>
            <a:off x="3315509" y="2501391"/>
            <a:ext cx="2359325" cy="438582"/>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l"/>
            <a:r>
              <a:rPr lang="en-GB" sz="2400"/>
              <a:t>Consequences</a:t>
            </a:r>
          </a:p>
        </p:txBody>
      </p:sp>
      <p:sp>
        <p:nvSpPr>
          <p:cNvPr id="7" name="TextBox 6">
            <a:extLst>
              <a:ext uri="{FF2B5EF4-FFF2-40B4-BE49-F238E27FC236}">
                <a16:creationId xmlns:a16="http://schemas.microsoft.com/office/drawing/2014/main" id="{B036FA3B-D652-4B72-9CAD-D23A4D7D7494}"/>
              </a:ext>
            </a:extLst>
          </p:cNvPr>
          <p:cNvSpPr txBox="1"/>
          <p:nvPr/>
        </p:nvSpPr>
        <p:spPr>
          <a:xfrm>
            <a:off x="6183118" y="2500717"/>
            <a:ext cx="2057400" cy="623248"/>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a:t>Surrounding Circumstances</a:t>
            </a:r>
          </a:p>
        </p:txBody>
      </p:sp>
      <p:sp>
        <p:nvSpPr>
          <p:cNvPr id="13" name="TextBox 12">
            <a:extLst>
              <a:ext uri="{FF2B5EF4-FFF2-40B4-BE49-F238E27FC236}">
                <a16:creationId xmlns:a16="http://schemas.microsoft.com/office/drawing/2014/main" id="{3D5AD0A8-A9A7-4603-91EA-1BDE2F73826D}"/>
              </a:ext>
            </a:extLst>
          </p:cNvPr>
          <p:cNvSpPr txBox="1"/>
          <p:nvPr/>
        </p:nvSpPr>
        <p:spPr>
          <a:xfrm>
            <a:off x="518663" y="3446253"/>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a:t>A positive Act </a:t>
            </a:r>
            <a:r>
              <a:rPr lang="en-GB" sz="1350"/>
              <a:t>– most offences</a:t>
            </a:r>
          </a:p>
        </p:txBody>
      </p:sp>
      <p:sp>
        <p:nvSpPr>
          <p:cNvPr id="3" name="TextBox 2">
            <a:extLst>
              <a:ext uri="{FF2B5EF4-FFF2-40B4-BE49-F238E27FC236}">
                <a16:creationId xmlns:a16="http://schemas.microsoft.com/office/drawing/2014/main" id="{F1B64888-B820-41FD-8E1E-E451B7E549EA}"/>
              </a:ext>
            </a:extLst>
          </p:cNvPr>
          <p:cNvSpPr txBox="1"/>
          <p:nvPr/>
        </p:nvSpPr>
        <p:spPr>
          <a:xfrm>
            <a:off x="524055" y="4400550"/>
            <a:ext cx="2057400"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a:t>An omission</a:t>
            </a:r>
            <a:r>
              <a:rPr lang="en-GB" sz="1350"/>
              <a:t> – only some offences (there must be a duty of care to act).</a:t>
            </a:r>
          </a:p>
        </p:txBody>
      </p:sp>
      <p:sp>
        <p:nvSpPr>
          <p:cNvPr id="4" name="TextBox 3">
            <a:extLst>
              <a:ext uri="{FF2B5EF4-FFF2-40B4-BE49-F238E27FC236}">
                <a16:creationId xmlns:a16="http://schemas.microsoft.com/office/drawing/2014/main" id="{8C9F43C8-D6E9-41D6-8104-0EB71D8631B2}"/>
              </a:ext>
            </a:extLst>
          </p:cNvPr>
          <p:cNvSpPr txBox="1"/>
          <p:nvPr/>
        </p:nvSpPr>
        <p:spPr>
          <a:xfrm>
            <a:off x="3370098" y="3450971"/>
            <a:ext cx="2057400"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a:t>Factual causation</a:t>
            </a:r>
            <a:r>
              <a:rPr lang="en-GB" sz="1350"/>
              <a:t> (the 'but for' test). If established consider....</a:t>
            </a:r>
          </a:p>
        </p:txBody>
      </p:sp>
      <p:cxnSp>
        <p:nvCxnSpPr>
          <p:cNvPr id="8" name="Straight Arrow Connector 7">
            <a:extLst>
              <a:ext uri="{FF2B5EF4-FFF2-40B4-BE49-F238E27FC236}">
                <a16:creationId xmlns:a16="http://schemas.microsoft.com/office/drawing/2014/main" id="{A3AA4647-F5CD-46FB-814B-463CEE553427}"/>
              </a:ext>
            </a:extLst>
          </p:cNvPr>
          <p:cNvCxnSpPr/>
          <p:nvPr/>
        </p:nvCxnSpPr>
        <p:spPr>
          <a:xfrm flipH="1">
            <a:off x="4288138" y="3020055"/>
            <a:ext cx="4313" cy="30839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1B2BC08-B18D-4884-A1B6-1E5B10F74587}"/>
              </a:ext>
            </a:extLst>
          </p:cNvPr>
          <p:cNvCxnSpPr/>
          <p:nvPr/>
        </p:nvCxnSpPr>
        <p:spPr>
          <a:xfrm flipH="1">
            <a:off x="4341379" y="4399606"/>
            <a:ext cx="4313" cy="40544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260F9CCF-D910-4829-858F-24102C591A2C}"/>
              </a:ext>
            </a:extLst>
          </p:cNvPr>
          <p:cNvSpPr txBox="1"/>
          <p:nvPr/>
        </p:nvSpPr>
        <p:spPr>
          <a:xfrm>
            <a:off x="3357293" y="5012487"/>
            <a:ext cx="2057400"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a:t>Legal causation.</a:t>
            </a:r>
            <a:r>
              <a:rPr lang="en-GB" sz="1350"/>
              <a:t> Consider factors that may prevent legal causation.</a:t>
            </a:r>
          </a:p>
        </p:txBody>
      </p:sp>
      <p:sp>
        <p:nvSpPr>
          <p:cNvPr id="12" name="TextBox 11">
            <a:extLst>
              <a:ext uri="{FF2B5EF4-FFF2-40B4-BE49-F238E27FC236}">
                <a16:creationId xmlns:a16="http://schemas.microsoft.com/office/drawing/2014/main" id="{D49807AD-AC85-47A1-AFBA-F790EB4FDC8E}"/>
              </a:ext>
            </a:extLst>
          </p:cNvPr>
          <p:cNvSpPr txBox="1"/>
          <p:nvPr/>
        </p:nvSpPr>
        <p:spPr>
          <a:xfrm>
            <a:off x="6343516" y="3793332"/>
            <a:ext cx="2057400"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'State of affairs' offences only require proof of surrounding circumstances.</a:t>
            </a:r>
          </a:p>
        </p:txBody>
      </p:sp>
      <p:cxnSp>
        <p:nvCxnSpPr>
          <p:cNvPr id="14" name="Straight Arrow Connector 13">
            <a:extLst>
              <a:ext uri="{FF2B5EF4-FFF2-40B4-BE49-F238E27FC236}">
                <a16:creationId xmlns:a16="http://schemas.microsoft.com/office/drawing/2014/main" id="{7CE1F1AB-3AD9-4F86-B161-2F35CB8283A9}"/>
              </a:ext>
            </a:extLst>
          </p:cNvPr>
          <p:cNvCxnSpPr/>
          <p:nvPr/>
        </p:nvCxnSpPr>
        <p:spPr>
          <a:xfrm>
            <a:off x="7158037" y="3254584"/>
            <a:ext cx="6470" cy="38387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970250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145A2-E3F9-4A20-879C-22BBE74BC2DC}"/>
              </a:ext>
            </a:extLst>
          </p:cNvPr>
          <p:cNvSpPr>
            <a:spLocks noGrp="1"/>
          </p:cNvSpPr>
          <p:nvPr>
            <p:ph type="title"/>
          </p:nvPr>
        </p:nvSpPr>
        <p:spPr>
          <a:xfrm>
            <a:off x="189689" y="1123837"/>
            <a:ext cx="2210611" cy="4601183"/>
          </a:xfrm>
        </p:spPr>
        <p:txBody>
          <a:bodyPr>
            <a:normAutofit/>
          </a:bodyPr>
          <a:lstStyle/>
          <a:p>
            <a:r>
              <a:rPr lang="en-US"/>
              <a:t>TASK 1: Can conduct include an omission to act?</a:t>
            </a:r>
          </a:p>
        </p:txBody>
      </p:sp>
      <p:graphicFrame>
        <p:nvGraphicFramePr>
          <p:cNvPr id="6" name="Content Placeholder 2">
            <a:extLst>
              <a:ext uri="{FF2B5EF4-FFF2-40B4-BE49-F238E27FC236}">
                <a16:creationId xmlns:a16="http://schemas.microsoft.com/office/drawing/2014/main" id="{C07E0869-F45E-4DD7-A533-6703AB27AA44}"/>
              </a:ext>
            </a:extLst>
          </p:cNvPr>
          <p:cNvGraphicFramePr>
            <a:graphicFrameLocks noGrp="1"/>
          </p:cNvGraphicFramePr>
          <p:nvPr>
            <p:ph idx="1"/>
            <p:extLst>
              <p:ext uri="{D42A27DB-BD31-4B8C-83A1-F6EECF244321}">
                <p14:modId xmlns:p14="http://schemas.microsoft.com/office/powerpoint/2010/main" val="2462218694"/>
              </p:ext>
            </p:extLst>
          </p:nvPr>
        </p:nvGraphicFramePr>
        <p:xfrm>
          <a:off x="2819922" y="885459"/>
          <a:ext cx="5796200"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812041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57228ED1-B9A0-400B-9B40-A4517FEB6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DA4D3818-CA69-46CE-A808-0750E5BFD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C9B0EE6-4099-4D8D-B909-0641230E2EDE}"/>
              </a:ext>
            </a:extLst>
          </p:cNvPr>
          <p:cNvSpPr>
            <a:spLocks noGrp="1"/>
          </p:cNvSpPr>
          <p:nvPr>
            <p:ph type="title"/>
          </p:nvPr>
        </p:nvSpPr>
        <p:spPr>
          <a:xfrm>
            <a:off x="189689" y="1123837"/>
            <a:ext cx="2210611" cy="4601183"/>
          </a:xfrm>
        </p:spPr>
        <p:txBody>
          <a:bodyPr vert="horz" lIns="91440" tIns="45720" rIns="91440" bIns="45720" rtlCol="0" anchor="ctr" anchorCtr="0">
            <a:normAutofit/>
          </a:bodyPr>
          <a:lstStyle/>
          <a:p>
            <a:r>
              <a:rPr lang="en-US" sz="2500" b="1"/>
              <a:t>TASK 1</a:t>
            </a:r>
            <a:r>
              <a:rPr lang="en-US" sz="2500"/>
              <a:t>: Consider the following scenario where the D has failed to act. Has the D committed an offence by omission and can you identify the duty of care.</a:t>
            </a:r>
          </a:p>
        </p:txBody>
      </p:sp>
      <p:sp>
        <p:nvSpPr>
          <p:cNvPr id="3" name="Content Placeholder 2">
            <a:extLst>
              <a:ext uri="{FF2B5EF4-FFF2-40B4-BE49-F238E27FC236}">
                <a16:creationId xmlns:a16="http://schemas.microsoft.com/office/drawing/2014/main" id="{E48F91A2-20E6-41EE-8694-00940B180F20}"/>
              </a:ext>
            </a:extLst>
          </p:cNvPr>
          <p:cNvSpPr>
            <a:spLocks noGrp="1"/>
          </p:cNvSpPr>
          <p:nvPr>
            <p:ph sz="half" idx="1"/>
          </p:nvPr>
        </p:nvSpPr>
        <p:spPr>
          <a:xfrm>
            <a:off x="2901950" y="864108"/>
            <a:ext cx="2689418" cy="5120640"/>
          </a:xfrm>
        </p:spPr>
        <p:txBody>
          <a:bodyPr vert="horz" lIns="91440" tIns="45720" rIns="91440" bIns="45720" rtlCol="0" anchor="ctr">
            <a:normAutofit/>
          </a:bodyPr>
          <a:lstStyle/>
          <a:p>
            <a:pPr marL="269558"/>
            <a:r>
              <a:rPr lang="en-US" b="1">
                <a:solidFill>
                  <a:schemeClr val="tx1">
                    <a:lumMod val="75000"/>
                    <a:lumOff val="25000"/>
                  </a:schemeClr>
                </a:solidFill>
              </a:rPr>
              <a:t>Aaron is an air traffic controller who failed to notify an incoming aircraft that another plane was about to land on the runway. The pilot realised at the last minute and in an attempt to avoid the plane, swerved and hit the crash barriers. The pilot died. Aaron was charged with gross negligence manslaughter.</a:t>
            </a:r>
          </a:p>
        </p:txBody>
      </p:sp>
      <p:pic>
        <p:nvPicPr>
          <p:cNvPr id="4" name="Picture 4" descr="A picture containing outdoor, sitting, dirt, truck&#10;&#10;Description automatically generated">
            <a:extLst>
              <a:ext uri="{FF2B5EF4-FFF2-40B4-BE49-F238E27FC236}">
                <a16:creationId xmlns:a16="http://schemas.microsoft.com/office/drawing/2014/main" id="{AF0F4424-EBAD-4E38-9B42-E28348A69550}"/>
              </a:ext>
            </a:extLst>
          </p:cNvPr>
          <p:cNvPicPr>
            <a:picLocks noGrp="1" noChangeAspect="1"/>
          </p:cNvPicPr>
          <p:nvPr>
            <p:ph sz="half" idx="2"/>
          </p:nvPr>
        </p:nvPicPr>
        <p:blipFill rotWithShape="1">
          <a:blip r:embed="rId3"/>
          <a:srcRect l="30182" r="41319"/>
          <a:stretch/>
        </p:blipFill>
        <p:spPr>
          <a:xfrm>
            <a:off x="5863590" y="758952"/>
            <a:ext cx="2713074" cy="5330952"/>
          </a:xfrm>
          <a:prstGeom prst="rect">
            <a:avLst/>
          </a:prstGeom>
        </p:spPr>
      </p:pic>
    </p:spTree>
    <p:extLst>
      <p:ext uri="{BB962C8B-B14F-4D97-AF65-F5344CB8AC3E}">
        <p14:creationId xmlns:p14="http://schemas.microsoft.com/office/powerpoint/2010/main" val="17809711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48EB-A1CA-4BFD-917B-56A3BEF6A70D}"/>
              </a:ext>
            </a:extLst>
          </p:cNvPr>
          <p:cNvSpPr>
            <a:spLocks noGrp="1"/>
          </p:cNvSpPr>
          <p:nvPr>
            <p:ph type="title" idx="4294967295"/>
          </p:nvPr>
        </p:nvSpPr>
        <p:spPr>
          <a:xfrm>
            <a:off x="1484313" y="808038"/>
            <a:ext cx="7659687" cy="835025"/>
          </a:xfrm>
        </p:spPr>
        <p:txBody>
          <a:bodyPr>
            <a:normAutofit/>
          </a:bodyPr>
          <a:lstStyle/>
          <a:p>
            <a:r>
              <a:rPr lang="en-GB">
                <a:solidFill>
                  <a:schemeClr val="tx1"/>
                </a:solidFill>
              </a:rPr>
              <a:t>Factual and legal causation</a:t>
            </a:r>
          </a:p>
        </p:txBody>
      </p:sp>
      <p:sp>
        <p:nvSpPr>
          <p:cNvPr id="28" name="TextBox 27">
            <a:extLst>
              <a:ext uri="{FF2B5EF4-FFF2-40B4-BE49-F238E27FC236}">
                <a16:creationId xmlns:a16="http://schemas.microsoft.com/office/drawing/2014/main" id="{351625FE-0040-48C9-875B-DCDBAA431C45}"/>
              </a:ext>
            </a:extLst>
          </p:cNvPr>
          <p:cNvSpPr txBox="1"/>
          <p:nvPr/>
        </p:nvSpPr>
        <p:spPr>
          <a:xfrm>
            <a:off x="2810055" y="1650880"/>
            <a:ext cx="2585768"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(1) Consider factual causation</a:t>
            </a:r>
          </a:p>
        </p:txBody>
      </p:sp>
      <p:sp>
        <p:nvSpPr>
          <p:cNvPr id="29" name="TextBox 28">
            <a:extLst>
              <a:ext uri="{FF2B5EF4-FFF2-40B4-BE49-F238E27FC236}">
                <a16:creationId xmlns:a16="http://schemas.microsoft.com/office/drawing/2014/main" id="{BF3177DE-FDEC-4992-A602-45B7D888E1B6}"/>
              </a:ext>
            </a:extLst>
          </p:cNvPr>
          <p:cNvSpPr txBox="1"/>
          <p:nvPr/>
        </p:nvSpPr>
        <p:spPr>
          <a:xfrm>
            <a:off x="749825" y="2146225"/>
            <a:ext cx="3944428"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a:t>But for D's conduct the result would not have occurred?</a:t>
            </a:r>
          </a:p>
        </p:txBody>
      </p:sp>
      <p:cxnSp>
        <p:nvCxnSpPr>
          <p:cNvPr id="30" name="Straight Arrow Connector 29">
            <a:extLst>
              <a:ext uri="{FF2B5EF4-FFF2-40B4-BE49-F238E27FC236}">
                <a16:creationId xmlns:a16="http://schemas.microsoft.com/office/drawing/2014/main" id="{BEC07805-50B5-4C11-91A0-D9DC7EBEEDE1}"/>
              </a:ext>
            </a:extLst>
          </p:cNvPr>
          <p:cNvCxnSpPr/>
          <p:nvPr/>
        </p:nvCxnSpPr>
        <p:spPr>
          <a:xfrm flipH="1">
            <a:off x="1635515" y="2653432"/>
            <a:ext cx="209191" cy="513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FA8D469-4270-48F0-B783-5B6E31D59F0A}"/>
              </a:ext>
            </a:extLst>
          </p:cNvPr>
          <p:cNvCxnSpPr/>
          <p:nvPr/>
        </p:nvCxnSpPr>
        <p:spPr>
          <a:xfrm>
            <a:off x="4485871" y="2350833"/>
            <a:ext cx="394658" cy="2436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BF2AF57-7CE1-479B-84CF-78BF3A00A23A}"/>
              </a:ext>
            </a:extLst>
          </p:cNvPr>
          <p:cNvSpPr txBox="1"/>
          <p:nvPr/>
        </p:nvSpPr>
        <p:spPr>
          <a:xfrm>
            <a:off x="478227" y="3287204"/>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The result would have occurred anyway</a:t>
            </a:r>
          </a:p>
        </p:txBody>
      </p:sp>
      <p:cxnSp>
        <p:nvCxnSpPr>
          <p:cNvPr id="33" name="Straight Arrow Connector 32">
            <a:extLst>
              <a:ext uri="{FF2B5EF4-FFF2-40B4-BE49-F238E27FC236}">
                <a16:creationId xmlns:a16="http://schemas.microsoft.com/office/drawing/2014/main" id="{34363FED-1325-4D3D-91BE-538A520D0767}"/>
              </a:ext>
            </a:extLst>
          </p:cNvPr>
          <p:cNvCxnSpPr/>
          <p:nvPr/>
        </p:nvCxnSpPr>
        <p:spPr>
          <a:xfrm>
            <a:off x="1249618" y="3880674"/>
            <a:ext cx="6470" cy="6318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A5BEAF8-967B-4A75-8864-E8BC5D2235BC}"/>
              </a:ext>
            </a:extLst>
          </p:cNvPr>
          <p:cNvSpPr txBox="1"/>
          <p:nvPr/>
        </p:nvSpPr>
        <p:spPr>
          <a:xfrm>
            <a:off x="347483" y="4892526"/>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No factual causation (AR is not established) </a:t>
            </a:r>
          </a:p>
        </p:txBody>
      </p:sp>
      <p:sp>
        <p:nvSpPr>
          <p:cNvPr id="3" name="TextBox 2">
            <a:extLst>
              <a:ext uri="{FF2B5EF4-FFF2-40B4-BE49-F238E27FC236}">
                <a16:creationId xmlns:a16="http://schemas.microsoft.com/office/drawing/2014/main" id="{449F803F-D583-4BFB-AE48-0EA607B531BF}"/>
              </a:ext>
            </a:extLst>
          </p:cNvPr>
          <p:cNvSpPr txBox="1"/>
          <p:nvPr/>
        </p:nvSpPr>
        <p:spPr>
          <a:xfrm>
            <a:off x="5069771" y="2465671"/>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The result would not have occurred</a:t>
            </a:r>
          </a:p>
        </p:txBody>
      </p:sp>
      <p:cxnSp>
        <p:nvCxnSpPr>
          <p:cNvPr id="4" name="Straight Arrow Connector 3">
            <a:extLst>
              <a:ext uri="{FF2B5EF4-FFF2-40B4-BE49-F238E27FC236}">
                <a16:creationId xmlns:a16="http://schemas.microsoft.com/office/drawing/2014/main" id="{CC1104CE-7281-4951-A7AD-EAB65EBAE9F7}"/>
              </a:ext>
            </a:extLst>
          </p:cNvPr>
          <p:cNvCxnSpPr/>
          <p:nvPr/>
        </p:nvCxnSpPr>
        <p:spPr>
          <a:xfrm flipH="1">
            <a:off x="5675104" y="2972878"/>
            <a:ext cx="15095" cy="4485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525337-0D56-44E9-8249-A945F8FC25E5}"/>
              </a:ext>
            </a:extLst>
          </p:cNvPr>
          <p:cNvSpPr txBox="1"/>
          <p:nvPr/>
        </p:nvSpPr>
        <p:spPr>
          <a:xfrm>
            <a:off x="4087169" y="3531844"/>
            <a:ext cx="3922862"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b="1"/>
              <a:t>( 2) Consider legal causation: Are there any factors preventing D from being the legal cause?</a:t>
            </a:r>
          </a:p>
        </p:txBody>
      </p:sp>
      <p:sp>
        <p:nvSpPr>
          <p:cNvPr id="6" name="TextBox 5">
            <a:extLst>
              <a:ext uri="{FF2B5EF4-FFF2-40B4-BE49-F238E27FC236}">
                <a16:creationId xmlns:a16="http://schemas.microsoft.com/office/drawing/2014/main" id="{43EE1AB8-EB7D-4416-98DA-C140D8201200}"/>
              </a:ext>
            </a:extLst>
          </p:cNvPr>
          <p:cNvSpPr txBox="1"/>
          <p:nvPr/>
        </p:nvSpPr>
        <p:spPr>
          <a:xfrm>
            <a:off x="3180722" y="4749650"/>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 D's blameworthy conduct must cause the result</a:t>
            </a:r>
          </a:p>
        </p:txBody>
      </p:sp>
      <p:sp>
        <p:nvSpPr>
          <p:cNvPr id="7" name="TextBox 6">
            <a:extLst>
              <a:ext uri="{FF2B5EF4-FFF2-40B4-BE49-F238E27FC236}">
                <a16:creationId xmlns:a16="http://schemas.microsoft.com/office/drawing/2014/main" id="{E4AF565A-3422-403E-AEE9-A826672CF197}"/>
              </a:ext>
            </a:extLst>
          </p:cNvPr>
          <p:cNvSpPr txBox="1"/>
          <p:nvPr/>
        </p:nvSpPr>
        <p:spPr>
          <a:xfrm>
            <a:off x="5196472" y="4748977"/>
            <a:ext cx="2057400" cy="48474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D's conduct must be substantial</a:t>
            </a:r>
          </a:p>
        </p:txBody>
      </p:sp>
      <p:sp>
        <p:nvSpPr>
          <p:cNvPr id="8" name="TextBox 7">
            <a:extLst>
              <a:ext uri="{FF2B5EF4-FFF2-40B4-BE49-F238E27FC236}">
                <a16:creationId xmlns:a16="http://schemas.microsoft.com/office/drawing/2014/main" id="{2AC89416-0C10-4131-801C-7C8621D5D8A1}"/>
              </a:ext>
            </a:extLst>
          </p:cNvPr>
          <p:cNvSpPr txBox="1"/>
          <p:nvPr/>
        </p:nvSpPr>
        <p:spPr>
          <a:xfrm>
            <a:off x="7255355" y="4683606"/>
            <a:ext cx="2057400" cy="900246"/>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1350"/>
              <a:t>Are there other factors to consider? V's own conduct, third party intervention, acts of nature etc.</a:t>
            </a:r>
          </a:p>
        </p:txBody>
      </p:sp>
      <p:cxnSp>
        <p:nvCxnSpPr>
          <p:cNvPr id="9" name="Straight Arrow Connector 8">
            <a:extLst>
              <a:ext uri="{FF2B5EF4-FFF2-40B4-BE49-F238E27FC236}">
                <a16:creationId xmlns:a16="http://schemas.microsoft.com/office/drawing/2014/main" id="{34644CBD-E248-4C57-8CCE-CA33C5B253DF}"/>
              </a:ext>
            </a:extLst>
          </p:cNvPr>
          <p:cNvCxnSpPr/>
          <p:nvPr/>
        </p:nvCxnSpPr>
        <p:spPr>
          <a:xfrm flipH="1">
            <a:off x="5801129" y="4155642"/>
            <a:ext cx="4313" cy="4377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8B91B00-96CC-4AE6-934E-170DF33604E7}"/>
              </a:ext>
            </a:extLst>
          </p:cNvPr>
          <p:cNvCxnSpPr/>
          <p:nvPr/>
        </p:nvCxnSpPr>
        <p:spPr>
          <a:xfrm>
            <a:off x="7626426" y="4046463"/>
            <a:ext cx="437791" cy="5132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A2D2BE3-9AD8-48DB-9285-C69F8196EBDE}"/>
              </a:ext>
            </a:extLst>
          </p:cNvPr>
          <p:cNvCxnSpPr/>
          <p:nvPr/>
        </p:nvCxnSpPr>
        <p:spPr>
          <a:xfrm flipH="1">
            <a:off x="4149306" y="4315364"/>
            <a:ext cx="273888" cy="34074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0526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7E001-055D-49CD-AD73-64E26D4F2F29}"/>
              </a:ext>
            </a:extLst>
          </p:cNvPr>
          <p:cNvSpPr>
            <a:spLocks noGrp="1"/>
          </p:cNvSpPr>
          <p:nvPr>
            <p:ph type="title"/>
          </p:nvPr>
        </p:nvSpPr>
        <p:spPr>
          <a:xfrm>
            <a:off x="5334277" y="1153723"/>
            <a:ext cx="3059100" cy="1195712"/>
          </a:xfrm>
        </p:spPr>
        <p:txBody>
          <a:bodyPr wrap="square" anchor="b">
            <a:normAutofit/>
          </a:bodyPr>
          <a:lstStyle/>
          <a:p>
            <a:pPr algn="ctr">
              <a:lnSpc>
                <a:spcPct val="90000"/>
              </a:lnSpc>
            </a:pPr>
            <a:r>
              <a:rPr lang="en-GB" sz="2025">
                <a:solidFill>
                  <a:schemeClr val="tx1"/>
                </a:solidFill>
              </a:rPr>
              <a:t>TASK 2: Is the D the cause of the result required by the AR of the offence?</a:t>
            </a:r>
          </a:p>
        </p:txBody>
      </p:sp>
      <p:pic>
        <p:nvPicPr>
          <p:cNvPr id="4" name="Picture 4">
            <a:extLst>
              <a:ext uri="{FF2B5EF4-FFF2-40B4-BE49-F238E27FC236}">
                <a16:creationId xmlns:a16="http://schemas.microsoft.com/office/drawing/2014/main" id="{07277FEE-DD13-4221-B5DB-D197B8F006DB}"/>
              </a:ext>
            </a:extLst>
          </p:cNvPr>
          <p:cNvPicPr>
            <a:picLocks noChangeAspect="1"/>
          </p:cNvPicPr>
          <p:nvPr/>
        </p:nvPicPr>
        <p:blipFill rotWithShape="1">
          <a:blip r:embed="rId3"/>
          <a:srcRect/>
          <a:stretch/>
        </p:blipFill>
        <p:spPr>
          <a:xfrm>
            <a:off x="537755" y="1262250"/>
            <a:ext cx="4333500" cy="43335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sp>
        <p:nvSpPr>
          <p:cNvPr id="3" name="Content Placeholder 2">
            <a:extLst>
              <a:ext uri="{FF2B5EF4-FFF2-40B4-BE49-F238E27FC236}">
                <a16:creationId xmlns:a16="http://schemas.microsoft.com/office/drawing/2014/main" id="{5C3E1CA4-49BB-4A4F-952F-AE43D0DF8AC3}"/>
              </a:ext>
            </a:extLst>
          </p:cNvPr>
          <p:cNvSpPr>
            <a:spLocks noGrp="1"/>
          </p:cNvSpPr>
          <p:nvPr>
            <p:ph idx="1"/>
          </p:nvPr>
        </p:nvSpPr>
        <p:spPr>
          <a:xfrm>
            <a:off x="4871255" y="2814092"/>
            <a:ext cx="3821377" cy="3495227"/>
          </a:xfrm>
        </p:spPr>
        <p:txBody>
          <a:bodyPr vert="horz" lIns="68580" tIns="34290" rIns="68580" bIns="34290" rtlCol="0" anchor="ctr">
            <a:normAutofit/>
          </a:bodyPr>
          <a:lstStyle/>
          <a:p>
            <a:pPr marL="269558" indent="-269558">
              <a:lnSpc>
                <a:spcPct val="140000"/>
              </a:lnSpc>
            </a:pPr>
            <a:r>
              <a:rPr lang="en-GB" sz="1800" b="1"/>
              <a:t>(a) Intending to cause him serious harm, Darren hit Vinnie over the head with a sharp object which caused a large gash. Vinnie was a haemophiliac, and because of this bled so badly that he died from the loss of blood.</a:t>
            </a:r>
          </a:p>
        </p:txBody>
      </p:sp>
    </p:spTree>
    <p:extLst>
      <p:ext uri="{BB962C8B-B14F-4D97-AF65-F5344CB8AC3E}">
        <p14:creationId xmlns:p14="http://schemas.microsoft.com/office/powerpoint/2010/main" val="218809633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B0B7-EE8D-46AE-BC8B-EB02C9B76DCC}"/>
              </a:ext>
            </a:extLst>
          </p:cNvPr>
          <p:cNvSpPr>
            <a:spLocks noGrp="1"/>
          </p:cNvSpPr>
          <p:nvPr>
            <p:ph type="title"/>
          </p:nvPr>
        </p:nvSpPr>
        <p:spPr/>
        <p:txBody>
          <a:bodyPr/>
          <a:lstStyle/>
          <a:p>
            <a:r>
              <a:rPr lang="en-GB"/>
              <a:t>The thin skull rule</a:t>
            </a:r>
          </a:p>
        </p:txBody>
      </p:sp>
      <p:sp>
        <p:nvSpPr>
          <p:cNvPr id="5" name="Content Placeholder 4">
            <a:extLst>
              <a:ext uri="{FF2B5EF4-FFF2-40B4-BE49-F238E27FC236}">
                <a16:creationId xmlns:a16="http://schemas.microsoft.com/office/drawing/2014/main" id="{4A2C17BC-DB64-0FEB-A888-A9241DB5D33F}"/>
              </a:ext>
            </a:extLst>
          </p:cNvPr>
          <p:cNvSpPr>
            <a:spLocks noGrp="1"/>
          </p:cNvSpPr>
          <p:nvPr>
            <p:ph idx="1"/>
          </p:nvPr>
        </p:nvSpPr>
        <p:spPr/>
        <p:txBody>
          <a:bodyPr/>
          <a:lstStyle/>
          <a:p>
            <a:r>
              <a:rPr lang="en-US">
                <a:hlinkClick r:id="rId3"/>
              </a:rPr>
              <a:t>Thin skull Rule https://</a:t>
            </a:r>
            <a:r>
              <a:rPr lang="en-US" err="1">
                <a:hlinkClick r:id="rId3"/>
              </a:rPr>
              <a:t>youtu.be</a:t>
            </a:r>
            <a:r>
              <a:rPr lang="en-US">
                <a:hlinkClick r:id="rId3"/>
              </a:rPr>
              <a:t>/</a:t>
            </a:r>
            <a:r>
              <a:rPr lang="en-US" err="1">
                <a:hlinkClick r:id="rId3"/>
              </a:rPr>
              <a:t>iIf3D6Rjzj4</a:t>
            </a:r>
            <a:r>
              <a:rPr lang="en-US">
                <a:hlinkClick r:id="rId3"/>
              </a:rPr>
              <a:t>?</a:t>
            </a:r>
            <a:r>
              <a:rPr lang="en-US" err="1">
                <a:hlinkClick r:id="rId3"/>
              </a:rPr>
              <a:t>si</a:t>
            </a:r>
            <a:r>
              <a:rPr lang="en-US">
                <a:hlinkClick r:id="rId3"/>
              </a:rPr>
              <a:t>=1Mv7LoGX3XOF_RD8 </a:t>
            </a:r>
            <a:endParaRPr lang="en-US"/>
          </a:p>
        </p:txBody>
      </p:sp>
    </p:spTree>
    <p:extLst>
      <p:ext uri="{BB962C8B-B14F-4D97-AF65-F5344CB8AC3E}">
        <p14:creationId xmlns:p14="http://schemas.microsoft.com/office/powerpoint/2010/main" val="311410016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309D1-ECEB-4C59-92AB-471112A90CC2}"/>
              </a:ext>
            </a:extLst>
          </p:cNvPr>
          <p:cNvSpPr>
            <a:spLocks noGrp="1"/>
          </p:cNvSpPr>
          <p:nvPr>
            <p:ph type="title"/>
          </p:nvPr>
        </p:nvSpPr>
        <p:spPr/>
        <p:txBody>
          <a:bodyPr/>
          <a:lstStyle/>
          <a:p>
            <a:r>
              <a:rPr lang="en-GB"/>
              <a:t>TASK 3: Use Lexis to research the following cases:</a:t>
            </a:r>
          </a:p>
        </p:txBody>
      </p:sp>
      <p:sp>
        <p:nvSpPr>
          <p:cNvPr id="3" name="Content Placeholder 2">
            <a:extLst>
              <a:ext uri="{FF2B5EF4-FFF2-40B4-BE49-F238E27FC236}">
                <a16:creationId xmlns:a16="http://schemas.microsoft.com/office/drawing/2014/main" id="{6669665A-5929-4F03-BC14-5032782F60CA}"/>
              </a:ext>
            </a:extLst>
          </p:cNvPr>
          <p:cNvSpPr>
            <a:spLocks noGrp="1"/>
          </p:cNvSpPr>
          <p:nvPr>
            <p:ph idx="1"/>
          </p:nvPr>
        </p:nvSpPr>
        <p:spPr/>
        <p:txBody>
          <a:bodyPr vert="horz" lIns="68580" tIns="34290" rIns="68580" bIns="34290" rtlCol="0" anchor="t">
            <a:normAutofit/>
          </a:bodyPr>
          <a:lstStyle/>
          <a:p>
            <a:pPr marL="0" indent="0">
              <a:buNone/>
            </a:pPr>
            <a:endParaRPr lang="en-GB">
              <a:solidFill>
                <a:srgbClr val="000000">
                  <a:alpha val="60000"/>
                </a:srgbClr>
              </a:solidFill>
            </a:endParaRPr>
          </a:p>
          <a:p>
            <a:pPr marL="0" indent="0">
              <a:buNone/>
            </a:pPr>
            <a:r>
              <a:rPr lang="en-GB" sz="3000">
                <a:solidFill>
                  <a:srgbClr val="FF0000"/>
                </a:solidFill>
              </a:rPr>
              <a:t>R v Jordan [1956] (James Clinton)</a:t>
            </a:r>
          </a:p>
          <a:p>
            <a:pPr marL="0" indent="0">
              <a:buNone/>
            </a:pPr>
            <a:r>
              <a:rPr lang="en-GB" sz="3000">
                <a:solidFill>
                  <a:srgbClr val="FF0000"/>
                </a:solidFill>
              </a:rPr>
              <a:t>R v Cheshire [1991] (David William)</a:t>
            </a:r>
          </a:p>
          <a:p>
            <a:pPr marL="0" indent="0">
              <a:buNone/>
            </a:pPr>
            <a:r>
              <a:rPr lang="en-GB" sz="3000">
                <a:solidFill>
                  <a:srgbClr val="FF0000"/>
                </a:solidFill>
              </a:rPr>
              <a:t>Field [2021] </a:t>
            </a:r>
            <a:endParaRPr lang="en-GB" sz="2700">
              <a:solidFill>
                <a:srgbClr val="000000">
                  <a:alpha val="60000"/>
                </a:srgbClr>
              </a:solidFill>
            </a:endParaRPr>
          </a:p>
        </p:txBody>
      </p:sp>
      <p:sp>
        <p:nvSpPr>
          <p:cNvPr id="4" name="TextBox 3">
            <a:extLst>
              <a:ext uri="{FF2B5EF4-FFF2-40B4-BE49-F238E27FC236}">
                <a16:creationId xmlns:a16="http://schemas.microsoft.com/office/drawing/2014/main" id="{695F4D50-470E-4C6A-9D2A-2D3847D2AC25}"/>
              </a:ext>
            </a:extLst>
          </p:cNvPr>
          <p:cNvSpPr txBox="1"/>
          <p:nvPr/>
        </p:nvSpPr>
        <p:spPr>
          <a:xfrm>
            <a:off x="3148641" y="4338008"/>
            <a:ext cx="3131389" cy="300082"/>
          </a:xfrm>
          <a:prstGeom prst="rect">
            <a:avLst/>
          </a:prstGeom>
          <a:noFill/>
        </p:spPr>
        <p:txBody>
          <a:bodyPr wrap="square" rtlCol="0">
            <a:spAutoFit/>
          </a:bodyPr>
          <a:lstStyle/>
          <a:p>
            <a:r>
              <a:rPr lang="en-GB" sz="1350"/>
              <a:t>- See Channel 4 series ‘Catching a killer’ </a:t>
            </a:r>
          </a:p>
        </p:txBody>
      </p:sp>
    </p:spTree>
    <p:extLst>
      <p:ext uri="{BB962C8B-B14F-4D97-AF65-F5344CB8AC3E}">
        <p14:creationId xmlns:p14="http://schemas.microsoft.com/office/powerpoint/2010/main" val="7076602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28BDE-3057-46C2-8224-97F4C8B117BC}"/>
              </a:ext>
            </a:extLst>
          </p:cNvPr>
          <p:cNvSpPr>
            <a:spLocks noGrp="1"/>
          </p:cNvSpPr>
          <p:nvPr>
            <p:ph type="title"/>
          </p:nvPr>
        </p:nvSpPr>
        <p:spPr>
          <a:xfrm>
            <a:off x="189689" y="1123837"/>
            <a:ext cx="2210611" cy="4601183"/>
          </a:xfrm>
        </p:spPr>
        <p:txBody>
          <a:bodyPr>
            <a:normAutofit/>
          </a:bodyPr>
          <a:lstStyle/>
          <a:p>
            <a:r>
              <a:rPr lang="en-GB">
                <a:ea typeface="+mj-lt"/>
                <a:cs typeface="+mj-lt"/>
              </a:rPr>
              <a:t>TASK 2: Is the D the cause of the result required by the AR of the offence?</a:t>
            </a:r>
            <a:endParaRPr lang="en-US"/>
          </a:p>
        </p:txBody>
      </p:sp>
      <p:sp>
        <p:nvSpPr>
          <p:cNvPr id="3" name="Content Placeholder 2">
            <a:extLst>
              <a:ext uri="{FF2B5EF4-FFF2-40B4-BE49-F238E27FC236}">
                <a16:creationId xmlns:a16="http://schemas.microsoft.com/office/drawing/2014/main" id="{BA79E83B-9480-411A-9215-03F605A6DF3B}"/>
              </a:ext>
            </a:extLst>
          </p:cNvPr>
          <p:cNvSpPr>
            <a:spLocks noGrp="1"/>
          </p:cNvSpPr>
          <p:nvPr>
            <p:ph idx="1"/>
          </p:nvPr>
        </p:nvSpPr>
        <p:spPr>
          <a:xfrm>
            <a:off x="2901950" y="864108"/>
            <a:ext cx="2689418" cy="5120640"/>
          </a:xfrm>
        </p:spPr>
        <p:txBody>
          <a:bodyPr vert="horz" lIns="68580" tIns="34290" rIns="68580" bIns="34290" rtlCol="0">
            <a:normAutofit/>
          </a:bodyPr>
          <a:lstStyle/>
          <a:p>
            <a:pPr marL="0" indent="0">
              <a:buNone/>
            </a:pPr>
            <a:r>
              <a:rPr lang="en-GB"/>
              <a:t>Katie pushed Jenna, who fell over and cut her head on the floor. Jenna was taken to hospital and was given penicillin on discharge to prevent infection to the wound. Jenna was in fact allergic to penicillin, but the nurse had failed to check her notes. Jenna suffered a seizure after taking the penicillin and was hospitalised for a month. </a:t>
            </a:r>
          </a:p>
        </p:txBody>
      </p:sp>
      <p:pic>
        <p:nvPicPr>
          <p:cNvPr id="4" name="Picture 4" descr="A close up of a device&#10;&#10;Description automatically generated">
            <a:extLst>
              <a:ext uri="{FF2B5EF4-FFF2-40B4-BE49-F238E27FC236}">
                <a16:creationId xmlns:a16="http://schemas.microsoft.com/office/drawing/2014/main" id="{A4426122-82A4-4D55-A2CC-476D8A5BB327}"/>
              </a:ext>
            </a:extLst>
          </p:cNvPr>
          <p:cNvPicPr>
            <a:picLocks noChangeAspect="1"/>
          </p:cNvPicPr>
          <p:nvPr/>
        </p:nvPicPr>
        <p:blipFill rotWithShape="1">
          <a:blip r:embed="rId3"/>
          <a:srcRect l="32938" r="33195"/>
          <a:stretch/>
        </p:blipFill>
        <p:spPr>
          <a:xfrm>
            <a:off x="5863590" y="758952"/>
            <a:ext cx="2713074" cy="5330952"/>
          </a:xfrm>
          <a:prstGeom prst="rect">
            <a:avLst/>
          </a:prstGeom>
        </p:spPr>
      </p:pic>
    </p:spTree>
    <p:extLst>
      <p:ext uri="{BB962C8B-B14F-4D97-AF65-F5344CB8AC3E}">
        <p14:creationId xmlns:p14="http://schemas.microsoft.com/office/powerpoint/2010/main" val="1942061477"/>
      </p:ext>
    </p:extLst>
  </p:cSld>
  <p:clrMapOvr>
    <a:masterClrMapping/>
  </p:clrMapOvr>
</p:sld>
</file>

<file path=ppt/theme/theme1.xml><?xml version="1.0" encoding="utf-8"?>
<a:theme xmlns:a="http://schemas.openxmlformats.org/drawingml/2006/main" name="Fram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5011</Words>
  <Application>Microsoft Office PowerPoint</Application>
  <PresentationFormat>On-screen Show (4:3)</PresentationFormat>
  <Paragraphs>429</Paragraphs>
  <Slides>59</Slides>
  <Notes>44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Arial</vt:lpstr>
      <vt:lpstr>Calibri</vt:lpstr>
      <vt:lpstr>Comic Sans MS</vt:lpstr>
      <vt:lpstr>Corbel</vt:lpstr>
      <vt:lpstr>Lato</vt:lpstr>
      <vt:lpstr>Times New Roman</vt:lpstr>
      <vt:lpstr>Wingdings 2</vt:lpstr>
      <vt:lpstr>Frame</vt:lpstr>
      <vt:lpstr>Criminal Law</vt:lpstr>
      <vt:lpstr>Lecturers on the module</vt:lpstr>
      <vt:lpstr>Timetable</vt:lpstr>
      <vt:lpstr>MOODLE</vt:lpstr>
      <vt:lpstr>TRIGGER WARNING</vt:lpstr>
      <vt:lpstr>Learning Objectives </vt:lpstr>
      <vt:lpstr>WHAT WILL WE BE LOOKING AT?</vt:lpstr>
      <vt:lpstr>ASSESSMENTS</vt:lpstr>
      <vt:lpstr>Assignments</vt:lpstr>
      <vt:lpstr>ESSENTIAL READING </vt:lpstr>
      <vt:lpstr>PowerPoint Presentation</vt:lpstr>
      <vt:lpstr>What is criminal law?</vt:lpstr>
      <vt:lpstr>PowerPoint Presentation</vt:lpstr>
      <vt:lpstr>Sources of criminal law </vt:lpstr>
      <vt:lpstr>Statute</vt:lpstr>
      <vt:lpstr>Common law:  ‘Judge made’ law</vt:lpstr>
      <vt:lpstr>PowerPoint Presentation</vt:lpstr>
      <vt:lpstr>Criminal Liability</vt:lpstr>
      <vt:lpstr>Now, lets test our knowledge… Scenario 1  5(mins)</vt:lpstr>
      <vt:lpstr>Scenario 2  5(mins)</vt:lpstr>
      <vt:lpstr>PowerPoint Presentation</vt:lpstr>
      <vt:lpstr>ACTUS REUS</vt:lpstr>
      <vt:lpstr>Workshop</vt:lpstr>
      <vt:lpstr>Workshop  Learning objectives </vt:lpstr>
      <vt:lpstr>STRUCTURE OF A CRIME</vt:lpstr>
      <vt:lpstr>Actus Reus can consist of:</vt:lpstr>
      <vt:lpstr>Example of Actus Reus</vt:lpstr>
      <vt:lpstr>Criminal damage</vt:lpstr>
      <vt:lpstr>Elements of Actus Reus: Conduct</vt:lpstr>
      <vt:lpstr>CONDUCT BY OMISSION</vt:lpstr>
      <vt:lpstr>THINKPOINT</vt:lpstr>
      <vt:lpstr>CONDUCT BY OMISSION</vt:lpstr>
      <vt:lpstr>Commission by omission</vt:lpstr>
      <vt:lpstr>Elements of Actus Reus: Consequence</vt:lpstr>
      <vt:lpstr>PowerPoint Presentation</vt:lpstr>
      <vt:lpstr>Causation</vt:lpstr>
      <vt:lpstr>CAUSATION IN FACT</vt:lpstr>
      <vt:lpstr>PowerPoint Presentation</vt:lpstr>
      <vt:lpstr>CAUSATION IN LAW </vt:lpstr>
      <vt:lpstr>Causation - Legal</vt:lpstr>
      <vt:lpstr>Legal cause must be SUBSTANTIAL </vt:lpstr>
      <vt:lpstr>Legal cause must be BLAMEWORTHY</vt:lpstr>
      <vt:lpstr>Legal cause must be OPERATIVE</vt:lpstr>
      <vt:lpstr>BREAKING THE CHAIN OF CAUSATION</vt:lpstr>
      <vt:lpstr>Unexpected, extraordinary event</vt:lpstr>
      <vt:lpstr>Victims behaviour</vt:lpstr>
      <vt:lpstr>Actions of third party</vt:lpstr>
      <vt:lpstr>Actions of medical third party</vt:lpstr>
      <vt:lpstr>Elements of Actus Reus: Circumstances</vt:lpstr>
      <vt:lpstr>Overview</vt:lpstr>
      <vt:lpstr>Recap from lecture 1</vt:lpstr>
      <vt:lpstr>Actus Reus</vt:lpstr>
      <vt:lpstr>TASK 1: Can conduct include an omission to act?</vt:lpstr>
      <vt:lpstr>TASK 1: Consider the following scenario where the D has failed to act. Has the D committed an offence by omission and can you identify the duty of care.</vt:lpstr>
      <vt:lpstr>Factual and legal causation</vt:lpstr>
      <vt:lpstr>TASK 2: Is the D the cause of the result required by the AR of the offence?</vt:lpstr>
      <vt:lpstr>The thin skull rule</vt:lpstr>
      <vt:lpstr>TASK 3: Use Lexis to research the following cases:</vt:lpstr>
      <vt:lpstr>TASK 2: Is the D the cause of the result required by the AR of the offence?</vt:lpstr>
    </vt:vector>
  </TitlesOfParts>
  <Company>Crown Prosecution Service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Law</dc:title>
  <dc:creator>CPS</dc:creator>
  <cp:lastModifiedBy>Laura Humphries</cp:lastModifiedBy>
  <cp:revision>2</cp:revision>
  <cp:lastPrinted>2018-09-27T14:34:11Z</cp:lastPrinted>
  <dcterms:created xsi:type="dcterms:W3CDTF">2016-01-14T13:49:28Z</dcterms:created>
  <dcterms:modified xsi:type="dcterms:W3CDTF">2023-10-03T12:46:13Z</dcterms:modified>
  <cp:contentStatus/>
</cp:coreProperties>
</file>