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9" r:id="rId4"/>
    <p:sldId id="260" r:id="rId5"/>
    <p:sldId id="279" r:id="rId6"/>
    <p:sldId id="281" r:id="rId7"/>
    <p:sldId id="280" r:id="rId8"/>
    <p:sldId id="283" r:id="rId9"/>
    <p:sldId id="270" r:id="rId10"/>
    <p:sldId id="27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481" autoAdjust="0"/>
    <p:restoredTop sz="94660"/>
  </p:normalViewPr>
  <p:slideViewPr>
    <p:cSldViewPr snapToGrid="0">
      <p:cViewPr>
        <p:scale>
          <a:sx n="66" d="100"/>
          <a:sy n="66" d="100"/>
        </p:scale>
        <p:origin x="6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612507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3512469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384027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F75CBD-DEEC-441A-8C16-3C262A5BB020}"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932992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F75CBD-DEEC-441A-8C16-3C262A5BB020}" type="datetimeFigureOut">
              <a:rPr lang="en-GB" smtClean="0"/>
              <a:t>24/02/2021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3149967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F75CBD-DEEC-441A-8C16-3C262A5BB020}" type="datetimeFigureOut">
              <a:rPr lang="en-GB" smtClean="0"/>
              <a:t>24/02/2021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3114670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F75CBD-DEEC-441A-8C16-3C262A5BB020}" type="datetimeFigureOut">
              <a:rPr lang="en-GB" smtClean="0"/>
              <a:t>24/02/2021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3186745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3F75CBD-DEEC-441A-8C16-3C262A5BB020}"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4028568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3F75CBD-DEEC-441A-8C16-3C262A5BB020}"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916936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2490357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763312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38792735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380452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3005742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25680529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F75CBD-DEEC-441A-8C16-3C262A5BB02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CA138F-0F4B-4955-8B1B-5326073BDAB7}" type="slidenum">
              <a:rPr lang="en-GB" smtClean="0"/>
              <a:t>‹#›</a:t>
            </a:fld>
            <a:endParaRPr lang="en-GB"/>
          </a:p>
        </p:txBody>
      </p:sp>
    </p:spTree>
    <p:extLst>
      <p:ext uri="{BB962C8B-B14F-4D97-AF65-F5344CB8AC3E}">
        <p14:creationId xmlns:p14="http://schemas.microsoft.com/office/powerpoint/2010/main" val="630241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3F75CBD-DEEC-441A-8C16-3C262A5BB020}" type="datetimeFigureOut">
              <a:rPr lang="en-GB" smtClean="0"/>
              <a:t>24/02/2021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4CA138F-0F4B-4955-8B1B-5326073BDAB7}" type="slidenum">
              <a:rPr lang="en-GB" smtClean="0"/>
              <a:t>‹#›</a:t>
            </a:fld>
            <a:endParaRPr lang="en-GB"/>
          </a:p>
        </p:txBody>
      </p:sp>
    </p:spTree>
    <p:extLst>
      <p:ext uri="{BB962C8B-B14F-4D97-AF65-F5344CB8AC3E}">
        <p14:creationId xmlns:p14="http://schemas.microsoft.com/office/powerpoint/2010/main" val="327614571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s://www.nhs.uk/conditions/high-blood-pressure-hypertension/treatment/" TargetMode="External"/><Relationship Id="rId3" Type="http://schemas.openxmlformats.org/officeDocument/2006/relationships/hyperlink" Target="https://www.andwayhealthcare.com/guide-to-bathroom-safety-in-nursing-and-care-homes" TargetMode="External"/><Relationship Id="rId7" Type="http://schemas.openxmlformats.org/officeDocument/2006/relationships/hyperlink" Target="https://courses.lumenlearning.com/boundless-sociology/chapter/the-functionalist-perspective-on-aging/" TargetMode="External"/><Relationship Id="rId2" Type="http://schemas.openxmlformats.org/officeDocument/2006/relationships/hyperlink" Target="https://www.ageuk.org.uk/information-advice/work-learning/discrimination-rights/the-equality-act/" TargetMode="External"/><Relationship Id="rId1" Type="http://schemas.openxmlformats.org/officeDocument/2006/relationships/slideLayout" Target="../slideLayouts/slideLayout2.xml"/><Relationship Id="rId6" Type="http://schemas.openxmlformats.org/officeDocument/2006/relationships/hyperlink" Target="https://guardiancarers.co.uk/care-information/medical-model-of-dementia" TargetMode="External"/><Relationship Id="rId5" Type="http://schemas.openxmlformats.org/officeDocument/2006/relationships/hyperlink" Target="https://www.webmd.com/healthy-aging/news/20110425/new-guidelines-treat-high-blood-pressure-in-over-80s#:~:text=Yet%20a%20groundbreaking%202008%20study,Cut%20strokes%20by%2030%25" TargetMode="External"/><Relationship Id="rId4" Type="http://schemas.openxmlformats.org/officeDocument/2006/relationships/hyperlink" Target="https://www.healthline.com/health/diabete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healthline.com/health/type-2-diabetes#medications" TargetMode="External"/><Relationship Id="rId3" Type="http://schemas.openxmlformats.org/officeDocument/2006/relationships/hyperlink" Target="https://doi.org/10.1093/bjsw/bcl086" TargetMode="External"/><Relationship Id="rId7" Type="http://schemas.openxmlformats.org/officeDocument/2006/relationships/hyperlink" Target="https://www.webmd.com/cholesterol-management/guide/cholesterol-lowering-medication" TargetMode="External"/><Relationship Id="rId2" Type="http://schemas.openxmlformats.org/officeDocument/2006/relationships/hyperlink" Target="https://doi.org/10.1111/j.1471-6712.2011.00916" TargetMode="External"/><Relationship Id="rId1" Type="http://schemas.openxmlformats.org/officeDocument/2006/relationships/slideLayout" Target="../slideLayouts/slideLayout2.xml"/><Relationship Id="rId6" Type="http://schemas.openxmlformats.org/officeDocument/2006/relationships/hyperlink" Target="https://www.ukhca.co.uk/pdfs/BathingShowering.pdf" TargetMode="External"/><Relationship Id="rId5" Type="http://schemas.openxmlformats.org/officeDocument/2006/relationships/hyperlink" Target="https://www.merseycare.nhs.uk/media/1750/older-people-guide-second-edition-final.pdf" TargetMode="External"/><Relationship Id="rId10" Type="http://schemas.openxmlformats.org/officeDocument/2006/relationships/hyperlink" Target="https://depositphotos.com/stock-photos/nursing-home.html" TargetMode="External"/><Relationship Id="rId4" Type="http://schemas.openxmlformats.org/officeDocument/2006/relationships/hyperlink" Target="http://dx.doi.org/10.1136/postgradmedj-2012-131366" TargetMode="External"/><Relationship Id="rId9" Type="http://schemas.openxmlformats.org/officeDocument/2006/relationships/hyperlink" Target="https://www.careuk.com/care-ho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flipH="1">
            <a:off x="356853" y="52252"/>
            <a:ext cx="3419204" cy="2207623"/>
          </a:xfrm>
          <a:ln>
            <a:solidFill>
              <a:schemeClr val="accent1"/>
            </a:solidFill>
          </a:ln>
        </p:spPr>
        <p:txBody>
          <a:bodyPr/>
          <a:lstStyle/>
          <a:p>
            <a:pPr algn="l"/>
            <a:r>
              <a:rPr lang="en-GB" sz="4000" dirty="0" smtClean="0">
                <a:solidFill>
                  <a:schemeClr val="tx1"/>
                </a:solidFill>
                <a:latin typeface="Arial" panose="020B0604020202020204" pitchFamily="34" charset="0"/>
                <a:cs typeface="Arial" panose="020B0604020202020204" pitchFamily="34" charset="0"/>
              </a:rPr>
              <a:t>Living with care: The Older Person</a:t>
            </a:r>
            <a:r>
              <a:rPr lang="en-GB" dirty="0" smtClean="0">
                <a:solidFill>
                  <a:schemeClr val="tx1"/>
                </a:solidFill>
              </a:rPr>
              <a:t> </a:t>
            </a:r>
            <a:endParaRPr lang="en-GB" dirty="0">
              <a:solidFill>
                <a:schemeClr val="tx1"/>
              </a:solidFill>
            </a:endParaRPr>
          </a:p>
        </p:txBody>
      </p:sp>
      <p:sp>
        <p:nvSpPr>
          <p:cNvPr id="3" name="Subtitle 2"/>
          <p:cNvSpPr>
            <a:spLocks noGrp="1"/>
          </p:cNvSpPr>
          <p:nvPr>
            <p:ph type="subTitle" idx="1"/>
          </p:nvPr>
        </p:nvSpPr>
        <p:spPr>
          <a:xfrm>
            <a:off x="356852" y="2380342"/>
            <a:ext cx="11634257" cy="3875315"/>
          </a:xfrm>
        </p:spPr>
        <p:txBody>
          <a:bodyPr>
            <a:normAutofit/>
          </a:bodyPr>
          <a:lstStyle/>
          <a:p>
            <a:pPr algn="l"/>
            <a:endParaRPr lang="en-GB" sz="2200" dirty="0" smtClean="0">
              <a:solidFill>
                <a:schemeClr val="tx1"/>
              </a:solidFill>
              <a:latin typeface="Arial" panose="020B0604020202020204" pitchFamily="34" charset="0"/>
              <a:cs typeface="Arial" panose="020B0604020202020204" pitchFamily="34" charset="0"/>
            </a:endParaRPr>
          </a:p>
          <a:p>
            <a:pPr algn="l"/>
            <a:r>
              <a:rPr lang="en-GB" sz="2200" dirty="0" smtClean="0">
                <a:solidFill>
                  <a:schemeClr val="tx1"/>
                </a:solidFill>
                <a:latin typeface="Arial" panose="020B0604020202020204" pitchFamily="34" charset="0"/>
                <a:cs typeface="Arial" panose="020B0604020202020204" pitchFamily="34" charset="0"/>
              </a:rPr>
              <a:t>BMHP 6009-Birmingham</a:t>
            </a:r>
            <a:endParaRPr lang="en-GB" sz="2200" dirty="0">
              <a:solidFill>
                <a:schemeClr val="tx1"/>
              </a:solidFill>
              <a:latin typeface="Arial" panose="020B0604020202020204" pitchFamily="34" charset="0"/>
              <a:cs typeface="Arial" panose="020B0604020202020204" pitchFamily="34" charset="0"/>
            </a:endParaRPr>
          </a:p>
          <a:p>
            <a:pPr algn="l"/>
            <a:r>
              <a:rPr lang="en-GB" sz="2200" dirty="0" smtClean="0">
                <a:solidFill>
                  <a:schemeClr val="tx1"/>
                </a:solidFill>
                <a:latin typeface="Arial" panose="020B0604020202020204" pitchFamily="34" charset="0"/>
                <a:cs typeface="Arial" panose="020B0604020202020204" pitchFamily="34" charset="0"/>
              </a:rPr>
              <a:t>Student: Samina Rehman</a:t>
            </a:r>
          </a:p>
          <a:p>
            <a:pPr algn="l"/>
            <a:r>
              <a:rPr lang="en-GB" sz="2200" dirty="0" smtClean="0">
                <a:solidFill>
                  <a:schemeClr val="tx1"/>
                </a:solidFill>
                <a:latin typeface="Arial" panose="020B0604020202020204" pitchFamily="34" charset="0"/>
                <a:cs typeface="Arial" panose="020B0604020202020204" pitchFamily="34" charset="0"/>
              </a:rPr>
              <a:t>Student ID:1714937</a:t>
            </a:r>
          </a:p>
          <a:p>
            <a:pPr algn="l"/>
            <a:r>
              <a:rPr lang="en-GB" sz="2200" dirty="0" smtClean="0">
                <a:solidFill>
                  <a:schemeClr val="tx1"/>
                </a:solidFill>
                <a:latin typeface="Arial" panose="020B0604020202020204" pitchFamily="34" charset="0"/>
                <a:cs typeface="Arial" panose="020B0604020202020204" pitchFamily="34" charset="0"/>
              </a:rPr>
              <a:t>Tutor: Joanne Davies</a:t>
            </a:r>
          </a:p>
          <a:p>
            <a:pPr algn="l"/>
            <a:r>
              <a:rPr lang="en-GB" sz="2000" dirty="0" smtClean="0">
                <a:solidFill>
                  <a:schemeClr val="tx1"/>
                </a:solidFill>
                <a:latin typeface="Arial" panose="020B0604020202020204" pitchFamily="34" charset="0"/>
                <a:cs typeface="Arial" panose="020B0604020202020204" pitchFamily="34" charset="0"/>
              </a:rPr>
              <a:t>Submission date:                                                              Friendly, caring and compassionate</a:t>
            </a:r>
          </a:p>
          <a:p>
            <a:pPr algn="l"/>
            <a:r>
              <a:rPr lang="en-GB" sz="2000" dirty="0">
                <a:solidFill>
                  <a:schemeClr val="tx1"/>
                </a:solidFill>
                <a:latin typeface="Arial" panose="020B0604020202020204" pitchFamily="34" charset="0"/>
                <a:cs typeface="Arial" panose="020B0604020202020204" pitchFamily="34" charset="0"/>
              </a:rPr>
              <a:t> </a:t>
            </a:r>
            <a:r>
              <a:rPr lang="en-GB" sz="2000" dirty="0" smtClean="0">
                <a:solidFill>
                  <a:schemeClr val="tx1"/>
                </a:solidFill>
                <a:latin typeface="Arial" panose="020B0604020202020204" pitchFamily="34" charset="0"/>
                <a:cs typeface="Arial" panose="020B0604020202020204" pitchFamily="34" charset="0"/>
              </a:rPr>
              <a:t>                                                                                   </a:t>
            </a:r>
            <a:r>
              <a:rPr lang="en-GB" sz="2000" dirty="0" smtClean="0">
                <a:solidFill>
                  <a:schemeClr val="tx1"/>
                </a:solidFill>
                <a:latin typeface="Arial" panose="020B0604020202020204" pitchFamily="34" charset="0"/>
                <a:cs typeface="Arial" panose="020B0604020202020204" pitchFamily="34" charset="0"/>
              </a:rPr>
              <a:t>Outstanding </a:t>
            </a:r>
            <a:r>
              <a:rPr lang="en-GB" sz="2000" dirty="0" smtClean="0">
                <a:solidFill>
                  <a:schemeClr val="tx1"/>
                </a:solidFill>
                <a:latin typeface="Arial" panose="020B0604020202020204" pitchFamily="34" charset="0"/>
                <a:cs typeface="Arial" panose="020B0604020202020204" pitchFamily="34" charset="0"/>
              </a:rPr>
              <a:t>rating by </a:t>
            </a:r>
            <a:r>
              <a:rPr lang="en-GB" sz="2000" dirty="0" smtClean="0">
                <a:solidFill>
                  <a:schemeClr val="tx1"/>
                </a:solidFill>
                <a:latin typeface="Arial" panose="020B0604020202020204" pitchFamily="34" charset="0"/>
                <a:cs typeface="Arial" panose="020B0604020202020204" pitchFamily="34" charset="0"/>
              </a:rPr>
              <a:t>Care Quality Commission                                                                                </a:t>
            </a:r>
            <a:endParaRPr lang="en-GB" sz="2000" dirty="0" smtClean="0">
              <a:solidFill>
                <a:schemeClr val="tx1"/>
              </a:solidFill>
              <a:latin typeface="Arial" panose="020B0604020202020204" pitchFamily="34" charset="0"/>
              <a:cs typeface="Arial" panose="020B0604020202020204" pitchFamily="34" charset="0"/>
            </a:endParaRPr>
          </a:p>
          <a:p>
            <a:pPr algn="l"/>
            <a:r>
              <a:rPr lang="en-GB" sz="2000" dirty="0">
                <a:solidFill>
                  <a:schemeClr val="tx1"/>
                </a:solidFill>
                <a:latin typeface="Arial" panose="020B0604020202020204" pitchFamily="34" charset="0"/>
                <a:cs typeface="Arial" panose="020B0604020202020204" pitchFamily="34" charset="0"/>
              </a:rPr>
              <a:t> </a:t>
            </a:r>
            <a:r>
              <a:rPr lang="en-GB" sz="2000" dirty="0" smtClean="0">
                <a:solidFill>
                  <a:schemeClr val="tx1"/>
                </a:solidFill>
                <a:latin typeface="Arial" panose="020B0604020202020204" pitchFamily="34" charset="0"/>
                <a:cs typeface="Arial" panose="020B0604020202020204" pitchFamily="34" charset="0"/>
              </a:rPr>
              <a:t>                                                                                          fig 1     (Care UK.com)</a:t>
            </a:r>
            <a:endParaRPr lang="en-GB" sz="4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6567055" y="561109"/>
            <a:ext cx="5424054" cy="3515592"/>
          </a:xfrm>
          <a:prstGeom prst="rect">
            <a:avLst/>
          </a:prstGeom>
        </p:spPr>
      </p:pic>
    </p:spTree>
    <p:extLst>
      <p:ext uri="{BB962C8B-B14F-4D97-AF65-F5344CB8AC3E}">
        <p14:creationId xmlns:p14="http://schemas.microsoft.com/office/powerpoint/2010/main" val="2347113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455" y="222069"/>
            <a:ext cx="2157305" cy="431074"/>
          </a:xfrm>
        </p:spPr>
        <p:txBody>
          <a:bodyPr>
            <a:normAutofit/>
          </a:bodyPr>
          <a:lstStyle/>
          <a:p>
            <a:r>
              <a:rPr lang="en-GB" sz="2000" dirty="0" smtClean="0">
                <a:latin typeface="Arial" panose="020B0604020202020204" pitchFamily="34" charset="0"/>
                <a:cs typeface="Arial" panose="020B0604020202020204" pitchFamily="34" charset="0"/>
              </a:rPr>
              <a:t>Care Plan</a:t>
            </a:r>
            <a:endParaRPr lang="en-GB"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326091" y="1891211"/>
            <a:ext cx="62345" cy="5839625"/>
          </a:xfrm>
        </p:spPr>
        <p:txBody>
          <a:bodyPr>
            <a:normAutofit/>
          </a:bodyPr>
          <a:lstStyle/>
          <a:p>
            <a:pPr marL="0" indent="0">
              <a:buNone/>
            </a:pPr>
            <a:endParaRPr lang="en-GB" dirty="0" smtClean="0">
              <a:latin typeface="Arial" panose="020B0604020202020204" pitchFamily="34" charset="0"/>
              <a:cs typeface="Arial" panose="020B0604020202020204" pitchFamily="34" charset="0"/>
            </a:endParaRPr>
          </a:p>
          <a:p>
            <a:pPr marL="0" indent="0">
              <a:buNone/>
            </a:pPr>
            <a:endParaRPr lang="en-GB" dirty="0" smtClean="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952396" y="503413"/>
            <a:ext cx="4239604" cy="4172496"/>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549760980"/>
              </p:ext>
            </p:extLst>
          </p:nvPr>
        </p:nvGraphicFramePr>
        <p:xfrm>
          <a:off x="103909" y="785532"/>
          <a:ext cx="7959436" cy="5355744"/>
        </p:xfrm>
        <a:graphic>
          <a:graphicData uri="http://schemas.openxmlformats.org/drawingml/2006/table">
            <a:tbl>
              <a:tblPr firstRow="1" bandRow="1">
                <a:tableStyleId>{5C22544A-7EE6-4342-B048-85BDC9FD1C3A}</a:tableStyleId>
              </a:tblPr>
              <a:tblGrid>
                <a:gridCol w="2072236">
                  <a:extLst>
                    <a:ext uri="{9D8B030D-6E8A-4147-A177-3AD203B41FA5}">
                      <a16:colId xmlns:a16="http://schemas.microsoft.com/office/drawing/2014/main" val="211943034"/>
                    </a:ext>
                  </a:extLst>
                </a:gridCol>
                <a:gridCol w="2075653">
                  <a:extLst>
                    <a:ext uri="{9D8B030D-6E8A-4147-A177-3AD203B41FA5}">
                      <a16:colId xmlns:a16="http://schemas.microsoft.com/office/drawing/2014/main" val="2782200015"/>
                    </a:ext>
                  </a:extLst>
                </a:gridCol>
                <a:gridCol w="3811547">
                  <a:extLst>
                    <a:ext uri="{9D8B030D-6E8A-4147-A177-3AD203B41FA5}">
                      <a16:colId xmlns:a16="http://schemas.microsoft.com/office/drawing/2014/main" val="499141117"/>
                    </a:ext>
                  </a:extLst>
                </a:gridCol>
              </a:tblGrid>
              <a:tr h="1297568">
                <a:tc>
                  <a:txBody>
                    <a:bodyPr/>
                    <a:lstStyle/>
                    <a:p>
                      <a:r>
                        <a:rPr lang="en-GB" dirty="0" smtClean="0">
                          <a:latin typeface="Arial" panose="020B0604020202020204" pitchFamily="34" charset="0"/>
                          <a:cs typeface="Arial" panose="020B0604020202020204" pitchFamily="34" charset="0"/>
                        </a:rPr>
                        <a:t>Patient</a:t>
                      </a:r>
                      <a:r>
                        <a:rPr lang="en-GB" baseline="0" dirty="0" smtClean="0">
                          <a:latin typeface="Arial" panose="020B0604020202020204" pitchFamily="34" charset="0"/>
                          <a:cs typeface="Arial" panose="020B0604020202020204" pitchFamily="34" charset="0"/>
                        </a:rPr>
                        <a:t> Name: Mr John Williams</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GP: Mr Row</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Next of Kin</a:t>
                      </a:r>
                      <a:r>
                        <a:rPr lang="en-GB" baseline="0" dirty="0" smtClean="0">
                          <a:latin typeface="Arial" panose="020B0604020202020204" pitchFamily="34" charset="0"/>
                          <a:cs typeface="Arial" panose="020B0604020202020204" pitchFamily="34" charset="0"/>
                        </a:rPr>
                        <a:t> 1: </a:t>
                      </a:r>
                    </a:p>
                    <a:p>
                      <a:r>
                        <a:rPr lang="en-GB" baseline="0" dirty="0" smtClean="0">
                          <a:latin typeface="Arial" panose="020B0604020202020204" pitchFamily="34" charset="0"/>
                          <a:cs typeface="Arial" panose="020B0604020202020204" pitchFamily="34" charset="0"/>
                        </a:rPr>
                        <a:t>Mr  Jamie Williams/ </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59482731"/>
                  </a:ext>
                </a:extLst>
              </a:tr>
              <a:tr h="1297568">
                <a:tc>
                  <a:txBody>
                    <a:bodyPr/>
                    <a:lstStyle/>
                    <a:p>
                      <a:r>
                        <a:rPr lang="en-GB" dirty="0" smtClean="0">
                          <a:latin typeface="Arial" panose="020B0604020202020204" pitchFamily="34" charset="0"/>
                          <a:cs typeface="Arial" panose="020B0604020202020204" pitchFamily="34" charset="0"/>
                        </a:rPr>
                        <a:t>D.O.B: 19.06.1940</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Bajaj Health Centre</a:t>
                      </a:r>
                    </a:p>
                    <a:p>
                      <a:r>
                        <a:rPr lang="en-GB" baseline="0" dirty="0" smtClean="0">
                          <a:latin typeface="Arial" panose="020B0604020202020204" pitchFamily="34" charset="0"/>
                          <a:cs typeface="Arial" panose="020B0604020202020204" pitchFamily="34" charset="0"/>
                        </a:rPr>
                        <a:t>65 Hole Mill Road</a:t>
                      </a:r>
                    </a:p>
                    <a:p>
                      <a:r>
                        <a:rPr lang="en-GB" baseline="0" dirty="0" smtClean="0">
                          <a:latin typeface="Arial" panose="020B0604020202020204" pitchFamily="34" charset="0"/>
                          <a:cs typeface="Arial" panose="020B0604020202020204" pitchFamily="34" charset="0"/>
                        </a:rPr>
                        <a:t>B11 4PR </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Relationship: Son</a:t>
                      </a:r>
                    </a:p>
                    <a:p>
                      <a:r>
                        <a:rPr lang="en-GB" dirty="0" smtClean="0">
                          <a:latin typeface="Arial" panose="020B0604020202020204" pitchFamily="34" charset="0"/>
                          <a:cs typeface="Arial" panose="020B0604020202020204" pitchFamily="34" charset="0"/>
                        </a:rPr>
                        <a:t>Contact: 0754321867</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48046675"/>
                  </a:ext>
                </a:extLst>
              </a:tr>
              <a:tr h="1297568">
                <a:tc>
                  <a:txBody>
                    <a:bodyPr/>
                    <a:lstStyle/>
                    <a:p>
                      <a:r>
                        <a:rPr lang="en-GB" dirty="0" smtClean="0">
                          <a:latin typeface="Arial" panose="020B0604020202020204" pitchFamily="34" charset="0"/>
                          <a:cs typeface="Arial" panose="020B0604020202020204" pitchFamily="34" charset="0"/>
                        </a:rPr>
                        <a:t>Gender:</a:t>
                      </a:r>
                      <a:r>
                        <a:rPr lang="en-GB" baseline="0" dirty="0" smtClean="0">
                          <a:latin typeface="Arial" panose="020B0604020202020204" pitchFamily="34" charset="0"/>
                          <a:cs typeface="Arial" panose="020B0604020202020204" pitchFamily="34" charset="0"/>
                        </a:rPr>
                        <a:t> Male</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GP</a:t>
                      </a:r>
                      <a:r>
                        <a:rPr lang="en-GB" baseline="0" dirty="0" smtClean="0">
                          <a:latin typeface="Arial" panose="020B0604020202020204" pitchFamily="34" charset="0"/>
                          <a:cs typeface="Arial" panose="020B0604020202020204" pitchFamily="34" charset="0"/>
                        </a:rPr>
                        <a:t> Contact: 0121 3330809</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Next</a:t>
                      </a:r>
                      <a:r>
                        <a:rPr lang="en-GB" baseline="0" dirty="0" smtClean="0">
                          <a:latin typeface="Arial" panose="020B0604020202020204" pitchFamily="34" charset="0"/>
                          <a:cs typeface="Arial" panose="020B0604020202020204" pitchFamily="34" charset="0"/>
                        </a:rPr>
                        <a:t> of Kin</a:t>
                      </a:r>
                      <a:r>
                        <a:rPr lang="en-GB" dirty="0" smtClean="0">
                          <a:latin typeface="Arial" panose="020B0604020202020204" pitchFamily="34" charset="0"/>
                          <a:cs typeface="Arial" panose="020B0604020202020204" pitchFamily="34" charset="0"/>
                        </a:rPr>
                        <a:t> 2: </a:t>
                      </a:r>
                    </a:p>
                    <a:p>
                      <a:r>
                        <a:rPr lang="en-GB" dirty="0" smtClean="0">
                          <a:latin typeface="Arial" panose="020B0604020202020204" pitchFamily="34" charset="0"/>
                          <a:cs typeface="Arial" panose="020B0604020202020204" pitchFamily="34" charset="0"/>
                        </a:rPr>
                        <a:t>Ms Lucy</a:t>
                      </a:r>
                      <a:r>
                        <a:rPr lang="en-GB" baseline="0" dirty="0" smtClean="0">
                          <a:latin typeface="Arial" panose="020B0604020202020204" pitchFamily="34" charset="0"/>
                          <a:cs typeface="Arial" panose="020B0604020202020204" pitchFamily="34" charset="0"/>
                        </a:rPr>
                        <a:t> Williams</a:t>
                      </a:r>
                    </a:p>
                  </a:txBody>
                  <a:tcPr/>
                </a:tc>
                <a:extLst>
                  <a:ext uri="{0D108BD9-81ED-4DB2-BD59-A6C34878D82A}">
                    <a16:rowId xmlns:a16="http://schemas.microsoft.com/office/drawing/2014/main" val="4161511152"/>
                  </a:ext>
                </a:extLst>
              </a:tr>
              <a:tr h="1386423">
                <a:tc>
                  <a:txBody>
                    <a:bodyPr/>
                    <a:lstStyle/>
                    <a:p>
                      <a:r>
                        <a:rPr lang="en-GB" dirty="0" smtClean="0">
                          <a:latin typeface="Arial" panose="020B0604020202020204" pitchFamily="34" charset="0"/>
                          <a:cs typeface="Arial" panose="020B0604020202020204" pitchFamily="34" charset="0"/>
                        </a:rPr>
                        <a:t>Religion/ Ethnicity: Christian/British</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NHS</a:t>
                      </a:r>
                      <a:r>
                        <a:rPr lang="en-GB" baseline="0" dirty="0" smtClean="0">
                          <a:latin typeface="Arial" panose="020B0604020202020204" pitchFamily="34" charset="0"/>
                          <a:cs typeface="Arial" panose="020B0604020202020204" pitchFamily="34" charset="0"/>
                        </a:rPr>
                        <a:t> No: 6470533833</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Relationship: Daughter</a:t>
                      </a:r>
                    </a:p>
                    <a:p>
                      <a:r>
                        <a:rPr lang="en-GB" dirty="0" smtClean="0">
                          <a:latin typeface="Arial" panose="020B0604020202020204" pitchFamily="34" charset="0"/>
                          <a:cs typeface="Arial" panose="020B0604020202020204" pitchFamily="34" charset="0"/>
                        </a:rPr>
                        <a:t>Contact:</a:t>
                      </a:r>
                      <a:r>
                        <a:rPr lang="en-GB" baseline="0" dirty="0" smtClean="0">
                          <a:latin typeface="Arial" panose="020B0604020202020204" pitchFamily="34" charset="0"/>
                          <a:cs typeface="Arial" panose="020B0604020202020204" pitchFamily="34" charset="0"/>
                        </a:rPr>
                        <a:t> 07621547285</a:t>
                      </a:r>
                    </a:p>
                    <a:p>
                      <a:endParaRPr lang="en-GB" baseline="0" dirty="0" smtClean="0">
                        <a:latin typeface="Arial" panose="020B0604020202020204" pitchFamily="34" charset="0"/>
                        <a:cs typeface="Arial" panose="020B0604020202020204" pitchFamily="34" charset="0"/>
                      </a:endParaRP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Fig 2 (Deposit </a:t>
                      </a:r>
                      <a:r>
                        <a:rPr lang="en-GB" baseline="0" dirty="0" smtClean="0">
                          <a:latin typeface="Arial" panose="020B0604020202020204" pitchFamily="34" charset="0"/>
                          <a:cs typeface="Arial" panose="020B0604020202020204" pitchFamily="34" charset="0"/>
                        </a:rPr>
                        <a:t>photos, 2021)</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84183904"/>
                  </a:ext>
                </a:extLst>
              </a:tr>
            </a:tbl>
          </a:graphicData>
        </a:graphic>
      </p:graphicFrame>
    </p:spTree>
    <p:extLst>
      <p:ext uri="{BB962C8B-B14F-4D97-AF65-F5344CB8AC3E}">
        <p14:creationId xmlns:p14="http://schemas.microsoft.com/office/powerpoint/2010/main" val="40388994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a:t>P</a:t>
            </a:r>
            <a:r>
              <a:rPr lang="en-GB" dirty="0" smtClean="0"/>
              <a:t>atient Personal information</a:t>
            </a:r>
            <a:endParaRPr lang="en-GB" dirty="0"/>
          </a:p>
        </p:txBody>
      </p:sp>
      <p:sp>
        <p:nvSpPr>
          <p:cNvPr id="3" name="Content Placeholder 2"/>
          <p:cNvSpPr>
            <a:spLocks noGrp="1"/>
          </p:cNvSpPr>
          <p:nvPr>
            <p:ph idx="1"/>
          </p:nvPr>
        </p:nvSpPr>
        <p:spPr>
          <a:xfrm>
            <a:off x="677334" y="1449977"/>
            <a:ext cx="8596668" cy="4950823"/>
          </a:xfrm>
        </p:spPr>
        <p:txBody>
          <a:bodyPr>
            <a:normAutofit fontScale="92500" lnSpcReduction="10000"/>
          </a:bodyPr>
          <a:lstStyle/>
          <a:p>
            <a:pPr marL="0" indent="0">
              <a:lnSpc>
                <a:spcPct val="150000"/>
              </a:lnSpc>
              <a:buNone/>
            </a:pPr>
            <a:r>
              <a:rPr lang="en-GB" sz="1600" dirty="0" smtClean="0">
                <a:latin typeface="Arial" panose="020B0604020202020204" pitchFamily="34" charset="0"/>
                <a:cs typeface="Arial" panose="020B0604020202020204" pitchFamily="34" charset="0"/>
              </a:rPr>
              <a:t>Personal background</a:t>
            </a:r>
          </a:p>
          <a:p>
            <a:pPr marL="0" indent="0">
              <a:lnSpc>
                <a:spcPct val="150000"/>
              </a:lnSpc>
              <a:buNone/>
            </a:pPr>
            <a:r>
              <a:rPr lang="en-GB" sz="1600" dirty="0" smtClean="0">
                <a:latin typeface="Arial" panose="020B0604020202020204" pitchFamily="34" charset="0"/>
                <a:cs typeface="Arial" panose="020B0604020202020204" pitchFamily="34" charset="0"/>
              </a:rPr>
              <a:t>Mr John is an eighty years old person.</a:t>
            </a:r>
          </a:p>
          <a:p>
            <a:pPr marL="0" indent="0">
              <a:lnSpc>
                <a:spcPct val="150000"/>
              </a:lnSpc>
              <a:buNone/>
            </a:pPr>
            <a:r>
              <a:rPr lang="en-GB" sz="1600" dirty="0" smtClean="0">
                <a:latin typeface="Arial" panose="020B0604020202020204" pitchFamily="34" charset="0"/>
                <a:cs typeface="Arial" panose="020B0604020202020204" pitchFamily="34" charset="0"/>
              </a:rPr>
              <a:t>Mr John is a retired army officer from Cheshire regiment.</a:t>
            </a:r>
          </a:p>
          <a:p>
            <a:pPr marL="0" indent="0">
              <a:lnSpc>
                <a:spcPct val="150000"/>
              </a:lnSpc>
              <a:buNone/>
            </a:pPr>
            <a:r>
              <a:rPr lang="en-GB" sz="1600" dirty="0" smtClean="0">
                <a:latin typeface="Arial" panose="020B0604020202020204" pitchFamily="34" charset="0"/>
                <a:cs typeface="Arial" panose="020B0604020202020204" pitchFamily="34" charset="0"/>
              </a:rPr>
              <a:t>Mr John had been living alone for few years after his wife passed away and he managed his life very well. But now things are getting hard. </a:t>
            </a:r>
            <a:endParaRPr lang="en-GB" sz="1600" dirty="0">
              <a:latin typeface="Arial" panose="020B0604020202020204" pitchFamily="34" charset="0"/>
              <a:cs typeface="Arial" panose="020B0604020202020204" pitchFamily="34" charset="0"/>
            </a:endParaRPr>
          </a:p>
          <a:p>
            <a:pPr marL="0" indent="0">
              <a:lnSpc>
                <a:spcPct val="150000"/>
              </a:lnSpc>
              <a:buNone/>
            </a:pPr>
            <a:r>
              <a:rPr lang="en-GB" sz="1600" dirty="0" smtClean="0">
                <a:latin typeface="Arial" panose="020B0604020202020204" pitchFamily="34" charset="0"/>
                <a:cs typeface="Arial" panose="020B0604020202020204" pitchFamily="34" charset="0"/>
              </a:rPr>
              <a:t>Mr John has type 2 diabetes, high blood pressure, cholesterol and lose of hearing.</a:t>
            </a:r>
          </a:p>
          <a:p>
            <a:pPr marL="0" indent="0">
              <a:lnSpc>
                <a:spcPct val="150000"/>
              </a:lnSpc>
              <a:buNone/>
            </a:pPr>
            <a:r>
              <a:rPr lang="en-GB" sz="1600" dirty="0" smtClean="0">
                <a:latin typeface="Arial" panose="020B0604020202020204" pitchFamily="34" charset="0"/>
                <a:cs typeface="Arial" panose="020B0604020202020204" pitchFamily="34" charset="0"/>
              </a:rPr>
              <a:t>Mr John was an active person but recently he has problem with walking and he has less mobility</a:t>
            </a: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due to his hip replacement few years ago. </a:t>
            </a:r>
          </a:p>
          <a:p>
            <a:pPr marL="0" indent="0">
              <a:lnSpc>
                <a:spcPct val="150000"/>
              </a:lnSpc>
              <a:buNone/>
            </a:pPr>
            <a:r>
              <a:rPr lang="en-GB" sz="1600" dirty="0" smtClean="0">
                <a:latin typeface="Arial" panose="020B0604020202020204" pitchFamily="34" charset="0"/>
                <a:cs typeface="Arial" panose="020B0604020202020204" pitchFamily="34" charset="0"/>
              </a:rPr>
              <a:t>Mr </a:t>
            </a:r>
            <a:r>
              <a:rPr lang="en-GB" sz="1600" dirty="0" smtClean="0">
                <a:latin typeface="Arial" panose="020B0604020202020204" pitchFamily="34" charset="0"/>
                <a:cs typeface="Arial" panose="020B0604020202020204" pitchFamily="34" charset="0"/>
              </a:rPr>
              <a:t>John </a:t>
            </a:r>
            <a:r>
              <a:rPr lang="en-GB" sz="1600" dirty="0" smtClean="0">
                <a:latin typeface="Arial" panose="020B0604020202020204" pitchFamily="34" charset="0"/>
                <a:cs typeface="Arial" panose="020B0604020202020204" pitchFamily="34" charset="0"/>
              </a:rPr>
              <a:t>was disengaged because of his walking difficulties but he is very committed to do regular exercise to maintain his health. </a:t>
            </a:r>
          </a:p>
          <a:p>
            <a:pPr marL="0" indent="0">
              <a:lnSpc>
                <a:spcPct val="150000"/>
              </a:lnSpc>
              <a:buNone/>
            </a:pPr>
            <a:r>
              <a:rPr lang="en-GB" sz="1600" dirty="0" smtClean="0">
                <a:latin typeface="Arial" panose="020B0604020202020204" pitchFamily="34" charset="0"/>
                <a:cs typeface="Arial" panose="020B0604020202020204" pitchFamily="34" charset="0"/>
              </a:rPr>
              <a:t>He needs Zimmer frame to walk with. He uses hearing aid in both ears. </a:t>
            </a:r>
          </a:p>
          <a:p>
            <a:pPr marL="0" indent="0">
              <a:lnSpc>
                <a:spcPct val="150000"/>
              </a:lnSpc>
              <a:buNone/>
            </a:pPr>
            <a:r>
              <a:rPr lang="en-GB" sz="1600" dirty="0" smtClean="0">
                <a:latin typeface="Arial" panose="020B0604020202020204" pitchFamily="34" charset="0"/>
                <a:cs typeface="Arial" panose="020B0604020202020204" pitchFamily="34" charset="0"/>
              </a:rPr>
              <a:t>He has lose of memory and he forgets to take his medication on time. </a:t>
            </a:r>
          </a:p>
          <a:p>
            <a:pPr marL="0" indent="0">
              <a:buNone/>
            </a:pPr>
            <a:endParaRPr lang="en-GB" sz="1600" dirty="0" smtClean="0">
              <a:latin typeface="Arial" panose="020B0604020202020204" pitchFamily="34" charset="0"/>
              <a:cs typeface="Arial" panose="020B0604020202020204" pitchFamily="34" charset="0"/>
            </a:endParaRPr>
          </a:p>
          <a:p>
            <a:pPr marL="0" indent="0">
              <a:buNone/>
            </a:pPr>
            <a:endParaRPr lang="en-GB" dirty="0" smtClean="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2246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44880"/>
          </a:xfrm>
        </p:spPr>
        <p:txBody>
          <a:bodyPr/>
          <a:lstStyle/>
          <a:p>
            <a:r>
              <a:rPr lang="en-GB" dirty="0" smtClean="0">
                <a:latin typeface="Arial" panose="020B0604020202020204" pitchFamily="34" charset="0"/>
                <a:cs typeface="Arial" panose="020B0604020202020204" pitchFamily="34" charset="0"/>
              </a:rPr>
              <a:t>Person Centred CARE and Advocacy</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51429"/>
            <a:ext cx="8596668" cy="5065485"/>
          </a:xfrm>
        </p:spPr>
        <p:txBody>
          <a:bodyPr>
            <a:normAutofit fontScale="25000" lnSpcReduction="20000"/>
          </a:bodyPr>
          <a:lstStyle/>
          <a:p>
            <a:pPr marL="0" indent="0">
              <a:lnSpc>
                <a:spcPct val="170000"/>
              </a:lnSpc>
              <a:buNone/>
            </a:pPr>
            <a:r>
              <a:rPr lang="en-GB" sz="5600" b="1" dirty="0" smtClean="0">
                <a:latin typeface="Arial" panose="020B0604020202020204" pitchFamily="34" charset="0"/>
                <a:cs typeface="Arial" panose="020B0604020202020204" pitchFamily="34" charset="0"/>
              </a:rPr>
              <a:t>person centred care</a:t>
            </a:r>
            <a:r>
              <a:rPr lang="en-GB" sz="5600" b="1" i="1" dirty="0" smtClean="0">
                <a:latin typeface="Arial" panose="020B0604020202020204" pitchFamily="34" charset="0"/>
                <a:cs typeface="Arial" panose="020B0604020202020204" pitchFamily="34" charset="0"/>
              </a:rPr>
              <a:t>:</a:t>
            </a:r>
          </a:p>
          <a:p>
            <a:pPr marL="0" indent="0" algn="just">
              <a:lnSpc>
                <a:spcPct val="170000"/>
              </a:lnSpc>
              <a:buNone/>
            </a:pPr>
            <a:r>
              <a:rPr lang="en-GB" sz="5600" dirty="0" smtClean="0">
                <a:latin typeface="Arial" panose="020B0604020202020204" pitchFamily="34" charset="0"/>
                <a:cs typeface="Arial" panose="020B0604020202020204" pitchFamily="34" charset="0"/>
              </a:rPr>
              <a:t>Person centred means to put the individual at the centre of his needs, support and the care they need from family or care givers (NMHCCF, 2016). Person living with physical or mental health issues needs care and support from family and organisations. </a:t>
            </a:r>
            <a:r>
              <a:rPr lang="en-GB" sz="5600" dirty="0">
                <a:latin typeface="Arial" panose="020B0604020202020204" pitchFamily="34" charset="0"/>
                <a:cs typeface="Arial" panose="020B0604020202020204" pitchFamily="34" charset="0"/>
              </a:rPr>
              <a:t>P</a:t>
            </a:r>
            <a:r>
              <a:rPr lang="en-GB" sz="5600" dirty="0" smtClean="0">
                <a:latin typeface="Arial" panose="020B0604020202020204" pitchFamily="34" charset="0"/>
                <a:cs typeface="Arial" panose="020B0604020202020204" pitchFamily="34" charset="0"/>
              </a:rPr>
              <a:t>erson-centred approaches means provide respectful and quality of life to the person with needs. Older people with complex needs also have dignity and respect. Being an older citizen Mr john likes to shape his needs, with choice and control so the support fits the way he likes to live his life.</a:t>
            </a:r>
          </a:p>
          <a:p>
            <a:pPr marL="0" indent="0" algn="just">
              <a:lnSpc>
                <a:spcPct val="170000"/>
              </a:lnSpc>
              <a:buNone/>
            </a:pPr>
            <a:r>
              <a:rPr lang="en-GB" sz="5600" b="1" dirty="0" smtClean="0">
                <a:latin typeface="Arial" panose="020B0604020202020204" pitchFamily="34" charset="0"/>
                <a:cs typeface="Arial" panose="020B0604020202020204" pitchFamily="34" charset="0"/>
              </a:rPr>
              <a:t>Advocacy: </a:t>
            </a:r>
            <a:r>
              <a:rPr lang="en-GB" sz="5600" dirty="0" smtClean="0">
                <a:latin typeface="Arial" panose="020B0604020202020204" pitchFamily="34" charset="0"/>
                <a:cs typeface="Arial" panose="020B0604020202020204" pitchFamily="34" charset="0"/>
              </a:rPr>
              <a:t>Mr John prefers a male carer to help him for personal hygiene but for other daily tasks he has a strong relationship with young female staff. According to Scourfield (2007) older people are not only service users but they are also known as citizen and they should have access to make their voice heard. Design the care or treatment with patient and support the person to understand the choices they want for their care. </a:t>
            </a:r>
            <a:r>
              <a:rPr lang="en-GB" sz="5600" dirty="0" smtClean="0">
                <a:latin typeface="Arial" panose="020B0604020202020204" pitchFamily="34" charset="0"/>
                <a:cs typeface="Arial" panose="020B0604020202020204" pitchFamily="34" charset="0"/>
              </a:rPr>
              <a:t>Mr John’s son (Jamie) visits him every week and he consult his needs with staff as his advocate. </a:t>
            </a:r>
            <a:endParaRPr lang="en-GB" sz="5600" dirty="0" smtClean="0">
              <a:latin typeface="Arial" panose="020B0604020202020204" pitchFamily="34" charset="0"/>
              <a:cs typeface="Arial" panose="020B0604020202020204" pitchFamily="34" charset="0"/>
            </a:endParaRPr>
          </a:p>
          <a:p>
            <a:pPr marL="0" indent="0">
              <a:buNone/>
            </a:pPr>
            <a:endParaRPr lang="en-GB" sz="1400" dirty="0" smtClean="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smtClean="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smtClean="0">
              <a:latin typeface="Arial" panose="020B0604020202020204" pitchFamily="34" charset="0"/>
              <a:cs typeface="Arial" panose="020B0604020202020204" pitchFamily="34" charset="0"/>
            </a:endParaRPr>
          </a:p>
          <a:p>
            <a:pPr marL="0" indent="0" algn="ctr">
              <a:buNone/>
            </a:pPr>
            <a:r>
              <a:rPr lang="en-GB" sz="5600" dirty="0" smtClean="0">
                <a:latin typeface="Arial" panose="020B0604020202020204" pitchFamily="34" charset="0"/>
                <a:cs typeface="Arial" panose="020B0604020202020204" pitchFamily="34" charset="0"/>
              </a:rPr>
              <a:t>(Scourfield, 2007; Brownie and Nancarrow, 2013;NMHCCF, 2016)</a:t>
            </a:r>
          </a:p>
        </p:txBody>
      </p:sp>
    </p:spTree>
    <p:extLst>
      <p:ext uri="{BB962C8B-B14F-4D97-AF65-F5344CB8AC3E}">
        <p14:creationId xmlns:p14="http://schemas.microsoft.com/office/powerpoint/2010/main" val="277699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2751666" cy="602673"/>
          </a:xfrm>
        </p:spPr>
        <p:txBody>
          <a:bodyPr>
            <a:normAutofit fontScale="90000"/>
          </a:bodyPr>
          <a:lstStyle/>
          <a:p>
            <a:r>
              <a:rPr lang="en-GB" dirty="0" smtClean="0"/>
              <a:t>Care Plan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81896696"/>
              </p:ext>
            </p:extLst>
          </p:nvPr>
        </p:nvGraphicFramePr>
        <p:xfrm>
          <a:off x="209550" y="574766"/>
          <a:ext cx="11410950" cy="6526731"/>
        </p:xfrm>
        <a:graphic>
          <a:graphicData uri="http://schemas.openxmlformats.org/drawingml/2006/table">
            <a:tbl>
              <a:tblPr firstRow="1" bandRow="1">
                <a:tableStyleId>{5C22544A-7EE6-4342-B048-85BDC9FD1C3A}</a:tableStyleId>
              </a:tblPr>
              <a:tblGrid>
                <a:gridCol w="2502885">
                  <a:extLst>
                    <a:ext uri="{9D8B030D-6E8A-4147-A177-3AD203B41FA5}">
                      <a16:colId xmlns:a16="http://schemas.microsoft.com/office/drawing/2014/main" val="3005659588"/>
                    </a:ext>
                  </a:extLst>
                </a:gridCol>
                <a:gridCol w="8908065">
                  <a:extLst>
                    <a:ext uri="{9D8B030D-6E8A-4147-A177-3AD203B41FA5}">
                      <a16:colId xmlns:a16="http://schemas.microsoft.com/office/drawing/2014/main" val="2968032082"/>
                    </a:ext>
                  </a:extLst>
                </a:gridCol>
              </a:tblGrid>
              <a:tr h="518487">
                <a:tc>
                  <a:txBody>
                    <a:bodyPr/>
                    <a:lstStyle/>
                    <a:p>
                      <a:pPr>
                        <a:lnSpc>
                          <a:spcPct val="150000"/>
                        </a:lnSpc>
                      </a:pPr>
                      <a:r>
                        <a:rPr lang="en-GB" sz="1600" dirty="0" smtClean="0">
                          <a:latin typeface="Arial" panose="020B0604020202020204" pitchFamily="34" charset="0"/>
                          <a:cs typeface="Arial" panose="020B0604020202020204" pitchFamily="34" charset="0"/>
                        </a:rPr>
                        <a:t>identified</a:t>
                      </a:r>
                      <a:r>
                        <a:rPr lang="en-GB" sz="1600" baseline="0" dirty="0" smtClean="0">
                          <a:latin typeface="Arial" panose="020B0604020202020204" pitchFamily="34" charset="0"/>
                          <a:cs typeface="Arial" panose="020B0604020202020204" pitchFamily="34" charset="0"/>
                        </a:rPr>
                        <a:t> Needs</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           Details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47972683"/>
                  </a:ext>
                </a:extLst>
              </a:tr>
              <a:tr h="490580">
                <a:tc>
                  <a:txBody>
                    <a:bodyPr/>
                    <a:lstStyle/>
                    <a:p>
                      <a:pPr>
                        <a:lnSpc>
                          <a:spcPct val="150000"/>
                        </a:lnSpc>
                      </a:pPr>
                      <a:r>
                        <a:rPr lang="en-GB" sz="1600" dirty="0" smtClean="0">
                          <a:latin typeface="Arial" panose="020B0604020202020204" pitchFamily="34" charset="0"/>
                          <a:cs typeface="Arial" panose="020B0604020202020204" pitchFamily="34" charset="0"/>
                        </a:rPr>
                        <a:t>Health</a:t>
                      </a: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Type 2 diabetes,</a:t>
                      </a:r>
                      <a:r>
                        <a:rPr lang="en-GB" sz="1600" baseline="0" dirty="0" smtClean="0">
                          <a:latin typeface="Arial" panose="020B0604020202020204" pitchFamily="34" charset="0"/>
                          <a:cs typeface="Arial" panose="020B0604020202020204" pitchFamily="34" charset="0"/>
                        </a:rPr>
                        <a:t> Cholesterol, High blood pressure</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408215"/>
                  </a:ext>
                </a:extLst>
              </a:tr>
              <a:tr h="618290">
                <a:tc>
                  <a:txBody>
                    <a:bodyPr/>
                    <a:lstStyle/>
                    <a:p>
                      <a:pPr>
                        <a:lnSpc>
                          <a:spcPct val="150000"/>
                        </a:lnSpc>
                      </a:pPr>
                      <a:r>
                        <a:rPr lang="en-GB" sz="1600" dirty="0" smtClean="0">
                          <a:latin typeface="Arial" panose="020B0604020202020204" pitchFamily="34" charset="0"/>
                          <a:cs typeface="Arial" panose="020B0604020202020204" pitchFamily="34" charset="0"/>
                        </a:rPr>
                        <a:t>Medication</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Metformin, Atorvastatin, Ace Inhibitor</a:t>
                      </a:r>
                    </a:p>
                    <a:p>
                      <a:pPr>
                        <a:lnSpc>
                          <a:spcPct val="150000"/>
                        </a:lnSpc>
                      </a:pPr>
                      <a:r>
                        <a:rPr lang="en-GB" sz="1600" dirty="0" smtClean="0">
                          <a:latin typeface="Arial" panose="020B0604020202020204" pitchFamily="34" charset="0"/>
                          <a:cs typeface="Arial" panose="020B0604020202020204" pitchFamily="34" charset="0"/>
                        </a:rPr>
                        <a:t>(Weatherspoon,</a:t>
                      </a:r>
                      <a:r>
                        <a:rPr lang="en-GB" sz="1600" baseline="0" dirty="0" smtClean="0">
                          <a:latin typeface="Arial" panose="020B0604020202020204" pitchFamily="34" charset="0"/>
                          <a:cs typeface="Arial" panose="020B0604020202020204" pitchFamily="34" charset="0"/>
                        </a:rPr>
                        <a:t> 2020; DeNoon, 2019; NHS, 2019a)</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4718082"/>
                  </a:ext>
                </a:extLst>
              </a:tr>
              <a:tr h="490580">
                <a:tc>
                  <a:txBody>
                    <a:bodyPr/>
                    <a:lstStyle/>
                    <a:p>
                      <a:pPr>
                        <a:lnSpc>
                          <a:spcPct val="150000"/>
                        </a:lnSpc>
                      </a:pPr>
                      <a:r>
                        <a:rPr lang="en-GB" sz="1600" dirty="0" smtClean="0">
                          <a:latin typeface="Arial" panose="020B0604020202020204" pitchFamily="34" charset="0"/>
                          <a:cs typeface="Arial" panose="020B0604020202020204" pitchFamily="34" charset="0"/>
                        </a:rPr>
                        <a:t>Allergies</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None</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73341621"/>
                  </a:ext>
                </a:extLst>
              </a:tr>
              <a:tr h="490580">
                <a:tc>
                  <a:txBody>
                    <a:bodyPr/>
                    <a:lstStyle/>
                    <a:p>
                      <a:pPr>
                        <a:lnSpc>
                          <a:spcPct val="150000"/>
                        </a:lnSpc>
                      </a:pPr>
                      <a:r>
                        <a:rPr lang="en-GB" sz="1600" dirty="0" smtClean="0">
                          <a:latin typeface="Arial" panose="020B0604020202020204" pitchFamily="34" charset="0"/>
                          <a:cs typeface="Arial" panose="020B0604020202020204" pitchFamily="34" charset="0"/>
                        </a:rPr>
                        <a:t>Environment</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Currently</a:t>
                      </a:r>
                      <a:r>
                        <a:rPr lang="en-GB" sz="1600" baseline="0" dirty="0" smtClean="0">
                          <a:latin typeface="Arial" panose="020B0604020202020204" pitchFamily="34" charset="0"/>
                          <a:cs typeface="Arial" panose="020B0604020202020204" pitchFamily="34" charset="0"/>
                        </a:rPr>
                        <a:t> Living in a care home (Care Home UK.com)</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77853198"/>
                  </a:ext>
                </a:extLst>
              </a:tr>
              <a:tr h="490580">
                <a:tc>
                  <a:txBody>
                    <a:bodyPr/>
                    <a:lstStyle/>
                    <a:p>
                      <a:pPr>
                        <a:lnSpc>
                          <a:spcPct val="150000"/>
                        </a:lnSpc>
                      </a:pPr>
                      <a:r>
                        <a:rPr lang="en-GB" sz="1600" dirty="0" smtClean="0">
                          <a:latin typeface="Arial" panose="020B0604020202020204" pitchFamily="34" charset="0"/>
                          <a:cs typeface="Arial" panose="020B0604020202020204" pitchFamily="34" charset="0"/>
                        </a:rPr>
                        <a:t>Mobility</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Hip</a:t>
                      </a:r>
                      <a:r>
                        <a:rPr lang="en-GB" sz="1600" baseline="0" dirty="0" smtClean="0">
                          <a:latin typeface="Arial" panose="020B0604020202020204" pitchFamily="34" charset="0"/>
                          <a:cs typeface="Arial" panose="020B0604020202020204" pitchFamily="34" charset="0"/>
                        </a:rPr>
                        <a:t> replaced, </a:t>
                      </a:r>
                      <a:r>
                        <a:rPr lang="en-GB" sz="1600" dirty="0" smtClean="0">
                          <a:latin typeface="Arial" panose="020B0604020202020204" pitchFamily="34" charset="0"/>
                          <a:cs typeface="Arial" panose="020B0604020202020204" pitchFamily="34" charset="0"/>
                        </a:rPr>
                        <a:t>Walks</a:t>
                      </a:r>
                      <a:r>
                        <a:rPr lang="en-GB" sz="1600" baseline="0" dirty="0" smtClean="0">
                          <a:latin typeface="Arial" panose="020B0604020202020204" pitchFamily="34" charset="0"/>
                          <a:cs typeface="Arial" panose="020B0604020202020204" pitchFamily="34" charset="0"/>
                        </a:rPr>
                        <a:t> with Zimmer frame. Walks everyday at 6.00pm</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68921295"/>
                  </a:ext>
                </a:extLst>
              </a:tr>
              <a:tr h="490580">
                <a:tc>
                  <a:txBody>
                    <a:bodyPr/>
                    <a:lstStyle/>
                    <a:p>
                      <a:pPr>
                        <a:lnSpc>
                          <a:spcPct val="150000"/>
                        </a:lnSpc>
                      </a:pPr>
                      <a:r>
                        <a:rPr lang="en-GB" sz="1600" dirty="0" smtClean="0">
                          <a:latin typeface="Arial" panose="020B0604020202020204" pitchFamily="34" charset="0"/>
                          <a:cs typeface="Arial" panose="020B0604020202020204" pitchFamily="34" charset="0"/>
                        </a:rPr>
                        <a:t>Sensory</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Uses ear</a:t>
                      </a:r>
                      <a:r>
                        <a:rPr lang="en-GB" sz="1600" baseline="0" dirty="0" smtClean="0">
                          <a:latin typeface="Arial" panose="020B0604020202020204" pitchFamily="34" charset="0"/>
                          <a:cs typeface="Arial" panose="020B0604020202020204" pitchFamily="34" charset="0"/>
                        </a:rPr>
                        <a:t> aids, </a:t>
                      </a:r>
                      <a:r>
                        <a:rPr lang="en-GB" sz="1600" baseline="0" dirty="0" smtClean="0">
                          <a:latin typeface="Arial" panose="020B0604020202020204" pitchFamily="34" charset="0"/>
                          <a:cs typeface="Arial" panose="020B0604020202020204" pitchFamily="34" charset="0"/>
                        </a:rPr>
                        <a:t>glasses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44938118"/>
                  </a:ext>
                </a:extLst>
              </a:tr>
              <a:tr h="490580">
                <a:tc>
                  <a:txBody>
                    <a:bodyPr/>
                    <a:lstStyle/>
                    <a:p>
                      <a:pPr>
                        <a:lnSpc>
                          <a:spcPct val="150000"/>
                        </a:lnSpc>
                      </a:pPr>
                      <a:r>
                        <a:rPr lang="en-GB" sz="1600" dirty="0" smtClean="0">
                          <a:latin typeface="Arial" panose="020B0604020202020204" pitchFamily="34" charset="0"/>
                          <a:cs typeface="Arial" panose="020B0604020202020204" pitchFamily="34" charset="0"/>
                        </a:rPr>
                        <a:t>Cognitive</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Mr John has memory loss. Mild symptoms of dementia </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84139702"/>
                  </a:ext>
                </a:extLst>
              </a:tr>
              <a:tr h="618290">
                <a:tc>
                  <a:txBody>
                    <a:bodyPr/>
                    <a:lstStyle/>
                    <a:p>
                      <a:pPr>
                        <a:lnSpc>
                          <a:spcPct val="150000"/>
                        </a:lnSpc>
                      </a:pPr>
                      <a:r>
                        <a:rPr lang="en-GB" sz="1600" dirty="0" smtClean="0">
                          <a:latin typeface="Arial" panose="020B0604020202020204" pitchFamily="34" charset="0"/>
                          <a:cs typeface="Arial" panose="020B0604020202020204" pitchFamily="34" charset="0"/>
                        </a:rPr>
                        <a:t>Diet</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Meat,</a:t>
                      </a:r>
                      <a:r>
                        <a:rPr lang="en-GB" sz="1600" baseline="0" dirty="0" smtClean="0">
                          <a:latin typeface="Arial" panose="020B0604020202020204" pitchFamily="34" charset="0"/>
                          <a:cs typeface="Arial" panose="020B0604020202020204" pitchFamily="34" charset="0"/>
                        </a:rPr>
                        <a:t> Fish, Vegetables, Fruits, plenty of water</a:t>
                      </a:r>
                    </a:p>
                    <a:p>
                      <a:pPr>
                        <a:lnSpc>
                          <a:spcPct val="150000"/>
                        </a:lnSpc>
                      </a:pPr>
                      <a:r>
                        <a:rPr lang="en-GB" sz="1600" baseline="0" dirty="0" smtClean="0">
                          <a:latin typeface="Arial" panose="020B0604020202020204" pitchFamily="34" charset="0"/>
                          <a:cs typeface="Arial" panose="020B0604020202020204" pitchFamily="34" charset="0"/>
                        </a:rPr>
                        <a:t>(NHS, 2019b)</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03997208"/>
                  </a:ext>
                </a:extLst>
              </a:tr>
              <a:tr h="1413235">
                <a:tc>
                  <a:txBody>
                    <a:bodyPr/>
                    <a:lstStyle/>
                    <a:p>
                      <a:pPr>
                        <a:lnSpc>
                          <a:spcPct val="150000"/>
                        </a:lnSpc>
                      </a:pPr>
                      <a:r>
                        <a:rPr lang="en-GB" sz="1600" dirty="0" smtClean="0">
                          <a:latin typeface="Arial" panose="020B0604020202020204" pitchFamily="34" charset="0"/>
                          <a:cs typeface="Arial" panose="020B0604020202020204" pitchFamily="34" charset="0"/>
                        </a:rPr>
                        <a:t>Personal</a:t>
                      </a:r>
                      <a:r>
                        <a:rPr lang="en-GB" sz="1600" baseline="0" dirty="0" smtClean="0">
                          <a:latin typeface="Arial" panose="020B0604020202020204" pitchFamily="34" charset="0"/>
                          <a:cs typeface="Arial" panose="020B0604020202020204" pitchFamily="34" charset="0"/>
                        </a:rPr>
                        <a:t> Hygiene </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Shower every morning, teeth brush, Shaved</a:t>
                      </a:r>
                      <a:r>
                        <a:rPr lang="en-GB" sz="1600" baseline="0" dirty="0" smtClean="0">
                          <a:latin typeface="Arial" panose="020B0604020202020204" pitchFamily="34" charset="0"/>
                          <a:cs typeface="Arial" panose="020B0604020202020204" pitchFamily="34" charset="0"/>
                        </a:rPr>
                        <a:t> twice a week (need assistance) </a:t>
                      </a:r>
                    </a:p>
                    <a:p>
                      <a:pPr>
                        <a:lnSpc>
                          <a:spcPct val="150000"/>
                        </a:lnSpc>
                      </a:pPr>
                      <a:r>
                        <a:rPr lang="en-GB" sz="1600" baseline="0" dirty="0" smtClean="0">
                          <a:latin typeface="Arial" panose="020B0604020202020204" pitchFamily="34" charset="0"/>
                          <a:cs typeface="Arial" panose="020B0604020202020204" pitchFamily="34" charset="0"/>
                        </a:rPr>
                        <a:t>Mild water temperature (require help to achieve this task)</a:t>
                      </a:r>
                    </a:p>
                    <a:p>
                      <a:pPr>
                        <a:lnSpc>
                          <a:spcPct val="150000"/>
                        </a:lnSpc>
                      </a:pPr>
                      <a:endParaRPr lang="en-GB" sz="1600" dirty="0" smtClean="0">
                        <a:latin typeface="Arial" panose="020B0604020202020204" pitchFamily="34" charset="0"/>
                        <a:cs typeface="Arial" panose="020B0604020202020204" pitchFamily="34" charset="0"/>
                      </a:endParaRPr>
                    </a:p>
                    <a:p>
                      <a:pPr>
                        <a:lnSpc>
                          <a:spcPct val="150000"/>
                        </a:lnSpc>
                      </a:pPr>
                      <a:r>
                        <a:rPr lang="en-GB" sz="1600" dirty="0" smtClean="0">
                          <a:latin typeface="Arial" panose="020B0604020202020204" pitchFamily="34" charset="0"/>
                          <a:cs typeface="Arial" panose="020B0604020202020204" pitchFamily="34" charset="0"/>
                        </a:rPr>
                        <a:t>(United Kingdom Homecare Association, 2012; AndwayHealthcare.org.UK, 2017)</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27393524"/>
                  </a:ext>
                </a:extLst>
              </a:tr>
            </a:tbl>
          </a:graphicData>
        </a:graphic>
      </p:graphicFrame>
    </p:spTree>
    <p:extLst>
      <p:ext uri="{BB962C8B-B14F-4D97-AF65-F5344CB8AC3E}">
        <p14:creationId xmlns:p14="http://schemas.microsoft.com/office/powerpoint/2010/main" val="470356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30630"/>
            <a:ext cx="8596668" cy="613954"/>
          </a:xfrm>
        </p:spPr>
        <p:txBody>
          <a:bodyPr>
            <a:normAutofit fontScale="90000"/>
          </a:bodyPr>
          <a:lstStyle/>
          <a:p>
            <a:r>
              <a:rPr lang="en-GB" dirty="0" smtClean="0"/>
              <a:t>Care plan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93981886"/>
              </p:ext>
            </p:extLst>
          </p:nvPr>
        </p:nvGraphicFramePr>
        <p:xfrm>
          <a:off x="285449" y="744584"/>
          <a:ext cx="9609666" cy="6933894"/>
        </p:xfrm>
        <a:graphic>
          <a:graphicData uri="http://schemas.openxmlformats.org/drawingml/2006/table">
            <a:tbl>
              <a:tblPr firstRow="1" bandRow="1">
                <a:tableStyleId>{5C22544A-7EE6-4342-B048-85BDC9FD1C3A}</a:tableStyleId>
              </a:tblPr>
              <a:tblGrid>
                <a:gridCol w="2810448">
                  <a:extLst>
                    <a:ext uri="{9D8B030D-6E8A-4147-A177-3AD203B41FA5}">
                      <a16:colId xmlns:a16="http://schemas.microsoft.com/office/drawing/2014/main" val="3226988647"/>
                    </a:ext>
                  </a:extLst>
                </a:gridCol>
                <a:gridCol w="6799218">
                  <a:extLst>
                    <a:ext uri="{9D8B030D-6E8A-4147-A177-3AD203B41FA5}">
                      <a16:colId xmlns:a16="http://schemas.microsoft.com/office/drawing/2014/main" val="1528225821"/>
                    </a:ext>
                  </a:extLst>
                </a:gridCol>
              </a:tblGrid>
              <a:tr h="629275">
                <a:tc>
                  <a:txBody>
                    <a:bodyPr/>
                    <a:lstStyle/>
                    <a:p>
                      <a:pPr>
                        <a:lnSpc>
                          <a:spcPct val="150000"/>
                        </a:lnSpc>
                      </a:pPr>
                      <a:r>
                        <a:rPr lang="en-GB" sz="1600" dirty="0" smtClean="0">
                          <a:latin typeface="Arial" panose="020B0604020202020204" pitchFamily="34" charset="0"/>
                          <a:cs typeface="Arial" panose="020B0604020202020204" pitchFamily="34" charset="0"/>
                        </a:rPr>
                        <a:t>Identified</a:t>
                      </a:r>
                      <a:r>
                        <a:rPr lang="en-GB" sz="1600" baseline="0" dirty="0" smtClean="0">
                          <a:latin typeface="Arial" panose="020B0604020202020204" pitchFamily="34" charset="0"/>
                          <a:cs typeface="Arial" panose="020B0604020202020204" pitchFamily="34" charset="0"/>
                        </a:rPr>
                        <a:t> needs</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               Details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03173255"/>
                  </a:ext>
                </a:extLst>
              </a:tr>
              <a:tr h="739869">
                <a:tc>
                  <a:txBody>
                    <a:bodyPr/>
                    <a:lstStyle/>
                    <a:p>
                      <a:pPr>
                        <a:lnSpc>
                          <a:spcPct val="150000"/>
                        </a:lnSpc>
                      </a:pPr>
                      <a:r>
                        <a:rPr lang="en-GB" sz="1600" dirty="0" smtClean="0">
                          <a:latin typeface="Arial" panose="020B0604020202020204" pitchFamily="34" charset="0"/>
                          <a:cs typeface="Arial" panose="020B0604020202020204" pitchFamily="34" charset="0"/>
                        </a:rPr>
                        <a:t>Risk assessment</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Slips, trip, falls, </a:t>
                      </a:r>
                      <a:r>
                        <a:rPr lang="en-GB" sz="1600" dirty="0" smtClean="0">
                          <a:latin typeface="Arial" panose="020B0604020202020204" pitchFamily="34" charset="0"/>
                          <a:cs typeface="Arial" panose="020B0604020202020204" pitchFamily="34" charset="0"/>
                        </a:rPr>
                        <a:t>scalding  </a:t>
                      </a:r>
                      <a:r>
                        <a:rPr lang="en-GB" sz="1600" baseline="0" dirty="0" smtClean="0">
                          <a:latin typeface="Arial" panose="020B0604020202020204" pitchFamily="34" charset="0"/>
                          <a:cs typeface="Arial" panose="020B0604020202020204" pitchFamily="34" charset="0"/>
                        </a:rPr>
                        <a:t>(</a:t>
                      </a:r>
                      <a:r>
                        <a:rPr lang="en-GB" sz="1600" dirty="0" smtClean="0">
                          <a:latin typeface="Arial" panose="020B0604020202020204" pitchFamily="34" charset="0"/>
                          <a:cs typeface="Arial" panose="020B0604020202020204" pitchFamily="34" charset="0"/>
                        </a:rPr>
                        <a:t>Schlender </a:t>
                      </a:r>
                      <a:r>
                        <a:rPr lang="en-GB" sz="1600" dirty="0" smtClean="0">
                          <a:latin typeface="Arial" panose="020B0604020202020204" pitchFamily="34" charset="0"/>
                          <a:cs typeface="Arial" panose="020B0604020202020204" pitchFamily="34" charset="0"/>
                        </a:rPr>
                        <a:t>et al.</a:t>
                      </a:r>
                      <a:r>
                        <a:rPr lang="en-GB" sz="1600" baseline="0" dirty="0" smtClean="0">
                          <a:latin typeface="Arial" panose="020B0604020202020204" pitchFamily="34" charset="0"/>
                          <a:cs typeface="Arial" panose="020B0604020202020204" pitchFamily="34" charset="0"/>
                        </a:rPr>
                        <a:t> </a:t>
                      </a:r>
                      <a:r>
                        <a:rPr lang="en-GB" sz="1600" baseline="0" dirty="0" smtClean="0">
                          <a:latin typeface="Arial" panose="020B0604020202020204" pitchFamily="34" charset="0"/>
                          <a:cs typeface="Arial" panose="020B0604020202020204" pitchFamily="34" charset="0"/>
                        </a:rPr>
                        <a:t>2017)</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21463808"/>
                  </a:ext>
                </a:extLst>
              </a:tr>
              <a:tr h="733975">
                <a:tc>
                  <a:txBody>
                    <a:bodyPr/>
                    <a:lstStyle/>
                    <a:p>
                      <a:pPr>
                        <a:lnSpc>
                          <a:spcPct val="150000"/>
                        </a:lnSpc>
                      </a:pPr>
                      <a:r>
                        <a:rPr lang="en-GB" sz="1600" dirty="0" smtClean="0">
                          <a:latin typeface="Arial" panose="020B0604020202020204" pitchFamily="34" charset="0"/>
                          <a:cs typeface="Arial" panose="020B0604020202020204" pitchFamily="34" charset="0"/>
                        </a:rPr>
                        <a:t>Information, communication technology (ICT)</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Mr John needs buzzer to call staff, door and windows sensors, alarm reminder  </a:t>
                      </a:r>
                    </a:p>
                    <a:p>
                      <a:pPr>
                        <a:lnSpc>
                          <a:spcPct val="150000"/>
                        </a:lnSpc>
                      </a:pPr>
                      <a:r>
                        <a:rPr lang="en-GB" sz="1600" dirty="0" smtClean="0">
                          <a:latin typeface="Arial" panose="020B0604020202020204" pitchFamily="34" charset="0"/>
                          <a:cs typeface="Arial" panose="020B0604020202020204" pitchFamily="34" charset="0"/>
                        </a:rPr>
                        <a:t>(Olsson et al. </a:t>
                      </a:r>
                      <a:r>
                        <a:rPr lang="en-GB" sz="1600" dirty="0" smtClean="0">
                          <a:latin typeface="Arial" panose="020B0604020202020204" pitchFamily="34" charset="0"/>
                          <a:cs typeface="Arial" panose="020B0604020202020204" pitchFamily="34" charset="0"/>
                        </a:rPr>
                        <a:t>2011)</a:t>
                      </a:r>
                      <a:endParaRPr lang="en-GB" sz="1600" dirty="0" smtClean="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047707"/>
                  </a:ext>
                </a:extLst>
              </a:tr>
              <a:tr h="629275">
                <a:tc>
                  <a:txBody>
                    <a:bodyPr/>
                    <a:lstStyle/>
                    <a:p>
                      <a:pPr>
                        <a:lnSpc>
                          <a:spcPct val="150000"/>
                        </a:lnSpc>
                      </a:pPr>
                      <a:r>
                        <a:rPr lang="en-GB" sz="1600" dirty="0" smtClean="0">
                          <a:latin typeface="Arial" panose="020B0604020202020204" pitchFamily="34" charset="0"/>
                          <a:cs typeface="Arial" panose="020B0604020202020204" pitchFamily="34" charset="0"/>
                        </a:rPr>
                        <a:t>Likes/ Dislikes</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Likes watching BBC</a:t>
                      </a:r>
                      <a:r>
                        <a:rPr lang="en-GB" sz="1600" baseline="0" dirty="0" smtClean="0">
                          <a:latin typeface="Arial" panose="020B0604020202020204" pitchFamily="34" charset="0"/>
                          <a:cs typeface="Arial" panose="020B0604020202020204" pitchFamily="34" charset="0"/>
                        </a:rPr>
                        <a:t> news and Documentary films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50155646"/>
                  </a:ext>
                </a:extLst>
              </a:tr>
              <a:tr h="629275">
                <a:tc>
                  <a:txBody>
                    <a:bodyPr/>
                    <a:lstStyle/>
                    <a:p>
                      <a:pPr>
                        <a:lnSpc>
                          <a:spcPct val="150000"/>
                        </a:lnSpc>
                      </a:pPr>
                      <a:r>
                        <a:rPr lang="en-GB" sz="1600" dirty="0" smtClean="0">
                          <a:latin typeface="Arial" panose="020B0604020202020204" pitchFamily="34" charset="0"/>
                          <a:cs typeface="Arial" panose="020B0604020202020204" pitchFamily="34" charset="0"/>
                        </a:rPr>
                        <a:t>Daily Habits</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Daily nap at 3.00pm </a:t>
                      </a:r>
                      <a:r>
                        <a:rPr lang="en-GB" sz="1600" dirty="0" smtClean="0">
                          <a:latin typeface="Arial" panose="020B0604020202020204" pitchFamily="34" charset="0"/>
                          <a:cs typeface="Arial" panose="020B0604020202020204" pitchFamily="34" charset="0"/>
                        </a:rPr>
                        <a:t> </a:t>
                      </a:r>
                      <a:r>
                        <a:rPr lang="en-GB" sz="1600" baseline="0" dirty="0" smtClean="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13803383"/>
                  </a:ext>
                </a:extLst>
              </a:tr>
              <a:tr h="629275">
                <a:tc>
                  <a:txBody>
                    <a:bodyPr/>
                    <a:lstStyle/>
                    <a:p>
                      <a:pPr>
                        <a:lnSpc>
                          <a:spcPct val="150000"/>
                        </a:lnSpc>
                      </a:pPr>
                      <a:r>
                        <a:rPr lang="en-GB" sz="1600" dirty="0" smtClean="0">
                          <a:latin typeface="Arial" panose="020B0604020202020204" pitchFamily="34" charset="0"/>
                          <a:cs typeface="Arial" panose="020B0604020202020204" pitchFamily="34" charset="0"/>
                        </a:rPr>
                        <a:t>Hobbies/ activities</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Mr John likes moderate exercise to keeps himself fit after a long disengagement</a:t>
                      </a:r>
                      <a:r>
                        <a:rPr lang="en-GB" sz="1600" baseline="0" dirty="0" smtClean="0">
                          <a:latin typeface="Arial" panose="020B0604020202020204" pitchFamily="34" charset="0"/>
                          <a:cs typeface="Arial" panose="020B0604020202020204" pitchFamily="34" charset="0"/>
                        </a:rPr>
                        <a:t> from social and physical activities.</a:t>
                      </a:r>
                      <a:endParaRPr lang="en-GB" sz="1600" dirty="0" smtClean="0">
                        <a:latin typeface="Arial" panose="020B0604020202020204" pitchFamily="34" charset="0"/>
                        <a:cs typeface="Arial" panose="020B0604020202020204" pitchFamily="34" charset="0"/>
                      </a:endParaRPr>
                    </a:p>
                    <a:p>
                      <a:pPr>
                        <a:lnSpc>
                          <a:spcPct val="150000"/>
                        </a:lnSpc>
                      </a:pPr>
                      <a:r>
                        <a:rPr lang="en-GB" sz="1600" dirty="0" smtClean="0">
                          <a:latin typeface="Arial" panose="020B0604020202020204" pitchFamily="34" charset="0"/>
                          <a:cs typeface="Arial" panose="020B0604020202020204" pitchFamily="34" charset="0"/>
                        </a:rPr>
                        <a:t>(Taylor, 2012; Asiamah and Lee, 2017)</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42370525"/>
                  </a:ext>
                </a:extLst>
              </a:tr>
              <a:tr h="629275">
                <a:tc>
                  <a:txBody>
                    <a:bodyPr/>
                    <a:lstStyle/>
                    <a:p>
                      <a:pPr>
                        <a:lnSpc>
                          <a:spcPct val="150000"/>
                        </a:lnSpc>
                      </a:pPr>
                      <a:r>
                        <a:rPr lang="en-GB" sz="1600" dirty="0" smtClean="0">
                          <a:latin typeface="Arial" panose="020B0604020202020204" pitchFamily="34" charset="0"/>
                          <a:cs typeface="Arial" panose="020B0604020202020204" pitchFamily="34" charset="0"/>
                        </a:rPr>
                        <a:t>Important dates</a:t>
                      </a: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Mr</a:t>
                      </a:r>
                      <a:r>
                        <a:rPr lang="en-GB" sz="1600" baseline="0" dirty="0" smtClean="0">
                          <a:latin typeface="Arial" panose="020B0604020202020204" pitchFamily="34" charset="0"/>
                          <a:cs typeface="Arial" panose="020B0604020202020204" pitchFamily="34" charset="0"/>
                        </a:rPr>
                        <a:t> John’s</a:t>
                      </a:r>
                      <a:r>
                        <a:rPr lang="en-GB" sz="1600" dirty="0" smtClean="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wedding</a:t>
                      </a:r>
                      <a:r>
                        <a:rPr lang="en-GB" sz="1600" baseline="0" dirty="0" smtClean="0">
                          <a:latin typeface="Arial" panose="020B0604020202020204" pitchFamily="34" charset="0"/>
                          <a:cs typeface="Arial" panose="020B0604020202020204" pitchFamily="34" charset="0"/>
                        </a:rPr>
                        <a:t> anniversary</a:t>
                      </a:r>
                      <a:r>
                        <a:rPr lang="en-GB" sz="1600" baseline="0" dirty="0" smtClean="0">
                          <a:latin typeface="Arial" panose="020B0604020202020204" pitchFamily="34" charset="0"/>
                          <a:cs typeface="Arial" panose="020B0604020202020204" pitchFamily="34" charset="0"/>
                        </a:rPr>
                        <a:t>, his beloved wife’s birthday and his </a:t>
                      </a:r>
                      <a:r>
                        <a:rPr lang="en-GB" sz="1600" baseline="0" dirty="0" smtClean="0">
                          <a:latin typeface="Arial" panose="020B0604020202020204" pitchFamily="34" charset="0"/>
                          <a:cs typeface="Arial" panose="020B0604020202020204" pitchFamily="34" charset="0"/>
                        </a:rPr>
                        <a:t>children birthdays</a:t>
                      </a:r>
                    </a:p>
                    <a:p>
                      <a:pPr>
                        <a:lnSpc>
                          <a:spcPct val="150000"/>
                        </a:lnSpc>
                      </a:pP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27632837"/>
                  </a:ext>
                </a:extLst>
              </a:tr>
              <a:tr h="875676">
                <a:tc>
                  <a:txBody>
                    <a:bodyPr/>
                    <a:lstStyle/>
                    <a:p>
                      <a:pPr>
                        <a:lnSpc>
                          <a:spcPct val="150000"/>
                        </a:lnSpc>
                      </a:pPr>
                      <a:r>
                        <a:rPr lang="en-GB" sz="1600" dirty="0" smtClean="0">
                          <a:latin typeface="Arial" panose="020B0604020202020204" pitchFamily="34" charset="0"/>
                          <a:cs typeface="Arial" panose="020B0604020202020204" pitchFamily="34" charset="0"/>
                        </a:rPr>
                        <a:t>What is important to the</a:t>
                      </a:r>
                      <a:r>
                        <a:rPr lang="en-GB" sz="1600" baseline="0" dirty="0" smtClean="0">
                          <a:latin typeface="Arial" panose="020B0604020202020204" pitchFamily="34" charset="0"/>
                          <a:cs typeface="Arial" panose="020B0604020202020204" pitchFamily="34" charset="0"/>
                        </a:rPr>
                        <a:t> </a:t>
                      </a:r>
                    </a:p>
                    <a:p>
                      <a:pPr>
                        <a:lnSpc>
                          <a:spcPct val="150000"/>
                        </a:lnSpc>
                      </a:pPr>
                      <a:r>
                        <a:rPr lang="en-GB" sz="1600" baseline="0" dirty="0" smtClean="0">
                          <a:latin typeface="Arial" panose="020B0604020202020204" pitchFamily="34" charset="0"/>
                          <a:cs typeface="Arial" panose="020B0604020202020204" pitchFamily="34" charset="0"/>
                        </a:rPr>
                        <a:t>client</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He likes to go church on Sunday. </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21671584"/>
                  </a:ext>
                </a:extLst>
              </a:tr>
            </a:tbl>
          </a:graphicData>
        </a:graphic>
      </p:graphicFrame>
    </p:spTree>
    <p:extLst>
      <p:ext uri="{BB962C8B-B14F-4D97-AF65-F5344CB8AC3E}">
        <p14:creationId xmlns:p14="http://schemas.microsoft.com/office/powerpoint/2010/main" val="280612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2422"/>
            <a:ext cx="8596668" cy="815546"/>
          </a:xfrm>
        </p:spPr>
        <p:txBody>
          <a:bodyPr>
            <a:normAutofit fontScale="90000"/>
          </a:bodyPr>
          <a:lstStyle/>
          <a:p>
            <a:r>
              <a:rPr lang="en-GB" dirty="0" smtClean="0"/>
              <a:t>Care plan</a:t>
            </a:r>
            <a:br>
              <a:rPr lang="en-GB" dirty="0" smtClean="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82461936"/>
              </p:ext>
            </p:extLst>
          </p:nvPr>
        </p:nvGraphicFramePr>
        <p:xfrm>
          <a:off x="247136" y="1037968"/>
          <a:ext cx="11191170" cy="7722436"/>
        </p:xfrm>
        <a:graphic>
          <a:graphicData uri="http://schemas.openxmlformats.org/drawingml/2006/table">
            <a:tbl>
              <a:tblPr firstRow="1" bandRow="1">
                <a:tableStyleId>{5C22544A-7EE6-4342-B048-85BDC9FD1C3A}</a:tableStyleId>
              </a:tblPr>
              <a:tblGrid>
                <a:gridCol w="3610450">
                  <a:extLst>
                    <a:ext uri="{9D8B030D-6E8A-4147-A177-3AD203B41FA5}">
                      <a16:colId xmlns:a16="http://schemas.microsoft.com/office/drawing/2014/main" val="2070364301"/>
                    </a:ext>
                  </a:extLst>
                </a:gridCol>
                <a:gridCol w="3610450">
                  <a:extLst>
                    <a:ext uri="{9D8B030D-6E8A-4147-A177-3AD203B41FA5}">
                      <a16:colId xmlns:a16="http://schemas.microsoft.com/office/drawing/2014/main" val="930937386"/>
                    </a:ext>
                  </a:extLst>
                </a:gridCol>
                <a:gridCol w="3970270">
                  <a:extLst>
                    <a:ext uri="{9D8B030D-6E8A-4147-A177-3AD203B41FA5}">
                      <a16:colId xmlns:a16="http://schemas.microsoft.com/office/drawing/2014/main" val="3527532887"/>
                    </a:ext>
                  </a:extLst>
                </a:gridCol>
              </a:tblGrid>
              <a:tr h="925759">
                <a:tc>
                  <a:txBody>
                    <a:bodyPr/>
                    <a:lstStyle/>
                    <a:p>
                      <a:pPr>
                        <a:lnSpc>
                          <a:spcPct val="150000"/>
                        </a:lnSpc>
                      </a:pPr>
                      <a:r>
                        <a:rPr lang="en-GB" sz="1600" dirty="0" smtClean="0">
                          <a:latin typeface="Arial" panose="020B0604020202020204" pitchFamily="34" charset="0"/>
                          <a:cs typeface="Arial" panose="020B0604020202020204" pitchFamily="34" charset="0"/>
                        </a:rPr>
                        <a:t>Policies</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Theories</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dirty="0" smtClean="0">
                          <a:latin typeface="Arial" panose="020B0604020202020204" pitchFamily="34" charset="0"/>
                          <a:cs typeface="Arial" panose="020B0604020202020204" pitchFamily="34" charset="0"/>
                        </a:rPr>
                        <a:t>Models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33894863"/>
                  </a:ext>
                </a:extLst>
              </a:tr>
              <a:tr h="2361329">
                <a:tc>
                  <a:txBody>
                    <a:bodyPr/>
                    <a:lstStyle/>
                    <a:p>
                      <a:pPr>
                        <a:lnSpc>
                          <a:spcPct val="150000"/>
                        </a:lnSpc>
                      </a:pPr>
                      <a:r>
                        <a:rPr lang="en-GB" sz="1600" b="1" dirty="0" smtClean="0">
                          <a:latin typeface="Arial" panose="020B0604020202020204" pitchFamily="34" charset="0"/>
                          <a:cs typeface="Arial" panose="020B0604020202020204" pitchFamily="34" charset="0"/>
                        </a:rPr>
                        <a:t>Human</a:t>
                      </a:r>
                      <a:r>
                        <a:rPr lang="en-GB" sz="1600" b="1" baseline="0" dirty="0" smtClean="0">
                          <a:latin typeface="Arial" panose="020B0604020202020204" pitchFamily="34" charset="0"/>
                          <a:cs typeface="Arial" panose="020B0604020202020204" pitchFamily="34" charset="0"/>
                        </a:rPr>
                        <a:t> rights act: </a:t>
                      </a:r>
                      <a:endParaRPr lang="en-GB" sz="1600" b="1" baseline="0" dirty="0" smtClean="0">
                        <a:latin typeface="Arial" panose="020B0604020202020204" pitchFamily="34" charset="0"/>
                        <a:cs typeface="Arial" panose="020B0604020202020204" pitchFamily="34" charset="0"/>
                      </a:endParaRPr>
                    </a:p>
                    <a:p>
                      <a:pPr>
                        <a:lnSpc>
                          <a:spcPct val="150000"/>
                        </a:lnSpc>
                      </a:pPr>
                      <a:r>
                        <a:rPr lang="en-GB" sz="1600" b="0" baseline="0" dirty="0" smtClean="0">
                          <a:latin typeface="Arial" panose="020B0604020202020204" pitchFamily="34" charset="0"/>
                          <a:cs typeface="Arial" panose="020B0604020202020204" pitchFamily="34" charset="0"/>
                        </a:rPr>
                        <a:t>According to this Act service </a:t>
                      </a:r>
                      <a:r>
                        <a:rPr lang="en-GB" sz="1600" b="0" baseline="0" dirty="0" smtClean="0">
                          <a:latin typeface="Arial" panose="020B0604020202020204" pitchFamily="34" charset="0"/>
                          <a:cs typeface="Arial" panose="020B0604020202020204" pitchFamily="34" charset="0"/>
                        </a:rPr>
                        <a:t>providers such as nurses, carers at residential homes must not breach human rights (BIHR, 2010)</a:t>
                      </a:r>
                      <a:endParaRPr lang="en-GB" sz="1600" b="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b="1" dirty="0" smtClean="0">
                          <a:latin typeface="Arial" panose="020B0604020202020204" pitchFamily="34" charset="0"/>
                          <a:cs typeface="Arial" panose="020B0604020202020204" pitchFamily="34" charset="0"/>
                        </a:rPr>
                        <a:t>Activity</a:t>
                      </a:r>
                      <a:r>
                        <a:rPr lang="en-GB" sz="1600" b="1" baseline="0" dirty="0" smtClean="0">
                          <a:latin typeface="Arial" panose="020B0604020202020204" pitchFamily="34" charset="0"/>
                          <a:cs typeface="Arial" panose="020B0604020202020204" pitchFamily="34" charset="0"/>
                        </a:rPr>
                        <a:t> theory</a:t>
                      </a:r>
                      <a:r>
                        <a:rPr lang="en-GB" sz="1600" b="1" baseline="0" dirty="0" smtClean="0">
                          <a:latin typeface="Arial" panose="020B0604020202020204" pitchFamily="34" charset="0"/>
                          <a:cs typeface="Arial" panose="020B0604020202020204" pitchFamily="34" charset="0"/>
                        </a:rPr>
                        <a:t>:</a:t>
                      </a:r>
                    </a:p>
                    <a:p>
                      <a:pPr>
                        <a:lnSpc>
                          <a:spcPct val="150000"/>
                        </a:lnSpc>
                      </a:pPr>
                      <a:r>
                        <a:rPr lang="en-GB" sz="1600" b="0" baseline="0" dirty="0" smtClean="0">
                          <a:latin typeface="Arial" panose="020B0604020202020204" pitchFamily="34" charset="0"/>
                          <a:cs typeface="Arial" panose="020B0604020202020204" pitchFamily="34" charset="0"/>
                        </a:rPr>
                        <a:t>Mr John is a former army officer and he like to stay physically active despite his hip replacement.</a:t>
                      </a:r>
                      <a:endParaRPr lang="en-GB" sz="1600" b="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b="1" dirty="0" smtClean="0">
                          <a:latin typeface="Arial" panose="020B0604020202020204" pitchFamily="34" charset="0"/>
                          <a:cs typeface="Arial" panose="020B0604020202020204" pitchFamily="34" charset="0"/>
                        </a:rPr>
                        <a:t>Social </a:t>
                      </a:r>
                      <a:r>
                        <a:rPr lang="en-GB" sz="1600" b="1" dirty="0" smtClean="0">
                          <a:latin typeface="Arial" panose="020B0604020202020204" pitchFamily="34" charset="0"/>
                          <a:cs typeface="Arial" panose="020B0604020202020204" pitchFamily="34" charset="0"/>
                        </a:rPr>
                        <a:t>model: </a:t>
                      </a:r>
                    </a:p>
                    <a:p>
                      <a:pPr>
                        <a:lnSpc>
                          <a:spcPct val="150000"/>
                        </a:lnSpc>
                      </a:pPr>
                      <a:r>
                        <a:rPr lang="en-GB" sz="1600" b="0" dirty="0" smtClean="0">
                          <a:latin typeface="Arial" panose="020B0604020202020204" pitchFamily="34" charset="0"/>
                          <a:cs typeface="Arial" panose="020B0604020202020204" pitchFamily="34" charset="0"/>
                        </a:rPr>
                        <a:t>Compassionate</a:t>
                      </a:r>
                      <a:r>
                        <a:rPr lang="en-GB" sz="1600" b="0" baseline="0" dirty="0" smtClean="0">
                          <a:latin typeface="Arial" panose="020B0604020202020204" pitchFamily="34" charset="0"/>
                          <a:cs typeface="Arial" panose="020B0604020202020204" pitchFamily="34" charset="0"/>
                        </a:rPr>
                        <a:t> staff, create an atmosphere just like home. Patient’s social, emotional and physical needs should have priority (Gallagher and Kennedy, 2003) </a:t>
                      </a:r>
                      <a:endParaRPr lang="en-GB"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36340289"/>
                  </a:ext>
                </a:extLst>
              </a:tr>
              <a:tr h="2261290">
                <a:tc>
                  <a:txBody>
                    <a:bodyPr/>
                    <a:lstStyle/>
                    <a:p>
                      <a:pPr>
                        <a:lnSpc>
                          <a:spcPct val="150000"/>
                        </a:lnSpc>
                      </a:pPr>
                      <a:r>
                        <a:rPr lang="en-GB" sz="1600" b="1" dirty="0" smtClean="0">
                          <a:latin typeface="Arial" panose="020B0604020202020204" pitchFamily="34" charset="0"/>
                          <a:cs typeface="Arial" panose="020B0604020202020204" pitchFamily="34" charset="0"/>
                        </a:rPr>
                        <a:t>Equality care act: </a:t>
                      </a:r>
                      <a:endParaRPr lang="en-GB" sz="1600" b="1" dirty="0" smtClean="0">
                        <a:latin typeface="Arial" panose="020B0604020202020204" pitchFamily="34" charset="0"/>
                        <a:cs typeface="Arial" panose="020B0604020202020204" pitchFamily="34" charset="0"/>
                      </a:endParaRPr>
                    </a:p>
                    <a:p>
                      <a:pPr>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r>
                        <a:rPr lang="en-GB" sz="1600" b="0" dirty="0" smtClean="0">
                          <a:latin typeface="Arial" panose="020B0604020202020204" pitchFamily="34" charset="0"/>
                          <a:cs typeface="Arial" panose="020B0604020202020204" pitchFamily="34" charset="0"/>
                        </a:rPr>
                        <a:t>A</a:t>
                      </a:r>
                      <a:r>
                        <a:rPr lang="en-GB" sz="1600" dirty="0" smtClean="0">
                          <a:latin typeface="Arial" panose="020B0604020202020204" pitchFamily="34" charset="0"/>
                          <a:cs typeface="Arial" panose="020B0604020202020204" pitchFamily="34" charset="0"/>
                        </a:rPr>
                        <a:t>ccording </a:t>
                      </a:r>
                      <a:r>
                        <a:rPr lang="en-GB" sz="1600" dirty="0" smtClean="0">
                          <a:latin typeface="Arial" panose="020B0604020202020204" pitchFamily="34" charset="0"/>
                          <a:cs typeface="Arial" panose="020B0604020202020204" pitchFamily="34" charset="0"/>
                        </a:rPr>
                        <a:t>to Age.UK</a:t>
                      </a:r>
                      <a:r>
                        <a:rPr lang="en-GB" sz="1600" baseline="0" dirty="0" smtClean="0">
                          <a:latin typeface="Arial" panose="020B0604020202020204" pitchFamily="34" charset="0"/>
                          <a:cs typeface="Arial" panose="020B0604020202020204" pitchFamily="34" charset="0"/>
                        </a:rPr>
                        <a:t> (2010) discrimination is not acceptable in care homes setting regarding patients race, gender or religion</a:t>
                      </a:r>
                      <a:r>
                        <a:rPr lang="en-GB" sz="1600" dirty="0" smtClean="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b="1" dirty="0" smtClean="0">
                          <a:latin typeface="Arial" panose="020B0604020202020204" pitchFamily="34" charset="0"/>
                          <a:cs typeface="Arial" panose="020B0604020202020204" pitchFamily="34" charset="0"/>
                        </a:rPr>
                        <a:t>Continuity: </a:t>
                      </a:r>
                    </a:p>
                    <a:p>
                      <a:pPr>
                        <a:lnSpc>
                          <a:spcPct val="150000"/>
                        </a:lnSpc>
                      </a:pPr>
                      <a:r>
                        <a:rPr lang="en-GB" sz="1600" b="0" dirty="0" smtClean="0">
                          <a:latin typeface="Arial" panose="020B0604020202020204" pitchFamily="34" charset="0"/>
                          <a:cs typeface="Arial" panose="020B0604020202020204" pitchFamily="34" charset="0"/>
                        </a:rPr>
                        <a:t>This theory explains that Mr John maintain same activities</a:t>
                      </a:r>
                      <a:r>
                        <a:rPr lang="en-GB" sz="1600" b="0" baseline="0" dirty="0" smtClean="0">
                          <a:latin typeface="Arial" panose="020B0604020202020204" pitchFamily="34" charset="0"/>
                          <a:cs typeface="Arial" panose="020B0604020202020204" pitchFamily="34" charset="0"/>
                        </a:rPr>
                        <a:t> which he was doing in past.</a:t>
                      </a:r>
                    </a:p>
                    <a:p>
                      <a:pPr>
                        <a:lnSpc>
                          <a:spcPct val="150000"/>
                        </a:lnSpc>
                      </a:pPr>
                      <a:r>
                        <a:rPr lang="en-GB" sz="1600" b="0" baseline="0" dirty="0" smtClean="0">
                          <a:latin typeface="Arial" panose="020B0604020202020204" pitchFamily="34" charset="0"/>
                          <a:cs typeface="Arial" panose="020B0604020202020204" pitchFamily="34" charset="0"/>
                        </a:rPr>
                        <a:t>(Lumen learning, 2021)</a:t>
                      </a:r>
                      <a:endParaRPr lang="en-GB" sz="1600" b="0" dirty="0">
                        <a:latin typeface="Arial" panose="020B0604020202020204" pitchFamily="34" charset="0"/>
                        <a:cs typeface="Arial" panose="020B0604020202020204" pitchFamily="34" charset="0"/>
                      </a:endParaRPr>
                    </a:p>
                  </a:txBody>
                  <a:tcPr/>
                </a:tc>
                <a:tc>
                  <a:txBody>
                    <a:bodyPr/>
                    <a:lstStyle/>
                    <a:p>
                      <a:pPr>
                        <a:lnSpc>
                          <a:spcPct val="150000"/>
                        </a:lnSpc>
                      </a:pPr>
                      <a:r>
                        <a:rPr lang="en-GB" sz="1600" b="1" dirty="0" smtClean="0">
                          <a:latin typeface="Arial" panose="020B0604020202020204" pitchFamily="34" charset="0"/>
                          <a:cs typeface="Arial" panose="020B0604020202020204" pitchFamily="34" charset="0"/>
                        </a:rPr>
                        <a:t>Medical </a:t>
                      </a:r>
                      <a:r>
                        <a:rPr lang="en-GB" sz="1600" b="1" dirty="0" smtClean="0">
                          <a:latin typeface="Arial" panose="020B0604020202020204" pitchFamily="34" charset="0"/>
                          <a:cs typeface="Arial" panose="020B0604020202020204" pitchFamily="34" charset="0"/>
                        </a:rPr>
                        <a:t>model:</a:t>
                      </a:r>
                    </a:p>
                    <a:p>
                      <a:pPr>
                        <a:lnSpc>
                          <a:spcPct val="150000"/>
                        </a:lnSpc>
                      </a:pPr>
                      <a:r>
                        <a:rPr lang="en-GB" sz="1600" b="0" dirty="0" smtClean="0">
                          <a:latin typeface="Arial" panose="020B0604020202020204" pitchFamily="34" charset="0"/>
                          <a:cs typeface="Arial" panose="020B0604020202020204" pitchFamily="34" charset="0"/>
                        </a:rPr>
                        <a:t>medical</a:t>
                      </a:r>
                      <a:r>
                        <a:rPr lang="en-GB" sz="1600" b="0" baseline="0" dirty="0" smtClean="0">
                          <a:latin typeface="Arial" panose="020B0604020202020204" pitchFamily="34" charset="0"/>
                          <a:cs typeface="Arial" panose="020B0604020202020204" pitchFamily="34" charset="0"/>
                        </a:rPr>
                        <a:t> model means assess the patient when he lose the ability to do normal activities. Risks factors such as illness, medications and medical professionals decisions to provide better care. </a:t>
                      </a:r>
                      <a:endParaRPr lang="en-GB" sz="1600" b="0" dirty="0" smtClean="0">
                        <a:latin typeface="Arial" panose="020B0604020202020204" pitchFamily="34" charset="0"/>
                        <a:cs typeface="Arial" panose="020B0604020202020204" pitchFamily="34" charset="0"/>
                      </a:endParaRPr>
                    </a:p>
                    <a:p>
                      <a:pPr>
                        <a:lnSpc>
                          <a:spcPct val="150000"/>
                        </a:lnSpc>
                      </a:pPr>
                      <a:r>
                        <a:rPr lang="en-GB" sz="1600" b="0" dirty="0" smtClean="0">
                          <a:latin typeface="Arial" panose="020B0604020202020204" pitchFamily="34" charset="0"/>
                          <a:cs typeface="Arial" panose="020B0604020202020204" pitchFamily="34" charset="0"/>
                        </a:rPr>
                        <a:t>(Guardiancarers.co.UK,</a:t>
                      </a:r>
                      <a:r>
                        <a:rPr lang="en-GB" sz="1600" b="0" baseline="0" dirty="0" smtClean="0">
                          <a:latin typeface="Arial" panose="020B0604020202020204" pitchFamily="34" charset="0"/>
                          <a:cs typeface="Arial" panose="020B0604020202020204" pitchFamily="34" charset="0"/>
                        </a:rPr>
                        <a:t> 2021)</a:t>
                      </a:r>
                      <a:endParaRPr lang="en-GB" sz="1600" b="0" dirty="0" smtClean="0">
                        <a:latin typeface="Arial" panose="020B0604020202020204" pitchFamily="34" charset="0"/>
                        <a:cs typeface="Arial" panose="020B0604020202020204" pitchFamily="34" charset="0"/>
                      </a:endParaRPr>
                    </a:p>
                    <a:p>
                      <a:pPr>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endParaRPr lang="en-GB" sz="16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53767156"/>
                  </a:ext>
                </a:extLst>
              </a:tr>
            </a:tbl>
          </a:graphicData>
        </a:graphic>
      </p:graphicFrame>
    </p:spTree>
    <p:extLst>
      <p:ext uri="{BB962C8B-B14F-4D97-AF65-F5344CB8AC3E}">
        <p14:creationId xmlns:p14="http://schemas.microsoft.com/office/powerpoint/2010/main" val="4021033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Arial" panose="020B0604020202020204" pitchFamily="34" charset="0"/>
                <a:cs typeface="Arial" panose="020B0604020202020204" pitchFamily="34" charset="0"/>
              </a:rPr>
              <a:t>Care Plan</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77334" y="2160589"/>
            <a:ext cx="4025295" cy="3880772"/>
          </a:xfrm>
        </p:spPr>
        <p:txBody>
          <a:bodyPr/>
          <a:lstStyle/>
          <a:p>
            <a:pPr marL="0" indent="0">
              <a:lnSpc>
                <a:spcPct val="150000"/>
              </a:lnSpc>
              <a:buNone/>
            </a:pPr>
            <a:r>
              <a:rPr lang="en-GB" dirty="0">
                <a:latin typeface="Arial" panose="020B0604020202020204" pitchFamily="34" charset="0"/>
                <a:cs typeface="Arial" panose="020B0604020202020204" pitchFamily="34" charset="0"/>
              </a:rPr>
              <a:t>This care plan has been designed by keeping Mr John in centre. All his needs are met according to his wish. Further changes will be monitored according to change in his circumstances. </a:t>
            </a:r>
          </a:p>
          <a:p>
            <a:endParaRPr lang="en-GB" dirty="0"/>
          </a:p>
        </p:txBody>
      </p:sp>
      <p:sp>
        <p:nvSpPr>
          <p:cNvPr id="4" name="Content Placeholder 3"/>
          <p:cNvSpPr>
            <a:spLocks noGrp="1"/>
          </p:cNvSpPr>
          <p:nvPr>
            <p:ph sz="half" idx="2"/>
          </p:nvPr>
        </p:nvSpPr>
        <p:spPr>
          <a:xfrm>
            <a:off x="5089970" y="5283199"/>
            <a:ext cx="4184034" cy="1291771"/>
          </a:xfrm>
        </p:spPr>
        <p:txBody>
          <a:bodyPr>
            <a:normAutofit/>
          </a:bodyPr>
          <a:lstStyle/>
          <a:p>
            <a:pPr marL="0" indent="0">
              <a:buNone/>
            </a:pPr>
            <a:r>
              <a:rPr lang="en-GB" sz="3600" b="1" dirty="0" smtClean="0">
                <a:latin typeface="Arial" panose="020B0604020202020204" pitchFamily="34" charset="0"/>
                <a:cs typeface="Arial" panose="020B0604020202020204" pitchFamily="34" charset="0"/>
              </a:rPr>
              <a:t>Thank you </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1589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27000"/>
            <a:ext cx="8596668" cy="723900"/>
          </a:xfrm>
        </p:spPr>
        <p:txBody>
          <a:bodyPr>
            <a:normAutofit/>
          </a:bodyPr>
          <a:lstStyle/>
          <a:p>
            <a:r>
              <a:rPr lang="en-GB" dirty="0" smtClean="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850900"/>
            <a:ext cx="8596668" cy="6165851"/>
          </a:xfrm>
        </p:spPr>
        <p:txBody>
          <a:bodyPr>
            <a:normAutofit fontScale="92500" lnSpcReduction="10000"/>
          </a:bodyPr>
          <a:lstStyle/>
          <a:p>
            <a:pPr marL="0" indent="0">
              <a:buNone/>
            </a:pPr>
            <a:r>
              <a:rPr lang="en-GB" sz="1100" dirty="0" smtClean="0">
                <a:latin typeface="Arial" panose="020B0604020202020204" pitchFamily="34" charset="0"/>
                <a:cs typeface="Arial" panose="020B0604020202020204" pitchFamily="34" charset="0"/>
              </a:rPr>
              <a:t>Age UK. (2020) ‘</a:t>
            </a:r>
            <a:r>
              <a:rPr lang="en-GB" sz="1100" i="1" dirty="0" smtClean="0">
                <a:latin typeface="Arial" panose="020B0604020202020204" pitchFamily="34" charset="0"/>
                <a:cs typeface="Arial" panose="020B0604020202020204" pitchFamily="34" charset="0"/>
              </a:rPr>
              <a:t>The Equality Act’. </a:t>
            </a:r>
            <a:r>
              <a:rPr lang="en-GB" sz="1100" dirty="0" smtClean="0">
                <a:latin typeface="Arial" panose="020B0604020202020204" pitchFamily="34" charset="0"/>
                <a:cs typeface="Arial" panose="020B0604020202020204" pitchFamily="34" charset="0"/>
              </a:rPr>
              <a:t>[online]. </a:t>
            </a:r>
            <a:r>
              <a:rPr lang="en-GB" sz="1100" dirty="0">
                <a:latin typeface="Arial" panose="020B0604020202020204" pitchFamily="34" charset="0"/>
                <a:cs typeface="Arial" panose="020B0604020202020204" pitchFamily="34" charset="0"/>
              </a:rPr>
              <a:t>Available at</a:t>
            </a:r>
            <a:r>
              <a:rPr lang="en-GB" sz="11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hlinkClick r:id="rId2"/>
              </a:rPr>
              <a:t>https</a:t>
            </a:r>
            <a:r>
              <a:rPr lang="en-GB" sz="1100" dirty="0">
                <a:latin typeface="Arial" panose="020B0604020202020204" pitchFamily="34" charset="0"/>
                <a:cs typeface="Arial" panose="020B0604020202020204" pitchFamily="34" charset="0"/>
                <a:hlinkClick r:id="rId2"/>
              </a:rPr>
              <a:t>://</a:t>
            </a:r>
            <a:r>
              <a:rPr lang="en-GB" sz="1100" dirty="0" smtClean="0">
                <a:latin typeface="Arial" panose="020B0604020202020204" pitchFamily="34" charset="0"/>
                <a:cs typeface="Arial" panose="020B0604020202020204" pitchFamily="34" charset="0"/>
                <a:hlinkClick r:id="rId2"/>
              </a:rPr>
              <a:t>www.ageuk.org.uk/information-advice/work-learning/discrimination-rights/the-equality-act/</a:t>
            </a:r>
            <a:r>
              <a:rPr lang="en-GB" sz="1100" dirty="0" smtClean="0">
                <a:latin typeface="Arial" panose="020B0604020202020204" pitchFamily="34" charset="0"/>
                <a:cs typeface="Arial" panose="020B0604020202020204" pitchFamily="34" charset="0"/>
              </a:rPr>
              <a:t> (accessed on 22 February 2021)</a:t>
            </a:r>
            <a:endParaRPr lang="en-GB" sz="1100" dirty="0">
              <a:latin typeface="Arial" panose="020B0604020202020204" pitchFamily="34" charset="0"/>
              <a:cs typeface="Arial" panose="020B0604020202020204" pitchFamily="34" charset="0"/>
            </a:endParaRPr>
          </a:p>
          <a:p>
            <a:pPr marL="0" indent="0">
              <a:buNone/>
            </a:pPr>
            <a:r>
              <a:rPr lang="en-GB" sz="1100" dirty="0" smtClean="0">
                <a:latin typeface="Arial" panose="020B0604020202020204" pitchFamily="34" charset="0"/>
                <a:cs typeface="Arial" panose="020B0604020202020204" pitchFamily="34" charset="0"/>
              </a:rPr>
              <a:t>Asiamah, N and Lee, A. </a:t>
            </a:r>
            <a:r>
              <a:rPr lang="en-GB" sz="1100" dirty="0">
                <a:latin typeface="Arial" panose="020B0604020202020204" pitchFamily="34" charset="0"/>
                <a:cs typeface="Arial" panose="020B0604020202020204" pitchFamily="34" charset="0"/>
              </a:rPr>
              <a:t>(2017) ‘Social engagement and physical activity: Commentary on why the activity and disengagement theories of ageing may both be </a:t>
            </a:r>
            <a:r>
              <a:rPr lang="en-GB" sz="1100" dirty="0" smtClean="0">
                <a:latin typeface="Arial" panose="020B0604020202020204" pitchFamily="34" charset="0"/>
                <a:cs typeface="Arial" panose="020B0604020202020204" pitchFamily="34" charset="0"/>
              </a:rPr>
              <a:t>valid. </a:t>
            </a:r>
            <a:r>
              <a:rPr lang="en-GB" sz="1100" i="1" dirty="0" smtClean="0">
                <a:latin typeface="Arial" panose="020B0604020202020204" pitchFamily="34" charset="0"/>
                <a:cs typeface="Arial" panose="020B0604020202020204" pitchFamily="34" charset="0"/>
              </a:rPr>
              <a:t>Cogent Medicine</a:t>
            </a:r>
            <a:r>
              <a:rPr lang="en-GB" sz="1100" dirty="0" smtClean="0">
                <a:latin typeface="Arial" panose="020B0604020202020204" pitchFamily="34" charset="0"/>
                <a:cs typeface="Arial" panose="020B0604020202020204" pitchFamily="34" charset="0"/>
              </a:rPr>
              <a:t>, 4(1). </a:t>
            </a:r>
            <a:endParaRPr lang="en-GB" sz="1100" dirty="0">
              <a:latin typeface="Arial" panose="020B0604020202020204" pitchFamily="34" charset="0"/>
              <a:cs typeface="Arial" panose="020B0604020202020204" pitchFamily="34" charset="0"/>
            </a:endParaRPr>
          </a:p>
          <a:p>
            <a:pPr marL="0" indent="0">
              <a:buNone/>
            </a:pPr>
            <a:r>
              <a:rPr lang="en-GB" sz="1100" dirty="0" smtClean="0">
                <a:latin typeface="Arial" panose="020B0604020202020204" pitchFamily="34" charset="0"/>
                <a:cs typeface="Arial" panose="020B0604020202020204" pitchFamily="34" charset="0"/>
              </a:rPr>
              <a:t>Andway Healthcare. </a:t>
            </a:r>
            <a:r>
              <a:rPr lang="en-GB" sz="1100" dirty="0">
                <a:latin typeface="Arial" panose="020B0604020202020204" pitchFamily="34" charset="0"/>
                <a:cs typeface="Arial" panose="020B0604020202020204" pitchFamily="34" charset="0"/>
              </a:rPr>
              <a:t>Org.UK (2017) </a:t>
            </a:r>
            <a:r>
              <a:rPr lang="en-GB" sz="1100" dirty="0" smtClean="0">
                <a:latin typeface="Arial" panose="020B0604020202020204" pitchFamily="34" charset="0"/>
                <a:cs typeface="Arial" panose="020B0604020202020204" pitchFamily="34" charset="0"/>
              </a:rPr>
              <a:t>‘</a:t>
            </a:r>
            <a:r>
              <a:rPr lang="en-GB" sz="1100" i="1" dirty="0" smtClean="0">
                <a:latin typeface="Arial" panose="020B0604020202020204" pitchFamily="34" charset="0"/>
                <a:cs typeface="Arial" panose="020B0604020202020204" pitchFamily="34" charset="0"/>
              </a:rPr>
              <a:t>Bathroom </a:t>
            </a:r>
            <a:r>
              <a:rPr lang="en-GB" sz="1100" i="1" dirty="0">
                <a:latin typeface="Arial" panose="020B0604020202020204" pitchFamily="34" charset="0"/>
                <a:cs typeface="Arial" panose="020B0604020202020204" pitchFamily="34" charset="0"/>
              </a:rPr>
              <a:t>safety in nursing and care homes</a:t>
            </a:r>
            <a:r>
              <a:rPr lang="en-GB" sz="1100" dirty="0" smtClean="0">
                <a:latin typeface="Arial" panose="020B0604020202020204" pitchFamily="34" charset="0"/>
                <a:cs typeface="Arial" panose="020B0604020202020204" pitchFamily="34" charset="0"/>
              </a:rPr>
              <a:t>‘ [online] Available at: </a:t>
            </a:r>
            <a:r>
              <a:rPr lang="en-GB" sz="1100" dirty="0" smtClean="0">
                <a:latin typeface="Arial" panose="020B0604020202020204" pitchFamily="34" charset="0"/>
                <a:cs typeface="Arial" panose="020B0604020202020204" pitchFamily="34" charset="0"/>
                <a:hlinkClick r:id="rId3"/>
              </a:rPr>
              <a:t>https</a:t>
            </a:r>
            <a:r>
              <a:rPr lang="en-GB" sz="1100" dirty="0">
                <a:latin typeface="Arial" panose="020B0604020202020204" pitchFamily="34" charset="0"/>
                <a:cs typeface="Arial" panose="020B0604020202020204" pitchFamily="34" charset="0"/>
                <a:hlinkClick r:id="rId3"/>
              </a:rPr>
              <a:t>://</a:t>
            </a:r>
            <a:r>
              <a:rPr lang="en-GB" sz="1100" dirty="0" smtClean="0">
                <a:latin typeface="Arial" panose="020B0604020202020204" pitchFamily="34" charset="0"/>
                <a:cs typeface="Arial" panose="020B0604020202020204" pitchFamily="34" charset="0"/>
                <a:hlinkClick r:id="rId3"/>
              </a:rPr>
              <a:t>www.andwayhealthcare.com/guide-to-bathroom-safety-in-nursing-and-care-homes</a:t>
            </a:r>
            <a:r>
              <a:rPr lang="en-GB" sz="1100" dirty="0" smtClean="0">
                <a:latin typeface="Arial" panose="020B0604020202020204" pitchFamily="34" charset="0"/>
                <a:cs typeface="Arial" panose="020B0604020202020204" pitchFamily="34" charset="0"/>
              </a:rPr>
              <a:t> (Accessed on 02 February 2021)</a:t>
            </a:r>
          </a:p>
          <a:p>
            <a:pPr marL="0" indent="0">
              <a:buNone/>
            </a:pPr>
            <a:r>
              <a:rPr lang="en-GB" sz="1100" dirty="0" smtClean="0">
                <a:latin typeface="Arial" panose="020B0604020202020204" pitchFamily="34" charset="0"/>
                <a:cs typeface="Arial" panose="020B0604020202020204" pitchFamily="34" charset="0"/>
              </a:rPr>
              <a:t>Brownie, S and Nancarrow, S. </a:t>
            </a:r>
            <a:r>
              <a:rPr lang="en-GB" sz="1100" dirty="0">
                <a:latin typeface="Arial" panose="020B0604020202020204" pitchFamily="34" charset="0"/>
                <a:cs typeface="Arial" panose="020B0604020202020204" pitchFamily="34" charset="0"/>
              </a:rPr>
              <a:t>(2013) </a:t>
            </a:r>
            <a:r>
              <a:rPr lang="en-GB" sz="1100" dirty="0" smtClean="0">
                <a:latin typeface="Arial" panose="020B0604020202020204" pitchFamily="34" charset="0"/>
                <a:cs typeface="Arial" panose="020B0604020202020204" pitchFamily="34" charset="0"/>
              </a:rPr>
              <a:t>‘Effects </a:t>
            </a:r>
            <a:r>
              <a:rPr lang="en-GB" sz="1100" dirty="0">
                <a:latin typeface="Arial" panose="020B0604020202020204" pitchFamily="34" charset="0"/>
                <a:cs typeface="Arial" panose="020B0604020202020204" pitchFamily="34" charset="0"/>
              </a:rPr>
              <a:t>of </a:t>
            </a:r>
            <a:r>
              <a:rPr lang="en-GB" sz="1100" dirty="0" smtClean="0">
                <a:latin typeface="Arial" panose="020B0604020202020204" pitchFamily="34" charset="0"/>
                <a:cs typeface="Arial" panose="020B0604020202020204" pitchFamily="34" charset="0"/>
              </a:rPr>
              <a:t>person-centred </a:t>
            </a:r>
            <a:r>
              <a:rPr lang="en-GB" sz="1100" dirty="0">
                <a:latin typeface="Arial" panose="020B0604020202020204" pitchFamily="34" charset="0"/>
                <a:cs typeface="Arial" panose="020B0604020202020204" pitchFamily="34" charset="0"/>
              </a:rPr>
              <a:t>care on residents and staff in aged-care facilities: a systematic </a:t>
            </a:r>
            <a:r>
              <a:rPr lang="en-GB" sz="1100" dirty="0" smtClean="0">
                <a:latin typeface="Arial" panose="020B0604020202020204" pitchFamily="34" charset="0"/>
                <a:cs typeface="Arial" panose="020B0604020202020204" pitchFamily="34" charset="0"/>
              </a:rPr>
              <a:t>review’. </a:t>
            </a:r>
            <a:r>
              <a:rPr lang="en-GB" sz="1100" i="1" dirty="0" smtClean="0">
                <a:latin typeface="Arial" panose="020B0604020202020204" pitchFamily="34" charset="0"/>
                <a:cs typeface="Arial" panose="020B0604020202020204" pitchFamily="34" charset="0"/>
              </a:rPr>
              <a:t>Clinical Interventions in Aging</a:t>
            </a:r>
            <a:r>
              <a:rPr lang="en-GB" sz="1100" dirty="0" smtClean="0">
                <a:latin typeface="Arial" panose="020B0604020202020204" pitchFamily="34" charset="0"/>
                <a:cs typeface="Arial" panose="020B0604020202020204" pitchFamily="34" charset="0"/>
              </a:rPr>
              <a:t>, 8. pp. 1-10. </a:t>
            </a:r>
          </a:p>
          <a:p>
            <a:pPr marL="0" indent="0">
              <a:buNone/>
            </a:pPr>
            <a:r>
              <a:rPr lang="en-GB" sz="1100" dirty="0" smtClean="0">
                <a:latin typeface="Arial" panose="020B0604020202020204" pitchFamily="34" charset="0"/>
                <a:cs typeface="Arial" panose="020B0604020202020204" pitchFamily="34" charset="0"/>
              </a:rPr>
              <a:t>Basina</a:t>
            </a:r>
            <a:r>
              <a:rPr lang="en-GB" sz="1100" dirty="0">
                <a:latin typeface="Arial" panose="020B0604020202020204" pitchFamily="34" charset="0"/>
                <a:cs typeface="Arial" panose="020B0604020202020204" pitchFamily="34" charset="0"/>
              </a:rPr>
              <a:t>, M (2020</a:t>
            </a:r>
            <a:r>
              <a:rPr lang="en-GB" sz="1100" dirty="0" smtClean="0">
                <a:latin typeface="Arial" panose="020B0604020202020204" pitchFamily="34" charset="0"/>
                <a:cs typeface="Arial" panose="020B0604020202020204" pitchFamily="34" charset="0"/>
              </a:rPr>
              <a:t>) </a:t>
            </a:r>
            <a:r>
              <a:rPr lang="en-GB" sz="1100" i="1" dirty="0" smtClean="0">
                <a:latin typeface="Arial" panose="020B0604020202020204" pitchFamily="34" charset="0"/>
                <a:cs typeface="Arial" panose="020B0604020202020204" pitchFamily="34" charset="0"/>
              </a:rPr>
              <a:t>‘Everything </a:t>
            </a:r>
            <a:r>
              <a:rPr lang="en-GB" sz="1100" i="1" dirty="0">
                <a:latin typeface="Arial" panose="020B0604020202020204" pitchFamily="34" charset="0"/>
                <a:cs typeface="Arial" panose="020B0604020202020204" pitchFamily="34" charset="0"/>
              </a:rPr>
              <a:t>You Need to Know About </a:t>
            </a:r>
            <a:r>
              <a:rPr lang="en-GB" sz="1100" i="1" dirty="0" smtClean="0">
                <a:latin typeface="Arial" panose="020B0604020202020204" pitchFamily="34" charset="0"/>
                <a:cs typeface="Arial" panose="020B0604020202020204" pitchFamily="34" charset="0"/>
              </a:rPr>
              <a:t>Diabetes</a:t>
            </a:r>
            <a:r>
              <a:rPr lang="en-GB" sz="1100" dirty="0" smtClean="0">
                <a:latin typeface="Arial" panose="020B0604020202020204" pitchFamily="34" charset="0"/>
                <a:cs typeface="Arial" panose="020B0604020202020204" pitchFamily="34" charset="0"/>
              </a:rPr>
              <a:t>’ [online]. </a:t>
            </a:r>
            <a:r>
              <a:rPr lang="en-GB" sz="1100" dirty="0">
                <a:latin typeface="Arial" panose="020B0604020202020204" pitchFamily="34" charset="0"/>
                <a:cs typeface="Arial" panose="020B0604020202020204" pitchFamily="34" charset="0"/>
              </a:rPr>
              <a:t>Available at</a:t>
            </a:r>
            <a:r>
              <a:rPr lang="en-GB" sz="11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hlinkClick r:id="rId4"/>
              </a:rPr>
              <a:t>https</a:t>
            </a:r>
            <a:r>
              <a:rPr lang="en-GB" sz="1100" dirty="0">
                <a:latin typeface="Arial" panose="020B0604020202020204" pitchFamily="34" charset="0"/>
                <a:cs typeface="Arial" panose="020B0604020202020204" pitchFamily="34" charset="0"/>
                <a:hlinkClick r:id="rId4"/>
              </a:rPr>
              <a:t>://</a:t>
            </a:r>
            <a:r>
              <a:rPr lang="en-GB" sz="1100" dirty="0" smtClean="0">
                <a:latin typeface="Arial" panose="020B0604020202020204" pitchFamily="34" charset="0"/>
                <a:cs typeface="Arial" panose="020B0604020202020204" pitchFamily="34" charset="0"/>
                <a:hlinkClick r:id="rId4"/>
              </a:rPr>
              <a:t>www.healthline.com/health/diabetes</a:t>
            </a:r>
            <a:r>
              <a:rPr lang="en-GB" sz="1100" dirty="0" smtClean="0">
                <a:latin typeface="Arial" panose="020B0604020202020204" pitchFamily="34" charset="0"/>
                <a:cs typeface="Arial" panose="020B0604020202020204" pitchFamily="34" charset="0"/>
              </a:rPr>
              <a:t> (Accessed on 02 February 2021)</a:t>
            </a:r>
          </a:p>
          <a:p>
            <a:pPr marL="0" indent="0">
              <a:buNone/>
            </a:pPr>
            <a:r>
              <a:rPr lang="en-GB" sz="1100" dirty="0" smtClean="0">
                <a:latin typeface="Arial" panose="020B0604020202020204" pitchFamily="34" charset="0"/>
                <a:cs typeface="Arial" panose="020B0604020202020204" pitchFamily="34" charset="0"/>
              </a:rPr>
              <a:t>DeNoon</a:t>
            </a:r>
            <a:r>
              <a:rPr lang="en-GB" sz="1100" dirty="0" smtClean="0">
                <a:latin typeface="Arial" panose="020B0604020202020204" pitchFamily="34" charset="0"/>
                <a:cs typeface="Arial" panose="020B0604020202020204" pitchFamily="34" charset="0"/>
              </a:rPr>
              <a:t>, D.J. (2019</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New Guidelines: Treat High Blood Pressure in </a:t>
            </a:r>
            <a:r>
              <a:rPr lang="en-GB" sz="1100" i="1" dirty="0" smtClean="0">
                <a:latin typeface="Arial" panose="020B0604020202020204" pitchFamily="34" charset="0"/>
                <a:cs typeface="Arial" panose="020B0604020202020204" pitchFamily="34" charset="0"/>
              </a:rPr>
              <a:t>Over-80s’ </a:t>
            </a:r>
            <a:r>
              <a:rPr lang="en-GB" sz="1100" dirty="0" smtClean="0">
                <a:latin typeface="Arial" panose="020B0604020202020204" pitchFamily="34" charset="0"/>
                <a:cs typeface="Arial" panose="020B0604020202020204" pitchFamily="34" charset="0"/>
              </a:rPr>
              <a:t>[online]. </a:t>
            </a:r>
            <a:r>
              <a:rPr lang="en-GB" sz="1100" dirty="0">
                <a:latin typeface="Arial" panose="020B0604020202020204" pitchFamily="34" charset="0"/>
                <a:cs typeface="Arial" panose="020B0604020202020204" pitchFamily="34" charset="0"/>
              </a:rPr>
              <a:t>Available at</a:t>
            </a:r>
            <a:r>
              <a:rPr lang="en-GB" sz="11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hlinkClick r:id="rId5"/>
              </a:rPr>
              <a:t>https</a:t>
            </a:r>
            <a:r>
              <a:rPr lang="en-GB" sz="1100" dirty="0">
                <a:latin typeface="Arial" panose="020B0604020202020204" pitchFamily="34" charset="0"/>
                <a:cs typeface="Arial" panose="020B0604020202020204" pitchFamily="34" charset="0"/>
                <a:hlinkClick r:id="rId5"/>
              </a:rPr>
              <a:t>://www.webmd.com/healthy-aging/news/20110425/new-guidelines-treat-high-blood-pressure-in-over-80s#:~:</a:t>
            </a:r>
            <a:r>
              <a:rPr lang="en-GB" sz="1100" dirty="0" smtClean="0">
                <a:latin typeface="Arial" panose="020B0604020202020204" pitchFamily="34" charset="0"/>
                <a:cs typeface="Arial" panose="020B0604020202020204" pitchFamily="34" charset="0"/>
                <a:hlinkClick r:id="rId5"/>
              </a:rPr>
              <a:t>text=Yet%20a%20groundbreaking%202008%20study,Cut%20strokes%20by%2030%25</a:t>
            </a:r>
            <a:r>
              <a:rPr lang="en-GB" sz="1100" dirty="0" smtClean="0">
                <a:latin typeface="Arial" panose="020B0604020202020204" pitchFamily="34" charset="0"/>
                <a:cs typeface="Arial" panose="020B0604020202020204" pitchFamily="34" charset="0"/>
              </a:rPr>
              <a:t> (Accessed on 02 February 2021) </a:t>
            </a:r>
          </a:p>
          <a:p>
            <a:pPr marL="0" indent="0">
              <a:buNone/>
            </a:pPr>
            <a:r>
              <a:rPr lang="en-GB" sz="1100" dirty="0" smtClean="0">
                <a:latin typeface="Arial" panose="020B0604020202020204" pitchFamily="34" charset="0"/>
                <a:cs typeface="Arial" panose="020B0604020202020204" pitchFamily="34" charset="0"/>
              </a:rPr>
              <a:t>Gallagher, C. and Kennedy, K. </a:t>
            </a:r>
            <a:r>
              <a:rPr lang="en-GB" sz="1100" dirty="0">
                <a:latin typeface="Arial" panose="020B0604020202020204" pitchFamily="34" charset="0"/>
                <a:cs typeface="Arial" panose="020B0604020202020204" pitchFamily="34" charset="0"/>
              </a:rPr>
              <a:t>(2003) ‘The Training Implications of a Social </a:t>
            </a:r>
            <a:r>
              <a:rPr lang="en-GB" sz="1100" dirty="0" smtClean="0">
                <a:latin typeface="Arial" panose="020B0604020202020204" pitchFamily="34" charset="0"/>
                <a:cs typeface="Arial" panose="020B0604020202020204" pitchFamily="34" charset="0"/>
              </a:rPr>
              <a:t>Care </a:t>
            </a:r>
            <a:r>
              <a:rPr lang="en-GB" sz="1100" dirty="0">
                <a:latin typeface="Arial" panose="020B0604020202020204" pitchFamily="34" charset="0"/>
                <a:cs typeface="Arial" panose="020B0604020202020204" pitchFamily="34" charset="0"/>
              </a:rPr>
              <a:t>Approach to </a:t>
            </a:r>
            <a:r>
              <a:rPr lang="en-GB" sz="1100" dirty="0" smtClean="0">
                <a:latin typeface="Arial" panose="020B0604020202020204" pitchFamily="34" charset="0"/>
                <a:cs typeface="Arial" panose="020B0604020202020204" pitchFamily="34" charset="0"/>
              </a:rPr>
              <a:t>Working with </a:t>
            </a:r>
            <a:r>
              <a:rPr lang="en-GB" sz="1100" dirty="0">
                <a:latin typeface="Arial" panose="020B0604020202020204" pitchFamily="34" charset="0"/>
                <a:cs typeface="Arial" panose="020B0604020202020204" pitchFamily="34" charset="0"/>
              </a:rPr>
              <a:t>Older </a:t>
            </a:r>
            <a:r>
              <a:rPr lang="en-GB" sz="1100" dirty="0" smtClean="0">
                <a:latin typeface="Arial" panose="020B0604020202020204" pitchFamily="34" charset="0"/>
                <a:cs typeface="Arial" panose="020B0604020202020204" pitchFamily="34" charset="0"/>
              </a:rPr>
              <a:t>People</a:t>
            </a:r>
            <a:r>
              <a:rPr lang="en-GB" sz="1100" i="1" dirty="0" smtClean="0">
                <a:latin typeface="Arial" panose="020B0604020202020204" pitchFamily="34" charset="0"/>
                <a:cs typeface="Arial" panose="020B0604020202020204" pitchFamily="34" charset="0"/>
              </a:rPr>
              <a:t>’. Irish Journal of Applied Social Studies, </a:t>
            </a:r>
            <a:r>
              <a:rPr lang="en-GB" sz="1100" dirty="0" smtClean="0">
                <a:latin typeface="Arial" panose="020B0604020202020204" pitchFamily="34" charset="0"/>
                <a:cs typeface="Arial" panose="020B0604020202020204" pitchFamily="34" charset="0"/>
              </a:rPr>
              <a:t>4(1), pp. </a:t>
            </a:r>
            <a:r>
              <a:rPr lang="en-GB" sz="1100" dirty="0">
                <a:latin typeface="Arial" panose="020B0604020202020204" pitchFamily="34" charset="0"/>
                <a:cs typeface="Arial" panose="020B0604020202020204" pitchFamily="34" charset="0"/>
              </a:rPr>
              <a:t>21-35. doi:10.21427/D7B43T </a:t>
            </a:r>
            <a:endParaRPr lang="en-GB" sz="1100" dirty="0" smtClean="0">
              <a:latin typeface="Arial" panose="020B0604020202020204" pitchFamily="34" charset="0"/>
              <a:cs typeface="Arial" panose="020B0604020202020204" pitchFamily="34" charset="0"/>
            </a:endParaRPr>
          </a:p>
          <a:p>
            <a:pPr marL="0" indent="0">
              <a:buNone/>
            </a:pPr>
            <a:r>
              <a:rPr lang="en-GB" sz="1100" dirty="0" smtClean="0">
                <a:latin typeface="Arial" panose="020B0604020202020204" pitchFamily="34" charset="0"/>
                <a:cs typeface="Arial" panose="020B0604020202020204" pitchFamily="34" charset="0"/>
              </a:rPr>
              <a:t>Guardianscarers,co.UK. (2021) </a:t>
            </a:r>
            <a:r>
              <a:rPr lang="en-GB" sz="1100" i="1" dirty="0" smtClean="0">
                <a:latin typeface="Arial" panose="020B0604020202020204" pitchFamily="34" charset="0"/>
                <a:cs typeface="Arial" panose="020B0604020202020204" pitchFamily="34" charset="0"/>
              </a:rPr>
              <a:t>‘Medical Model of Dementi</a:t>
            </a:r>
            <a:r>
              <a:rPr lang="en-GB" sz="1100" dirty="0" smtClean="0">
                <a:latin typeface="Arial" panose="020B0604020202020204" pitchFamily="34" charset="0"/>
                <a:cs typeface="Arial" panose="020B0604020202020204" pitchFamily="34" charset="0"/>
              </a:rPr>
              <a:t>a’. [online].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a:t>
            </a:r>
            <a:r>
              <a:rPr lang="en-GB" sz="1100" dirty="0" smtClean="0">
                <a:latin typeface="Arial" panose="020B0604020202020204" pitchFamily="34" charset="0"/>
                <a:cs typeface="Arial" panose="020B0604020202020204" pitchFamily="34" charset="0"/>
                <a:hlinkClick r:id="rId6"/>
              </a:rPr>
              <a:t>guardiancarers.co.uk/care-information/medical-model-of-dementia</a:t>
            </a:r>
            <a:r>
              <a:rPr lang="en-GB" sz="1100" dirty="0" smtClean="0">
                <a:latin typeface="Arial" panose="020B0604020202020204" pitchFamily="34" charset="0"/>
                <a:cs typeface="Arial" panose="020B0604020202020204" pitchFamily="34" charset="0"/>
              </a:rPr>
              <a:t> (Accessed on 26 February 2021) </a:t>
            </a:r>
          </a:p>
          <a:p>
            <a:pPr marL="0" indent="0">
              <a:buNone/>
            </a:pPr>
            <a:r>
              <a:rPr lang="en-GB" sz="1100" dirty="0" smtClean="0">
                <a:latin typeface="Arial" panose="020B0604020202020204" pitchFamily="34" charset="0"/>
                <a:cs typeface="Arial" panose="020B0604020202020204" pitchFamily="34" charset="0"/>
              </a:rPr>
              <a:t>Lumen learning (2021</a:t>
            </a:r>
            <a:r>
              <a:rPr lang="en-GB" sz="1100" i="1" dirty="0" smtClean="0">
                <a:latin typeface="Arial" panose="020B0604020202020204" pitchFamily="34" charset="0"/>
                <a:cs typeface="Arial" panose="020B0604020202020204" pitchFamily="34" charset="0"/>
              </a:rPr>
              <a:t>) ‘The Functionalist Perspective on Ageing’. </a:t>
            </a:r>
            <a:r>
              <a:rPr lang="en-GB" sz="1100" dirty="0" smtClean="0">
                <a:latin typeface="Arial" panose="020B0604020202020204" pitchFamily="34" charset="0"/>
                <a:cs typeface="Arial" panose="020B0604020202020204" pitchFamily="34" charset="0"/>
              </a:rPr>
              <a:t>[online]. </a:t>
            </a:r>
            <a:r>
              <a:rPr lang="en-GB" sz="1100" dirty="0">
                <a:latin typeface="Arial" panose="020B0604020202020204" pitchFamily="34" charset="0"/>
                <a:cs typeface="Arial" panose="020B0604020202020204" pitchFamily="34" charset="0"/>
              </a:rPr>
              <a:t>Available </a:t>
            </a:r>
            <a:r>
              <a:rPr lang="en-GB" sz="1100" dirty="0" smtClean="0">
                <a:latin typeface="Arial" panose="020B0604020202020204" pitchFamily="34" charset="0"/>
                <a:cs typeface="Arial" panose="020B0604020202020204" pitchFamily="34" charset="0"/>
              </a:rPr>
              <a:t>at: </a:t>
            </a:r>
            <a:r>
              <a:rPr lang="en-GB" sz="1100" dirty="0" smtClean="0">
                <a:latin typeface="Arial" panose="020B0604020202020204" pitchFamily="34" charset="0"/>
                <a:cs typeface="Arial" panose="020B0604020202020204" pitchFamily="34" charset="0"/>
                <a:hlinkClick r:id="rId7"/>
              </a:rPr>
              <a:t>https</a:t>
            </a:r>
            <a:r>
              <a:rPr lang="en-GB" sz="1100" dirty="0">
                <a:latin typeface="Arial" panose="020B0604020202020204" pitchFamily="34" charset="0"/>
                <a:cs typeface="Arial" panose="020B0604020202020204" pitchFamily="34" charset="0"/>
                <a:hlinkClick r:id="rId7"/>
              </a:rPr>
              <a:t>://</a:t>
            </a:r>
            <a:r>
              <a:rPr lang="en-GB" sz="1100" dirty="0" smtClean="0">
                <a:latin typeface="Arial" panose="020B0604020202020204" pitchFamily="34" charset="0"/>
                <a:cs typeface="Arial" panose="020B0604020202020204" pitchFamily="34" charset="0"/>
                <a:hlinkClick r:id="rId7"/>
              </a:rPr>
              <a:t>courses.lumenlearning.com/boundless-sociology/chapter/the-functionalist-perspective-on-aging/</a:t>
            </a:r>
            <a:r>
              <a:rPr lang="en-GB" sz="1100" dirty="0" smtClean="0">
                <a:latin typeface="Arial" panose="020B0604020202020204" pitchFamily="34" charset="0"/>
                <a:cs typeface="Arial" panose="020B0604020202020204" pitchFamily="34" charset="0"/>
              </a:rPr>
              <a:t> (Accessed on 26 February 2021)</a:t>
            </a:r>
            <a:endParaRPr lang="en-GB" sz="1100" dirty="0">
              <a:latin typeface="Arial" panose="020B0604020202020204" pitchFamily="34" charset="0"/>
              <a:cs typeface="Arial" panose="020B0604020202020204" pitchFamily="34" charset="0"/>
            </a:endParaRPr>
          </a:p>
          <a:p>
            <a:pPr marL="0" indent="0">
              <a:buNone/>
            </a:pPr>
            <a:r>
              <a:rPr lang="en-GB" sz="1100" dirty="0" smtClean="0">
                <a:latin typeface="Arial" panose="020B0604020202020204" pitchFamily="34" charset="0"/>
                <a:cs typeface="Arial" panose="020B0604020202020204" pitchFamily="34" charset="0"/>
              </a:rPr>
              <a:t>National </a:t>
            </a:r>
            <a:r>
              <a:rPr lang="en-GB" sz="1100" dirty="0" smtClean="0">
                <a:latin typeface="Arial" panose="020B0604020202020204" pitchFamily="34" charset="0"/>
                <a:cs typeface="Arial" panose="020B0604020202020204" pitchFamily="34" charset="0"/>
              </a:rPr>
              <a:t>Mental Health Consumer and </a:t>
            </a:r>
            <a:r>
              <a:rPr lang="en-GB" sz="1100" dirty="0">
                <a:latin typeface="Arial" panose="020B0604020202020204" pitchFamily="34" charset="0"/>
                <a:cs typeface="Arial" panose="020B0604020202020204" pitchFamily="34" charset="0"/>
              </a:rPr>
              <a:t>Carer Forum (2016) </a:t>
            </a:r>
            <a:r>
              <a:rPr lang="en-GB" sz="1100" i="1" dirty="0">
                <a:latin typeface="Arial" panose="020B0604020202020204" pitchFamily="34" charset="0"/>
                <a:cs typeface="Arial" panose="020B0604020202020204" pitchFamily="34" charset="0"/>
              </a:rPr>
              <a:t>‘Person Centred Approaches to Care and </a:t>
            </a:r>
            <a:r>
              <a:rPr lang="en-GB" sz="1100" i="1" dirty="0" smtClean="0">
                <a:latin typeface="Arial" panose="020B0604020202020204" pitchFamily="34" charset="0"/>
                <a:cs typeface="Arial" panose="020B0604020202020204" pitchFamily="34" charset="0"/>
              </a:rPr>
              <a:t>Support</a:t>
            </a:r>
            <a:r>
              <a:rPr lang="en-GB" sz="1100" dirty="0" smtClean="0">
                <a:latin typeface="Arial" panose="020B0604020202020204" pitchFamily="34" charset="0"/>
                <a:cs typeface="Arial" panose="020B0604020202020204" pitchFamily="34" charset="0"/>
              </a:rPr>
              <a:t>’ [online]. Available at:                                                         </a:t>
            </a:r>
            <a:r>
              <a:rPr lang="en-GB" sz="1100" dirty="0" smtClean="0">
                <a:latin typeface="Arial" panose="020B0604020202020204" pitchFamily="34" charset="0"/>
                <a:cs typeface="Arial" panose="020B0604020202020204" pitchFamily="34" charset="0"/>
              </a:rPr>
              <a:t>  https</a:t>
            </a:r>
            <a:r>
              <a:rPr lang="en-GB" sz="1100" dirty="0" smtClean="0">
                <a:latin typeface="Arial" panose="020B0604020202020204" pitchFamily="34" charset="0"/>
                <a:cs typeface="Arial" panose="020B0604020202020204" pitchFamily="34" charset="0"/>
              </a:rPr>
              <a:t>//nmhccf.org.au/sites/default/files/docs/nmhccf</a:t>
            </a:r>
            <a:r>
              <a:rPr lang="en-GB" sz="1100" dirty="0">
                <a:latin typeface="Arial" panose="020B0604020202020204" pitchFamily="34" charset="0"/>
                <a:cs typeface="Arial" panose="020B0604020202020204" pitchFamily="34" charset="0"/>
              </a:rPr>
              <a:t>_-_person_centred_approaches_to_care_and_support_-_may_2016_0.pdf?__cf_chl_jschl_tk__=</a:t>
            </a:r>
            <a:r>
              <a:rPr lang="en-GB" sz="1100" dirty="0" smtClean="0">
                <a:latin typeface="Arial" panose="020B0604020202020204" pitchFamily="34" charset="0"/>
                <a:cs typeface="Arial" panose="020B0604020202020204" pitchFamily="34" charset="0"/>
              </a:rPr>
              <a:t>eccb36b7dfede99157eaa886274a7080e2e57fa1-1612213637-0-ATPjhI63WCHx9X_thf8L52FWxWfExi9oump7vsK8l4Vh1XJVVvA5V04HuwKhTLRh570KS0sHU-474wNURpNKHJj4WCOKq_qA7aUdJIxQSSCC0RPfGbnnLTTdbb3VgsmHzCnmVmQEdQ9BonnAOOE-5VGURFpoH-52NUyW6gkl42J97IsOYzi4bvO5s-TI7qJeL7pnvYDlgRZCODFQBrRigQmp7P5rG-TOd95n3clTQao1uSvggskPh1zNWj7HTQVF1yr1lHH9ui7fwkW5ZuOAsW4vQVi70HLJ8r6o19TWyqJnGJB1543mIdJXNwXk_KssWfvT6XJKZVzO2i3tMr8B-o2JGoNgUuA3dHr3aGfJcOVkKgNLmUVnby01TLxSg0S6FDMfVYLBraR5EUtDclx3MX_M8YxX3gqc8WpF2RcRoc9hOip0GDK6HavQfAjUQeuTcqIGfXQCLR5W4OT3mabiGUgKwxn5fssMMQcmQ3cPiFHHkFX6yrjjB4dUqjSeAH3ThQ (Accessed on 03 February 2021) </a:t>
            </a:r>
          </a:p>
          <a:p>
            <a:pPr marL="0" indent="0">
              <a:buNone/>
            </a:pPr>
            <a:r>
              <a:rPr lang="en-GB" sz="1100" dirty="0" smtClean="0">
                <a:latin typeface="Arial" panose="020B0604020202020204" pitchFamily="34" charset="0"/>
                <a:cs typeface="Arial" panose="020B0604020202020204" pitchFamily="34" charset="0"/>
              </a:rPr>
              <a:t>National Health Service (2019a) </a:t>
            </a:r>
            <a:r>
              <a:rPr lang="en-GB" sz="1100" i="1" dirty="0" smtClean="0">
                <a:latin typeface="Arial" panose="020B0604020202020204" pitchFamily="34" charset="0"/>
                <a:cs typeface="Arial" panose="020B0604020202020204" pitchFamily="34" charset="0"/>
              </a:rPr>
              <a:t>‘Treatment: High Blood Pressure (Hypertension)’ </a:t>
            </a:r>
            <a:r>
              <a:rPr lang="en-GB" sz="1100" dirty="0" smtClean="0">
                <a:latin typeface="Arial" panose="020B0604020202020204" pitchFamily="34" charset="0"/>
                <a:cs typeface="Arial" panose="020B0604020202020204" pitchFamily="34" charset="0"/>
              </a:rPr>
              <a:t>[online]. </a:t>
            </a:r>
            <a:r>
              <a:rPr lang="en-GB" sz="1100" dirty="0">
                <a:latin typeface="Arial" panose="020B0604020202020204" pitchFamily="34" charset="0"/>
                <a:cs typeface="Arial" panose="020B0604020202020204" pitchFamily="34" charset="0"/>
              </a:rPr>
              <a:t>Available </a:t>
            </a:r>
            <a:r>
              <a:rPr lang="en-GB" sz="1100" dirty="0" smtClean="0">
                <a:latin typeface="Arial" panose="020B0604020202020204" pitchFamily="34" charset="0"/>
                <a:cs typeface="Arial" panose="020B0604020202020204" pitchFamily="34" charset="0"/>
              </a:rPr>
              <a:t>at:    </a:t>
            </a:r>
            <a:r>
              <a:rPr lang="en-GB" sz="1100" dirty="0" smtClean="0">
                <a:latin typeface="Arial" panose="020B0604020202020204" pitchFamily="34" charset="0"/>
                <a:cs typeface="Arial" panose="020B0604020202020204" pitchFamily="34" charset="0"/>
                <a:hlinkClick r:id="rId8"/>
              </a:rPr>
              <a:t>https</a:t>
            </a:r>
            <a:r>
              <a:rPr lang="en-GB" sz="1100" dirty="0">
                <a:latin typeface="Arial" panose="020B0604020202020204" pitchFamily="34" charset="0"/>
                <a:cs typeface="Arial" panose="020B0604020202020204" pitchFamily="34" charset="0"/>
                <a:hlinkClick r:id="rId8"/>
              </a:rPr>
              <a:t>://</a:t>
            </a:r>
            <a:r>
              <a:rPr lang="en-GB" sz="1100" dirty="0" smtClean="0">
                <a:latin typeface="Arial" panose="020B0604020202020204" pitchFamily="34" charset="0"/>
                <a:cs typeface="Arial" panose="020B0604020202020204" pitchFamily="34" charset="0"/>
                <a:hlinkClick r:id="rId8"/>
              </a:rPr>
              <a:t>www.nhs.uk/conditions/high-blood-pressure-hypertension/treatment/</a:t>
            </a:r>
            <a:r>
              <a:rPr lang="en-GB" sz="1100" dirty="0" smtClean="0">
                <a:latin typeface="Arial" panose="020B0604020202020204" pitchFamily="34" charset="0"/>
                <a:cs typeface="Arial" panose="020B0604020202020204" pitchFamily="34" charset="0"/>
              </a:rPr>
              <a:t> (Accessed on 02 February 2021)</a:t>
            </a:r>
          </a:p>
          <a:p>
            <a:pPr marL="0" indent="0">
              <a:buNone/>
            </a:pPr>
            <a:r>
              <a:rPr lang="en-GB" sz="1100" dirty="0" smtClean="0">
                <a:latin typeface="Arial" panose="020B0604020202020204" pitchFamily="34" charset="0"/>
                <a:cs typeface="Arial" panose="020B0604020202020204" pitchFamily="34" charset="0"/>
              </a:rPr>
              <a:t>National Health Service (2019b) ‘</a:t>
            </a:r>
            <a:r>
              <a:rPr lang="en-GB" sz="1100" i="1" dirty="0" smtClean="0">
                <a:latin typeface="Arial" panose="020B0604020202020204" pitchFamily="34" charset="0"/>
                <a:cs typeface="Arial" panose="020B0604020202020204" pitchFamily="34" charset="0"/>
              </a:rPr>
              <a:t>Lifestyle Changes</a:t>
            </a:r>
            <a:r>
              <a:rPr lang="en-GB" sz="1100" dirty="0" smtClean="0">
                <a:latin typeface="Arial" panose="020B0604020202020204" pitchFamily="34" charset="0"/>
                <a:cs typeface="Arial" panose="020B0604020202020204" pitchFamily="34" charset="0"/>
              </a:rPr>
              <a:t>’ [online]. </a:t>
            </a:r>
            <a:r>
              <a:rPr lang="en-GB" sz="1100" dirty="0">
                <a:latin typeface="Arial" panose="020B0604020202020204" pitchFamily="34" charset="0"/>
                <a:cs typeface="Arial" panose="020B0604020202020204" pitchFamily="34" charset="0"/>
              </a:rPr>
              <a:t>Available </a:t>
            </a:r>
            <a:r>
              <a:rPr lang="en-GB" sz="1100" dirty="0" smtClean="0">
                <a:latin typeface="Arial" panose="020B0604020202020204" pitchFamily="34" charset="0"/>
                <a:cs typeface="Arial" panose="020B0604020202020204" pitchFamily="34" charset="0"/>
              </a:rPr>
              <a:t>at: </a:t>
            </a:r>
            <a:r>
              <a:rPr lang="en-GB" sz="1100" dirty="0" smtClean="0">
                <a:latin typeface="Arial" panose="020B0604020202020204" pitchFamily="34" charset="0"/>
                <a:cs typeface="Arial" panose="020B0604020202020204" pitchFamily="34" charset="0"/>
                <a:hlinkClick r:id="rId8"/>
              </a:rPr>
              <a:t>https</a:t>
            </a:r>
            <a:r>
              <a:rPr lang="en-GB" sz="1100" dirty="0">
                <a:latin typeface="Arial" panose="020B0604020202020204" pitchFamily="34" charset="0"/>
                <a:cs typeface="Arial" panose="020B0604020202020204" pitchFamily="34" charset="0"/>
                <a:hlinkClick r:id="rId8"/>
              </a:rPr>
              <a:t>://</a:t>
            </a:r>
            <a:r>
              <a:rPr lang="en-GB" sz="1100" dirty="0" smtClean="0">
                <a:latin typeface="Arial" panose="020B0604020202020204" pitchFamily="34" charset="0"/>
                <a:cs typeface="Arial" panose="020B0604020202020204" pitchFamily="34" charset="0"/>
                <a:hlinkClick r:id="rId8"/>
              </a:rPr>
              <a:t>www.nhs.uk/conditions/high-blood-pressure-hypertension/treatment/</a:t>
            </a:r>
            <a:r>
              <a:rPr lang="en-GB" sz="1100" dirty="0" smtClean="0">
                <a:latin typeface="Arial" panose="020B0604020202020204" pitchFamily="34" charset="0"/>
                <a:cs typeface="Arial" panose="020B0604020202020204" pitchFamily="34" charset="0"/>
              </a:rPr>
              <a:t> (Accessed on 03</a:t>
            </a:r>
            <a:r>
              <a:rPr lang="en-GB" sz="1100" baseline="300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February 2021)</a:t>
            </a:r>
          </a:p>
          <a:p>
            <a:pPr marL="0" indent="0">
              <a:buNone/>
            </a:pPr>
            <a:endParaRPr lang="en-GB" sz="1100" dirty="0" smtClean="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smtClean="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6013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88126"/>
          </a:xfrm>
        </p:spPr>
        <p:txBody>
          <a:bodyPr/>
          <a:lstStyle/>
          <a:p>
            <a:r>
              <a:rPr lang="en-GB" dirty="0" smtClean="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397727"/>
            <a:ext cx="8596668" cy="4643636"/>
          </a:xfrm>
        </p:spPr>
        <p:txBody>
          <a:bodyPr>
            <a:normAutofit/>
          </a:bodyPr>
          <a:lstStyle/>
          <a:p>
            <a:pPr marL="0" lvl="0" indent="0">
              <a:buClr>
                <a:srgbClr val="90C226"/>
              </a:buClr>
              <a:buNone/>
            </a:pPr>
            <a:r>
              <a:rPr lang="en-GB" sz="900" dirty="0" smtClean="0">
                <a:solidFill>
                  <a:schemeClr val="tx1"/>
                </a:solidFill>
                <a:latin typeface="Arial" panose="020B0604020202020204" pitchFamily="34" charset="0"/>
                <a:cs typeface="Arial" panose="020B0604020202020204" pitchFamily="34" charset="0"/>
              </a:rPr>
              <a:t>Olsson, A., Engstrom, M., Skovdahl, K. and Lampic, C. </a:t>
            </a:r>
            <a:r>
              <a:rPr lang="en-GB" sz="900" dirty="0">
                <a:solidFill>
                  <a:schemeClr val="tx1"/>
                </a:solidFill>
                <a:latin typeface="Arial" panose="020B0604020202020204" pitchFamily="34" charset="0"/>
                <a:cs typeface="Arial" panose="020B0604020202020204" pitchFamily="34" charset="0"/>
              </a:rPr>
              <a:t>(2011) ‘My, your and our needs for safety and security: relatives’ reflections on using information and communication technology in dementia </a:t>
            </a:r>
            <a:r>
              <a:rPr lang="en-GB" sz="900" dirty="0" smtClean="0">
                <a:solidFill>
                  <a:schemeClr val="tx1"/>
                </a:solidFill>
                <a:latin typeface="Arial" panose="020B0604020202020204" pitchFamily="34" charset="0"/>
                <a:cs typeface="Arial" panose="020B0604020202020204" pitchFamily="34" charset="0"/>
              </a:rPr>
              <a:t>care’. Scandinavian Journal of Caring Science, 26(1), pp. 104-112</a:t>
            </a:r>
            <a:r>
              <a:rPr lang="en-GB" sz="900" dirty="0">
                <a:solidFill>
                  <a:srgbClr val="FF0000"/>
                </a:solidFill>
                <a:latin typeface="Arial" panose="020B0604020202020204" pitchFamily="34" charset="0"/>
                <a:cs typeface="Arial" panose="020B0604020202020204" pitchFamily="34" charset="0"/>
              </a:rPr>
              <a:t>. </a:t>
            </a:r>
            <a:r>
              <a:rPr lang="en-GB" sz="900" dirty="0">
                <a:solidFill>
                  <a:srgbClr val="FF0000"/>
                </a:solidFill>
                <a:latin typeface="Arial" panose="020B0604020202020204" pitchFamily="34" charset="0"/>
                <a:cs typeface="Arial" panose="020B0604020202020204" pitchFamily="34" charset="0"/>
                <a:hlinkClick r:id="rId2"/>
              </a:rPr>
              <a:t>https://doi.org/10.1111/j.1471-6712.2011.00916</a:t>
            </a:r>
            <a:r>
              <a:rPr lang="en-GB" sz="900" dirty="0" smtClean="0">
                <a:solidFill>
                  <a:srgbClr val="FF0000"/>
                </a:solidFill>
                <a:latin typeface="Arial" panose="020B0604020202020204" pitchFamily="34" charset="0"/>
                <a:cs typeface="Arial" panose="020B0604020202020204" pitchFamily="34" charset="0"/>
              </a:rPr>
              <a:t>. </a:t>
            </a:r>
            <a:endParaRPr lang="en-GB" sz="900" dirty="0">
              <a:solidFill>
                <a:srgbClr val="FF0000"/>
              </a:solidFill>
              <a:latin typeface="Arial" panose="020B0604020202020204" pitchFamily="34" charset="0"/>
              <a:cs typeface="Arial" panose="020B0604020202020204" pitchFamily="34" charset="0"/>
            </a:endParaRPr>
          </a:p>
          <a:p>
            <a:pPr marL="0" lvl="0" indent="0">
              <a:buClr>
                <a:srgbClr val="90C226"/>
              </a:buClr>
              <a:buNone/>
            </a:pPr>
            <a:r>
              <a:rPr lang="en-GB" sz="900" dirty="0" smtClean="0">
                <a:solidFill>
                  <a:prstClr val="black">
                    <a:lumMod val="75000"/>
                    <a:lumOff val="25000"/>
                  </a:prstClr>
                </a:solidFill>
                <a:latin typeface="Arial" panose="020B0604020202020204" pitchFamily="34" charset="0"/>
                <a:cs typeface="Arial" panose="020B0604020202020204" pitchFamily="34" charset="0"/>
              </a:rPr>
              <a:t>Scourfield, P. </a:t>
            </a:r>
            <a:r>
              <a:rPr lang="en-GB" sz="900" dirty="0">
                <a:solidFill>
                  <a:prstClr val="black">
                    <a:lumMod val="75000"/>
                    <a:lumOff val="25000"/>
                  </a:prstClr>
                </a:solidFill>
                <a:latin typeface="Arial" panose="020B0604020202020204" pitchFamily="34" charset="0"/>
                <a:cs typeface="Arial" panose="020B0604020202020204" pitchFamily="34" charset="0"/>
              </a:rPr>
              <a:t>(2007) ‘Helping Older People in Residential Care Remain Full </a:t>
            </a:r>
            <a:r>
              <a:rPr lang="en-GB" sz="900" dirty="0" smtClean="0">
                <a:solidFill>
                  <a:prstClr val="black">
                    <a:lumMod val="75000"/>
                    <a:lumOff val="25000"/>
                  </a:prstClr>
                </a:solidFill>
                <a:latin typeface="Arial" panose="020B0604020202020204" pitchFamily="34" charset="0"/>
                <a:cs typeface="Arial" panose="020B0604020202020204" pitchFamily="34" charset="0"/>
              </a:rPr>
              <a:t>Citizens</a:t>
            </a:r>
            <a:r>
              <a:rPr lang="en-GB" sz="900" i="1" dirty="0" smtClean="0">
                <a:solidFill>
                  <a:prstClr val="black">
                    <a:lumMod val="75000"/>
                    <a:lumOff val="25000"/>
                  </a:prstClr>
                </a:solidFill>
                <a:latin typeface="Arial" panose="020B0604020202020204" pitchFamily="34" charset="0"/>
                <a:cs typeface="Arial" panose="020B0604020202020204" pitchFamily="34" charset="0"/>
              </a:rPr>
              <a:t>’. The British Journal of Social Work, </a:t>
            </a:r>
            <a:r>
              <a:rPr lang="en-GB" sz="900" dirty="0" smtClean="0">
                <a:solidFill>
                  <a:prstClr val="black">
                    <a:lumMod val="75000"/>
                    <a:lumOff val="25000"/>
                  </a:prstClr>
                </a:solidFill>
                <a:latin typeface="Arial" panose="020B0604020202020204" pitchFamily="34" charset="0"/>
                <a:cs typeface="Arial" panose="020B0604020202020204" pitchFamily="34" charset="0"/>
              </a:rPr>
              <a:t>37(7), pp. </a:t>
            </a:r>
            <a:r>
              <a:rPr lang="en-GB" sz="900" dirty="0">
                <a:solidFill>
                  <a:prstClr val="black">
                    <a:lumMod val="75000"/>
                    <a:lumOff val="25000"/>
                  </a:prstClr>
                </a:solidFill>
                <a:latin typeface="Arial" panose="020B0604020202020204" pitchFamily="34" charset="0"/>
                <a:cs typeface="Arial" panose="020B0604020202020204" pitchFamily="34" charset="0"/>
              </a:rPr>
              <a:t>1135-1152. </a:t>
            </a:r>
            <a:r>
              <a:rPr lang="en-GB" sz="900" dirty="0">
                <a:solidFill>
                  <a:prstClr val="black">
                    <a:lumMod val="75000"/>
                    <a:lumOff val="25000"/>
                  </a:prstClr>
                </a:solidFill>
                <a:latin typeface="Arial" panose="020B0604020202020204" pitchFamily="34" charset="0"/>
                <a:cs typeface="Arial" panose="020B0604020202020204" pitchFamily="34" charset="0"/>
                <a:hlinkClick r:id="rId3"/>
              </a:rPr>
              <a:t>https://</a:t>
            </a:r>
            <a:r>
              <a:rPr lang="en-GB" sz="900" dirty="0" smtClean="0">
                <a:solidFill>
                  <a:prstClr val="black">
                    <a:lumMod val="75000"/>
                    <a:lumOff val="25000"/>
                  </a:prstClr>
                </a:solidFill>
                <a:latin typeface="Arial" panose="020B0604020202020204" pitchFamily="34" charset="0"/>
                <a:cs typeface="Arial" panose="020B0604020202020204" pitchFamily="34" charset="0"/>
                <a:hlinkClick r:id="rId3"/>
              </a:rPr>
              <a:t>doi.org/10.1093/bjsw/bcl086</a:t>
            </a:r>
            <a:r>
              <a:rPr lang="en-GB" sz="900" dirty="0" smtClean="0">
                <a:solidFill>
                  <a:prstClr val="black">
                    <a:lumMod val="75000"/>
                    <a:lumOff val="25000"/>
                  </a:prstClr>
                </a:solidFill>
                <a:latin typeface="Arial" panose="020B0604020202020204" pitchFamily="34" charset="0"/>
                <a:cs typeface="Arial" panose="020B0604020202020204" pitchFamily="34" charset="0"/>
              </a:rPr>
              <a:t> </a:t>
            </a:r>
          </a:p>
          <a:p>
            <a:pPr marL="0" lvl="0" indent="0">
              <a:buClr>
                <a:srgbClr val="90C226"/>
              </a:buClr>
              <a:buNone/>
            </a:pPr>
            <a:r>
              <a:rPr lang="en-GB" sz="900" dirty="0" smtClean="0">
                <a:solidFill>
                  <a:prstClr val="black">
                    <a:lumMod val="75000"/>
                    <a:lumOff val="25000"/>
                  </a:prstClr>
                </a:solidFill>
                <a:latin typeface="Arial" panose="020B0604020202020204" pitchFamily="34" charset="0"/>
                <a:cs typeface="Arial" panose="020B0604020202020204" pitchFamily="34" charset="0"/>
              </a:rPr>
              <a:t>Schlender</a:t>
            </a:r>
            <a:r>
              <a:rPr lang="en-GB" sz="900" dirty="0">
                <a:solidFill>
                  <a:prstClr val="black">
                    <a:lumMod val="75000"/>
                    <a:lumOff val="25000"/>
                  </a:prstClr>
                </a:solidFill>
                <a:latin typeface="Arial" panose="020B0604020202020204" pitchFamily="34" charset="0"/>
                <a:cs typeface="Arial" panose="020B0604020202020204" pitchFamily="34" charset="0"/>
              </a:rPr>
              <a:t>, L., Martinez, Y.V., Adeniji, C., Reeves, D., Faller, B., Sommerauer, C., Al Qur’an, T., Woodham, A., Kunnamo, I., Sonnichsen, A and </a:t>
            </a:r>
            <a:r>
              <a:rPr lang="en-GB" sz="900" dirty="0" err="1">
                <a:solidFill>
                  <a:prstClr val="black">
                    <a:lumMod val="75000"/>
                    <a:lumOff val="25000"/>
                  </a:prstClr>
                </a:solidFill>
                <a:latin typeface="Arial" panose="020B0604020202020204" pitchFamily="34" charset="0"/>
                <a:cs typeface="Arial" panose="020B0604020202020204" pitchFamily="34" charset="0"/>
              </a:rPr>
              <a:t>Guiteras</a:t>
            </a:r>
            <a:r>
              <a:rPr lang="en-GB" sz="900" dirty="0">
                <a:solidFill>
                  <a:prstClr val="black">
                    <a:lumMod val="75000"/>
                    <a:lumOff val="25000"/>
                  </a:prstClr>
                </a:solidFill>
                <a:latin typeface="Arial" panose="020B0604020202020204" pitchFamily="34" charset="0"/>
                <a:cs typeface="Arial" panose="020B0604020202020204" pitchFamily="34" charset="0"/>
              </a:rPr>
              <a:t>, A.R. (2017)  ‘Efficacy and safety of metformin in the management of type 2 diabetes mellitus in older adults: a systematic review for the development of recommendations to reduce potentially inappropriate prescribing</a:t>
            </a:r>
            <a:r>
              <a:rPr lang="en-GB" sz="900" i="1" dirty="0">
                <a:solidFill>
                  <a:prstClr val="black">
                    <a:lumMod val="75000"/>
                    <a:lumOff val="25000"/>
                  </a:prstClr>
                </a:solidFill>
                <a:latin typeface="Arial" panose="020B0604020202020204" pitchFamily="34" charset="0"/>
                <a:cs typeface="Arial" panose="020B0604020202020204" pitchFamily="34" charset="0"/>
              </a:rPr>
              <a:t>’. BMC Geriatrics, </a:t>
            </a:r>
            <a:r>
              <a:rPr lang="en-GB" sz="900" dirty="0">
                <a:solidFill>
                  <a:prstClr val="black">
                    <a:lumMod val="75000"/>
                    <a:lumOff val="25000"/>
                  </a:prstClr>
                </a:solidFill>
                <a:latin typeface="Arial" panose="020B0604020202020204" pitchFamily="34" charset="0"/>
                <a:cs typeface="Arial" panose="020B0604020202020204" pitchFamily="34" charset="0"/>
              </a:rPr>
              <a:t>17. p.227 </a:t>
            </a:r>
            <a:endParaRPr lang="en-GB" sz="900" dirty="0" smtClean="0">
              <a:solidFill>
                <a:prstClr val="black">
                  <a:lumMod val="75000"/>
                  <a:lumOff val="25000"/>
                </a:prstClr>
              </a:solidFill>
              <a:latin typeface="Arial" panose="020B0604020202020204" pitchFamily="34" charset="0"/>
              <a:cs typeface="Arial" panose="020B0604020202020204" pitchFamily="34" charset="0"/>
            </a:endParaRPr>
          </a:p>
          <a:p>
            <a:pPr marL="0" lvl="0" indent="0">
              <a:buClr>
                <a:srgbClr val="90C226"/>
              </a:buClr>
              <a:buNone/>
            </a:pPr>
            <a:r>
              <a:rPr lang="en-GB" sz="900" dirty="0" smtClean="0">
                <a:solidFill>
                  <a:prstClr val="black">
                    <a:lumMod val="75000"/>
                    <a:lumOff val="25000"/>
                  </a:prstClr>
                </a:solidFill>
                <a:latin typeface="Arial" panose="020B0604020202020204" pitchFamily="34" charset="0"/>
                <a:cs typeface="Arial" panose="020B0604020202020204" pitchFamily="34" charset="0"/>
              </a:rPr>
              <a:t>Taylor, D. (2012) ‘Physical Activity is Medicine for Older Adults’. </a:t>
            </a:r>
            <a:r>
              <a:rPr lang="en-GB" sz="900" i="1" dirty="0" smtClean="0">
                <a:solidFill>
                  <a:prstClr val="black">
                    <a:lumMod val="75000"/>
                    <a:lumOff val="25000"/>
                  </a:prstClr>
                </a:solidFill>
                <a:latin typeface="Arial" panose="020B0604020202020204" pitchFamily="34" charset="0"/>
                <a:cs typeface="Arial" panose="020B0604020202020204" pitchFamily="34" charset="0"/>
              </a:rPr>
              <a:t>Postgraduate Medical Journal, </a:t>
            </a:r>
            <a:r>
              <a:rPr lang="en-GB" sz="900" dirty="0">
                <a:solidFill>
                  <a:prstClr val="black">
                    <a:lumMod val="75000"/>
                    <a:lumOff val="25000"/>
                  </a:prstClr>
                </a:solidFill>
                <a:latin typeface="Arial" panose="020B0604020202020204" pitchFamily="34" charset="0"/>
                <a:cs typeface="Arial" panose="020B0604020202020204" pitchFamily="34" charset="0"/>
              </a:rPr>
              <a:t>90(1059). </a:t>
            </a:r>
            <a:r>
              <a:rPr lang="en-GB" sz="900" dirty="0">
                <a:solidFill>
                  <a:prstClr val="black">
                    <a:lumMod val="75000"/>
                    <a:lumOff val="25000"/>
                  </a:prstClr>
                </a:solidFill>
                <a:latin typeface="Arial" panose="020B0604020202020204" pitchFamily="34" charset="0"/>
                <a:cs typeface="Arial" panose="020B0604020202020204" pitchFamily="34" charset="0"/>
                <a:hlinkClick r:id="rId4"/>
              </a:rPr>
              <a:t>http://</a:t>
            </a:r>
            <a:r>
              <a:rPr lang="en-GB" sz="900" dirty="0" smtClean="0">
                <a:solidFill>
                  <a:prstClr val="black">
                    <a:lumMod val="75000"/>
                    <a:lumOff val="25000"/>
                  </a:prstClr>
                </a:solidFill>
                <a:latin typeface="Arial" panose="020B0604020202020204" pitchFamily="34" charset="0"/>
                <a:cs typeface="Arial" panose="020B0604020202020204" pitchFamily="34" charset="0"/>
                <a:hlinkClick r:id="rId4"/>
              </a:rPr>
              <a:t>dx.doi.org/10.1136/postgradmedj-2012-131366</a:t>
            </a:r>
            <a:r>
              <a:rPr lang="en-GB" sz="900" dirty="0" smtClean="0">
                <a:solidFill>
                  <a:prstClr val="black">
                    <a:lumMod val="75000"/>
                    <a:lumOff val="25000"/>
                  </a:prstClr>
                </a:solidFill>
                <a:latin typeface="Arial" panose="020B0604020202020204" pitchFamily="34" charset="0"/>
                <a:cs typeface="Arial" panose="020B0604020202020204" pitchFamily="34" charset="0"/>
              </a:rPr>
              <a:t>   </a:t>
            </a:r>
          </a:p>
          <a:p>
            <a:pPr marL="0" lvl="0" indent="0">
              <a:buClr>
                <a:srgbClr val="90C226"/>
              </a:buClr>
              <a:buNone/>
            </a:pPr>
            <a:r>
              <a:rPr lang="en-GB" sz="900" dirty="0" smtClean="0">
                <a:solidFill>
                  <a:prstClr val="black">
                    <a:lumMod val="75000"/>
                    <a:lumOff val="25000"/>
                  </a:prstClr>
                </a:solidFill>
                <a:latin typeface="Arial" panose="020B0604020202020204" pitchFamily="34" charset="0"/>
                <a:cs typeface="Arial" panose="020B0604020202020204" pitchFamily="34" charset="0"/>
              </a:rPr>
              <a:t>The British Institue of Human Rights (2010) </a:t>
            </a:r>
            <a:r>
              <a:rPr lang="en-GB" sz="900" i="1" dirty="0" smtClean="0">
                <a:solidFill>
                  <a:prstClr val="black">
                    <a:lumMod val="75000"/>
                    <a:lumOff val="25000"/>
                  </a:prstClr>
                </a:solidFill>
                <a:latin typeface="Arial" panose="020B0604020202020204" pitchFamily="34" charset="0"/>
                <a:cs typeface="Arial" panose="020B0604020202020204" pitchFamily="34" charset="0"/>
              </a:rPr>
              <a:t>‘Your Human Rights: A Guide for Older People’. Second Edition</a:t>
            </a:r>
            <a:r>
              <a:rPr lang="en-GB" sz="900" dirty="0" smtClean="0">
                <a:solidFill>
                  <a:prstClr val="black">
                    <a:lumMod val="75000"/>
                    <a:lumOff val="25000"/>
                  </a:prstClr>
                </a:solidFill>
                <a:latin typeface="Arial" panose="020B0604020202020204" pitchFamily="34" charset="0"/>
                <a:cs typeface="Arial" panose="020B0604020202020204" pitchFamily="34" charset="0"/>
              </a:rPr>
              <a:t>. [online]. </a:t>
            </a:r>
            <a:r>
              <a:rPr lang="en-GB" sz="900" dirty="0">
                <a:solidFill>
                  <a:prstClr val="black">
                    <a:lumMod val="75000"/>
                    <a:lumOff val="25000"/>
                  </a:prstClr>
                </a:solidFill>
                <a:latin typeface="Arial" panose="020B0604020202020204" pitchFamily="34" charset="0"/>
                <a:cs typeface="Arial" panose="020B0604020202020204" pitchFamily="34" charset="0"/>
              </a:rPr>
              <a:t>Available at: </a:t>
            </a:r>
            <a:r>
              <a:rPr lang="en-GB" sz="900" dirty="0">
                <a:solidFill>
                  <a:prstClr val="black">
                    <a:lumMod val="75000"/>
                    <a:lumOff val="25000"/>
                  </a:prstClr>
                </a:solidFill>
                <a:latin typeface="Arial" panose="020B0604020202020204" pitchFamily="34" charset="0"/>
                <a:cs typeface="Arial" panose="020B0604020202020204" pitchFamily="34" charset="0"/>
                <a:hlinkClick r:id="rId5"/>
              </a:rPr>
              <a:t>https://</a:t>
            </a:r>
            <a:r>
              <a:rPr lang="en-GB" sz="900" dirty="0" smtClean="0">
                <a:solidFill>
                  <a:prstClr val="black">
                    <a:lumMod val="75000"/>
                    <a:lumOff val="25000"/>
                  </a:prstClr>
                </a:solidFill>
                <a:latin typeface="Arial" panose="020B0604020202020204" pitchFamily="34" charset="0"/>
                <a:cs typeface="Arial" panose="020B0604020202020204" pitchFamily="34" charset="0"/>
                <a:hlinkClick r:id="rId5"/>
              </a:rPr>
              <a:t>www.merseycare.nhs.uk/media/1750/older-people-guide-second-edition-final.pdf</a:t>
            </a:r>
            <a:r>
              <a:rPr lang="en-GB" sz="900" dirty="0" smtClean="0">
                <a:solidFill>
                  <a:prstClr val="black">
                    <a:lumMod val="75000"/>
                    <a:lumOff val="25000"/>
                  </a:prstClr>
                </a:solidFill>
                <a:latin typeface="Arial" panose="020B0604020202020204" pitchFamily="34" charset="0"/>
                <a:cs typeface="Arial" panose="020B0604020202020204" pitchFamily="34" charset="0"/>
              </a:rPr>
              <a:t> (Accessed on 22 February 2021)</a:t>
            </a:r>
            <a:endParaRPr lang="en-GB" sz="900" dirty="0">
              <a:solidFill>
                <a:prstClr val="black">
                  <a:lumMod val="75000"/>
                  <a:lumOff val="25000"/>
                </a:prstClr>
              </a:solidFill>
              <a:latin typeface="Arial" panose="020B0604020202020204" pitchFamily="34" charset="0"/>
              <a:cs typeface="Arial" panose="020B0604020202020204" pitchFamily="34" charset="0"/>
            </a:endParaRPr>
          </a:p>
          <a:p>
            <a:pPr marL="0" lvl="0" indent="0">
              <a:buClr>
                <a:srgbClr val="90C226"/>
              </a:buClr>
              <a:buNone/>
            </a:pPr>
            <a:r>
              <a:rPr lang="en-GB" sz="900" dirty="0">
                <a:solidFill>
                  <a:prstClr val="black">
                    <a:lumMod val="75000"/>
                    <a:lumOff val="25000"/>
                  </a:prstClr>
                </a:solidFill>
                <a:latin typeface="Arial" panose="020B0604020202020204" pitchFamily="34" charset="0"/>
                <a:cs typeface="Arial" panose="020B0604020202020204" pitchFamily="34" charset="0"/>
              </a:rPr>
              <a:t>United Kingdom Homecare Association (2012) </a:t>
            </a:r>
            <a:r>
              <a:rPr lang="en-GB" sz="900" i="1" dirty="0">
                <a:solidFill>
                  <a:prstClr val="black">
                    <a:lumMod val="75000"/>
                    <a:lumOff val="25000"/>
                  </a:prstClr>
                </a:solidFill>
                <a:latin typeface="Arial" panose="020B0604020202020204" pitchFamily="34" charset="0"/>
                <a:cs typeface="Arial" panose="020B0604020202020204" pitchFamily="34" charset="0"/>
              </a:rPr>
              <a:t>‘Controlling Scalding Risks from Bathing and Showering’ .</a:t>
            </a:r>
            <a:r>
              <a:rPr lang="en-GB" sz="900" dirty="0">
                <a:solidFill>
                  <a:prstClr val="black">
                    <a:lumMod val="75000"/>
                    <a:lumOff val="25000"/>
                  </a:prstClr>
                </a:solidFill>
                <a:latin typeface="Arial" panose="020B0604020202020204" pitchFamily="34" charset="0"/>
                <a:cs typeface="Arial" panose="020B0604020202020204" pitchFamily="34" charset="0"/>
              </a:rPr>
              <a:t>[online] Available at: </a:t>
            </a:r>
            <a:r>
              <a:rPr lang="en-GB" sz="900" dirty="0">
                <a:solidFill>
                  <a:prstClr val="black">
                    <a:lumMod val="75000"/>
                    <a:lumOff val="25000"/>
                  </a:prstClr>
                </a:solidFill>
                <a:latin typeface="Arial" panose="020B0604020202020204" pitchFamily="34" charset="0"/>
                <a:cs typeface="Arial" panose="020B0604020202020204" pitchFamily="34" charset="0"/>
                <a:hlinkClick r:id="rId6"/>
              </a:rPr>
              <a:t>https://www.ukhca.co.uk/pdfs/BathingShowering.pdf</a:t>
            </a:r>
            <a:r>
              <a:rPr lang="en-GB" sz="900" dirty="0">
                <a:solidFill>
                  <a:prstClr val="black">
                    <a:lumMod val="75000"/>
                    <a:lumOff val="25000"/>
                  </a:prstClr>
                </a:solidFill>
                <a:latin typeface="Arial" panose="020B0604020202020204" pitchFamily="34" charset="0"/>
                <a:cs typeface="Arial" panose="020B0604020202020204" pitchFamily="34" charset="0"/>
              </a:rPr>
              <a:t> (Accessed on </a:t>
            </a:r>
            <a:r>
              <a:rPr lang="en-GB" sz="900" dirty="0" smtClean="0">
                <a:solidFill>
                  <a:prstClr val="black">
                    <a:lumMod val="75000"/>
                    <a:lumOff val="25000"/>
                  </a:prstClr>
                </a:solidFill>
                <a:latin typeface="Arial" panose="020B0604020202020204" pitchFamily="34" charset="0"/>
                <a:cs typeface="Arial" panose="020B0604020202020204" pitchFamily="34" charset="0"/>
              </a:rPr>
              <a:t>02 February </a:t>
            </a:r>
            <a:r>
              <a:rPr lang="en-GB" sz="900" dirty="0">
                <a:solidFill>
                  <a:prstClr val="black">
                    <a:lumMod val="75000"/>
                    <a:lumOff val="25000"/>
                  </a:prstClr>
                </a:solidFill>
                <a:latin typeface="Arial" panose="020B0604020202020204" pitchFamily="34" charset="0"/>
                <a:cs typeface="Arial" panose="020B0604020202020204" pitchFamily="34" charset="0"/>
              </a:rPr>
              <a:t>2021).</a:t>
            </a:r>
            <a:r>
              <a:rPr lang="en-GB" sz="900" i="1" dirty="0">
                <a:solidFill>
                  <a:prstClr val="black">
                    <a:lumMod val="75000"/>
                    <a:lumOff val="25000"/>
                  </a:prstClr>
                </a:solidFill>
                <a:latin typeface="Arial" panose="020B0604020202020204" pitchFamily="34" charset="0"/>
                <a:cs typeface="Arial" panose="020B0604020202020204" pitchFamily="34" charset="0"/>
              </a:rPr>
              <a:t> </a:t>
            </a:r>
          </a:p>
          <a:p>
            <a:pPr marL="0" lvl="0" indent="0">
              <a:buClr>
                <a:srgbClr val="90C226"/>
              </a:buClr>
              <a:buNone/>
            </a:pPr>
            <a:r>
              <a:rPr lang="en-GB" sz="900" dirty="0">
                <a:solidFill>
                  <a:prstClr val="black">
                    <a:lumMod val="75000"/>
                    <a:lumOff val="25000"/>
                  </a:prstClr>
                </a:solidFill>
                <a:latin typeface="Arial" panose="020B0604020202020204" pitchFamily="34" charset="0"/>
                <a:cs typeface="Arial" panose="020B0604020202020204" pitchFamily="34" charset="0"/>
              </a:rPr>
              <a:t>WebMD (2019</a:t>
            </a:r>
            <a:r>
              <a:rPr lang="en-GB" sz="900" i="1" dirty="0">
                <a:solidFill>
                  <a:prstClr val="black">
                    <a:lumMod val="75000"/>
                    <a:lumOff val="25000"/>
                  </a:prstClr>
                </a:solidFill>
                <a:latin typeface="Arial" panose="020B0604020202020204" pitchFamily="34" charset="0"/>
                <a:cs typeface="Arial" panose="020B0604020202020204" pitchFamily="34" charset="0"/>
              </a:rPr>
              <a:t>)’ Which Medicines Lower “Bad” (LDL) Cholesterol?’ </a:t>
            </a:r>
            <a:r>
              <a:rPr lang="en-GB" sz="900" dirty="0">
                <a:solidFill>
                  <a:prstClr val="black">
                    <a:lumMod val="75000"/>
                    <a:lumOff val="25000"/>
                  </a:prstClr>
                </a:solidFill>
                <a:latin typeface="Arial" panose="020B0604020202020204" pitchFamily="34" charset="0"/>
                <a:cs typeface="Arial" panose="020B0604020202020204" pitchFamily="34" charset="0"/>
              </a:rPr>
              <a:t>[online] Available at: </a:t>
            </a:r>
            <a:r>
              <a:rPr lang="en-GB" sz="900" dirty="0">
                <a:solidFill>
                  <a:prstClr val="black">
                    <a:lumMod val="75000"/>
                    <a:lumOff val="25000"/>
                  </a:prstClr>
                </a:solidFill>
                <a:latin typeface="Arial" panose="020B0604020202020204" pitchFamily="34" charset="0"/>
                <a:cs typeface="Arial" panose="020B0604020202020204" pitchFamily="34" charset="0"/>
                <a:hlinkClick r:id="rId7"/>
              </a:rPr>
              <a:t>https://www.webmd.com/cholesterol-management/guide/cholesterol-lowering-medication</a:t>
            </a:r>
            <a:r>
              <a:rPr lang="en-GB" sz="900" dirty="0">
                <a:solidFill>
                  <a:prstClr val="black">
                    <a:lumMod val="75000"/>
                    <a:lumOff val="25000"/>
                  </a:prstClr>
                </a:solidFill>
                <a:latin typeface="Arial" panose="020B0604020202020204" pitchFamily="34" charset="0"/>
                <a:cs typeface="Arial" panose="020B0604020202020204" pitchFamily="34" charset="0"/>
              </a:rPr>
              <a:t> (Accessed on </a:t>
            </a:r>
            <a:r>
              <a:rPr lang="en-GB" sz="900" dirty="0" smtClean="0">
                <a:solidFill>
                  <a:prstClr val="black">
                    <a:lumMod val="75000"/>
                    <a:lumOff val="25000"/>
                  </a:prstClr>
                </a:solidFill>
                <a:latin typeface="Arial" panose="020B0604020202020204" pitchFamily="34" charset="0"/>
                <a:cs typeface="Arial" panose="020B0604020202020204" pitchFamily="34" charset="0"/>
              </a:rPr>
              <a:t>03 </a:t>
            </a:r>
            <a:r>
              <a:rPr lang="en-GB" sz="900" dirty="0">
                <a:solidFill>
                  <a:prstClr val="black">
                    <a:lumMod val="75000"/>
                    <a:lumOff val="25000"/>
                  </a:prstClr>
                </a:solidFill>
                <a:latin typeface="Arial" panose="020B0604020202020204" pitchFamily="34" charset="0"/>
                <a:cs typeface="Arial" panose="020B0604020202020204" pitchFamily="34" charset="0"/>
              </a:rPr>
              <a:t>February 2021)</a:t>
            </a:r>
          </a:p>
          <a:p>
            <a:pPr marL="0" lvl="0" indent="0">
              <a:buClr>
                <a:srgbClr val="90C226"/>
              </a:buClr>
              <a:buNone/>
            </a:pPr>
            <a:r>
              <a:rPr lang="en-GB" sz="900" dirty="0">
                <a:solidFill>
                  <a:prstClr val="black">
                    <a:lumMod val="75000"/>
                    <a:lumOff val="25000"/>
                  </a:prstClr>
                </a:solidFill>
                <a:latin typeface="Arial" panose="020B0604020202020204" pitchFamily="34" charset="0"/>
                <a:cs typeface="Arial" panose="020B0604020202020204" pitchFamily="34" charset="0"/>
              </a:rPr>
              <a:t>Weatherspoon, D. (2020</a:t>
            </a:r>
            <a:r>
              <a:rPr lang="en-GB" sz="900" i="1" dirty="0">
                <a:solidFill>
                  <a:prstClr val="black">
                    <a:lumMod val="75000"/>
                    <a:lumOff val="25000"/>
                  </a:prstClr>
                </a:solidFill>
                <a:latin typeface="Arial" panose="020B0604020202020204" pitchFamily="34" charset="0"/>
                <a:cs typeface="Arial" panose="020B0604020202020204" pitchFamily="34" charset="0"/>
              </a:rPr>
              <a:t>) ‘Medication for Type 2 Diabetes’. </a:t>
            </a:r>
            <a:r>
              <a:rPr lang="en-GB" sz="900" dirty="0">
                <a:solidFill>
                  <a:prstClr val="black">
                    <a:lumMod val="75000"/>
                    <a:lumOff val="25000"/>
                  </a:prstClr>
                </a:solidFill>
                <a:latin typeface="Arial" panose="020B0604020202020204" pitchFamily="34" charset="0"/>
                <a:cs typeface="Arial" panose="020B0604020202020204" pitchFamily="34" charset="0"/>
              </a:rPr>
              <a:t>[online] Available at: </a:t>
            </a:r>
            <a:r>
              <a:rPr lang="en-GB" sz="900" dirty="0">
                <a:solidFill>
                  <a:prstClr val="black">
                    <a:lumMod val="75000"/>
                    <a:lumOff val="25000"/>
                  </a:prstClr>
                </a:solidFill>
                <a:latin typeface="Arial" panose="020B0604020202020204" pitchFamily="34" charset="0"/>
                <a:cs typeface="Arial" panose="020B0604020202020204" pitchFamily="34" charset="0"/>
                <a:hlinkClick r:id="rId8"/>
              </a:rPr>
              <a:t>https://www.healthline.com/health/type-2-diabetes#medications</a:t>
            </a:r>
            <a:r>
              <a:rPr lang="en-GB" sz="900" dirty="0">
                <a:solidFill>
                  <a:prstClr val="black">
                    <a:lumMod val="75000"/>
                    <a:lumOff val="25000"/>
                  </a:prstClr>
                </a:solidFill>
                <a:latin typeface="Arial" panose="020B0604020202020204" pitchFamily="34" charset="0"/>
                <a:cs typeface="Arial" panose="020B0604020202020204" pitchFamily="34" charset="0"/>
              </a:rPr>
              <a:t> (Accessed </a:t>
            </a:r>
            <a:r>
              <a:rPr lang="en-GB" sz="900" dirty="0" smtClean="0">
                <a:solidFill>
                  <a:prstClr val="black">
                    <a:lumMod val="75000"/>
                    <a:lumOff val="25000"/>
                  </a:prstClr>
                </a:solidFill>
                <a:latin typeface="Arial" panose="020B0604020202020204" pitchFamily="34" charset="0"/>
                <a:cs typeface="Arial" panose="020B0604020202020204" pitchFamily="34" charset="0"/>
              </a:rPr>
              <a:t>on 02 February </a:t>
            </a:r>
            <a:r>
              <a:rPr lang="en-GB" sz="900" dirty="0">
                <a:solidFill>
                  <a:prstClr val="black">
                    <a:lumMod val="75000"/>
                    <a:lumOff val="25000"/>
                  </a:prstClr>
                </a:solidFill>
                <a:latin typeface="Arial" panose="020B0604020202020204" pitchFamily="34" charset="0"/>
                <a:cs typeface="Arial" panose="020B0604020202020204" pitchFamily="34" charset="0"/>
              </a:rPr>
              <a:t>2021</a:t>
            </a:r>
            <a:r>
              <a:rPr lang="en-GB" sz="900" dirty="0" smtClean="0">
                <a:solidFill>
                  <a:prstClr val="black">
                    <a:lumMod val="75000"/>
                    <a:lumOff val="25000"/>
                  </a:prstClr>
                </a:solidFill>
                <a:latin typeface="Arial" panose="020B0604020202020204" pitchFamily="34" charset="0"/>
                <a:cs typeface="Arial" panose="020B0604020202020204" pitchFamily="34" charset="0"/>
              </a:rPr>
              <a:t>)</a:t>
            </a:r>
          </a:p>
          <a:p>
            <a:pPr marL="0" lvl="0" indent="0">
              <a:buClr>
                <a:srgbClr val="90C226"/>
              </a:buClr>
              <a:buNone/>
            </a:pPr>
            <a:r>
              <a:rPr lang="en-GB" sz="900" dirty="0" smtClean="0">
                <a:solidFill>
                  <a:prstClr val="black">
                    <a:lumMod val="75000"/>
                    <a:lumOff val="25000"/>
                  </a:prstClr>
                </a:solidFill>
                <a:latin typeface="Arial" panose="020B0604020202020204" pitchFamily="34" charset="0"/>
                <a:cs typeface="Arial" panose="020B0604020202020204" pitchFamily="34" charset="0"/>
              </a:rPr>
              <a:t>Images: </a:t>
            </a:r>
          </a:p>
          <a:p>
            <a:pPr marL="0" lvl="0" indent="0">
              <a:buClr>
                <a:srgbClr val="90C226"/>
              </a:buClr>
              <a:buNone/>
            </a:pPr>
            <a:r>
              <a:rPr lang="en-GB" sz="900" dirty="0">
                <a:solidFill>
                  <a:prstClr val="black">
                    <a:lumMod val="75000"/>
                    <a:lumOff val="25000"/>
                  </a:prstClr>
                </a:solidFill>
                <a:latin typeface="Arial" panose="020B0604020202020204" pitchFamily="34" charset="0"/>
                <a:cs typeface="Arial" panose="020B0604020202020204" pitchFamily="34" charset="0"/>
              </a:rPr>
              <a:t>Fig 1 Care UK Care Homes (2021) </a:t>
            </a:r>
            <a:r>
              <a:rPr lang="en-GB" sz="900" i="1" dirty="0">
                <a:solidFill>
                  <a:prstClr val="black">
                    <a:lumMod val="75000"/>
                    <a:lumOff val="25000"/>
                  </a:prstClr>
                </a:solidFill>
                <a:latin typeface="Arial" panose="020B0604020202020204" pitchFamily="34" charset="0"/>
                <a:cs typeface="Arial" panose="020B0604020202020204" pitchFamily="34" charset="0"/>
              </a:rPr>
              <a:t>‘Care UK Care homes’. </a:t>
            </a:r>
            <a:r>
              <a:rPr lang="en-GB" sz="900" dirty="0">
                <a:solidFill>
                  <a:prstClr val="black">
                    <a:lumMod val="75000"/>
                    <a:lumOff val="25000"/>
                  </a:prstClr>
                </a:solidFill>
                <a:latin typeface="Arial" panose="020B0604020202020204" pitchFamily="34" charset="0"/>
                <a:cs typeface="Arial" panose="020B0604020202020204" pitchFamily="34" charset="0"/>
              </a:rPr>
              <a:t>Available at</a:t>
            </a:r>
            <a:r>
              <a:rPr lang="en-GB" sz="900" dirty="0" smtClean="0">
                <a:solidFill>
                  <a:prstClr val="black">
                    <a:lumMod val="75000"/>
                    <a:lumOff val="25000"/>
                  </a:prstClr>
                </a:solidFill>
                <a:latin typeface="Arial" panose="020B0604020202020204" pitchFamily="34" charset="0"/>
                <a:cs typeface="Arial" panose="020B0604020202020204" pitchFamily="34" charset="0"/>
              </a:rPr>
              <a:t>:: </a:t>
            </a:r>
            <a:r>
              <a:rPr lang="en-GB" sz="900" dirty="0">
                <a:solidFill>
                  <a:prstClr val="black">
                    <a:lumMod val="75000"/>
                    <a:lumOff val="25000"/>
                  </a:prstClr>
                </a:solidFill>
                <a:latin typeface="Arial" panose="020B0604020202020204" pitchFamily="34" charset="0"/>
                <a:cs typeface="Arial" panose="020B0604020202020204" pitchFamily="34" charset="0"/>
                <a:hlinkClick r:id="rId9"/>
              </a:rPr>
              <a:t>https://</a:t>
            </a:r>
            <a:r>
              <a:rPr lang="en-GB" sz="900" dirty="0" smtClean="0">
                <a:solidFill>
                  <a:prstClr val="black">
                    <a:lumMod val="75000"/>
                    <a:lumOff val="25000"/>
                  </a:prstClr>
                </a:solidFill>
                <a:latin typeface="Arial" panose="020B0604020202020204" pitchFamily="34" charset="0"/>
                <a:cs typeface="Arial" panose="020B0604020202020204" pitchFamily="34" charset="0"/>
                <a:hlinkClick r:id="rId9"/>
              </a:rPr>
              <a:t>www.careuk.com/care-homes</a:t>
            </a:r>
            <a:r>
              <a:rPr lang="en-GB" sz="900" dirty="0" smtClean="0">
                <a:solidFill>
                  <a:prstClr val="black">
                    <a:lumMod val="75000"/>
                    <a:lumOff val="25000"/>
                  </a:prstClr>
                </a:solidFill>
                <a:latin typeface="Arial" panose="020B0604020202020204" pitchFamily="34" charset="0"/>
                <a:cs typeface="Arial" panose="020B0604020202020204" pitchFamily="34" charset="0"/>
              </a:rPr>
              <a:t>  </a:t>
            </a:r>
            <a:r>
              <a:rPr lang="en-GB" sz="900" dirty="0">
                <a:solidFill>
                  <a:prstClr val="black">
                    <a:lumMod val="75000"/>
                    <a:lumOff val="25000"/>
                  </a:prstClr>
                </a:solidFill>
                <a:latin typeface="Arial" panose="020B0604020202020204" pitchFamily="34" charset="0"/>
                <a:cs typeface="Arial" panose="020B0604020202020204" pitchFamily="34" charset="0"/>
              </a:rPr>
              <a:t>(Accessed on </a:t>
            </a:r>
            <a:r>
              <a:rPr lang="en-GB" sz="900" dirty="0" smtClean="0">
                <a:solidFill>
                  <a:prstClr val="black">
                    <a:lumMod val="75000"/>
                    <a:lumOff val="25000"/>
                  </a:prstClr>
                </a:solidFill>
                <a:latin typeface="Arial" panose="020B0604020202020204" pitchFamily="34" charset="0"/>
                <a:cs typeface="Arial" panose="020B0604020202020204" pitchFamily="34" charset="0"/>
              </a:rPr>
              <a:t>18 </a:t>
            </a:r>
            <a:r>
              <a:rPr lang="en-GB" sz="900" dirty="0">
                <a:solidFill>
                  <a:prstClr val="black">
                    <a:lumMod val="75000"/>
                    <a:lumOff val="25000"/>
                  </a:prstClr>
                </a:solidFill>
                <a:latin typeface="Arial" panose="020B0604020202020204" pitchFamily="34" charset="0"/>
                <a:cs typeface="Arial" panose="020B0604020202020204" pitchFamily="34" charset="0"/>
              </a:rPr>
              <a:t>February 2021)</a:t>
            </a:r>
          </a:p>
          <a:p>
            <a:pPr marL="0" lvl="0" indent="0">
              <a:buClr>
                <a:srgbClr val="90C226"/>
              </a:buClr>
              <a:buNone/>
            </a:pPr>
            <a:r>
              <a:rPr lang="en-GB" sz="900" dirty="0">
                <a:solidFill>
                  <a:prstClr val="black">
                    <a:lumMod val="75000"/>
                    <a:lumOff val="25000"/>
                  </a:prstClr>
                </a:solidFill>
                <a:latin typeface="Arial" panose="020B0604020202020204" pitchFamily="34" charset="0"/>
                <a:cs typeface="Arial" panose="020B0604020202020204" pitchFamily="34" charset="0"/>
              </a:rPr>
              <a:t>Fig 2 Deposit Photos (2021) ‘</a:t>
            </a:r>
            <a:r>
              <a:rPr lang="en-GB" sz="900" i="1" dirty="0">
                <a:solidFill>
                  <a:prstClr val="black">
                    <a:lumMod val="75000"/>
                    <a:lumOff val="25000"/>
                  </a:prstClr>
                </a:solidFill>
                <a:latin typeface="Arial" panose="020B0604020202020204" pitchFamily="34" charset="0"/>
                <a:cs typeface="Arial" panose="020B0604020202020204" pitchFamily="34" charset="0"/>
              </a:rPr>
              <a:t>Nursing Home Care</a:t>
            </a:r>
            <a:r>
              <a:rPr lang="en-GB" sz="900" dirty="0">
                <a:solidFill>
                  <a:prstClr val="black">
                    <a:lumMod val="75000"/>
                    <a:lumOff val="25000"/>
                  </a:prstClr>
                </a:solidFill>
                <a:latin typeface="Arial" panose="020B0604020202020204" pitchFamily="34" charset="0"/>
                <a:cs typeface="Arial" panose="020B0604020202020204" pitchFamily="34" charset="0"/>
              </a:rPr>
              <a:t>’. [online]. Available at: </a:t>
            </a:r>
            <a:r>
              <a:rPr lang="en-GB" sz="900" dirty="0">
                <a:solidFill>
                  <a:prstClr val="black">
                    <a:lumMod val="75000"/>
                    <a:lumOff val="25000"/>
                  </a:prstClr>
                </a:solidFill>
                <a:latin typeface="Arial" panose="020B0604020202020204" pitchFamily="34" charset="0"/>
                <a:cs typeface="Arial" panose="020B0604020202020204" pitchFamily="34" charset="0"/>
                <a:hlinkClick r:id="rId10"/>
              </a:rPr>
              <a:t>https://</a:t>
            </a:r>
            <a:r>
              <a:rPr lang="en-GB" sz="900" dirty="0" smtClean="0">
                <a:solidFill>
                  <a:prstClr val="black">
                    <a:lumMod val="75000"/>
                    <a:lumOff val="25000"/>
                  </a:prstClr>
                </a:solidFill>
                <a:latin typeface="Arial" panose="020B0604020202020204" pitchFamily="34" charset="0"/>
                <a:cs typeface="Arial" panose="020B0604020202020204" pitchFamily="34" charset="0"/>
                <a:hlinkClick r:id="rId10"/>
              </a:rPr>
              <a:t>depositphotos.com/stock-photos/nursing-home.html</a:t>
            </a:r>
            <a:r>
              <a:rPr lang="en-GB" sz="900" dirty="0" smtClean="0">
                <a:solidFill>
                  <a:prstClr val="black">
                    <a:lumMod val="75000"/>
                    <a:lumOff val="25000"/>
                  </a:prstClr>
                </a:solidFill>
                <a:latin typeface="Arial" panose="020B0604020202020204" pitchFamily="34" charset="0"/>
                <a:cs typeface="Arial" panose="020B0604020202020204" pitchFamily="34" charset="0"/>
              </a:rPr>
              <a:t>  </a:t>
            </a:r>
            <a:r>
              <a:rPr lang="en-GB" sz="900" dirty="0">
                <a:solidFill>
                  <a:prstClr val="black">
                    <a:lumMod val="75000"/>
                    <a:lumOff val="25000"/>
                  </a:prstClr>
                </a:solidFill>
                <a:latin typeface="Arial" panose="020B0604020202020204" pitchFamily="34" charset="0"/>
                <a:cs typeface="Arial" panose="020B0604020202020204" pitchFamily="34" charset="0"/>
              </a:rPr>
              <a:t>(Accessed on </a:t>
            </a:r>
            <a:r>
              <a:rPr lang="en-GB" sz="900" dirty="0" smtClean="0">
                <a:solidFill>
                  <a:prstClr val="black">
                    <a:lumMod val="75000"/>
                    <a:lumOff val="25000"/>
                  </a:prstClr>
                </a:solidFill>
                <a:latin typeface="Arial" panose="020B0604020202020204" pitchFamily="34" charset="0"/>
                <a:cs typeface="Arial" panose="020B0604020202020204" pitchFamily="34" charset="0"/>
              </a:rPr>
              <a:t>19 </a:t>
            </a:r>
            <a:r>
              <a:rPr lang="en-GB" sz="900" dirty="0">
                <a:solidFill>
                  <a:prstClr val="black">
                    <a:lumMod val="75000"/>
                    <a:lumOff val="25000"/>
                  </a:prstClr>
                </a:solidFill>
                <a:latin typeface="Arial" panose="020B0604020202020204" pitchFamily="34" charset="0"/>
                <a:cs typeface="Arial" panose="020B0604020202020204" pitchFamily="34" charset="0"/>
              </a:rPr>
              <a:t>February </a:t>
            </a:r>
            <a:r>
              <a:rPr lang="en-GB" sz="900" dirty="0" smtClean="0">
                <a:solidFill>
                  <a:prstClr val="black">
                    <a:lumMod val="75000"/>
                    <a:lumOff val="25000"/>
                  </a:prstClr>
                </a:solidFill>
                <a:latin typeface="Arial" panose="020B0604020202020204" pitchFamily="34" charset="0"/>
                <a:cs typeface="Arial" panose="020B0604020202020204" pitchFamily="34" charset="0"/>
              </a:rPr>
              <a:t>2021) </a:t>
            </a:r>
            <a:endParaRPr lang="en-GB" sz="900" dirty="0">
              <a:solidFill>
                <a:prstClr val="black">
                  <a:lumMod val="75000"/>
                  <a:lumOff val="25000"/>
                </a:prst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2935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5270</TotalTime>
  <Words>1780</Words>
  <Application>Microsoft Office PowerPoint</Application>
  <PresentationFormat>Widescreen</PresentationFormat>
  <Paragraphs>151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Living with care: The Older Person </vt:lpstr>
      <vt:lpstr>Care Plan</vt:lpstr>
      <vt:lpstr> Patient Personal information</vt:lpstr>
      <vt:lpstr>Person Centred CARE and Advocacy</vt:lpstr>
      <vt:lpstr>Care Plan</vt:lpstr>
      <vt:lpstr>Care plan</vt:lpstr>
      <vt:lpstr>Care plan </vt:lpstr>
      <vt:lpstr>Care Plan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ZIA</dc:creator>
  <cp:lastModifiedBy>ZIA</cp:lastModifiedBy>
  <cp:revision>160</cp:revision>
  <dcterms:created xsi:type="dcterms:W3CDTF">2021-01-29T18:26:59Z</dcterms:created>
  <dcterms:modified xsi:type="dcterms:W3CDTF">2021-02-24T23:18:39Z</dcterms:modified>
</cp:coreProperties>
</file>