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sldIdLst>
    <p:sldId id="272" r:id="rId5"/>
    <p:sldId id="257" r:id="rId6"/>
    <p:sldId id="260" r:id="rId7"/>
    <p:sldId id="258" r:id="rId8"/>
    <p:sldId id="279" r:id="rId9"/>
    <p:sldId id="261" r:id="rId10"/>
    <p:sldId id="285" r:id="rId11"/>
    <p:sldId id="262" r:id="rId12"/>
    <p:sldId id="282" r:id="rId13"/>
    <p:sldId id="273" r:id="rId14"/>
    <p:sldId id="287" r:id="rId15"/>
    <p:sldId id="288" r:id="rId16"/>
    <p:sldId id="289" r:id="rId17"/>
    <p:sldId id="290" r:id="rId18"/>
    <p:sldId id="264" r:id="rId19"/>
    <p:sldId id="265" r:id="rId20"/>
    <p:sldId id="268" r:id="rId21"/>
    <p:sldId id="274" r:id="rId22"/>
    <p:sldId id="283" r:id="rId23"/>
    <p:sldId id="284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660"/>
  </p:normalViewPr>
  <p:slideViewPr>
    <p:cSldViewPr snapToGrid="0">
      <p:cViewPr varScale="1">
        <p:scale>
          <a:sx n="63" d="100"/>
          <a:sy n="63" d="100"/>
        </p:scale>
        <p:origin x="72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349930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697762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022625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4203319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121022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400305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530264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4233124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4227727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037767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929975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024881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1827421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3926472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7748922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8819160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970518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F1EDB4B-1055-45EB-B9EB-AE8A15FA0446}" type="datetimeFigureOut">
              <a:rPr lang="en-NG" smtClean="0"/>
              <a:t>06/14/2026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1650534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unstats.un.org/sdgs/report/2024/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iris.who.int/handle/10665/11263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C414C1D-76AB-4C00-B0E0-E88725F4624A}"/>
              </a:ext>
            </a:extLst>
          </p:cNvPr>
          <p:cNvSpPr txBox="1"/>
          <p:nvPr/>
        </p:nvSpPr>
        <p:spPr>
          <a:xfrm>
            <a:off x="0" y="0"/>
            <a:ext cx="12192000" cy="70879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NAME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4200" b="1" dirty="0">
                <a:latin typeface="Arial" panose="020B0604020202020204" pitchFamily="34" charset="0"/>
                <a:cs typeface="Arial" panose="020B0604020202020204" pitchFamily="34" charset="0"/>
              </a:rPr>
              <a:t>ROSE EMEKA AKPAN</a:t>
            </a:r>
          </a:p>
          <a:p>
            <a:pPr>
              <a:lnSpc>
                <a:spcPct val="150000"/>
              </a:lnSpc>
            </a:pPr>
            <a:r>
              <a:rPr 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STUDENT NUMBER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2309192</a:t>
            </a:r>
          </a:p>
          <a:p>
            <a:pPr>
              <a:lnSpc>
                <a:spcPct val="150000"/>
              </a:lnSpc>
            </a:pPr>
            <a:r>
              <a:rPr 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MODULE CODE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BMHP6030</a:t>
            </a:r>
          </a:p>
          <a:p>
            <a:pPr>
              <a:lnSpc>
                <a:spcPct val="150000"/>
              </a:lnSpc>
            </a:pPr>
            <a:r>
              <a:rPr 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MODULE TITLE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HEALTH, WELLBEING AND SUSTAINABLE 									   DEVELOPMENT </a:t>
            </a:r>
          </a:p>
          <a:p>
            <a:pPr>
              <a:lnSpc>
                <a:spcPct val="15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PRESENTATION TITLE - </a:t>
            </a:r>
            <a:r>
              <a:rPr lang="en-NG" sz="3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INTEGRATING HEALTH, WELLBEING AND </a:t>
            </a:r>
            <a:r>
              <a:rPr lang="en-US" sz="3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					</a:t>
            </a:r>
            <a:r>
              <a:rPr lang="en-US" sz="3000" b="1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NG" sz="3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USTAINABLE</a:t>
            </a:r>
            <a:r>
              <a:rPr lang="en-US" sz="3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3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DEVELOPMENT IN HEALTH </a:t>
            </a:r>
            <a:r>
              <a:rPr lang="en-US" sz="3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					</a:t>
            </a:r>
            <a:r>
              <a:rPr lang="en-NG" sz="3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3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NG" sz="3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SOCIAL CARE</a:t>
            </a:r>
            <a:endParaRPr lang="en-US" sz="3000" b="1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LECTURER’S NAME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DR JUNAID SHAIKH</a:t>
            </a:r>
            <a:endParaRPr lang="en-NG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2861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09D9E9-D313-4C4F-8D0A-144E8BFC9F68}"/>
              </a:ext>
            </a:extLst>
          </p:cNvPr>
          <p:cNvSpPr txBox="1"/>
          <p:nvPr/>
        </p:nvSpPr>
        <p:spPr>
          <a:xfrm>
            <a:off x="5641144" y="2961249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B4FF34-EDF8-4ADD-85D5-1B7D593E3D6C}"/>
              </a:ext>
            </a:extLst>
          </p:cNvPr>
          <p:cNvSpPr txBox="1"/>
          <p:nvPr/>
        </p:nvSpPr>
        <p:spPr>
          <a:xfrm>
            <a:off x="0" y="0"/>
            <a:ext cx="7033847" cy="6955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3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</a:t>
            </a:r>
            <a:endParaRPr lang="en-NG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and wellbeing are central goals of health and social care services (WHO, 2022).</a:t>
            </a:r>
            <a:endParaRPr lang="en-NG" sz="19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Sustainable development promotes long-term health outcomes while preserving resources for future generations (</a:t>
            </a:r>
            <a:r>
              <a:rPr lang="en-NG" sz="19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Alderwick</a:t>
            </a:r>
            <a:r>
              <a:rPr lang="en-NG" sz="1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Dixon, 2019).</a:t>
            </a:r>
            <a:endParaRPr lang="en-NG" sz="19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Increasing policy emphasis on prevention, equity and integrated care (WHO, 2022).</a:t>
            </a:r>
            <a:endParaRPr lang="en-NG" sz="19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presentation examines how health, wellbeing and sustainable development are integrated into health and social care delivery in the UK.</a:t>
            </a:r>
            <a:endParaRPr lang="en-NG" sz="19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9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 POINT</a:t>
            </a:r>
            <a:endParaRPr lang="en-NG" sz="19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Modern healthcare is shifting from treating illness to promoting prevention and population wellbeing.</a:t>
            </a:r>
            <a:endParaRPr lang="en-NG" sz="19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01652B-A337-4A8E-9CFA-40EAC714E5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3847" y="1285460"/>
            <a:ext cx="5158153" cy="5572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9610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44CEDC-F1B5-474E-80B2-BC6AE19E44CA}"/>
              </a:ext>
            </a:extLst>
          </p:cNvPr>
          <p:cNvSpPr txBox="1"/>
          <p:nvPr/>
        </p:nvSpPr>
        <p:spPr>
          <a:xfrm>
            <a:off x="0" y="0"/>
            <a:ext cx="12192000" cy="70521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4000" b="1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DEFINITIONS AND KEY CONCEPTS</a:t>
            </a:r>
            <a:endParaRPr lang="en-NG" sz="40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NG" sz="189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</a:t>
            </a:r>
            <a:r>
              <a:rPr lang="en-US" sz="1890" b="1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NG" sz="189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“A state of complete physical, mental and social wellbeing and not merely the absence of disease” (WHO, 1948, cited in </a:t>
            </a:r>
            <a:r>
              <a:rPr lang="en-NG" sz="189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Kokko</a:t>
            </a:r>
            <a:r>
              <a:rPr lang="en-NG" sz="189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NG" sz="189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Baybutt</a:t>
            </a:r>
            <a:r>
              <a:rPr lang="en-NG" sz="189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2022).</a:t>
            </a:r>
            <a:endParaRPr lang="en-NG" sz="189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NG" sz="189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Wellbeing</a:t>
            </a:r>
            <a:endParaRPr lang="en-NG" sz="189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89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Subjective wellbeing: life satisfaction and happiness (WHO, 2022)</a:t>
            </a:r>
            <a:r>
              <a:rPr lang="en-US" sz="189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NG" sz="189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89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Objective wellbeing: health status, income, housing and social participation (WHO, 2022; </a:t>
            </a:r>
            <a:r>
              <a:rPr lang="en-NG" sz="189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Fraisl</a:t>
            </a:r>
            <a:r>
              <a:rPr lang="en-NG" sz="189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2023).</a:t>
            </a:r>
            <a:endParaRPr lang="en-NG" sz="189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NG" sz="189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Sustainable Development</a:t>
            </a:r>
            <a:r>
              <a:rPr lang="en-US" sz="1890" b="1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NG" sz="189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Meeting present needs without compromising future generations (</a:t>
            </a:r>
            <a:r>
              <a:rPr lang="en-NG" sz="189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Fraisl</a:t>
            </a:r>
            <a:r>
              <a:rPr lang="en-NG" sz="189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2023)).</a:t>
            </a:r>
            <a:endParaRPr lang="en-NG" sz="189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89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 PERSPECTIVE</a:t>
            </a:r>
            <a:endParaRPr lang="en-NG" sz="189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89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and wellbeing are interconnected (WHO, 2023).</a:t>
            </a:r>
            <a:endParaRPr lang="en-NG" sz="189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89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Sustainable development recognises that health outcomes are influenced by social, economic and environmental factors (WHO, 2023).</a:t>
            </a:r>
            <a:endParaRPr lang="en-NG" sz="189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6472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635543-D5AB-46F9-A255-6B424C702534}"/>
              </a:ext>
            </a:extLst>
          </p:cNvPr>
          <p:cNvSpPr txBox="1"/>
          <p:nvPr/>
        </p:nvSpPr>
        <p:spPr>
          <a:xfrm>
            <a:off x="0" y="0"/>
            <a:ext cx="12192000" cy="67981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3200" b="1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THEORETICAL PERSPECTIVES</a:t>
            </a:r>
            <a:endParaRPr lang="en-NG" sz="32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Models Supporting Integrated Care</a:t>
            </a:r>
            <a:endParaRPr lang="en-NG" sz="18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NG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Biopsychosocial Model</a:t>
            </a:r>
            <a:r>
              <a:rPr lang="en-US" b="1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influenced by biological, psychological and social factors (Engel, 1977; Frazier, 2020).</a:t>
            </a:r>
            <a:endParaRPr lang="en-NG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NG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Ecological Model</a:t>
            </a:r>
            <a:r>
              <a:rPr lang="en-US" b="1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shaped by individuals, communities, organisations and policies (Dahlgren and Whitehead, 1991; Golden and Earp, 2012).</a:t>
            </a:r>
            <a:endParaRPr lang="en-NG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NG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Holistic Model</a:t>
            </a:r>
            <a:r>
              <a:rPr lang="en-US" b="1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Treats the whole person rather than symptoms alone (Jonas and Rosenbaum, 2021).</a:t>
            </a:r>
            <a:endParaRPr lang="en-NG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 EVALUATION</a:t>
            </a:r>
            <a:endParaRPr lang="en-NG" sz="18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These models support person-centred and integrated care </a:t>
            </a:r>
            <a:endParaRPr lang="en-US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app</a:t>
            </a:r>
            <a:r>
              <a:rPr lang="en-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roaches that improve health outcomes and wellbeing</a:t>
            </a:r>
            <a:endParaRPr lang="en-US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(WHO, 2023).</a:t>
            </a:r>
            <a:endParaRPr lang="en-NG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However, implementation can be difficult due to workforce</a:t>
            </a:r>
            <a:r>
              <a:rPr lang="en-US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0" algn="just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 funding pressures.</a:t>
            </a:r>
            <a:endParaRPr lang="en-NG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DC61DD-C39E-4310-ACB2-B3CC292C14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1286" y="3631096"/>
            <a:ext cx="5870713" cy="3226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835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CEAAE-C166-4344-B011-B0266D503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10050834" cy="1020417"/>
          </a:xfrm>
        </p:spPr>
        <p:txBody>
          <a:bodyPr/>
          <a:lstStyle/>
          <a:p>
            <a:pPr algn="ctr"/>
            <a:r>
              <a:rPr lang="en-NG" sz="3200" b="1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SUSTAINABLE DEVELOPMENT GOALS (SDGs)</a:t>
            </a:r>
            <a:br>
              <a:rPr lang="en-NG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27081-C82B-43E3-907C-644D0F58DF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4696" y="1272210"/>
            <a:ext cx="6427304" cy="1577007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NG" sz="6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 EVALUATION</a:t>
            </a:r>
            <a:endParaRPr lang="en-NG" sz="68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NG" sz="6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SDG 3 encourages long-term investment in population health.</a:t>
            </a:r>
            <a:endParaRPr lang="en-NG" sz="6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NG" sz="6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Progress remains uneven among disadvantaged populations.</a:t>
            </a:r>
            <a:endParaRPr lang="en-NG" sz="6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NG" sz="6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NG" sz="6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United Nations, 2024</a:t>
            </a:r>
            <a:r>
              <a:rPr lang="en-NG" sz="6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NG" sz="6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Alderwick</a:t>
            </a:r>
            <a:r>
              <a:rPr lang="en-NG" sz="6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Dixon, 2019).</a:t>
            </a:r>
            <a:endParaRPr lang="en-NG" sz="6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NG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539A5-18E4-4AE5-A381-5C312B125A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503583"/>
            <a:ext cx="5764696" cy="6354417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NG" sz="6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SDG 3: GOOD HEALTH AND WELLBEING</a:t>
            </a:r>
            <a:endParaRPr lang="en-NG" sz="68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NG" sz="6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Key Targets:</a:t>
            </a:r>
            <a:endParaRPr lang="en-NG" sz="68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6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Reduce premature mortality.</a:t>
            </a:r>
            <a:endParaRPr lang="en-NG" sz="66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6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Improve mental health.</a:t>
            </a:r>
            <a:endParaRPr lang="en-NG" sz="66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6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Prevent communicable and non-communicable diseases.</a:t>
            </a:r>
            <a:endParaRPr lang="en-NG" sz="66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6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Achieve universal health coverage.</a:t>
            </a:r>
            <a:endParaRPr lang="en-NG" sz="66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NG" sz="6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Integration into UK Health and Social Care</a:t>
            </a:r>
            <a:endParaRPr lang="en-NG" sz="68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6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Prevention-focused healthcare.</a:t>
            </a:r>
            <a:endParaRPr lang="en-NG" sz="66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6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Community-based interventions.</a:t>
            </a:r>
            <a:endParaRPr lang="en-NG" sz="66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6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promotion programmes.</a:t>
            </a:r>
            <a:endParaRPr lang="en-NG" sz="66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6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Integrated care systems.</a:t>
            </a:r>
            <a:endParaRPr lang="en-NG" sz="66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NG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6D4A2B-E286-4AEC-BAF4-9B443CC2AA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757" y="3816626"/>
            <a:ext cx="7580242" cy="3041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222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130FD5-4A3A-4AFC-A2E7-77D930A15AF2}"/>
              </a:ext>
            </a:extLst>
          </p:cNvPr>
          <p:cNvSpPr txBox="1"/>
          <p:nvPr/>
        </p:nvSpPr>
        <p:spPr>
          <a:xfrm>
            <a:off x="0" y="0"/>
            <a:ext cx="12192000" cy="7003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3200" b="1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POLICY AND GOVERNANCE</a:t>
            </a:r>
            <a:endParaRPr lang="en-NG" sz="32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78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KEY POLICIES AND FRAMEWORKS</a:t>
            </a:r>
            <a:endParaRPr lang="en-NG" sz="178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78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WHO Health in All Policies</a:t>
            </a:r>
            <a:endParaRPr lang="en-NG" sz="178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17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Considers health implications across all sectors (WHO, 2014).</a:t>
            </a:r>
            <a:endParaRPr lang="en-NG" sz="178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78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NHS Long Term Plan</a:t>
            </a:r>
            <a:endParaRPr lang="en-NG" sz="178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17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Prevention and personalised care.</a:t>
            </a:r>
            <a:endParaRPr lang="en-NG" sz="178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17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Reducing health inequalities (</a:t>
            </a:r>
            <a:r>
              <a:rPr lang="en-NG" sz="178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Alderwick</a:t>
            </a:r>
            <a:r>
              <a:rPr lang="en-NG" sz="17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Dixon, 2019).</a:t>
            </a:r>
            <a:endParaRPr lang="en-NG" sz="178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78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Care Act 2014</a:t>
            </a:r>
            <a:endParaRPr lang="en-NG" sz="178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17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Promotes wellbeing and person-centred care</a:t>
            </a:r>
            <a:endParaRPr lang="en-US" sz="178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7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NG" sz="17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NG" sz="178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Braye</a:t>
            </a:r>
            <a:r>
              <a:rPr lang="en-NG" sz="17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Preston-Shoot, 2014).</a:t>
            </a:r>
            <a:endParaRPr lang="en-NG" sz="178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78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 EVALUATION</a:t>
            </a:r>
            <a:endParaRPr lang="en-US" sz="1780" b="1" kern="1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US" sz="178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Service Delivery: </a:t>
            </a:r>
            <a:r>
              <a:rPr lang="en-US" sz="17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Promotes</a:t>
            </a:r>
            <a:r>
              <a:rPr lang="en-NG" sz="17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integrated </a:t>
            </a:r>
            <a:r>
              <a:rPr lang="en-US" sz="17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 person-centered </a:t>
            </a:r>
            <a:r>
              <a:rPr lang="en-NG" sz="17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care.</a:t>
            </a:r>
            <a:endParaRPr lang="en-US" sz="1780" kern="1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NG" sz="17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Funding constraints and workforce shortages can limit implementation</a:t>
            </a:r>
            <a:r>
              <a:rPr lang="en-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NG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50E007-A72E-4210-8622-96083AC523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7809" y="1258956"/>
            <a:ext cx="4214191" cy="5599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992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3FF6834-AF9A-43C1-BBA2-A0A20D5DA98E}"/>
              </a:ext>
            </a:extLst>
          </p:cNvPr>
          <p:cNvSpPr txBox="1"/>
          <p:nvPr/>
        </p:nvSpPr>
        <p:spPr>
          <a:xfrm>
            <a:off x="0" y="0"/>
            <a:ext cx="12192000" cy="73994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NG" sz="4400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 EXAMPLES</a:t>
            </a: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NG" sz="1900" b="1" dirty="0">
                <a:latin typeface="Arial" panose="020B0604020202020204" pitchFamily="34" charset="0"/>
                <a:cs typeface="Arial" panose="020B0604020202020204" pitchFamily="34" charset="0"/>
              </a:rPr>
              <a:t>Person-centred care planning: </a:t>
            </a:r>
            <a:r>
              <a:rPr lang="en-NG" sz="1900" dirty="0">
                <a:latin typeface="Arial" panose="020B0604020202020204" pitchFamily="34" charset="0"/>
                <a:cs typeface="Arial" panose="020B0604020202020204" pitchFamily="34" charset="0"/>
              </a:rPr>
              <a:t>Care plans are tailored to individual physical, emotional and 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NG" sz="1900" dirty="0">
                <a:latin typeface="Arial" panose="020B0604020202020204" pitchFamily="34" charset="0"/>
                <a:cs typeface="Arial" panose="020B0604020202020204" pitchFamily="34" charset="0"/>
              </a:rPr>
              <a:t>social needs.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NG" sz="1900" b="1" dirty="0">
                <a:latin typeface="Arial" panose="020B0604020202020204" pitchFamily="34" charset="0"/>
                <a:cs typeface="Arial" panose="020B0604020202020204" pitchFamily="34" charset="0"/>
              </a:rPr>
              <a:t>Multi-disciplinary team (MDT) working: </a:t>
            </a:r>
            <a:r>
              <a:rPr lang="en-NG" sz="1900" dirty="0">
                <a:latin typeface="Arial" panose="020B0604020202020204" pitchFamily="34" charset="0"/>
                <a:cs typeface="Arial" panose="020B0604020202020204" pitchFamily="34" charset="0"/>
              </a:rPr>
              <a:t>Nurses, social workers, GPs and therapists collaborate to coordinate care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NG" sz="1900" b="1" dirty="0">
                <a:latin typeface="Arial" panose="020B0604020202020204" pitchFamily="34" charset="0"/>
                <a:cs typeface="Arial" panose="020B0604020202020204" pitchFamily="34" charset="0"/>
              </a:rPr>
              <a:t>Social prescribing: </a:t>
            </a:r>
            <a:r>
              <a:rPr lang="en-NG" sz="1900" dirty="0">
                <a:latin typeface="Arial" panose="020B0604020202020204" pitchFamily="34" charset="0"/>
                <a:cs typeface="Arial" panose="020B0604020202020204" pitchFamily="34" charset="0"/>
              </a:rPr>
              <a:t>Individuals are referred to community groups and non-clinical services to improve wellbeing.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NG" sz="1900" b="1" dirty="0">
                <a:latin typeface="Arial" panose="020B0604020202020204" pitchFamily="34" charset="0"/>
                <a:cs typeface="Arial" panose="020B0604020202020204" pitchFamily="34" charset="0"/>
              </a:rPr>
              <a:t>Reablement services: </a:t>
            </a:r>
            <a:r>
              <a:rPr lang="en-NG" sz="1900" dirty="0">
                <a:latin typeface="Arial" panose="020B0604020202020204" pitchFamily="34" charset="0"/>
                <a:cs typeface="Arial" panose="020B0604020202020204" pitchFamily="34" charset="0"/>
              </a:rPr>
              <a:t>Supporting people to regain independence after illness or hospital discharge.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NG" sz="1900" b="1" dirty="0">
                <a:latin typeface="Arial" panose="020B0604020202020204" pitchFamily="34" charset="0"/>
                <a:cs typeface="Arial" panose="020B0604020202020204" pitchFamily="34" charset="0"/>
              </a:rPr>
              <a:t>Integrated discharge planning: </a:t>
            </a:r>
            <a:r>
              <a:rPr lang="en-NG" sz="1900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services work together to ensure safe transitions from hospital to home.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9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PERSONAL PRACTICE REFLECTION</a:t>
            </a:r>
            <a:endParaRPr lang="en-NG" sz="19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 a</a:t>
            </a:r>
            <a:r>
              <a:rPr lang="en-US" sz="1900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Social</a:t>
            </a:r>
            <a:r>
              <a:rPr lang="en-US" sz="1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900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en-US" sz="1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ealth</a:t>
            </a:r>
            <a:r>
              <a:rPr lang="en-NG" sz="1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care worker, I have observed that care planning increasingly considers mental wellbeing, social inclusion and independence rather than focusing solely on physical needs. This reflects policy shifts towards holistic and sustainable care delivery.</a:t>
            </a:r>
            <a:endParaRPr lang="en-NG" sz="19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NG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7353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53D0A6E-74B7-4342-A6FD-80F2B75BE42B}"/>
              </a:ext>
            </a:extLst>
          </p:cNvPr>
          <p:cNvSpPr txBox="1"/>
          <p:nvPr/>
        </p:nvSpPr>
        <p:spPr>
          <a:xfrm>
            <a:off x="0" y="0"/>
            <a:ext cx="11251095" cy="70161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2250" b="1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CASE STUDY </a:t>
            </a:r>
            <a:r>
              <a:rPr lang="en-US" sz="2250" b="1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 </a:t>
            </a:r>
            <a:r>
              <a:rPr lang="en-NG" sz="2250" b="1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– NHS DIABETES PREVENTION PROGRAMME</a:t>
            </a:r>
            <a:r>
              <a:rPr lang="en-US" sz="2250" b="1" kern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(NDDP)</a:t>
            </a:r>
            <a:endParaRPr lang="en-NG" sz="225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68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Aim:</a:t>
            </a:r>
            <a:endParaRPr lang="en-NG" sz="168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6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Prevent Type 2 diabetes among high-risk individuals.</a:t>
            </a:r>
            <a:endParaRPr lang="en-NG" sz="168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6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Encourage sustainable lifestyle changes.</a:t>
            </a:r>
            <a:endParaRPr lang="en-NG" sz="168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68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Key Components:</a:t>
            </a:r>
            <a:endParaRPr lang="en-NG" sz="168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6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Healthy eating.</a:t>
            </a:r>
            <a:endParaRPr lang="en-NG" sz="168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6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Physical activity.</a:t>
            </a:r>
            <a:endParaRPr lang="en-NG" sz="168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6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Behaviour change support.</a:t>
            </a:r>
            <a:endParaRPr lang="en-NG" sz="168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6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Community engagement.</a:t>
            </a:r>
            <a:endParaRPr lang="en-NG" sz="168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68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Why It Matters</a:t>
            </a:r>
            <a:endParaRPr lang="en-NG" sz="168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6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Supports SDG 3.</a:t>
            </a:r>
            <a:endParaRPr lang="en-NG" sz="168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6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Reduces future healthcare costs.</a:t>
            </a:r>
            <a:endParaRPr lang="en-NG" sz="168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6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Promotes long-term wellbeing.</a:t>
            </a:r>
            <a:endParaRPr lang="en-NG" sz="168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6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NG" sz="168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Valabhji</a:t>
            </a:r>
            <a:r>
              <a:rPr lang="en-NG" sz="16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2020; Koning</a:t>
            </a:r>
            <a:r>
              <a:rPr lang="en-NG" sz="168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NG" sz="168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 2023)</a:t>
            </a:r>
            <a:endParaRPr lang="en-NG" sz="168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C04D45-B6D5-434B-ACB1-1620C9AD4B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9478" y="2120349"/>
            <a:ext cx="7752522" cy="4737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087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49A15DA-D2C1-426A-8D08-1CECAFBB34AE}"/>
              </a:ext>
            </a:extLst>
          </p:cNvPr>
          <p:cNvSpPr txBox="1"/>
          <p:nvPr/>
        </p:nvSpPr>
        <p:spPr>
          <a:xfrm>
            <a:off x="0" y="0"/>
            <a:ext cx="12192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200" b="1" kern="1800" dirty="0">
                <a:latin typeface="Arial" panose="020B0604020202020204" pitchFamily="34" charset="0"/>
                <a:cs typeface="Times New Roman" panose="02020603050405020304" pitchFamily="18" charset="0"/>
              </a:rPr>
              <a:t>INTEGRATED CARE IN PRACTICE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FEDEE4-7A3C-4E60-960D-34C4571CD1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52939"/>
            <a:ext cx="12192000" cy="5705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5228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94E4FA-D81F-403B-81B6-91FBC40B0798}"/>
              </a:ext>
            </a:extLst>
          </p:cNvPr>
          <p:cNvSpPr txBox="1"/>
          <p:nvPr/>
        </p:nvSpPr>
        <p:spPr>
          <a:xfrm>
            <a:off x="0" y="0"/>
            <a:ext cx="12191999" cy="66523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3000" b="1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BELIEF MODEL (HBM)</a:t>
            </a:r>
            <a:r>
              <a:rPr lang="en-US" sz="3000" b="1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NDPP</a:t>
            </a:r>
            <a:endParaRPr lang="en-NG" sz="30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2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NDPP was designed around key HBM concepts:</a:t>
            </a:r>
            <a:endParaRPr lang="en-NG" sz="23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3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Perceived Susceptibility</a:t>
            </a:r>
            <a:r>
              <a:rPr lang="en-US" sz="23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NG" sz="2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Individuals informed about diabetes risk.</a:t>
            </a:r>
            <a:endParaRPr lang="en-NG" sz="23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3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Perceived Severity</a:t>
            </a:r>
            <a:r>
              <a:rPr lang="en-US" sz="23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NG" sz="2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Education on serious complications.</a:t>
            </a:r>
            <a:endParaRPr lang="en-NG" sz="23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3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Perceived Benefits</a:t>
            </a:r>
            <a:r>
              <a:rPr lang="en-US" sz="23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NG" sz="2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Improved health through lifestyle changes.</a:t>
            </a:r>
            <a:endParaRPr lang="en-NG" sz="23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3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Perceived Barriers</a:t>
            </a:r>
            <a:r>
              <a:rPr lang="en-US" sz="2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NG" sz="2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Structured support and coaching provided.</a:t>
            </a:r>
            <a:endParaRPr lang="en-NG" sz="23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3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Cues to Action</a:t>
            </a:r>
            <a:r>
              <a:rPr lang="en-US" sz="23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NG" sz="2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GP referrals and health screening.</a:t>
            </a:r>
            <a:endParaRPr lang="en-NG" sz="23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23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 EVALUATION</a:t>
            </a:r>
            <a:endParaRPr lang="en-NG" sz="23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2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HBM supports behaviour change.</a:t>
            </a:r>
            <a:endParaRPr lang="en-NG" sz="23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2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However, health behaviour is also influenced by wider social determinants.</a:t>
            </a:r>
            <a:endParaRPr lang="en-NG" sz="23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2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(Rosenstock, 1974; Glanz et al., 2015)</a:t>
            </a:r>
            <a:endParaRPr lang="en-NG" sz="23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2405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93FBEBC-60D1-4A5F-A771-A88D780EA7CF}"/>
              </a:ext>
            </a:extLst>
          </p:cNvPr>
          <p:cNvSpPr txBox="1"/>
          <p:nvPr/>
        </p:nvSpPr>
        <p:spPr>
          <a:xfrm>
            <a:off x="0" y="67214"/>
            <a:ext cx="12192000" cy="64017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500" b="1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NDPP - </a:t>
            </a:r>
            <a:r>
              <a:rPr lang="en-NG" sz="3500" b="1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SUCCESSES AND CHALLENGES</a:t>
            </a:r>
            <a:endParaRPr lang="en-US" sz="3500" b="1" kern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NG" sz="22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SUCCESSES</a:t>
            </a:r>
            <a:endParaRPr lang="en-NG" sz="22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2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More than 800,000 referrals since programme launch.</a:t>
            </a:r>
            <a:endParaRPr lang="en-NG" sz="2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2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Participants showed reductions in weight and HbA1c levels.</a:t>
            </a:r>
            <a:endParaRPr lang="en-NG" sz="2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US" sz="2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Increased confidence in self-management</a:t>
            </a:r>
            <a:r>
              <a:rPr lang="en-NG" sz="2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2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NG" sz="22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CHALLENGES</a:t>
            </a:r>
            <a:endParaRPr lang="en-NG" sz="22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2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Low participation among deprived groups.</a:t>
            </a:r>
            <a:endParaRPr lang="en-NG" sz="2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2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Ethnic inequalities.</a:t>
            </a:r>
            <a:endParaRPr lang="en-NG" sz="2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2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exclusion following online delivery.</a:t>
            </a:r>
            <a:endParaRPr lang="en-NG" sz="2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NG" sz="2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Long-term behaviour change remains difficult</a:t>
            </a:r>
            <a:r>
              <a:rPr lang="en-US" sz="2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NG" sz="20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NG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4CAC83-7986-4228-9CA2-571C89598AF9}"/>
              </a:ext>
            </a:extLst>
          </p:cNvPr>
          <p:cNvSpPr txBox="1"/>
          <p:nvPr/>
        </p:nvSpPr>
        <p:spPr>
          <a:xfrm>
            <a:off x="1" y="6121692"/>
            <a:ext cx="12191999" cy="5455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NG" sz="2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NG" sz="22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Valabhji</a:t>
            </a:r>
            <a:r>
              <a:rPr lang="en-NG" sz="2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2020; Koning et al., 2023)</a:t>
            </a:r>
            <a:endParaRPr lang="en-NG" sz="2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E57E7C8-2DB3-441A-BA3C-967024FD8B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7061" y="2372138"/>
            <a:ext cx="5724938" cy="4485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98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93FBEBC-60D1-4A5F-A771-A88D780EA7CF}"/>
              </a:ext>
            </a:extLst>
          </p:cNvPr>
          <p:cNvSpPr txBox="1"/>
          <p:nvPr/>
        </p:nvSpPr>
        <p:spPr>
          <a:xfrm>
            <a:off x="0" y="67214"/>
            <a:ext cx="12192000" cy="66778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500" b="1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NDPP – EVALUATION AND EVIDENCE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QUANTITATIVE EVIDENCE:</a:t>
            </a: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Participants demonstrated reductions in weight and HbA1c levels.</a:t>
            </a: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Large-scale national reach through NHS referrals.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QUALITATIVE EVIDENCE:</a:t>
            </a: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Improved health awareness.</a:t>
            </a: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Greater motivation to adopt healthier lifestyles.</a:t>
            </a: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Positive experiences of peer support.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 EVALUATION:</a:t>
            </a: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Effective preventative intervention.</a:t>
            </a: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Benefits are not equally experienced across all groups.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Valabhji</a:t>
            </a:r>
            <a:r>
              <a:rPr lang="en-US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2020)</a:t>
            </a:r>
            <a:endParaRPr lang="en-NG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E45F892-BC9E-46F1-AB67-EFFD104D4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774" b="8904"/>
          <a:stretch/>
        </p:blipFill>
        <p:spPr>
          <a:xfrm>
            <a:off x="7055760" y="2067339"/>
            <a:ext cx="5136240" cy="4790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9447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A31D949-A60E-488C-ACF9-ACC03E8B21E5}"/>
              </a:ext>
            </a:extLst>
          </p:cNvPr>
          <p:cNvSpPr txBox="1"/>
          <p:nvPr/>
        </p:nvSpPr>
        <p:spPr>
          <a:xfrm>
            <a:off x="0" y="1"/>
            <a:ext cx="12192000" cy="50908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NG" sz="2700" b="1" dirty="0">
                <a:latin typeface="Arial" panose="020B0604020202020204" pitchFamily="34" charset="0"/>
                <a:cs typeface="Arial" panose="020B0604020202020204" pitchFamily="34" charset="0"/>
              </a:rPr>
              <a:t>CASE STUDY 2 – MAKING EVERY CONTACT COUNT</a:t>
            </a:r>
            <a:endParaRPr lang="en-US" sz="2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NG" sz="2700" b="1" dirty="0">
                <a:latin typeface="Arial" panose="020B0604020202020204" pitchFamily="34" charset="0"/>
                <a:cs typeface="Arial" panose="020B0604020202020204" pitchFamily="34" charset="0"/>
              </a:rPr>
              <a:t>(MECC)</a:t>
            </a:r>
            <a:endParaRPr lang="en-US" sz="2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NG" sz="2600" dirty="0">
                <a:latin typeface="Arial" panose="020B0604020202020204" pitchFamily="34" charset="0"/>
                <a:cs typeface="Arial" panose="020B0604020202020204" pitchFamily="34" charset="0"/>
              </a:rPr>
              <a:t>Brief health conversations during routine interactions. 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NG" sz="2600" dirty="0">
                <a:latin typeface="Arial" panose="020B0604020202020204" pitchFamily="34" charset="0"/>
                <a:cs typeface="Arial" panose="020B0604020202020204" pitchFamily="34" charset="0"/>
              </a:rPr>
              <a:t>Encourages smoking cessation and healthy lifestyles.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NG" sz="2600" dirty="0">
                <a:latin typeface="Arial" panose="020B0604020202020204" pitchFamily="34" charset="0"/>
                <a:cs typeface="Arial" panose="020B0604020202020204" pitchFamily="34" charset="0"/>
              </a:rPr>
              <a:t>Supports mental wellbeing and social connectedness.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NG" sz="2600" dirty="0">
                <a:latin typeface="Arial" panose="020B0604020202020204" pitchFamily="34" charset="0"/>
                <a:cs typeface="Arial" panose="020B0604020202020204" pitchFamily="34" charset="0"/>
              </a:rPr>
              <a:t>Delivered by health and social care professionals.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NG" sz="2600" dirty="0">
                <a:latin typeface="Arial" panose="020B0604020202020204" pitchFamily="34" charset="0"/>
                <a:cs typeface="Arial" panose="020B0604020202020204" pitchFamily="34" charset="0"/>
              </a:rPr>
              <a:t>Low-cost, prevention-focused approach.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(Nichol et al., 2024)</a:t>
            </a:r>
            <a:endParaRPr lang="en-NG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NG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B04069-B93D-46D2-BC97-E14A20C47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479235"/>
            <a:ext cx="12192000" cy="2378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1909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2644C74-9A95-4ED5-A3D6-DBC17F048608}"/>
              </a:ext>
            </a:extLst>
          </p:cNvPr>
          <p:cNvSpPr txBox="1"/>
          <p:nvPr/>
        </p:nvSpPr>
        <p:spPr>
          <a:xfrm>
            <a:off x="0" y="1"/>
            <a:ext cx="12192000" cy="68454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MECC – IMPACT AND CHALLENGES</a:t>
            </a:r>
          </a:p>
          <a:p>
            <a:pPr>
              <a:lnSpc>
                <a:spcPct val="150000"/>
              </a:lnSpc>
            </a:pPr>
            <a:r>
              <a:rPr lang="en-US" sz="2250" b="1" dirty="0">
                <a:latin typeface="Arial" panose="020B0604020202020204" pitchFamily="34" charset="0"/>
                <a:cs typeface="Arial" panose="020B0604020202020204" pitchFamily="34" charset="0"/>
              </a:rPr>
              <a:t>SUCCESSES: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250" dirty="0">
                <a:latin typeface="Arial" panose="020B0604020202020204" pitchFamily="34" charset="0"/>
                <a:cs typeface="Arial" panose="020B0604020202020204" pitchFamily="34" charset="0"/>
              </a:rPr>
              <a:t>Strengthens prevention within everyday practice.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250" dirty="0">
                <a:latin typeface="Arial" panose="020B0604020202020204" pitchFamily="34" charset="0"/>
                <a:cs typeface="Arial" panose="020B0604020202020204" pitchFamily="34" charset="0"/>
              </a:rPr>
              <a:t>Increases opportunities for early intervention.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250" dirty="0">
                <a:latin typeface="Arial" panose="020B0604020202020204" pitchFamily="34" charset="0"/>
                <a:cs typeface="Arial" panose="020B0604020202020204" pitchFamily="34" charset="0"/>
              </a:rPr>
              <a:t>Improves staff confidence in health promotion.</a:t>
            </a:r>
          </a:p>
          <a:p>
            <a:pPr>
              <a:lnSpc>
                <a:spcPct val="150000"/>
              </a:lnSpc>
            </a:pPr>
            <a:r>
              <a:rPr lang="en-US" sz="2250" b="1" dirty="0"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250" dirty="0">
                <a:latin typeface="Arial" panose="020B0604020202020204" pitchFamily="34" charset="0"/>
                <a:cs typeface="Arial" panose="020B0604020202020204" pitchFamily="34" charset="0"/>
              </a:rPr>
              <a:t>Time constraints in practice.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250" dirty="0">
                <a:latin typeface="Arial" panose="020B0604020202020204" pitchFamily="34" charset="0"/>
                <a:cs typeface="Arial" panose="020B0604020202020204" pitchFamily="34" charset="0"/>
              </a:rPr>
              <a:t>Variations in staff training.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250" dirty="0">
                <a:latin typeface="Arial" panose="020B0604020202020204" pitchFamily="34" charset="0"/>
                <a:cs typeface="Arial" panose="020B0604020202020204" pitchFamily="34" charset="0"/>
              </a:rPr>
              <a:t>Limited evidence on long-term outcomes.</a:t>
            </a:r>
          </a:p>
          <a:p>
            <a:pPr>
              <a:lnSpc>
                <a:spcPct val="150000"/>
              </a:lnSpc>
            </a:pPr>
            <a:r>
              <a:rPr lang="en-US" sz="225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EVALUATION: 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250" dirty="0">
                <a:latin typeface="Arial" panose="020B0604020202020204" pitchFamily="34" charset="0"/>
                <a:cs typeface="Arial" panose="020B0604020202020204" pitchFamily="34" charset="0"/>
              </a:rPr>
              <a:t>MECC is sustainable and scalable.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250" dirty="0">
                <a:latin typeface="Arial" panose="020B0604020202020204" pitchFamily="34" charset="0"/>
                <a:cs typeface="Arial" panose="020B0604020202020204" pitchFamily="34" charset="0"/>
              </a:rPr>
              <a:t>Success depends on organizational support and workforce capacity.</a:t>
            </a:r>
          </a:p>
          <a:p>
            <a:pPr>
              <a:lnSpc>
                <a:spcPct val="150000"/>
              </a:lnSpc>
            </a:pPr>
            <a:r>
              <a:rPr lang="en-US" sz="2250" dirty="0">
                <a:latin typeface="Arial" panose="020B0604020202020204" pitchFamily="34" charset="0"/>
                <a:cs typeface="Arial" panose="020B0604020202020204" pitchFamily="34" charset="0"/>
              </a:rPr>
              <a:t>(Nichol et al., 2024)</a:t>
            </a:r>
            <a:endParaRPr lang="en-NG" sz="2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93500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F8FCB5C-9005-41B1-AA9F-96B46B415873}"/>
              </a:ext>
            </a:extLst>
          </p:cNvPr>
          <p:cNvSpPr txBox="1"/>
          <p:nvPr/>
        </p:nvSpPr>
        <p:spPr>
          <a:xfrm>
            <a:off x="0" y="1"/>
            <a:ext cx="12192000" cy="7010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3200" b="1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EQUITY AND ACCESS</a:t>
            </a:r>
            <a:endParaRPr lang="en-NG" sz="32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33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Inequalities in the UK</a:t>
            </a:r>
            <a:endParaRPr lang="en-NG" sz="133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33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Barriers include:</a:t>
            </a:r>
            <a:endParaRPr lang="en-NG" sz="133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33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Socioeconomic deprivation.</a:t>
            </a:r>
            <a:endParaRPr lang="en-NG" sz="133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33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Ethnic disparities.</a:t>
            </a:r>
            <a:endParaRPr lang="en-NG" sz="133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33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Geographic inequalities.</a:t>
            </a:r>
            <a:endParaRPr lang="en-NG" sz="133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33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exclusion.</a:t>
            </a:r>
            <a:endParaRPr lang="en-NG" sz="133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33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Initiatives Addressing Inequalities</a:t>
            </a:r>
            <a:endParaRPr lang="en-NG" sz="133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33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Core20PLUS5 approach.</a:t>
            </a:r>
            <a:endParaRPr lang="en-NG" sz="133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33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Community outreach programmes.</a:t>
            </a:r>
            <a:endParaRPr lang="en-NG" sz="133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33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Targeted health promotion.</a:t>
            </a:r>
            <a:endParaRPr lang="en-NG" sz="133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33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Integrated Care Systems (ICSs).</a:t>
            </a:r>
            <a:endParaRPr lang="en-NG" sz="133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33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 EVALUATION</a:t>
            </a:r>
            <a:endParaRPr lang="en-NG" sz="133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33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Policies acknowledge inequalities.</a:t>
            </a:r>
            <a:endParaRPr lang="en-NG" sz="133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133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Structural barriers continue to affect service access and outcomes.</a:t>
            </a:r>
            <a:endParaRPr lang="en-NG" sz="133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33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(Marmot et al., 2020; Koning et al., 2023)</a:t>
            </a:r>
            <a:r>
              <a:rPr lang="en-NG" sz="133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NG" sz="133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BA9202-381C-4D67-90D5-EB8FD5D727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6974" y="1179443"/>
            <a:ext cx="6255026" cy="5678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0117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1941C5-E5D2-4A3C-9307-13F78D9429A3}"/>
              </a:ext>
            </a:extLst>
          </p:cNvPr>
          <p:cNvSpPr txBox="1"/>
          <p:nvPr/>
        </p:nvSpPr>
        <p:spPr>
          <a:xfrm>
            <a:off x="0" y="1"/>
            <a:ext cx="11794435" cy="7388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4400" b="1" kern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FUTURE RECOMMENDATIONS</a:t>
            </a:r>
            <a:endParaRPr lang="en-NG" sz="44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Increase investment in prevention programmes.</a:t>
            </a:r>
            <a:endParaRPr lang="en-NG" sz="24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Strengthen community-based healthcare.</a:t>
            </a:r>
            <a:endParaRPr lang="en-NG" sz="24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Improve digital inclusion strategies.</a:t>
            </a:r>
            <a:endParaRPr lang="en-NG" sz="24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Expand culturally sensitive services.</a:t>
            </a:r>
            <a:endParaRPr lang="en-NG" sz="24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NG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Enhance collaboration between health and social care sectors.</a:t>
            </a:r>
            <a:endParaRPr lang="en-NG" sz="24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2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 PERSPECTIVE</a:t>
            </a:r>
            <a:endParaRPr lang="en-NG" sz="24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Sustainable and equitable healthcare requires addressing social determinants of health rather than focusing solely on clinical interventions.</a:t>
            </a:r>
            <a:endParaRPr lang="en-NG" sz="24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(Marmot et al., 2020; WHO, 2023)</a:t>
            </a:r>
            <a:endParaRPr lang="en-NG" sz="24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NG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80918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89E5F9-4137-47FA-9EFC-0C69F38C0C7B}"/>
              </a:ext>
            </a:extLst>
          </p:cNvPr>
          <p:cNvSpPr txBox="1"/>
          <p:nvPr/>
        </p:nvSpPr>
        <p:spPr>
          <a:xfrm>
            <a:off x="4823791" y="0"/>
            <a:ext cx="7368209" cy="6650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5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</a:t>
            </a:r>
            <a:r>
              <a:rPr lang="en-NG" sz="5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"/>
              <a:tabLst>
                <a:tab pos="457200" algn="l"/>
              </a:tabLst>
            </a:pPr>
            <a:r>
              <a:rPr lang="en-NG" sz="201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Health, wellbeing and sustainable development are closely interconnected.</a:t>
            </a:r>
            <a:endParaRPr lang="en-NG" sz="201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"/>
              <a:tabLst>
                <a:tab pos="457200" algn="l"/>
              </a:tabLst>
            </a:pPr>
            <a:r>
              <a:rPr lang="en-NG" sz="201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Theoretical models support holistic and person-centred care.</a:t>
            </a:r>
            <a:endParaRPr lang="en-NG" sz="201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"/>
              <a:tabLst>
                <a:tab pos="457200" algn="l"/>
              </a:tabLst>
            </a:pPr>
            <a:r>
              <a:rPr lang="en-NG" sz="201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SDG 3 has influenced UK health policy and service delivery.</a:t>
            </a:r>
            <a:endParaRPr lang="en-NG" sz="201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"/>
              <a:tabLst>
                <a:tab pos="457200" algn="l"/>
              </a:tabLst>
            </a:pPr>
            <a:r>
              <a:rPr lang="en-NG" sz="201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NHS Diabetes Prevention Programme demonstrates successful integration of prevention, wellbeing and sustainability.</a:t>
            </a:r>
            <a:endParaRPr lang="en-NG" sz="201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"/>
              <a:tabLst>
                <a:tab pos="457200" algn="l"/>
              </a:tabLst>
            </a:pPr>
            <a:r>
              <a:rPr lang="en-NG" sz="201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Despite progress, inequalities remain a significant challenge.</a:t>
            </a:r>
            <a:endParaRPr lang="en-US" sz="2010" kern="1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"/>
              <a:tabLst>
                <a:tab pos="457200" algn="l"/>
              </a:tabLst>
            </a:pPr>
            <a:r>
              <a:rPr lang="en-NG" sz="201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Future healthcare sustainability depends on equitable access and preventative approaches</a:t>
            </a:r>
            <a:r>
              <a:rPr lang="en-US" sz="201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NG" sz="201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42" name="Picture 2" descr="Premium Photo | Health care workers HD 8K wallpaper Stock Photographic ...">
            <a:extLst>
              <a:ext uri="{FF2B5EF4-FFF2-40B4-BE49-F238E27FC236}">
                <a16:creationId xmlns:a16="http://schemas.microsoft.com/office/drawing/2014/main" id="{14C8F102-5443-4F6F-9371-9CE6B2DA19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482379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18139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EC6C0C-3B2F-4BD9-AA68-3047D39BDBA8}"/>
              </a:ext>
            </a:extLst>
          </p:cNvPr>
          <p:cNvSpPr txBox="1"/>
          <p:nvPr/>
        </p:nvSpPr>
        <p:spPr>
          <a:xfrm>
            <a:off x="0" y="0"/>
            <a:ext cx="97005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                          </a:t>
            </a:r>
            <a:r>
              <a:rPr lang="en-NG" sz="40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REFERENCES </a:t>
            </a:r>
            <a:r>
              <a:rPr lang="en-US" sz="40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</a:t>
            </a:r>
            <a:endParaRPr lang="en-NG" sz="4000" b="1" dirty="0"/>
          </a:p>
        </p:txBody>
      </p:sp>
      <p:pic>
        <p:nvPicPr>
          <p:cNvPr id="12294" name="Picture 6" descr="How to Successfully Homeschool Your College-Bound Child – Coalition for ...">
            <a:extLst>
              <a:ext uri="{FF2B5EF4-FFF2-40B4-BE49-F238E27FC236}">
                <a16:creationId xmlns:a16="http://schemas.microsoft.com/office/drawing/2014/main" id="{EDD3934E-36AE-41EE-8D23-79F1D450A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5374" y="1232452"/>
            <a:ext cx="3816626" cy="562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74EB64-77F5-4F1B-BEA7-DBE288362107}"/>
              </a:ext>
            </a:extLst>
          </p:cNvPr>
          <p:cNvSpPr txBox="1"/>
          <p:nvPr/>
        </p:nvSpPr>
        <p:spPr>
          <a:xfrm>
            <a:off x="-1" y="523221"/>
            <a:ext cx="8375375" cy="7432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56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Alderwick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 and Dixon, J., 2019. The NHS long term plan. </a:t>
            </a:r>
            <a:r>
              <a:rPr lang="en-NG" sz="1560" i="1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bmj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NG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364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NG" sz="156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56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Braye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 and Preston-Shoot, M. eds., 2019. </a:t>
            </a:r>
            <a:r>
              <a:rPr lang="en-NG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care act 2014: Wellbeing in practice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Sage.</a:t>
            </a:r>
            <a:endParaRPr lang="en-NG" sz="156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Dahlgren, G. and Whitehead, M., 1991. Policies and strategies to promote social equity in </a:t>
            </a:r>
            <a:r>
              <a:rPr lang="en-US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health. </a:t>
            </a:r>
            <a:r>
              <a:rPr lang="en-NG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Stockholm: Institute for future studies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NG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27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pp.4-41.</a:t>
            </a:r>
            <a:endParaRPr lang="en-NG" sz="156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Engel, G.L., 1977. The need for a new medical model: a</a:t>
            </a:r>
            <a:r>
              <a:rPr lang="en-US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challenge for 	biomedicine. </a:t>
            </a:r>
            <a:r>
              <a:rPr lang="en-NG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Science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NG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196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(4286), pp.129-136.</a:t>
            </a:r>
            <a:endParaRPr lang="en-NG" sz="156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56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Fraisl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D., See, L., Estevez, D., </a:t>
            </a:r>
            <a:r>
              <a:rPr lang="en-NG" sz="156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Tomaska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N. and </a:t>
            </a:r>
            <a:r>
              <a:rPr lang="en-NG" sz="156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MacFeely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S., 2023. Citizen science for </a:t>
            </a:r>
            <a:r>
              <a:rPr lang="en-US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monitoring the health and well-being related sustainable development goals and the </a:t>
            </a:r>
            <a:r>
              <a:rPr lang="en-US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World Health Organization’s Triple Billion</a:t>
            </a:r>
            <a:r>
              <a:rPr lang="en-US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Targets. </a:t>
            </a:r>
            <a:r>
              <a:rPr lang="en-NG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Frontiers in Public Health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NG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p.1202188.</a:t>
            </a:r>
            <a:endParaRPr lang="en-NG" sz="156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Frazier, L.D., 2020. The past, present, and future of the biopsychosocial model: A review of </a:t>
            </a:r>
            <a:r>
              <a:rPr lang="en-US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Biopsychosocial Model of Health and Disease: New </a:t>
            </a:r>
            <a:r>
              <a:rPr lang="en-US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philosophical</a:t>
            </a:r>
            <a:r>
              <a:rPr lang="en-US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scientific </a:t>
            </a:r>
            <a:r>
              <a:rPr lang="en-US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developments by Derek Bolton and Grant Gillett. </a:t>
            </a:r>
            <a:r>
              <a:rPr lang="en-NG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New Ideas in</a:t>
            </a:r>
            <a:r>
              <a:rPr lang="en-US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NG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Psychology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NG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57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p.100755.</a:t>
            </a:r>
            <a:endParaRPr lang="en-US" sz="156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Glanz, K., Rimer, B.K. and Viswanath, K. eds., 2015. </a:t>
            </a:r>
            <a:r>
              <a:rPr lang="en-NG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</a:t>
            </a:r>
            <a:r>
              <a:rPr lang="en-NG" sz="1560" i="1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NG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Theory, research, </a:t>
            </a:r>
            <a:r>
              <a:rPr lang="en-US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56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practice</a:t>
            </a:r>
            <a:r>
              <a:rPr lang="en-NG" sz="156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John Wiley &amp; Sons.</a:t>
            </a:r>
            <a:endParaRPr lang="en-NG" sz="156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NG" sz="16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00481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EC6C0C-3B2F-4BD9-AA68-3047D39BDBA8}"/>
              </a:ext>
            </a:extLst>
          </p:cNvPr>
          <p:cNvSpPr txBox="1"/>
          <p:nvPr/>
        </p:nvSpPr>
        <p:spPr>
          <a:xfrm>
            <a:off x="0" y="0"/>
            <a:ext cx="97005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                          </a:t>
            </a:r>
            <a:r>
              <a:rPr lang="en-NG" sz="40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REFERENCES </a:t>
            </a:r>
            <a:r>
              <a:rPr lang="en-US" sz="40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</a:t>
            </a:r>
            <a:endParaRPr lang="en-NG" sz="4000" b="1" dirty="0"/>
          </a:p>
        </p:txBody>
      </p:sp>
      <p:pic>
        <p:nvPicPr>
          <p:cNvPr id="12294" name="Picture 6" descr="How to Successfully Homeschool Your College-Bound Child – Coalition for ...">
            <a:extLst>
              <a:ext uri="{FF2B5EF4-FFF2-40B4-BE49-F238E27FC236}">
                <a16:creationId xmlns:a16="http://schemas.microsoft.com/office/drawing/2014/main" id="{EDD3934E-36AE-41EE-8D23-79F1D450A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5374" y="1232452"/>
            <a:ext cx="3816626" cy="562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74EB64-77F5-4F1B-BEA7-DBE288362107}"/>
              </a:ext>
            </a:extLst>
          </p:cNvPr>
          <p:cNvSpPr txBox="1"/>
          <p:nvPr/>
        </p:nvSpPr>
        <p:spPr>
          <a:xfrm>
            <a:off x="0" y="483464"/>
            <a:ext cx="8375375" cy="71165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Golden, S.D. and Earp, J.A.L., 2012. Social ecological approaches to individuals and their </a:t>
            </a:r>
            <a:r>
              <a:rPr lang="en-US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contexts: twenty years of health education &amp; </a:t>
            </a:r>
            <a:r>
              <a:rPr lang="en-NG" sz="16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health</a:t>
            </a:r>
            <a:r>
              <a:rPr lang="en-US" sz="1600" kern="1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promotion </a:t>
            </a:r>
            <a:r>
              <a:rPr lang="en-US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interventions. </a:t>
            </a:r>
            <a:r>
              <a:rPr lang="en-NG" sz="16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education &amp; </a:t>
            </a:r>
            <a:r>
              <a:rPr lang="en-NG" sz="1600" i="1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NG" sz="16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39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(3), pp.364-372.</a:t>
            </a:r>
            <a:endParaRPr lang="en-NG" sz="16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Jonas, W.B. and Rosenbaum, E., 2021. The case for whole-person integrative </a:t>
            </a:r>
            <a:r>
              <a:rPr lang="en-US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care. </a:t>
            </a:r>
            <a:r>
              <a:rPr lang="en-NG" sz="1600" i="1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Medicina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NG" sz="16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57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(7), p.677.</a:t>
            </a:r>
            <a:endParaRPr lang="en-NG" sz="16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6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Kokko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 and </a:t>
            </a:r>
            <a:r>
              <a:rPr lang="en-NG" sz="16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Baybutt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eds., 2022. </a:t>
            </a:r>
            <a:r>
              <a:rPr lang="en-NG" sz="16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Handbook of settings-based health promotion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New </a:t>
            </a:r>
            <a:r>
              <a:rPr lang="en-US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York, NY: Springer.</a:t>
            </a:r>
            <a:endParaRPr lang="en-NG" sz="16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Koning, C., Pelletier, M. and Spooner, J., 2023. The national health service England </a:t>
            </a:r>
            <a:r>
              <a:rPr lang="en-US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diabetes prevention program—A narrative review. </a:t>
            </a:r>
            <a:r>
              <a:rPr lang="en-NG" sz="16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Diabetology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NG" sz="16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(4), </a:t>
            </a:r>
            <a:r>
              <a:rPr lang="en-US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pp.198-206.</a:t>
            </a:r>
            <a:endParaRPr lang="en-NG" sz="16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Marmot, M., 2020. Health equity in England: the Marmot review 10 years on. </a:t>
            </a:r>
            <a:r>
              <a:rPr lang="en-NG" sz="1600" i="1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Bmj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NG" sz="16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368</a:t>
            </a:r>
            <a:r>
              <a:rPr lang="en-NG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US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Nichol, B., Kemp, E., Wilson, R., Rodrigues, A.M., </a:t>
            </a:r>
            <a:r>
              <a:rPr lang="en-US" sz="16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Hesselgreaves</a:t>
            </a:r>
            <a:r>
              <a:rPr lang="en-US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H., Robson, C. and 	</a:t>
            </a:r>
            <a:r>
              <a:rPr lang="en-US" sz="16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Haighton</a:t>
            </a:r>
            <a:r>
              <a:rPr lang="en-US" sz="1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C., 2024. Establishing an updated consensus on the conceptual and 	operational definitions of Making Every Contact Count (MECC) across experts 	within research and practice: an international Delphi Study. Public Health, 230, pp.29-	37.</a:t>
            </a:r>
            <a:endParaRPr lang="en-NG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28503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EC6C0C-3B2F-4BD9-AA68-3047D39BDBA8}"/>
              </a:ext>
            </a:extLst>
          </p:cNvPr>
          <p:cNvSpPr txBox="1"/>
          <p:nvPr/>
        </p:nvSpPr>
        <p:spPr>
          <a:xfrm>
            <a:off x="0" y="0"/>
            <a:ext cx="97005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                          </a:t>
            </a:r>
            <a:r>
              <a:rPr lang="en-NG" sz="40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REFERENCES </a:t>
            </a:r>
            <a:r>
              <a:rPr lang="en-US" sz="40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</a:t>
            </a:r>
            <a:endParaRPr lang="en-NG" sz="4000" b="1" dirty="0"/>
          </a:p>
        </p:txBody>
      </p:sp>
      <p:pic>
        <p:nvPicPr>
          <p:cNvPr id="12294" name="Picture 6" descr="How to Successfully Homeschool Your College-Bound Child – Coalition for ...">
            <a:extLst>
              <a:ext uri="{FF2B5EF4-FFF2-40B4-BE49-F238E27FC236}">
                <a16:creationId xmlns:a16="http://schemas.microsoft.com/office/drawing/2014/main" id="{EDD3934E-36AE-41EE-8D23-79F1D450A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5374" y="1232452"/>
            <a:ext cx="3816626" cy="562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74EB64-77F5-4F1B-BEA7-DBE288362107}"/>
              </a:ext>
            </a:extLst>
          </p:cNvPr>
          <p:cNvSpPr txBox="1"/>
          <p:nvPr/>
        </p:nvSpPr>
        <p:spPr>
          <a:xfrm>
            <a:off x="-1" y="523221"/>
            <a:ext cx="8375375" cy="69934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65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Rosenstock, I.M., 1974. Historical origins of the health belief model. </a:t>
            </a:r>
            <a:r>
              <a:rPr lang="en-NG" sz="165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education </a:t>
            </a:r>
            <a:r>
              <a:rPr lang="en-US" sz="165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65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monographs</a:t>
            </a:r>
            <a:r>
              <a:rPr lang="en-NG" sz="165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NG" sz="165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NG" sz="165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(4), pp.328-335.</a:t>
            </a:r>
            <a:endParaRPr lang="en-NG" sz="165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NG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United Nations, 2024. </a:t>
            </a:r>
            <a:r>
              <a:rPr lang="en-NG" sz="165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Sustainable Development Goals Report 2024</a:t>
            </a:r>
            <a:r>
              <a:rPr lang="en-NG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New York: </a:t>
            </a:r>
            <a:r>
              <a:rPr lang="en-US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en-NG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United Nations Department of Economic and Social Affairs. Available at: </a:t>
            </a:r>
            <a:r>
              <a:rPr lang="en-US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en-NG" sz="1650" dirty="0">
                <a:latin typeface="Arial" panose="020B0604020202020204" pitchFamily="34" charset="0"/>
                <a:ea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https://unstats.un.org/sdgs/report/2024/</a:t>
            </a:r>
            <a:r>
              <a:rPr lang="en-NG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8 June 2026).</a:t>
            </a:r>
            <a:endParaRPr lang="en-NG" sz="16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NG" sz="165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Valabhji</a:t>
            </a:r>
            <a:r>
              <a:rPr lang="en-NG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J., Barron, E., Bradley, D., </a:t>
            </a:r>
            <a:r>
              <a:rPr lang="en-NG" sz="165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Bakhai</a:t>
            </a:r>
            <a:r>
              <a:rPr lang="en-NG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C., </a:t>
            </a:r>
            <a:r>
              <a:rPr lang="en-NG" sz="165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Fagg</a:t>
            </a:r>
            <a:r>
              <a:rPr lang="en-NG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J., O’Neill, S., Young, B., </a:t>
            </a:r>
            <a:r>
              <a:rPr lang="en-US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en-NG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Wareham, N., </a:t>
            </a:r>
            <a:r>
              <a:rPr lang="en-NG" sz="165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Khunti</a:t>
            </a:r>
            <a:r>
              <a:rPr lang="en-NG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K., </a:t>
            </a:r>
            <a:r>
              <a:rPr lang="en-NG" sz="165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Jebb</a:t>
            </a:r>
            <a:r>
              <a:rPr lang="en-NG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S. and Smith, J., 2020. Early outcomes from the </a:t>
            </a:r>
            <a:r>
              <a:rPr lang="en-US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en-NG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English National health service diabetes prevention programme. </a:t>
            </a:r>
            <a:r>
              <a:rPr lang="en-NG" sz="165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Diabetes </a:t>
            </a:r>
            <a:r>
              <a:rPr lang="en-US" sz="165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en-NG" sz="165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care</a:t>
            </a:r>
            <a:r>
              <a:rPr lang="en-NG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NG" sz="165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43</a:t>
            </a:r>
            <a:r>
              <a:rPr lang="en-NG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(1), pp.152-160.</a:t>
            </a:r>
            <a:endParaRPr lang="en-NG" sz="16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NG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World Health Organization, 2014. </a:t>
            </a:r>
            <a:r>
              <a:rPr lang="en-NG" sz="165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in All Policies: Helsinki Statement. Framework </a:t>
            </a:r>
            <a:r>
              <a:rPr lang="en-US" sz="165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en-NG" sz="165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for Country Action</a:t>
            </a:r>
            <a:r>
              <a:rPr lang="en-NG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Geneva: World Health Organization. Available at: </a:t>
            </a:r>
            <a:r>
              <a:rPr lang="en-US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en-NG" sz="165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https://iris.who.int/handle/10665/112636</a:t>
            </a:r>
            <a:r>
              <a:rPr lang="en-NG" sz="165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8 June 2026).</a:t>
            </a:r>
            <a:endParaRPr lang="en-NG" sz="16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65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World Health Organization, 2022. </a:t>
            </a:r>
            <a:r>
              <a:rPr lang="en-NG" sz="165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WHO guideline on self-care interventions for health </a:t>
            </a:r>
            <a:r>
              <a:rPr lang="en-US" sz="165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65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 well-being, 2022 revision</a:t>
            </a:r>
            <a:r>
              <a:rPr lang="en-NG" sz="165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World Health Organization.</a:t>
            </a:r>
            <a:endParaRPr lang="en-NG" sz="165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65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World Health Organization, 2023. </a:t>
            </a:r>
            <a:r>
              <a:rPr lang="en-NG" sz="165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Commercial Determinants of Health Fact Sheet</a:t>
            </a:r>
            <a:r>
              <a:rPr lang="en-NG" sz="165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165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65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Geneva: WHO. </a:t>
            </a:r>
            <a:endParaRPr lang="en-NG" sz="165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27055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5" ma:contentTypeDescription="Create a new document." ma:contentTypeScope="" ma:versionID="e975c61e2b1dd6636e1dcae2a0f66b77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5761fe7639aa885dfef4f1d15ce9e997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Tags" minOccurs="0"/>
                <xsd:element ref="ns3:MediaLengthInSeconds" minOccurs="0"/>
                <xsd:element ref="ns3:MediaServiceDateTaken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9AE3FAE8-32AE-4AE9-94A1-CF13FF1203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EED67A0-5B12-4D37-B3DA-FE27E94F25D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A2DE57B-9222-4756-9459-1638233C1A63}">
  <ds:schemaRefs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47a3e2db-67be-4841-b3a5-2f2fb1d7c7b3"/>
    <ds:schemaRef ds:uri="60ab93c2-c2e2-4a82-ab36-09e8ba3f753e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580</TotalTime>
  <Words>2066</Words>
  <Application>Microsoft Office PowerPoint</Application>
  <PresentationFormat>Widescreen</PresentationFormat>
  <Paragraphs>197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Century Gothic</vt:lpstr>
      <vt:lpstr>Times New Roman</vt:lpstr>
      <vt:lpstr>Wingdings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SUSTAINABLE DEVELOPMENT GOALS (SDGs)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</dc:title>
  <dc:creator>Essenox</dc:creator>
  <cp:lastModifiedBy>Rose Akpan (2309192)</cp:lastModifiedBy>
  <cp:revision>82</cp:revision>
  <dcterms:created xsi:type="dcterms:W3CDTF">2025-11-01T15:41:13Z</dcterms:created>
  <dcterms:modified xsi:type="dcterms:W3CDTF">2026-06-14T17:41:08Z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