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337" r:id="rId6"/>
    <p:sldId id="367" r:id="rId7"/>
    <p:sldId id="368" r:id="rId8"/>
    <p:sldId id="430" r:id="rId9"/>
    <p:sldId id="394" r:id="rId10"/>
    <p:sldId id="336" r:id="rId11"/>
    <p:sldId id="370" r:id="rId12"/>
    <p:sldId id="396" r:id="rId13"/>
    <p:sldId id="397" r:id="rId14"/>
    <p:sldId id="425" r:id="rId15"/>
    <p:sldId id="390" r:id="rId16"/>
    <p:sldId id="391" r:id="rId17"/>
    <p:sldId id="392" r:id="rId18"/>
    <p:sldId id="426" r:id="rId19"/>
    <p:sldId id="427" r:id="rId20"/>
    <p:sldId id="428" r:id="rId21"/>
    <p:sldId id="423" r:id="rId22"/>
    <p:sldId id="424" r:id="rId23"/>
    <p:sldId id="413" r:id="rId24"/>
    <p:sldId id="431" r:id="rId25"/>
    <p:sldId id="422" r:id="rId26"/>
    <p:sldId id="414" r:id="rId27"/>
    <p:sldId id="432" r:id="rId28"/>
    <p:sldId id="434" r:id="rId29"/>
    <p:sldId id="43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10"/>
    <p:restoredTop sz="85049"/>
  </p:normalViewPr>
  <p:slideViewPr>
    <p:cSldViewPr>
      <p:cViewPr varScale="1">
        <p:scale>
          <a:sx n="88" d="100"/>
          <a:sy n="88" d="100"/>
        </p:scale>
        <p:origin x="132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4/3/21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1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00F607-095B-4225-ADD6-953055355AB5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475163"/>
            <a:ext cx="6813550" cy="5470524"/>
          </a:xfrm>
          <a:noFill/>
          <a:ln/>
        </p:spPr>
        <p:txBody>
          <a:bodyPr>
            <a:normAutofit/>
          </a:bodyPr>
          <a:lstStyle/>
          <a:p>
            <a:pPr lvl="1" eaLnBrk="1" hangingPunct="1">
              <a:lnSpc>
                <a:spcPct val="85000"/>
              </a:lnSpc>
              <a:spcBef>
                <a:spcPct val="5000"/>
              </a:spcBef>
            </a:pPr>
            <a:endParaRPr lang="en-GB" sz="1400" b="1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426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5644"/>
            <a:ext cx="6323125" cy="5334000"/>
          </a:xfrm>
          <a:noFill/>
          <a:ln/>
        </p:spPr>
        <p:txBody>
          <a:bodyPr>
            <a:noAutofit/>
          </a:bodyPr>
          <a:lstStyle/>
          <a:p>
            <a:endParaRPr lang="en-GB" sz="1100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5B709-8408-4313-B3C2-02DC322BDC60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791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186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760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490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5644"/>
            <a:ext cx="6476236" cy="5334000"/>
          </a:xfrm>
        </p:spPr>
        <p:txBody>
          <a:bodyPr>
            <a:noAutofit/>
          </a:bodyPr>
          <a:lstStyle/>
          <a:p>
            <a:endParaRPr lang="en-GB" sz="11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4301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D0CFF7-30A3-4BA9-B90B-11933CFD965B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1987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A1A049B2-9977-45AC-8B6C-14424B3C8F01}" type="slidenum">
              <a:rPr lang="en-GB" sz="1200"/>
              <a:pPr algn="r" defTabSz="911654"/>
              <a:t>9</a:t>
            </a:fld>
            <a:endParaRPr lang="en-GB" sz="1200" dirty="0"/>
          </a:p>
        </p:txBody>
      </p:sp>
      <p:sp>
        <p:nvSpPr>
          <p:cNvPr id="419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642170"/>
            <a:ext cx="6813550" cy="5301928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lvl="2" eaLnBrk="1" hangingPunct="1">
              <a:buClr>
                <a:schemeClr val="tx1"/>
              </a:buClr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35062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76D0A4-8809-41DD-85F4-2311A42A55CF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43011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97DB2F77-A4C9-4FE4-8FD2-8ECA819B98E0}" type="slidenum">
              <a:rPr lang="en-GB" sz="1200"/>
              <a:pPr algn="r" defTabSz="911654"/>
              <a:t>10</a:t>
            </a:fld>
            <a:endParaRPr lang="en-GB" sz="1200" dirty="0"/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756" y="4465703"/>
            <a:ext cx="6758793" cy="5478395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6854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5370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9AA3DD-4A62-4FC3-8B56-BA31CD750D87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48131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1B5E2A0A-F6B2-45AB-8D01-9E708396F223}" type="slidenum">
              <a:rPr lang="en-GB" sz="1200"/>
              <a:pPr algn="r" defTabSz="911654"/>
              <a:t>12</a:t>
            </a:fld>
            <a:endParaRPr lang="en-GB" sz="1200" dirty="0"/>
          </a:p>
        </p:txBody>
      </p:sp>
      <p:sp>
        <p:nvSpPr>
          <p:cNvPr id="481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9689" y="4723249"/>
            <a:ext cx="5802983" cy="4475241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665703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EA3D7D-6B34-4223-80B5-166475DE2D24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49155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25F8BF0E-1A55-435C-8FB8-2E55078F5E60}" type="slidenum">
              <a:rPr lang="en-GB" sz="1200"/>
              <a:pPr algn="r" defTabSz="911654"/>
              <a:t>13</a:t>
            </a:fld>
            <a:endParaRPr lang="en-GB" sz="1200" dirty="0"/>
          </a:p>
        </p:txBody>
      </p:sp>
      <p:sp>
        <p:nvSpPr>
          <p:cNvPr id="491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723249"/>
            <a:ext cx="6813550" cy="5220849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3066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4988"/>
            <a:ext cx="6682611" cy="5429110"/>
          </a:xfrm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352E13-07CE-4885-ABB7-D5816F939501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776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945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>
            <a:normAutofit/>
          </a:bodyPr>
          <a:lstStyle/>
          <a:p>
            <a:endParaRPr lang="en-US" sz="1400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6B5A6F-3063-490A-9D2A-1F3AC89241F7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4954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3F38F6-0688-415F-9772-9730AAE3728B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54275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7837BB9B-3332-4F21-8FE6-91BE3B4CD375}" type="slidenum">
              <a:rPr lang="en-GB" sz="1200"/>
              <a:pPr algn="r" defTabSz="911654"/>
              <a:t>17</a:t>
            </a:fld>
            <a:endParaRPr lang="en-GB" sz="1200" dirty="0"/>
          </a:p>
        </p:txBody>
      </p:sp>
      <p:sp>
        <p:nvSpPr>
          <p:cNvPr id="542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1586" y="4514986"/>
            <a:ext cx="6813550" cy="5429111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marL="244589" indent="-244589" eaLnBrk="1" hangingPunct="1">
              <a:spcBef>
                <a:spcPct val="10000"/>
              </a:spcBef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604455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8155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9922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9156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1271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0743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2646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5299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903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226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about-the-ico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media/for-organisations/guide-to-the-general-data-protection-regulation-gdpr-1-0.pdf" TargetMode="External"/><Relationship Id="rId7" Type="http://schemas.openxmlformats.org/officeDocument/2006/relationships/hyperlink" Target="https://www.legislation.gov.uk/ukpga/2018/12/contents/enacted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data-protection" TargetMode="External"/><Relationship Id="rId5" Type="http://schemas.openxmlformats.org/officeDocument/2006/relationships/hyperlink" Target="https://www.slideshare.net/nipclaw/gdpr-introduction-and-overview" TargetMode="External"/><Relationship Id="rId4" Type="http://schemas.openxmlformats.org/officeDocument/2006/relationships/hyperlink" Target="https://www.slideshare.net/NaomiHolmes2/gdpr-presentation-slides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 (</a:t>
            </a:r>
            <a:r>
              <a:rPr lang="en-GB" altLang="en-US" b="1" dirty="0" err="1">
                <a:solidFill>
                  <a:srgbClr val="FFCC00"/>
                </a:solidFill>
              </a:rPr>
              <a:t>H&amp;Sc</a:t>
            </a:r>
            <a:r>
              <a:rPr lang="en-GB" altLang="en-US" b="1" dirty="0">
                <a:solidFill>
                  <a:srgbClr val="FFCC00"/>
                </a:solidFill>
              </a:rPr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31946" y="4056692"/>
            <a:ext cx="403244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9: Session 2:</a:t>
            </a:r>
          </a:p>
          <a:p>
            <a:pPr algn="ctr"/>
            <a:r>
              <a:rPr lang="en-GB" sz="2400" b="1" dirty="0"/>
              <a:t> Data Protection Act &amp; Principles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Lesson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en-GB" dirty="0"/>
              <a:t>By the end of this session, you should be aware of</a:t>
            </a:r>
          </a:p>
          <a:p>
            <a:pPr lvl="0">
              <a:buFontTx/>
              <a:buChar char="-"/>
            </a:pPr>
            <a:r>
              <a:rPr lang="en-GB" sz="2600" dirty="0"/>
              <a:t>What is personal data?</a:t>
            </a:r>
          </a:p>
          <a:p>
            <a:pPr lvl="0">
              <a:buFontTx/>
              <a:buChar char="-"/>
            </a:pPr>
            <a:r>
              <a:rPr lang="en-GB" sz="2600" dirty="0"/>
              <a:t>What is Sensitive Personal data?</a:t>
            </a:r>
          </a:p>
          <a:p>
            <a:pPr lvl="0">
              <a:buFontTx/>
              <a:buChar char="-"/>
            </a:pPr>
            <a:r>
              <a:rPr lang="en-GB" sz="2600" dirty="0"/>
              <a:t>Why do you need to protect personal data?</a:t>
            </a:r>
          </a:p>
          <a:p>
            <a:pPr lvl="0">
              <a:buFontTx/>
              <a:buChar char="-"/>
            </a:pPr>
            <a:r>
              <a:rPr lang="en-GB" sz="2600" dirty="0"/>
              <a:t>The Data Protection Act 1998</a:t>
            </a:r>
          </a:p>
          <a:p>
            <a:pPr lvl="0">
              <a:buFontTx/>
              <a:buChar char="-"/>
            </a:pPr>
            <a:r>
              <a:rPr lang="en-GB" sz="2600" dirty="0"/>
              <a:t>Who is responsible for personal data? </a:t>
            </a:r>
          </a:p>
          <a:p>
            <a:pPr lvl="0">
              <a:buFontTx/>
              <a:buChar char="-"/>
            </a:pPr>
            <a:r>
              <a:rPr lang="en-GB" sz="2600" dirty="0"/>
              <a:t>Data protection principles</a:t>
            </a:r>
          </a:p>
          <a:p>
            <a:pPr lvl="0">
              <a:buFontTx/>
              <a:buChar char="-"/>
            </a:pPr>
            <a:r>
              <a:rPr lang="en-GB" sz="2600" dirty="0"/>
              <a:t>GDPR</a:t>
            </a:r>
          </a:p>
          <a:p>
            <a:pPr lvl="0">
              <a:buFontTx/>
              <a:buChar char="-"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56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Personal Data?</a:t>
            </a:r>
          </a:p>
        </p:txBody>
      </p:sp>
      <p:sp>
        <p:nvSpPr>
          <p:cNvPr id="512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92373"/>
            <a:ext cx="8229600" cy="391703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Relates to a living individual who can be identified</a:t>
            </a:r>
          </a:p>
          <a:p>
            <a:pPr lvl="1"/>
            <a:r>
              <a:rPr lang="en-GB" dirty="0"/>
              <a:t>from that data</a:t>
            </a:r>
          </a:p>
          <a:p>
            <a:pPr lvl="1"/>
            <a:r>
              <a:rPr lang="en-GB" dirty="0"/>
              <a:t>from that data and other information currently or likely to come into hands of data controller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Includes not just facts but</a:t>
            </a:r>
          </a:p>
          <a:p>
            <a:pPr lvl="1"/>
            <a:r>
              <a:rPr lang="en-GB" dirty="0"/>
              <a:t>expressions of opinion</a:t>
            </a:r>
          </a:p>
          <a:p>
            <a:pPr lvl="1"/>
            <a:r>
              <a:rPr lang="en-GB" dirty="0"/>
              <a:t>intentions WRT subject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Clarification from ICO</a:t>
            </a:r>
          </a:p>
          <a:p>
            <a:pPr lvl="1"/>
            <a:r>
              <a:rPr lang="en-GB" dirty="0"/>
              <a:t>many kinds of information can count as personal data</a:t>
            </a:r>
          </a:p>
          <a:p>
            <a:pPr lvl="1"/>
            <a:r>
              <a:rPr lang="en-GB" dirty="0"/>
              <a:t>someone trying to identify a person might work hard to identify that person</a:t>
            </a:r>
          </a:p>
          <a:p>
            <a:pPr lvl="1"/>
            <a:r>
              <a:rPr lang="en-GB" dirty="0"/>
              <a:t>GDPR: definition now includes other information which might identify an individual – IP addresses …</a:t>
            </a:r>
          </a:p>
        </p:txBody>
      </p:sp>
    </p:spTree>
    <p:extLst>
      <p:ext uri="{BB962C8B-B14F-4D97-AF65-F5344CB8AC3E}">
        <p14:creationId xmlns:p14="http://schemas.microsoft.com/office/powerpoint/2010/main" val="3149732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Sensitive Personal Data?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398362"/>
            <a:ext cx="7848600" cy="4573675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dirty="0"/>
              <a:t>Data relating to</a:t>
            </a:r>
          </a:p>
          <a:p>
            <a:pPr lvl="1">
              <a:defRPr/>
            </a:pPr>
            <a:r>
              <a:rPr lang="en-GB" dirty="0"/>
              <a:t>racial or ethnic origin </a:t>
            </a:r>
          </a:p>
          <a:p>
            <a:pPr lvl="1">
              <a:defRPr/>
            </a:pPr>
            <a:r>
              <a:rPr lang="en-GB" dirty="0"/>
              <a:t>political opinions,</a:t>
            </a:r>
          </a:p>
          <a:p>
            <a:pPr lvl="1">
              <a:defRPr/>
            </a:pPr>
            <a:r>
              <a:rPr lang="en-GB" dirty="0"/>
              <a:t>religious or other beliefs,</a:t>
            </a:r>
          </a:p>
          <a:p>
            <a:pPr lvl="1">
              <a:defRPr/>
            </a:pPr>
            <a:r>
              <a:rPr lang="en-GB" dirty="0"/>
              <a:t>trade union membership,</a:t>
            </a:r>
          </a:p>
          <a:p>
            <a:pPr lvl="1">
              <a:defRPr/>
            </a:pPr>
            <a:r>
              <a:rPr lang="en-GB" dirty="0"/>
              <a:t>physical or mental health,</a:t>
            </a:r>
          </a:p>
          <a:p>
            <a:pPr lvl="1">
              <a:defRPr/>
            </a:pPr>
            <a:r>
              <a:rPr lang="en-GB" dirty="0"/>
              <a:t>sexual life</a:t>
            </a:r>
          </a:p>
          <a:p>
            <a:pPr lvl="1">
              <a:defRPr/>
            </a:pPr>
            <a:r>
              <a:rPr lang="en-GB" dirty="0"/>
              <a:t>criminal offences, previous convictions, or alleged offences</a:t>
            </a:r>
          </a:p>
          <a:p>
            <a:pPr lvl="1">
              <a:defRPr/>
            </a:pPr>
            <a:r>
              <a:rPr lang="en-GB" dirty="0"/>
              <a:t>GDPR: biometrics, genetic data when used to identify individuals</a:t>
            </a:r>
          </a:p>
          <a:p>
            <a:pPr lvl="1">
              <a:defRPr/>
            </a:pPr>
            <a:endParaRPr lang="en-GB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dirty="0"/>
              <a:t>Considered to need greater protection</a:t>
            </a:r>
          </a:p>
          <a:p>
            <a:pPr lvl="1">
              <a:defRPr/>
            </a:pPr>
            <a:r>
              <a:rPr lang="en-GB" dirty="0"/>
              <a:t>additional conditions for lawful processing apply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If you make personal data public yourself you cannot use DPA to prevent processing!</a:t>
            </a:r>
          </a:p>
        </p:txBody>
      </p:sp>
    </p:spTree>
    <p:extLst>
      <p:ext uri="{BB962C8B-B14F-4D97-AF65-F5344CB8AC3E}">
        <p14:creationId xmlns:p14="http://schemas.microsoft.com/office/powerpoint/2010/main" val="245570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Why protect personal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00201"/>
            <a:ext cx="8003232" cy="3917032"/>
          </a:xfrm>
        </p:spPr>
        <p:txBody>
          <a:bodyPr>
            <a:normAutofit/>
          </a:bodyPr>
          <a:lstStyle/>
          <a:p>
            <a:pPr lvl="0" algn="just"/>
            <a:r>
              <a:rPr lang="en-GB" sz="2600" dirty="0"/>
              <a:t>Prevent identity theft</a:t>
            </a:r>
          </a:p>
          <a:p>
            <a:pPr algn="just"/>
            <a:r>
              <a:rPr lang="en-GB" sz="2600" dirty="0"/>
              <a:t>Intrusive media hacking private information</a:t>
            </a:r>
          </a:p>
          <a:p>
            <a:pPr algn="just"/>
            <a:r>
              <a:rPr lang="en-GB" sz="2600" dirty="0"/>
              <a:t>Collection and analysis of ‘big data’</a:t>
            </a:r>
          </a:p>
          <a:p>
            <a:pPr algn="just"/>
            <a:r>
              <a:rPr lang="en-GB" sz="2600" dirty="0"/>
              <a:t>Collection of sensitive e.g. medical data by companies</a:t>
            </a:r>
          </a:p>
          <a:p>
            <a:pPr lvl="1" algn="just"/>
            <a:r>
              <a:rPr lang="en-GB" sz="2600" dirty="0"/>
              <a:t>ability to identify people even from ‘anonymised’ data</a:t>
            </a:r>
          </a:p>
          <a:p>
            <a:pPr algn="just"/>
            <a:r>
              <a:rPr lang="en-GB" sz="2600" dirty="0"/>
              <a:t>Ethically the right thing to do</a:t>
            </a:r>
          </a:p>
          <a:p>
            <a:pPr lvl="1" algn="just"/>
            <a:r>
              <a:rPr lang="en-GB" sz="2600" dirty="0"/>
              <a:t>protecting privacy and integrity of other people</a:t>
            </a:r>
          </a:p>
          <a:p>
            <a:pPr lvl="1" algn="just"/>
            <a:endParaRPr lang="en-GB" dirty="0"/>
          </a:p>
          <a:p>
            <a:pPr lvl="1"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441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has been the response?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Europe: people should have certain rights over the data that refers to them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Concerns led to EU Data Protection Directives, implemented in UK as DPA 1984, 1998</a:t>
            </a:r>
          </a:p>
          <a:p>
            <a:r>
              <a:rPr lang="en-GB" dirty="0"/>
              <a:t>DPA only relates to </a:t>
            </a:r>
            <a:r>
              <a:rPr lang="en-GB" b="1" u="sng" dirty="0"/>
              <a:t>personal </a:t>
            </a:r>
            <a:r>
              <a:rPr lang="en-GB" dirty="0"/>
              <a:t>data</a:t>
            </a:r>
          </a:p>
          <a:p>
            <a:pPr lvl="1"/>
            <a:r>
              <a:rPr lang="en-GB" dirty="0"/>
              <a:t>anything else not covered!</a:t>
            </a:r>
          </a:p>
        </p:txBody>
      </p:sp>
    </p:spTree>
    <p:extLst>
      <p:ext uri="{BB962C8B-B14F-4D97-AF65-F5344CB8AC3E}">
        <p14:creationId xmlns:p14="http://schemas.microsoft.com/office/powerpoint/2010/main" val="1415203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The Data Protection Act 1998</a:t>
            </a:r>
          </a:p>
        </p:txBody>
      </p:sp>
      <p:sp>
        <p:nvSpPr>
          <p:cNvPr id="4102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600201"/>
            <a:ext cx="8003232" cy="39170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legal framework to protect personal data against</a:t>
            </a:r>
          </a:p>
          <a:p>
            <a:pPr lvl="1" eaLnBrk="1" hangingPunct="1">
              <a:defRPr/>
            </a:pPr>
            <a:r>
              <a:rPr lang="en-GB" dirty="0"/>
              <a:t>misuse: blacklisting, blackmail, …</a:t>
            </a:r>
          </a:p>
          <a:p>
            <a:pPr lvl="1" eaLnBrk="1" hangingPunct="1">
              <a:defRPr/>
            </a:pPr>
            <a:r>
              <a:rPr lang="en-GB" dirty="0"/>
              <a:t>theft: identity theft for fraud, …</a:t>
            </a:r>
          </a:p>
          <a:p>
            <a:pPr eaLnBrk="1" hangingPunct="1">
              <a:defRPr/>
            </a:pPr>
            <a:r>
              <a:rPr lang="en-GB" dirty="0"/>
              <a:t>gives rights to data subjects</a:t>
            </a:r>
          </a:p>
          <a:p>
            <a:pPr lvl="1" eaLnBrk="1" hangingPunct="1">
              <a:defRPr/>
            </a:pPr>
            <a:r>
              <a:rPr lang="en-GB" dirty="0"/>
              <a:t>and places obligations on data controllers</a:t>
            </a:r>
          </a:p>
          <a:p>
            <a:pPr eaLnBrk="1" hangingPunct="1">
              <a:defRPr/>
            </a:pPr>
            <a:r>
              <a:rPr lang="en-GB" dirty="0"/>
              <a:t>UK law, based on European conventions</a:t>
            </a:r>
          </a:p>
        </p:txBody>
      </p:sp>
    </p:spTree>
    <p:extLst>
      <p:ext uri="{BB962C8B-B14F-4D97-AF65-F5344CB8AC3E}">
        <p14:creationId xmlns:p14="http://schemas.microsoft.com/office/powerpoint/2010/main" val="2996688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Who is responsible for personal data?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04900"/>
            <a:ext cx="7848872" cy="4648200"/>
          </a:xfrm>
        </p:spPr>
        <p:txBody>
          <a:bodyPr>
            <a:normAutofit fontScale="55000" lnSpcReduction="20000"/>
          </a:bodyPr>
          <a:lstStyle/>
          <a:p>
            <a:r>
              <a:rPr lang="en-GB" sz="3200" dirty="0"/>
              <a:t>“</a:t>
            </a:r>
            <a:r>
              <a:rPr lang="en-GB" sz="3200" b="1" dirty="0"/>
              <a:t>Data </a:t>
            </a:r>
            <a:r>
              <a:rPr lang="en-GB" b="1" dirty="0"/>
              <a:t>C</a:t>
            </a:r>
            <a:r>
              <a:rPr lang="en-GB" sz="3200" b="1" dirty="0"/>
              <a:t>ontroller”</a:t>
            </a:r>
          </a:p>
          <a:p>
            <a:pPr lvl="1"/>
            <a:r>
              <a:rPr lang="en-GB" sz="3200" dirty="0"/>
              <a:t>person who (either alone or jointly or in common with other persons) determines purposes for which and the manner in which any personal data are, or are to be, processed</a:t>
            </a:r>
          </a:p>
          <a:p>
            <a:pPr lvl="1"/>
            <a:endParaRPr lang="en-GB" sz="3200" dirty="0"/>
          </a:p>
          <a:p>
            <a:r>
              <a:rPr lang="en-GB" b="1" dirty="0"/>
              <a:t>N</a:t>
            </a:r>
            <a:r>
              <a:rPr lang="en-GB" sz="3200" b="1" dirty="0"/>
              <a:t>ot the same as </a:t>
            </a:r>
            <a:r>
              <a:rPr lang="en-GB" sz="3200" dirty="0"/>
              <a:t>“data processor” which is …</a:t>
            </a:r>
          </a:p>
          <a:p>
            <a:pPr lvl="1"/>
            <a:r>
              <a:rPr lang="en-GB" sz="3200" dirty="0"/>
              <a:t>any person (other than an employee of the data controller) who processes the data on behalf of the data controller</a:t>
            </a:r>
          </a:p>
          <a:p>
            <a:pPr lvl="1"/>
            <a:r>
              <a:rPr lang="en-GB" sz="3200" b="1" dirty="0"/>
              <a:t>GDPR: new obligations for processors: records of categories of processing, third country transfers, security measures</a:t>
            </a:r>
          </a:p>
          <a:p>
            <a:pPr lvl="1"/>
            <a:endParaRPr lang="en-GB" sz="3200" b="1" dirty="0"/>
          </a:p>
          <a:p>
            <a:r>
              <a:rPr lang="en-GB" sz="3200" b="1" dirty="0"/>
              <a:t>Data controller is responsible for ensuring DPA compliance</a:t>
            </a:r>
          </a:p>
          <a:p>
            <a:pPr lvl="1"/>
            <a:r>
              <a:rPr lang="en-GB" sz="3200" dirty="0"/>
              <a:t>although data processor also responsible for security etc.</a:t>
            </a:r>
          </a:p>
          <a:p>
            <a:pPr lvl="1"/>
            <a:r>
              <a:rPr lang="en-GB" sz="3200" dirty="0"/>
              <a:t>recent ICO guidance suggests that </a:t>
            </a:r>
            <a:r>
              <a:rPr lang="en-GB" sz="3200" b="1" dirty="0"/>
              <a:t>processors may become controllers</a:t>
            </a:r>
            <a:r>
              <a:rPr lang="en-GB" sz="3200" dirty="0"/>
              <a:t> if they have control over how data is processed</a:t>
            </a:r>
          </a:p>
          <a:p>
            <a:pPr lvl="1"/>
            <a:r>
              <a:rPr lang="en-GB" sz="3200" dirty="0"/>
              <a:t>… and using external processor does not remove obligation from data controller!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7753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 Principles </a:t>
            </a:r>
          </a:p>
        </p:txBody>
      </p:sp>
      <p:sp>
        <p:nvSpPr>
          <p:cNvPr id="11267" name="Rectangle 5"/>
          <p:cNvSpPr>
            <a:spLocks noGrp="1" noChangeArrowheads="1"/>
          </p:cNvSpPr>
          <p:nvPr>
            <p:ph idx="1"/>
          </p:nvPr>
        </p:nvSpPr>
        <p:spPr>
          <a:xfrm>
            <a:off x="755576" y="1257300"/>
            <a:ext cx="7776864" cy="4475956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personal data shall be processed fairly and lawfully.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/>
              <a:t> GDPR: criminal record checks must be justified by law</a:t>
            </a:r>
          </a:p>
          <a:p>
            <a:pPr marL="400050" lvl="1" indent="0">
              <a:spcBef>
                <a:spcPts val="0"/>
              </a:spcBef>
              <a:buNone/>
            </a:pPr>
            <a:endParaRPr lang="en-GB" sz="1600" dirty="0">
              <a:solidFill>
                <a:srgbClr val="00B0F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 startAt="2"/>
            </a:pPr>
            <a:r>
              <a:rPr lang="en-GB" sz="2000" dirty="0"/>
              <a:t>personal data shall be obtained only for specified and lawful purposes, and shall not be further processed in any manner incompatible with those purposes.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/>
              <a:t> GDPR: further processing for archiving in public interest, scientific or historical research purposes or statistical purposes permitted</a:t>
            </a:r>
          </a:p>
          <a:p>
            <a:pPr marL="400050" lvl="1" indent="0">
              <a:spcBef>
                <a:spcPts val="0"/>
              </a:spcBef>
              <a:buNone/>
            </a:pPr>
            <a:endParaRPr lang="en-GB" sz="1600" dirty="0">
              <a:solidFill>
                <a:srgbClr val="00B0F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 startAt="3"/>
            </a:pPr>
            <a:r>
              <a:rPr lang="en-GB" sz="2000" dirty="0"/>
              <a:t>personal data shall be adequate, relevant and not excessive in relation to the purposes for which it is processed.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F0"/>
                </a:solidFill>
              </a:rPr>
              <a:t> </a:t>
            </a:r>
            <a:r>
              <a:rPr lang="en-GB" sz="1600" dirty="0"/>
              <a:t>GDPR: privacy notices must be clearer, consent more explicit, must state right to withdraw consent</a:t>
            </a:r>
          </a:p>
          <a:p>
            <a:pPr marL="400050" lvl="1" indent="0">
              <a:spcBef>
                <a:spcPts val="0"/>
              </a:spcBef>
              <a:buNone/>
            </a:pPr>
            <a:endParaRPr lang="en-GB" sz="1600" dirty="0">
              <a:solidFill>
                <a:srgbClr val="00B0F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 startAt="4"/>
            </a:pPr>
            <a:r>
              <a:rPr lang="en-GB" sz="2000" dirty="0"/>
              <a:t>personal data shall be accurate, and where necessary, kept up to date.</a:t>
            </a:r>
          </a:p>
        </p:txBody>
      </p:sp>
    </p:spTree>
    <p:extLst>
      <p:ext uri="{BB962C8B-B14F-4D97-AF65-F5344CB8AC3E}">
        <p14:creationId xmlns:p14="http://schemas.microsoft.com/office/powerpoint/2010/main" val="4252823010"/>
      </p:ext>
    </p:extLst>
  </p:cSld>
  <p:clrMapOvr>
    <a:masterClrMapping/>
  </p:clrMapOvr>
  <p:transition advClick="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/>
              <a:t>Data Protection Principles </a:t>
            </a:r>
          </a:p>
        </p:txBody>
      </p:sp>
      <p:sp>
        <p:nvSpPr>
          <p:cNvPr id="8198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124744"/>
            <a:ext cx="7924800" cy="4191000"/>
          </a:xfrm>
        </p:spPr>
        <p:txBody>
          <a:bodyPr>
            <a:noAutofit/>
          </a:bodyPr>
          <a:lstStyle/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5"/>
              <a:defRPr/>
            </a:pPr>
            <a:r>
              <a:rPr lang="en-GB" sz="2000" dirty="0"/>
              <a:t>personal data shall not be kept for longer than is necessary for the purposes for which it is being processed.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/>
              <a:t> GDPR: only data which can identify individuals covered; right to be forgotten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endParaRPr lang="en-GB" sz="1600" dirty="0">
              <a:solidFill>
                <a:srgbClr val="00B0F0"/>
              </a:solidFill>
            </a:endParaRP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6"/>
              <a:defRPr/>
            </a:pPr>
            <a:r>
              <a:rPr lang="en-GB" sz="2000" dirty="0"/>
              <a:t>personal data shall be processed in accordance with the rights of data subjects under this Act.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/>
              <a:t> GDPR: right to be forgotten, right to transfer personal data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endParaRPr lang="en-GB" sz="1600" dirty="0">
              <a:solidFill>
                <a:srgbClr val="00B0F0"/>
              </a:solidFill>
            </a:endParaRP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7"/>
              <a:defRPr/>
            </a:pPr>
            <a:r>
              <a:rPr lang="en-GB" sz="2000" dirty="0"/>
              <a:t>appropriate technical and organisational measures shall be taken against unauthorised or unlawful processing of personal data and against accidental loss or destruction of, or damage to, personal data.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rgbClr val="00B0F0"/>
                </a:solidFill>
              </a:rPr>
              <a:t> </a:t>
            </a:r>
            <a:r>
              <a:rPr lang="en-GB" sz="1600" dirty="0"/>
              <a:t>GDPR: may need to appoint Data Protection Officer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endParaRPr lang="en-GB" sz="1600" dirty="0">
              <a:solidFill>
                <a:srgbClr val="00B0F0"/>
              </a:solidFill>
            </a:endParaRP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7"/>
              <a:defRPr/>
            </a:pPr>
            <a:r>
              <a:rPr lang="en-GB" sz="2000" dirty="0"/>
              <a:t>personal data shall not be transferred outside the EEA unless that country / territory ensures an adequate level of protection.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/>
              <a:t> GDPR: need consent, obligations still apply</a:t>
            </a:r>
          </a:p>
        </p:txBody>
      </p:sp>
    </p:spTree>
    <p:extLst>
      <p:ext uri="{BB962C8B-B14F-4D97-AF65-F5344CB8AC3E}">
        <p14:creationId xmlns:p14="http://schemas.microsoft.com/office/powerpoint/2010/main" val="149451429"/>
      </p:ext>
    </p:extLst>
  </p:cSld>
  <p:clrMapOvr>
    <a:masterClrMapping/>
  </p:clrMapOvr>
  <p:transition advClick="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Conditions for Processing Data “lawfully”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49303"/>
            <a:ext cx="7931224" cy="464399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consent of the data subject</a:t>
            </a:r>
          </a:p>
          <a:p>
            <a:r>
              <a:rPr lang="en-GB" dirty="0"/>
              <a:t>necessary for performance of contract with data subject or to take steps to enter into a contract</a:t>
            </a:r>
          </a:p>
          <a:p>
            <a:r>
              <a:rPr lang="en-GB" dirty="0"/>
              <a:t>necessary for compliance with legal obligation</a:t>
            </a:r>
          </a:p>
          <a:p>
            <a:r>
              <a:rPr lang="en-GB" dirty="0"/>
              <a:t>necessary to protect vital interests of data subject or another person</a:t>
            </a:r>
          </a:p>
          <a:p>
            <a:r>
              <a:rPr lang="en-GB" dirty="0"/>
              <a:t>necessary for performance of task carried out in public interest or in exercise of official authority vested in controller</a:t>
            </a:r>
          </a:p>
          <a:p>
            <a:r>
              <a:rPr lang="en-GB" dirty="0"/>
              <a:t>necessary for purposes of legitimate interests pursued by the controller or third party, except where such interests are overridden by the interests, rights or freedoms of the data subject</a:t>
            </a:r>
          </a:p>
          <a:p>
            <a:r>
              <a:rPr lang="en-GB" dirty="0"/>
              <a:t>… more constraints for sensitive personal data</a:t>
            </a:r>
          </a:p>
          <a:p>
            <a:pPr marL="3543300" lvl="8" indent="0">
              <a:buNone/>
            </a:pPr>
            <a:endParaRPr lang="en-GB" sz="1600" dirty="0"/>
          </a:p>
          <a:p>
            <a:pPr marL="3543300" lvl="8" indent="0">
              <a:buNone/>
            </a:pPr>
            <a:r>
              <a:rPr lang="en-GB" sz="2600" dirty="0"/>
              <a:t>GDPR: from ICO Overview</a:t>
            </a:r>
          </a:p>
        </p:txBody>
      </p:sp>
    </p:spTree>
    <p:extLst>
      <p:ext uri="{BB962C8B-B14F-4D97-AF65-F5344CB8AC3E}">
        <p14:creationId xmlns:p14="http://schemas.microsoft.com/office/powerpoint/2010/main" val="287233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controls DPA matters?</a:t>
            </a:r>
          </a:p>
        </p:txBody>
      </p:sp>
      <p:sp>
        <p:nvSpPr>
          <p:cNvPr id="19459" name="Rectangle 7"/>
          <p:cNvSpPr>
            <a:spLocks noGrp="1" noChangeArrowheads="1"/>
          </p:cNvSpPr>
          <p:nvPr>
            <p:ph idx="1"/>
          </p:nvPr>
        </p:nvSpPr>
        <p:spPr>
          <a:xfrm>
            <a:off x="395288" y="1417638"/>
            <a:ext cx="4876800" cy="4114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Information Commissioner</a:t>
            </a:r>
          </a:p>
          <a:p>
            <a:pPr lvl="1"/>
            <a:r>
              <a:rPr lang="en-GB" dirty="0"/>
              <a:t>oversees Data Protection Act, Freedom of Information Act</a:t>
            </a:r>
          </a:p>
          <a:p>
            <a:r>
              <a:rPr lang="en-GB" dirty="0"/>
              <a:t>IC’s office:</a:t>
            </a:r>
          </a:p>
          <a:p>
            <a:pPr lvl="1"/>
            <a:r>
              <a:rPr lang="en-US" dirty="0"/>
              <a:t>“</a:t>
            </a:r>
            <a:r>
              <a:rPr lang="en-GB" dirty="0"/>
              <a:t>The UK’s independent authority set up to </a:t>
            </a:r>
            <a:r>
              <a:rPr lang="en-GB" dirty="0">
                <a:hlinkClick r:id="rId3" tooltip="About the IC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uphold information rights in the public interest</a:t>
            </a:r>
            <a:r>
              <a:rPr lang="en-GB" dirty="0"/>
              <a:t>, promoting openness by public bodies and data privacy for individuals.”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230822"/>
            <a:ext cx="310991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3703421"/>
      </p:ext>
    </p:extLst>
  </p:cSld>
  <p:clrMapOvr>
    <a:masterClrMapping/>
  </p:clrMapOvr>
  <p:transition advClick="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Powers of the</a:t>
            </a:r>
            <a:br>
              <a:rPr lang="en-GB" dirty="0"/>
            </a:br>
            <a:r>
              <a:rPr lang="en-GB" dirty="0"/>
              <a:t>  Information Commissioner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can he do under DPA?</a:t>
            </a:r>
          </a:p>
          <a:p>
            <a:pPr lvl="1"/>
            <a:r>
              <a:rPr lang="en-GB" dirty="0"/>
              <a:t>investigate claims of breaches of act</a:t>
            </a:r>
          </a:p>
          <a:p>
            <a:pPr lvl="1"/>
            <a:r>
              <a:rPr lang="en-GB" dirty="0"/>
              <a:t>assess DPA compliance, including gaining information with </a:t>
            </a:r>
            <a:r>
              <a:rPr lang="en-GB" i="1" dirty="0">
                <a:solidFill>
                  <a:srgbClr val="00B0F0"/>
                </a:solidFill>
              </a:rPr>
              <a:t>information notices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where Act breached, serve </a:t>
            </a:r>
            <a:r>
              <a:rPr lang="en-GB" i="1" dirty="0">
                <a:solidFill>
                  <a:srgbClr val="00B0F0"/>
                </a:solidFill>
              </a:rPr>
              <a:t>enforcement notice </a:t>
            </a:r>
            <a:r>
              <a:rPr lang="en-GB" dirty="0"/>
              <a:t>and/or</a:t>
            </a:r>
            <a:r>
              <a:rPr lang="en-GB" i="1" dirty="0">
                <a:solidFill>
                  <a:srgbClr val="00B0F0"/>
                </a:solidFill>
              </a:rPr>
              <a:t> levy fines</a:t>
            </a:r>
          </a:p>
          <a:p>
            <a:r>
              <a:rPr lang="en-GB" dirty="0"/>
              <a:t>what can’t he do? includes:</a:t>
            </a:r>
          </a:p>
          <a:p>
            <a:pPr lvl="1"/>
            <a:r>
              <a:rPr lang="en-GB" dirty="0"/>
              <a:t>award compensation for breach of DPA</a:t>
            </a:r>
          </a:p>
          <a:p>
            <a:pPr lvl="1"/>
            <a:r>
              <a:rPr lang="en-GB" dirty="0"/>
              <a:t>apply for injunction to prevent disclosure of information. </a:t>
            </a:r>
          </a:p>
          <a:p>
            <a:pPr lvl="1"/>
            <a:r>
              <a:rPr lang="en-GB" dirty="0"/>
              <a:t>require data controller to release personal data other than in response to subject access request</a:t>
            </a:r>
          </a:p>
        </p:txBody>
      </p:sp>
    </p:spTree>
    <p:extLst>
      <p:ext uri="{BB962C8B-B14F-4D97-AF65-F5344CB8AC3E}">
        <p14:creationId xmlns:p14="http://schemas.microsoft.com/office/powerpoint/2010/main" val="4136454742"/>
      </p:ext>
    </p:extLst>
  </p:cSld>
  <p:clrMapOvr>
    <a:masterClrMapping/>
  </p:clrMapOvr>
  <p:transition advClick="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dirty="0"/>
              <a:t>What does a data controller have to tell ICO?</a:t>
            </a:r>
          </a:p>
        </p:txBody>
      </p:sp>
      <p:sp>
        <p:nvSpPr>
          <p:cNvPr id="14342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908720"/>
            <a:ext cx="8229600" cy="499566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200" dirty="0"/>
              <a:t>No general obligation to inform data subjects</a:t>
            </a:r>
          </a:p>
          <a:p>
            <a:pPr lvl="1" eaLnBrk="1" hangingPunct="1">
              <a:defRPr/>
            </a:pPr>
            <a:r>
              <a:rPr lang="en-GB" sz="2200" dirty="0"/>
              <a:t>but </a:t>
            </a:r>
            <a:r>
              <a:rPr lang="en-GB" sz="2200" i="1" dirty="0">
                <a:solidFill>
                  <a:srgbClr val="00B0F0"/>
                </a:solidFill>
              </a:rPr>
              <a:t>data controller</a:t>
            </a:r>
            <a:r>
              <a:rPr lang="en-GB" sz="2200" dirty="0"/>
              <a:t> must </a:t>
            </a:r>
            <a:r>
              <a:rPr lang="en-GB" sz="2200" i="1" dirty="0">
                <a:solidFill>
                  <a:srgbClr val="00B0F0"/>
                </a:solidFill>
              </a:rPr>
              <a:t>notify</a:t>
            </a:r>
            <a:r>
              <a:rPr lang="en-GB" sz="2200" dirty="0">
                <a:solidFill>
                  <a:srgbClr val="00B0F0"/>
                </a:solidFill>
              </a:rPr>
              <a:t> </a:t>
            </a:r>
            <a:r>
              <a:rPr lang="en-GB" sz="2200" dirty="0"/>
              <a:t>ICO that they are processing personal data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need to renew annually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do not need to pay third party to help you!!!!</a:t>
            </a:r>
          </a:p>
          <a:p>
            <a:pPr lvl="2" eaLnBrk="1" hangingPunct="1">
              <a:lnSpc>
                <a:spcPct val="90000"/>
              </a:lnSpc>
              <a:defRPr/>
            </a:pPr>
            <a:endParaRPr lang="en-GB" sz="22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/>
              <a:t>What do they need to tell ICO?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name, address, purposes for which data is held/processed, whom to send access requests</a:t>
            </a:r>
          </a:p>
          <a:p>
            <a:pPr lvl="2" eaLnBrk="1" hangingPunct="1">
              <a:lnSpc>
                <a:spcPct val="90000"/>
              </a:lnSpc>
              <a:defRPr/>
            </a:pPr>
            <a:endParaRPr lang="en-GB" sz="22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/>
              <a:t>Register is published on ICO website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data subjects can see (in general terms) what personal data is held, by whom and why</a:t>
            </a:r>
          </a:p>
        </p:txBody>
      </p:sp>
    </p:spTree>
    <p:extLst>
      <p:ext uri="{BB962C8B-B14F-4D97-AF65-F5344CB8AC3E}">
        <p14:creationId xmlns:p14="http://schemas.microsoft.com/office/powerpoint/2010/main" val="3368138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rights do I have over my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00201"/>
            <a:ext cx="7488832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To be informed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Rectification</a:t>
            </a:r>
          </a:p>
          <a:p>
            <a:r>
              <a:rPr lang="en-GB" dirty="0"/>
              <a:t>Erasure</a:t>
            </a:r>
          </a:p>
          <a:p>
            <a:r>
              <a:rPr lang="en-GB" dirty="0"/>
              <a:t>Data portability</a:t>
            </a:r>
          </a:p>
          <a:p>
            <a:r>
              <a:rPr lang="en-GB" dirty="0"/>
              <a:t>To object to processing/retention</a:t>
            </a:r>
          </a:p>
          <a:p>
            <a:r>
              <a:rPr lang="en-GB" dirty="0"/>
              <a:t>In relation to automated decision making and profiling</a:t>
            </a:r>
          </a:p>
        </p:txBody>
      </p:sp>
    </p:spTree>
    <p:extLst>
      <p:ext uri="{BB962C8B-B14F-4D97-AF65-F5344CB8AC3E}">
        <p14:creationId xmlns:p14="http://schemas.microsoft.com/office/powerpoint/2010/main" val="27623393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rights do I have over my data?</a:t>
            </a:r>
          </a:p>
        </p:txBody>
      </p:sp>
      <p:sp>
        <p:nvSpPr>
          <p:cNvPr id="922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GDPR: need to give clear, active consent to processing</a:t>
            </a:r>
          </a:p>
          <a:p>
            <a:pPr lvl="1" algn="just"/>
            <a:r>
              <a:rPr lang="en-GB" dirty="0"/>
              <a:t>children under 16: need parent/guardian consent unless relating to preventative or counselling services offered directly to a child  </a:t>
            </a:r>
          </a:p>
          <a:p>
            <a:pPr algn="just"/>
            <a:r>
              <a:rPr lang="en-GB" dirty="0"/>
              <a:t>can I find out what people have on me?</a:t>
            </a:r>
          </a:p>
          <a:p>
            <a:pPr lvl="1" algn="just"/>
            <a:r>
              <a:rPr lang="en-GB" dirty="0"/>
              <a:t>mostly, yes (see access requests later)</a:t>
            </a:r>
          </a:p>
          <a:p>
            <a:pPr algn="just"/>
            <a:r>
              <a:rPr lang="en-GB" dirty="0"/>
              <a:t>also have right to have it …</a:t>
            </a:r>
          </a:p>
          <a:p>
            <a:pPr lvl="1" algn="just"/>
            <a:r>
              <a:rPr lang="en-GB" dirty="0"/>
              <a:t>put right if it’s wrong</a:t>
            </a:r>
          </a:p>
          <a:p>
            <a:pPr lvl="1" algn="just"/>
            <a:r>
              <a:rPr lang="en-GB" dirty="0"/>
              <a:t>deleted when it’s no longer needed</a:t>
            </a:r>
          </a:p>
          <a:p>
            <a:pPr lvl="1" algn="just"/>
            <a:r>
              <a:rPr lang="en-GB" dirty="0"/>
              <a:t>blocked from further processing if inaccurate or consent withdrawn (some exceptions)</a:t>
            </a:r>
          </a:p>
          <a:p>
            <a:pPr algn="just"/>
            <a:r>
              <a:rPr lang="en-GB" dirty="0"/>
              <a:t>GDPR: new rights</a:t>
            </a:r>
          </a:p>
          <a:p>
            <a:pPr lvl="1" algn="just"/>
            <a:r>
              <a:rPr lang="en-GB" dirty="0"/>
              <a:t>to be forgotten (“right to erasure”)</a:t>
            </a:r>
          </a:p>
          <a:p>
            <a:pPr lvl="1" algn="just"/>
            <a:r>
              <a:rPr lang="en-GB" dirty="0"/>
              <a:t>to transfer data (“data portability”)</a:t>
            </a:r>
          </a:p>
        </p:txBody>
      </p:sp>
    </p:spTree>
    <p:extLst>
      <p:ext uri="{BB962C8B-B14F-4D97-AF65-F5344CB8AC3E}">
        <p14:creationId xmlns:p14="http://schemas.microsoft.com/office/powerpoint/2010/main" val="4088936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additional rights under DPA</a:t>
            </a:r>
          </a:p>
        </p:txBody>
      </p:sp>
      <p:sp>
        <p:nvSpPr>
          <p:cNvPr id="9222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to prevent processing likely to cause unwarranted damage, distress </a:t>
            </a:r>
          </a:p>
          <a:p>
            <a:pPr algn="just"/>
            <a:r>
              <a:rPr lang="en-GB" dirty="0"/>
              <a:t>to take action for compensation if individual suffers damage by any contravention of the Act</a:t>
            </a:r>
          </a:p>
          <a:p>
            <a:pPr algn="just"/>
            <a:r>
              <a:rPr lang="en-GB" dirty="0"/>
              <a:t>to ask ICO for assessment as to whether any DPA provision has been contravened</a:t>
            </a:r>
          </a:p>
          <a:p>
            <a:pPr algn="just"/>
            <a:r>
              <a:rPr lang="en-GB" dirty="0"/>
              <a:t>to prevent Enforced Subject Access</a:t>
            </a:r>
          </a:p>
        </p:txBody>
      </p:sp>
    </p:spTree>
    <p:extLst>
      <p:ext uri="{BB962C8B-B14F-4D97-AF65-F5344CB8AC3E}">
        <p14:creationId xmlns:p14="http://schemas.microsoft.com/office/powerpoint/2010/main" val="1342014814"/>
      </p:ext>
    </p:extLst>
  </p:cSld>
  <p:clrMapOvr>
    <a:masterClrMapping/>
  </p:clrMapOvr>
  <p:transition advClick="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GDPR: some more new provisions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556792"/>
            <a:ext cx="7010400" cy="4114800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en-GB" dirty="0"/>
              <a:t>Breach notification</a:t>
            </a:r>
          </a:p>
          <a:p>
            <a:pPr>
              <a:lnSpc>
                <a:spcPct val="250000"/>
              </a:lnSpc>
            </a:pPr>
            <a:r>
              <a:rPr lang="en-GB" dirty="0"/>
              <a:t>Right to be forgotten</a:t>
            </a:r>
          </a:p>
          <a:p>
            <a:pPr>
              <a:lnSpc>
                <a:spcPct val="250000"/>
              </a:lnSpc>
            </a:pPr>
            <a:r>
              <a:rPr lang="en-GB" dirty="0"/>
              <a:t>Data portability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356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0203"/>
          </a:xfrm>
        </p:spPr>
        <p:txBody>
          <a:bodyPr>
            <a:normAutofit/>
          </a:bodyPr>
          <a:lstStyle/>
          <a:p>
            <a:r>
              <a:rPr lang="en-GB" sz="3200" dirty="0"/>
              <a:t>GDPR: Duty to report security breaches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147248" cy="4724399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/>
              <a:t>“The GDPR will introduce a duty on all organisations to report certain types of data breach to the relevant supervisory authority, and in some cases to the individuals affected regulatory authority if</a:t>
            </a:r>
          </a:p>
          <a:p>
            <a:pPr lvl="1"/>
            <a:r>
              <a:rPr lang="en-GB" dirty="0"/>
              <a:t>individual concerned if high risk to the rights and freedoms of individuals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Information which must be reported includes</a:t>
            </a:r>
          </a:p>
          <a:p>
            <a:pPr lvl="1"/>
            <a:r>
              <a:rPr lang="en-GB" dirty="0"/>
              <a:t>nature of personal data breach, including categories and approximate number of individuals and personal data records concerned</a:t>
            </a:r>
          </a:p>
          <a:p>
            <a:pPr lvl="1"/>
            <a:r>
              <a:rPr lang="en-GB" dirty="0"/>
              <a:t>name, contact details of data protection officer or other contact point where more information can be obtained;</a:t>
            </a:r>
          </a:p>
          <a:p>
            <a:pPr lvl="1"/>
            <a:r>
              <a:rPr lang="en-GB" dirty="0"/>
              <a:t>description of likely consequences of the personal data breach</a:t>
            </a:r>
          </a:p>
          <a:p>
            <a:pPr lvl="1"/>
            <a:r>
              <a:rPr lang="en-GB" dirty="0"/>
              <a:t>description of measures taken, or proposed to be taken, to deal with the data breach and, where appropriate, of measures taken to mitigate any possible adverse effects.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891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GDPR: right to erasure</a:t>
            </a:r>
            <a:br>
              <a:rPr lang="en-GB"/>
            </a:br>
            <a:r>
              <a:rPr lang="en-GB"/>
              <a:t> (or “right to be forgotten”)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700808"/>
            <a:ext cx="7931224" cy="3816424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000" dirty="0"/>
              <a:t>Broad principle: enable individual to request deletion or removal of personal data where no compelling reason for continued processing</a:t>
            </a:r>
          </a:p>
          <a:p>
            <a:pPr algn="just">
              <a:spcBef>
                <a:spcPts val="0"/>
              </a:spcBef>
            </a:pPr>
            <a:endParaRPr lang="en-GB" sz="2000" dirty="0"/>
          </a:p>
          <a:p>
            <a:pPr algn="just">
              <a:spcBef>
                <a:spcPts val="0"/>
              </a:spcBef>
            </a:pPr>
            <a:r>
              <a:rPr lang="en-GB" sz="2000" dirty="0"/>
              <a:t>Not absolute ‘right to be forgotten’; limited to: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where personal data no longer necessary for original purpose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when individual withdraws consent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when individual objects to processing and there is no overriding legitimate interest for continuing processing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where personal data was processed unlawfully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when personal data must be erased to comply with legal obligation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where personal data processed in relation to offer of information society services to a child</a:t>
            </a:r>
          </a:p>
        </p:txBody>
      </p:sp>
    </p:spTree>
    <p:extLst>
      <p:ext uri="{BB962C8B-B14F-4D97-AF65-F5344CB8AC3E}">
        <p14:creationId xmlns:p14="http://schemas.microsoft.com/office/powerpoint/2010/main" val="41202736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GDPR: right to erasure</a:t>
            </a:r>
            <a:br>
              <a:rPr lang="en-GB"/>
            </a:br>
            <a:r>
              <a:rPr lang="en-GB"/>
              <a:t> (or “right to be forgotten”)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997969"/>
            <a:ext cx="7931224" cy="3456384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400" dirty="0"/>
              <a:t>Other provisions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children’s personal data: must pay special attention to existing situations where child has given consent to processing and later requests erasure of data (regardless of age at the time of the request)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if personal data disclosed to third parties, must inform them about erasure, unless impossible or involves disproportionate effort</a:t>
            </a:r>
          </a:p>
        </p:txBody>
      </p:sp>
    </p:spTree>
    <p:extLst>
      <p:ext uri="{BB962C8B-B14F-4D97-AF65-F5344CB8AC3E}">
        <p14:creationId xmlns:p14="http://schemas.microsoft.com/office/powerpoint/2010/main" val="11611028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GDPR: when does right to erasure </a:t>
            </a:r>
            <a:r>
              <a:rPr lang="en-GB" sz="3200" i="1" dirty="0">
                <a:solidFill>
                  <a:srgbClr val="00B0F0"/>
                </a:solidFill>
              </a:rPr>
              <a:t>not</a:t>
            </a:r>
            <a:r>
              <a:rPr lang="en-GB" sz="3200" dirty="0"/>
              <a:t> apply?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862" y="1196752"/>
            <a:ext cx="8229600" cy="4759325"/>
          </a:xfrm>
        </p:spPr>
        <p:txBody>
          <a:bodyPr>
            <a:normAutofit/>
          </a:bodyPr>
          <a:lstStyle/>
          <a:p>
            <a:r>
              <a:rPr lang="en-GB" sz="2400" dirty="0"/>
              <a:t>Some specific circumstances where right to erasure does not apply and data controller can refuse to deal with a request: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to exercise right of freedom of expression and information</a:t>
            </a:r>
          </a:p>
          <a:p>
            <a:pPr lvl="1"/>
            <a:r>
              <a:rPr lang="en-GB" sz="2400" dirty="0"/>
              <a:t>to comply with legal obligation or for performance of public interest task or exercise of official authority</a:t>
            </a:r>
          </a:p>
          <a:p>
            <a:pPr lvl="1"/>
            <a:r>
              <a:rPr lang="en-GB" sz="2400" dirty="0"/>
              <a:t>for public health purposes in public interest</a:t>
            </a:r>
          </a:p>
          <a:p>
            <a:pPr lvl="1"/>
            <a:r>
              <a:rPr lang="en-GB" sz="2400" dirty="0"/>
              <a:t>archiving purposes in public interest, scientific research historical research or statistical purposes; or</a:t>
            </a:r>
          </a:p>
          <a:p>
            <a:pPr lvl="1"/>
            <a:r>
              <a:rPr lang="en-GB" sz="2400" dirty="0"/>
              <a:t>the exercise or defence of legal claims</a:t>
            </a:r>
          </a:p>
        </p:txBody>
      </p:sp>
    </p:spTree>
    <p:extLst>
      <p:ext uri="{BB962C8B-B14F-4D97-AF65-F5344CB8AC3E}">
        <p14:creationId xmlns:p14="http://schemas.microsoft.com/office/powerpoint/2010/main" val="14528889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GDPR: right to data portability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28700"/>
            <a:ext cx="7999040" cy="48006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400" b="1" dirty="0"/>
              <a:t>Allows individuals to 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obtain and reuse their personal data for their own purposes across different services.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move, copy or transfer personal data from one IT environment to another</a:t>
            </a:r>
          </a:p>
          <a:p>
            <a:pPr marL="457200" lvl="1" indent="0" algn="just">
              <a:spcBef>
                <a:spcPts val="0"/>
              </a:spcBef>
              <a:buNone/>
            </a:pPr>
            <a:endParaRPr lang="en-GB" sz="2400" dirty="0"/>
          </a:p>
          <a:p>
            <a:pPr algn="just">
              <a:spcBef>
                <a:spcPts val="0"/>
              </a:spcBef>
            </a:pPr>
            <a:r>
              <a:rPr lang="en-GB" sz="2400" b="1" dirty="0"/>
              <a:t>Only applies: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to personal data an individual has provided to a controller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where processing based on individual’s consent or in performance of contract; and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when processing is carried out by automated means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771325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GDPR: right to data portability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80" y="908720"/>
            <a:ext cx="7999040" cy="48006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100" dirty="0"/>
              <a:t>Controller must provide personal data in structured, commonly used and machine readable form to enable other organisations to use the data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information must be provided free of charge.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at individual’s request, processor must transmit data directly to another organisation if technically feasible</a:t>
            </a:r>
          </a:p>
          <a:p>
            <a:pPr lvl="1" algn="just">
              <a:spcBef>
                <a:spcPts val="0"/>
              </a:spcBef>
            </a:pPr>
            <a:endParaRPr lang="en-GB" sz="2100" dirty="0"/>
          </a:p>
          <a:p>
            <a:pPr algn="just">
              <a:spcBef>
                <a:spcPts val="0"/>
              </a:spcBef>
            </a:pPr>
            <a:r>
              <a:rPr lang="en-GB" sz="2100" dirty="0"/>
              <a:t>If the personal data concerns more than one individual, controller must consider whether providing information would prejudice the rights of any other individual</a:t>
            </a:r>
          </a:p>
          <a:p>
            <a:pPr algn="just">
              <a:spcBef>
                <a:spcPts val="0"/>
              </a:spcBef>
            </a:pPr>
            <a:endParaRPr lang="en-GB" sz="2100" dirty="0"/>
          </a:p>
          <a:p>
            <a:pPr algn="just">
              <a:spcBef>
                <a:spcPts val="0"/>
              </a:spcBef>
            </a:pPr>
            <a:r>
              <a:rPr lang="en-GB" sz="2100" b="1" dirty="0"/>
              <a:t>Time to comply: must respond 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“without undue delay” (ICO)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within one month (extended by two months if request complex/many requests received)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9325148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80" y="908720"/>
            <a:ext cx="7999040" cy="48006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200" dirty="0"/>
              <a:t>Information Commission Office (2018). Guide to the General Data Protection Regulation (GDPR) [Online] </a:t>
            </a:r>
            <a:r>
              <a:rPr lang="en-GB" sz="2200" dirty="0">
                <a:hlinkClick r:id="rId3"/>
              </a:rPr>
              <a:t>https://ico.org.uk/media/for-organisations/guide-to-the-general-data-protection-regulation-gdpr-1-0.pdf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/>
              <a:t>Holmes, N. (2018). GDPR Presentation Slides [Online] </a:t>
            </a:r>
            <a:r>
              <a:rPr lang="en-GB" sz="2200" dirty="0">
                <a:hlinkClick r:id="rId4"/>
              </a:rPr>
              <a:t>https://www.slideshare.net/NaomiHolmes2/gdpr-presentation-slides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/>
              <a:t>Lambert, J. (2018). GDPR Introduction and overview [Online] </a:t>
            </a:r>
            <a:r>
              <a:rPr lang="en-GB" sz="2200" dirty="0">
                <a:hlinkClick r:id="rId5"/>
              </a:rPr>
              <a:t>https://www.slideshare.net/nipclaw/gdpr-introduction-and-overview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 err="1"/>
              <a:t>Gov.uk</a:t>
            </a:r>
            <a:r>
              <a:rPr lang="en-GB" sz="2200" dirty="0"/>
              <a:t> (2020). Data Protection [Online] </a:t>
            </a:r>
            <a:r>
              <a:rPr lang="en-GB" sz="2200" dirty="0">
                <a:hlinkClick r:id="rId6"/>
              </a:rPr>
              <a:t>https://www.gov.uk/data-protection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 err="1"/>
              <a:t>Legislation.gov.uk</a:t>
            </a:r>
            <a:r>
              <a:rPr lang="en-GB" sz="2200" dirty="0"/>
              <a:t> (2018). Data Protection Act 2018 [Online] </a:t>
            </a:r>
            <a:r>
              <a:rPr lang="en-GB" sz="2200" dirty="0">
                <a:hlinkClick r:id="rId7"/>
              </a:rPr>
              <a:t>https://www.legislation.gov.uk/ukpga/2018/12/contents/enacted</a:t>
            </a:r>
            <a:endParaRPr lang="en-GB" sz="2200" dirty="0"/>
          </a:p>
          <a:p>
            <a:pPr algn="just">
              <a:spcBef>
                <a:spcPts val="0"/>
              </a:spcBef>
            </a:pPr>
            <a:endParaRPr lang="en-GB" sz="2200" dirty="0"/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6693289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64904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139746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41670</TotalTime>
  <Words>2075</Words>
  <Application>Microsoft Macintosh PowerPoint</Application>
  <PresentationFormat>On-screen Show (4:3)</PresentationFormat>
  <Paragraphs>249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Times New Roman</vt:lpstr>
      <vt:lpstr>20140311PresentationUWTSDTemplate</vt:lpstr>
      <vt:lpstr>Digital Skills and Research Methods (DSR) BMSW 4003 (H&amp;Sc)</vt:lpstr>
      <vt:lpstr>Lesson Aim</vt:lpstr>
      <vt:lpstr>What is Personal Data?</vt:lpstr>
      <vt:lpstr>What is Sensitive Personal Data?</vt:lpstr>
      <vt:lpstr>Why protect personal data?</vt:lpstr>
      <vt:lpstr>What has been the response?</vt:lpstr>
      <vt:lpstr>The Data Protection Act 1998</vt:lpstr>
      <vt:lpstr>Who is responsible for personal data? </vt:lpstr>
      <vt:lpstr>Data Protection Principles </vt:lpstr>
      <vt:lpstr>Data Protection Principles </vt:lpstr>
      <vt:lpstr>Conditions for Processing Data “lawfully”</vt:lpstr>
      <vt:lpstr>Who controls DPA matters?</vt:lpstr>
      <vt:lpstr>Powers of the   Information Commissioner</vt:lpstr>
      <vt:lpstr>What does a data controller have to tell ICO?</vt:lpstr>
      <vt:lpstr>What rights do I have over my data?</vt:lpstr>
      <vt:lpstr>What rights do I have over my data?</vt:lpstr>
      <vt:lpstr>Some additional rights under DPA</vt:lpstr>
      <vt:lpstr>GDPR: some more new provisions</vt:lpstr>
      <vt:lpstr>GDPR: Duty to report security breaches</vt:lpstr>
      <vt:lpstr>GDPR: right to erasure  (or “right to be forgotten”)</vt:lpstr>
      <vt:lpstr>GDPR: right to erasure  (or “right to be forgotten”)</vt:lpstr>
      <vt:lpstr>GDPR: when does right to erasure not apply?</vt:lpstr>
      <vt:lpstr>GDPR: right to data portability</vt:lpstr>
      <vt:lpstr>GDPR: right to data portability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281</cp:revision>
  <dcterms:created xsi:type="dcterms:W3CDTF">2015-04-14T15:21:28Z</dcterms:created>
  <dcterms:modified xsi:type="dcterms:W3CDTF">2021-04-03T11:57:29Z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