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notesMasterIdLst>
    <p:notesMasterId r:id="rId17"/>
  </p:notesMasterIdLst>
  <p:sldIdLst>
    <p:sldId id="256" r:id="rId2"/>
    <p:sldId id="269" r:id="rId3"/>
    <p:sldId id="270"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7971" autoAdjust="0"/>
  </p:normalViewPr>
  <p:slideViewPr>
    <p:cSldViewPr snapToGrid="0">
      <p:cViewPr varScale="1">
        <p:scale>
          <a:sx n="75" d="100"/>
          <a:sy n="75" d="100"/>
        </p:scale>
        <p:origin x="9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E04029-38CC-4F6F-9B4D-23F48EA31DAD}" type="datetimeFigureOut">
              <a:rPr lang="en-IN" smtClean="0"/>
              <a:t>07-08-2021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15C1D8B-A056-4DE9-AD7D-07D1E1F569D3}" type="slidenum">
              <a:rPr lang="en-IN" smtClean="0"/>
              <a:t>‹#›</a:t>
            </a:fld>
            <a:endParaRPr lang="en-IN"/>
          </a:p>
        </p:txBody>
      </p:sp>
    </p:spTree>
    <p:extLst>
      <p:ext uri="{BB962C8B-B14F-4D97-AF65-F5344CB8AC3E}">
        <p14:creationId xmlns:p14="http://schemas.microsoft.com/office/powerpoint/2010/main" val="1727111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Teamwork is considered as an important part for employee development and for the company development. In today's modern business management era almost all the companies stress on working in teams of employees. According to </a:t>
            </a:r>
            <a:r>
              <a:rPr lang="en-US" sz="1200" b="0" i="0" u="none" strike="noStrike" kern="1200" dirty="0" err="1">
                <a:solidFill>
                  <a:schemeClr val="tx1"/>
                </a:solidFill>
                <a:effectLst/>
                <a:latin typeface="+mn-lt"/>
                <a:ea typeface="+mn-ea"/>
                <a:cs typeface="+mn-cs"/>
              </a:rPr>
              <a:t>Urbani</a:t>
            </a:r>
            <a:r>
              <a:rPr lang="en-US" sz="1200" b="0" i="0" u="none" strike="noStrike" kern="1200" dirty="0">
                <a:solidFill>
                  <a:schemeClr val="tx1"/>
                </a:solidFill>
                <a:effectLst/>
                <a:latin typeface="+mn-lt"/>
                <a:ea typeface="+mn-ea"/>
                <a:cs typeface="+mn-cs"/>
              </a:rPr>
              <a:t> (2020), the leadership creates a team of specialists from different departments or domains and they will work collectively to achieve the common goal of the team. Teamwork helps in learning new skills as different employees with different skills are part of a team. This helps in the development of motivation and enthusiasm among the employees. This presentation will show the benefits of working in a team along with the different stages of team development. Different roles of a team member as per the Belbin model of team roles will be assessed and how conflicts are managed will be explained. A development of a successful team will be </a:t>
            </a:r>
            <a:r>
              <a:rPr lang="en-US" sz="1200" b="0" i="0" u="none" strike="noStrike" kern="1200" dirty="0" err="1">
                <a:solidFill>
                  <a:schemeClr val="tx1"/>
                </a:solidFill>
                <a:effectLst/>
                <a:latin typeface="+mn-lt"/>
                <a:ea typeface="+mn-ea"/>
                <a:cs typeface="+mn-cs"/>
              </a:rPr>
              <a:t>analysed</a:t>
            </a:r>
            <a:r>
              <a:rPr lang="en-US" sz="1200" b="0" i="0" u="none" strike="noStrike" kern="1200" dirty="0">
                <a:solidFill>
                  <a:schemeClr val="tx1"/>
                </a:solidFill>
                <a:effectLst/>
                <a:latin typeface="+mn-lt"/>
                <a:ea typeface="+mn-ea"/>
                <a:cs typeface="+mn-cs"/>
              </a:rPr>
              <a:t> which will explain the importance of the team working in an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5</a:t>
            </a:fld>
            <a:endParaRPr lang="en-IN"/>
          </a:p>
        </p:txBody>
      </p:sp>
    </p:spTree>
    <p:extLst>
      <p:ext uri="{BB962C8B-B14F-4D97-AF65-F5344CB8AC3E}">
        <p14:creationId xmlns:p14="http://schemas.microsoft.com/office/powerpoint/2010/main" val="3380438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Working in a team gives immense advantages to the employees and to the </a:t>
            </a:r>
            <a:r>
              <a:rPr lang="en-US" sz="1200" b="0" i="0" u="none" strike="noStrike" kern="1200" dirty="0" err="1">
                <a:solidFill>
                  <a:schemeClr val="tx1"/>
                </a:solidFill>
                <a:effectLst/>
                <a:latin typeface="+mn-lt"/>
                <a:ea typeface="+mn-ea"/>
                <a:cs typeface="+mn-cs"/>
              </a:rPr>
              <a:t>organisations</a:t>
            </a:r>
            <a:r>
              <a:rPr lang="en-US" sz="1200" b="0" i="0" u="none" strike="noStrike" kern="1200" dirty="0">
                <a:solidFill>
                  <a:schemeClr val="tx1"/>
                </a:solidFill>
                <a:effectLst/>
                <a:latin typeface="+mn-lt"/>
                <a:ea typeface="+mn-ea"/>
                <a:cs typeface="+mn-cs"/>
              </a:rPr>
              <a:t>. For example in any consulting company in order to satisfy a client’s needs and requirements it is the teamwork of employees from all the departments which helps in successfully satisfying the clients. Some of the important benefits of working in teams are as follows:</a:t>
            </a:r>
            <a:endParaRPr lang="en-US" b="0" dirty="0">
              <a:effectLst/>
            </a:endParaRPr>
          </a:p>
          <a:p>
            <a:pPr rtl="0"/>
            <a:r>
              <a:rPr lang="en-US" sz="1200" b="0" i="0" u="none" strike="noStrike" kern="1200" dirty="0">
                <a:solidFill>
                  <a:schemeClr val="tx1"/>
                </a:solidFill>
                <a:effectLst/>
                <a:latin typeface="+mn-lt"/>
                <a:ea typeface="+mn-ea"/>
                <a:cs typeface="+mn-cs"/>
              </a:rPr>
              <a:t>Working in a team creates Creativity: When a team is set up by a management then the team is created by making employees with different skills as a team member. The team members with different skills share their knowledge and learn from other team members. As a result the team members develop ideas which are creative and effective. Collaboration in working on a project helps in the development of enthusiasm which is usually lacking while working alone (Willcocks, 2018).</a:t>
            </a:r>
            <a:endParaRPr lang="en-US" b="0" dirty="0">
              <a:effectLst/>
            </a:endParaRPr>
          </a:p>
          <a:p>
            <a:pPr rtl="0"/>
            <a:r>
              <a:rPr lang="en-US" sz="1200" b="0" i="0" u="none" strike="noStrike" kern="1200" dirty="0">
                <a:solidFill>
                  <a:schemeClr val="tx1"/>
                </a:solidFill>
                <a:effectLst/>
                <a:latin typeface="+mn-lt"/>
                <a:ea typeface="+mn-ea"/>
                <a:cs typeface="+mn-cs"/>
              </a:rPr>
              <a:t>Develops strengths: While working in a team employees develop complementary skills which they learn from their team members. A team works productively when each team member is dependent on another member (</a:t>
            </a:r>
            <a:r>
              <a:rPr lang="en-US" sz="1200" b="0" i="0" u="none" strike="noStrike" kern="1200" dirty="0" err="1">
                <a:solidFill>
                  <a:schemeClr val="tx1"/>
                </a:solidFill>
                <a:effectLst/>
                <a:latin typeface="+mn-lt"/>
                <a:ea typeface="+mn-ea"/>
                <a:cs typeface="+mn-cs"/>
              </a:rPr>
              <a:t>Jamshed</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Majeed</a:t>
            </a:r>
            <a:r>
              <a:rPr lang="en-US" sz="1200" b="0" i="0" u="none" strike="noStrike" kern="1200" dirty="0">
                <a:solidFill>
                  <a:schemeClr val="tx1"/>
                </a:solidFill>
                <a:effectLst/>
                <a:latin typeface="+mn-lt"/>
                <a:ea typeface="+mn-ea"/>
                <a:cs typeface="+mn-cs"/>
              </a:rPr>
              <a:t>, 2019). This complements their efforts in accomplishing their goals associated with teams. As a result of this  every employee learns from his team members and adds new skills in his competency.</a:t>
            </a:r>
            <a:endParaRPr lang="en-US" b="0" dirty="0">
              <a:effectLst/>
            </a:endParaRPr>
          </a:p>
          <a:p>
            <a:pPr rtl="0"/>
            <a:r>
              <a:rPr lang="en-US" sz="1200" b="0" i="0" u="none" strike="noStrike" kern="1200" dirty="0">
                <a:solidFill>
                  <a:schemeClr val="tx1"/>
                </a:solidFill>
                <a:effectLst/>
                <a:latin typeface="+mn-lt"/>
                <a:ea typeface="+mn-ea"/>
                <a:cs typeface="+mn-cs"/>
              </a:rPr>
              <a:t>Team work develops trust: When an employee works in a team he has to depend on the performance of another team member. Based on the efforts of another team member his performance will depend and based on his performance another team member’s performance will depend. As a result of this all the team members perform at their best level so that their work helps others and they develop trust with each other.</a:t>
            </a:r>
            <a:endParaRPr lang="en-US" b="0" dirty="0">
              <a:effectLst/>
            </a:endParaRPr>
          </a:p>
          <a:p>
            <a:pPr rtl="0"/>
            <a:r>
              <a:rPr lang="en-US" sz="1200" b="0" i="0" u="none" strike="noStrike" kern="1200" dirty="0">
                <a:solidFill>
                  <a:schemeClr val="tx1"/>
                </a:solidFill>
                <a:effectLst/>
                <a:latin typeface="+mn-lt"/>
                <a:ea typeface="+mn-ea"/>
                <a:cs typeface="+mn-cs"/>
              </a:rPr>
              <a:t>Helps in conflict management: Working in a team involves coming together with people of different backgrounds. This most often results in conflict among them. While working in a well-managed team the team members learn to understand the requirements of other team members. This helps in the learning of conflict management skills which they develop by understanding other team members. When any dispute arises the team members solve by themselves and do not look for management intervention (Garcia-</a:t>
            </a:r>
            <a:r>
              <a:rPr lang="en-US" sz="1200" b="0" i="0" u="none" strike="noStrike" kern="1200" dirty="0" err="1">
                <a:solidFill>
                  <a:schemeClr val="tx1"/>
                </a:solidFill>
                <a:effectLst/>
                <a:latin typeface="+mn-lt"/>
                <a:ea typeface="+mn-ea"/>
                <a:cs typeface="+mn-cs"/>
              </a:rPr>
              <a:t>Palao</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2019).</a:t>
            </a:r>
            <a:endParaRPr lang="en-US" b="0" dirty="0">
              <a:effectLst/>
            </a:endParaRPr>
          </a:p>
          <a:p>
            <a:pPr rtl="0"/>
            <a:r>
              <a:rPr lang="en-US" sz="1200" b="0" i="0" u="none" strike="noStrike" kern="1200" dirty="0">
                <a:solidFill>
                  <a:schemeClr val="tx1"/>
                </a:solidFill>
                <a:effectLst/>
                <a:latin typeface="+mn-lt"/>
                <a:ea typeface="+mn-ea"/>
                <a:cs typeface="+mn-cs"/>
              </a:rPr>
              <a:t>Team working makes employees more responsible: Employees working in a team work by facing many obstacles because he is responsible for his work and his work is related to other’s work. This makes the team member responsible towards his work. A high level of responsibility will result in close association with the company and he will not leave the company soon.</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6</a:t>
            </a:fld>
            <a:endParaRPr lang="en-IN"/>
          </a:p>
        </p:txBody>
      </p:sp>
    </p:spTree>
    <p:extLst>
      <p:ext uri="{BB962C8B-B14F-4D97-AF65-F5344CB8AC3E}">
        <p14:creationId xmlns:p14="http://schemas.microsoft.com/office/powerpoint/2010/main" val="2693364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Companies make a team to achieve certain objectives so that different employees of different skills come together and perform the task. The process of making a team is called team development and there are five stages in which a team is developed. Bruce Tuckman had identified these stages of team development and developed a model of team development (</a:t>
            </a:r>
            <a:r>
              <a:rPr lang="en-US" sz="1200" b="0" i="0" u="none" strike="noStrike" kern="1200" dirty="0" err="1">
                <a:solidFill>
                  <a:schemeClr val="tx1"/>
                </a:solidFill>
                <a:effectLst/>
                <a:latin typeface="+mn-lt"/>
                <a:ea typeface="+mn-ea"/>
                <a:cs typeface="+mn-cs"/>
              </a:rPr>
              <a:t>Iskhakova</a:t>
            </a:r>
            <a:r>
              <a:rPr lang="en-US" sz="1200" b="0" i="0" u="none" strike="noStrike" kern="1200" dirty="0">
                <a:solidFill>
                  <a:schemeClr val="tx1"/>
                </a:solidFill>
                <a:effectLst/>
                <a:latin typeface="+mn-lt"/>
                <a:ea typeface="+mn-ea"/>
                <a:cs typeface="+mn-cs"/>
              </a:rPr>
              <a:t> and </a:t>
            </a:r>
            <a:r>
              <a:rPr lang="en-US" sz="1200" b="0" i="0" u="none" strike="noStrike" kern="1200" dirty="0" err="1">
                <a:solidFill>
                  <a:schemeClr val="tx1"/>
                </a:solidFill>
                <a:effectLst/>
                <a:latin typeface="+mn-lt"/>
                <a:ea typeface="+mn-ea"/>
                <a:cs typeface="+mn-cs"/>
              </a:rPr>
              <a:t>Ott</a:t>
            </a:r>
            <a:r>
              <a:rPr lang="en-US" sz="1200" b="0" i="0" u="none" strike="noStrike" kern="1200" dirty="0">
                <a:solidFill>
                  <a:schemeClr val="tx1"/>
                </a:solidFill>
                <a:effectLst/>
                <a:latin typeface="+mn-lt"/>
                <a:ea typeface="+mn-ea"/>
                <a:cs typeface="+mn-cs"/>
              </a:rPr>
              <a:t>, 2020) . As per him the stages of team development are as follows: </a:t>
            </a:r>
            <a:endParaRPr lang="en-US" b="0" dirty="0">
              <a:effectLst/>
            </a:endParaRPr>
          </a:p>
          <a:p>
            <a:pPr rtl="0"/>
            <a:r>
              <a:rPr lang="en-US" sz="1200" b="0" i="0" u="none" strike="noStrike" kern="1200" dirty="0">
                <a:solidFill>
                  <a:schemeClr val="tx1"/>
                </a:solidFill>
                <a:effectLst/>
                <a:latin typeface="+mn-lt"/>
                <a:ea typeface="+mn-ea"/>
                <a:cs typeface="+mn-cs"/>
              </a:rPr>
              <a:t>Forming: It is the first stage of a team development. In this stage different employees who are becoming a part of the team come together and get acquainted with each other. In this stage the status of the team is uncertain as all the members look for the leader of the team. They also have questions running in their mind like what they will benefit from this team or what is expected from them in this team. As stated by </a:t>
            </a:r>
            <a:r>
              <a:rPr lang="en-US" sz="1200" b="0" i="0" u="none" strike="noStrike" kern="1200" dirty="0" err="1">
                <a:solidFill>
                  <a:schemeClr val="tx1"/>
                </a:solidFill>
                <a:effectLst/>
                <a:latin typeface="+mn-lt"/>
                <a:ea typeface="+mn-ea"/>
                <a:cs typeface="+mn-cs"/>
              </a:rPr>
              <a:t>Lacerenza</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(2018), in this stage the team members interact with each other socially and there is no professional interaction between them.</a:t>
            </a:r>
            <a:endParaRPr lang="en-US" b="0" dirty="0">
              <a:effectLst/>
            </a:endParaRPr>
          </a:p>
          <a:p>
            <a:pPr rtl="0"/>
            <a:r>
              <a:rPr lang="en-US" sz="1200" b="0" i="0" u="none" strike="noStrike" kern="1200" dirty="0">
                <a:solidFill>
                  <a:schemeClr val="tx1"/>
                </a:solidFill>
                <a:effectLst/>
                <a:latin typeface="+mn-lt"/>
                <a:ea typeface="+mn-ea"/>
                <a:cs typeface="+mn-cs"/>
              </a:rPr>
              <a:t>Storming: This is the most crucial stage of team development. In this stage there is a high possibility of development of a conflict between the team members. This stage generally sees a decline in the team performance and the team members are yet to get together and collaboration is yet to develop. It is at this stage that different abilities of the team members come into the picture. They all learn conflict management from each other and understand the requirements of the team.</a:t>
            </a:r>
            <a:endParaRPr lang="en-US" b="0" dirty="0">
              <a:effectLst/>
            </a:endParaRPr>
          </a:p>
          <a:p>
            <a:pPr rtl="0"/>
            <a:r>
              <a:rPr lang="en-US" sz="1200" b="0" i="0" u="none" strike="noStrike" kern="1200" dirty="0">
                <a:solidFill>
                  <a:schemeClr val="tx1"/>
                </a:solidFill>
                <a:effectLst/>
                <a:latin typeface="+mn-lt"/>
                <a:ea typeface="+mn-ea"/>
                <a:cs typeface="+mn-cs"/>
              </a:rPr>
              <a:t>Norming: Once the storming stage is over the team starts developing cooperation with each other. It is in this stage that the team appoints a team leader and all the team members' roles are assigned. Once the conflict between the team members are resolved the team members start working with unity toward the objective of the team.  It is in this stage that the team performance is shown as all the team members work in collaboration (Wong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2018). Since it is an early stage for the team it is not considered as stable because at this stage if the conflict again arises then the team will go back to the storming stage.</a:t>
            </a:r>
            <a:endParaRPr lang="en-US" b="0" dirty="0">
              <a:effectLst/>
            </a:endParaRPr>
          </a:p>
          <a:p>
            <a:pPr rtl="0"/>
            <a:r>
              <a:rPr lang="en-US" sz="1200" b="0" i="0" u="none" strike="noStrike" kern="1200" dirty="0">
                <a:solidFill>
                  <a:schemeClr val="tx1"/>
                </a:solidFill>
                <a:effectLst/>
                <a:latin typeface="+mn-lt"/>
                <a:ea typeface="+mn-ea"/>
                <a:cs typeface="+mn-cs"/>
              </a:rPr>
              <a:t>Performing stage: After the team clears the norming stage it enters the performing stage. At this stage the collaboration and cooperation between the team members grows strong. They start working together in a better and coordinated manner. At this stage all the team members know their roles and responsibilities and in case any conflict arises they resolve it on their own without slipping back to norming stage or storming stage (Short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2019). It is in this stage that the efficiency of all the team members is high and the team performs at the highest rate.</a:t>
            </a:r>
            <a:endParaRPr lang="en-US" b="0" dirty="0">
              <a:effectLst/>
            </a:endParaRPr>
          </a:p>
          <a:p>
            <a:pPr rtl="0"/>
            <a:r>
              <a:rPr lang="en-US" sz="1200" b="0" i="0" u="none" strike="noStrike" kern="1200" dirty="0">
                <a:solidFill>
                  <a:schemeClr val="tx1"/>
                </a:solidFill>
                <a:effectLst/>
                <a:latin typeface="+mn-lt"/>
                <a:ea typeface="+mn-ea"/>
                <a:cs typeface="+mn-cs"/>
              </a:rPr>
              <a:t>Adjourning: Adjourning stage is the last stage of team development where most of the team objectives are achieved. During this stage the team starts getting wrapped up and the work load reduces to the minimum level. The team members start getting released from the team and are sent back to their respective departments. In most of the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 formal ceremony is arranged to disperse the team and declare that the team has achieved the objective for which it was developed. The team members move back to their respective departments or join another team where again the stages of team development starts from forming.</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7</a:t>
            </a:fld>
            <a:endParaRPr lang="en-IN"/>
          </a:p>
        </p:txBody>
      </p:sp>
    </p:spTree>
    <p:extLst>
      <p:ext uri="{BB962C8B-B14F-4D97-AF65-F5344CB8AC3E}">
        <p14:creationId xmlns:p14="http://schemas.microsoft.com/office/powerpoint/2010/main" val="1635479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Balance of a team is maintained by the different roles played by different players. If all the team members perform the same role then the team will be unbalanced. Belbin’s team roles are nine roles that a team can have in order to perform in a balanced manner. Following are the nine roles:</a:t>
            </a:r>
            <a:endParaRPr lang="en-US" b="0" dirty="0">
              <a:effectLst/>
            </a:endParaRPr>
          </a:p>
          <a:p>
            <a:pPr rtl="0"/>
            <a:r>
              <a:rPr lang="en-US" sz="1200" b="0" i="0" u="none" strike="noStrike" kern="1200" dirty="0">
                <a:solidFill>
                  <a:schemeClr val="tx1"/>
                </a:solidFill>
                <a:effectLst/>
                <a:latin typeface="+mn-lt"/>
                <a:ea typeface="+mn-ea"/>
                <a:cs typeface="+mn-cs"/>
              </a:rPr>
              <a:t>Shapers: These people are the most dynamic and courageous members of the team. They ensure that the work performed by the team remains continuous. These are competitive people and may get agitated while working with less enthusiastic people.</a:t>
            </a:r>
            <a:endParaRPr lang="en-US" b="0" dirty="0">
              <a:effectLst/>
            </a:endParaRPr>
          </a:p>
          <a:p>
            <a:pPr rtl="0"/>
            <a:r>
              <a:rPr lang="en-US" sz="1200" b="0" i="0" u="none" strike="noStrike" kern="1200" dirty="0">
                <a:solidFill>
                  <a:schemeClr val="tx1"/>
                </a:solidFill>
                <a:effectLst/>
                <a:latin typeface="+mn-lt"/>
                <a:ea typeface="+mn-ea"/>
                <a:cs typeface="+mn-cs"/>
              </a:rPr>
              <a:t>Implementer: These are the members who are the actual workers of the team. These people are practical and executors and get the work done. They manage all the work and get the things done. Implementers are work oriented people who are good at implementing team strategies.</a:t>
            </a:r>
            <a:endParaRPr lang="en-US" b="0" dirty="0">
              <a:effectLst/>
            </a:endParaRPr>
          </a:p>
          <a:p>
            <a:pPr rtl="0"/>
            <a:r>
              <a:rPr lang="en-US" sz="1200" b="0" i="0" u="none" strike="noStrike" kern="1200" dirty="0">
                <a:solidFill>
                  <a:schemeClr val="tx1"/>
                </a:solidFill>
                <a:effectLst/>
                <a:latin typeface="+mn-lt"/>
                <a:ea typeface="+mn-ea"/>
                <a:cs typeface="+mn-cs"/>
              </a:rPr>
              <a:t>Complete finisher: These people have the habit of doing work with perfection and they perform their duties in an orderly manner. Complete finishers prefer to finish their work on time following all the protocols of work (Porter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2018). Their work is generally of the highest quality and they finish their job as a perfectionist.</a:t>
            </a:r>
            <a:endParaRPr lang="en-US" b="0" dirty="0">
              <a:effectLst/>
            </a:endParaRPr>
          </a:p>
          <a:p>
            <a:pPr rtl="0"/>
            <a:r>
              <a:rPr lang="en-US" sz="1200" b="0" i="0" u="none" strike="noStrike" kern="1200" dirty="0">
                <a:solidFill>
                  <a:schemeClr val="tx1"/>
                </a:solidFill>
                <a:effectLst/>
                <a:latin typeface="+mn-lt"/>
                <a:ea typeface="+mn-ea"/>
                <a:cs typeface="+mn-cs"/>
              </a:rPr>
              <a:t>Coordinator: In this role people are acting as a coordinator whose responsibility is to get the orders from their managers to the subordinates and get the work done. They are a good encouragement and motivates the other team members to perform their duties with full professionalism.</a:t>
            </a:r>
            <a:endParaRPr lang="en-US" b="0" dirty="0">
              <a:effectLst/>
            </a:endParaRPr>
          </a:p>
          <a:p>
            <a:pPr rtl="0"/>
            <a:r>
              <a:rPr lang="en-US" sz="1200" b="0" i="0" u="none" strike="noStrike" kern="1200" dirty="0">
                <a:solidFill>
                  <a:schemeClr val="tx1"/>
                </a:solidFill>
                <a:effectLst/>
                <a:latin typeface="+mn-lt"/>
                <a:ea typeface="+mn-ea"/>
                <a:cs typeface="+mn-cs"/>
              </a:rPr>
              <a:t>Team worker: These are the most accommodating members of a team as they are helpful and they make sure that all of the members in the team work in collaboration. These people generally take the role of a negotiator in case any conflicts arise in the team.</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8</a:t>
            </a:fld>
            <a:endParaRPr lang="en-IN"/>
          </a:p>
        </p:txBody>
      </p:sp>
    </p:spTree>
    <p:extLst>
      <p:ext uri="{BB962C8B-B14F-4D97-AF65-F5344CB8AC3E}">
        <p14:creationId xmlns:p14="http://schemas.microsoft.com/office/powerpoint/2010/main" val="14989698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Resource Investigator: Those people who fill this role have an inquisitive nature. They develop new ways of working and always keep finding new ways. They are highly motivated people and are skilled in developing relationships with clients.</a:t>
            </a:r>
            <a:endParaRPr lang="en-US" b="0" dirty="0">
              <a:effectLst/>
            </a:endParaRPr>
          </a:p>
          <a:p>
            <a:pPr rtl="0"/>
            <a:r>
              <a:rPr lang="en-US" sz="1200" b="0" i="0" u="none" strike="noStrike" kern="1200" dirty="0">
                <a:solidFill>
                  <a:schemeClr val="tx1"/>
                </a:solidFill>
                <a:effectLst/>
                <a:latin typeface="+mn-lt"/>
                <a:ea typeface="+mn-ea"/>
                <a:cs typeface="+mn-cs"/>
              </a:rPr>
              <a:t>Plant: Team members fulfilling this role are also curious by nature and they solve different problems efficiently. They are good at overcoming obstacles in an innovative way but they have a drawback of having weak communication.</a:t>
            </a:r>
            <a:endParaRPr lang="en-US" b="0" dirty="0">
              <a:effectLst/>
            </a:endParaRPr>
          </a:p>
          <a:p>
            <a:pPr rtl="0"/>
            <a:r>
              <a:rPr lang="en-US" sz="1200" b="0" i="0" u="none" strike="noStrike" kern="1200" dirty="0">
                <a:solidFill>
                  <a:schemeClr val="tx1"/>
                </a:solidFill>
                <a:effectLst/>
                <a:latin typeface="+mn-lt"/>
                <a:ea typeface="+mn-ea"/>
                <a:cs typeface="+mn-cs"/>
              </a:rPr>
              <a:t>Monitor Evaluator: Monitor-Evaluator are those members who are good at critical analysis of a situation or idea. They are good at giving unbiased recommendations to ideas that come to them from any team member. They are generally considered as unemotional and they do not motivate other team members.</a:t>
            </a:r>
            <a:endParaRPr lang="en-US" b="0" dirty="0">
              <a:effectLst/>
            </a:endParaRPr>
          </a:p>
          <a:p>
            <a:pPr rtl="0"/>
            <a:r>
              <a:rPr lang="en-US" sz="1200" b="0" i="0" u="none" strike="noStrike" kern="1200" dirty="0">
                <a:solidFill>
                  <a:schemeClr val="tx1"/>
                </a:solidFill>
                <a:effectLst/>
                <a:latin typeface="+mn-lt"/>
                <a:ea typeface="+mn-ea"/>
                <a:cs typeface="+mn-cs"/>
              </a:rPr>
              <a:t>Specialist: Team members with the highest level of skill make specialist roles in the team. They are skilled in doing their work and they have good knowledge and capabilities in their domain of work. These people generally do not have social skills and most often talk less.</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9</a:t>
            </a:fld>
            <a:endParaRPr lang="en-IN"/>
          </a:p>
        </p:txBody>
      </p:sp>
    </p:spTree>
    <p:extLst>
      <p:ext uri="{BB962C8B-B14F-4D97-AF65-F5344CB8AC3E}">
        <p14:creationId xmlns:p14="http://schemas.microsoft.com/office/powerpoint/2010/main" val="27225392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any team where people from different backgrounds come together to work conflicts are bound to arise. The conflict management as per Thomas </a:t>
            </a:r>
            <a:r>
              <a:rPr lang="en-US" sz="1200" b="0" i="0" u="none" strike="noStrike" kern="1200" dirty="0" err="1">
                <a:solidFill>
                  <a:schemeClr val="tx1"/>
                </a:solidFill>
                <a:effectLst/>
                <a:latin typeface="+mn-lt"/>
                <a:ea typeface="+mn-ea"/>
                <a:cs typeface="+mn-cs"/>
              </a:rPr>
              <a:t>Kilmann</a:t>
            </a:r>
            <a:r>
              <a:rPr lang="en-US" sz="1200" b="0" i="0" u="none" strike="noStrike" kern="1200" dirty="0">
                <a:solidFill>
                  <a:schemeClr val="tx1"/>
                </a:solidFill>
                <a:effectLst/>
                <a:latin typeface="+mn-lt"/>
                <a:ea typeface="+mn-ea"/>
                <a:cs typeface="+mn-cs"/>
              </a:rPr>
              <a:t> has five modes to solve:</a:t>
            </a:r>
            <a:endParaRPr lang="en-US" b="0" dirty="0">
              <a:effectLst/>
            </a:endParaRPr>
          </a:p>
          <a:p>
            <a:pPr rtl="0"/>
            <a:r>
              <a:rPr lang="en-US" sz="1200" b="0" i="0" u="none" strike="noStrike" kern="1200" dirty="0">
                <a:solidFill>
                  <a:schemeClr val="tx1"/>
                </a:solidFill>
                <a:effectLst/>
                <a:latin typeface="+mn-lt"/>
                <a:ea typeface="+mn-ea"/>
                <a:cs typeface="+mn-cs"/>
              </a:rPr>
              <a:t>Accommodation: When one party is able to back off then the conflict management is termed as accommodation. In this case the conflict ends easily and quickly.</a:t>
            </a:r>
            <a:endParaRPr lang="en-US" b="0" dirty="0">
              <a:effectLst/>
            </a:endParaRPr>
          </a:p>
          <a:p>
            <a:pPr rtl="0"/>
            <a:r>
              <a:rPr lang="en-US" sz="1200" b="0" i="0" u="none" strike="noStrike" kern="1200" dirty="0">
                <a:solidFill>
                  <a:schemeClr val="tx1"/>
                </a:solidFill>
                <a:effectLst/>
                <a:latin typeface="+mn-lt"/>
                <a:ea typeface="+mn-ea"/>
                <a:cs typeface="+mn-cs"/>
              </a:rPr>
              <a:t>Compromise: When both parties are not willing to back off then compromise is done. In compromise both parties are involved in losing something and gaining something from the conflict.</a:t>
            </a:r>
            <a:endParaRPr lang="en-US" b="0" dirty="0">
              <a:effectLst/>
            </a:endParaRPr>
          </a:p>
          <a:p>
            <a:pPr rtl="0"/>
            <a:r>
              <a:rPr lang="en-US" sz="1200" b="0" i="0" u="none" strike="noStrike" kern="1200" dirty="0">
                <a:solidFill>
                  <a:schemeClr val="tx1"/>
                </a:solidFill>
                <a:effectLst/>
                <a:latin typeface="+mn-lt"/>
                <a:ea typeface="+mn-ea"/>
                <a:cs typeface="+mn-cs"/>
              </a:rPr>
              <a:t>Avoidance: In managing the conflict using avoidance both the parties do not take any action in solving the issue. This method of conflict management is helpful for the cases when the issue is small and with passage of time it gets resolved.</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10</a:t>
            </a:fld>
            <a:endParaRPr lang="en-IN"/>
          </a:p>
        </p:txBody>
      </p:sp>
    </p:spTree>
    <p:extLst>
      <p:ext uri="{BB962C8B-B14F-4D97-AF65-F5344CB8AC3E}">
        <p14:creationId xmlns:p14="http://schemas.microsoft.com/office/powerpoint/2010/main" val="25258754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Collaboration: This method is considered as the most effective as this method uses both the parties to come together and understand the problem. They resolve it by mutual understanding thus developing trust between them.</a:t>
            </a:r>
            <a:endParaRPr lang="en-US" b="0" dirty="0">
              <a:effectLst/>
            </a:endParaRPr>
          </a:p>
          <a:p>
            <a:pPr rtl="0"/>
            <a:r>
              <a:rPr lang="en-US" sz="1200" b="0" i="0" u="none" strike="noStrike" kern="1200" dirty="0">
                <a:solidFill>
                  <a:schemeClr val="tx1"/>
                </a:solidFill>
                <a:effectLst/>
                <a:latin typeface="+mn-lt"/>
                <a:ea typeface="+mn-ea"/>
                <a:cs typeface="+mn-cs"/>
              </a:rPr>
              <a:t>Competition: In this method of conflict management the use of dominance and power helps in controlling the conflict (Woodhead, 2019). This method is used when all other methods have failed in conflict management.</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11</a:t>
            </a:fld>
            <a:endParaRPr lang="en-IN"/>
          </a:p>
        </p:txBody>
      </p:sp>
    </p:spTree>
    <p:extLst>
      <p:ext uri="{BB962C8B-B14F-4D97-AF65-F5344CB8AC3E}">
        <p14:creationId xmlns:p14="http://schemas.microsoft.com/office/powerpoint/2010/main" val="16439369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Building a successful team helps in getting the work done easily and helps in accomplishing the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goals. A successful team development involves following steps:</a:t>
            </a:r>
            <a:endParaRPr lang="en-US" b="0" dirty="0">
              <a:effectLst/>
            </a:endParaRPr>
          </a:p>
          <a:p>
            <a:pPr rtl="0"/>
            <a:r>
              <a:rPr lang="en-US" sz="1200" b="0" i="0" u="none" strike="noStrike" kern="1200" dirty="0">
                <a:solidFill>
                  <a:schemeClr val="tx1"/>
                </a:solidFill>
                <a:effectLst/>
                <a:latin typeface="+mn-lt"/>
                <a:ea typeface="+mn-ea"/>
                <a:cs typeface="+mn-cs"/>
              </a:rPr>
              <a:t>First the employees skills need to be identified and the employees should know about the benefits of team working. This will help in the development of motivation among the employees.</a:t>
            </a:r>
            <a:endParaRPr lang="en-US" b="0" dirty="0">
              <a:effectLst/>
            </a:endParaRPr>
          </a:p>
          <a:p>
            <a:pPr rtl="0"/>
            <a:r>
              <a:rPr lang="en-US" sz="1200" b="0" i="0" u="none" strike="noStrike" kern="1200" dirty="0">
                <a:solidFill>
                  <a:schemeClr val="tx1"/>
                </a:solidFill>
                <a:effectLst/>
                <a:latin typeface="+mn-lt"/>
                <a:ea typeface="+mn-ea"/>
                <a:cs typeface="+mn-cs"/>
              </a:rPr>
              <a:t>Selecting the right people for the team who have the right temperament to work in collaboration. This will help them at the norming stage as there will be less conflict at this stage due to the selection of right people for the team.</a:t>
            </a:r>
            <a:endParaRPr lang="en-US" b="0" dirty="0">
              <a:effectLst/>
            </a:endParaRPr>
          </a:p>
          <a:p>
            <a:pPr rtl="0"/>
            <a:r>
              <a:rPr lang="en-US" sz="1200" b="0" i="0" u="none" strike="noStrike" kern="1200" dirty="0">
                <a:solidFill>
                  <a:schemeClr val="tx1"/>
                </a:solidFill>
                <a:effectLst/>
                <a:latin typeface="+mn-lt"/>
                <a:ea typeface="+mn-ea"/>
                <a:cs typeface="+mn-cs"/>
              </a:rPr>
              <a:t>A successful team is developed when the work is correctly delegated to each of them based on their skill (Willcocks, 2018). Correct delegation of work helps in getting the work done in quick time as the team members will be able to finish their work if the work is allotted according to their skill.</a:t>
            </a:r>
            <a:endParaRPr lang="en-US" b="0" dirty="0">
              <a:effectLst/>
            </a:endParaRPr>
          </a:p>
          <a:p>
            <a:pPr rtl="0"/>
            <a:r>
              <a:rPr lang="en-US" sz="1200" b="0" i="0" u="none" strike="noStrike" kern="1200" dirty="0">
                <a:solidFill>
                  <a:schemeClr val="tx1"/>
                </a:solidFill>
                <a:effectLst/>
                <a:latin typeface="+mn-lt"/>
                <a:ea typeface="+mn-ea"/>
                <a:cs typeface="+mn-cs"/>
              </a:rPr>
              <a:t>Regular monitoring of the team works will help in keeping a track of the employees working in that team. This will help in finding errors and mistakes at the early stage and resolving it. As a result the team will produce quality products.</a:t>
            </a:r>
            <a:endParaRPr lang="en-US" b="0" dirty="0">
              <a:effectLst/>
            </a:endParaRPr>
          </a:p>
          <a:p>
            <a:pPr rtl="0"/>
            <a:r>
              <a:rPr lang="en-US" sz="1200" b="0" i="0" u="none" strike="noStrike" kern="1200" dirty="0">
                <a:solidFill>
                  <a:schemeClr val="tx1"/>
                </a:solidFill>
                <a:effectLst/>
                <a:latin typeface="+mn-lt"/>
                <a:ea typeface="+mn-ea"/>
                <a:cs typeface="+mn-cs"/>
              </a:rPr>
              <a:t>Celebrating with team members will help in encouragement and motivation of the team members. These activities will help in developing collaboration among the team members and they will produce better results thus becoming a successful team.</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12</a:t>
            </a:fld>
            <a:endParaRPr lang="en-IN"/>
          </a:p>
        </p:txBody>
      </p:sp>
    </p:spTree>
    <p:extLst>
      <p:ext uri="{BB962C8B-B14F-4D97-AF65-F5344CB8AC3E}">
        <p14:creationId xmlns:p14="http://schemas.microsoft.com/office/powerpoint/2010/main" val="10297940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can be concluded that working in a team helps in delivering good results. Team working helps in skills development and learning of new knowledge. Different stages of team development were discussed using Tuckman’s model and the team roles of different team members were discussed using Belbin’s model of team role. The conflict management and development of a successful team helped in understanding the two aspects of team working.</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815C1D8B-A056-4DE9-AD7D-07D1E1F569D3}" type="slidenum">
              <a:rPr lang="en-IN" smtClean="0"/>
              <a:t>13</a:t>
            </a:fld>
            <a:endParaRPr lang="en-IN"/>
          </a:p>
        </p:txBody>
      </p:sp>
    </p:spTree>
    <p:extLst>
      <p:ext uri="{BB962C8B-B14F-4D97-AF65-F5344CB8AC3E}">
        <p14:creationId xmlns:p14="http://schemas.microsoft.com/office/powerpoint/2010/main" val="3999403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6313781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3774321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1344650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824749-9E51-4EDA-A750-FCA2403BC858}" type="datetimeFigureOut">
              <a:rPr lang="en-IN" smtClean="0"/>
              <a:t>07-08-2021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5480703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824749-9E51-4EDA-A750-FCA2403BC858}" type="datetimeFigureOut">
              <a:rPr lang="en-IN" smtClean="0"/>
              <a:t>07-08-2021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1322769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824749-9E51-4EDA-A750-FCA2403BC858}" type="datetimeFigureOut">
              <a:rPr lang="en-IN" smtClean="0"/>
              <a:t>07-08-2021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7797121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824749-9E51-4EDA-A750-FCA2403BC858}" type="datetimeFigureOut">
              <a:rPr lang="en-IN" smtClean="0"/>
              <a:t>07-08-2021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8332302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6824749-9E51-4EDA-A750-FCA2403BC858}" type="datetimeFigureOut">
              <a:rPr lang="en-IN" smtClean="0"/>
              <a:t>07-08-2021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19571338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824749-9E51-4EDA-A750-FCA2403BC858}" type="datetimeFigureOut">
              <a:rPr lang="en-IN" smtClean="0"/>
              <a:t>07-08-2021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4006694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4076711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11307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13032605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773234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10461731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30450217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24749-9E51-4EDA-A750-FCA2403BC858}" type="datetimeFigureOut">
              <a:rPr lang="en-IN" smtClean="0"/>
              <a:t>07-08-2021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8038B6A-4B23-48EF-A8F7-55DB507A4C6A}" type="slidenum">
              <a:rPr lang="en-IN" smtClean="0"/>
              <a:t>‹#›</a:t>
            </a:fld>
            <a:endParaRPr lang="en-IN"/>
          </a:p>
        </p:txBody>
      </p:sp>
    </p:spTree>
    <p:extLst>
      <p:ext uri="{BB962C8B-B14F-4D97-AF65-F5344CB8AC3E}">
        <p14:creationId xmlns:p14="http://schemas.microsoft.com/office/powerpoint/2010/main" val="3241559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824749-9E51-4EDA-A750-FCA2403BC858}" type="datetimeFigureOut">
              <a:rPr lang="en-IN" smtClean="0"/>
              <a:t>07-08-2021</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8038B6A-4B23-48EF-A8F7-55DB507A4C6A}" type="slidenum">
              <a:rPr lang="en-IN" smtClean="0"/>
              <a:t>‹#›</a:t>
            </a:fld>
            <a:endParaRPr lang="en-IN"/>
          </a:p>
        </p:txBody>
      </p:sp>
    </p:spTree>
    <p:extLst>
      <p:ext uri="{BB962C8B-B14F-4D97-AF65-F5344CB8AC3E}">
        <p14:creationId xmlns:p14="http://schemas.microsoft.com/office/powerpoint/2010/main" val="240559187"/>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Effective Team Work and Communication</a:t>
            </a:r>
            <a:endParaRPr lang="en-IN" dirty="0"/>
          </a:p>
        </p:txBody>
      </p:sp>
      <p:sp>
        <p:nvSpPr>
          <p:cNvPr id="3" name="Subtitle 2"/>
          <p:cNvSpPr>
            <a:spLocks noGrp="1"/>
          </p:cNvSpPr>
          <p:nvPr>
            <p:ph type="subTitle" idx="1"/>
          </p:nvPr>
        </p:nvSpPr>
        <p:spPr/>
        <p:txBody>
          <a:bodyPr/>
          <a:lstStyle/>
          <a:p>
            <a:endParaRPr lang="en-IN"/>
          </a:p>
        </p:txBody>
      </p:sp>
    </p:spTree>
    <p:extLst>
      <p:ext uri="{BB962C8B-B14F-4D97-AF65-F5344CB8AC3E}">
        <p14:creationId xmlns:p14="http://schemas.microsoft.com/office/powerpoint/2010/main" val="3588115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39213"/>
            <a:ext cx="12196916" cy="6001643"/>
          </a:xfrm>
          <a:prstGeom prst="rect">
            <a:avLst/>
          </a:prstGeom>
          <a:noFill/>
        </p:spPr>
        <p:txBody>
          <a:bodyPr wrap="square" rtlCol="0">
            <a:spAutoFit/>
          </a:bodyPr>
          <a:lstStyle/>
          <a:p>
            <a:pPr algn="ctr"/>
            <a:endParaRPr lang="en-US" sz="2400" u="sng" dirty="0"/>
          </a:p>
          <a:p>
            <a:pPr algn="ctr"/>
            <a:endParaRPr lang="en-US" sz="2400" u="sng" dirty="0"/>
          </a:p>
          <a:p>
            <a:pPr algn="ctr"/>
            <a:endParaRPr lang="en-US" sz="2400" b="1" u="sng" dirty="0"/>
          </a:p>
          <a:p>
            <a:pPr algn="ctr"/>
            <a:endParaRPr lang="en-US" sz="2400" b="1" u="sng" dirty="0"/>
          </a:p>
          <a:p>
            <a:pPr algn="ctr"/>
            <a:endParaRPr lang="en-US" sz="2400" b="1" u="sng" dirty="0"/>
          </a:p>
          <a:p>
            <a:pPr algn="ctr">
              <a:lnSpc>
                <a:spcPct val="200000"/>
              </a:lnSpc>
            </a:pPr>
            <a:r>
              <a:rPr lang="en-US" sz="2400" b="1" u="sng" dirty="0"/>
              <a:t>EFFECTIVE TEAM WORK AND COMMUNICATION</a:t>
            </a:r>
          </a:p>
          <a:p>
            <a:pPr algn="ctr">
              <a:lnSpc>
                <a:spcPct val="200000"/>
              </a:lnSpc>
            </a:pPr>
            <a:r>
              <a:rPr lang="en-US" sz="2400" b="1" u="sng" dirty="0"/>
              <a:t>CODE: BMSW 4002</a:t>
            </a:r>
          </a:p>
          <a:p>
            <a:pPr algn="ctr">
              <a:lnSpc>
                <a:spcPct val="200000"/>
              </a:lnSpc>
            </a:pPr>
            <a:r>
              <a:rPr lang="en-US" sz="2400" b="1" u="sng" dirty="0"/>
              <a:t>ASSIGNMENT TITLE: EFFECTIVE TEAM WORK AND COMMUNICATION – GROUP PRESENTATION</a:t>
            </a:r>
          </a:p>
          <a:p>
            <a:r>
              <a:rPr lang="en-US" sz="2400" dirty="0"/>
              <a:t> </a:t>
            </a:r>
          </a:p>
          <a:p>
            <a:endParaRPr lang="en-US" sz="2400" dirty="0"/>
          </a:p>
          <a:p>
            <a:endParaRPr lang="en-IN" sz="2400" dirty="0"/>
          </a:p>
        </p:txBody>
      </p:sp>
    </p:spTree>
    <p:extLst>
      <p:ext uri="{BB962C8B-B14F-4D97-AF65-F5344CB8AC3E}">
        <p14:creationId xmlns:p14="http://schemas.microsoft.com/office/powerpoint/2010/main" val="399495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Team Members</a:t>
            </a:r>
          </a:p>
        </p:txBody>
      </p:sp>
      <p:sp>
        <p:nvSpPr>
          <p:cNvPr id="3" name="Content Placeholder 2"/>
          <p:cNvSpPr>
            <a:spLocks noGrp="1"/>
          </p:cNvSpPr>
          <p:nvPr>
            <p:ph idx="1"/>
          </p:nvPr>
        </p:nvSpPr>
        <p:spPr>
          <a:xfrm>
            <a:off x="677333" y="2160589"/>
            <a:ext cx="10472447" cy="3880773"/>
          </a:xfrm>
        </p:spPr>
        <p:txBody>
          <a:bodyPr/>
          <a:lstStyle/>
          <a:p>
            <a:pPr>
              <a:lnSpc>
                <a:spcPct val="150000"/>
              </a:lnSpc>
            </a:pPr>
            <a:r>
              <a:rPr lang="en-US" b="1" dirty="0"/>
              <a:t>LIANA ALEXANDRA KOVER, ID 2022474               INTRODUCTION,  SUCCESFULL TEAM      													DEVELOPMENT, CONCLUSION</a:t>
            </a:r>
          </a:p>
          <a:p>
            <a:pPr>
              <a:lnSpc>
                <a:spcPct val="150000"/>
              </a:lnSpc>
            </a:pPr>
            <a:r>
              <a:rPr lang="en-US" b="1" dirty="0"/>
              <a:t>MARIOARA BORDEI ID 2019933                            BENEFITS OF TEAM WORKING</a:t>
            </a:r>
          </a:p>
          <a:p>
            <a:pPr>
              <a:lnSpc>
                <a:spcPct val="150000"/>
              </a:lnSpc>
            </a:pPr>
            <a:r>
              <a:rPr lang="en-US" b="1" dirty="0"/>
              <a:t>ELIZABETH MOLINEROS ID 2020078                     STAGES OF TEAM DEVELOPMENT</a:t>
            </a:r>
          </a:p>
          <a:p>
            <a:pPr>
              <a:lnSpc>
                <a:spcPct val="150000"/>
              </a:lnSpc>
            </a:pPr>
            <a:r>
              <a:rPr lang="en-US" b="1" dirty="0"/>
              <a:t>ANA-MARIA CAPRIOARA, ID 2019932                    TEAM ROLES</a:t>
            </a:r>
          </a:p>
          <a:p>
            <a:pPr>
              <a:lnSpc>
                <a:spcPct val="150000"/>
              </a:lnSpc>
            </a:pPr>
            <a:r>
              <a:rPr lang="en-US" b="1" dirty="0"/>
              <a:t>FLORINA DANIELA BITU, ID 2022557                     MANAGING CONFLICT</a:t>
            </a:r>
          </a:p>
          <a:p>
            <a:endParaRPr lang="en-IN" dirty="0"/>
          </a:p>
        </p:txBody>
      </p:sp>
    </p:spTree>
    <p:extLst>
      <p:ext uri="{BB962C8B-B14F-4D97-AF65-F5344CB8AC3E}">
        <p14:creationId xmlns:p14="http://schemas.microsoft.com/office/powerpoint/2010/main" val="21136945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Content</a:t>
            </a:r>
          </a:p>
        </p:txBody>
      </p:sp>
      <p:sp>
        <p:nvSpPr>
          <p:cNvPr id="3" name="Content Placeholder 2"/>
          <p:cNvSpPr>
            <a:spLocks noGrp="1"/>
          </p:cNvSpPr>
          <p:nvPr>
            <p:ph idx="1"/>
          </p:nvPr>
        </p:nvSpPr>
        <p:spPr/>
        <p:txBody>
          <a:bodyPr/>
          <a:lstStyle/>
          <a:p>
            <a:r>
              <a:rPr lang="en-IN" dirty="0"/>
              <a:t>Introduction</a:t>
            </a:r>
          </a:p>
          <a:p>
            <a:r>
              <a:rPr lang="en-IN" dirty="0"/>
              <a:t>Benefits of team working</a:t>
            </a:r>
          </a:p>
          <a:p>
            <a:r>
              <a:rPr lang="en-IN" dirty="0"/>
              <a:t>Stages of team development</a:t>
            </a:r>
          </a:p>
          <a:p>
            <a:r>
              <a:rPr lang="en-IN" dirty="0"/>
              <a:t>Team roles</a:t>
            </a:r>
          </a:p>
          <a:p>
            <a:r>
              <a:rPr lang="en-IN" dirty="0"/>
              <a:t>Managing conflicts</a:t>
            </a:r>
          </a:p>
          <a:p>
            <a:r>
              <a:rPr lang="en-IN" dirty="0"/>
              <a:t>Successful team development</a:t>
            </a:r>
          </a:p>
          <a:p>
            <a:r>
              <a:rPr lang="en-IN" dirty="0"/>
              <a:t>Conclusion</a:t>
            </a:r>
          </a:p>
          <a:p>
            <a:r>
              <a:rPr lang="en-IN" dirty="0"/>
              <a:t>References</a:t>
            </a:r>
          </a:p>
        </p:txBody>
      </p:sp>
    </p:spTree>
    <p:extLst>
      <p:ext uri="{BB962C8B-B14F-4D97-AF65-F5344CB8AC3E}">
        <p14:creationId xmlns:p14="http://schemas.microsoft.com/office/powerpoint/2010/main" val="1290228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Introduction</a:t>
            </a:r>
          </a:p>
        </p:txBody>
      </p:sp>
      <p:sp>
        <p:nvSpPr>
          <p:cNvPr id="3" name="Content Placeholder 2"/>
          <p:cNvSpPr>
            <a:spLocks noGrp="1"/>
          </p:cNvSpPr>
          <p:nvPr>
            <p:ph idx="1"/>
          </p:nvPr>
        </p:nvSpPr>
        <p:spPr/>
        <p:txBody>
          <a:bodyPr/>
          <a:lstStyle/>
          <a:p>
            <a:r>
              <a:rPr lang="en-IN" dirty="0"/>
              <a:t>Teamwork helps in getting the work done quickly.</a:t>
            </a:r>
          </a:p>
          <a:p>
            <a:r>
              <a:rPr lang="en-IN" dirty="0"/>
              <a:t>Skills are developed while working in a team.</a:t>
            </a:r>
          </a:p>
          <a:p>
            <a:r>
              <a:rPr lang="en-IN" dirty="0"/>
              <a:t>Team members become more responsible and collaborative while working in a team (</a:t>
            </a:r>
            <a:r>
              <a:rPr lang="en-IN" dirty="0" err="1"/>
              <a:t>Iskhakova</a:t>
            </a:r>
            <a:r>
              <a:rPr lang="en-IN" dirty="0"/>
              <a:t> and </a:t>
            </a:r>
            <a:r>
              <a:rPr lang="en-IN" dirty="0" err="1"/>
              <a:t>Ott</a:t>
            </a:r>
            <a:r>
              <a:rPr lang="en-IN" dirty="0"/>
              <a:t>, 2020).</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00" y="4001294"/>
            <a:ext cx="7620000" cy="2745014"/>
          </a:xfrm>
          <a:prstGeom prst="rect">
            <a:avLst/>
          </a:prstGeom>
        </p:spPr>
      </p:pic>
    </p:spTree>
    <p:extLst>
      <p:ext uri="{BB962C8B-B14F-4D97-AF65-F5344CB8AC3E}">
        <p14:creationId xmlns:p14="http://schemas.microsoft.com/office/powerpoint/2010/main" val="12896093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Advantages of team working</a:t>
            </a:r>
          </a:p>
        </p:txBody>
      </p:sp>
      <p:sp>
        <p:nvSpPr>
          <p:cNvPr id="3" name="Content Placeholder 2"/>
          <p:cNvSpPr>
            <a:spLocks noGrp="1"/>
          </p:cNvSpPr>
          <p:nvPr>
            <p:ph idx="1"/>
          </p:nvPr>
        </p:nvSpPr>
        <p:spPr/>
        <p:txBody>
          <a:bodyPr/>
          <a:lstStyle/>
          <a:p>
            <a:r>
              <a:rPr lang="en-IN" dirty="0"/>
              <a:t>Team working helps in making team members more creative.</a:t>
            </a:r>
          </a:p>
          <a:p>
            <a:r>
              <a:rPr lang="en-IN" dirty="0"/>
              <a:t>It helps in developing different skills.</a:t>
            </a:r>
          </a:p>
          <a:p>
            <a:r>
              <a:rPr lang="en-IN" dirty="0"/>
              <a:t>As stated by Garcia-</a:t>
            </a:r>
            <a:r>
              <a:rPr lang="en-IN" dirty="0" err="1"/>
              <a:t>Palao</a:t>
            </a:r>
            <a:r>
              <a:rPr lang="en-IN" dirty="0"/>
              <a:t> </a:t>
            </a:r>
            <a:r>
              <a:rPr lang="en-IN" i="1" dirty="0"/>
              <a:t>et al</a:t>
            </a:r>
            <a:r>
              <a:rPr lang="en-IN" dirty="0"/>
              <a:t>. (2019), team working helps in managing conflicts.</a:t>
            </a:r>
          </a:p>
          <a:p>
            <a:r>
              <a:rPr lang="en-IN" dirty="0"/>
              <a:t>Employees develop trust with their ream members while working in a team (</a:t>
            </a:r>
            <a:r>
              <a:rPr lang="en-IN" dirty="0" err="1"/>
              <a:t>Jamshed</a:t>
            </a:r>
            <a:r>
              <a:rPr lang="en-IN" dirty="0"/>
              <a:t> and </a:t>
            </a:r>
            <a:r>
              <a:rPr lang="en-IN" dirty="0" err="1"/>
              <a:t>Majeed</a:t>
            </a:r>
            <a:r>
              <a:rPr lang="en-IN" dirty="0"/>
              <a:t>, 2019).</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1" y="4963885"/>
            <a:ext cx="10515600" cy="1213077"/>
          </a:xfrm>
          <a:prstGeom prst="rect">
            <a:avLst/>
          </a:prstGeom>
        </p:spPr>
      </p:pic>
    </p:spTree>
    <p:extLst>
      <p:ext uri="{BB962C8B-B14F-4D97-AF65-F5344CB8AC3E}">
        <p14:creationId xmlns:p14="http://schemas.microsoft.com/office/powerpoint/2010/main" val="29680621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Stages of team development</a:t>
            </a:r>
          </a:p>
        </p:txBody>
      </p:sp>
      <p:sp>
        <p:nvSpPr>
          <p:cNvPr id="3" name="Content Placeholder 2"/>
          <p:cNvSpPr>
            <a:spLocks noGrp="1"/>
          </p:cNvSpPr>
          <p:nvPr>
            <p:ph idx="1"/>
          </p:nvPr>
        </p:nvSpPr>
        <p:spPr/>
        <p:txBody>
          <a:bodyPr/>
          <a:lstStyle/>
          <a:p>
            <a:r>
              <a:rPr lang="en-IN" dirty="0"/>
              <a:t>Forming stage helps in meeting team members with each other.</a:t>
            </a:r>
          </a:p>
          <a:p>
            <a:r>
              <a:rPr lang="en-IN" dirty="0"/>
              <a:t>In the storming stage there is a possibility of conflicts as interests clash.</a:t>
            </a:r>
          </a:p>
          <a:p>
            <a:r>
              <a:rPr lang="en-IN" dirty="0"/>
              <a:t>The Norming stage helps in the development of collaboration.</a:t>
            </a:r>
          </a:p>
          <a:p>
            <a:r>
              <a:rPr lang="en-IN" dirty="0"/>
              <a:t>The team member’s performance is at peak in the performing stage and they become well coordinated (</a:t>
            </a:r>
            <a:r>
              <a:rPr lang="en-IN" dirty="0" err="1"/>
              <a:t>Lacerenza</a:t>
            </a:r>
            <a:r>
              <a:rPr lang="en-IN" dirty="0"/>
              <a:t> </a:t>
            </a:r>
            <a:r>
              <a:rPr lang="en-IN" i="1" dirty="0"/>
              <a:t>et al</a:t>
            </a:r>
            <a:r>
              <a:rPr lang="en-IN" dirty="0"/>
              <a:t>., 2018).</a:t>
            </a:r>
          </a:p>
          <a:p>
            <a:r>
              <a:rPr lang="en-IN" dirty="0"/>
              <a:t>Members get released from the team and join another team.</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8200" y="4383314"/>
            <a:ext cx="10664371" cy="1928586"/>
          </a:xfrm>
          <a:prstGeom prst="rect">
            <a:avLst/>
          </a:prstGeom>
        </p:spPr>
      </p:pic>
    </p:spTree>
    <p:extLst>
      <p:ext uri="{BB962C8B-B14F-4D97-AF65-F5344CB8AC3E}">
        <p14:creationId xmlns:p14="http://schemas.microsoft.com/office/powerpoint/2010/main" val="3318537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Team roles</a:t>
            </a:r>
          </a:p>
        </p:txBody>
      </p:sp>
      <p:sp>
        <p:nvSpPr>
          <p:cNvPr id="3" name="Content Placeholder 2"/>
          <p:cNvSpPr>
            <a:spLocks noGrp="1"/>
          </p:cNvSpPr>
          <p:nvPr>
            <p:ph idx="1"/>
          </p:nvPr>
        </p:nvSpPr>
        <p:spPr/>
        <p:txBody>
          <a:bodyPr/>
          <a:lstStyle/>
          <a:p>
            <a:r>
              <a:rPr lang="en-IN" dirty="0"/>
              <a:t>Shapers are dynamic and competitive people of the team.</a:t>
            </a:r>
          </a:p>
          <a:p>
            <a:r>
              <a:rPr lang="en-IN" dirty="0"/>
              <a:t>Implementers are the ones who executes and gets things finished (Porter </a:t>
            </a:r>
            <a:r>
              <a:rPr lang="en-IN" i="1" dirty="0"/>
              <a:t>et al</a:t>
            </a:r>
            <a:r>
              <a:rPr lang="en-IN" dirty="0"/>
              <a:t>., 2018)</a:t>
            </a:r>
          </a:p>
          <a:p>
            <a:r>
              <a:rPr lang="en-IN" dirty="0"/>
              <a:t>The perfectionists of the team are complete finisher as they work with great quality.</a:t>
            </a:r>
          </a:p>
          <a:p>
            <a:r>
              <a:rPr lang="en-IN" dirty="0"/>
              <a:t>Member who forms bridge between the supervisor and team members are coordinators 9Short </a:t>
            </a:r>
            <a:r>
              <a:rPr lang="en-IN" i="1" dirty="0"/>
              <a:t>et al</a:t>
            </a:r>
            <a:r>
              <a:rPr lang="en-IN" dirty="0"/>
              <a:t>., 2019).</a:t>
            </a:r>
          </a:p>
          <a:p>
            <a:r>
              <a:rPr lang="en-IN" dirty="0"/>
              <a:t>Team workers are helpful in nature and accommodating.</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265916" y="5274855"/>
            <a:ext cx="2021114" cy="996696"/>
          </a:xfrm>
          <a:prstGeom prst="rect">
            <a:avLst/>
          </a:prstGeom>
        </p:spPr>
      </p:pic>
    </p:spTree>
    <p:extLst>
      <p:ext uri="{BB962C8B-B14F-4D97-AF65-F5344CB8AC3E}">
        <p14:creationId xmlns:p14="http://schemas.microsoft.com/office/powerpoint/2010/main" val="1125466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Team roles</a:t>
            </a:r>
          </a:p>
        </p:txBody>
      </p:sp>
      <p:sp>
        <p:nvSpPr>
          <p:cNvPr id="3" name="Content Placeholder 2"/>
          <p:cNvSpPr>
            <a:spLocks noGrp="1"/>
          </p:cNvSpPr>
          <p:nvPr>
            <p:ph idx="1"/>
          </p:nvPr>
        </p:nvSpPr>
        <p:spPr/>
        <p:txBody>
          <a:bodyPr/>
          <a:lstStyle/>
          <a:p>
            <a:r>
              <a:rPr lang="en-IN" dirty="0"/>
              <a:t>Resource investigators are the ones who are expert in finding new ways of doing work.</a:t>
            </a:r>
          </a:p>
          <a:p>
            <a:r>
              <a:rPr lang="en-IN" dirty="0"/>
              <a:t>Efficient problem solvers of the team are called plants.</a:t>
            </a:r>
          </a:p>
          <a:p>
            <a:r>
              <a:rPr lang="en-IN" dirty="0"/>
              <a:t>According to </a:t>
            </a:r>
            <a:r>
              <a:rPr lang="en-IN" dirty="0" err="1"/>
              <a:t>Urbani</a:t>
            </a:r>
            <a:r>
              <a:rPr lang="en-IN" dirty="0"/>
              <a:t> (2020), monitor evaluator are the ones who are critical in analysing any issue.</a:t>
            </a:r>
          </a:p>
          <a:p>
            <a:r>
              <a:rPr lang="en-IN" dirty="0"/>
              <a:t>The most skilled team member become specialist of the team.</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62250" y="4706937"/>
            <a:ext cx="6667500" cy="1604963"/>
          </a:xfrm>
          <a:prstGeom prst="rect">
            <a:avLst/>
          </a:prstGeom>
        </p:spPr>
      </p:pic>
    </p:spTree>
    <p:extLst>
      <p:ext uri="{BB962C8B-B14F-4D97-AF65-F5344CB8AC3E}">
        <p14:creationId xmlns:p14="http://schemas.microsoft.com/office/powerpoint/2010/main" val="2740672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Managing conflict</a:t>
            </a:r>
          </a:p>
        </p:txBody>
      </p:sp>
      <p:sp>
        <p:nvSpPr>
          <p:cNvPr id="3" name="Content Placeholder 2"/>
          <p:cNvSpPr>
            <a:spLocks noGrp="1"/>
          </p:cNvSpPr>
          <p:nvPr>
            <p:ph idx="1"/>
          </p:nvPr>
        </p:nvSpPr>
        <p:spPr/>
        <p:txBody>
          <a:bodyPr/>
          <a:lstStyle/>
          <a:p>
            <a:r>
              <a:rPr lang="en-IN" dirty="0"/>
              <a:t>As per Thomas </a:t>
            </a:r>
            <a:r>
              <a:rPr lang="en-IN" dirty="0" err="1"/>
              <a:t>Kilmann</a:t>
            </a:r>
            <a:r>
              <a:rPr lang="en-IN" dirty="0"/>
              <a:t> managing conflict has five modes for solution.</a:t>
            </a:r>
          </a:p>
          <a:p>
            <a:r>
              <a:rPr lang="en-IN" dirty="0"/>
              <a:t>When one party hold back then this is called accommodation.</a:t>
            </a:r>
          </a:p>
          <a:p>
            <a:r>
              <a:rPr lang="en-IN" dirty="0"/>
              <a:t>When both parties come to the solution amicably then compromise happens.</a:t>
            </a:r>
          </a:p>
          <a:p>
            <a:r>
              <a:rPr lang="en-IN" dirty="0"/>
              <a:t>Avoidance happens when both parties ignores each others and the conflict is not continued (Wong </a:t>
            </a:r>
            <a:r>
              <a:rPr lang="en-IN" i="1" dirty="0"/>
              <a:t>et al</a:t>
            </a:r>
            <a:r>
              <a:rPr lang="en-IN" dirty="0"/>
              <a:t>., 2018).</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18857" y="4100975"/>
            <a:ext cx="3646714" cy="2609850"/>
          </a:xfrm>
          <a:prstGeom prst="rect">
            <a:avLst/>
          </a:prstGeom>
        </p:spPr>
      </p:pic>
    </p:spTree>
    <p:extLst>
      <p:ext uri="{BB962C8B-B14F-4D97-AF65-F5344CB8AC3E}">
        <p14:creationId xmlns:p14="http://schemas.microsoft.com/office/powerpoint/2010/main" val="21461874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Managing conflict</a:t>
            </a:r>
          </a:p>
        </p:txBody>
      </p:sp>
      <p:sp>
        <p:nvSpPr>
          <p:cNvPr id="3" name="Content Placeholder 2"/>
          <p:cNvSpPr>
            <a:spLocks noGrp="1"/>
          </p:cNvSpPr>
          <p:nvPr>
            <p:ph idx="1"/>
          </p:nvPr>
        </p:nvSpPr>
        <p:spPr/>
        <p:txBody>
          <a:bodyPr/>
          <a:lstStyle/>
          <a:p>
            <a:r>
              <a:rPr lang="en-IN" dirty="0"/>
              <a:t>When the two parties come together and discuss all the issues and solve them it is called collaboration.</a:t>
            </a:r>
          </a:p>
          <a:p>
            <a:r>
              <a:rPr lang="en-IN" dirty="0"/>
              <a:t>When all the options are tested and the conflict is not resolved then competition is used in which power is used to solve the conflict.</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03121" y="3929970"/>
            <a:ext cx="5524500" cy="2381930"/>
          </a:xfrm>
          <a:prstGeom prst="rect">
            <a:avLst/>
          </a:prstGeom>
        </p:spPr>
      </p:pic>
    </p:spTree>
    <p:extLst>
      <p:ext uri="{BB962C8B-B14F-4D97-AF65-F5344CB8AC3E}">
        <p14:creationId xmlns:p14="http://schemas.microsoft.com/office/powerpoint/2010/main" val="3461470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Successful team development</a:t>
            </a:r>
          </a:p>
        </p:txBody>
      </p:sp>
      <p:sp>
        <p:nvSpPr>
          <p:cNvPr id="3" name="Content Placeholder 2"/>
          <p:cNvSpPr>
            <a:spLocks noGrp="1"/>
          </p:cNvSpPr>
          <p:nvPr>
            <p:ph idx="1"/>
          </p:nvPr>
        </p:nvSpPr>
        <p:spPr/>
        <p:txBody>
          <a:bodyPr/>
          <a:lstStyle/>
          <a:p>
            <a:r>
              <a:rPr lang="en-IN" dirty="0"/>
              <a:t>Identification of skills of team members and then making a team.</a:t>
            </a:r>
          </a:p>
          <a:p>
            <a:r>
              <a:rPr lang="en-IN" dirty="0"/>
              <a:t>According to Willcocks (2018), right delegation is one of the important way of successful team development.</a:t>
            </a:r>
          </a:p>
          <a:p>
            <a:r>
              <a:rPr lang="en-IN" dirty="0"/>
              <a:t>Keeping a regular check on team performance will help in reducing errors.</a:t>
            </a:r>
          </a:p>
          <a:p>
            <a:r>
              <a:rPr lang="en-IN" dirty="0"/>
              <a:t>Team development activities like partying helps in motivating team members.</a:t>
            </a:r>
          </a:p>
          <a:p>
            <a:endParaRPr lang="en-IN" dirty="0"/>
          </a:p>
          <a:p>
            <a:endParaRPr lang="en-IN"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8200" y="5180267"/>
            <a:ext cx="7507514" cy="996696"/>
          </a:xfrm>
          <a:prstGeom prst="rect">
            <a:avLst/>
          </a:prstGeom>
        </p:spPr>
      </p:pic>
    </p:spTree>
    <p:extLst>
      <p:ext uri="{BB962C8B-B14F-4D97-AF65-F5344CB8AC3E}">
        <p14:creationId xmlns:p14="http://schemas.microsoft.com/office/powerpoint/2010/main" val="4174366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Conclusion</a:t>
            </a:r>
          </a:p>
        </p:txBody>
      </p:sp>
      <p:sp>
        <p:nvSpPr>
          <p:cNvPr id="3" name="Content Placeholder 2"/>
          <p:cNvSpPr>
            <a:spLocks noGrp="1"/>
          </p:cNvSpPr>
          <p:nvPr>
            <p:ph idx="1"/>
          </p:nvPr>
        </p:nvSpPr>
        <p:spPr/>
        <p:txBody>
          <a:bodyPr/>
          <a:lstStyle/>
          <a:p>
            <a:r>
              <a:rPr lang="en-IN" dirty="0"/>
              <a:t>To get a good result in any work team work helps a lot.</a:t>
            </a:r>
          </a:p>
          <a:p>
            <a:r>
              <a:rPr lang="en-IN" dirty="0"/>
              <a:t>Team development happens in different stages and each stage is important for understanding for team members.</a:t>
            </a:r>
          </a:p>
          <a:p>
            <a:r>
              <a:rPr lang="en-IN" dirty="0"/>
              <a:t>Team roles recognises the function of each team member.</a:t>
            </a:r>
          </a:p>
          <a:p>
            <a:r>
              <a:rPr lang="en-IN" dirty="0"/>
              <a:t>Handling conflict depends on the two parties.</a:t>
            </a:r>
          </a:p>
          <a:p>
            <a:r>
              <a:rPr lang="en-IN" dirty="0"/>
              <a:t>Successful team development  is done by understanding skills and motivating team members.</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6341" y="4896322"/>
            <a:ext cx="3070679" cy="1375229"/>
          </a:xfrm>
          <a:prstGeom prst="rect">
            <a:avLst/>
          </a:prstGeom>
        </p:spPr>
      </p:pic>
    </p:spTree>
    <p:extLst>
      <p:ext uri="{BB962C8B-B14F-4D97-AF65-F5344CB8AC3E}">
        <p14:creationId xmlns:p14="http://schemas.microsoft.com/office/powerpoint/2010/main" val="1144577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dirty="0"/>
              <a:t>References</a:t>
            </a:r>
          </a:p>
        </p:txBody>
      </p:sp>
      <p:sp>
        <p:nvSpPr>
          <p:cNvPr id="3" name="Content Placeholder 2"/>
          <p:cNvSpPr>
            <a:spLocks noGrp="1"/>
          </p:cNvSpPr>
          <p:nvPr>
            <p:ph idx="1"/>
          </p:nvPr>
        </p:nvSpPr>
        <p:spPr/>
        <p:txBody>
          <a:bodyPr>
            <a:normAutofit fontScale="62500" lnSpcReduction="20000"/>
          </a:bodyPr>
          <a:lstStyle/>
          <a:p>
            <a:r>
              <a:rPr lang="en-US" dirty="0"/>
              <a:t> Garcia-</a:t>
            </a:r>
            <a:r>
              <a:rPr lang="en-US" dirty="0" err="1"/>
              <a:t>Palao</a:t>
            </a:r>
            <a:r>
              <a:rPr lang="en-US" dirty="0"/>
              <a:t>, C., </a:t>
            </a:r>
            <a:r>
              <a:rPr lang="en-US" dirty="0" err="1"/>
              <a:t>Oltra-Mestre</a:t>
            </a:r>
            <a:r>
              <a:rPr lang="en-US" dirty="0"/>
              <a:t>, M.J. and Coughlan, P., 2019. Improving </a:t>
            </a:r>
            <a:r>
              <a:rPr lang="en-US" dirty="0" err="1"/>
              <a:t>teamworking</a:t>
            </a:r>
            <a:r>
              <a:rPr lang="en-US" dirty="0"/>
              <a:t> competence through action learning. Experiences in operations management education. </a:t>
            </a:r>
            <a:r>
              <a:rPr lang="en-US" i="1" dirty="0"/>
              <a:t>Action Learning: Research and Practice</a:t>
            </a:r>
            <a:r>
              <a:rPr lang="en-US" dirty="0"/>
              <a:t>, </a:t>
            </a:r>
            <a:r>
              <a:rPr lang="en-US" i="1" dirty="0"/>
              <a:t>16</a:t>
            </a:r>
            <a:r>
              <a:rPr lang="en-US" dirty="0"/>
              <a:t>(3), pp.205-222.</a:t>
            </a:r>
            <a:endParaRPr lang="en-US" b="0" dirty="0">
              <a:effectLst/>
            </a:endParaRPr>
          </a:p>
          <a:p>
            <a:r>
              <a:rPr lang="en-US" dirty="0" err="1"/>
              <a:t>Iskhakova</a:t>
            </a:r>
            <a:r>
              <a:rPr lang="en-US" dirty="0"/>
              <a:t>, M. and </a:t>
            </a:r>
            <a:r>
              <a:rPr lang="en-US" dirty="0" err="1"/>
              <a:t>Ott</a:t>
            </a:r>
            <a:r>
              <a:rPr lang="en-US" dirty="0"/>
              <a:t>, D.L., 2020. Working in culturally diverse teams: team-level cultural intelligence (CQ) development and team performance. </a:t>
            </a:r>
            <a:r>
              <a:rPr lang="en-US" i="1" dirty="0"/>
              <a:t>Journal of International Education in Business</a:t>
            </a:r>
            <a:r>
              <a:rPr lang="en-US" dirty="0"/>
              <a:t>.</a:t>
            </a:r>
            <a:endParaRPr lang="en-US" b="0" dirty="0">
              <a:effectLst/>
            </a:endParaRPr>
          </a:p>
          <a:p>
            <a:r>
              <a:rPr lang="en-US" dirty="0" err="1"/>
              <a:t>Jamshed</a:t>
            </a:r>
            <a:r>
              <a:rPr lang="en-US" dirty="0"/>
              <a:t>, S. and </a:t>
            </a:r>
            <a:r>
              <a:rPr lang="en-US" dirty="0" err="1"/>
              <a:t>Majeed</a:t>
            </a:r>
            <a:r>
              <a:rPr lang="en-US" dirty="0"/>
              <a:t>, N., 2019. Relationship between team culture and team performance through lens of knowledge sharing and team emotional intelligence. </a:t>
            </a:r>
            <a:r>
              <a:rPr lang="en-US" i="1" dirty="0"/>
              <a:t>Journal of knowledge management</a:t>
            </a:r>
            <a:r>
              <a:rPr lang="en-US" dirty="0"/>
              <a:t>.</a:t>
            </a:r>
            <a:endParaRPr lang="en-US" b="0" dirty="0">
              <a:effectLst/>
            </a:endParaRPr>
          </a:p>
          <a:p>
            <a:r>
              <a:rPr lang="en-US" dirty="0" err="1"/>
              <a:t>Lacerenza</a:t>
            </a:r>
            <a:r>
              <a:rPr lang="en-US" dirty="0"/>
              <a:t>, C.N., Marlow, S.L., Tannenbaum, S.I. and Salas, E., 2018. Team development interventions: Evidence-based approaches for improving teamwork. </a:t>
            </a:r>
            <a:r>
              <a:rPr lang="en-US" i="1" dirty="0"/>
              <a:t>American Psychologist</a:t>
            </a:r>
            <a:r>
              <a:rPr lang="en-US" dirty="0"/>
              <a:t>, </a:t>
            </a:r>
            <a:r>
              <a:rPr lang="en-US" i="1" dirty="0"/>
              <a:t>73</a:t>
            </a:r>
            <a:r>
              <a:rPr lang="en-US" dirty="0"/>
              <a:t>(4), p.517.</a:t>
            </a:r>
            <a:endParaRPr lang="en-US" b="0" dirty="0">
              <a:effectLst/>
            </a:endParaRPr>
          </a:p>
          <a:p>
            <a:r>
              <a:rPr lang="en-US" dirty="0"/>
              <a:t>Porter, T.H., </a:t>
            </a:r>
            <a:r>
              <a:rPr lang="en-US" dirty="0" err="1"/>
              <a:t>Stoller</a:t>
            </a:r>
            <a:r>
              <a:rPr lang="en-US" dirty="0"/>
              <a:t>, J.K. and Allen, S.J., 2018. Team development among physician-leaders at the Cleveland Clinic. </a:t>
            </a:r>
            <a:r>
              <a:rPr lang="en-US" i="1" dirty="0"/>
              <a:t>Leadership in Health Services</a:t>
            </a:r>
            <a:r>
              <a:rPr lang="en-US" dirty="0"/>
              <a:t>.</a:t>
            </a:r>
            <a:endParaRPr lang="en-US" b="0" dirty="0">
              <a:effectLst/>
            </a:endParaRPr>
          </a:p>
          <a:p>
            <a:r>
              <a:rPr lang="en-US" dirty="0"/>
              <a:t>Short, V., Covey, J.A., Webster, L.A., </a:t>
            </a:r>
            <a:r>
              <a:rPr lang="en-US" dirty="0" err="1"/>
              <a:t>Wadman</a:t>
            </a:r>
            <a:r>
              <a:rPr lang="en-US" dirty="0"/>
              <a:t>, R., Reilly, J., Hay-Gibson, N. and Stain, H.J., 2019. Considering the team in team formulation: A systematic review. </a:t>
            </a:r>
            <a:r>
              <a:rPr lang="en-US" i="1" dirty="0"/>
              <a:t>Mental Health Review Journal</a:t>
            </a:r>
            <a:r>
              <a:rPr lang="en-US" dirty="0"/>
              <a:t>.</a:t>
            </a:r>
            <a:endParaRPr lang="en-US" b="0" dirty="0">
              <a:effectLst/>
            </a:endParaRPr>
          </a:p>
          <a:p>
            <a:r>
              <a:rPr lang="en-US" dirty="0" err="1"/>
              <a:t>Urbani</a:t>
            </a:r>
            <a:r>
              <a:rPr lang="en-US" dirty="0"/>
              <a:t>, C., 2020. Teacher continuing professional development and team-working competences: A case study from Italy. </a:t>
            </a:r>
            <a:r>
              <a:rPr lang="en-US" i="1" dirty="0"/>
              <a:t>International journal for research in vocational education and training</a:t>
            </a:r>
            <a:r>
              <a:rPr lang="en-US" dirty="0"/>
              <a:t>, </a:t>
            </a:r>
            <a:r>
              <a:rPr lang="en-US" i="1" dirty="0"/>
              <a:t>7</a:t>
            </a:r>
            <a:r>
              <a:rPr lang="en-US" dirty="0"/>
              <a:t>(2), pp.237-255.</a:t>
            </a:r>
            <a:endParaRPr lang="en-US" b="0" dirty="0">
              <a:effectLst/>
            </a:endParaRPr>
          </a:p>
          <a:p>
            <a:r>
              <a:rPr lang="en-US" dirty="0"/>
              <a:t>Willcocks, S.G., 2018. Exploring team working and shared leadership in multi-disciplinary cancer care. </a:t>
            </a:r>
            <a:r>
              <a:rPr lang="en-US" i="1" dirty="0"/>
              <a:t>Leadership in Health Services</a:t>
            </a:r>
            <a:r>
              <a:rPr lang="en-US" dirty="0"/>
              <a:t>.</a:t>
            </a:r>
            <a:endParaRPr lang="en-US" b="0" dirty="0">
              <a:effectLst/>
            </a:endParaRPr>
          </a:p>
          <a:p>
            <a:r>
              <a:rPr lang="en-US" dirty="0"/>
              <a:t>Wong, P.S., Hasan, S.S., </a:t>
            </a:r>
            <a:r>
              <a:rPr lang="en-US" dirty="0" err="1"/>
              <a:t>Ooi</a:t>
            </a:r>
            <a:r>
              <a:rPr lang="en-US" dirty="0"/>
              <a:t>, J., Lawrence, S.L. and </a:t>
            </a:r>
            <a:r>
              <a:rPr lang="en-US" dirty="0" err="1"/>
              <a:t>Nadarajah</a:t>
            </a:r>
            <a:r>
              <a:rPr lang="en-US" dirty="0"/>
              <a:t>, V.D., 2018. Assessment of attitudes for </a:t>
            </a:r>
            <a:r>
              <a:rPr lang="en-US" dirty="0" err="1"/>
              <a:t>interprofessional</a:t>
            </a:r>
            <a:r>
              <a:rPr lang="en-US" dirty="0"/>
              <a:t> team working and knowledge of health professions competencies for final year health professional students. </a:t>
            </a:r>
            <a:r>
              <a:rPr lang="en-US" i="1" dirty="0"/>
              <a:t>The Asia Pacific Scholar</a:t>
            </a:r>
            <a:r>
              <a:rPr lang="en-US" dirty="0"/>
              <a:t>, </a:t>
            </a:r>
            <a:r>
              <a:rPr lang="en-US" i="1" dirty="0"/>
              <a:t>3</a:t>
            </a:r>
            <a:r>
              <a:rPr lang="en-US" dirty="0"/>
              <a:t>(1), pp.27-37.</a:t>
            </a:r>
            <a:endParaRPr lang="en-IN" dirty="0"/>
          </a:p>
        </p:txBody>
      </p:sp>
    </p:spTree>
    <p:extLst>
      <p:ext uri="{BB962C8B-B14F-4D97-AF65-F5344CB8AC3E}">
        <p14:creationId xmlns:p14="http://schemas.microsoft.com/office/powerpoint/2010/main" val="41653146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62250" y="1333500"/>
            <a:ext cx="6667500" cy="4191000"/>
          </a:xfrm>
          <a:prstGeom prst="rect">
            <a:avLst/>
          </a:prstGeom>
        </p:spPr>
      </p:pic>
    </p:spTree>
    <p:extLst>
      <p:ext uri="{BB962C8B-B14F-4D97-AF65-F5344CB8AC3E}">
        <p14:creationId xmlns:p14="http://schemas.microsoft.com/office/powerpoint/2010/main" val="354720080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3026</TotalTime>
  <Words>3270</Words>
  <Application>Microsoft Office PowerPoint</Application>
  <PresentationFormat>Widescreen</PresentationFormat>
  <Paragraphs>133</Paragraphs>
  <Slides>15</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Trebuchet MS</vt:lpstr>
      <vt:lpstr>Wingdings 3</vt:lpstr>
      <vt:lpstr>Facet</vt:lpstr>
      <vt:lpstr>Effective Team Work and Communication</vt:lpstr>
      <vt:lpstr>PowerPoint Presentation</vt:lpstr>
      <vt:lpstr>Team Members</vt:lpstr>
      <vt:lpstr>Content</vt:lpstr>
      <vt:lpstr>Introduction</vt:lpstr>
      <vt:lpstr>Advantages of team working</vt:lpstr>
      <vt:lpstr>Stages of team development</vt:lpstr>
      <vt:lpstr>Team roles</vt:lpstr>
      <vt:lpstr>Team roles</vt:lpstr>
      <vt:lpstr>Managing conflict</vt:lpstr>
      <vt:lpstr>Managing conflict</vt:lpstr>
      <vt:lpstr>Successful team development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 Work and Communication</dc:title>
  <dc:creator>Microsoft account</dc:creator>
  <cp:lastModifiedBy>Marioara Bordei</cp:lastModifiedBy>
  <cp:revision>14</cp:revision>
  <dcterms:created xsi:type="dcterms:W3CDTF">2021-08-05T12:09:32Z</dcterms:created>
  <dcterms:modified xsi:type="dcterms:W3CDTF">2021-08-07T15:39:49Z</dcterms:modified>
</cp:coreProperties>
</file>