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4"/>
  </p:sldMasterIdLst>
  <p:notesMasterIdLst>
    <p:notesMasterId r:id="rId35"/>
  </p:notesMasterIdLst>
  <p:sldIdLst>
    <p:sldId id="256" r:id="rId5"/>
    <p:sldId id="300" r:id="rId6"/>
    <p:sldId id="307" r:id="rId7"/>
    <p:sldId id="309" r:id="rId8"/>
    <p:sldId id="299" r:id="rId9"/>
    <p:sldId id="308" r:id="rId10"/>
    <p:sldId id="303" r:id="rId11"/>
    <p:sldId id="304" r:id="rId12"/>
    <p:sldId id="305" r:id="rId13"/>
    <p:sldId id="306" r:id="rId14"/>
    <p:sldId id="318" r:id="rId15"/>
    <p:sldId id="301" r:id="rId16"/>
    <p:sldId id="268" r:id="rId17"/>
    <p:sldId id="316" r:id="rId18"/>
    <p:sldId id="289" r:id="rId19"/>
    <p:sldId id="310" r:id="rId20"/>
    <p:sldId id="311" r:id="rId21"/>
    <p:sldId id="312" r:id="rId22"/>
    <p:sldId id="313" r:id="rId23"/>
    <p:sldId id="314" r:id="rId24"/>
    <p:sldId id="287" r:id="rId25"/>
    <p:sldId id="317" r:id="rId26"/>
    <p:sldId id="266" r:id="rId27"/>
    <p:sldId id="302" r:id="rId28"/>
    <p:sldId id="294" r:id="rId29"/>
    <p:sldId id="298" r:id="rId30"/>
    <p:sldId id="315" r:id="rId31"/>
    <p:sldId id="319" r:id="rId32"/>
    <p:sldId id="265" r:id="rId33"/>
    <p:sldId id="295"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B776"/>
    <a:srgbClr val="C36F4A"/>
    <a:srgbClr val="151515"/>
    <a:srgbClr val="F7D059"/>
    <a:srgbClr val="DAC28A"/>
    <a:srgbClr val="D2C91C"/>
    <a:srgbClr val="515865"/>
    <a:srgbClr val="565E6C"/>
    <a:srgbClr val="161616"/>
    <a:srgbClr val="A454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AFDC84-8F1A-4F0F-BD9C-82F7CF60872B}" v="439" dt="2024-03-11T14:56:23.154"/>
    <p1510:client id="{1B897F0B-2970-9BE1-B5D4-5348BB6834FF}" v="415" dt="2024-03-11T09:58:47.505"/>
    <p1510:client id="{4B7A2D11-CEFE-B812-E804-B446FA4073C6}" v="20" dt="2024-03-11T12:31:06.262"/>
    <p1510:client id="{71BD9E07-F516-4851-BEA3-05BAC2A4875A}" v="4116" dt="2024-03-11T23:42:36.043"/>
    <p1510:client id="{C4B324D2-1854-9710-20ED-6F892FF18EB1}" v="20" dt="2024-03-11T14:17:19.593"/>
    <p1510:client id="{F5D1F782-84AD-3580-D5C6-584FEF479CF6}" v="263" dt="2024-03-11T13:37:03.2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7" d="100"/>
          <a:sy n="77" d="100"/>
        </p:scale>
        <p:origin x="883"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1FC1C7-C868-4A18-AAEF-FED31E796C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E3FB6D1-DB73-47C9-A762-DBBFD38ACF73}">
      <dgm:prSet custT="1"/>
      <dgm:spPr>
        <a:noFill/>
        <a:ln w="57150">
          <a:solidFill>
            <a:srgbClr val="D4B776"/>
          </a:solidFill>
        </a:ln>
      </dgm:spPr>
      <dgm:t>
        <a:bodyPr/>
        <a:lstStyle/>
        <a:p>
          <a:r>
            <a:rPr lang="en-GB" sz="3600">
              <a:solidFill>
                <a:srgbClr val="D4B776"/>
              </a:solidFill>
            </a:rPr>
            <a:t>Fascinated by knives </a:t>
          </a:r>
          <a:endParaRPr lang="en-US" sz="3600">
            <a:solidFill>
              <a:srgbClr val="D4B776"/>
            </a:solidFill>
          </a:endParaRPr>
        </a:p>
      </dgm:t>
    </dgm:pt>
    <dgm:pt modelId="{031057B0-16D1-4ADF-8AB6-176A8BEB83DC}" type="parTrans" cxnId="{B72C2033-023C-4EB4-AFD5-5F52515766FF}">
      <dgm:prSet/>
      <dgm:spPr/>
      <dgm:t>
        <a:bodyPr/>
        <a:lstStyle/>
        <a:p>
          <a:endParaRPr lang="en-US"/>
        </a:p>
      </dgm:t>
    </dgm:pt>
    <dgm:pt modelId="{60F2CB68-E674-45AC-8FE0-F1FAAB12AB3A}" type="sibTrans" cxnId="{B72C2033-023C-4EB4-AFD5-5F52515766FF}">
      <dgm:prSet/>
      <dgm:spPr/>
      <dgm:t>
        <a:bodyPr/>
        <a:lstStyle/>
        <a:p>
          <a:endParaRPr lang="en-US"/>
        </a:p>
      </dgm:t>
    </dgm:pt>
    <dgm:pt modelId="{46D19185-4F59-4B38-83BE-A1A011C38042}">
      <dgm:prSet custT="1"/>
      <dgm:spPr>
        <a:noFill/>
        <a:ln w="57150">
          <a:solidFill>
            <a:srgbClr val="D4B776"/>
          </a:solidFill>
        </a:ln>
      </dgm:spPr>
      <dgm:t>
        <a:bodyPr/>
        <a:lstStyle/>
        <a:p>
          <a:r>
            <a:rPr lang="en-GB" sz="3600">
              <a:solidFill>
                <a:srgbClr val="D4B776"/>
              </a:solidFill>
            </a:rPr>
            <a:t>Childhood Trauma</a:t>
          </a:r>
          <a:endParaRPr lang="en-US" sz="3600">
            <a:solidFill>
              <a:srgbClr val="D4B776"/>
            </a:solidFill>
          </a:endParaRPr>
        </a:p>
      </dgm:t>
    </dgm:pt>
    <dgm:pt modelId="{CD089394-C1AD-4507-B07D-7D625617E811}" type="parTrans" cxnId="{ADFF41B5-A81D-445E-8D0D-5E8DFE219A6C}">
      <dgm:prSet/>
      <dgm:spPr/>
      <dgm:t>
        <a:bodyPr/>
        <a:lstStyle/>
        <a:p>
          <a:endParaRPr lang="en-US"/>
        </a:p>
      </dgm:t>
    </dgm:pt>
    <dgm:pt modelId="{94F26B2D-205C-4386-9EB3-EE1D4D652FCA}" type="sibTrans" cxnId="{ADFF41B5-A81D-445E-8D0D-5E8DFE219A6C}">
      <dgm:prSet/>
      <dgm:spPr/>
      <dgm:t>
        <a:bodyPr/>
        <a:lstStyle/>
        <a:p>
          <a:endParaRPr lang="en-US"/>
        </a:p>
      </dgm:t>
    </dgm:pt>
    <dgm:pt modelId="{512863F6-A5B5-437D-BE8A-85A7813F68FF}">
      <dgm:prSet custT="1"/>
      <dgm:spPr>
        <a:noFill/>
        <a:ln w="57150">
          <a:solidFill>
            <a:srgbClr val="D4B776"/>
          </a:solidFill>
        </a:ln>
      </dgm:spPr>
      <dgm:t>
        <a:bodyPr/>
        <a:lstStyle/>
        <a:p>
          <a:r>
            <a:rPr lang="en-GB" sz="3600">
              <a:solidFill>
                <a:srgbClr val="D4B776"/>
              </a:solidFill>
            </a:rPr>
            <a:t>Sociopathic tendencies</a:t>
          </a:r>
          <a:endParaRPr lang="en-US" sz="3600">
            <a:solidFill>
              <a:srgbClr val="D4B776"/>
            </a:solidFill>
          </a:endParaRPr>
        </a:p>
      </dgm:t>
    </dgm:pt>
    <dgm:pt modelId="{BEA0AE08-CE64-46F9-8821-42158CDD12FF}" type="parTrans" cxnId="{5DC2DB27-68C9-4A1F-8A33-E2B074A85A83}">
      <dgm:prSet/>
      <dgm:spPr/>
      <dgm:t>
        <a:bodyPr/>
        <a:lstStyle/>
        <a:p>
          <a:endParaRPr lang="en-US"/>
        </a:p>
      </dgm:t>
    </dgm:pt>
    <dgm:pt modelId="{599DA120-6038-41EA-8297-54FCDB5B008D}" type="sibTrans" cxnId="{5DC2DB27-68C9-4A1F-8A33-E2B074A85A83}">
      <dgm:prSet/>
      <dgm:spPr/>
      <dgm:t>
        <a:bodyPr/>
        <a:lstStyle/>
        <a:p>
          <a:endParaRPr lang="en-US"/>
        </a:p>
      </dgm:t>
    </dgm:pt>
    <dgm:pt modelId="{4D3F8782-A6B2-4F9C-8BF5-FF525B573248}" type="pres">
      <dgm:prSet presAssocID="{531FC1C7-C868-4A18-AAEF-FED31E796CAD}" presName="linear" presStyleCnt="0">
        <dgm:presLayoutVars>
          <dgm:animLvl val="lvl"/>
          <dgm:resizeHandles val="exact"/>
        </dgm:presLayoutVars>
      </dgm:prSet>
      <dgm:spPr/>
    </dgm:pt>
    <dgm:pt modelId="{5A8FC125-5929-412C-B281-B2719B225747}" type="pres">
      <dgm:prSet presAssocID="{1E3FB6D1-DB73-47C9-A762-DBBFD38ACF73}" presName="parentText" presStyleLbl="node1" presStyleIdx="0" presStyleCnt="3" custLinFactNeighborX="-365" custLinFactNeighborY="-77852">
        <dgm:presLayoutVars>
          <dgm:chMax val="0"/>
          <dgm:bulletEnabled val="1"/>
        </dgm:presLayoutVars>
      </dgm:prSet>
      <dgm:spPr/>
    </dgm:pt>
    <dgm:pt modelId="{29C815DC-EABA-41A6-A522-71BA5138EDB2}" type="pres">
      <dgm:prSet presAssocID="{60F2CB68-E674-45AC-8FE0-F1FAAB12AB3A}" presName="spacer" presStyleCnt="0"/>
      <dgm:spPr/>
    </dgm:pt>
    <dgm:pt modelId="{2AFEC3D3-73EC-44EB-ABAD-387581F6B97B}" type="pres">
      <dgm:prSet presAssocID="{46D19185-4F59-4B38-83BE-A1A011C38042}" presName="parentText" presStyleLbl="node1" presStyleIdx="1" presStyleCnt="3">
        <dgm:presLayoutVars>
          <dgm:chMax val="0"/>
          <dgm:bulletEnabled val="1"/>
        </dgm:presLayoutVars>
      </dgm:prSet>
      <dgm:spPr/>
    </dgm:pt>
    <dgm:pt modelId="{66D91D7E-FB10-4936-8FFA-21080405E7FD}" type="pres">
      <dgm:prSet presAssocID="{94F26B2D-205C-4386-9EB3-EE1D4D652FCA}" presName="spacer" presStyleCnt="0"/>
      <dgm:spPr/>
    </dgm:pt>
    <dgm:pt modelId="{88BF28BE-14C2-4CA9-B238-4FC5E81D9FBA}" type="pres">
      <dgm:prSet presAssocID="{512863F6-A5B5-437D-BE8A-85A7813F68FF}" presName="parentText" presStyleLbl="node1" presStyleIdx="2" presStyleCnt="3">
        <dgm:presLayoutVars>
          <dgm:chMax val="0"/>
          <dgm:bulletEnabled val="1"/>
        </dgm:presLayoutVars>
      </dgm:prSet>
      <dgm:spPr/>
    </dgm:pt>
  </dgm:ptLst>
  <dgm:cxnLst>
    <dgm:cxn modelId="{5DC2DB27-68C9-4A1F-8A33-E2B074A85A83}" srcId="{531FC1C7-C868-4A18-AAEF-FED31E796CAD}" destId="{512863F6-A5B5-437D-BE8A-85A7813F68FF}" srcOrd="2" destOrd="0" parTransId="{BEA0AE08-CE64-46F9-8821-42158CDD12FF}" sibTransId="{599DA120-6038-41EA-8297-54FCDB5B008D}"/>
    <dgm:cxn modelId="{B72C2033-023C-4EB4-AFD5-5F52515766FF}" srcId="{531FC1C7-C868-4A18-AAEF-FED31E796CAD}" destId="{1E3FB6D1-DB73-47C9-A762-DBBFD38ACF73}" srcOrd="0" destOrd="0" parTransId="{031057B0-16D1-4ADF-8AB6-176A8BEB83DC}" sibTransId="{60F2CB68-E674-45AC-8FE0-F1FAAB12AB3A}"/>
    <dgm:cxn modelId="{4240156B-1B50-4ED6-B427-205255D4814B}" type="presOf" srcId="{46D19185-4F59-4B38-83BE-A1A011C38042}" destId="{2AFEC3D3-73EC-44EB-ABAD-387581F6B97B}" srcOrd="0" destOrd="0" presId="urn:microsoft.com/office/officeart/2005/8/layout/vList2"/>
    <dgm:cxn modelId="{981A1C89-8882-4506-A56E-0A67F0BBF85B}" type="presOf" srcId="{1E3FB6D1-DB73-47C9-A762-DBBFD38ACF73}" destId="{5A8FC125-5929-412C-B281-B2719B225747}" srcOrd="0" destOrd="0" presId="urn:microsoft.com/office/officeart/2005/8/layout/vList2"/>
    <dgm:cxn modelId="{076C518C-23FC-4C2C-8481-BCE6648F15FF}" type="presOf" srcId="{512863F6-A5B5-437D-BE8A-85A7813F68FF}" destId="{88BF28BE-14C2-4CA9-B238-4FC5E81D9FBA}" srcOrd="0" destOrd="0" presId="urn:microsoft.com/office/officeart/2005/8/layout/vList2"/>
    <dgm:cxn modelId="{ADFF41B5-A81D-445E-8D0D-5E8DFE219A6C}" srcId="{531FC1C7-C868-4A18-AAEF-FED31E796CAD}" destId="{46D19185-4F59-4B38-83BE-A1A011C38042}" srcOrd="1" destOrd="0" parTransId="{CD089394-C1AD-4507-B07D-7D625617E811}" sibTransId="{94F26B2D-205C-4386-9EB3-EE1D4D652FCA}"/>
    <dgm:cxn modelId="{AE47DECF-B5F6-4A08-B245-5E4DB0C91B22}" type="presOf" srcId="{531FC1C7-C868-4A18-AAEF-FED31E796CAD}" destId="{4D3F8782-A6B2-4F9C-8BF5-FF525B573248}" srcOrd="0" destOrd="0" presId="urn:microsoft.com/office/officeart/2005/8/layout/vList2"/>
    <dgm:cxn modelId="{85E00ED2-B952-47A1-9A77-F578A55121E1}" type="presParOf" srcId="{4D3F8782-A6B2-4F9C-8BF5-FF525B573248}" destId="{5A8FC125-5929-412C-B281-B2719B225747}" srcOrd="0" destOrd="0" presId="urn:microsoft.com/office/officeart/2005/8/layout/vList2"/>
    <dgm:cxn modelId="{98346E7B-6809-4801-AC0D-7906F645A0D3}" type="presParOf" srcId="{4D3F8782-A6B2-4F9C-8BF5-FF525B573248}" destId="{29C815DC-EABA-41A6-A522-71BA5138EDB2}" srcOrd="1" destOrd="0" presId="urn:microsoft.com/office/officeart/2005/8/layout/vList2"/>
    <dgm:cxn modelId="{AC85091F-D916-4D87-ADC8-3B190069E2A5}" type="presParOf" srcId="{4D3F8782-A6B2-4F9C-8BF5-FF525B573248}" destId="{2AFEC3D3-73EC-44EB-ABAD-387581F6B97B}" srcOrd="2" destOrd="0" presId="urn:microsoft.com/office/officeart/2005/8/layout/vList2"/>
    <dgm:cxn modelId="{9107F40D-8EAB-4B79-9445-74815CCD1867}" type="presParOf" srcId="{4D3F8782-A6B2-4F9C-8BF5-FF525B573248}" destId="{66D91D7E-FB10-4936-8FFA-21080405E7FD}" srcOrd="3" destOrd="0" presId="urn:microsoft.com/office/officeart/2005/8/layout/vList2"/>
    <dgm:cxn modelId="{17DC2B2A-34E8-446B-B7A6-280B37228E00}" type="presParOf" srcId="{4D3F8782-A6B2-4F9C-8BF5-FF525B573248}" destId="{88BF28BE-14C2-4CA9-B238-4FC5E81D9FBA}" srcOrd="4" destOrd="0" presId="urn:microsoft.com/office/officeart/2005/8/layout/vList2"/>
  </dgm:cxnLst>
  <dgm:bg>
    <a:noFill/>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B1F79A-F87B-481E-AF0E-E7E4D6CC83D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79017E7-D59D-4EDC-B57E-E341DD16DE9F}">
      <dgm:prSet/>
      <dgm:spPr/>
      <dgm:t>
        <a:bodyPr/>
        <a:lstStyle/>
        <a:p>
          <a:r>
            <a:rPr lang="en-GB" dirty="0">
              <a:solidFill>
                <a:srgbClr val="D4B776"/>
              </a:solidFill>
            </a:rPr>
            <a:t>Robert was subjected to abuse by his father, Jon was from a broken home (Application of Criminal Approaches in Psychology, 2017)</a:t>
          </a:r>
          <a:endParaRPr lang="en-US" dirty="0">
            <a:solidFill>
              <a:srgbClr val="D4B776"/>
            </a:solidFill>
          </a:endParaRPr>
        </a:p>
      </dgm:t>
    </dgm:pt>
    <dgm:pt modelId="{F5225157-D068-4E45-9832-88DA7D3A55AF}" type="parTrans" cxnId="{4AFFA55C-7644-41C4-84C0-6CDAF9524C1E}">
      <dgm:prSet/>
      <dgm:spPr/>
      <dgm:t>
        <a:bodyPr/>
        <a:lstStyle/>
        <a:p>
          <a:endParaRPr lang="en-US"/>
        </a:p>
      </dgm:t>
    </dgm:pt>
    <dgm:pt modelId="{92B430E4-E358-4B34-BFFF-1404DD4E37EE}" type="sibTrans" cxnId="{4AFFA55C-7644-41C4-84C0-6CDAF9524C1E}">
      <dgm:prSet/>
      <dgm:spPr/>
      <dgm:t>
        <a:bodyPr/>
        <a:lstStyle/>
        <a:p>
          <a:endParaRPr lang="en-US"/>
        </a:p>
      </dgm:t>
    </dgm:pt>
    <dgm:pt modelId="{585EE4F6-A4FA-4649-8374-59E3FC56267D}">
      <dgm:prSet/>
      <dgm:spPr/>
      <dgm:t>
        <a:bodyPr/>
        <a:lstStyle/>
        <a:p>
          <a:r>
            <a:rPr lang="en-GB" dirty="0">
              <a:solidFill>
                <a:srgbClr val="D4B776"/>
              </a:solidFill>
            </a:rPr>
            <a:t>Imitated a scene from a horror movie they had been watching (</a:t>
          </a:r>
          <a:r>
            <a:rPr lang="en-GB" dirty="0" err="1">
              <a:solidFill>
                <a:srgbClr val="D4B776"/>
              </a:solidFill>
            </a:rPr>
            <a:t>Psychologyrevisionblog</a:t>
          </a:r>
          <a:r>
            <a:rPr lang="en-GB" dirty="0">
              <a:solidFill>
                <a:srgbClr val="D4B776"/>
              </a:solidFill>
            </a:rPr>
            <a:t>, 2011)</a:t>
          </a:r>
          <a:endParaRPr lang="en-US" dirty="0">
            <a:solidFill>
              <a:srgbClr val="D4B776"/>
            </a:solidFill>
          </a:endParaRPr>
        </a:p>
      </dgm:t>
    </dgm:pt>
    <dgm:pt modelId="{C70C1326-E324-4BB7-B1F8-5D72EC6E95F8}" type="parTrans" cxnId="{5FE7CFF7-18C1-4568-92C0-0A5AB4B1AD99}">
      <dgm:prSet/>
      <dgm:spPr/>
      <dgm:t>
        <a:bodyPr/>
        <a:lstStyle/>
        <a:p>
          <a:endParaRPr lang="en-US"/>
        </a:p>
      </dgm:t>
    </dgm:pt>
    <dgm:pt modelId="{EAEE2E69-D151-4386-8C4D-07B50377DB4C}" type="sibTrans" cxnId="{5FE7CFF7-18C1-4568-92C0-0A5AB4B1AD99}">
      <dgm:prSet/>
      <dgm:spPr/>
      <dgm:t>
        <a:bodyPr/>
        <a:lstStyle/>
        <a:p>
          <a:endParaRPr lang="en-US"/>
        </a:p>
      </dgm:t>
    </dgm:pt>
    <dgm:pt modelId="{DDCF1147-3994-4E48-9A92-8B23C01677E1}">
      <dgm:prSet/>
      <dgm:spPr/>
      <dgm:t>
        <a:bodyPr/>
        <a:lstStyle/>
        <a:p>
          <a:r>
            <a:rPr lang="en-GB" dirty="0">
              <a:solidFill>
                <a:srgbClr val="D4B776"/>
              </a:solidFill>
            </a:rPr>
            <a:t>Jon was known to be 'obsessed with porn and sexual violence' (Wilkes and Deputy News Editor and Thompson, 2020)</a:t>
          </a:r>
          <a:endParaRPr lang="en-US" dirty="0">
            <a:solidFill>
              <a:srgbClr val="D4B776"/>
            </a:solidFill>
          </a:endParaRPr>
        </a:p>
      </dgm:t>
    </dgm:pt>
    <dgm:pt modelId="{0DC5CA75-6009-4BBB-A343-7238ED5A90E1}" type="parTrans" cxnId="{85EB585B-D18B-4F0C-A111-3EA2FDCEA264}">
      <dgm:prSet/>
      <dgm:spPr/>
      <dgm:t>
        <a:bodyPr/>
        <a:lstStyle/>
        <a:p>
          <a:endParaRPr lang="en-US"/>
        </a:p>
      </dgm:t>
    </dgm:pt>
    <dgm:pt modelId="{26B68966-395D-46D0-9B44-97B080570C51}" type="sibTrans" cxnId="{85EB585B-D18B-4F0C-A111-3EA2FDCEA264}">
      <dgm:prSet/>
      <dgm:spPr/>
      <dgm:t>
        <a:bodyPr/>
        <a:lstStyle/>
        <a:p>
          <a:endParaRPr lang="en-US"/>
        </a:p>
      </dgm:t>
    </dgm:pt>
    <dgm:pt modelId="{7F634F91-A723-4598-A392-3CD47BE2822A}" type="pres">
      <dgm:prSet presAssocID="{C4B1F79A-F87B-481E-AF0E-E7E4D6CC83DF}" presName="vert0" presStyleCnt="0">
        <dgm:presLayoutVars>
          <dgm:dir/>
          <dgm:animOne val="branch"/>
          <dgm:animLvl val="lvl"/>
        </dgm:presLayoutVars>
      </dgm:prSet>
      <dgm:spPr/>
    </dgm:pt>
    <dgm:pt modelId="{28CA1EB1-6F1A-4754-AA54-35E7C81E8499}" type="pres">
      <dgm:prSet presAssocID="{F79017E7-D59D-4EDC-B57E-E341DD16DE9F}" presName="thickLine" presStyleLbl="alignNode1" presStyleIdx="0" presStyleCnt="3"/>
      <dgm:spPr/>
    </dgm:pt>
    <dgm:pt modelId="{54135298-FFCF-424F-B91B-956552FC3D12}" type="pres">
      <dgm:prSet presAssocID="{F79017E7-D59D-4EDC-B57E-E341DD16DE9F}" presName="horz1" presStyleCnt="0"/>
      <dgm:spPr/>
    </dgm:pt>
    <dgm:pt modelId="{9A49650D-4079-4E88-8240-7D602514D325}" type="pres">
      <dgm:prSet presAssocID="{F79017E7-D59D-4EDC-B57E-E341DD16DE9F}" presName="tx1" presStyleLbl="revTx" presStyleIdx="0" presStyleCnt="3"/>
      <dgm:spPr/>
    </dgm:pt>
    <dgm:pt modelId="{02C3D78A-A1E4-4E76-A133-4440507E2887}" type="pres">
      <dgm:prSet presAssocID="{F79017E7-D59D-4EDC-B57E-E341DD16DE9F}" presName="vert1" presStyleCnt="0"/>
      <dgm:spPr/>
    </dgm:pt>
    <dgm:pt modelId="{7DDBBF8F-2C8E-4397-93DC-66F595116A9A}" type="pres">
      <dgm:prSet presAssocID="{585EE4F6-A4FA-4649-8374-59E3FC56267D}" presName="thickLine" presStyleLbl="alignNode1" presStyleIdx="1" presStyleCnt="3"/>
      <dgm:spPr/>
    </dgm:pt>
    <dgm:pt modelId="{4F44AAA7-9A9F-4931-837C-C419A3E50949}" type="pres">
      <dgm:prSet presAssocID="{585EE4F6-A4FA-4649-8374-59E3FC56267D}" presName="horz1" presStyleCnt="0"/>
      <dgm:spPr/>
    </dgm:pt>
    <dgm:pt modelId="{7463E421-0D1F-4433-B2DF-B915D58735EB}" type="pres">
      <dgm:prSet presAssocID="{585EE4F6-A4FA-4649-8374-59E3FC56267D}" presName="tx1" presStyleLbl="revTx" presStyleIdx="1" presStyleCnt="3"/>
      <dgm:spPr/>
    </dgm:pt>
    <dgm:pt modelId="{FF84131B-761A-49A1-B1F7-565261F235B3}" type="pres">
      <dgm:prSet presAssocID="{585EE4F6-A4FA-4649-8374-59E3FC56267D}" presName="vert1" presStyleCnt="0"/>
      <dgm:spPr/>
    </dgm:pt>
    <dgm:pt modelId="{45522B96-FCCE-439A-993D-62E1C0CE2018}" type="pres">
      <dgm:prSet presAssocID="{DDCF1147-3994-4E48-9A92-8B23C01677E1}" presName="thickLine" presStyleLbl="alignNode1" presStyleIdx="2" presStyleCnt="3"/>
      <dgm:spPr/>
    </dgm:pt>
    <dgm:pt modelId="{842993E6-45F7-4937-9096-F4701A6F6713}" type="pres">
      <dgm:prSet presAssocID="{DDCF1147-3994-4E48-9A92-8B23C01677E1}" presName="horz1" presStyleCnt="0"/>
      <dgm:spPr/>
    </dgm:pt>
    <dgm:pt modelId="{56FF79A9-77E8-47F2-B16F-6F0A8827183D}" type="pres">
      <dgm:prSet presAssocID="{DDCF1147-3994-4E48-9A92-8B23C01677E1}" presName="tx1" presStyleLbl="revTx" presStyleIdx="2" presStyleCnt="3"/>
      <dgm:spPr/>
    </dgm:pt>
    <dgm:pt modelId="{8EE1771E-433B-4C62-BFD8-903D47AD42B1}" type="pres">
      <dgm:prSet presAssocID="{DDCF1147-3994-4E48-9A92-8B23C01677E1}" presName="vert1" presStyleCnt="0"/>
      <dgm:spPr/>
    </dgm:pt>
  </dgm:ptLst>
  <dgm:cxnLst>
    <dgm:cxn modelId="{C0287530-4DD4-4E3C-82F3-15E77DE60DDA}" type="presOf" srcId="{DDCF1147-3994-4E48-9A92-8B23C01677E1}" destId="{56FF79A9-77E8-47F2-B16F-6F0A8827183D}" srcOrd="0" destOrd="0" presId="urn:microsoft.com/office/officeart/2008/layout/LinedList"/>
    <dgm:cxn modelId="{85EB585B-D18B-4F0C-A111-3EA2FDCEA264}" srcId="{C4B1F79A-F87B-481E-AF0E-E7E4D6CC83DF}" destId="{DDCF1147-3994-4E48-9A92-8B23C01677E1}" srcOrd="2" destOrd="0" parTransId="{0DC5CA75-6009-4BBB-A343-7238ED5A90E1}" sibTransId="{26B68966-395D-46D0-9B44-97B080570C51}"/>
    <dgm:cxn modelId="{4AFFA55C-7644-41C4-84C0-6CDAF9524C1E}" srcId="{C4B1F79A-F87B-481E-AF0E-E7E4D6CC83DF}" destId="{F79017E7-D59D-4EDC-B57E-E341DD16DE9F}" srcOrd="0" destOrd="0" parTransId="{F5225157-D068-4E45-9832-88DA7D3A55AF}" sibTransId="{92B430E4-E358-4B34-BFFF-1404DD4E37EE}"/>
    <dgm:cxn modelId="{9D6A2DA8-01E6-452D-9745-1149DA0FC008}" type="presOf" srcId="{C4B1F79A-F87B-481E-AF0E-E7E4D6CC83DF}" destId="{7F634F91-A723-4598-A392-3CD47BE2822A}" srcOrd="0" destOrd="0" presId="urn:microsoft.com/office/officeart/2008/layout/LinedList"/>
    <dgm:cxn modelId="{DE7855D0-2D19-4F66-8AD9-2622D75E96C5}" type="presOf" srcId="{F79017E7-D59D-4EDC-B57E-E341DD16DE9F}" destId="{9A49650D-4079-4E88-8240-7D602514D325}" srcOrd="0" destOrd="0" presId="urn:microsoft.com/office/officeart/2008/layout/LinedList"/>
    <dgm:cxn modelId="{F6FC71DE-2A72-4228-9295-D48E96C84586}" type="presOf" srcId="{585EE4F6-A4FA-4649-8374-59E3FC56267D}" destId="{7463E421-0D1F-4433-B2DF-B915D58735EB}" srcOrd="0" destOrd="0" presId="urn:microsoft.com/office/officeart/2008/layout/LinedList"/>
    <dgm:cxn modelId="{5FE7CFF7-18C1-4568-92C0-0A5AB4B1AD99}" srcId="{C4B1F79A-F87B-481E-AF0E-E7E4D6CC83DF}" destId="{585EE4F6-A4FA-4649-8374-59E3FC56267D}" srcOrd="1" destOrd="0" parTransId="{C70C1326-E324-4BB7-B1F8-5D72EC6E95F8}" sibTransId="{EAEE2E69-D151-4386-8C4D-07B50377DB4C}"/>
    <dgm:cxn modelId="{11B2FC7D-0BCF-41D5-AE51-9CE722F1761D}" type="presParOf" srcId="{7F634F91-A723-4598-A392-3CD47BE2822A}" destId="{28CA1EB1-6F1A-4754-AA54-35E7C81E8499}" srcOrd="0" destOrd="0" presId="urn:microsoft.com/office/officeart/2008/layout/LinedList"/>
    <dgm:cxn modelId="{4A3DE05B-DB39-4D4E-BAB6-EA2C59427532}" type="presParOf" srcId="{7F634F91-A723-4598-A392-3CD47BE2822A}" destId="{54135298-FFCF-424F-B91B-956552FC3D12}" srcOrd="1" destOrd="0" presId="urn:microsoft.com/office/officeart/2008/layout/LinedList"/>
    <dgm:cxn modelId="{846D884E-677F-4364-AC14-E8B6D7FF1E28}" type="presParOf" srcId="{54135298-FFCF-424F-B91B-956552FC3D12}" destId="{9A49650D-4079-4E88-8240-7D602514D325}" srcOrd="0" destOrd="0" presId="urn:microsoft.com/office/officeart/2008/layout/LinedList"/>
    <dgm:cxn modelId="{61F4DD39-849F-41CB-9776-A42AADA1E625}" type="presParOf" srcId="{54135298-FFCF-424F-B91B-956552FC3D12}" destId="{02C3D78A-A1E4-4E76-A133-4440507E2887}" srcOrd="1" destOrd="0" presId="urn:microsoft.com/office/officeart/2008/layout/LinedList"/>
    <dgm:cxn modelId="{D8C51DD1-6663-49BC-AF40-B6F925CF92EE}" type="presParOf" srcId="{7F634F91-A723-4598-A392-3CD47BE2822A}" destId="{7DDBBF8F-2C8E-4397-93DC-66F595116A9A}" srcOrd="2" destOrd="0" presId="urn:microsoft.com/office/officeart/2008/layout/LinedList"/>
    <dgm:cxn modelId="{AB572EF1-01CC-437E-AB2B-BF339AC7A43F}" type="presParOf" srcId="{7F634F91-A723-4598-A392-3CD47BE2822A}" destId="{4F44AAA7-9A9F-4931-837C-C419A3E50949}" srcOrd="3" destOrd="0" presId="urn:microsoft.com/office/officeart/2008/layout/LinedList"/>
    <dgm:cxn modelId="{35D61C45-74FE-41E2-BDDE-88E6B103E346}" type="presParOf" srcId="{4F44AAA7-9A9F-4931-837C-C419A3E50949}" destId="{7463E421-0D1F-4433-B2DF-B915D58735EB}" srcOrd="0" destOrd="0" presId="urn:microsoft.com/office/officeart/2008/layout/LinedList"/>
    <dgm:cxn modelId="{1B5185ED-E5A1-4FB8-80EC-7A548893559B}" type="presParOf" srcId="{4F44AAA7-9A9F-4931-837C-C419A3E50949}" destId="{FF84131B-761A-49A1-B1F7-565261F235B3}" srcOrd="1" destOrd="0" presId="urn:microsoft.com/office/officeart/2008/layout/LinedList"/>
    <dgm:cxn modelId="{095BF2DF-5260-4A48-B0CC-F29160DA9464}" type="presParOf" srcId="{7F634F91-A723-4598-A392-3CD47BE2822A}" destId="{45522B96-FCCE-439A-993D-62E1C0CE2018}" srcOrd="4" destOrd="0" presId="urn:microsoft.com/office/officeart/2008/layout/LinedList"/>
    <dgm:cxn modelId="{00652F19-BFD3-4EED-AD8C-25738DDD0E0B}" type="presParOf" srcId="{7F634F91-A723-4598-A392-3CD47BE2822A}" destId="{842993E6-45F7-4937-9096-F4701A6F6713}" srcOrd="5" destOrd="0" presId="urn:microsoft.com/office/officeart/2008/layout/LinedList"/>
    <dgm:cxn modelId="{2756A6B4-C38B-4DD8-8B98-46E2F61AE8D1}" type="presParOf" srcId="{842993E6-45F7-4937-9096-F4701A6F6713}" destId="{56FF79A9-77E8-47F2-B16F-6F0A8827183D}" srcOrd="0" destOrd="0" presId="urn:microsoft.com/office/officeart/2008/layout/LinedList"/>
    <dgm:cxn modelId="{DB0CB04E-6066-4C17-B114-7DBA2EE9518F}" type="presParOf" srcId="{842993E6-45F7-4937-9096-F4701A6F6713}" destId="{8EE1771E-433B-4C62-BFD8-903D47AD42B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8FC125-5929-412C-B281-B2719B225747}">
      <dsp:nvSpPr>
        <dsp:cNvPr id="0" name=""/>
        <dsp:cNvSpPr/>
      </dsp:nvSpPr>
      <dsp:spPr>
        <a:xfrm>
          <a:off x="0" y="0"/>
          <a:ext cx="5528569" cy="1085760"/>
        </a:xfrm>
        <a:prstGeom prst="roundRect">
          <a:avLst/>
        </a:prstGeom>
        <a:noFill/>
        <a:ln w="57150" cap="rnd" cmpd="sng" algn="ctr">
          <a:solidFill>
            <a:srgbClr val="D4B77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solidFill>
                <a:srgbClr val="D4B776"/>
              </a:solidFill>
            </a:rPr>
            <a:t>Fascinated by knives </a:t>
          </a:r>
          <a:endParaRPr lang="en-US" sz="3600" kern="1200">
            <a:solidFill>
              <a:srgbClr val="D4B776"/>
            </a:solidFill>
          </a:endParaRPr>
        </a:p>
      </dsp:txBody>
      <dsp:txXfrm>
        <a:off x="53002" y="53002"/>
        <a:ext cx="5422565" cy="979756"/>
      </dsp:txXfrm>
    </dsp:sp>
    <dsp:sp modelId="{2AFEC3D3-73EC-44EB-ABAD-387581F6B97B}">
      <dsp:nvSpPr>
        <dsp:cNvPr id="0" name=""/>
        <dsp:cNvSpPr/>
      </dsp:nvSpPr>
      <dsp:spPr>
        <a:xfrm>
          <a:off x="0" y="1255598"/>
          <a:ext cx="5528569" cy="1085760"/>
        </a:xfrm>
        <a:prstGeom prst="roundRect">
          <a:avLst/>
        </a:prstGeom>
        <a:noFill/>
        <a:ln w="57150" cap="rnd" cmpd="sng" algn="ctr">
          <a:solidFill>
            <a:srgbClr val="D4B77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solidFill>
                <a:srgbClr val="D4B776"/>
              </a:solidFill>
            </a:rPr>
            <a:t>Childhood Trauma</a:t>
          </a:r>
          <a:endParaRPr lang="en-US" sz="3600" kern="1200">
            <a:solidFill>
              <a:srgbClr val="D4B776"/>
            </a:solidFill>
          </a:endParaRPr>
        </a:p>
      </dsp:txBody>
      <dsp:txXfrm>
        <a:off x="53002" y="1308600"/>
        <a:ext cx="5422565" cy="979756"/>
      </dsp:txXfrm>
    </dsp:sp>
    <dsp:sp modelId="{88BF28BE-14C2-4CA9-B238-4FC5E81D9FBA}">
      <dsp:nvSpPr>
        <dsp:cNvPr id="0" name=""/>
        <dsp:cNvSpPr/>
      </dsp:nvSpPr>
      <dsp:spPr>
        <a:xfrm>
          <a:off x="0" y="2508398"/>
          <a:ext cx="5528569" cy="1085760"/>
        </a:xfrm>
        <a:prstGeom prst="roundRect">
          <a:avLst/>
        </a:prstGeom>
        <a:noFill/>
        <a:ln w="57150" cap="rnd" cmpd="sng" algn="ctr">
          <a:solidFill>
            <a:srgbClr val="D4B77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solidFill>
                <a:srgbClr val="D4B776"/>
              </a:solidFill>
            </a:rPr>
            <a:t>Sociopathic tendencies</a:t>
          </a:r>
          <a:endParaRPr lang="en-US" sz="3600" kern="1200">
            <a:solidFill>
              <a:srgbClr val="D4B776"/>
            </a:solidFill>
          </a:endParaRPr>
        </a:p>
      </dsp:txBody>
      <dsp:txXfrm>
        <a:off x="53002" y="2561400"/>
        <a:ext cx="5422565" cy="979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A1EB1-6F1A-4754-AA54-35E7C81E8499}">
      <dsp:nvSpPr>
        <dsp:cNvPr id="0" name=""/>
        <dsp:cNvSpPr/>
      </dsp:nvSpPr>
      <dsp:spPr>
        <a:xfrm>
          <a:off x="0" y="2745"/>
          <a:ext cx="6977741"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49650D-4079-4E88-8240-7D602514D325}">
      <dsp:nvSpPr>
        <dsp:cNvPr id="0" name=""/>
        <dsp:cNvSpPr/>
      </dsp:nvSpPr>
      <dsp:spPr>
        <a:xfrm>
          <a:off x="0" y="2745"/>
          <a:ext cx="6977741" cy="187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solidFill>
                <a:srgbClr val="D4B776"/>
              </a:solidFill>
            </a:rPr>
            <a:t>Robert was subjected to abuse by his father, Jon was from a broken home (Application of Criminal Approaches in Psychology, 2017)</a:t>
          </a:r>
          <a:endParaRPr lang="en-US" sz="3000" kern="1200" dirty="0">
            <a:solidFill>
              <a:srgbClr val="D4B776"/>
            </a:solidFill>
          </a:endParaRPr>
        </a:p>
      </dsp:txBody>
      <dsp:txXfrm>
        <a:off x="0" y="2745"/>
        <a:ext cx="6977741" cy="1872100"/>
      </dsp:txXfrm>
    </dsp:sp>
    <dsp:sp modelId="{7DDBBF8F-2C8E-4397-93DC-66F595116A9A}">
      <dsp:nvSpPr>
        <dsp:cNvPr id="0" name=""/>
        <dsp:cNvSpPr/>
      </dsp:nvSpPr>
      <dsp:spPr>
        <a:xfrm>
          <a:off x="0" y="1874845"/>
          <a:ext cx="6977741"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63E421-0D1F-4433-B2DF-B915D58735EB}">
      <dsp:nvSpPr>
        <dsp:cNvPr id="0" name=""/>
        <dsp:cNvSpPr/>
      </dsp:nvSpPr>
      <dsp:spPr>
        <a:xfrm>
          <a:off x="0" y="1874845"/>
          <a:ext cx="6977741" cy="187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solidFill>
                <a:srgbClr val="D4B776"/>
              </a:solidFill>
            </a:rPr>
            <a:t>Imitated a scene from a horror movie they had been watching (</a:t>
          </a:r>
          <a:r>
            <a:rPr lang="en-GB" sz="3000" kern="1200" dirty="0" err="1">
              <a:solidFill>
                <a:srgbClr val="D4B776"/>
              </a:solidFill>
            </a:rPr>
            <a:t>Psychologyrevisionblog</a:t>
          </a:r>
          <a:r>
            <a:rPr lang="en-GB" sz="3000" kern="1200" dirty="0">
              <a:solidFill>
                <a:srgbClr val="D4B776"/>
              </a:solidFill>
            </a:rPr>
            <a:t>, 2011)</a:t>
          </a:r>
          <a:endParaRPr lang="en-US" sz="3000" kern="1200" dirty="0">
            <a:solidFill>
              <a:srgbClr val="D4B776"/>
            </a:solidFill>
          </a:endParaRPr>
        </a:p>
      </dsp:txBody>
      <dsp:txXfrm>
        <a:off x="0" y="1874845"/>
        <a:ext cx="6977741" cy="1872100"/>
      </dsp:txXfrm>
    </dsp:sp>
    <dsp:sp modelId="{45522B96-FCCE-439A-993D-62E1C0CE2018}">
      <dsp:nvSpPr>
        <dsp:cNvPr id="0" name=""/>
        <dsp:cNvSpPr/>
      </dsp:nvSpPr>
      <dsp:spPr>
        <a:xfrm>
          <a:off x="0" y="3746946"/>
          <a:ext cx="6977741"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FF79A9-77E8-47F2-B16F-6F0A8827183D}">
      <dsp:nvSpPr>
        <dsp:cNvPr id="0" name=""/>
        <dsp:cNvSpPr/>
      </dsp:nvSpPr>
      <dsp:spPr>
        <a:xfrm>
          <a:off x="0" y="3746946"/>
          <a:ext cx="6977741" cy="187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solidFill>
                <a:srgbClr val="D4B776"/>
              </a:solidFill>
            </a:rPr>
            <a:t>Jon was known to be 'obsessed with porn and sexual violence' (Wilkes and Deputy News Editor and Thompson, 2020)</a:t>
          </a:r>
          <a:endParaRPr lang="en-US" sz="3000" kern="1200" dirty="0">
            <a:solidFill>
              <a:srgbClr val="D4B776"/>
            </a:solidFill>
          </a:endParaRPr>
        </a:p>
      </dsp:txBody>
      <dsp:txXfrm>
        <a:off x="0" y="3746946"/>
        <a:ext cx="6977741" cy="18721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26123B-3700-4CE2-BADD-B5AEF8510CBE}" type="datetimeFigureOut">
              <a:t>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F2A1E7-DDDD-46B4-9051-05ADD9171524}" type="slidenum">
              <a:t>‹#›</a:t>
            </a:fld>
            <a:endParaRPr lang="en-GB"/>
          </a:p>
        </p:txBody>
      </p:sp>
    </p:spTree>
    <p:extLst>
      <p:ext uri="{BB962C8B-B14F-4D97-AF65-F5344CB8AC3E}">
        <p14:creationId xmlns:p14="http://schemas.microsoft.com/office/powerpoint/2010/main" val="4157998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scienceleadership.org/blog/the_insanity_defense--adowa_mohamed"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collections.countway.harvard.edu/onview/exhibits/show/talking-heads/franz-joseph-gall" TargetMode="External"/><Relationship Id="rId4" Type="http://schemas.openxmlformats.org/officeDocument/2006/relationships/hyperlink" Target="https://www.simplypsychology.org/phrenology.html"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iography.com/crime/ted-bundy#ted-bundys-childhood"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mayoclinic.org/diseases-conditions/antisocial-personality-disorder/symptoms-causes/syc-20353928#:~:text=Overview,rights%20and%20feelings%20of%20others"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bc.co.uk/news/uk-england-kent-59207611"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www.judiciary.uk/wp-content/uploads/2022/12/R-v-David-Fuller-sentencing-remarks-071222.pdf" TargetMode="External"/><Relationship Id="rId4" Type="http://schemas.openxmlformats.org/officeDocument/2006/relationships/hyperlink" Target="https://www.standard.co.uk/news/crime/david-fuller-sentence-trial-family-kent-morgue-b971925.html"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verywellmind.com/what-is-phrenology-2795251"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Pic 1 - </a:t>
            </a:r>
            <a:r>
              <a:rPr lang="en-US">
                <a:hlinkClick r:id="rId3"/>
              </a:rPr>
              <a:t>https://scienceleadership.org/blog/the_insanity_defense--adowa_mohamed</a:t>
            </a:r>
            <a:r>
              <a:rPr lang="en-US"/>
              <a:t> </a:t>
            </a:r>
          </a:p>
          <a:p>
            <a:r>
              <a:rPr lang="en-US">
                <a:ea typeface="Calibri"/>
                <a:cs typeface="Calibri"/>
              </a:rPr>
              <a:t>Pic 2 - </a:t>
            </a:r>
            <a:r>
              <a:rPr lang="en-US">
                <a:hlinkClick r:id="rId4"/>
              </a:rPr>
              <a:t>https://www.simplypsychology.org/phrenology.html</a:t>
            </a:r>
            <a:r>
              <a:rPr lang="en-US"/>
              <a:t> </a:t>
            </a:r>
          </a:p>
          <a:p>
            <a:r>
              <a:rPr lang="en-US">
                <a:ea typeface="Calibri"/>
                <a:cs typeface="Calibri"/>
              </a:rPr>
              <a:t>Franz Joseph Gall – Was born in 1758, in Germany and embarked on a tour of Europe to study the brain and skull shape of criminals from all backgrounds. </a:t>
            </a:r>
          </a:p>
          <a:p>
            <a:r>
              <a:rPr lang="en-US">
                <a:ea typeface="Calibri"/>
                <a:cs typeface="Calibri"/>
              </a:rPr>
              <a:t>Organs of the Brain – He believed that the brain was made up of 26 organs which were all responsible for different functions and characteristics of the individual. </a:t>
            </a:r>
          </a:p>
          <a:p>
            <a:r>
              <a:rPr lang="en-US">
                <a:ea typeface="Calibri"/>
                <a:cs typeface="Calibri"/>
              </a:rPr>
              <a:t>Skull Shape – He believed that the structure of the brain </a:t>
            </a:r>
            <a:r>
              <a:rPr lang="en-US" err="1">
                <a:ea typeface="Calibri"/>
                <a:cs typeface="Calibri"/>
              </a:rPr>
              <a:t>influeneced</a:t>
            </a:r>
            <a:r>
              <a:rPr lang="en-US">
                <a:ea typeface="Calibri"/>
                <a:cs typeface="Calibri"/>
              </a:rPr>
              <a:t> the shape of the skull, so by examining a person's skull, you would be able to tell if for example, that person would be more likely to be a criminal or not. </a:t>
            </a:r>
          </a:p>
          <a:p>
            <a:r>
              <a:rPr lang="en-US">
                <a:hlinkClick r:id="rId5"/>
              </a:rPr>
              <a:t>https://collections.countway.harvard.edu/onview/exhibits/show/talking-heads/franz-joseph-gall</a:t>
            </a:r>
            <a:r>
              <a:rPr lang="en-US"/>
              <a:t> </a:t>
            </a:r>
            <a:endParaRPr lang="en-US">
              <a:cs typeface="Calibri"/>
            </a:endParaRPr>
          </a:p>
          <a:p>
            <a:endParaRPr lang="en-GB"/>
          </a:p>
        </p:txBody>
      </p:sp>
      <p:sp>
        <p:nvSpPr>
          <p:cNvPr id="4" name="Slide Number Placeholder 3"/>
          <p:cNvSpPr>
            <a:spLocks noGrp="1"/>
          </p:cNvSpPr>
          <p:nvPr>
            <p:ph type="sldNum" sz="quarter" idx="5"/>
          </p:nvPr>
        </p:nvSpPr>
        <p:spPr/>
        <p:txBody>
          <a:bodyPr/>
          <a:lstStyle/>
          <a:p>
            <a:fld id="{CCF2A1E7-DDDD-46B4-9051-05ADD9171524}" type="slidenum">
              <a:rPr lang="en-GB" smtClean="0"/>
              <a:t>3</a:t>
            </a:fld>
            <a:endParaRPr lang="en-GB"/>
          </a:p>
        </p:txBody>
      </p:sp>
    </p:spTree>
    <p:extLst>
      <p:ext uri="{BB962C8B-B14F-4D97-AF65-F5344CB8AC3E}">
        <p14:creationId xmlns:p14="http://schemas.microsoft.com/office/powerpoint/2010/main" val="1965291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Fascinated by Knives – From a young age, Ted showed an unusual interest in the concept of death and was seen on more than one occasion, playing with knives. Obviously this is not normal behavior for a child. </a:t>
            </a:r>
          </a:p>
          <a:p>
            <a:r>
              <a:rPr lang="en-US">
                <a:cs typeface="Calibri"/>
              </a:rPr>
              <a:t>Childhood Trauma – The fact that he was told that is mother was his sister, and then later told the truth just to be moved away, could of caused any underlying psychological issues to worsen. </a:t>
            </a:r>
          </a:p>
          <a:p>
            <a:r>
              <a:rPr lang="en-US">
                <a:cs typeface="Calibri"/>
              </a:rPr>
              <a:t>Sociopathic Tendencies – Throughout Ted's life, he was known to be good with people and used his charm and good looks to manipulate people into believing him. </a:t>
            </a:r>
          </a:p>
          <a:p>
            <a:endParaRPr lang="en-US">
              <a:cs typeface="Calibri"/>
            </a:endParaRPr>
          </a:p>
          <a:p>
            <a:r>
              <a:rPr lang="en-US">
                <a:hlinkClick r:id="rId3"/>
              </a:rPr>
              <a:t>https://www.biography.com/crime/ted-bundy#ted-bundys-childhood</a:t>
            </a:r>
            <a:r>
              <a:rPr lang="en-US"/>
              <a:t> </a:t>
            </a:r>
          </a:p>
          <a:p>
            <a:r>
              <a:rPr lang="en-US">
                <a:hlinkClick r:id="rId4"/>
              </a:rPr>
              <a:t>https://www.mayoclinic.org/diseases-conditions/antisocial-personality-disorder/symptoms-causes/syc-20353928#:~:text=Overview,rights%20and%20feelings%20of%20others</a:t>
            </a:r>
            <a:r>
              <a:rPr lang="en-US"/>
              <a:t>. </a:t>
            </a:r>
            <a:endParaRPr lang="en-US">
              <a:cs typeface="Calibri"/>
            </a:endParaRPr>
          </a:p>
          <a:p>
            <a:endParaRPr lang="en-GB"/>
          </a:p>
        </p:txBody>
      </p:sp>
      <p:sp>
        <p:nvSpPr>
          <p:cNvPr id="4" name="Slide Number Placeholder 3"/>
          <p:cNvSpPr>
            <a:spLocks noGrp="1"/>
          </p:cNvSpPr>
          <p:nvPr>
            <p:ph type="sldNum" sz="quarter" idx="5"/>
          </p:nvPr>
        </p:nvSpPr>
        <p:spPr/>
        <p:txBody>
          <a:bodyPr/>
          <a:lstStyle/>
          <a:p>
            <a:fld id="{CCF2A1E7-DDDD-46B4-9051-05ADD9171524}" type="slidenum">
              <a:rPr lang="en-GB" smtClean="0"/>
              <a:t>4</a:t>
            </a:fld>
            <a:endParaRPr lang="en-GB"/>
          </a:p>
        </p:txBody>
      </p:sp>
    </p:spTree>
    <p:extLst>
      <p:ext uri="{BB962C8B-B14F-4D97-AF65-F5344CB8AC3E}">
        <p14:creationId xmlns:p14="http://schemas.microsoft.com/office/powerpoint/2010/main" val="1413823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 - </a:t>
            </a:r>
            <a:r>
              <a:rPr lang="en-US" dirty="0">
                <a:hlinkClick r:id="rId3"/>
              </a:rPr>
              <a:t>https://www.bbc.co.uk/news/uk-england-kent-59207611</a:t>
            </a:r>
            <a:r>
              <a:rPr lang="en-US" dirty="0"/>
              <a:t> </a:t>
            </a:r>
          </a:p>
          <a:p>
            <a:endParaRPr lang="en-US" dirty="0">
              <a:cs typeface="Calibri"/>
            </a:endParaRPr>
          </a:p>
          <a:p>
            <a:r>
              <a:rPr lang="en-US" dirty="0">
                <a:cs typeface="Calibri"/>
              </a:rPr>
              <a:t>Involved with Police from a Young Age – Between 1973 and 1977, David Fuller, in his early 20s, was involved in a series of house burglaries which he was found guilty for. </a:t>
            </a:r>
          </a:p>
          <a:p>
            <a:r>
              <a:rPr lang="en-US" dirty="0">
                <a:cs typeface="Calibri"/>
              </a:rPr>
              <a:t>Killed Two Women in 1987 – During 1987, David Fuller murdered two women in their homes and originally got away with it due to lack of forensic technology at the time. </a:t>
            </a:r>
          </a:p>
          <a:p>
            <a:r>
              <a:rPr lang="en-US" dirty="0">
                <a:cs typeface="Calibri"/>
              </a:rPr>
              <a:t>Sexually Assaulted Dead Bodies – Working as an electrician in hospitals, he then moved onto sexually assaulting over 100 bodies ranging from as young as 9 to as old as 100. Ted Bundy was also known to sexually assault corpses of his victims. </a:t>
            </a:r>
          </a:p>
          <a:p>
            <a:r>
              <a:rPr lang="en-US" dirty="0">
                <a:cs typeface="Calibri"/>
              </a:rPr>
              <a:t>Convicted 15th December 2021 – He was arrested and charge for these offences after images and videos of these acts were found of his own computer in his house. He currently serves a full life sentence and will die in prison. </a:t>
            </a:r>
          </a:p>
          <a:p>
            <a:endParaRPr lang="en-US" dirty="0">
              <a:cs typeface="Calibri"/>
            </a:endParaRPr>
          </a:p>
          <a:p>
            <a:r>
              <a:rPr lang="en-US" dirty="0">
                <a:cs typeface="Calibri"/>
              </a:rPr>
              <a:t>The fact that he was involved with the law from a young age, committed murder twice then went on to commit horrible crimes, may suggest that he was born with a serious </a:t>
            </a:r>
            <a:r>
              <a:rPr lang="en-US">
                <a:cs typeface="Calibri"/>
              </a:rPr>
              <a:t>psychological</a:t>
            </a:r>
            <a:r>
              <a:rPr lang="en-US" dirty="0">
                <a:cs typeface="Calibri"/>
              </a:rPr>
              <a:t> disorder. </a:t>
            </a:r>
          </a:p>
          <a:p>
            <a:endParaRPr lang="en-US" dirty="0"/>
          </a:p>
          <a:p>
            <a:r>
              <a:rPr lang="en-US" dirty="0">
                <a:hlinkClick r:id="rId4"/>
              </a:rPr>
              <a:t>https://www.standard.co.uk/news/crime/david-fuller-sentence-trial-family-kent-morgue-b971925.html</a:t>
            </a:r>
            <a:endParaRPr lang="en-US" dirty="0">
              <a:cs typeface="Calibri"/>
            </a:endParaRPr>
          </a:p>
          <a:p>
            <a:r>
              <a:rPr lang="en-US" dirty="0">
                <a:hlinkClick r:id="rId5"/>
              </a:rPr>
              <a:t>https://www.judiciary.uk/wp-content/uploads/2022/12/R-v-David-Fuller-sentencing-remarks-071222.pdf</a:t>
            </a:r>
            <a:r>
              <a:rPr lang="en-US" dirty="0"/>
              <a:t>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CF2A1E7-DDDD-46B4-9051-05ADD9171524}" type="slidenum">
              <a:rPr lang="en-GB"/>
              <a:t>5</a:t>
            </a:fld>
            <a:endParaRPr lang="en-GB"/>
          </a:p>
        </p:txBody>
      </p:sp>
    </p:spTree>
    <p:extLst>
      <p:ext uri="{BB962C8B-B14F-4D97-AF65-F5344CB8AC3E}">
        <p14:creationId xmlns:p14="http://schemas.microsoft.com/office/powerpoint/2010/main" val="850576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positives of this theory are that: </a:t>
            </a:r>
            <a:endParaRPr lang="en-US"/>
          </a:p>
          <a:p>
            <a:pPr marL="228600" indent="-228600">
              <a:buAutoNum type="arabicParenR"/>
            </a:pPr>
            <a:r>
              <a:rPr lang="en-US">
                <a:cs typeface="Calibri"/>
              </a:rPr>
              <a:t>It introduced the world to theories that concentrated on people's actions and their brain function.</a:t>
            </a:r>
          </a:p>
          <a:p>
            <a:pPr marL="228600" indent="-228600">
              <a:buAutoNum type="arabicParenR"/>
            </a:pPr>
            <a:r>
              <a:rPr lang="en-US">
                <a:cs typeface="Calibri"/>
              </a:rPr>
              <a:t>At the time, it was believed that criminals could be identified before any harm could be done. </a:t>
            </a:r>
          </a:p>
          <a:p>
            <a:pPr marL="228600" indent="-228600">
              <a:buAutoNum type="arabicParenR"/>
            </a:pPr>
            <a:endParaRPr lang="en-US">
              <a:cs typeface="Calibri"/>
            </a:endParaRPr>
          </a:p>
          <a:p>
            <a:r>
              <a:rPr lang="en-US">
                <a:cs typeface="Calibri"/>
              </a:rPr>
              <a:t>The negatives of this theory are that:</a:t>
            </a:r>
          </a:p>
          <a:p>
            <a:pPr marL="228600" indent="-228600">
              <a:buAutoNum type="arabicParenR"/>
            </a:pPr>
            <a:r>
              <a:rPr lang="en-US">
                <a:cs typeface="Calibri"/>
              </a:rPr>
              <a:t>The theory was discredited during the mid 1800s making it not the most reliable.</a:t>
            </a:r>
          </a:p>
          <a:p>
            <a:pPr marL="228600" indent="-228600">
              <a:buAutoNum type="arabicParenR"/>
            </a:pPr>
            <a:r>
              <a:rPr lang="en-US">
                <a:cs typeface="Calibri"/>
              </a:rPr>
              <a:t>The theory was not backed by any basic scientific method. Essentially, there is little to no correlation between someone's skull shape and how their brain works. </a:t>
            </a:r>
          </a:p>
          <a:p>
            <a:pPr marL="228600" indent="-228600">
              <a:buAutoNum type="arabicParenR"/>
            </a:pPr>
            <a:endParaRPr lang="en-US">
              <a:cs typeface="Calibri"/>
            </a:endParaRPr>
          </a:p>
          <a:p>
            <a:r>
              <a:rPr lang="en-US">
                <a:hlinkClick r:id="rId3"/>
              </a:rPr>
              <a:t>https://www.verywellmind.com/what-is-phrenology-2795251</a:t>
            </a:r>
            <a:r>
              <a:rPr lang="en-US"/>
              <a:t> </a:t>
            </a:r>
          </a:p>
          <a:p>
            <a:endParaRPr lang="en-GB"/>
          </a:p>
        </p:txBody>
      </p:sp>
      <p:sp>
        <p:nvSpPr>
          <p:cNvPr id="4" name="Slide Number Placeholder 3"/>
          <p:cNvSpPr>
            <a:spLocks noGrp="1"/>
          </p:cNvSpPr>
          <p:nvPr>
            <p:ph type="sldNum" sz="quarter" idx="5"/>
          </p:nvPr>
        </p:nvSpPr>
        <p:spPr/>
        <p:txBody>
          <a:bodyPr/>
          <a:lstStyle/>
          <a:p>
            <a:fld id="{CCF2A1E7-DDDD-46B4-9051-05ADD9171524}" type="slidenum">
              <a:rPr lang="en-GB" smtClean="0"/>
              <a:t>6</a:t>
            </a:fld>
            <a:endParaRPr lang="en-GB"/>
          </a:p>
        </p:txBody>
      </p:sp>
    </p:spTree>
    <p:extLst>
      <p:ext uri="{BB962C8B-B14F-4D97-AF65-F5344CB8AC3E}">
        <p14:creationId xmlns:p14="http://schemas.microsoft.com/office/powerpoint/2010/main" val="428971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F2A1E7-DDDD-46B4-9051-05ADD9171524}" type="slidenum">
              <a:rPr lang="en-GB" smtClean="0"/>
              <a:t>13</a:t>
            </a:fld>
            <a:endParaRPr lang="en-GB"/>
          </a:p>
        </p:txBody>
      </p:sp>
    </p:spTree>
    <p:extLst>
      <p:ext uri="{BB962C8B-B14F-4D97-AF65-F5344CB8AC3E}">
        <p14:creationId xmlns:p14="http://schemas.microsoft.com/office/powerpoint/2010/main" val="833679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F2A1E7-DDDD-46B4-9051-05ADD9171524}" type="slidenum">
              <a:rPr lang="en-GB" smtClean="0"/>
              <a:t>14</a:t>
            </a:fld>
            <a:endParaRPr lang="en-GB"/>
          </a:p>
        </p:txBody>
      </p:sp>
    </p:spTree>
    <p:extLst>
      <p:ext uri="{BB962C8B-B14F-4D97-AF65-F5344CB8AC3E}">
        <p14:creationId xmlns:p14="http://schemas.microsoft.com/office/powerpoint/2010/main" val="2848899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3178851D-594E-4F09-95FD-974B8C29C12D}"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34586719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178851D-594E-4F09-95FD-974B8C29C12D}"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3964583176"/>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78851D-594E-4F09-95FD-974B8C29C12D}"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2114574631"/>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178851D-594E-4F09-95FD-974B8C29C12D}"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123415142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178851D-594E-4F09-95FD-974B8C29C12D}" type="datetimeFigureOut">
              <a:rPr lang="en-GB" smtClean="0"/>
              <a:t>10/03/2024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132714340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178851D-594E-4F09-95FD-974B8C29C12D}" type="datetimeFigureOut">
              <a:rPr lang="en-GB" smtClean="0"/>
              <a:t>10/03/2024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2391241468"/>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8851D-594E-4F09-95FD-974B8C29C12D}" type="datetimeFigureOut">
              <a:rPr lang="en-GB" smtClean="0"/>
              <a:t>10/03/2024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3755929562"/>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178851D-594E-4F09-95FD-974B8C29C12D}"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2586678783"/>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178851D-594E-4F09-95FD-974B8C29C12D}"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706240833"/>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178851D-594E-4F09-95FD-974B8C29C12D}"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2541159995"/>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178851D-594E-4F09-95FD-974B8C29C12D}"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569291629"/>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178851D-594E-4F09-95FD-974B8C29C12D}"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D2D834-FB3A-4A41-8A1A-BB45C6777791}"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715486517"/>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178851D-594E-4F09-95FD-974B8C29C12D}" type="datetimeFigureOut">
              <a:rPr lang="en-GB" smtClean="0"/>
              <a:t>10/03/2024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1886856281"/>
      </p:ext>
    </p:extLst>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178851D-594E-4F09-95FD-974B8C29C12D}" type="datetimeFigureOut">
              <a:rPr lang="en-GB" smtClean="0"/>
              <a:t>10/03/2024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2789548480"/>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178851D-594E-4F09-95FD-974B8C29C12D}" type="datetimeFigureOut">
              <a:rPr lang="en-GB" smtClean="0"/>
              <a:t>10/03/2024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3146305365"/>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178851D-594E-4F09-95FD-974B8C29C12D}"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25404634"/>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178851D-594E-4F09-95FD-974B8C29C12D}" type="datetimeFigureOut">
              <a:rPr lang="en-GB" smtClean="0"/>
              <a:t>10/03/2024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D2D834-FB3A-4A41-8A1A-BB45C6777791}" type="slidenum">
              <a:rPr lang="en-GB" smtClean="0"/>
              <a:t>‹#›</a:t>
            </a:fld>
            <a:endParaRPr lang="en-GB"/>
          </a:p>
        </p:txBody>
      </p:sp>
    </p:spTree>
    <p:extLst>
      <p:ext uri="{BB962C8B-B14F-4D97-AF65-F5344CB8AC3E}">
        <p14:creationId xmlns:p14="http://schemas.microsoft.com/office/powerpoint/2010/main" val="4245239611"/>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178851D-594E-4F09-95FD-974B8C29C12D}" type="datetimeFigureOut">
              <a:rPr lang="en-GB" smtClean="0"/>
              <a:t>10/03/2024</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F5D2D834-FB3A-4A41-8A1A-BB45C6777791}" type="slidenum">
              <a:rPr lang="en-GB" smtClean="0"/>
              <a:t>‹#›</a:t>
            </a:fld>
            <a:endParaRPr lang="en-GB"/>
          </a:p>
        </p:txBody>
      </p:sp>
    </p:spTree>
    <p:extLst>
      <p:ext uri="{BB962C8B-B14F-4D97-AF65-F5344CB8AC3E}">
        <p14:creationId xmlns:p14="http://schemas.microsoft.com/office/powerpoint/2010/main" val="1264827557"/>
      </p:ext>
    </p:extLst>
  </p:cSld>
  <p:clrMap bg1="dk1" tx1="lt1" bg2="dk2" tx2="lt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Lst>
  <p:transition spd="slow">
    <p:push dir="u"/>
  </p:transition>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5" Type="http://schemas.openxmlformats.org/officeDocument/2006/relationships/image" Target="../media/image9.jpeg"/><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4.xml.rels><?xml version="1.0" encoding="UTF-8" standalone="yes"?>
<Relationships xmlns="http://schemas.openxmlformats.org/package/2006/relationships"><Relationship Id="rId8" Type="http://schemas.openxmlformats.org/officeDocument/2006/relationships/image" Target="../media/image20.svg"/><Relationship Id="rId13" Type="http://schemas.microsoft.com/office/2007/relationships/diagramDrawing" Target="../diagrams/drawing1.xml"/><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8.svg"/><Relationship Id="rId11" Type="http://schemas.openxmlformats.org/officeDocument/2006/relationships/diagramQuickStyle" Target="../diagrams/quickStyle1.xml"/><Relationship Id="rId5" Type="http://schemas.openxmlformats.org/officeDocument/2006/relationships/image" Target="../media/image17.png"/><Relationship Id="rId10" Type="http://schemas.openxmlformats.org/officeDocument/2006/relationships/diagramLayout" Target="../diagrams/layout1.xml"/><Relationship Id="rId4" Type="http://schemas.openxmlformats.org/officeDocument/2006/relationships/image" Target="../media/image16.svg"/><Relationship Id="rId9"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hdphoto" Target="../media/hdphoto2.wdp"/><Relationship Id="rId3" Type="http://schemas.microsoft.com/office/2007/relationships/hdphoto" Target="../media/hdphoto1.wdp"/><Relationship Id="rId7" Type="http://schemas.openxmlformats.org/officeDocument/2006/relationships/image" Target="../media/image29.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png"/><Relationship Id="rId4" Type="http://schemas.openxmlformats.org/officeDocument/2006/relationships/image" Target="../media/image26.jpeg"/><Relationship Id="rId9" Type="http://schemas.openxmlformats.org/officeDocument/2006/relationships/image" Target="../media/image30.png"/></Relationships>
</file>

<file path=ppt/slides/_rels/slide12.xml.rels><?xml version="1.0" encoding="UTF-8" standalone="yes"?>
<Relationships xmlns="http://schemas.openxmlformats.org/package/2006/relationships"><Relationship Id="rId8" Type="http://schemas.openxmlformats.org/officeDocument/2006/relationships/image" Target="../media/image34.png"/><Relationship Id="rId13" Type="http://schemas.microsoft.com/office/2007/relationships/hdphoto" Target="../media/hdphoto7.wdp"/><Relationship Id="rId3" Type="http://schemas.microsoft.com/office/2007/relationships/hdphoto" Target="../media/hdphoto3.wdp"/><Relationship Id="rId7" Type="http://schemas.microsoft.com/office/2007/relationships/hdphoto" Target="../media/hdphoto5.wdp"/><Relationship Id="rId12" Type="http://schemas.openxmlformats.org/officeDocument/2006/relationships/image" Target="../media/image37.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3.png"/><Relationship Id="rId11" Type="http://schemas.openxmlformats.org/officeDocument/2006/relationships/image" Target="../media/image36.png"/><Relationship Id="rId5" Type="http://schemas.microsoft.com/office/2007/relationships/hdphoto" Target="../media/hdphoto4.wdp"/><Relationship Id="rId10" Type="http://schemas.microsoft.com/office/2007/relationships/hdphoto" Target="../media/hdphoto6.wdp"/><Relationship Id="rId4" Type="http://schemas.openxmlformats.org/officeDocument/2006/relationships/image" Target="../media/image32.png"/><Relationship Id="rId9" Type="http://schemas.openxmlformats.org/officeDocument/2006/relationships/image" Target="../media/image35.png"/></Relationships>
</file>

<file path=ppt/slides/_rels/slide13.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34.png"/><Relationship Id="rId3" Type="http://schemas.openxmlformats.org/officeDocument/2006/relationships/image" Target="../media/image38.jpeg"/><Relationship Id="rId7" Type="http://schemas.microsoft.com/office/2007/relationships/hdphoto" Target="../media/hdphoto9.wdp"/><Relationship Id="rId12"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0.png"/><Relationship Id="rId11" Type="http://schemas.microsoft.com/office/2007/relationships/hdphoto" Target="../media/hdphoto6.wdp"/><Relationship Id="rId5" Type="http://schemas.microsoft.com/office/2007/relationships/hdphoto" Target="../media/hdphoto8.wdp"/><Relationship Id="rId10" Type="http://schemas.openxmlformats.org/officeDocument/2006/relationships/image" Target="../media/image35.png"/><Relationship Id="rId4" Type="http://schemas.openxmlformats.org/officeDocument/2006/relationships/image" Target="../media/image39.png"/><Relationship Id="rId9" Type="http://schemas.microsoft.com/office/2007/relationships/hdphoto" Target="../media/hdphoto10.wdp"/><Relationship Id="rId14" Type="http://schemas.microsoft.com/office/2007/relationships/hdphoto" Target="../media/hdphoto5.wdp"/></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3.jpeg"/><Relationship Id="rId4" Type="http://schemas.openxmlformats.org/officeDocument/2006/relationships/image" Target="../media/image4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hdphoto" Target="../media/hdphoto12.wdp"/><Relationship Id="rId3" Type="http://schemas.openxmlformats.org/officeDocument/2006/relationships/diagramLayout" Target="../diagrams/layout2.xml"/><Relationship Id="rId7" Type="http://schemas.openxmlformats.org/officeDocument/2006/relationships/image" Target="../media/image46.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simplypsychology.org/phrenology.html" TargetMode="External"/><Relationship Id="rId3" Type="http://schemas.openxmlformats.org/officeDocument/2006/relationships/hyperlink" Target="https://www.judiciary.uk/wp-content/uploads/2022/12/R-v-David-Fuller-sentencing-remarks-071222.pdf" TargetMode="External"/><Relationship Id="rId7" Type="http://schemas.openxmlformats.org/officeDocument/2006/relationships/hyperlink" Target="https://scienceleadership.org/blog/the_insanity_defense--adowa_mohamed" TargetMode="External"/><Relationship Id="rId2" Type="http://schemas.openxmlformats.org/officeDocument/2006/relationships/hyperlink" Target="https://www.verywellmind.com/what-is-phrenology-2795251" TargetMode="External"/><Relationship Id="rId1" Type="http://schemas.openxmlformats.org/officeDocument/2006/relationships/slideLayout" Target="../slideLayouts/slideLayout2.xml"/><Relationship Id="rId6" Type="http://schemas.openxmlformats.org/officeDocument/2006/relationships/hyperlink" Target="https://www.mayoclinic.org/diseases-conditions/antisocial-personality-disorder/symptoms-causes/syc-20353928#:~:text=Overview,rights%20and%20feelings%20of%20others" TargetMode="External"/><Relationship Id="rId5" Type="http://schemas.openxmlformats.org/officeDocument/2006/relationships/hyperlink" Target="https://www.standard.co.uk/news/crime/david-fuller-sentence-trial-family-kent-morgue-b971925.html" TargetMode="External"/><Relationship Id="rId4" Type="http://schemas.openxmlformats.org/officeDocument/2006/relationships/hyperlink" Target="https://collections.countway.harvard.edu/onview/exhibits/show/talking-heads/franz-joseph-gall"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theguardian.com/society/2014/oct/18/collateral-damage-ex-soldiers-living-with-ptsd" TargetMode="External"/><Relationship Id="rId7" Type="http://schemas.openxmlformats.org/officeDocument/2006/relationships/hyperlink" Target="https://www.kcl.ac.uk/research/kcmhr" TargetMode="External"/><Relationship Id="rId2" Type="http://schemas.openxmlformats.org/officeDocument/2006/relationships/hyperlink" Target="https://doi.org/10.4103/0973-1229.77437" TargetMode="External"/><Relationship Id="rId1" Type="http://schemas.openxmlformats.org/officeDocument/2006/relationships/slideLayout" Target="../slideLayouts/slideLayout2.xml"/><Relationship Id="rId6" Type="http://schemas.openxmlformats.org/officeDocument/2006/relationships/hyperlink" Target="https://positivepsychology.com/psychoanalysis/" TargetMode="External"/><Relationship Id="rId5" Type="http://schemas.openxmlformats.org/officeDocument/2006/relationships/hyperlink" Target="https://www.simplypsychology.org/unconscious-mind.html" TargetMode="External"/><Relationship Id="rId4" Type="http://schemas.openxmlformats.org/officeDocument/2006/relationships/hyperlink" Target="https://www.biography.com/crime/ted-bundy-childhood"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verywellmind.com/sigmund-freud-his-life-work-and-theories-2795860" TargetMode="External"/><Relationship Id="rId2" Type="http://schemas.openxmlformats.org/officeDocument/2006/relationships/hyperlink" Target="https://www.mentalhealthgeneral.com/the-advantages-and-disadvantages-of-psychoanalytical-psychotherapy/" TargetMode="External"/><Relationship Id="rId1" Type="http://schemas.openxmlformats.org/officeDocument/2006/relationships/slideLayout" Target="../slideLayouts/slideLayout2.xml"/><Relationship Id="rId4" Type="http://schemas.openxmlformats.org/officeDocument/2006/relationships/hyperlink" Target="https://www.simplypsychology.org/sigmund-freud.html#Freuds-Follower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sciencedirect.com/science/article/pii/S0047235203000096?via%3Dihub" TargetMode="External"/><Relationship Id="rId7" Type="http://schemas.openxmlformats.org/officeDocument/2006/relationships/hyperlink" Target="https://www-citethemrightonline-com.ezproxy.uwtsd.ac.uk/sourcetype?docid=b-9781350927964&amp;tocid=b-9781350927964-27" TargetMode="External"/><Relationship Id="rId2" Type="http://schemas.openxmlformats.org/officeDocument/2006/relationships/hyperlink" Target="https://www.smore.com/n/5psy6-ted-bundy" TargetMode="External"/><Relationship Id="rId1" Type="http://schemas.openxmlformats.org/officeDocument/2006/relationships/slideLayout" Target="../slideLayouts/slideLayout2.xml"/><Relationship Id="rId6" Type="http://schemas.openxmlformats.org/officeDocument/2006/relationships/hyperlink" Target="file:///C:\Users\south\Downloads\IJCRT2302002.pdf" TargetMode="External"/><Relationship Id="rId5" Type="http://schemas.openxmlformats.org/officeDocument/2006/relationships/hyperlink" Target="https://journals.sagepub.com/doi/10.1177/1043986299015003004" TargetMode="External"/><Relationship Id="rId4" Type="http://schemas.openxmlformats.org/officeDocument/2006/relationships/hyperlink" Target="https://escholarship.org/content/qt5w51b7bg/qt5w51b7bg.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jstor.org/stable/26322696" TargetMode="External"/><Relationship Id="rId2" Type="http://schemas.openxmlformats.org/officeDocument/2006/relationships/hyperlink" Target="https://www.ncbi.nlm.nih.gov/pmc/articles/PMC4306065/" TargetMode="External"/><Relationship Id="rId1" Type="http://schemas.openxmlformats.org/officeDocument/2006/relationships/slideLayout" Target="../slideLayouts/slideLayout2.xml"/><Relationship Id="rId4" Type="http://schemas.openxmlformats.org/officeDocument/2006/relationships/hyperlink" Target="https://moffittcaspi.trinity.duke.edu/sites/moffittcaspi.trinity.duke.edu/files/file-attachments/Yong_2010_NewScientist.pdf"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study.com/academy/lesson/social-learning-albert-banduras-bobo-doll-study.html" TargetMode="External"/><Relationship Id="rId7" Type="http://schemas.openxmlformats.org/officeDocument/2006/relationships/hyperlink" Target="https://www.simplypsychology.org/bandura.html" TargetMode="External"/><Relationship Id="rId2" Type="http://schemas.openxmlformats.org/officeDocument/2006/relationships/hyperlink" Target="https://jmmpsych.blogspot.com/2017/03/jon-venables-and-robert-thompson.html" TargetMode="External"/><Relationship Id="rId1" Type="http://schemas.openxmlformats.org/officeDocument/2006/relationships/slideLayout" Target="../slideLayouts/slideLayout2.xml"/><Relationship Id="rId6" Type="http://schemas.openxmlformats.org/officeDocument/2006/relationships/hyperlink" Target="https://www.biography.com/crime/ted-bundy-childhood" TargetMode="External"/><Relationship Id="rId5" Type="http://schemas.openxmlformats.org/officeDocument/2006/relationships/hyperlink" Target="https://www.britannica.com/biography/Ted-Bundy" TargetMode="External"/><Relationship Id="rId4" Type="http://schemas.openxmlformats.org/officeDocument/2006/relationships/hyperlink" Target="https://www.verywellmind.com/bobo-doll-experiment-2794993#:~:text=In%20the%201960s%2C%20psychologist%20Albert%20Bandura%20and%20his,social%20ills%20ranging%20from%20interpersonal%20violence%20to%20war."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psychologyrevisionblog.wordpress.com/2011/11/22/social-learning-theory/" TargetMode="External"/><Relationship Id="rId2" Type="http://schemas.openxmlformats.org/officeDocument/2006/relationships/hyperlink" Target="https://www.onlinemswprograms.com/social-work/theories/social-learning-theory/" TargetMode="External"/><Relationship Id="rId1" Type="http://schemas.openxmlformats.org/officeDocument/2006/relationships/slideLayout" Target="../slideLayouts/slideLayout2.xml"/><Relationship Id="rId4" Type="http://schemas.openxmlformats.org/officeDocument/2006/relationships/hyperlink" Target="https://www.mirror.co.uk/news/uk-news/jon-venables-thinks-sex-lot-229145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8" name="Picture 14" descr="Crime Scene Background Images – Browse 27,882 Stock Photos, Vectors, and  Video | Adobe Stock">
            <a:extLst>
              <a:ext uri="{FF2B5EF4-FFF2-40B4-BE49-F238E27FC236}">
                <a16:creationId xmlns:a16="http://schemas.microsoft.com/office/drawing/2014/main" id="{480BB445-FE00-45BF-54D8-1FF0F10B66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0" y="0"/>
            <a:ext cx="12192000" cy="6818244"/>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Download Fingerprint, Agreement, Code. Royalty-Free Vector Graphic - Pixabay">
            <a:extLst>
              <a:ext uri="{FF2B5EF4-FFF2-40B4-BE49-F238E27FC236}">
                <a16:creationId xmlns:a16="http://schemas.microsoft.com/office/drawing/2014/main" id="{07EAA24E-D24E-89E6-C0CB-39BDA1C7A1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844150">
            <a:off x="146356" y="5212836"/>
            <a:ext cx="1598389" cy="217207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00A09C2-E87C-C257-19BB-CFC3C04DD908}"/>
              </a:ext>
            </a:extLst>
          </p:cNvPr>
          <p:cNvSpPr>
            <a:spLocks noGrp="1"/>
          </p:cNvSpPr>
          <p:nvPr>
            <p:ph type="ctrTitle"/>
          </p:nvPr>
        </p:nvSpPr>
        <p:spPr>
          <a:xfrm>
            <a:off x="-214273" y="-2323724"/>
            <a:ext cx="6310273" cy="3724144"/>
          </a:xfrm>
        </p:spPr>
        <p:txBody>
          <a:bodyPr>
            <a:normAutofit/>
          </a:bodyPr>
          <a:lstStyle/>
          <a:p>
            <a:pPr algn="r"/>
            <a:r>
              <a:rPr lang="en-GB" sz="8800" u="sng" dirty="0">
                <a:solidFill>
                  <a:srgbClr val="F7D059"/>
                </a:solidFill>
              </a:rPr>
              <a:t>Ted Bundy</a:t>
            </a:r>
          </a:p>
        </p:txBody>
      </p:sp>
      <p:sp>
        <p:nvSpPr>
          <p:cNvPr id="3" name="Subtitle 2">
            <a:extLst>
              <a:ext uri="{FF2B5EF4-FFF2-40B4-BE49-F238E27FC236}">
                <a16:creationId xmlns:a16="http://schemas.microsoft.com/office/drawing/2014/main" id="{DF0D2D39-9B60-0491-E25A-83400CEC5F33}"/>
              </a:ext>
            </a:extLst>
          </p:cNvPr>
          <p:cNvSpPr>
            <a:spLocks noGrp="1"/>
          </p:cNvSpPr>
          <p:nvPr>
            <p:ph type="subTitle" idx="1"/>
          </p:nvPr>
        </p:nvSpPr>
        <p:spPr>
          <a:xfrm>
            <a:off x="945551" y="1612441"/>
            <a:ext cx="4798140" cy="1793053"/>
          </a:xfrm>
        </p:spPr>
        <p:txBody>
          <a:bodyPr vert="horz" lIns="91440" tIns="45720" rIns="91440" bIns="45720" rtlCol="0">
            <a:normAutofit/>
          </a:bodyPr>
          <a:lstStyle/>
          <a:p>
            <a:r>
              <a:rPr lang="en-GB" sz="2400" b="1" dirty="0">
                <a:solidFill>
                  <a:srgbClr val="D4B776"/>
                </a:solidFill>
              </a:rPr>
              <a:t>Courtney Curtis, Hannah Jones, Matthew Rees, Edward Stannard</a:t>
            </a:r>
          </a:p>
        </p:txBody>
      </p:sp>
      <p:sp>
        <p:nvSpPr>
          <p:cNvPr id="9" name="Rectangle 8">
            <a:extLst>
              <a:ext uri="{FF2B5EF4-FFF2-40B4-BE49-F238E27FC236}">
                <a16:creationId xmlns:a16="http://schemas.microsoft.com/office/drawing/2014/main" id="{F461B123-EC8E-5FDA-0262-35B5D1EA736D}"/>
              </a:ext>
            </a:extLst>
          </p:cNvPr>
          <p:cNvSpPr/>
          <p:nvPr/>
        </p:nvSpPr>
        <p:spPr>
          <a:xfrm rot="20938222">
            <a:off x="-469889" y="5037384"/>
            <a:ext cx="13509637" cy="498864"/>
          </a:xfrm>
          <a:prstGeom prst="rect">
            <a:avLst/>
          </a:prstGeom>
          <a:solidFill>
            <a:srgbClr val="F7D059"/>
          </a:solidFill>
          <a:ln>
            <a:no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le 1">
            <a:extLst>
              <a:ext uri="{FF2B5EF4-FFF2-40B4-BE49-F238E27FC236}">
                <a16:creationId xmlns:a16="http://schemas.microsoft.com/office/drawing/2014/main" id="{2CA1C831-9D28-E6A6-C2DC-4CC302D4B756}"/>
              </a:ext>
            </a:extLst>
          </p:cNvPr>
          <p:cNvSpPr txBox="1">
            <a:spLocks/>
          </p:cNvSpPr>
          <p:nvPr/>
        </p:nvSpPr>
        <p:spPr>
          <a:xfrm rot="20954866">
            <a:off x="-88600" y="4979820"/>
            <a:ext cx="13267219" cy="848031"/>
          </a:xfrm>
          <a:prstGeom prst="rect">
            <a:avLst/>
          </a:prstGeom>
        </p:spPr>
        <p:txBody>
          <a:bodyPr vert="horz" lIns="91440" tIns="45720" rIns="91440" bIns="45720" rtlCol="0" anchor="b">
            <a:normAutofit/>
          </a:bodyPr>
          <a:lstStyle>
            <a:lvl1pPr algn="ctr" defTabSz="457200" rtl="0" eaLnBrk="1" latinLnBrk="0" hangingPunct="1">
              <a:spcBef>
                <a:spcPct val="0"/>
              </a:spcBef>
              <a:buNone/>
              <a:defRPr sz="48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400" dirty="0">
                <a:ln w="3175" cmpd="sng">
                  <a:solidFill>
                    <a:schemeClr val="bg1"/>
                  </a:solidFill>
                </a:ln>
                <a:solidFill>
                  <a:schemeClr val="bg1"/>
                </a:solidFill>
                <a:effectLst>
                  <a:glow rad="38100">
                    <a:schemeClr val="bg1">
                      <a:lumMod val="65000"/>
                      <a:lumOff val="35000"/>
                      <a:alpha val="50000"/>
                    </a:schemeClr>
                  </a:glow>
                </a:effectLst>
              </a:rPr>
              <a:t>Born or made a killer?   Born or made a killer? Born or made a killer?</a:t>
            </a:r>
          </a:p>
          <a:p>
            <a:pPr algn="l"/>
            <a:endParaRPr lang="en-GB" sz="2400" dirty="0">
              <a:ln w="3175" cmpd="sng">
                <a:solidFill>
                  <a:schemeClr val="bg1"/>
                </a:solidFill>
              </a:ln>
              <a:solidFill>
                <a:schemeClr val="bg1"/>
              </a:solidFill>
              <a:effectLst>
                <a:glow rad="38100">
                  <a:schemeClr val="bg1">
                    <a:lumMod val="65000"/>
                    <a:lumOff val="35000"/>
                    <a:alpha val="50000"/>
                  </a:schemeClr>
                </a:glow>
              </a:effectLst>
            </a:endParaRPr>
          </a:p>
        </p:txBody>
      </p:sp>
      <p:pic>
        <p:nvPicPr>
          <p:cNvPr id="1030" name="Picture 6" descr="Timeline of many of Ted Bundy's brutal crimes - ABC News">
            <a:extLst>
              <a:ext uri="{FF2B5EF4-FFF2-40B4-BE49-F238E27FC236}">
                <a16:creationId xmlns:a16="http://schemas.microsoft.com/office/drawing/2014/main" id="{14C58099-2A1E-C7FD-D42F-AA3DC27035E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8236" t="5" r="28836" b="-6"/>
          <a:stretch/>
        </p:blipFill>
        <p:spPr bwMode="auto">
          <a:xfrm>
            <a:off x="7410437" y="326326"/>
            <a:ext cx="2882741" cy="377741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B6F17C7E-6814-11D2-2D13-069ADC933C78}"/>
              </a:ext>
            </a:extLst>
          </p:cNvPr>
          <p:cNvSpPr/>
          <p:nvPr/>
        </p:nvSpPr>
        <p:spPr>
          <a:xfrm rot="843622">
            <a:off x="-873876" y="4716719"/>
            <a:ext cx="14644375" cy="498864"/>
          </a:xfrm>
          <a:prstGeom prst="rect">
            <a:avLst/>
          </a:prstGeom>
          <a:solidFill>
            <a:srgbClr val="F7D059"/>
          </a:solidFill>
          <a:ln>
            <a:no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1">
            <a:extLst>
              <a:ext uri="{FF2B5EF4-FFF2-40B4-BE49-F238E27FC236}">
                <a16:creationId xmlns:a16="http://schemas.microsoft.com/office/drawing/2014/main" id="{DFAA77E6-9825-3C3D-2CB1-2AD1390B83FE}"/>
              </a:ext>
            </a:extLst>
          </p:cNvPr>
          <p:cNvSpPr txBox="1">
            <a:spLocks/>
          </p:cNvSpPr>
          <p:nvPr/>
        </p:nvSpPr>
        <p:spPr>
          <a:xfrm rot="847568">
            <a:off x="-330213" y="4789326"/>
            <a:ext cx="14512554" cy="848031"/>
          </a:xfrm>
          <a:prstGeom prst="rect">
            <a:avLst/>
          </a:prstGeom>
        </p:spPr>
        <p:txBody>
          <a:bodyPr vert="horz" lIns="91440" tIns="45720" rIns="91440" bIns="45720" rtlCol="0" anchor="b">
            <a:normAutofit/>
          </a:bodyPr>
          <a:lstStyle>
            <a:lvl1pPr algn="ctr" defTabSz="457200" rtl="0" eaLnBrk="1" latinLnBrk="0" hangingPunct="1">
              <a:spcBef>
                <a:spcPct val="0"/>
              </a:spcBef>
              <a:buNone/>
              <a:defRPr sz="48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50000"/>
                    </a:schemeClr>
                  </a:glow>
                  <a:outerShdw blurRad="28575" dist="31750" dir="1320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400" dirty="0">
                <a:ln w="3175" cmpd="sng">
                  <a:solidFill>
                    <a:schemeClr val="bg1"/>
                  </a:solidFill>
                </a:ln>
                <a:solidFill>
                  <a:schemeClr val="bg1"/>
                </a:solidFill>
                <a:effectLst>
                  <a:glow rad="38100">
                    <a:schemeClr val="bg1">
                      <a:lumMod val="65000"/>
                      <a:lumOff val="35000"/>
                      <a:alpha val="50000"/>
                    </a:schemeClr>
                  </a:glow>
                </a:effectLst>
              </a:rPr>
              <a:t>Born or made a killer?   Born or made a killer? Born or made a killer?  </a:t>
            </a:r>
          </a:p>
          <a:p>
            <a:pPr algn="l"/>
            <a:endParaRPr lang="en-GB" sz="2400" dirty="0">
              <a:ln w="3175" cmpd="sng">
                <a:solidFill>
                  <a:schemeClr val="bg1"/>
                </a:solidFill>
              </a:ln>
              <a:solidFill>
                <a:schemeClr val="bg1"/>
              </a:solidFill>
              <a:effectLst>
                <a:glow rad="38100">
                  <a:schemeClr val="bg1">
                    <a:lumMod val="65000"/>
                    <a:lumOff val="35000"/>
                    <a:alpha val="50000"/>
                  </a:schemeClr>
                </a:glow>
              </a:effectLst>
            </a:endParaRPr>
          </a:p>
        </p:txBody>
      </p:sp>
      <p:pic>
        <p:nvPicPr>
          <p:cNvPr id="26" name="Picture 22" descr="Download Fingerprint, Agreement, Code. Royalty-Free Vector Graphic - Pixabay">
            <a:extLst>
              <a:ext uri="{FF2B5EF4-FFF2-40B4-BE49-F238E27FC236}">
                <a16:creationId xmlns:a16="http://schemas.microsoft.com/office/drawing/2014/main" id="{7182EA30-6D91-37C9-3173-1C2B10217C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839391">
            <a:off x="10758768" y="-208444"/>
            <a:ext cx="1598389" cy="2172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70729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11"/>
                                        </p:tgtEl>
                                        <p:attrNameLst>
                                          <p:attrName>style.visibility</p:attrName>
                                        </p:attrNameLst>
                                      </p:cBhvr>
                                      <p:to>
                                        <p:strVal val="visible"/>
                                      </p:to>
                                    </p:set>
                                    <p:animEffect transition="in" filter="fade">
                                      <p:cBhvr>
                                        <p:cTn id="13" dur="700"/>
                                        <p:tgtEl>
                                          <p:spTgt spid="11"/>
                                        </p:tgtEl>
                                      </p:cBhvr>
                                    </p:animEffect>
                                  </p:childTnLst>
                                </p:cTn>
                              </p:par>
                              <p:par>
                                <p:cTn id="14" presetID="10" presetClass="entr" presetSubtype="0" fill="hold" grpId="0" nodeType="withEffect">
                                  <p:stCondLst>
                                    <p:cond delay="1000"/>
                                  </p:stCondLst>
                                  <p:iterate>
                                    <p:tmPct val="10000"/>
                                  </p:iterate>
                                  <p:childTnLst>
                                    <p:set>
                                      <p:cBhvr>
                                        <p:cTn id="15" dur="1" fill="hold">
                                          <p:stCondLst>
                                            <p:cond delay="0"/>
                                          </p:stCondLst>
                                        </p:cTn>
                                        <p:tgtEl>
                                          <p:spTgt spid="13"/>
                                        </p:tgtEl>
                                        <p:attrNameLst>
                                          <p:attrName>style.visibility</p:attrName>
                                        </p:attrNameLst>
                                      </p:cBhvr>
                                      <p:to>
                                        <p:strVal val="visible"/>
                                      </p:to>
                                    </p:set>
                                    <p:animEffect transition="in" filter="fade">
                                      <p:cBhvr>
                                        <p:cTn id="16" dur="7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1" grpId="0"/>
      <p:bldP spid="1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ree Crime-themed templates for Google Slides &amp; PowerPoint">
            <a:extLst>
              <a:ext uri="{FF2B5EF4-FFF2-40B4-BE49-F238E27FC236}">
                <a16:creationId xmlns:a16="http://schemas.microsoft.com/office/drawing/2014/main" id="{20679CCF-735A-07E3-03F5-96A7FBA429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47BCC68-4C5E-89C7-1635-BD5758666A5E}"/>
              </a:ext>
            </a:extLst>
          </p:cNvPr>
          <p:cNvSpPr/>
          <p:nvPr/>
        </p:nvSpPr>
        <p:spPr>
          <a:xfrm>
            <a:off x="3038167" y="1452716"/>
            <a:ext cx="6705599" cy="3952567"/>
          </a:xfrm>
          <a:prstGeom prst="rect">
            <a:avLst/>
          </a:prstGeom>
          <a:solidFill>
            <a:srgbClr val="16161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8A6921-8778-23BE-4903-BB719BA974D8}"/>
              </a:ext>
            </a:extLst>
          </p:cNvPr>
          <p:cNvSpPr/>
          <p:nvPr/>
        </p:nvSpPr>
        <p:spPr>
          <a:xfrm>
            <a:off x="4758813" y="0"/>
            <a:ext cx="2875934" cy="462116"/>
          </a:xfrm>
          <a:prstGeom prst="rect">
            <a:avLst/>
          </a:prstGeom>
          <a:solidFill>
            <a:srgbClr val="16161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2" name="Picture 4" descr="Ted Bundy's murderous charm still polarizes, 40 years later">
            <a:extLst>
              <a:ext uri="{FF2B5EF4-FFF2-40B4-BE49-F238E27FC236}">
                <a16:creationId xmlns:a16="http://schemas.microsoft.com/office/drawing/2014/main" id="{E61E12FF-B40F-D89A-6DD3-7D06D308E8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26" r="9021"/>
          <a:stretch/>
        </p:blipFill>
        <p:spPr bwMode="auto">
          <a:xfrm rot="20783526">
            <a:off x="133190" y="2782095"/>
            <a:ext cx="2428016" cy="2029259"/>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B74EDBB6-F201-BA04-2808-CC3E64CEFBD1}"/>
              </a:ext>
            </a:extLst>
          </p:cNvPr>
          <p:cNvSpPr>
            <a:spLocks noGrp="1"/>
          </p:cNvSpPr>
          <p:nvPr>
            <p:ph type="title"/>
          </p:nvPr>
        </p:nvSpPr>
        <p:spPr>
          <a:xfrm>
            <a:off x="3718035" y="568109"/>
            <a:ext cx="4368602" cy="1956841"/>
          </a:xfrm>
        </p:spPr>
        <p:txBody>
          <a:bodyPr anchor="b">
            <a:normAutofit/>
          </a:bodyPr>
          <a:lstStyle/>
          <a:p>
            <a:pPr algn="ctr"/>
            <a:r>
              <a:rPr lang="en-GB" sz="5400" b="1" u="sng" dirty="0">
                <a:solidFill>
                  <a:srgbClr val="DAC28A"/>
                </a:solidFill>
                <a:ea typeface="Calibri Light"/>
                <a:cs typeface="Calibri Light"/>
              </a:rPr>
              <a:t>About Ted Bundy</a:t>
            </a:r>
            <a:endParaRPr lang="en-US" sz="5400" dirty="0">
              <a:solidFill>
                <a:srgbClr val="DAC28A"/>
              </a:solidFill>
            </a:endParaRPr>
          </a:p>
        </p:txBody>
      </p:sp>
      <p:sp>
        <p:nvSpPr>
          <p:cNvPr id="8" name="Content Placeholder 2">
            <a:extLst>
              <a:ext uri="{FF2B5EF4-FFF2-40B4-BE49-F238E27FC236}">
                <a16:creationId xmlns:a16="http://schemas.microsoft.com/office/drawing/2014/main" id="{4E323E2C-654A-1AB9-5AF7-5812EE49656B}"/>
              </a:ext>
            </a:extLst>
          </p:cNvPr>
          <p:cNvSpPr>
            <a:spLocks noGrp="1"/>
          </p:cNvSpPr>
          <p:nvPr>
            <p:ph idx="1"/>
          </p:nvPr>
        </p:nvSpPr>
        <p:spPr>
          <a:xfrm>
            <a:off x="3120413" y="2780166"/>
            <a:ext cx="5951173" cy="3320668"/>
          </a:xfrm>
        </p:spPr>
        <p:txBody>
          <a:bodyPr vert="horz" lIns="91440" tIns="45720" rIns="91440" bIns="45720" rtlCol="0">
            <a:normAutofit/>
          </a:bodyPr>
          <a:lstStyle/>
          <a:p>
            <a:r>
              <a:rPr lang="en-GB" sz="2400" dirty="0">
                <a:solidFill>
                  <a:srgbClr val="DAC28A"/>
                </a:solidFill>
                <a:ea typeface="Calibri"/>
                <a:cs typeface="Calibri"/>
              </a:rPr>
              <a:t>Born in Burlington, Vermont in 1965</a:t>
            </a:r>
          </a:p>
          <a:p>
            <a:r>
              <a:rPr lang="en-GB" sz="2400" dirty="0">
                <a:solidFill>
                  <a:srgbClr val="DAC28A"/>
                </a:solidFill>
                <a:ea typeface="Calibri"/>
                <a:cs typeface="Calibri"/>
              </a:rPr>
              <a:t>Born Out of Wedlock and Biological Father Unknown </a:t>
            </a:r>
          </a:p>
          <a:p>
            <a:r>
              <a:rPr lang="en-GB" sz="2400" dirty="0">
                <a:solidFill>
                  <a:srgbClr val="DAC28A"/>
                </a:solidFill>
                <a:ea typeface="Calibri"/>
                <a:cs typeface="Calibri"/>
              </a:rPr>
              <a:t>Attended Multiple Universities Between 1965 – 1974</a:t>
            </a:r>
          </a:p>
          <a:p>
            <a:r>
              <a:rPr lang="en-GB" sz="2400" dirty="0">
                <a:solidFill>
                  <a:srgbClr val="DAC28A"/>
                </a:solidFill>
                <a:ea typeface="Calibri"/>
                <a:cs typeface="Calibri"/>
              </a:rPr>
              <a:t>Kill Count Estimated at least 30 Young Women </a:t>
            </a:r>
          </a:p>
          <a:p>
            <a:endParaRPr lang="en-GB" sz="2200" dirty="0">
              <a:solidFill>
                <a:srgbClr val="DAC28A"/>
              </a:solidFill>
              <a:ea typeface="Calibri"/>
              <a:cs typeface="Calibri"/>
            </a:endParaRPr>
          </a:p>
        </p:txBody>
      </p:sp>
      <p:sp>
        <p:nvSpPr>
          <p:cNvPr id="10" name="AutoShape 8" descr="Ted Bundy had sex with decapitated corpses and kept victims' heads as  trophies - Mirror Online">
            <a:extLst>
              <a:ext uri="{FF2B5EF4-FFF2-40B4-BE49-F238E27FC236}">
                <a16:creationId xmlns:a16="http://schemas.microsoft.com/office/drawing/2014/main" id="{64B30B79-D199-4371-09EE-C86DD52BD828}"/>
              </a:ext>
            </a:extLst>
          </p:cNvPr>
          <p:cNvSpPr>
            <a:spLocks noChangeAspect="1" noChangeArrowheads="1"/>
          </p:cNvSpPr>
          <p:nvPr/>
        </p:nvSpPr>
        <p:spPr bwMode="auto">
          <a:xfrm>
            <a:off x="5943600" y="66368"/>
            <a:ext cx="3515032" cy="351503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8" name="Picture 10" descr="Did Ted Bundy Have Kids? He Got Elizabeth Kloepfer Pregnant | Crime News">
            <a:extLst>
              <a:ext uri="{FF2B5EF4-FFF2-40B4-BE49-F238E27FC236}">
                <a16:creationId xmlns:a16="http://schemas.microsoft.com/office/drawing/2014/main" id="{3CA374A8-0510-63F5-09C8-7CB03B43B86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332" r="13856"/>
          <a:stretch/>
        </p:blipFill>
        <p:spPr bwMode="auto">
          <a:xfrm rot="20749387">
            <a:off x="9221365" y="4427608"/>
            <a:ext cx="3090366" cy="215107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1" name="Oval 10">
            <a:extLst>
              <a:ext uri="{FF2B5EF4-FFF2-40B4-BE49-F238E27FC236}">
                <a16:creationId xmlns:a16="http://schemas.microsoft.com/office/drawing/2014/main" id="{F32CE604-1FAC-C877-F127-51432640A525}"/>
              </a:ext>
            </a:extLst>
          </p:cNvPr>
          <p:cNvSpPr/>
          <p:nvPr/>
        </p:nvSpPr>
        <p:spPr>
          <a:xfrm>
            <a:off x="10425315" y="4437509"/>
            <a:ext cx="206477" cy="213445"/>
          </a:xfrm>
          <a:prstGeom prst="ellipse">
            <a:avLst/>
          </a:prstGeom>
          <a:solidFill>
            <a:srgbClr val="A45457"/>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DA13C869-3D16-258A-7845-508375283D05}"/>
              </a:ext>
            </a:extLst>
          </p:cNvPr>
          <p:cNvSpPr/>
          <p:nvPr/>
        </p:nvSpPr>
        <p:spPr>
          <a:xfrm>
            <a:off x="991263" y="2593961"/>
            <a:ext cx="206477" cy="213445"/>
          </a:xfrm>
          <a:prstGeom prst="ellipse">
            <a:avLst/>
          </a:prstGeom>
          <a:solidFill>
            <a:srgbClr val="A45457"/>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2404194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5D59A0F-E6F0-1E5B-1A07-BA65430C4FBB}"/>
              </a:ext>
            </a:extLst>
          </p:cNvPr>
          <p:cNvSpPr>
            <a:spLocks noGrp="1"/>
          </p:cNvSpPr>
          <p:nvPr>
            <p:ph type="title"/>
          </p:nvPr>
        </p:nvSpPr>
        <p:spPr>
          <a:xfrm>
            <a:off x="1331088" y="565739"/>
            <a:ext cx="9745883" cy="1124949"/>
          </a:xfrm>
        </p:spPr>
        <p:txBody>
          <a:bodyPr>
            <a:normAutofit/>
          </a:bodyPr>
          <a:lstStyle/>
          <a:p>
            <a:r>
              <a:rPr lang="en-GB" b="1" u="sng">
                <a:solidFill>
                  <a:srgbClr val="D4B776"/>
                </a:solidFill>
                <a:ea typeface="Calibri Light"/>
                <a:cs typeface="Calibri Light"/>
              </a:rPr>
              <a:t>Phrenology Theory</a:t>
            </a:r>
            <a:endParaRPr lang="en-GB" b="1" u="sng">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ea typeface="Calibri Light"/>
              <a:cs typeface="Calibri Light"/>
            </a:endParaRPr>
          </a:p>
        </p:txBody>
      </p:sp>
      <p:pic>
        <p:nvPicPr>
          <p:cNvPr id="5" name="Content Placeholder 3">
            <a:extLst>
              <a:ext uri="{FF2B5EF4-FFF2-40B4-BE49-F238E27FC236}">
                <a16:creationId xmlns:a16="http://schemas.microsoft.com/office/drawing/2014/main" id="{3711C0D9-975A-BBC3-7B9A-E1844510957B}"/>
              </a:ext>
            </a:extLst>
          </p:cNvPr>
          <p:cNvPicPr>
            <a:picLocks noChangeAspect="1"/>
          </p:cNvPicPr>
          <p:nvPr/>
        </p:nvPicPr>
        <p:blipFill>
          <a:blip r:embed="rId3"/>
          <a:stretch>
            <a:fillRect/>
          </a:stretch>
        </p:blipFill>
        <p:spPr>
          <a:xfrm>
            <a:off x="7274866" y="2529295"/>
            <a:ext cx="3556949" cy="2484717"/>
          </a:xfrm>
          <a:prstGeom prst="rect">
            <a:avLst/>
          </a:prstGeom>
        </p:spPr>
      </p:pic>
      <p:sp>
        <p:nvSpPr>
          <p:cNvPr id="6" name="TextBox 5">
            <a:extLst>
              <a:ext uri="{FF2B5EF4-FFF2-40B4-BE49-F238E27FC236}">
                <a16:creationId xmlns:a16="http://schemas.microsoft.com/office/drawing/2014/main" id="{C16BD47E-6589-528E-8E8F-4D8488C4FCCA}"/>
              </a:ext>
            </a:extLst>
          </p:cNvPr>
          <p:cNvSpPr txBox="1"/>
          <p:nvPr/>
        </p:nvSpPr>
        <p:spPr>
          <a:xfrm>
            <a:off x="9192734" y="5499655"/>
            <a:ext cx="1641782" cy="3139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31520">
              <a:spcAft>
                <a:spcPts val="600"/>
              </a:spcAft>
            </a:pPr>
            <a:r>
              <a:rPr lang="en-GB" sz="1440" kern="1200">
                <a:solidFill>
                  <a:schemeClr val="tx1"/>
                </a:solidFill>
                <a:latin typeface="+mn-lt"/>
                <a:ea typeface="+mn-ea"/>
                <a:cs typeface="Calibri"/>
              </a:rPr>
              <a:t>(Mohamed 2016)</a:t>
            </a:r>
            <a:endParaRPr lang="en-GB"/>
          </a:p>
        </p:txBody>
      </p:sp>
      <p:sp>
        <p:nvSpPr>
          <p:cNvPr id="7" name="TextBox 6">
            <a:extLst>
              <a:ext uri="{FF2B5EF4-FFF2-40B4-BE49-F238E27FC236}">
                <a16:creationId xmlns:a16="http://schemas.microsoft.com/office/drawing/2014/main" id="{67B2FC78-DAE5-B4F4-954F-4905FA61BFEF}"/>
              </a:ext>
            </a:extLst>
          </p:cNvPr>
          <p:cNvSpPr txBox="1"/>
          <p:nvPr/>
        </p:nvSpPr>
        <p:spPr>
          <a:xfrm>
            <a:off x="4136000" y="2005643"/>
            <a:ext cx="273862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defTabSz="731520">
              <a:spcAft>
                <a:spcPts val="600"/>
              </a:spcAft>
              <a:buFont typeface="Arial"/>
              <a:buChar char="•"/>
            </a:pPr>
            <a:r>
              <a:rPr lang="en-GB" sz="2400" b="1" kern="1200">
                <a:solidFill>
                  <a:srgbClr val="D4B776"/>
                </a:solidFill>
                <a:latin typeface="+mn-lt"/>
                <a:ea typeface="+mn-ea"/>
                <a:cs typeface="Calibri" panose="020F0502020204030204"/>
              </a:rPr>
              <a:t>Franz Joseph Gall 1758 – 1828</a:t>
            </a:r>
            <a:endParaRPr lang="en-GB" sz="2400" b="1" kern="1200">
              <a:solidFill>
                <a:srgbClr val="D4B776"/>
              </a:solidFill>
              <a:latin typeface="+mn-lt"/>
              <a:cs typeface="Calibri"/>
            </a:endParaRPr>
          </a:p>
          <a:p>
            <a:pPr marL="228600" indent="-228600" defTabSz="731520">
              <a:spcAft>
                <a:spcPts val="600"/>
              </a:spcAft>
              <a:buFont typeface="Arial"/>
              <a:buChar char="•"/>
            </a:pPr>
            <a:endParaRPr lang="en-GB" sz="2400" b="1">
              <a:solidFill>
                <a:srgbClr val="D4B776"/>
              </a:solidFill>
              <a:cs typeface="Calibri" panose="020F0502020204030204"/>
            </a:endParaRPr>
          </a:p>
          <a:p>
            <a:pPr marL="228600" indent="-228600" defTabSz="731520">
              <a:spcAft>
                <a:spcPts val="600"/>
              </a:spcAft>
              <a:buFont typeface="Arial,Sans-Serif"/>
              <a:buChar char="•"/>
            </a:pPr>
            <a:r>
              <a:rPr lang="en-GB" sz="2400" b="1" kern="1200">
                <a:solidFill>
                  <a:srgbClr val="D4B776"/>
                </a:solidFill>
                <a:latin typeface="+mn-lt"/>
                <a:ea typeface="+mn-ea"/>
                <a:cs typeface="Calibri" panose="020F0502020204030204"/>
              </a:rPr>
              <a:t>26 Organs of the Brain</a:t>
            </a:r>
            <a:endParaRPr lang="en-GB" sz="2400" b="1" kern="1200">
              <a:solidFill>
                <a:srgbClr val="D4B776"/>
              </a:solidFill>
              <a:latin typeface="+mn-lt"/>
              <a:cs typeface="Calibri" panose="020F0502020204030204"/>
            </a:endParaRPr>
          </a:p>
          <a:p>
            <a:pPr defTabSz="731520">
              <a:spcAft>
                <a:spcPts val="600"/>
              </a:spcAft>
            </a:pPr>
            <a:endParaRPr lang="en-GB" sz="2400" b="1">
              <a:solidFill>
                <a:srgbClr val="D4B776"/>
              </a:solidFill>
              <a:cs typeface="Calibri" panose="020F0502020204030204"/>
            </a:endParaRPr>
          </a:p>
          <a:p>
            <a:pPr marL="228600" indent="-228600" defTabSz="731520">
              <a:spcAft>
                <a:spcPts val="600"/>
              </a:spcAft>
              <a:buFont typeface="Arial"/>
              <a:buChar char="•"/>
            </a:pPr>
            <a:r>
              <a:rPr lang="en-GB" sz="2400" b="1" kern="1200">
                <a:solidFill>
                  <a:srgbClr val="D4B776"/>
                </a:solidFill>
                <a:latin typeface="+mn-lt"/>
                <a:ea typeface="+mn-ea"/>
                <a:cs typeface="Calibri" panose="020F0502020204030204"/>
              </a:rPr>
              <a:t>Skull Shape</a:t>
            </a:r>
            <a:endParaRPr lang="en-GB" sz="2400" b="1" kern="1200">
              <a:solidFill>
                <a:srgbClr val="D4B776"/>
              </a:solidFill>
              <a:latin typeface="+mn-lt"/>
              <a:ea typeface="+mn-ea"/>
              <a:cs typeface="+mn-cs"/>
            </a:endParaRPr>
          </a:p>
          <a:p>
            <a:pPr>
              <a:spcAft>
                <a:spcPts val="600"/>
              </a:spcAft>
            </a:pPr>
            <a:endParaRPr lang="en-GB" sz="2400">
              <a:ea typeface="Calibri" panose="020F0502020204030204"/>
              <a:cs typeface="Calibri" panose="020F0502020204030204"/>
            </a:endParaRPr>
          </a:p>
          <a:p>
            <a:pPr marL="285750" indent="-285750">
              <a:spcAft>
                <a:spcPts val="600"/>
              </a:spcAft>
              <a:buFont typeface="Arial"/>
              <a:buChar char="•"/>
            </a:pPr>
            <a:endParaRPr lang="en-GB">
              <a:ea typeface="Calibri" panose="020F0502020204030204"/>
              <a:cs typeface="Calibri" panose="020F0502020204030204"/>
            </a:endParaRPr>
          </a:p>
        </p:txBody>
      </p:sp>
      <p:pic>
        <p:nvPicPr>
          <p:cNvPr id="8" name="Picture 7" descr="A side view of a person&amp;#39;s head with different colored words&#10;&#10;Description automatically generated">
            <a:extLst>
              <a:ext uri="{FF2B5EF4-FFF2-40B4-BE49-F238E27FC236}">
                <a16:creationId xmlns:a16="http://schemas.microsoft.com/office/drawing/2014/main" id="{0D8B6455-F49C-E4E2-6149-8CE7CEA70D31}"/>
              </a:ext>
            </a:extLst>
          </p:cNvPr>
          <p:cNvPicPr>
            <a:picLocks noChangeAspect="1"/>
          </p:cNvPicPr>
          <p:nvPr/>
        </p:nvPicPr>
        <p:blipFill>
          <a:blip r:embed="rId4"/>
          <a:stretch>
            <a:fillRect/>
          </a:stretch>
        </p:blipFill>
        <p:spPr>
          <a:xfrm>
            <a:off x="1612978" y="2425605"/>
            <a:ext cx="2115526" cy="2673822"/>
          </a:xfrm>
          <a:prstGeom prst="rect">
            <a:avLst/>
          </a:prstGeom>
        </p:spPr>
      </p:pic>
      <p:sp>
        <p:nvSpPr>
          <p:cNvPr id="9" name="TextBox 8">
            <a:extLst>
              <a:ext uri="{FF2B5EF4-FFF2-40B4-BE49-F238E27FC236}">
                <a16:creationId xmlns:a16="http://schemas.microsoft.com/office/drawing/2014/main" id="{92B63358-CE5B-DE29-A5D8-8FE03A15C61F}"/>
              </a:ext>
            </a:extLst>
          </p:cNvPr>
          <p:cNvSpPr txBox="1"/>
          <p:nvPr/>
        </p:nvSpPr>
        <p:spPr>
          <a:xfrm>
            <a:off x="1622955" y="5199329"/>
            <a:ext cx="2073006" cy="3139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31520">
              <a:spcAft>
                <a:spcPts val="600"/>
              </a:spcAft>
            </a:pPr>
            <a:r>
              <a:rPr lang="en-GB" sz="1440" kern="1200">
                <a:solidFill>
                  <a:schemeClr val="tx1"/>
                </a:solidFill>
                <a:latin typeface="+mn-lt"/>
                <a:ea typeface="+mn-ea"/>
                <a:cs typeface="Calibri"/>
              </a:rPr>
              <a:t>(Nickerson 2024)</a:t>
            </a:r>
            <a:endParaRPr lang="en-GB"/>
          </a:p>
        </p:txBody>
      </p:sp>
    </p:spTree>
    <p:extLst>
      <p:ext uri="{BB962C8B-B14F-4D97-AF65-F5344CB8AC3E}">
        <p14:creationId xmlns:p14="http://schemas.microsoft.com/office/powerpoint/2010/main" val="274714323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build="p"/>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A2AFFE-BBF7-E39F-779F-0ED385B5E31A}"/>
              </a:ext>
            </a:extLst>
          </p:cNvPr>
          <p:cNvSpPr>
            <a:spLocks noGrp="1"/>
          </p:cNvSpPr>
          <p:nvPr>
            <p:ph type="title"/>
          </p:nvPr>
        </p:nvSpPr>
        <p:spPr>
          <a:xfrm>
            <a:off x="3790950" y="-590803"/>
            <a:ext cx="4610100" cy="3058909"/>
          </a:xfrm>
        </p:spPr>
        <p:txBody>
          <a:bodyPr>
            <a:normAutofit/>
          </a:bodyPr>
          <a:lstStyle/>
          <a:p>
            <a:r>
              <a:rPr lang="en-GB" b="1" u="sng">
                <a:solidFill>
                  <a:srgbClr val="D4B776"/>
                </a:solidFill>
                <a:ea typeface="Calibri Light"/>
                <a:cs typeface="Calibri Light"/>
              </a:rPr>
              <a:t>Link to Ted Bundy</a:t>
            </a:r>
            <a:endParaRPr lang="en-US">
              <a:solidFill>
                <a:srgbClr val="D4B776"/>
              </a:solidFill>
            </a:endParaRPr>
          </a:p>
        </p:txBody>
      </p:sp>
      <p:sp>
        <p:nvSpPr>
          <p:cNvPr id="6" name="Rectangle 5" descr="Brain">
            <a:extLst>
              <a:ext uri="{FF2B5EF4-FFF2-40B4-BE49-F238E27FC236}">
                <a16:creationId xmlns:a16="http://schemas.microsoft.com/office/drawing/2014/main" id="{3A4DEECB-047F-7BA5-C8A8-569BD7CAEF17}"/>
              </a:ext>
            </a:extLst>
          </p:cNvPr>
          <p:cNvSpPr/>
          <p:nvPr/>
        </p:nvSpPr>
        <p:spPr>
          <a:xfrm>
            <a:off x="2896839" y="3527851"/>
            <a:ext cx="1207570" cy="1159736"/>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7" name="Rectangle 6" descr="Knife">
            <a:extLst>
              <a:ext uri="{FF2B5EF4-FFF2-40B4-BE49-F238E27FC236}">
                <a16:creationId xmlns:a16="http://schemas.microsoft.com/office/drawing/2014/main" id="{95E7D262-056D-48AD-55A5-CFE54A42FA7E}"/>
              </a:ext>
            </a:extLst>
          </p:cNvPr>
          <p:cNvSpPr/>
          <p:nvPr/>
        </p:nvSpPr>
        <p:spPr>
          <a:xfrm>
            <a:off x="2896839" y="2150919"/>
            <a:ext cx="1207570" cy="1159736"/>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8" name="Rectangle 7" descr="Drama">
            <a:extLst>
              <a:ext uri="{FF2B5EF4-FFF2-40B4-BE49-F238E27FC236}">
                <a16:creationId xmlns:a16="http://schemas.microsoft.com/office/drawing/2014/main" id="{57C78BE1-38E8-00EC-5DEA-0611ADC0A0CA}"/>
              </a:ext>
            </a:extLst>
          </p:cNvPr>
          <p:cNvSpPr/>
          <p:nvPr/>
        </p:nvSpPr>
        <p:spPr>
          <a:xfrm>
            <a:off x="2896839" y="4904784"/>
            <a:ext cx="1207570" cy="1147593"/>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a:p>
        </p:txBody>
      </p:sp>
      <p:graphicFrame>
        <p:nvGraphicFramePr>
          <p:cNvPr id="12" name="Content Placeholder 9">
            <a:extLst>
              <a:ext uri="{FF2B5EF4-FFF2-40B4-BE49-F238E27FC236}">
                <a16:creationId xmlns:a16="http://schemas.microsoft.com/office/drawing/2014/main" id="{86341CC6-E884-9EC4-C7A7-56A5934787FF}"/>
              </a:ext>
            </a:extLst>
          </p:cNvPr>
          <p:cNvGraphicFramePr>
            <a:graphicFrameLocks noGrp="1"/>
          </p:cNvGraphicFramePr>
          <p:nvPr>
            <p:ph idx="1"/>
            <p:extLst>
              <p:ext uri="{D42A27DB-BD31-4B8C-83A1-F6EECF244321}">
                <p14:modId xmlns:p14="http://schemas.microsoft.com/office/powerpoint/2010/main" val="1698265316"/>
              </p:ext>
            </p:extLst>
          </p:nvPr>
        </p:nvGraphicFramePr>
        <p:xfrm>
          <a:off x="4495800" y="2322391"/>
          <a:ext cx="5528569" cy="359695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2413070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animBg="1"/>
      <p:bldP spid="7" grpId="0" animBg="1"/>
      <p:bldP spid="8" grpId="0" animBg="1"/>
      <p:bldGraphic spid="12"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F529C-DF0C-F4B3-E5ED-5BED1133D3C5}"/>
              </a:ext>
            </a:extLst>
          </p:cNvPr>
          <p:cNvSpPr>
            <a:spLocks noGrp="1"/>
          </p:cNvSpPr>
          <p:nvPr>
            <p:ph type="title"/>
          </p:nvPr>
        </p:nvSpPr>
        <p:spPr>
          <a:xfrm>
            <a:off x="913795" y="581575"/>
            <a:ext cx="10353762" cy="970450"/>
          </a:xfrm>
        </p:spPr>
        <p:txBody>
          <a:bodyPr>
            <a:normAutofit fontScale="90000"/>
          </a:bodyPr>
          <a:lstStyle/>
          <a:p>
            <a:r>
              <a:rPr lang="en-GB" b="1" u="sng" dirty="0">
                <a:solidFill>
                  <a:srgbClr val="D4B776"/>
                </a:solidFill>
                <a:cs typeface="Calibri Light"/>
              </a:rPr>
              <a:t>Modern Day Example</a:t>
            </a:r>
            <a:br>
              <a:rPr lang="en-GB" b="1" u="sng" dirty="0">
                <a:solidFill>
                  <a:srgbClr val="D4B776"/>
                </a:solidFill>
                <a:cs typeface="Calibri Light"/>
              </a:rPr>
            </a:br>
            <a:r>
              <a:rPr lang="en-GB" b="1" u="sng" dirty="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cs typeface="Calibri Light"/>
              </a:rPr>
              <a:t>David Fuller</a:t>
            </a:r>
            <a:endParaRPr lang="en-US" b="1" u="sng" dirty="0">
              <a:solidFill>
                <a:srgbClr val="D4B776"/>
              </a:solidFill>
              <a:cs typeface="Calibri Light"/>
            </a:endParaRPr>
          </a:p>
        </p:txBody>
      </p:sp>
      <p:sp>
        <p:nvSpPr>
          <p:cNvPr id="3" name="Content Placeholder 2">
            <a:extLst>
              <a:ext uri="{FF2B5EF4-FFF2-40B4-BE49-F238E27FC236}">
                <a16:creationId xmlns:a16="http://schemas.microsoft.com/office/drawing/2014/main" id="{DF3B618F-72FD-8F2E-B025-9FDDBE1B6ED1}"/>
              </a:ext>
            </a:extLst>
          </p:cNvPr>
          <p:cNvSpPr>
            <a:spLocks noGrp="1"/>
          </p:cNvSpPr>
          <p:nvPr>
            <p:ph idx="1"/>
          </p:nvPr>
        </p:nvSpPr>
        <p:spPr>
          <a:xfrm>
            <a:off x="913795" y="1720354"/>
            <a:ext cx="5818048" cy="4070846"/>
          </a:xfrm>
        </p:spPr>
        <p:txBody>
          <a:bodyPr vert="horz" lIns="91440" tIns="45720" rIns="91440" bIns="45720" rtlCol="0" anchor="ctr">
            <a:normAutofit/>
          </a:bodyPr>
          <a:lstStyle/>
          <a:p>
            <a:pPr indent="-305435">
              <a:lnSpc>
                <a:spcPct val="200000"/>
              </a:lnSpc>
            </a:pPr>
            <a:r>
              <a:rPr lang="en-GB" sz="2400" b="1" dirty="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rPr>
              <a:t>Involved with Police from a Young Age</a:t>
            </a:r>
            <a:endParaRPr lang="en-US" dirty="0">
              <a:solidFill>
                <a:srgbClr val="D4B776"/>
              </a:solidFill>
            </a:endParaRPr>
          </a:p>
          <a:p>
            <a:pPr indent="-305435">
              <a:lnSpc>
                <a:spcPct val="200000"/>
              </a:lnSpc>
            </a:pPr>
            <a:r>
              <a:rPr lang="en-GB" sz="2400" b="1" dirty="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rPr>
              <a:t>Killed Two Women 1987</a:t>
            </a:r>
          </a:p>
          <a:p>
            <a:pPr indent="-305435">
              <a:lnSpc>
                <a:spcPct val="200000"/>
              </a:lnSpc>
            </a:pPr>
            <a:r>
              <a:rPr lang="en-GB" sz="2400" b="1" dirty="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rPr>
              <a:t>Sexually Molested Dead Bodies</a:t>
            </a:r>
          </a:p>
          <a:p>
            <a:pPr indent="-305435">
              <a:lnSpc>
                <a:spcPct val="200000"/>
              </a:lnSpc>
            </a:pPr>
            <a:r>
              <a:rPr lang="en-GB" sz="2400" b="1" dirty="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rPr>
              <a:t>Convicted 15th December 2021</a:t>
            </a:r>
          </a:p>
        </p:txBody>
      </p:sp>
      <p:pic>
        <p:nvPicPr>
          <p:cNvPr id="4" name="Picture 3" descr="David Fuller custody image">
            <a:extLst>
              <a:ext uri="{FF2B5EF4-FFF2-40B4-BE49-F238E27FC236}">
                <a16:creationId xmlns:a16="http://schemas.microsoft.com/office/drawing/2014/main" id="{F9A90EBD-BFE7-61DB-BEA4-0DDB120A1BFE}"/>
              </a:ext>
            </a:extLst>
          </p:cNvPr>
          <p:cNvPicPr>
            <a:picLocks noChangeAspect="1"/>
          </p:cNvPicPr>
          <p:nvPr/>
        </p:nvPicPr>
        <p:blipFill rotWithShape="1">
          <a:blip r:embed="rId3"/>
          <a:srcRect l="19118" r="18277" b="373"/>
          <a:stretch/>
        </p:blipFill>
        <p:spPr>
          <a:xfrm>
            <a:off x="7361163" y="1726143"/>
            <a:ext cx="4534204" cy="4083070"/>
          </a:xfrm>
          <a:prstGeom prst="rect">
            <a:avLst/>
          </a:prstGeom>
        </p:spPr>
      </p:pic>
    </p:spTree>
    <p:extLst>
      <p:ext uri="{BB962C8B-B14F-4D97-AF65-F5344CB8AC3E}">
        <p14:creationId xmlns:p14="http://schemas.microsoft.com/office/powerpoint/2010/main" val="364944284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0798FC0-B172-B6BE-F274-8B39E93D6F96}"/>
              </a:ext>
            </a:extLst>
          </p:cNvPr>
          <p:cNvSpPr/>
          <p:nvPr/>
        </p:nvSpPr>
        <p:spPr>
          <a:xfrm>
            <a:off x="2173433" y="1205430"/>
            <a:ext cx="8156863" cy="1107997"/>
          </a:xfrm>
          <a:prstGeom prst="roundRect">
            <a:avLst/>
          </a:prstGeom>
          <a:solidFill>
            <a:srgbClr val="92D050"/>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A8C528B-BABF-CC6D-D721-249B8E8B4559}"/>
              </a:ext>
            </a:extLst>
          </p:cNvPr>
          <p:cNvSpPr txBox="1"/>
          <p:nvPr/>
        </p:nvSpPr>
        <p:spPr>
          <a:xfrm>
            <a:off x="2573481" y="1493257"/>
            <a:ext cx="7045037" cy="461665"/>
          </a:xfrm>
          <a:prstGeom prst="rect">
            <a:avLst/>
          </a:prstGeom>
          <a:noFill/>
          <a:ln>
            <a:noFill/>
          </a:ln>
        </p:spPr>
        <p:txBody>
          <a:bodyPr wrap="square" rtlCol="0">
            <a:spAutoFit/>
          </a:bodyPr>
          <a:lstStyle/>
          <a:p>
            <a:pPr marL="342900" indent="-342900" algn="ctr">
              <a:buFont typeface="Arial" panose="020B0604020202020204" pitchFamily="34" charset="0"/>
              <a:buChar char="•"/>
            </a:pPr>
            <a:r>
              <a:rPr lang="en-GB" sz="2400">
                <a:cs typeface="Calibri"/>
              </a:rPr>
              <a:t>Introduction to Theories Surrounding the Brain</a:t>
            </a:r>
          </a:p>
        </p:txBody>
      </p:sp>
      <p:sp>
        <p:nvSpPr>
          <p:cNvPr id="6" name="Rectangle: Rounded Corners 5">
            <a:extLst>
              <a:ext uri="{FF2B5EF4-FFF2-40B4-BE49-F238E27FC236}">
                <a16:creationId xmlns:a16="http://schemas.microsoft.com/office/drawing/2014/main" id="{B6BE4EEB-8C78-412C-B18C-E3A5EC98FA43}"/>
              </a:ext>
            </a:extLst>
          </p:cNvPr>
          <p:cNvSpPr/>
          <p:nvPr/>
        </p:nvSpPr>
        <p:spPr>
          <a:xfrm>
            <a:off x="2173431" y="2599682"/>
            <a:ext cx="8156863" cy="1107997"/>
          </a:xfrm>
          <a:prstGeom prst="roundRect">
            <a:avLst/>
          </a:prstGeom>
          <a:solidFill>
            <a:srgbClr val="92D050"/>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F0A6AFD-4BBC-AE19-23E5-396EF9C7AE0A}"/>
              </a:ext>
            </a:extLst>
          </p:cNvPr>
          <p:cNvSpPr txBox="1"/>
          <p:nvPr/>
        </p:nvSpPr>
        <p:spPr>
          <a:xfrm>
            <a:off x="2573481" y="2886030"/>
            <a:ext cx="7045037" cy="461665"/>
          </a:xfrm>
          <a:prstGeom prst="rect">
            <a:avLst/>
          </a:prstGeom>
          <a:noFill/>
          <a:ln>
            <a:noFill/>
          </a:ln>
        </p:spPr>
        <p:txBody>
          <a:bodyPr wrap="square" rtlCol="0">
            <a:spAutoFit/>
          </a:bodyPr>
          <a:lstStyle/>
          <a:p>
            <a:pPr marL="342900" indent="-342900" algn="ctr">
              <a:buFont typeface="Arial" panose="020B0604020202020204" pitchFamily="34" charset="0"/>
              <a:buChar char="•"/>
            </a:pPr>
            <a:r>
              <a:rPr lang="en-GB" sz="2400">
                <a:ea typeface="Calibri"/>
                <a:cs typeface="Calibri"/>
              </a:rPr>
              <a:t>Believed Criminals Could be Identified </a:t>
            </a:r>
            <a:endParaRPr lang="en-US" sz="2400">
              <a:cs typeface="Calibri"/>
            </a:endParaRPr>
          </a:p>
        </p:txBody>
      </p:sp>
      <p:sp>
        <p:nvSpPr>
          <p:cNvPr id="8" name="Rectangle: Rounded Corners 7">
            <a:extLst>
              <a:ext uri="{FF2B5EF4-FFF2-40B4-BE49-F238E27FC236}">
                <a16:creationId xmlns:a16="http://schemas.microsoft.com/office/drawing/2014/main" id="{6D411B5A-4966-FC1D-7F27-B36A403FD04C}"/>
              </a:ext>
            </a:extLst>
          </p:cNvPr>
          <p:cNvSpPr/>
          <p:nvPr/>
        </p:nvSpPr>
        <p:spPr>
          <a:xfrm>
            <a:off x="2178756" y="3920298"/>
            <a:ext cx="8156863" cy="1107997"/>
          </a:xfrm>
          <a:prstGeom prst="roundRect">
            <a:avLst/>
          </a:prstGeom>
          <a:solidFill>
            <a:srgbClr val="FF0000"/>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FADA1F0B-4897-DB92-5F4B-00A8B00100E3}"/>
              </a:ext>
            </a:extLst>
          </p:cNvPr>
          <p:cNvSpPr/>
          <p:nvPr/>
        </p:nvSpPr>
        <p:spPr>
          <a:xfrm>
            <a:off x="2178756" y="5288884"/>
            <a:ext cx="8156863" cy="1107997"/>
          </a:xfrm>
          <a:prstGeom prst="roundRect">
            <a:avLst/>
          </a:prstGeom>
          <a:solidFill>
            <a:srgbClr val="FF0000"/>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C1BC6ABC-AADE-2AA4-D5FB-136FCC2C7254}"/>
              </a:ext>
            </a:extLst>
          </p:cNvPr>
          <p:cNvSpPr txBox="1"/>
          <p:nvPr/>
        </p:nvSpPr>
        <p:spPr>
          <a:xfrm>
            <a:off x="2573480" y="4215902"/>
            <a:ext cx="7045037" cy="738664"/>
          </a:xfrm>
          <a:prstGeom prst="rect">
            <a:avLst/>
          </a:prstGeom>
          <a:noFill/>
          <a:ln>
            <a:noFill/>
          </a:ln>
        </p:spPr>
        <p:txBody>
          <a:bodyPr wrap="square" rtlCol="0">
            <a:spAutoFit/>
          </a:bodyPr>
          <a:lstStyle/>
          <a:p>
            <a:pPr marL="342900" indent="-342900" algn="ctr">
              <a:buFont typeface="Arial" panose="020B0604020202020204" pitchFamily="34" charset="0"/>
              <a:buChar char="•"/>
            </a:pPr>
            <a:r>
              <a:rPr lang="en-GB" sz="2400">
                <a:cs typeface="Calibri"/>
              </a:rPr>
              <a:t>Discredited in Mid 1800s</a:t>
            </a:r>
            <a:endParaRPr lang="en-US" sz="2400">
              <a:cs typeface="Calibri"/>
            </a:endParaRPr>
          </a:p>
          <a:p>
            <a:endParaRPr lang="en-GB"/>
          </a:p>
        </p:txBody>
      </p:sp>
      <p:sp>
        <p:nvSpPr>
          <p:cNvPr id="11" name="TextBox 10">
            <a:extLst>
              <a:ext uri="{FF2B5EF4-FFF2-40B4-BE49-F238E27FC236}">
                <a16:creationId xmlns:a16="http://schemas.microsoft.com/office/drawing/2014/main" id="{8AC23C73-4D2F-28FB-7122-3D82EEA9E384}"/>
              </a:ext>
            </a:extLst>
          </p:cNvPr>
          <p:cNvSpPr txBox="1"/>
          <p:nvPr/>
        </p:nvSpPr>
        <p:spPr>
          <a:xfrm>
            <a:off x="2729344" y="5419180"/>
            <a:ext cx="7045037" cy="830997"/>
          </a:xfrm>
          <a:prstGeom prst="rect">
            <a:avLst/>
          </a:prstGeom>
          <a:noFill/>
          <a:ln>
            <a:noFill/>
          </a:ln>
        </p:spPr>
        <p:txBody>
          <a:bodyPr wrap="square" rtlCol="0">
            <a:spAutoFit/>
          </a:bodyPr>
          <a:lstStyle/>
          <a:p>
            <a:pPr marL="342900" indent="-342900" algn="ctr">
              <a:buFont typeface="Arial" panose="020B0604020202020204" pitchFamily="34" charset="0"/>
              <a:buChar char="•"/>
            </a:pPr>
            <a:r>
              <a:rPr lang="en-GB" sz="2400">
                <a:cs typeface="Calibri"/>
              </a:rPr>
              <a:t>Lacked Basic Characteristics of a Scientific Method</a:t>
            </a:r>
            <a:endParaRPr lang="en-US" sz="2400">
              <a:cs typeface="Calibri"/>
            </a:endParaRPr>
          </a:p>
        </p:txBody>
      </p:sp>
      <p:sp>
        <p:nvSpPr>
          <p:cNvPr id="12" name="Title 1">
            <a:extLst>
              <a:ext uri="{FF2B5EF4-FFF2-40B4-BE49-F238E27FC236}">
                <a16:creationId xmlns:a16="http://schemas.microsoft.com/office/drawing/2014/main" id="{746466F0-A198-3637-DE48-89F6DCE411D2}"/>
              </a:ext>
            </a:extLst>
          </p:cNvPr>
          <p:cNvSpPr>
            <a:spLocks noGrp="1"/>
          </p:cNvSpPr>
          <p:nvPr>
            <p:ph type="title"/>
          </p:nvPr>
        </p:nvSpPr>
        <p:spPr>
          <a:xfrm>
            <a:off x="919119" y="35868"/>
            <a:ext cx="10353762" cy="970450"/>
          </a:xfrm>
        </p:spPr>
        <p:txBody>
          <a:bodyPr/>
          <a:lstStyle/>
          <a:p>
            <a:r>
              <a:rPr lang="en-GB" sz="4400">
                <a:solidFill>
                  <a:srgbClr val="D4B776"/>
                </a:solidFill>
              </a:rPr>
              <a:t>Advantages and Disadvantages</a:t>
            </a:r>
            <a:r>
              <a:rPr lang="en-GB">
                <a:solidFill>
                  <a:srgbClr val="D4B776"/>
                </a:solidFill>
              </a:rPr>
              <a:t> </a:t>
            </a:r>
          </a:p>
        </p:txBody>
      </p:sp>
    </p:spTree>
    <p:extLst>
      <p:ext uri="{BB962C8B-B14F-4D97-AF65-F5344CB8AC3E}">
        <p14:creationId xmlns:p14="http://schemas.microsoft.com/office/powerpoint/2010/main" val="29676529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additive="base">
                                        <p:cTn id="27" dur="500" fill="hold"/>
                                        <p:tgtEl>
                                          <p:spTgt spid="8"/>
                                        </p:tgtEl>
                                        <p:attrNameLst>
                                          <p:attrName>ppt_x</p:attrName>
                                        </p:attrNameLst>
                                      </p:cBhvr>
                                      <p:tavLst>
                                        <p:tav tm="0">
                                          <p:val>
                                            <p:strVal val="#ppt_x"/>
                                          </p:val>
                                        </p:tav>
                                        <p:tav tm="100000">
                                          <p:val>
                                            <p:strVal val="#ppt_x"/>
                                          </p:val>
                                        </p:tav>
                                      </p:tavLst>
                                    </p:anim>
                                    <p:anim calcmode="lin" valueType="num">
                                      <p:cBhvr additive="base">
                                        <p:cTn id="28" dur="500" fill="hold"/>
                                        <p:tgtEl>
                                          <p:spTgt spid="8"/>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ppt_x"/>
                                          </p:val>
                                        </p:tav>
                                        <p:tav tm="100000">
                                          <p:val>
                                            <p:strVal val="#ppt_x"/>
                                          </p:val>
                                        </p:tav>
                                      </p:tavLst>
                                    </p:anim>
                                    <p:anim calcmode="lin" valueType="num">
                                      <p:cBhvr additive="base">
                                        <p:cTn id="4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animBg="1"/>
      <p:bldP spid="7" grpId="0"/>
      <p:bldP spid="8" grpId="0" animBg="1"/>
      <p:bldP spid="9" grpId="0" animBg="1"/>
      <p:bldP spid="10"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4893BE8-D417-2607-8B69-C49C295A656D}"/>
              </a:ext>
            </a:extLst>
          </p:cNvPr>
          <p:cNvSpPr>
            <a:spLocks noGrp="1"/>
          </p:cNvSpPr>
          <p:nvPr>
            <p:ph type="title"/>
          </p:nvPr>
        </p:nvSpPr>
        <p:spPr>
          <a:xfrm>
            <a:off x="6234867" y="401247"/>
            <a:ext cx="5248219" cy="1154400"/>
          </a:xfrm>
        </p:spPr>
        <p:txBody>
          <a:bodyPr vert="horz" lIns="91440" tIns="45720" rIns="91440" bIns="45720" rtlCol="0" anchor="b">
            <a:normAutofit fontScale="90000"/>
          </a:bodyPr>
          <a:lstStyle/>
          <a:p>
            <a:r>
              <a:rPr lang="en-US" b="1" u="sng" dirty="0">
                <a:solidFill>
                  <a:srgbClr val="D4B776"/>
                </a:solidFill>
              </a:rPr>
              <a:t>Psychoanalysis Theory: Sigmund Freud 1936</a:t>
            </a:r>
          </a:p>
        </p:txBody>
      </p:sp>
      <p:sp>
        <p:nvSpPr>
          <p:cNvPr id="5" name="Content Placeholder 2">
            <a:extLst>
              <a:ext uri="{FF2B5EF4-FFF2-40B4-BE49-F238E27FC236}">
                <a16:creationId xmlns:a16="http://schemas.microsoft.com/office/drawing/2014/main" id="{641F0DD7-8D7F-0381-3AC8-48D2D278AD68}"/>
              </a:ext>
            </a:extLst>
          </p:cNvPr>
          <p:cNvSpPr>
            <a:spLocks noGrp="1"/>
          </p:cNvSpPr>
          <p:nvPr>
            <p:ph idx="1"/>
          </p:nvPr>
        </p:nvSpPr>
        <p:spPr>
          <a:xfrm>
            <a:off x="6234868" y="1820369"/>
            <a:ext cx="5217173" cy="4351338"/>
          </a:xfrm>
        </p:spPr>
        <p:txBody>
          <a:bodyPr vert="horz" lIns="91440" tIns="45720" rIns="91440" bIns="45720" rtlCol="0" anchor="t">
            <a:normAutofit/>
          </a:bodyPr>
          <a:lstStyle/>
          <a:p>
            <a:pPr marL="457200" indent="-457200"/>
            <a:r>
              <a:rPr lang="en-US" dirty="0">
                <a:solidFill>
                  <a:srgbClr val="D4B776"/>
                </a:solidFill>
                <a:ea typeface="Calibri"/>
                <a:cs typeface="Calibri"/>
              </a:rPr>
              <a:t>Believed the mind is responsible for both conscious &amp; unconscious decisions </a:t>
            </a:r>
            <a:r>
              <a:rPr lang="en-US" sz="1400" dirty="0">
                <a:solidFill>
                  <a:srgbClr val="D4B776"/>
                </a:solidFill>
                <a:ea typeface="+mn-lt"/>
                <a:cs typeface="+mn-lt"/>
              </a:rPr>
              <a:t>(Nash, 2018). </a:t>
            </a:r>
            <a:endParaRPr lang="en-US" dirty="0">
              <a:solidFill>
                <a:srgbClr val="D4B776"/>
              </a:solidFill>
            </a:endParaRPr>
          </a:p>
          <a:p>
            <a:pPr marL="0" indent="0">
              <a:buNone/>
            </a:pPr>
            <a:endParaRPr lang="en-US" dirty="0">
              <a:solidFill>
                <a:srgbClr val="D4B776"/>
              </a:solidFill>
              <a:ea typeface="Calibri"/>
              <a:cs typeface="Calibri"/>
            </a:endParaRPr>
          </a:p>
          <a:p>
            <a:pPr marL="457200" indent="-457200"/>
            <a:r>
              <a:rPr lang="en-US" dirty="0">
                <a:solidFill>
                  <a:srgbClr val="D4B776"/>
                </a:solidFill>
                <a:ea typeface="Calibri"/>
                <a:cs typeface="Calibri"/>
              </a:rPr>
              <a:t>Positivism Theory </a:t>
            </a:r>
            <a:r>
              <a:rPr lang="en-US" sz="1600" dirty="0">
                <a:solidFill>
                  <a:srgbClr val="D4B776"/>
                </a:solidFill>
                <a:ea typeface="+mn-lt"/>
                <a:cs typeface="+mn-lt"/>
              </a:rPr>
              <a:t>(Tauber, 2010).</a:t>
            </a:r>
          </a:p>
          <a:p>
            <a:pPr marL="0" indent="0">
              <a:buNone/>
            </a:pPr>
            <a:endParaRPr lang="en-US" dirty="0">
              <a:solidFill>
                <a:srgbClr val="D4B776"/>
              </a:solidFill>
              <a:ea typeface="Calibri"/>
              <a:cs typeface="Calibri"/>
            </a:endParaRPr>
          </a:p>
          <a:p>
            <a:pPr marL="457200" indent="-457200"/>
            <a:r>
              <a:rPr lang="en-US" dirty="0">
                <a:solidFill>
                  <a:srgbClr val="D4B776"/>
                </a:solidFill>
                <a:ea typeface="Calibri"/>
                <a:cs typeface="Calibri"/>
              </a:rPr>
              <a:t>Psychological reasoning for crime </a:t>
            </a:r>
            <a:r>
              <a:rPr lang="en-US" sz="1600" dirty="0">
                <a:solidFill>
                  <a:srgbClr val="D4B776"/>
                </a:solidFill>
                <a:ea typeface="+mn-lt"/>
                <a:cs typeface="+mn-lt"/>
              </a:rPr>
              <a:t>(De Sousa, 2011).</a:t>
            </a:r>
          </a:p>
          <a:p>
            <a:pPr marL="0" indent="0">
              <a:buNone/>
            </a:pPr>
            <a:endParaRPr lang="en-US" dirty="0">
              <a:solidFill>
                <a:srgbClr val="D4B776"/>
              </a:solidFill>
              <a:ea typeface="Calibri"/>
              <a:cs typeface="Calibri"/>
            </a:endParaRPr>
          </a:p>
          <a:p>
            <a:pPr marL="457200" indent="-457200"/>
            <a:r>
              <a:rPr lang="en-US" dirty="0">
                <a:solidFill>
                  <a:srgbClr val="D4B776"/>
                </a:solidFill>
                <a:ea typeface="Calibri"/>
                <a:cs typeface="Calibri"/>
              </a:rPr>
              <a:t>ID, EGO, SUPER EGO </a:t>
            </a:r>
            <a:r>
              <a:rPr lang="en-US" sz="1600" dirty="0">
                <a:solidFill>
                  <a:srgbClr val="D4B776"/>
                </a:solidFill>
                <a:ea typeface="+mn-lt"/>
                <a:cs typeface="+mn-lt"/>
              </a:rPr>
              <a:t>(Freud, 1923).</a:t>
            </a:r>
          </a:p>
          <a:p>
            <a:pPr marL="0" indent="0">
              <a:buNone/>
            </a:pPr>
            <a:endParaRPr lang="en-US" dirty="0">
              <a:solidFill>
                <a:schemeClr val="bg1"/>
              </a:solidFill>
              <a:ea typeface="Calibri"/>
              <a:cs typeface="Calibri"/>
            </a:endParaRPr>
          </a:p>
        </p:txBody>
      </p:sp>
      <p:pic>
        <p:nvPicPr>
          <p:cNvPr id="6" name="Picture 5" descr="Sigmund Freud - Theories, Quotes &amp; Books">
            <a:extLst>
              <a:ext uri="{FF2B5EF4-FFF2-40B4-BE49-F238E27FC236}">
                <a16:creationId xmlns:a16="http://schemas.microsoft.com/office/drawing/2014/main" id="{B9E17935-E973-184A-C110-20447B922264}"/>
              </a:ext>
            </a:extLst>
          </p:cNvPr>
          <p:cNvPicPr>
            <a:picLocks noChangeAspect="1"/>
          </p:cNvPicPr>
          <p:nvPr/>
        </p:nvPicPr>
        <p:blipFill rotWithShape="1">
          <a:blip r:embed="rId2"/>
          <a:srcRect r="-2" b="-2"/>
          <a:stretch/>
        </p:blipFill>
        <p:spPr>
          <a:xfrm>
            <a:off x="477541" y="269354"/>
            <a:ext cx="3296556" cy="3296556"/>
          </a:xfrm>
          <a:prstGeom prst="ellipse">
            <a:avLst/>
          </a:prstGeom>
          <a:ln w="6350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Picture 6" descr="Sigmund Freud - Theories, Quotes &amp; Books">
            <a:extLst>
              <a:ext uri="{FF2B5EF4-FFF2-40B4-BE49-F238E27FC236}">
                <a16:creationId xmlns:a16="http://schemas.microsoft.com/office/drawing/2014/main" id="{F51C68E1-215B-A1E5-2396-9A81A1688727}"/>
              </a:ext>
            </a:extLst>
          </p:cNvPr>
          <p:cNvPicPr>
            <a:picLocks noChangeAspect="1"/>
          </p:cNvPicPr>
          <p:nvPr/>
        </p:nvPicPr>
        <p:blipFill rotWithShape="1">
          <a:blip r:embed="rId2"/>
          <a:srcRect r="2" b="2"/>
          <a:stretch/>
        </p:blipFill>
        <p:spPr>
          <a:xfrm>
            <a:off x="1828492" y="3481328"/>
            <a:ext cx="2965878" cy="2965878"/>
          </a:xfrm>
          <a:prstGeom prst="ellipse">
            <a:avLst/>
          </a:prstGeom>
          <a:ln w="6350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Picture 7" descr="Sigmund Freud - Theories, Quotes &amp; Books">
            <a:extLst>
              <a:ext uri="{FF2B5EF4-FFF2-40B4-BE49-F238E27FC236}">
                <a16:creationId xmlns:a16="http://schemas.microsoft.com/office/drawing/2014/main" id="{E27ED384-2CB5-4F27-0340-96C2EED3B48F}"/>
              </a:ext>
            </a:extLst>
          </p:cNvPr>
          <p:cNvPicPr>
            <a:picLocks noChangeAspect="1"/>
          </p:cNvPicPr>
          <p:nvPr/>
        </p:nvPicPr>
        <p:blipFill rotWithShape="1">
          <a:blip r:embed="rId2"/>
          <a:srcRect r="-3" b="-3"/>
          <a:stretch/>
        </p:blipFill>
        <p:spPr>
          <a:xfrm>
            <a:off x="3820702" y="1675969"/>
            <a:ext cx="2167719" cy="2167719"/>
          </a:xfrm>
          <a:prstGeom prst="ellipse">
            <a:avLst/>
          </a:prstGeom>
          <a:ln w="63500" cap="rnd">
            <a:solidFill>
              <a:schemeClr val="bg1"/>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85750119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A9341B-9EA3-9170-D40D-539851B89FFA}"/>
              </a:ext>
            </a:extLst>
          </p:cNvPr>
          <p:cNvSpPr>
            <a:spLocks noGrp="1"/>
          </p:cNvSpPr>
          <p:nvPr>
            <p:ph type="title"/>
          </p:nvPr>
        </p:nvSpPr>
        <p:spPr>
          <a:xfrm>
            <a:off x="2232252" y="633046"/>
            <a:ext cx="4463623" cy="1314996"/>
          </a:xfrm>
        </p:spPr>
        <p:txBody>
          <a:bodyPr vert="horz" lIns="91440" tIns="45720" rIns="91440" bIns="45720" rtlCol="0" anchor="b">
            <a:normAutofit/>
          </a:bodyPr>
          <a:lstStyle/>
          <a:p>
            <a:r>
              <a:rPr lang="en-US" u="sng" dirty="0">
                <a:solidFill>
                  <a:srgbClr val="D4B776"/>
                </a:solidFill>
                <a:ea typeface="Calibri Light"/>
                <a:cs typeface="Calibri Light"/>
              </a:rPr>
              <a:t>Freuds theory</a:t>
            </a:r>
            <a:r>
              <a:rPr lang="en-US" dirty="0">
                <a:solidFill>
                  <a:srgbClr val="D4B776"/>
                </a:solidFill>
                <a:ea typeface="Calibri Light"/>
                <a:cs typeface="Calibri Light"/>
              </a:rPr>
              <a:t> </a:t>
            </a:r>
            <a:r>
              <a:rPr lang="en-US" u="sng" dirty="0">
                <a:solidFill>
                  <a:srgbClr val="D4B776"/>
                </a:solidFill>
                <a:ea typeface="Calibri Light"/>
                <a:cs typeface="Calibri Light"/>
              </a:rPr>
              <a:t>in relation to</a:t>
            </a:r>
            <a:r>
              <a:rPr lang="en-US" dirty="0">
                <a:solidFill>
                  <a:srgbClr val="D4B776"/>
                </a:solidFill>
                <a:ea typeface="Calibri Light"/>
                <a:cs typeface="Calibri Light"/>
              </a:rPr>
              <a:t> </a:t>
            </a:r>
            <a:r>
              <a:rPr lang="en-US" u="sng" dirty="0">
                <a:solidFill>
                  <a:srgbClr val="D4B776"/>
                </a:solidFill>
                <a:ea typeface="Calibri Light"/>
                <a:cs typeface="Calibri Light"/>
              </a:rPr>
              <a:t>Bundy </a:t>
            </a:r>
          </a:p>
        </p:txBody>
      </p:sp>
      <p:sp>
        <p:nvSpPr>
          <p:cNvPr id="5" name="Content Placeholder 2">
            <a:extLst>
              <a:ext uri="{FF2B5EF4-FFF2-40B4-BE49-F238E27FC236}">
                <a16:creationId xmlns:a16="http://schemas.microsoft.com/office/drawing/2014/main" id="{7F1C4ED5-FE85-256F-A5D4-87117693C187}"/>
              </a:ext>
            </a:extLst>
          </p:cNvPr>
          <p:cNvSpPr>
            <a:spLocks noGrp="1"/>
          </p:cNvSpPr>
          <p:nvPr>
            <p:ph idx="1"/>
          </p:nvPr>
        </p:nvSpPr>
        <p:spPr>
          <a:xfrm>
            <a:off x="2232252" y="2125737"/>
            <a:ext cx="4463623" cy="4044463"/>
          </a:xfrm>
        </p:spPr>
        <p:txBody>
          <a:bodyPr vert="horz" lIns="91440" tIns="45720" rIns="91440" bIns="45720" rtlCol="0" anchor="t">
            <a:normAutofit lnSpcReduction="10000"/>
          </a:bodyPr>
          <a:lstStyle/>
          <a:p>
            <a:r>
              <a:rPr lang="en-US" sz="2600" dirty="0">
                <a:solidFill>
                  <a:srgbClr val="D4B776"/>
                </a:solidFill>
                <a:ea typeface="Calibri"/>
                <a:cs typeface="Calibri"/>
              </a:rPr>
              <a:t>Abusive &amp; traumatic childhood </a:t>
            </a:r>
            <a:r>
              <a:rPr lang="en-US" sz="1600" dirty="0">
                <a:solidFill>
                  <a:srgbClr val="D4B776"/>
                </a:solidFill>
                <a:ea typeface="+mn-lt"/>
                <a:cs typeface="+mn-lt"/>
              </a:rPr>
              <a:t> (Kettler and </a:t>
            </a:r>
            <a:r>
              <a:rPr lang="en-US" sz="1600" dirty="0" err="1">
                <a:solidFill>
                  <a:srgbClr val="D4B776"/>
                </a:solidFill>
                <a:ea typeface="+mn-lt"/>
                <a:cs typeface="+mn-lt"/>
              </a:rPr>
              <a:t>Piccotti</a:t>
            </a:r>
            <a:r>
              <a:rPr lang="en-US" sz="1600" dirty="0">
                <a:solidFill>
                  <a:srgbClr val="D4B776"/>
                </a:solidFill>
                <a:ea typeface="+mn-lt"/>
                <a:cs typeface="+mn-lt"/>
              </a:rPr>
              <a:t>, 2020). </a:t>
            </a:r>
            <a:endParaRPr lang="en-US" sz="1600" dirty="0">
              <a:solidFill>
                <a:srgbClr val="D4B776"/>
              </a:solidFill>
              <a:ea typeface="Calibri"/>
              <a:cs typeface="Calibri"/>
            </a:endParaRPr>
          </a:p>
          <a:p>
            <a:r>
              <a:rPr lang="en-US" sz="2600" dirty="0">
                <a:solidFill>
                  <a:srgbClr val="D4B776"/>
                </a:solidFill>
                <a:ea typeface="Calibri"/>
                <a:cs typeface="Calibri"/>
              </a:rPr>
              <a:t>Freuds ICEBERG theory</a:t>
            </a:r>
            <a:r>
              <a:rPr lang="en-US" sz="2600" dirty="0">
                <a:solidFill>
                  <a:srgbClr val="D4B776"/>
                </a:solidFill>
                <a:ea typeface="+mn-lt"/>
                <a:cs typeface="+mn-lt"/>
              </a:rPr>
              <a:t> </a:t>
            </a:r>
            <a:r>
              <a:rPr lang="en-US" sz="1600" dirty="0">
                <a:solidFill>
                  <a:srgbClr val="D4B776"/>
                </a:solidFill>
                <a:ea typeface="+mn-lt"/>
                <a:cs typeface="+mn-lt"/>
              </a:rPr>
              <a:t>(Mcleod, 2009).</a:t>
            </a:r>
            <a:r>
              <a:rPr lang="en-US" sz="2600" dirty="0">
                <a:solidFill>
                  <a:srgbClr val="D4B776"/>
                </a:solidFill>
                <a:ea typeface="+mn-lt"/>
                <a:cs typeface="+mn-lt"/>
              </a:rPr>
              <a:t> </a:t>
            </a:r>
          </a:p>
          <a:p>
            <a:r>
              <a:rPr lang="en-US" sz="2600" dirty="0">
                <a:solidFill>
                  <a:srgbClr val="D4B776"/>
                </a:solidFill>
                <a:ea typeface="Calibri"/>
                <a:cs typeface="Calibri"/>
              </a:rPr>
              <a:t>Bundy's hatred for women became apparent after learning the truth about his family origins </a:t>
            </a:r>
            <a:r>
              <a:rPr lang="en-US" sz="1600" dirty="0">
                <a:solidFill>
                  <a:srgbClr val="D4B776"/>
                </a:solidFill>
                <a:ea typeface="+mn-lt"/>
                <a:cs typeface="+mn-lt"/>
              </a:rPr>
              <a:t> (Sullivan, 2020). </a:t>
            </a:r>
            <a:endParaRPr lang="en-US" sz="1600" dirty="0">
              <a:solidFill>
                <a:srgbClr val="D4B776"/>
              </a:solidFill>
              <a:ea typeface="Calibri"/>
              <a:cs typeface="Calibri"/>
            </a:endParaRPr>
          </a:p>
          <a:p>
            <a:endParaRPr lang="en-US" sz="2600" dirty="0">
              <a:solidFill>
                <a:srgbClr val="D4B776"/>
              </a:solidFill>
              <a:ea typeface="Calibri"/>
              <a:cs typeface="Calibri"/>
            </a:endParaRPr>
          </a:p>
          <a:p>
            <a:pPr marL="0" indent="0">
              <a:buNone/>
            </a:pPr>
            <a:endParaRPr lang="en-US" sz="2600" dirty="0">
              <a:solidFill>
                <a:srgbClr val="D4B776"/>
              </a:solidFill>
              <a:ea typeface="Calibri"/>
              <a:cs typeface="Calibri"/>
            </a:endParaRPr>
          </a:p>
          <a:p>
            <a:pPr marL="0" indent="0">
              <a:buNone/>
            </a:pPr>
            <a:endParaRPr lang="en-US" sz="2600" dirty="0">
              <a:solidFill>
                <a:schemeClr val="bg1"/>
              </a:solidFill>
              <a:ea typeface="Calibri"/>
              <a:cs typeface="Calibri"/>
            </a:endParaRPr>
          </a:p>
          <a:p>
            <a:pPr marL="0" indent="0">
              <a:buNone/>
            </a:pPr>
            <a:endParaRPr lang="en-US" sz="2600" dirty="0">
              <a:solidFill>
                <a:schemeClr val="bg1"/>
              </a:solidFill>
              <a:ea typeface="Calibri"/>
              <a:cs typeface="Calibri"/>
            </a:endParaRPr>
          </a:p>
        </p:txBody>
      </p:sp>
      <p:pic>
        <p:nvPicPr>
          <p:cNvPr id="6" name="Picture 5" descr="How Ted Bundy Got Away With so Many Murders">
            <a:extLst>
              <a:ext uri="{FF2B5EF4-FFF2-40B4-BE49-F238E27FC236}">
                <a16:creationId xmlns:a16="http://schemas.microsoft.com/office/drawing/2014/main" id="{9C8ED7A3-B053-B7D9-E238-9CC6F8372B92}"/>
              </a:ext>
            </a:extLst>
          </p:cNvPr>
          <p:cNvPicPr>
            <a:picLocks noChangeAspect="1"/>
          </p:cNvPicPr>
          <p:nvPr/>
        </p:nvPicPr>
        <p:blipFill rotWithShape="1">
          <a:blip r:embed="rId2"/>
          <a:srcRect l="14286" r="10812" b="2"/>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spTree>
    <p:extLst>
      <p:ext uri="{BB962C8B-B14F-4D97-AF65-F5344CB8AC3E}">
        <p14:creationId xmlns:p14="http://schemas.microsoft.com/office/powerpoint/2010/main" val="1875270899"/>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249CF51-80D5-AD5A-5878-5F755770CD23}"/>
              </a:ext>
            </a:extLst>
          </p:cNvPr>
          <p:cNvSpPr>
            <a:spLocks noGrp="1"/>
          </p:cNvSpPr>
          <p:nvPr>
            <p:ph type="title"/>
          </p:nvPr>
        </p:nvSpPr>
        <p:spPr>
          <a:xfrm>
            <a:off x="474058" y="407717"/>
            <a:ext cx="4235927" cy="1262749"/>
          </a:xfrm>
        </p:spPr>
        <p:txBody>
          <a:bodyPr anchor="t">
            <a:normAutofit fontScale="90000"/>
          </a:bodyPr>
          <a:lstStyle/>
          <a:p>
            <a:r>
              <a:rPr lang="en-GB" sz="4000" u="sng" dirty="0">
                <a:solidFill>
                  <a:srgbClr val="D4B776"/>
                </a:solidFill>
              </a:rPr>
              <a:t>Link to modern day</a:t>
            </a:r>
            <a:r>
              <a:rPr lang="en-GB" sz="4000" dirty="0">
                <a:solidFill>
                  <a:srgbClr val="D4B776"/>
                </a:solidFill>
              </a:rPr>
              <a:t> </a:t>
            </a:r>
            <a:r>
              <a:rPr lang="en-GB" sz="4000" u="sng" dirty="0">
                <a:solidFill>
                  <a:srgbClr val="D4B776"/>
                </a:solidFill>
              </a:rPr>
              <a:t>case</a:t>
            </a:r>
            <a:endParaRPr lang="en-GB" sz="4000" u="sng" dirty="0">
              <a:solidFill>
                <a:srgbClr val="D4B776"/>
              </a:solidFill>
              <a:ea typeface="Calibri Light"/>
              <a:cs typeface="Calibri Light"/>
            </a:endParaRPr>
          </a:p>
        </p:txBody>
      </p:sp>
      <p:sp>
        <p:nvSpPr>
          <p:cNvPr id="9" name="Content Placeholder 7">
            <a:extLst>
              <a:ext uri="{FF2B5EF4-FFF2-40B4-BE49-F238E27FC236}">
                <a16:creationId xmlns:a16="http://schemas.microsoft.com/office/drawing/2014/main" id="{7ABE6858-5E8B-DD7F-C5E9-973B2C20FEA4}"/>
              </a:ext>
            </a:extLst>
          </p:cNvPr>
          <p:cNvSpPr>
            <a:spLocks noGrp="1"/>
          </p:cNvSpPr>
          <p:nvPr>
            <p:ph idx="1"/>
          </p:nvPr>
        </p:nvSpPr>
        <p:spPr>
          <a:xfrm>
            <a:off x="838200" y="1885391"/>
            <a:ext cx="5179997" cy="4416618"/>
          </a:xfrm>
        </p:spPr>
        <p:txBody>
          <a:bodyPr vert="horz" lIns="91440" tIns="45720" rIns="91440" bIns="45720" rtlCol="0" anchor="t">
            <a:normAutofit/>
          </a:bodyPr>
          <a:lstStyle/>
          <a:p>
            <a:pPr indent="-305435"/>
            <a:r>
              <a:rPr lang="en-US" sz="2000" dirty="0">
                <a:solidFill>
                  <a:srgbClr val="D4B776"/>
                </a:solidFill>
                <a:latin typeface="Times New Roman"/>
                <a:ea typeface="+mn-lt"/>
                <a:cs typeface="+mn-lt"/>
              </a:rPr>
              <a:t>Robert Kilgour, served in Northern Ireland, Bosnia and the Gulf war, and returned to civilian life in 1993 (</a:t>
            </a:r>
            <a:r>
              <a:rPr lang="en-US" sz="2000" dirty="0" err="1">
                <a:solidFill>
                  <a:srgbClr val="D4B776"/>
                </a:solidFill>
                <a:latin typeface="Times New Roman"/>
                <a:ea typeface="+mn-lt"/>
                <a:cs typeface="+mn-lt"/>
              </a:rPr>
              <a:t>Hattenstone</a:t>
            </a:r>
            <a:r>
              <a:rPr lang="en-US" sz="2000" dirty="0">
                <a:solidFill>
                  <a:srgbClr val="D4B776"/>
                </a:solidFill>
                <a:latin typeface="Times New Roman"/>
                <a:ea typeface="+mn-lt"/>
                <a:cs typeface="+mn-lt"/>
              </a:rPr>
              <a:t> and Allison, 2017).</a:t>
            </a:r>
            <a:endParaRPr lang="en-US" sz="200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cs typeface="Calibri"/>
            </a:endParaRPr>
          </a:p>
          <a:p>
            <a:pPr indent="-305435"/>
            <a:endParaRPr lang="en-US" sz="200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latin typeface="Times New Roman"/>
              <a:ea typeface="+mn-lt"/>
              <a:cs typeface="+mn-lt"/>
            </a:endParaRPr>
          </a:p>
          <a:p>
            <a:pPr indent="-305435"/>
            <a:r>
              <a:rPr lang="en-US" sz="2000" dirty="0">
                <a:solidFill>
                  <a:srgbClr val="D4B776"/>
                </a:solidFill>
                <a:latin typeface="Times New Roman"/>
                <a:ea typeface="+mn-lt"/>
                <a:cs typeface="+mn-lt"/>
              </a:rPr>
              <a:t>Suffers from (PTSD) from his time served in the army (www.kcl.ac.uk,2019)</a:t>
            </a:r>
            <a:endParaRPr lang="en-US" sz="200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latin typeface="Times New Roman"/>
              <a:ea typeface="+mn-lt"/>
              <a:cs typeface="+mn-lt"/>
            </a:endParaRPr>
          </a:p>
          <a:p>
            <a:pPr indent="-305435"/>
            <a:endParaRPr lang="en-US" sz="200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latin typeface="Times New Roman"/>
              <a:ea typeface="+mn-lt"/>
              <a:cs typeface="+mn-lt"/>
            </a:endParaRPr>
          </a:p>
          <a:p>
            <a:pPr indent="-305435"/>
            <a:r>
              <a:rPr lang="en-US" sz="2000" dirty="0">
                <a:solidFill>
                  <a:srgbClr val="D4B776"/>
                </a:solidFill>
                <a:latin typeface="Times New Roman"/>
                <a:ea typeface="+mn-lt"/>
                <a:cs typeface="+mn-lt"/>
              </a:rPr>
              <a:t>Freuds theories with the aftermath of war, within the unconscious mind (Psycho-</a:t>
            </a:r>
            <a:r>
              <a:rPr lang="en-US" sz="2000" dirty="0" err="1">
                <a:solidFill>
                  <a:srgbClr val="D4B776"/>
                </a:solidFill>
                <a:latin typeface="Times New Roman"/>
                <a:ea typeface="+mn-lt"/>
                <a:cs typeface="+mn-lt"/>
              </a:rPr>
              <a:t>anyalsis</a:t>
            </a:r>
            <a:r>
              <a:rPr lang="en-US" sz="2000" dirty="0">
                <a:solidFill>
                  <a:srgbClr val="D4B776"/>
                </a:solidFill>
                <a:latin typeface="Times New Roman"/>
                <a:ea typeface="+mn-lt"/>
                <a:cs typeface="+mn-lt"/>
              </a:rPr>
              <a:t> and the war neuroses, 2014). </a:t>
            </a:r>
            <a:endParaRPr lang="en-US">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endParaRPr>
          </a:p>
          <a:p>
            <a:pPr indent="-305435"/>
            <a:endParaRPr lang="en-US" sz="200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latin typeface="Times New Roman"/>
              <a:ea typeface="+mn-lt"/>
              <a:cs typeface="+mn-lt"/>
            </a:endParaRPr>
          </a:p>
          <a:p>
            <a:pPr marL="0" indent="0">
              <a:buNone/>
            </a:pPr>
            <a:endParaRPr lang="en-US" sz="2000">
              <a:solidFill>
                <a:srgbClr val="D4B776"/>
              </a:solidFill>
              <a:latin typeface="Times New Roman"/>
              <a:ea typeface="+mn-lt"/>
              <a:cs typeface="+mn-lt"/>
            </a:endParaRPr>
          </a:p>
          <a:p>
            <a:pPr indent="-305435"/>
            <a:endParaRPr lang="en-US" sz="240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ea typeface="+mn-lt"/>
              <a:cs typeface="+mn-lt"/>
            </a:endParaRPr>
          </a:p>
        </p:txBody>
      </p:sp>
      <p:pic>
        <p:nvPicPr>
          <p:cNvPr id="10" name="Content Placeholder 3" descr="Robert Kilgour">
            <a:extLst>
              <a:ext uri="{FF2B5EF4-FFF2-40B4-BE49-F238E27FC236}">
                <a16:creationId xmlns:a16="http://schemas.microsoft.com/office/drawing/2014/main" id="{B4611270-775F-0CEC-685C-77B2D041BF40}"/>
              </a:ext>
            </a:extLst>
          </p:cNvPr>
          <p:cNvPicPr>
            <a:picLocks noChangeAspect="1"/>
          </p:cNvPicPr>
          <p:nvPr/>
        </p:nvPicPr>
        <p:blipFill>
          <a:blip r:embed="rId2"/>
          <a:stretch>
            <a:fillRect/>
          </a:stretch>
        </p:blipFill>
        <p:spPr>
          <a:xfrm>
            <a:off x="6541932" y="1571773"/>
            <a:ext cx="4369112" cy="2621467"/>
          </a:xfrm>
          <a:prstGeom prst="rect">
            <a:avLst/>
          </a:prstGeom>
        </p:spPr>
      </p:pic>
      <p:sp>
        <p:nvSpPr>
          <p:cNvPr id="11" name="TextBox 10">
            <a:extLst>
              <a:ext uri="{FF2B5EF4-FFF2-40B4-BE49-F238E27FC236}">
                <a16:creationId xmlns:a16="http://schemas.microsoft.com/office/drawing/2014/main" id="{9577A1A1-27E3-FEBF-D21B-F59D5CBEA360}"/>
              </a:ext>
            </a:extLst>
          </p:cNvPr>
          <p:cNvSpPr txBox="1"/>
          <p:nvPr/>
        </p:nvSpPr>
        <p:spPr>
          <a:xfrm>
            <a:off x="10098860" y="5270612"/>
            <a:ext cx="163728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707070"/>
                </a:solidFill>
                <a:latin typeface="GuardianTextSans"/>
              </a:rPr>
              <a:t> (Photograph by Alastair Thain for the Guardian)</a:t>
            </a:r>
            <a:endParaRPr lang="en-US" dirty="0"/>
          </a:p>
        </p:txBody>
      </p:sp>
    </p:spTree>
    <p:extLst>
      <p:ext uri="{BB962C8B-B14F-4D97-AF65-F5344CB8AC3E}">
        <p14:creationId xmlns:p14="http://schemas.microsoft.com/office/powerpoint/2010/main" val="415604905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388831C-BD17-3DEE-A2AD-CFC38D551271}"/>
              </a:ext>
            </a:extLst>
          </p:cNvPr>
          <p:cNvSpPr/>
          <p:nvPr/>
        </p:nvSpPr>
        <p:spPr>
          <a:xfrm>
            <a:off x="2173433" y="1205430"/>
            <a:ext cx="8156863" cy="1107997"/>
          </a:xfrm>
          <a:prstGeom prst="roundRect">
            <a:avLst/>
          </a:prstGeom>
          <a:solidFill>
            <a:srgbClr val="92D050"/>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30F208F-DFFD-525E-118A-B8E5317442D4}"/>
              </a:ext>
            </a:extLst>
          </p:cNvPr>
          <p:cNvSpPr txBox="1"/>
          <p:nvPr/>
        </p:nvSpPr>
        <p:spPr>
          <a:xfrm>
            <a:off x="2729345" y="1364107"/>
            <a:ext cx="7045037" cy="830997"/>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Changed how people defined psychology (Cherry, 2022)</a:t>
            </a:r>
            <a:endParaRPr lang="en-GB" dirty="0"/>
          </a:p>
        </p:txBody>
      </p:sp>
      <p:sp>
        <p:nvSpPr>
          <p:cNvPr id="6" name="Rectangle: Rounded Corners 5">
            <a:extLst>
              <a:ext uri="{FF2B5EF4-FFF2-40B4-BE49-F238E27FC236}">
                <a16:creationId xmlns:a16="http://schemas.microsoft.com/office/drawing/2014/main" id="{B240D645-8CE2-E790-3F1F-CB6CC99BBFF1}"/>
              </a:ext>
            </a:extLst>
          </p:cNvPr>
          <p:cNvSpPr/>
          <p:nvPr/>
        </p:nvSpPr>
        <p:spPr>
          <a:xfrm>
            <a:off x="2173431" y="2599682"/>
            <a:ext cx="8156863" cy="1107997"/>
          </a:xfrm>
          <a:prstGeom prst="roundRect">
            <a:avLst/>
          </a:prstGeom>
          <a:solidFill>
            <a:srgbClr val="92D050"/>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5E5C6196-0B5E-ED28-25E8-684AF643E6EE}"/>
              </a:ext>
            </a:extLst>
          </p:cNvPr>
          <p:cNvSpPr txBox="1"/>
          <p:nvPr/>
        </p:nvSpPr>
        <p:spPr>
          <a:xfrm>
            <a:off x="2729345" y="2758358"/>
            <a:ext cx="7045037" cy="1107996"/>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Freuds work in psychoanalysis has been taken and redefined by many other theorists (Anon, 2022)</a:t>
            </a:r>
            <a:endParaRPr lang="en-US" sz="2400" dirty="0">
              <a:latin typeface="+mj-lt"/>
            </a:endParaRPr>
          </a:p>
          <a:p>
            <a:endParaRPr lang="en-GB" dirty="0"/>
          </a:p>
        </p:txBody>
      </p:sp>
      <p:sp>
        <p:nvSpPr>
          <p:cNvPr id="10" name="Rectangle: Rounded Corners 9">
            <a:extLst>
              <a:ext uri="{FF2B5EF4-FFF2-40B4-BE49-F238E27FC236}">
                <a16:creationId xmlns:a16="http://schemas.microsoft.com/office/drawing/2014/main" id="{90FE6C12-30A3-B12E-3711-0DE6A2C8156D}"/>
              </a:ext>
            </a:extLst>
          </p:cNvPr>
          <p:cNvSpPr/>
          <p:nvPr/>
        </p:nvSpPr>
        <p:spPr>
          <a:xfrm>
            <a:off x="2178756" y="3920298"/>
            <a:ext cx="8156863" cy="1107997"/>
          </a:xfrm>
          <a:prstGeom prst="roundRect">
            <a:avLst/>
          </a:prstGeom>
          <a:solidFill>
            <a:srgbClr val="FF0000"/>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6AC33EC1-048F-28DB-3849-8DFBC8E11C55}"/>
              </a:ext>
            </a:extLst>
          </p:cNvPr>
          <p:cNvSpPr/>
          <p:nvPr/>
        </p:nvSpPr>
        <p:spPr>
          <a:xfrm>
            <a:off x="2178756" y="5288884"/>
            <a:ext cx="8156863" cy="1107997"/>
          </a:xfrm>
          <a:prstGeom prst="roundRect">
            <a:avLst/>
          </a:prstGeom>
          <a:solidFill>
            <a:srgbClr val="FF0000"/>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CFECCC0-64BD-C1DD-A0E1-29785853D084}"/>
              </a:ext>
            </a:extLst>
          </p:cNvPr>
          <p:cNvSpPr txBox="1"/>
          <p:nvPr/>
        </p:nvSpPr>
        <p:spPr>
          <a:xfrm>
            <a:off x="2729344" y="4126943"/>
            <a:ext cx="7045037" cy="738664"/>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Many misdiagnosed patients (Staff, 2022)</a:t>
            </a:r>
            <a:endParaRPr lang="en-US" sz="2400" dirty="0">
              <a:latin typeface="+mj-lt"/>
            </a:endParaRPr>
          </a:p>
          <a:p>
            <a:endParaRPr lang="en-GB" dirty="0"/>
          </a:p>
        </p:txBody>
      </p:sp>
      <p:sp>
        <p:nvSpPr>
          <p:cNvPr id="13" name="TextBox 12">
            <a:extLst>
              <a:ext uri="{FF2B5EF4-FFF2-40B4-BE49-F238E27FC236}">
                <a16:creationId xmlns:a16="http://schemas.microsoft.com/office/drawing/2014/main" id="{3869E53A-C160-9049-1EF7-B43140A2A54D}"/>
              </a:ext>
            </a:extLst>
          </p:cNvPr>
          <p:cNvSpPr txBox="1"/>
          <p:nvPr/>
        </p:nvSpPr>
        <p:spPr>
          <a:xfrm>
            <a:off x="2729344" y="5419180"/>
            <a:ext cx="7045037" cy="1107996"/>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Society often defined his theory as sexist (Cherry, 2022)</a:t>
            </a:r>
            <a:endParaRPr lang="en-US" sz="2400" dirty="0">
              <a:latin typeface="+mj-lt"/>
            </a:endParaRPr>
          </a:p>
          <a:p>
            <a:endParaRPr lang="en-GB" dirty="0"/>
          </a:p>
        </p:txBody>
      </p:sp>
      <p:sp>
        <p:nvSpPr>
          <p:cNvPr id="14" name="Title 1">
            <a:extLst>
              <a:ext uri="{FF2B5EF4-FFF2-40B4-BE49-F238E27FC236}">
                <a16:creationId xmlns:a16="http://schemas.microsoft.com/office/drawing/2014/main" id="{03376EA1-00A7-AD16-F334-D6165F1898D7}"/>
              </a:ext>
            </a:extLst>
          </p:cNvPr>
          <p:cNvSpPr>
            <a:spLocks noGrp="1"/>
          </p:cNvSpPr>
          <p:nvPr>
            <p:ph type="title"/>
          </p:nvPr>
        </p:nvSpPr>
        <p:spPr>
          <a:xfrm>
            <a:off x="919119" y="35868"/>
            <a:ext cx="10353762" cy="970450"/>
          </a:xfrm>
        </p:spPr>
        <p:txBody>
          <a:bodyPr/>
          <a:lstStyle/>
          <a:p>
            <a:r>
              <a:rPr lang="en-GB" sz="4400" dirty="0">
                <a:solidFill>
                  <a:srgbClr val="D4B776"/>
                </a:solidFill>
              </a:rPr>
              <a:t>Advantages and Disadvantages</a:t>
            </a:r>
            <a:r>
              <a:rPr lang="en-GB" dirty="0">
                <a:solidFill>
                  <a:srgbClr val="D4B776"/>
                </a:solidFill>
              </a:rPr>
              <a:t> </a:t>
            </a:r>
          </a:p>
        </p:txBody>
      </p:sp>
    </p:spTree>
    <p:extLst>
      <p:ext uri="{BB962C8B-B14F-4D97-AF65-F5344CB8AC3E}">
        <p14:creationId xmlns:p14="http://schemas.microsoft.com/office/powerpoint/2010/main" val="117544025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8" name="Picture 18" descr="Thank You For The Music - Visit The Malverns">
            <a:extLst>
              <a:ext uri="{FF2B5EF4-FFF2-40B4-BE49-F238E27FC236}">
                <a16:creationId xmlns:a16="http://schemas.microsoft.com/office/drawing/2014/main" id="{815B954F-5643-0BD1-147C-ED03929FFBE1}"/>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4667" b="97200" l="7917" r="95500">
                        <a14:foregroundMark x1="20333" y1="8800" x2="26167" y2="7600"/>
                        <a14:foregroundMark x1="24417" y1="4800" x2="28000" y2="4667"/>
                        <a14:foregroundMark x1="16750" y1="90533" x2="16750" y2="90533"/>
                        <a14:foregroundMark x1="19750" y1="97200" x2="19750" y2="97200"/>
                        <a14:foregroundMark x1="12083" y1="78267" x2="12083" y2="78267"/>
                        <a14:foregroundMark x1="9500" y1="68000" x2="9500" y2="68000"/>
                        <a14:foregroundMark x1="7917" y1="56400" x2="7917" y2="56400"/>
                        <a14:foregroundMark x1="76250" y1="74800" x2="76250" y2="74800"/>
                        <a14:foregroundMark x1="75500" y1="74933" x2="75500" y2="74933"/>
                        <a14:foregroundMark x1="77167" y1="74400" x2="79750" y2="73600"/>
                        <a14:foregroundMark x1="83917" y1="65067" x2="85794" y2="64135"/>
                        <a14:foregroundMark x1="81000" y1="60533" x2="84683" y2="59656"/>
                        <a14:foregroundMark x1="81333" y1="48667" x2="81934" y2="48576"/>
                        <a14:foregroundMark x1="79500" y1="48400" x2="81891" y2="48400"/>
                        <a14:backgroundMark x1="24333" y1="55333" x2="24333" y2="55333"/>
                        <a14:backgroundMark x1="40500" y1="57333" x2="40500" y2="57333"/>
                        <a14:backgroundMark x1="45833" y1="51067" x2="45833" y2="51067"/>
                        <a14:backgroundMark x1="48583" y1="65467" x2="48583" y2="65467"/>
                        <a14:backgroundMark x1="39500" y1="64000" x2="39500" y2="64000"/>
                        <a14:backgroundMark x1="29583" y1="65733" x2="29583" y2="65733"/>
                        <a14:backgroundMark x1="24000" y1="62000" x2="24000" y2="62000"/>
                        <a14:backgroundMark x1="18750" y1="61733" x2="18750" y2="61733"/>
                        <a14:backgroundMark x1="18417" y1="55733" x2="18417" y2="55733"/>
                        <a14:backgroundMark x1="16083" y1="47600" x2="16083" y2="47600"/>
                        <a14:backgroundMark x1="17167" y1="40667" x2="17167" y2="40667"/>
                        <a14:backgroundMark x1="18667" y1="49067" x2="18667" y2="49067"/>
                        <a14:backgroundMark x1="23083" y1="49867" x2="23083" y2="49867"/>
                        <a14:backgroundMark x1="33083" y1="49333" x2="33083" y2="49333"/>
                        <a14:backgroundMark x1="58583" y1="52133" x2="58583" y2="52133"/>
                        <a14:backgroundMark x1="61000" y1="52133" x2="61000" y2="52133"/>
                        <a14:backgroundMark x1="61000" y1="59600" x2="61000" y2="59600"/>
                        <a14:backgroundMark x1="52667" y1="51600" x2="52667" y2="51600"/>
                        <a14:backgroundMark x1="54667" y1="75067" x2="54667" y2="75067"/>
                        <a14:backgroundMark x1="48000" y1="74800" x2="48000" y2="74800"/>
                        <a14:backgroundMark x1="63583" y1="74400" x2="63583" y2="74400"/>
                        <a14:backgroundMark x1="70583" y1="73200" x2="70583" y2="73200"/>
                        <a14:backgroundMark x1="72250" y1="58267" x2="72250" y2="58267"/>
                        <a14:backgroundMark x1="76250" y1="57867" x2="76250" y2="57867"/>
                        <a14:backgroundMark x1="77333" y1="52267" x2="77333" y2="52267"/>
                        <a14:backgroundMark x1="81250" y1="52133" x2="81250" y2="52133"/>
                        <a14:backgroundMark x1="72333" y1="53600" x2="72333" y2="53600"/>
                        <a14:backgroundMark x1="65750" y1="45733" x2="65750" y2="45733"/>
                        <a14:backgroundMark x1="83333" y1="58533" x2="83333" y2="58533"/>
                        <a14:backgroundMark x1="83667" y1="62267" x2="83667" y2="62267"/>
                        <a14:backgroundMark x1="82667" y1="55200" x2="83917" y2="55067"/>
                        <a14:backgroundMark x1="81583" y1="55333" x2="82583" y2="55200"/>
                        <a14:backgroundMark x1="89750" y1="52133" x2="89750" y2="52133"/>
                        <a14:backgroundMark x1="88083" y1="65467" x2="88083" y2="65467"/>
                        <a14:backgroundMark x1="89750" y1="62267" x2="89750" y2="62267"/>
                        <a14:backgroundMark x1="86333" y1="42133" x2="86333" y2="42133"/>
                        <a14:backgroundMark x1="86333" y1="42133" x2="96583" y2="81467"/>
                        <a14:backgroundMark x1="96583" y1="81467" x2="96583" y2="81467"/>
                        <a14:backgroundMark x1="85833" y1="56533" x2="86750" y2="48800"/>
                        <a14:backgroundMark x1="87833" y1="63067" x2="93667" y2="48000"/>
                        <a14:backgroundMark x1="93667" y1="48000" x2="91500" y2="56133"/>
                        <a14:backgroundMark x1="91500" y1="56133" x2="94583" y2="61067"/>
                        <a14:backgroundMark x1="94583" y1="61067" x2="95583" y2="68267"/>
                        <a14:backgroundMark x1="95583" y1="64400" x2="89917" y2="63200"/>
                        <a14:backgroundMark x1="89917" y1="63200" x2="89083" y2="66267"/>
                        <a14:backgroundMark x1="93000" y1="57200" x2="96167" y2="58000"/>
                        <a14:backgroundMark x1="87667" y1="67200" x2="91083" y2="66533"/>
                        <a14:backgroundMark x1="83333" y1="46533" x2="89750" y2="72400"/>
                        <a14:backgroundMark x1="85500" y1="48267" x2="90583" y2="48800"/>
                        <a14:backgroundMark x1="94083" y1="51600" x2="95000" y2="54000"/>
                        <a14:backgroundMark x1="91750" y1="46933" x2="90833" y2="50000"/>
                      </a14:backgroundRemoval>
                    </a14:imgEffect>
                  </a14:imgLayer>
                </a14:imgProps>
              </a:ext>
              <a:ext uri="{28A0092B-C50C-407E-A947-70E740481C1C}">
                <a14:useLocalDpi xmlns:a14="http://schemas.microsoft.com/office/drawing/2010/main" val="0"/>
              </a:ext>
            </a:extLst>
          </a:blip>
          <a:srcRect/>
          <a:stretch>
            <a:fillRect/>
          </a:stretch>
        </p:blipFill>
        <p:spPr bwMode="auto">
          <a:xfrm rot="20384981">
            <a:off x="7083229" y="3884537"/>
            <a:ext cx="6366850" cy="3975327"/>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Eric Clapton's 20 greatest guitar moments, ranked">
            <a:extLst>
              <a:ext uri="{FF2B5EF4-FFF2-40B4-BE49-F238E27FC236}">
                <a16:creationId xmlns:a16="http://schemas.microsoft.com/office/drawing/2014/main" id="{E39099DC-FA27-AB8F-ACF3-0A6C501428A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304" r="22728"/>
          <a:stretch/>
        </p:blipFill>
        <p:spPr bwMode="auto">
          <a:xfrm>
            <a:off x="7696444" y="1764195"/>
            <a:ext cx="3144869" cy="33296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7F472913-9375-B40B-8F56-30801F7FA9A1}"/>
              </a:ext>
            </a:extLst>
          </p:cNvPr>
          <p:cNvSpPr>
            <a:spLocks noGrp="1"/>
          </p:cNvSpPr>
          <p:nvPr>
            <p:ph type="title"/>
          </p:nvPr>
        </p:nvSpPr>
        <p:spPr>
          <a:xfrm>
            <a:off x="3978036" y="2797624"/>
            <a:ext cx="4235927" cy="1262749"/>
          </a:xfrm>
        </p:spPr>
        <p:txBody>
          <a:bodyPr anchor="t">
            <a:normAutofit/>
          </a:bodyPr>
          <a:lstStyle/>
          <a:p>
            <a:r>
              <a:rPr lang="en-GB" sz="4000" dirty="0">
                <a:solidFill>
                  <a:srgbClr val="D4B776"/>
                </a:solidFill>
              </a:rPr>
              <a:t>VS</a:t>
            </a:r>
            <a:endParaRPr lang="en-GB" sz="4000" dirty="0">
              <a:solidFill>
                <a:srgbClr val="D4B776"/>
              </a:solidFill>
              <a:ea typeface="Calibri Light"/>
              <a:cs typeface="Calibri Light"/>
            </a:endParaRPr>
          </a:p>
        </p:txBody>
      </p:sp>
      <p:sp>
        <p:nvSpPr>
          <p:cNvPr id="7" name="Title 1">
            <a:extLst>
              <a:ext uri="{FF2B5EF4-FFF2-40B4-BE49-F238E27FC236}">
                <a16:creationId xmlns:a16="http://schemas.microsoft.com/office/drawing/2014/main" id="{20747DCD-0C86-BFC8-91F7-363E55BC3B28}"/>
              </a:ext>
            </a:extLst>
          </p:cNvPr>
          <p:cNvSpPr txBox="1">
            <a:spLocks/>
          </p:cNvSpPr>
          <p:nvPr/>
        </p:nvSpPr>
        <p:spPr>
          <a:xfrm>
            <a:off x="3978036" y="386786"/>
            <a:ext cx="4235927" cy="1262749"/>
          </a:xfrm>
          <a:prstGeom prst="rect">
            <a:avLst/>
          </a:prstGeom>
          <a:effectLst>
            <a:outerShdw blurRad="25400" dir="17880000">
              <a:srgbClr val="000000">
                <a:alpha val="46000"/>
              </a:srgbClr>
            </a:outerShdw>
          </a:effectLst>
        </p:spPr>
        <p:txBody>
          <a:bodyPr vert="horz" lIns="91440" tIns="45720" rIns="91440" bIns="45720" rtlCol="0" anchor="t">
            <a:normAutofit fontScale="97500" lnSpcReduction="10000"/>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u="sng" dirty="0">
                <a:solidFill>
                  <a:srgbClr val="D4B776"/>
                </a:solidFill>
              </a:rPr>
              <a:t>What makes them different?</a:t>
            </a:r>
            <a:endParaRPr lang="en-GB" u="sng" dirty="0">
              <a:solidFill>
                <a:srgbClr val="D4B776"/>
              </a:solidFill>
              <a:ea typeface="Calibri Light"/>
              <a:cs typeface="Calibri Light"/>
            </a:endParaRPr>
          </a:p>
        </p:txBody>
      </p:sp>
      <p:pic>
        <p:nvPicPr>
          <p:cNvPr id="5140" name="Picture 20" descr="In Your Footsteps | Back 4 Blood Wiki | Fandom">
            <a:extLst>
              <a:ext uri="{FF2B5EF4-FFF2-40B4-BE49-F238E27FC236}">
                <a16:creationId xmlns:a16="http://schemas.microsoft.com/office/drawing/2014/main" id="{036F2A7C-F3A2-05ED-E519-62824FCD69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5229" y="3176805"/>
            <a:ext cx="1767136" cy="176713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Ted Bundy | Biography, Crimes, Death, &amp; Facts | Britannica">
            <a:extLst>
              <a:ext uri="{FF2B5EF4-FFF2-40B4-BE49-F238E27FC236}">
                <a16:creationId xmlns:a16="http://schemas.microsoft.com/office/drawing/2014/main" id="{73038570-DE71-133D-0F39-BCA49E18A0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50687" y="1764195"/>
            <a:ext cx="3121508" cy="332960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5130" name="Picture 10" descr="Kitchen Knife Vector Icon Illustration with Outline for Design Element, Clip  Art, Web, Landing page, Sticker, Banner. Flat Cartoon Style 11994265 Vector  Art at Vecteezy">
            <a:extLst>
              <a:ext uri="{FF2B5EF4-FFF2-40B4-BE49-F238E27FC236}">
                <a16:creationId xmlns:a16="http://schemas.microsoft.com/office/drawing/2014/main" id="{06A4FB46-5DE1-EA65-3AEA-06CCBDA5DBBF}"/>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flipH="1">
            <a:off x="-134010" y="-274228"/>
            <a:ext cx="2871973" cy="2584775"/>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42 guitar clip art. | Electric guitar design, Electric guitar, Guitar images">
            <a:extLst>
              <a:ext uri="{FF2B5EF4-FFF2-40B4-BE49-F238E27FC236}">
                <a16:creationId xmlns:a16="http://schemas.microsoft.com/office/drawing/2014/main" id="{D3E333D7-8160-B11B-7CA2-BE78887B555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20385056" flipH="1">
            <a:off x="10263021" y="-226688"/>
            <a:ext cx="1545908" cy="248969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0" descr="In Your Footsteps | Back 4 Blood Wiki | Fandom">
            <a:extLst>
              <a:ext uri="{FF2B5EF4-FFF2-40B4-BE49-F238E27FC236}">
                <a16:creationId xmlns:a16="http://schemas.microsoft.com/office/drawing/2014/main" id="{8BCD01CA-79BE-3C1E-C104-FF8ECD5D4C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636979">
            <a:off x="418407" y="4757303"/>
            <a:ext cx="1767136" cy="176713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0" descr="In Your Footsteps | Back 4 Blood Wiki | Fandom">
            <a:extLst>
              <a:ext uri="{FF2B5EF4-FFF2-40B4-BE49-F238E27FC236}">
                <a16:creationId xmlns:a16="http://schemas.microsoft.com/office/drawing/2014/main" id="{8C7FF98B-A9B4-0984-3CC4-F90A765968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9336443">
            <a:off x="1706616" y="5850719"/>
            <a:ext cx="1767136" cy="1767136"/>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B252FFFD-D371-40CE-15CC-BFF59A9B419F}"/>
              </a:ext>
            </a:extLst>
          </p:cNvPr>
          <p:cNvSpPr txBox="1">
            <a:spLocks/>
          </p:cNvSpPr>
          <p:nvPr/>
        </p:nvSpPr>
        <p:spPr>
          <a:xfrm>
            <a:off x="3978036" y="6334958"/>
            <a:ext cx="4235927" cy="1262749"/>
          </a:xfrm>
          <a:prstGeom prst="rect">
            <a:avLst/>
          </a:prstGeom>
          <a:effectLst>
            <a:outerShdw blurRad="25400" dir="17880000">
              <a:srgbClr val="000000">
                <a:alpha val="46000"/>
              </a:srgbClr>
            </a:outerShdw>
          </a:effectLst>
        </p:spPr>
        <p:txBody>
          <a:bodyPr vert="horz" lIns="91440" tIns="45720" rIns="91440" bIns="45720" rtlCol="0" anchor="t">
            <a:normAutofit fontScale="97500"/>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dirty="0">
                <a:solidFill>
                  <a:srgbClr val="D4B776"/>
                </a:solidFill>
              </a:rPr>
              <a:t>(Ferguson, 2003)</a:t>
            </a:r>
            <a:endParaRPr lang="en-GB" sz="2400" dirty="0">
              <a:solidFill>
                <a:srgbClr val="D4B776"/>
              </a:solidFill>
              <a:ea typeface="Calibri Light"/>
              <a:cs typeface="Calibri Light"/>
            </a:endParaRPr>
          </a:p>
        </p:txBody>
      </p:sp>
      <p:sp>
        <p:nvSpPr>
          <p:cNvPr id="11" name="Title 1">
            <a:extLst>
              <a:ext uri="{FF2B5EF4-FFF2-40B4-BE49-F238E27FC236}">
                <a16:creationId xmlns:a16="http://schemas.microsoft.com/office/drawing/2014/main" id="{9DD0A9DA-871F-DCC4-048E-3E31A8896108}"/>
              </a:ext>
            </a:extLst>
          </p:cNvPr>
          <p:cNvSpPr txBox="1">
            <a:spLocks/>
          </p:cNvSpPr>
          <p:nvPr/>
        </p:nvSpPr>
        <p:spPr>
          <a:xfrm>
            <a:off x="756640" y="1248290"/>
            <a:ext cx="4235927" cy="1262749"/>
          </a:xfrm>
          <a:prstGeom prst="rect">
            <a:avLst/>
          </a:prstGeom>
          <a:effectLst>
            <a:outerShdw blurRad="25400" dir="17880000">
              <a:srgbClr val="000000">
                <a:alpha val="46000"/>
              </a:srgbClr>
            </a:outerShdw>
          </a:effectLst>
        </p:spPr>
        <p:txBody>
          <a:bodyPr vert="horz" lIns="91440" tIns="45720" rIns="91440" bIns="45720" rtlCol="0" anchor="t">
            <a:normAutofit fontScale="97500"/>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dirty="0">
                <a:solidFill>
                  <a:srgbClr val="D4B776"/>
                </a:solidFill>
                <a:ea typeface="Calibri Light"/>
                <a:cs typeface="Calibri Light"/>
              </a:rPr>
              <a:t>Ted Bundy</a:t>
            </a:r>
          </a:p>
        </p:txBody>
      </p:sp>
      <p:sp>
        <p:nvSpPr>
          <p:cNvPr id="12" name="Title 1">
            <a:extLst>
              <a:ext uri="{FF2B5EF4-FFF2-40B4-BE49-F238E27FC236}">
                <a16:creationId xmlns:a16="http://schemas.microsoft.com/office/drawing/2014/main" id="{538249D8-ABD5-8404-0EE0-494089E6CEED}"/>
              </a:ext>
            </a:extLst>
          </p:cNvPr>
          <p:cNvSpPr txBox="1">
            <a:spLocks/>
          </p:cNvSpPr>
          <p:nvPr/>
        </p:nvSpPr>
        <p:spPr>
          <a:xfrm>
            <a:off x="7150914" y="1248171"/>
            <a:ext cx="4235927" cy="1262749"/>
          </a:xfrm>
          <a:prstGeom prst="rect">
            <a:avLst/>
          </a:prstGeom>
          <a:effectLst>
            <a:outerShdw blurRad="25400" dir="17880000">
              <a:srgbClr val="000000">
                <a:alpha val="46000"/>
              </a:srgbClr>
            </a:outerShdw>
          </a:effectLst>
        </p:spPr>
        <p:txBody>
          <a:bodyPr vert="horz" lIns="91440" tIns="45720" rIns="91440" bIns="45720" rtlCol="0" anchor="t">
            <a:normAutofit fontScale="97500"/>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dirty="0">
                <a:solidFill>
                  <a:srgbClr val="D4B776"/>
                </a:solidFill>
                <a:ea typeface="Calibri Light"/>
                <a:cs typeface="Calibri Light"/>
              </a:rPr>
              <a:t>Eric Clapton</a:t>
            </a:r>
          </a:p>
        </p:txBody>
      </p:sp>
    </p:spTree>
    <p:extLst>
      <p:ext uri="{BB962C8B-B14F-4D97-AF65-F5344CB8AC3E}">
        <p14:creationId xmlns:p14="http://schemas.microsoft.com/office/powerpoint/2010/main" val="162774177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12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C6F3BC-867A-98AA-BC43-483869C887B8}"/>
              </a:ext>
            </a:extLst>
          </p:cNvPr>
          <p:cNvSpPr>
            <a:spLocks noGrp="1"/>
          </p:cNvSpPr>
          <p:nvPr>
            <p:ph type="title"/>
          </p:nvPr>
        </p:nvSpPr>
        <p:spPr>
          <a:xfrm>
            <a:off x="531201" y="-67871"/>
            <a:ext cx="11018520" cy="1434415"/>
          </a:xfrm>
        </p:spPr>
        <p:txBody>
          <a:bodyPr anchor="b">
            <a:normAutofit/>
          </a:bodyPr>
          <a:lstStyle/>
          <a:p>
            <a:r>
              <a:rPr lang="en-GB" sz="5400" u="sng" dirty="0">
                <a:solidFill>
                  <a:srgbClr val="D4B776"/>
                </a:solidFill>
              </a:rPr>
              <a:t>MAOA Gene Theory</a:t>
            </a:r>
            <a:br>
              <a:rPr lang="en-GB" sz="5400" u="sng" dirty="0">
                <a:solidFill>
                  <a:srgbClr val="D4B776"/>
                </a:solidFill>
              </a:rPr>
            </a:br>
            <a:r>
              <a:rPr lang="en-GB" sz="2800" u="sng" dirty="0">
                <a:solidFill>
                  <a:srgbClr val="D4B776"/>
                </a:solidFill>
              </a:rPr>
              <a:t>(Monoamine oxidase A)</a:t>
            </a:r>
            <a:endParaRPr lang="en-GB" sz="5400" u="sng" dirty="0">
              <a:solidFill>
                <a:srgbClr val="D4B776"/>
              </a:solidFill>
            </a:endParaRPr>
          </a:p>
        </p:txBody>
      </p:sp>
      <p:sp>
        <p:nvSpPr>
          <p:cNvPr id="6" name="Content Placeholder 2">
            <a:extLst>
              <a:ext uri="{FF2B5EF4-FFF2-40B4-BE49-F238E27FC236}">
                <a16:creationId xmlns:a16="http://schemas.microsoft.com/office/drawing/2014/main" id="{87A01986-D122-1255-CCC3-801E1BF698B3}"/>
              </a:ext>
            </a:extLst>
          </p:cNvPr>
          <p:cNvSpPr>
            <a:spLocks noGrp="1"/>
          </p:cNvSpPr>
          <p:nvPr>
            <p:ph idx="1"/>
          </p:nvPr>
        </p:nvSpPr>
        <p:spPr>
          <a:xfrm>
            <a:off x="433222" y="1669977"/>
            <a:ext cx="7859546" cy="3454741"/>
          </a:xfrm>
        </p:spPr>
        <p:txBody>
          <a:bodyPr anchor="t">
            <a:normAutofit/>
          </a:bodyPr>
          <a:lstStyle/>
          <a:p>
            <a:r>
              <a:rPr lang="en-GB" dirty="0">
                <a:solidFill>
                  <a:srgbClr val="D4B776"/>
                </a:solidFill>
              </a:rPr>
              <a:t>Discovered by geneticist Hans Brunner (Yong, 2010)</a:t>
            </a:r>
          </a:p>
          <a:p>
            <a:pPr marL="36900" indent="0">
              <a:buNone/>
            </a:pPr>
            <a:endParaRPr lang="en-GB" dirty="0">
              <a:solidFill>
                <a:srgbClr val="D4B776"/>
              </a:solidFill>
            </a:endParaRPr>
          </a:p>
          <a:p>
            <a:r>
              <a:rPr lang="en-GB" dirty="0">
                <a:solidFill>
                  <a:srgbClr val="D4B776"/>
                </a:solidFill>
              </a:rPr>
              <a:t>Responsible for breaking down neurotransmitters (Sohrabi, 2015)</a:t>
            </a:r>
          </a:p>
          <a:p>
            <a:pPr marL="36900" indent="0">
              <a:buNone/>
            </a:pPr>
            <a:endParaRPr lang="en-GB" dirty="0">
              <a:solidFill>
                <a:srgbClr val="D4B776"/>
              </a:solidFill>
            </a:endParaRPr>
          </a:p>
          <a:p>
            <a:r>
              <a:rPr lang="en-GB" dirty="0">
                <a:solidFill>
                  <a:srgbClr val="D4B776"/>
                </a:solidFill>
              </a:rPr>
              <a:t>Nick named the ‘Warrior Gene’ or ‘Serial Killer gene’</a:t>
            </a:r>
          </a:p>
          <a:p>
            <a:pPr marL="36900" indent="0">
              <a:buNone/>
            </a:pPr>
            <a:endParaRPr lang="en-GB" dirty="0">
              <a:solidFill>
                <a:srgbClr val="D4B776"/>
              </a:solidFill>
            </a:endParaRPr>
          </a:p>
          <a:p>
            <a:r>
              <a:rPr lang="en-GB" dirty="0">
                <a:solidFill>
                  <a:srgbClr val="D4B776"/>
                </a:solidFill>
              </a:rPr>
              <a:t>Low MAOA activity is linked to increased aggression (McDermott, 2009)</a:t>
            </a:r>
          </a:p>
          <a:p>
            <a:endParaRPr lang="en-GB" dirty="0">
              <a:solidFill>
                <a:srgbClr val="D4B776"/>
              </a:solidFill>
            </a:endParaRPr>
          </a:p>
          <a:p>
            <a:endParaRPr lang="en-GB" sz="2200" dirty="0">
              <a:solidFill>
                <a:srgbClr val="D4B776"/>
              </a:solidFill>
            </a:endParaRPr>
          </a:p>
          <a:p>
            <a:endParaRPr lang="en-GB" sz="2200" dirty="0">
              <a:solidFill>
                <a:srgbClr val="D4B776"/>
              </a:solidFill>
            </a:endParaRPr>
          </a:p>
        </p:txBody>
      </p:sp>
      <p:pic>
        <p:nvPicPr>
          <p:cNvPr id="4098" name="Picture 2" descr="Han Brunner">
            <a:extLst>
              <a:ext uri="{FF2B5EF4-FFF2-40B4-BE49-F238E27FC236}">
                <a16:creationId xmlns:a16="http://schemas.microsoft.com/office/drawing/2014/main" id="{E38DE757-65B6-2366-DD8B-B52E61C5F2B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8648373" y="2670129"/>
            <a:ext cx="3105150" cy="375966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Picture 6" descr="Dna Clipart Vector Art, Icons, and Graphics for Free Download">
            <a:extLst>
              <a:ext uri="{FF2B5EF4-FFF2-40B4-BE49-F238E27FC236}">
                <a16:creationId xmlns:a16="http://schemas.microsoft.com/office/drawing/2014/main" id="{A0041055-EDC1-404D-1B25-BB695878D812}"/>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000" b="90000" l="10000" r="91000">
                        <a14:foregroundMark x1="79500" y1="36000" x2="73500" y2="36500"/>
                        <a14:foregroundMark x1="79500" y1="29500" x2="81250" y2="17000"/>
                        <a14:foregroundMark x1="81250" y1="17000" x2="81500" y2="16000"/>
                        <a14:foregroundMark x1="76500" y1="60500" x2="60250" y2="61000"/>
                        <a14:foregroundMark x1="60500" y1="61000" x2="70250" y2="77000"/>
                        <a14:foregroundMark x1="81250" y1="40000" x2="89500" y2="39500"/>
                        <a14:foregroundMark x1="89500" y1="39500" x2="91000" y2="38000"/>
                        <a14:foregroundMark x1="68250" y1="50000" x2="71750" y2="38000"/>
                        <a14:foregroundMark x1="71750" y1="38000" x2="73000" y2="36000"/>
                        <a14:foregroundMark x1="80131" y1="55000" x2="81750" y2="51000"/>
                        <a14:foregroundMark x1="77500" y1="61500" x2="79726" y2="56000"/>
                        <a14:foregroundMark x1="81750" y1="51000" x2="82000" y2="47000"/>
                        <a14:foregroundMark x1="82250" y1="56000" x2="82250" y2="56500"/>
                        <a14:foregroundMark x1="82250" y1="53000" x2="82250" y2="55000"/>
                        <a14:backgroundMark x1="14000" y1="71000" x2="33500" y2="28000"/>
                        <a14:backgroundMark x1="71500" y1="58500" x2="71500" y2="58500"/>
                        <a14:backgroundMark x1="71500" y1="58500" x2="71500" y2="58500"/>
                        <a14:backgroundMark x1="72250" y1="60000" x2="72250" y2="60000"/>
                        <a14:backgroundMark x1="72250" y1="60000" x2="72250" y2="60000"/>
                        <a14:backgroundMark x1="73500" y1="60500" x2="73500" y2="60500"/>
                        <a14:backgroundMark x1="73500" y1="60500" x2="73500" y2="60500"/>
                        <a14:backgroundMark x1="73000" y1="60500" x2="73000" y2="60500"/>
                        <a14:backgroundMark x1="73000" y1="60500" x2="73000" y2="60500"/>
                        <a14:backgroundMark x1="71750" y1="60500" x2="71750" y2="60500"/>
                        <a14:backgroundMark x1="71750" y1="60500" x2="71750" y2="60500"/>
                        <a14:backgroundMark x1="71000" y1="59500" x2="71000" y2="59500"/>
                        <a14:backgroundMark x1="71000" y1="59500" x2="71000" y2="59500"/>
                        <a14:backgroundMark x1="74250" y1="53000" x2="74250" y2="53000"/>
                        <a14:backgroundMark x1="75500" y1="57000" x2="75500" y2="57000"/>
                        <a14:backgroundMark x1="76250" y1="59500" x2="76250" y2="59500"/>
                        <a14:backgroundMark x1="77250" y1="58500" x2="77250" y2="58500"/>
                        <a14:backgroundMark x1="76500" y1="60500" x2="77232" y2="59768"/>
                        <a14:backgroundMark x1="76000" y1="47000" x2="76000" y2="47000"/>
                        <a14:backgroundMark x1="79000" y1="52000" x2="79000" y2="52000"/>
                        <a14:backgroundMark x1="70000" y1="47500" x2="70750" y2="45000"/>
                        <a14:backgroundMark x1="79750" y1="55000" x2="79750" y2="56000"/>
                      </a14:backgroundRemoval>
                    </a14:imgEffect>
                  </a14:imgLayer>
                </a14:imgProps>
              </a:ext>
              <a:ext uri="{28A0092B-C50C-407E-A947-70E740481C1C}">
                <a14:useLocalDpi xmlns:a14="http://schemas.microsoft.com/office/drawing/2010/main" val="0"/>
              </a:ext>
            </a:extLst>
          </a:blip>
          <a:srcRect l="55791"/>
          <a:stretch/>
        </p:blipFill>
        <p:spPr bwMode="auto">
          <a:xfrm>
            <a:off x="-479248" y="256698"/>
            <a:ext cx="1784524" cy="2018253"/>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Connector 7">
            <a:extLst>
              <a:ext uri="{FF2B5EF4-FFF2-40B4-BE49-F238E27FC236}">
                <a16:creationId xmlns:a16="http://schemas.microsoft.com/office/drawing/2014/main" id="{674A2A74-9BB2-68C3-10C8-862CAD14F004}"/>
              </a:ext>
            </a:extLst>
          </p:cNvPr>
          <p:cNvCxnSpPr/>
          <p:nvPr/>
        </p:nvCxnSpPr>
        <p:spPr>
          <a:xfrm>
            <a:off x="628433" y="561019"/>
            <a:ext cx="395813" cy="390112"/>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1036" name="Picture 12" descr="Serotonin: The Happy Hormone Produced In Our Gut – Bio-K+">
            <a:extLst>
              <a:ext uri="{FF2B5EF4-FFF2-40B4-BE49-F238E27FC236}">
                <a16:creationId xmlns:a16="http://schemas.microsoft.com/office/drawing/2014/main" id="{E97D08D6-C00C-3E9D-8751-D9875F6FB7D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10000" r="90000">
                        <a14:foregroundMark x1="23273" y1="27785" x2="24636" y2="37414"/>
                        <a14:foregroundMark x1="20364" y1="53095" x2="21909" y2="59147"/>
                        <a14:foregroundMark x1="31909" y1="62586" x2="31909" y2="62586"/>
                        <a14:foregroundMark x1="46091" y1="71114" x2="46091" y2="71114"/>
                        <a14:foregroundMark x1="35636" y1="85007" x2="35636" y2="85007"/>
                        <a14:foregroundMark x1="33545" y1="83906" x2="33545" y2="83906"/>
                        <a14:foregroundMark x1="66636" y1="79230" x2="66636" y2="79230"/>
                        <a14:foregroundMark x1="72727" y1="79642" x2="72727" y2="79642"/>
                        <a14:foregroundMark x1="76909" y1="82118" x2="76909" y2="82118"/>
                        <a14:foregroundMark x1="17273" y1="20770" x2="17273" y2="20770"/>
                        <a14:foregroundMark x1="19182" y1="20220" x2="19182" y2="20220"/>
                        <a14:backgroundMark x1="46909" y1="21458" x2="58455" y2="14443"/>
                        <a14:backgroundMark x1="58455" y1="14443" x2="58727" y2="31087"/>
                        <a14:backgroundMark x1="58727" y1="31087" x2="67091" y2="31362"/>
                        <a14:backgroundMark x1="67091" y1="31362" x2="77000" y2="28611"/>
                        <a14:backgroundMark x1="77000" y1="28611" x2="79091" y2="36039"/>
                        <a14:backgroundMark x1="79091" y1="36039" x2="80545" y2="35213"/>
                      </a14:backgroundRemoval>
                    </a14:imgEffect>
                  </a14:imgLayer>
                </a14:imgProps>
              </a:ext>
              <a:ext uri="{28A0092B-C50C-407E-A947-70E740481C1C}">
                <a14:useLocalDpi xmlns:a14="http://schemas.microsoft.com/office/drawing/2010/main" val="0"/>
              </a:ext>
            </a:extLst>
          </a:blip>
          <a:srcRect/>
          <a:stretch>
            <a:fillRect/>
          </a:stretch>
        </p:blipFill>
        <p:spPr bwMode="auto">
          <a:xfrm>
            <a:off x="-451545" y="4485294"/>
            <a:ext cx="3907151" cy="258245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erotonin: The Happy Hormone Produced In Our Gut – Bio-K+">
            <a:extLst>
              <a:ext uri="{FF2B5EF4-FFF2-40B4-BE49-F238E27FC236}">
                <a16:creationId xmlns:a16="http://schemas.microsoft.com/office/drawing/2014/main" id="{4FFB1981-17AA-C57B-2FA6-0070337D249F}"/>
              </a:ext>
            </a:extLst>
          </p:cNvPr>
          <p:cNvPicPr>
            <a:picLocks noChangeAspect="1" noChangeArrowheads="1"/>
          </p:cNvPicPr>
          <p:nvPr/>
        </p:nvPicPr>
        <p:blipFill>
          <a:blip r:embed="rId8">
            <a:extLst>
              <a:ext uri="{BEBA8EAE-BF5A-486C-A8C5-ECC9F3942E4B}">
                <a14:imgProps xmlns:a14="http://schemas.microsoft.com/office/drawing/2010/main">
                  <a14:imgLayer r:embed="rId7">
                    <a14:imgEffect>
                      <a14:backgroundRemoval t="10000" b="90000" l="10000" r="90000">
                        <a14:foregroundMark x1="49000" y1="22008" x2="49000" y2="22008"/>
                        <a14:foregroundMark x1="51909" y1="21320" x2="51909" y2="21320"/>
                        <a14:foregroundMark x1="57000" y1="19532" x2="57000" y2="19532"/>
                        <a14:foregroundMark x1="60727" y1="19120" x2="60727" y2="19120"/>
                        <a14:foregroundMark x1="66727" y1="17607" x2="66727" y2="17607"/>
                        <a14:foregroundMark x1="66636" y1="22008" x2="66636" y2="22008"/>
                        <a14:foregroundMark x1="67000" y1="22008" x2="66727" y2="19120"/>
                        <a14:foregroundMark x1="66818" y1="21320" x2="66818" y2="19670"/>
                        <a14:foregroundMark x1="66818" y1="19670" x2="67000" y2="22008"/>
                        <a14:foregroundMark x1="67091" y1="13618" x2="67091" y2="14305"/>
                        <a14:foregroundMark x1="70000" y1="15268" x2="70000" y2="15268"/>
                        <a14:foregroundMark x1="77545" y1="15131" x2="77545" y2="15131"/>
                        <a14:foregroundMark x1="81364" y1="16231" x2="81364" y2="16231"/>
                        <a14:foregroundMark x1="84818" y1="14993" x2="84818" y2="14993"/>
                        <a14:foregroundMark x1="81364" y1="10729" x2="81364" y2="10729"/>
                        <a14:foregroundMark x1="48545" y1="10041" x2="48545" y2="10041"/>
                        <a14:foregroundMark x1="55182" y1="16919" x2="55182" y2="16919"/>
                        <a14:foregroundMark x1="55364" y1="18157" x2="55364" y2="18157"/>
                        <a14:foregroundMark x1="54000" y1="18019" x2="51545" y2="18294"/>
                        <a14:foregroundMark x1="54455" y1="17469" x2="55273" y2="17469"/>
                        <a14:foregroundMark x1="55727" y1="17056" x2="53727" y2="18157"/>
                        <a14:foregroundMark x1="57636" y1="13893" x2="57636" y2="13893"/>
                        <a14:foregroundMark x1="57455" y1="17744" x2="57364" y2="15956"/>
                        <a14:foregroundMark x1="57364" y1="15956" x2="57909" y2="15956"/>
                        <a14:foregroundMark x1="61455" y1="14718" x2="61455" y2="14718"/>
                        <a14:foregroundMark x1="64091" y1="15268" x2="63909" y2="14305"/>
                        <a14:foregroundMark x1="61091" y1="14993" x2="61273" y2="15268"/>
                        <a14:foregroundMark x1="61364" y1="14580" x2="60636" y2="16506"/>
                        <a14:foregroundMark x1="65636" y1="14856" x2="65636" y2="14856"/>
                        <a14:backgroundMark x1="68633" y1="13618" x2="70091" y2="13205"/>
                        <a14:backgroundMark x1="64050" y1="14916" x2="66207" y2="14305"/>
                        <a14:backgroundMark x1="62390" y1="15387" x2="64012" y2="14927"/>
                        <a14:backgroundMark x1="57537" y1="16761" x2="60250" y2="15993"/>
                        <a14:backgroundMark x1="55829" y1="17245" x2="56978" y2="16919"/>
                        <a14:backgroundMark x1="66290" y1="22008" x2="61182" y2="33838"/>
                        <a14:backgroundMark x1="68190" y1="17607" x2="67339" y2="19578"/>
                        <a14:backgroundMark x1="69200" y1="15268" x2="68190" y2="17607"/>
                        <a14:backgroundMark x1="70091" y1="13205" x2="69200" y2="15268"/>
                        <a14:backgroundMark x1="61182" y1="33838" x2="78636" y2="36451"/>
                        <a14:backgroundMark x1="78636" y1="36451" x2="78364" y2="37827"/>
                      </a14:backgroundRemoval>
                    </a14:imgEffect>
                  </a14:imgLayer>
                </a14:imgProps>
              </a:ext>
              <a:ext uri="{28A0092B-C50C-407E-A947-70E740481C1C}">
                <a14:useLocalDpi xmlns:a14="http://schemas.microsoft.com/office/drawing/2010/main" val="0"/>
              </a:ext>
            </a:extLst>
          </a:blip>
          <a:srcRect/>
          <a:stretch>
            <a:fillRect/>
          </a:stretch>
        </p:blipFill>
        <p:spPr bwMode="auto">
          <a:xfrm>
            <a:off x="200988" y="5358113"/>
            <a:ext cx="2444950" cy="1616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Dna Clipart Vector Art, Icons, and Graphics for Free Download">
            <a:extLst>
              <a:ext uri="{FF2B5EF4-FFF2-40B4-BE49-F238E27FC236}">
                <a16:creationId xmlns:a16="http://schemas.microsoft.com/office/drawing/2014/main" id="{33E98BA0-18DA-C418-745A-A6B92BA4F503}"/>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000" b="90000" l="10000" r="91000">
                        <a14:foregroundMark x1="79500" y1="36000" x2="73500" y2="36500"/>
                        <a14:foregroundMark x1="79500" y1="29500" x2="81250" y2="17000"/>
                        <a14:foregroundMark x1="81250" y1="17000" x2="81500" y2="16000"/>
                        <a14:foregroundMark x1="76500" y1="60500" x2="60250" y2="61000"/>
                        <a14:foregroundMark x1="60500" y1="61000" x2="70250" y2="77000"/>
                        <a14:foregroundMark x1="81250" y1="40000" x2="89500" y2="39500"/>
                        <a14:foregroundMark x1="89500" y1="39500" x2="91000" y2="38000"/>
                        <a14:foregroundMark x1="68250" y1="50000" x2="71750" y2="38000"/>
                        <a14:foregroundMark x1="71750" y1="38000" x2="73000" y2="36000"/>
                        <a14:foregroundMark x1="80131" y1="55000" x2="81750" y2="51000"/>
                        <a14:foregroundMark x1="77500" y1="61500" x2="79726" y2="56000"/>
                        <a14:foregroundMark x1="81750" y1="51000" x2="82000" y2="47000"/>
                        <a14:foregroundMark x1="82250" y1="56000" x2="82250" y2="56500"/>
                        <a14:foregroundMark x1="82250" y1="53000" x2="82250" y2="55000"/>
                        <a14:backgroundMark x1="14000" y1="71000" x2="33500" y2="28000"/>
                        <a14:backgroundMark x1="71500" y1="58500" x2="71500" y2="58500"/>
                        <a14:backgroundMark x1="71500" y1="58500" x2="71500" y2="58500"/>
                        <a14:backgroundMark x1="72250" y1="60000" x2="72250" y2="60000"/>
                        <a14:backgroundMark x1="72250" y1="60000" x2="72250" y2="60000"/>
                        <a14:backgroundMark x1="73500" y1="60500" x2="73500" y2="60500"/>
                        <a14:backgroundMark x1="73500" y1="60500" x2="73500" y2="60500"/>
                        <a14:backgroundMark x1="73000" y1="60500" x2="73000" y2="60500"/>
                        <a14:backgroundMark x1="73000" y1="60500" x2="73000" y2="60500"/>
                        <a14:backgroundMark x1="71750" y1="60500" x2="71750" y2="60500"/>
                        <a14:backgroundMark x1="71750" y1="60500" x2="71750" y2="60500"/>
                        <a14:backgroundMark x1="71000" y1="59500" x2="71000" y2="59500"/>
                        <a14:backgroundMark x1="71000" y1="59500" x2="71000" y2="59500"/>
                        <a14:backgroundMark x1="74250" y1="53000" x2="74250" y2="53000"/>
                        <a14:backgroundMark x1="75500" y1="57000" x2="75500" y2="57000"/>
                        <a14:backgroundMark x1="76250" y1="59500" x2="76250" y2="59500"/>
                        <a14:backgroundMark x1="77250" y1="58500" x2="77250" y2="58500"/>
                        <a14:backgroundMark x1="76500" y1="60500" x2="77232" y2="59768"/>
                        <a14:backgroundMark x1="76000" y1="47000" x2="76000" y2="47000"/>
                        <a14:backgroundMark x1="79000" y1="52000" x2="79000" y2="52000"/>
                        <a14:backgroundMark x1="70000" y1="47500" x2="70750" y2="45000"/>
                        <a14:backgroundMark x1="79750" y1="55000" x2="79750" y2="56000"/>
                      </a14:backgroundRemoval>
                    </a14:imgEffect>
                  </a14:imgLayer>
                </a14:imgProps>
              </a:ext>
              <a:ext uri="{28A0092B-C50C-407E-A947-70E740481C1C}">
                <a14:useLocalDpi xmlns:a14="http://schemas.microsoft.com/office/drawing/2010/main" val="0"/>
              </a:ext>
            </a:extLst>
          </a:blip>
          <a:srcRect l="55791"/>
          <a:stretch/>
        </p:blipFill>
        <p:spPr bwMode="auto">
          <a:xfrm>
            <a:off x="531201" y="-752429"/>
            <a:ext cx="1784524" cy="2018253"/>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Low dopamine may indicate early Alzheimer's">
            <a:extLst>
              <a:ext uri="{FF2B5EF4-FFF2-40B4-BE49-F238E27FC236}">
                <a16:creationId xmlns:a16="http://schemas.microsoft.com/office/drawing/2014/main" id="{5B473249-2BE6-8A88-68FB-7A1FD9A6B249}"/>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9890" b="90659" l="10000" r="90000">
                        <a14:foregroundMark x1="33909" y1="62912" x2="33909" y2="62912"/>
                        <a14:foregroundMark x1="35909" y1="66758" x2="35909" y2="66758"/>
                        <a14:foregroundMark x1="50727" y1="62225" x2="50727" y2="62225"/>
                        <a14:foregroundMark x1="49273" y1="82692" x2="49273" y2="82692"/>
                        <a14:foregroundMark x1="77000" y1="83379" x2="77000" y2="83379"/>
                        <a14:foregroundMark x1="81636" y1="81456" x2="81636" y2="81456"/>
                        <a14:foregroundMark x1="84273" y1="84890" x2="84273" y2="84890"/>
                        <a14:foregroundMark x1="22091" y1="57143" x2="22091" y2="57143"/>
                        <a14:foregroundMark x1="18091" y1="53984" x2="18091" y2="53984"/>
                        <a14:foregroundMark x1="19364" y1="90659" x2="19364" y2="90659"/>
                        <a14:foregroundMark x1="22909" y1="88874" x2="22909" y2="88874"/>
                        <a14:backgroundMark x1="29909" y1="16621" x2="55909" y2="16346"/>
                        <a14:backgroundMark x1="55909" y1="16346" x2="54727" y2="34203"/>
                        <a14:backgroundMark x1="54727" y1="34203" x2="66182" y2="35577"/>
                        <a14:backgroundMark x1="66182" y1="35577" x2="66455" y2="36264"/>
                      </a14:backgroundRemoval>
                    </a14:imgEffect>
                  </a14:imgLayer>
                </a14:imgProps>
              </a:ext>
              <a:ext uri="{28A0092B-C50C-407E-A947-70E740481C1C}">
                <a14:useLocalDpi xmlns:a14="http://schemas.microsoft.com/office/drawing/2010/main" val="0"/>
              </a:ext>
            </a:extLst>
          </a:blip>
          <a:srcRect/>
          <a:stretch>
            <a:fillRect/>
          </a:stretch>
        </p:blipFill>
        <p:spPr bwMode="auto">
          <a:xfrm rot="1949997">
            <a:off x="9715537" y="-427740"/>
            <a:ext cx="3577205" cy="2367631"/>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Low dopamine may indicate early Alzheimer's">
            <a:extLst>
              <a:ext uri="{FF2B5EF4-FFF2-40B4-BE49-F238E27FC236}">
                <a16:creationId xmlns:a16="http://schemas.microsoft.com/office/drawing/2014/main" id="{D35DBED3-6747-1A9A-FCF4-0E857A4EFB02}"/>
              </a:ext>
            </a:extLst>
          </p:cNvPr>
          <p:cNvPicPr>
            <a:picLocks noChangeAspect="1" noChangeArrowheads="1"/>
          </p:cNvPicPr>
          <p:nvPr/>
        </p:nvPicPr>
        <p:blipFill>
          <a:blip r:embed="rId11">
            <a:extLst>
              <a:ext uri="{BEBA8EAE-BF5A-486C-A8C5-ECC9F3942E4B}">
                <a14:imgProps xmlns:a14="http://schemas.microsoft.com/office/drawing/2010/main">
                  <a14:imgLayer r:embed="rId10">
                    <a14:imgEffect>
                      <a14:backgroundRemoval t="9341" b="89973" l="10000" r="90000">
                        <a14:foregroundMark x1="29000" y1="10440" x2="29000" y2="10440"/>
                        <a14:foregroundMark x1="29091" y1="9341" x2="29091" y2="9341"/>
                        <a14:foregroundMark x1="29091" y1="9341" x2="29091" y2="9341"/>
                        <a14:foregroundMark x1="29091" y1="9341" x2="29091" y2="9341"/>
                        <a14:foregroundMark x1="35818" y1="14286" x2="35818" y2="14286"/>
                        <a14:foregroundMark x1="36091" y1="23352" x2="36091" y2="23352"/>
                        <a14:foregroundMark x1="41909" y1="14698" x2="41909" y2="14698"/>
                        <a14:foregroundMark x1="41455" y1="24725" x2="41455" y2="24725"/>
                        <a14:foregroundMark x1="41455" y1="24725" x2="41455" y2="24725"/>
                        <a14:foregroundMark x1="41182" y1="26374" x2="41182" y2="22390"/>
                        <a14:foregroundMark x1="35000" y1="21154" x2="36545" y2="23214"/>
                        <a14:foregroundMark x1="37545" y1="23626" x2="38818" y2="22527"/>
                        <a14:foregroundMark x1="49364" y1="14286" x2="49364" y2="14286"/>
                        <a14:foregroundMark x1="53182" y1="16071" x2="53182" y2="16071"/>
                        <a14:foregroundMark x1="61000" y1="17033" x2="61000" y2="17033"/>
                        <a14:foregroundMark x1="61545" y1="10440" x2="61545" y2="10440"/>
                        <a14:foregroundMark x1="63364" y1="16209" x2="63364" y2="16209"/>
                        <a14:foregroundMark x1="72909" y1="16484" x2="72909" y2="16484"/>
                        <a14:backgroundMark x1="42922" y1="24725" x2="69182" y2="33242"/>
                        <a14:backgroundMark x1="41582" y1="24290" x2="42922" y2="24725"/>
                        <a14:backgroundMark x1="38569" y1="23313" x2="40682" y2="23998"/>
                        <a14:backgroundMark x1="36893" y1="22769" x2="37731" y2="23041"/>
                        <a14:backgroundMark x1="33182" y1="21566" x2="34376" y2="21953"/>
                      </a14:backgroundRemoval>
                    </a14:imgEffect>
                  </a14:imgLayer>
                </a14:imgProps>
              </a:ext>
              <a:ext uri="{28A0092B-C50C-407E-A947-70E740481C1C}">
                <a14:useLocalDpi xmlns:a14="http://schemas.microsoft.com/office/drawing/2010/main" val="0"/>
              </a:ext>
            </a:extLst>
          </a:blip>
          <a:srcRect/>
          <a:stretch>
            <a:fillRect/>
          </a:stretch>
        </p:blipFill>
        <p:spPr bwMode="auto">
          <a:xfrm rot="2091351">
            <a:off x="8741042" y="1356034"/>
            <a:ext cx="2763097" cy="1828800"/>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Stylish black and white icon human brain Vector Image">
            <a:extLst>
              <a:ext uri="{FF2B5EF4-FFF2-40B4-BE49-F238E27FC236}">
                <a16:creationId xmlns:a16="http://schemas.microsoft.com/office/drawing/2014/main" id="{99D3454C-09AC-174C-0273-66B16784DFA8}"/>
              </a:ext>
            </a:extLst>
          </p:cNvPr>
          <p:cNvPicPr>
            <a:picLocks noChangeAspect="1" noChangeArrowheads="1"/>
          </p:cNvPicPr>
          <p:nvPr/>
        </p:nvPicPr>
        <p:blipFill>
          <a:blip r:embed="rId12">
            <a:extLst>
              <a:ext uri="{BEBA8EAE-BF5A-486C-A8C5-ECC9F3942E4B}">
                <a14:imgProps xmlns:a14="http://schemas.microsoft.com/office/drawing/2010/main">
                  <a14:imgLayer r:embed="rId13">
                    <a14:imgEffect>
                      <a14:backgroundRemoval t="10000" b="90000" l="10000" r="90000">
                        <a14:foregroundMark x1="55600" y1="48333" x2="55600" y2="48333"/>
                        <a14:foregroundMark x1="65400" y1="36389" x2="65400" y2="36389"/>
                      </a14:backgroundRemoval>
                    </a14:imgEffect>
                  </a14:imgLayer>
                </a14:imgProps>
              </a:ext>
              <a:ext uri="{28A0092B-C50C-407E-A947-70E740481C1C}">
                <a14:useLocalDpi xmlns:a14="http://schemas.microsoft.com/office/drawing/2010/main" val="0"/>
              </a:ext>
            </a:extLst>
          </a:blip>
          <a:srcRect/>
          <a:stretch>
            <a:fillRect/>
          </a:stretch>
        </p:blipFill>
        <p:spPr bwMode="auto">
          <a:xfrm rot="20403153">
            <a:off x="5979774" y="4654162"/>
            <a:ext cx="2728385" cy="2946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8645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D9274-2708-2427-76A0-5BED1556D6AC}"/>
              </a:ext>
            </a:extLst>
          </p:cNvPr>
          <p:cNvSpPr>
            <a:spLocks noGrp="1"/>
          </p:cNvSpPr>
          <p:nvPr>
            <p:ph type="title"/>
          </p:nvPr>
        </p:nvSpPr>
        <p:spPr>
          <a:xfrm>
            <a:off x="-557891" y="0"/>
            <a:ext cx="10353762" cy="970450"/>
          </a:xfrm>
        </p:spPr>
        <p:txBody>
          <a:bodyPr/>
          <a:lstStyle/>
          <a:p>
            <a:r>
              <a:rPr lang="en-GB" u="sng" dirty="0">
                <a:solidFill>
                  <a:srgbClr val="D4B776"/>
                </a:solidFill>
              </a:rPr>
              <a:t>Link to Ted Bundy </a:t>
            </a:r>
          </a:p>
        </p:txBody>
      </p:sp>
      <p:sp>
        <p:nvSpPr>
          <p:cNvPr id="3" name="Content Placeholder 2">
            <a:extLst>
              <a:ext uri="{FF2B5EF4-FFF2-40B4-BE49-F238E27FC236}">
                <a16:creationId xmlns:a16="http://schemas.microsoft.com/office/drawing/2014/main" id="{4D873123-B41A-5B27-93EF-5075F4F8DD87}"/>
              </a:ext>
            </a:extLst>
          </p:cNvPr>
          <p:cNvSpPr>
            <a:spLocks noGrp="1"/>
          </p:cNvSpPr>
          <p:nvPr>
            <p:ph idx="1"/>
          </p:nvPr>
        </p:nvSpPr>
        <p:spPr>
          <a:xfrm>
            <a:off x="913795" y="1732449"/>
            <a:ext cx="5182205" cy="4058751"/>
          </a:xfrm>
        </p:spPr>
        <p:txBody>
          <a:bodyPr/>
          <a:lstStyle/>
          <a:p>
            <a:pPr marL="36900" indent="0">
              <a:buNone/>
            </a:pPr>
            <a:endParaRPr lang="en-GB" dirty="0"/>
          </a:p>
          <a:p>
            <a:pPr marL="36900" indent="0">
              <a:buNone/>
            </a:pPr>
            <a:endParaRPr lang="en-GB" dirty="0"/>
          </a:p>
        </p:txBody>
      </p:sp>
      <p:sp>
        <p:nvSpPr>
          <p:cNvPr id="4" name="Content Placeholder 2">
            <a:extLst>
              <a:ext uri="{FF2B5EF4-FFF2-40B4-BE49-F238E27FC236}">
                <a16:creationId xmlns:a16="http://schemas.microsoft.com/office/drawing/2014/main" id="{1E076ED6-74CF-31F9-4B7C-B4BA9A99382A}"/>
              </a:ext>
            </a:extLst>
          </p:cNvPr>
          <p:cNvSpPr txBox="1">
            <a:spLocks/>
          </p:cNvSpPr>
          <p:nvPr/>
        </p:nvSpPr>
        <p:spPr>
          <a:xfrm>
            <a:off x="253520" y="1068823"/>
            <a:ext cx="9509909" cy="4119172"/>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r>
              <a:rPr lang="en-GB" sz="2200" dirty="0">
                <a:solidFill>
                  <a:srgbClr val="D4B776"/>
                </a:solidFill>
              </a:rPr>
              <a:t>Exhibited strange behaviour as a child (</a:t>
            </a:r>
            <a:r>
              <a:rPr lang="en-GB" sz="2200" dirty="0" err="1">
                <a:solidFill>
                  <a:srgbClr val="D4B776"/>
                </a:solidFill>
              </a:rPr>
              <a:t>Diamee</a:t>
            </a:r>
            <a:r>
              <a:rPr lang="en-GB" sz="2200" dirty="0">
                <a:solidFill>
                  <a:srgbClr val="D4B776"/>
                </a:solidFill>
              </a:rPr>
              <a:t>, 2017)</a:t>
            </a:r>
          </a:p>
          <a:p>
            <a:pPr marL="36900" indent="0">
              <a:buNone/>
            </a:pPr>
            <a:endParaRPr lang="en-GB" sz="2200" dirty="0">
              <a:solidFill>
                <a:srgbClr val="D4B776"/>
              </a:solidFill>
            </a:endParaRPr>
          </a:p>
          <a:p>
            <a:r>
              <a:rPr lang="en-GB" sz="2200" dirty="0">
                <a:solidFill>
                  <a:srgbClr val="D4B776"/>
                </a:solidFill>
              </a:rPr>
              <a:t>He placed a knife underneath his aunt’s bedsheets (</a:t>
            </a:r>
            <a:r>
              <a:rPr lang="en-GB" sz="2200" dirty="0" err="1">
                <a:solidFill>
                  <a:srgbClr val="D4B776"/>
                </a:solidFill>
              </a:rPr>
              <a:t>Diamee</a:t>
            </a:r>
            <a:r>
              <a:rPr lang="en-GB" sz="2200" dirty="0">
                <a:solidFill>
                  <a:srgbClr val="D4B776"/>
                </a:solidFill>
              </a:rPr>
              <a:t>, 2017)</a:t>
            </a:r>
          </a:p>
          <a:p>
            <a:pPr marL="36900" indent="0">
              <a:buNone/>
            </a:pPr>
            <a:endParaRPr lang="en-GB" sz="2200" dirty="0">
              <a:solidFill>
                <a:srgbClr val="D4B776"/>
              </a:solidFill>
            </a:endParaRPr>
          </a:p>
          <a:p>
            <a:r>
              <a:rPr lang="en-GB" sz="2200" dirty="0">
                <a:solidFill>
                  <a:srgbClr val="D4B776"/>
                </a:solidFill>
              </a:rPr>
              <a:t>He indicated that he felt out of control (Holmes, et al, 1999)</a:t>
            </a:r>
          </a:p>
          <a:p>
            <a:pPr marL="36900" indent="0">
              <a:buNone/>
            </a:pPr>
            <a:endParaRPr lang="en-GB" sz="2200" dirty="0">
              <a:solidFill>
                <a:srgbClr val="D4B776"/>
              </a:solidFill>
            </a:endParaRPr>
          </a:p>
          <a:p>
            <a:r>
              <a:rPr lang="en-GB" sz="2200" dirty="0">
                <a:solidFill>
                  <a:srgbClr val="D4B776"/>
                </a:solidFill>
              </a:rPr>
              <a:t>He showed characteristics of low MAOA gene activity (Hernandez, 2015)</a:t>
            </a:r>
          </a:p>
          <a:p>
            <a:pPr marL="36900" indent="0">
              <a:buNone/>
            </a:pPr>
            <a:endParaRPr lang="en-GB" sz="2200" dirty="0">
              <a:solidFill>
                <a:srgbClr val="D4B776"/>
              </a:solidFill>
            </a:endParaRPr>
          </a:p>
          <a:p>
            <a:endParaRPr lang="en-GB" sz="2200" dirty="0">
              <a:solidFill>
                <a:srgbClr val="D4B776"/>
              </a:solidFill>
            </a:endParaRPr>
          </a:p>
          <a:p>
            <a:endParaRPr lang="en-GB" sz="2200" dirty="0">
              <a:solidFill>
                <a:srgbClr val="D4B776"/>
              </a:solidFill>
            </a:endParaRPr>
          </a:p>
        </p:txBody>
      </p:sp>
      <p:pic>
        <p:nvPicPr>
          <p:cNvPr id="2050" name="Picture 2" descr="Ted Bundy - Wikipedia">
            <a:extLst>
              <a:ext uri="{FF2B5EF4-FFF2-40B4-BE49-F238E27FC236}">
                <a16:creationId xmlns:a16="http://schemas.microsoft.com/office/drawing/2014/main" id="{AC0DA604-75AF-C255-8536-A245C55E08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28627" y="4165376"/>
            <a:ext cx="1873350" cy="26072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Speech Bubble: Oval 6">
            <a:extLst>
              <a:ext uri="{FF2B5EF4-FFF2-40B4-BE49-F238E27FC236}">
                <a16:creationId xmlns:a16="http://schemas.microsoft.com/office/drawing/2014/main" id="{80B6EB22-42C3-5B00-01B6-B98635477650}"/>
              </a:ext>
            </a:extLst>
          </p:cNvPr>
          <p:cNvSpPr/>
          <p:nvPr/>
        </p:nvSpPr>
        <p:spPr>
          <a:xfrm rot="20453823" flipH="1">
            <a:off x="6986623" y="4621281"/>
            <a:ext cx="3086476" cy="1784936"/>
          </a:xfrm>
          <a:prstGeom prst="wedgeEllipseCallout">
            <a:avLst/>
          </a:prstGeom>
          <a:gradFill flip="none" rotWithShape="1">
            <a:gsLst>
              <a:gs pos="0">
                <a:schemeClr val="tx2">
                  <a:lumMod val="50000"/>
                  <a:shade val="30000"/>
                  <a:satMod val="115000"/>
                </a:schemeClr>
              </a:gs>
              <a:gs pos="50000">
                <a:schemeClr val="tx2">
                  <a:lumMod val="50000"/>
                  <a:shade val="67500"/>
                  <a:satMod val="115000"/>
                </a:schemeClr>
              </a:gs>
              <a:gs pos="100000">
                <a:schemeClr val="tx2">
                  <a:lumMod val="50000"/>
                  <a:shade val="100000"/>
                  <a:satMod val="115000"/>
                </a:schemeClr>
              </a:gs>
            </a:gsLst>
            <a:lin ang="16200000" scaled="1"/>
            <a:tileRect/>
          </a:gradFill>
          <a:ln w="57150">
            <a:solidFill>
              <a:srgbClr val="D4B77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Content Placeholder 2">
            <a:extLst>
              <a:ext uri="{FF2B5EF4-FFF2-40B4-BE49-F238E27FC236}">
                <a16:creationId xmlns:a16="http://schemas.microsoft.com/office/drawing/2014/main" id="{BE1146B7-8B89-158E-54FA-2122B3E3889A}"/>
              </a:ext>
            </a:extLst>
          </p:cNvPr>
          <p:cNvSpPr txBox="1">
            <a:spLocks/>
          </p:cNvSpPr>
          <p:nvPr/>
        </p:nvSpPr>
        <p:spPr>
          <a:xfrm rot="20105074">
            <a:off x="6989211" y="4971908"/>
            <a:ext cx="3173774" cy="1400538"/>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lgn="ctr">
              <a:buNone/>
            </a:pPr>
            <a:r>
              <a:rPr lang="en-GB" b="1" dirty="0">
                <a:solidFill>
                  <a:srgbClr val="D4B776"/>
                </a:solidFill>
              </a:rPr>
              <a:t>“There was something deep inside of me, something I could not control”</a:t>
            </a:r>
          </a:p>
          <a:p>
            <a:endParaRPr lang="en-GB" sz="2200" dirty="0">
              <a:solidFill>
                <a:srgbClr val="D4B776"/>
              </a:solidFill>
            </a:endParaRPr>
          </a:p>
          <a:p>
            <a:endParaRPr lang="en-GB" sz="2200" dirty="0">
              <a:solidFill>
                <a:srgbClr val="D4B776"/>
              </a:solidFill>
            </a:endParaRPr>
          </a:p>
        </p:txBody>
      </p:sp>
      <p:pic>
        <p:nvPicPr>
          <p:cNvPr id="2054" name="Picture 6" descr="Devious child Stock Vector Images - Alamy">
            <a:extLst>
              <a:ext uri="{FF2B5EF4-FFF2-40B4-BE49-F238E27FC236}">
                <a16:creationId xmlns:a16="http://schemas.microsoft.com/office/drawing/2014/main" id="{C3E44A4E-AD5F-A447-1C80-EE1F222FE301}"/>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2052993" y="4243664"/>
            <a:ext cx="2405885" cy="176939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5,187 Bed Sheets Cartoon Royalty-Free Images, Stock Photos &amp; Pictures |  Shutterstock">
            <a:extLst>
              <a:ext uri="{FF2B5EF4-FFF2-40B4-BE49-F238E27FC236}">
                <a16:creationId xmlns:a16="http://schemas.microsoft.com/office/drawing/2014/main" id="{253D84E4-28A8-AF41-3134-5109AF8E039B}"/>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7143" b="90000" l="4231" r="95000">
                        <a14:foregroundMark x1="47692" y1="31786" x2="25192" y2="25000"/>
                        <a14:foregroundMark x1="34615" y1="7143" x2="27692" y2="7857"/>
                        <a14:foregroundMark x1="12885" y1="13929" x2="4615" y2="24286"/>
                        <a14:foregroundMark x1="4615" y1="24286" x2="5192" y2="47857"/>
                        <a14:foregroundMark x1="5385" y1="44643" x2="12115" y2="59643"/>
                        <a14:foregroundMark x1="12115" y1="59643" x2="37308" y2="62143"/>
                        <a14:foregroundMark x1="16538" y1="40357" x2="31346" y2="41429"/>
                        <a14:foregroundMark x1="31346" y1="41429" x2="52692" y2="40000"/>
                        <a14:foregroundMark x1="52692" y1="40000" x2="52692" y2="40000"/>
                        <a14:foregroundMark x1="40962" y1="31071" x2="76346" y2="35357"/>
                        <a14:foregroundMark x1="53269" y1="32500" x2="92885" y2="47857"/>
                        <a14:foregroundMark x1="92885" y1="47857" x2="75385" y2="63571"/>
                        <a14:foregroundMark x1="92885" y1="41429" x2="95000" y2="55357"/>
                        <a14:backgroundMark x1="13462" y1="75357" x2="47115" y2="88929"/>
                      </a14:backgroundRemoval>
                    </a14:imgEffect>
                  </a14:imgLayer>
                </a14:imgProps>
              </a:ext>
              <a:ext uri="{28A0092B-C50C-407E-A947-70E740481C1C}">
                <a14:useLocalDpi xmlns:a14="http://schemas.microsoft.com/office/drawing/2010/main" val="0"/>
              </a:ext>
            </a:extLst>
          </a:blip>
          <a:srcRect/>
          <a:stretch>
            <a:fillRect/>
          </a:stretch>
        </p:blipFill>
        <p:spPr bwMode="auto">
          <a:xfrm>
            <a:off x="-57758" y="4559389"/>
            <a:ext cx="5583927" cy="300673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B2ACDA55-17CF-400D-C8C1-7C1F63F1F938}"/>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7059" r="94706">
                        <a14:foregroundMark x1="7059" y1="60741" x2="7059" y2="60741"/>
                        <a14:foregroundMark x1="38529" y1="50370" x2="60588" y2="44074"/>
                        <a14:foregroundMark x1="60588" y1="44074" x2="63824" y2="41481"/>
                        <a14:foregroundMark x1="36176" y1="54074" x2="71765" y2="47778"/>
                        <a14:foregroundMark x1="94706" y1="33333" x2="94706" y2="33333"/>
                      </a14:backgroundRemoval>
                    </a14:imgEffect>
                  </a14:imgLayer>
                </a14:imgProps>
              </a:ext>
            </a:extLst>
          </a:blip>
          <a:stretch>
            <a:fillRect/>
          </a:stretch>
        </p:blipFill>
        <p:spPr>
          <a:xfrm rot="247845">
            <a:off x="985570" y="5026444"/>
            <a:ext cx="1626290" cy="1291466"/>
          </a:xfrm>
          <a:prstGeom prst="rect">
            <a:avLst/>
          </a:prstGeom>
          <a:scene3d>
            <a:camera prst="perspectiveHeroicExtremeRightFacing"/>
            <a:lightRig rig="threePt" dir="t"/>
          </a:scene3d>
        </p:spPr>
      </p:pic>
      <p:pic>
        <p:nvPicPr>
          <p:cNvPr id="20" name="Picture 16" descr="Low dopamine may indicate early Alzheimer's">
            <a:extLst>
              <a:ext uri="{FF2B5EF4-FFF2-40B4-BE49-F238E27FC236}">
                <a16:creationId xmlns:a16="http://schemas.microsoft.com/office/drawing/2014/main" id="{14AB96FB-CA95-AC50-E3E4-528D64829C7F}"/>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backgroundRemoval t="9890" b="90659" l="10000" r="90000">
                        <a14:foregroundMark x1="33909" y1="62912" x2="33909" y2="62912"/>
                        <a14:foregroundMark x1="35909" y1="66758" x2="35909" y2="66758"/>
                        <a14:foregroundMark x1="50727" y1="62225" x2="50727" y2="62225"/>
                        <a14:foregroundMark x1="49273" y1="82692" x2="49273" y2="82692"/>
                        <a14:foregroundMark x1="77000" y1="83379" x2="77000" y2="83379"/>
                        <a14:foregroundMark x1="81636" y1="81456" x2="81636" y2="81456"/>
                        <a14:foregroundMark x1="84273" y1="84890" x2="84273" y2="84890"/>
                        <a14:foregroundMark x1="22091" y1="57143" x2="22091" y2="57143"/>
                        <a14:foregroundMark x1="18091" y1="53984" x2="18091" y2="53984"/>
                        <a14:foregroundMark x1="19364" y1="90659" x2="19364" y2="90659"/>
                        <a14:foregroundMark x1="22909" y1="88874" x2="22909" y2="88874"/>
                        <a14:backgroundMark x1="29909" y1="16621" x2="55909" y2="16346"/>
                        <a14:backgroundMark x1="55909" y1="16346" x2="54727" y2="34203"/>
                        <a14:backgroundMark x1="54727" y1="34203" x2="66182" y2="35577"/>
                        <a14:backgroundMark x1="66182" y1="35577" x2="66455" y2="36264"/>
                      </a14:backgroundRemoval>
                    </a14:imgEffect>
                  </a14:imgLayer>
                </a14:imgProps>
              </a:ext>
              <a:ext uri="{28A0092B-C50C-407E-A947-70E740481C1C}">
                <a14:useLocalDpi xmlns:a14="http://schemas.microsoft.com/office/drawing/2010/main" val="0"/>
              </a:ext>
            </a:extLst>
          </a:blip>
          <a:srcRect r="33648"/>
          <a:stretch/>
        </p:blipFill>
        <p:spPr bwMode="auto">
          <a:xfrm rot="1326501">
            <a:off x="7448755" y="-703160"/>
            <a:ext cx="3118735" cy="311097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16" descr="Low dopamine may indicate early Alzheimer's">
            <a:extLst>
              <a:ext uri="{FF2B5EF4-FFF2-40B4-BE49-F238E27FC236}">
                <a16:creationId xmlns:a16="http://schemas.microsoft.com/office/drawing/2014/main" id="{79E0C064-1919-E740-81B0-EC737EEF9E7A}"/>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backgroundRemoval t="9890" b="90659" l="10000" r="90000">
                        <a14:foregroundMark x1="33909" y1="62912" x2="33909" y2="62912"/>
                        <a14:foregroundMark x1="35909" y1="66758" x2="35909" y2="66758"/>
                        <a14:foregroundMark x1="50727" y1="62225" x2="50727" y2="62225"/>
                        <a14:foregroundMark x1="49273" y1="82692" x2="49273" y2="82692"/>
                        <a14:foregroundMark x1="77000" y1="83379" x2="77000" y2="83379"/>
                        <a14:foregroundMark x1="81636" y1="81456" x2="81636" y2="81456"/>
                        <a14:foregroundMark x1="84273" y1="84890" x2="84273" y2="84890"/>
                        <a14:foregroundMark x1="22091" y1="57143" x2="22091" y2="57143"/>
                        <a14:foregroundMark x1="18091" y1="53984" x2="18091" y2="53984"/>
                        <a14:foregroundMark x1="19364" y1="90659" x2="19364" y2="90659"/>
                        <a14:foregroundMark x1="22909" y1="88874" x2="22909" y2="88874"/>
                        <a14:backgroundMark x1="29909" y1="16621" x2="55909" y2="16346"/>
                        <a14:backgroundMark x1="55909" y1="16346" x2="54727" y2="34203"/>
                        <a14:backgroundMark x1="54727" y1="34203" x2="66182" y2="35577"/>
                        <a14:backgroundMark x1="66182" y1="35577" x2="66455" y2="36264"/>
                      </a14:backgroundRemoval>
                    </a14:imgEffect>
                  </a14:imgLayer>
                </a14:imgProps>
              </a:ext>
              <a:ext uri="{28A0092B-C50C-407E-A947-70E740481C1C}">
                <a14:useLocalDpi xmlns:a14="http://schemas.microsoft.com/office/drawing/2010/main" val="0"/>
              </a:ext>
            </a:extLst>
          </a:blip>
          <a:srcRect l="71862" t="76006"/>
          <a:stretch/>
        </p:blipFill>
        <p:spPr bwMode="auto">
          <a:xfrm rot="1949997">
            <a:off x="10998130" y="1965007"/>
            <a:ext cx="1221602" cy="689473"/>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16" descr="Low dopamine may indicate early Alzheimer's">
            <a:extLst>
              <a:ext uri="{FF2B5EF4-FFF2-40B4-BE49-F238E27FC236}">
                <a16:creationId xmlns:a16="http://schemas.microsoft.com/office/drawing/2014/main" id="{DE44A01B-428E-264E-4626-549E85FA9916}"/>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backgroundRemoval t="9890" b="90659" l="10000" r="90000">
                        <a14:foregroundMark x1="33909" y1="62912" x2="33909" y2="62912"/>
                        <a14:foregroundMark x1="35909" y1="66758" x2="35909" y2="66758"/>
                        <a14:foregroundMark x1="50727" y1="62225" x2="50727" y2="62225"/>
                        <a14:foregroundMark x1="49273" y1="82692" x2="49273" y2="82692"/>
                        <a14:foregroundMark x1="77000" y1="83379" x2="77000" y2="83379"/>
                        <a14:foregroundMark x1="81636" y1="81456" x2="81636" y2="81456"/>
                        <a14:foregroundMark x1="84273" y1="84890" x2="84273" y2="84890"/>
                        <a14:foregroundMark x1="22091" y1="57143" x2="22091" y2="57143"/>
                        <a14:foregroundMark x1="18091" y1="53984" x2="18091" y2="53984"/>
                        <a14:foregroundMark x1="19364" y1="90659" x2="19364" y2="90659"/>
                        <a14:foregroundMark x1="22909" y1="88874" x2="22909" y2="88874"/>
                        <a14:backgroundMark x1="29909" y1="16621" x2="55909" y2="16346"/>
                        <a14:backgroundMark x1="55909" y1="16346" x2="54727" y2="34203"/>
                        <a14:backgroundMark x1="54727" y1="34203" x2="66182" y2="35577"/>
                        <a14:backgroundMark x1="66182" y1="35577" x2="66455" y2="36264"/>
                      </a14:backgroundRemoval>
                    </a14:imgEffect>
                  </a14:imgLayer>
                </a14:imgProps>
              </a:ext>
              <a:ext uri="{28A0092B-C50C-407E-A947-70E740481C1C}">
                <a14:useLocalDpi xmlns:a14="http://schemas.microsoft.com/office/drawing/2010/main" val="0"/>
              </a:ext>
            </a:extLst>
          </a:blip>
          <a:srcRect l="12955" t="40844" r="73471" b="38081"/>
          <a:stretch/>
        </p:blipFill>
        <p:spPr bwMode="auto">
          <a:xfrm rot="1949997">
            <a:off x="10303367" y="951738"/>
            <a:ext cx="613543" cy="630519"/>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16" descr="Low dopamine may indicate early Alzheimer's">
            <a:extLst>
              <a:ext uri="{FF2B5EF4-FFF2-40B4-BE49-F238E27FC236}">
                <a16:creationId xmlns:a16="http://schemas.microsoft.com/office/drawing/2014/main" id="{1550E13E-282A-A359-8D11-A4BF411BD49A}"/>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backgroundRemoval t="9890" b="90659" l="10000" r="90000">
                        <a14:foregroundMark x1="33909" y1="62912" x2="33909" y2="62912"/>
                        <a14:foregroundMark x1="35909" y1="66758" x2="35909" y2="66758"/>
                        <a14:foregroundMark x1="50727" y1="62225" x2="50727" y2="62225"/>
                        <a14:foregroundMark x1="49273" y1="82692" x2="49273" y2="82692"/>
                        <a14:foregroundMark x1="77000" y1="83379" x2="77000" y2="83379"/>
                        <a14:foregroundMark x1="81636" y1="81456" x2="81636" y2="81456"/>
                        <a14:foregroundMark x1="84273" y1="84890" x2="84273" y2="84890"/>
                        <a14:foregroundMark x1="22091" y1="57143" x2="22091" y2="57143"/>
                        <a14:foregroundMark x1="18091" y1="53984" x2="18091" y2="53984"/>
                        <a14:foregroundMark x1="19364" y1="90659" x2="19364" y2="90659"/>
                        <a14:foregroundMark x1="22909" y1="88874" x2="22909" y2="88874"/>
                        <a14:backgroundMark x1="29909" y1="16621" x2="55909" y2="16346"/>
                        <a14:backgroundMark x1="55909" y1="16346" x2="54727" y2="34203"/>
                        <a14:backgroundMark x1="54727" y1="34203" x2="66182" y2="35577"/>
                        <a14:backgroundMark x1="66182" y1="35577" x2="66455" y2="36264"/>
                      </a14:backgroundRemoval>
                    </a14:imgEffect>
                  </a14:imgLayer>
                </a14:imgProps>
              </a:ext>
              <a:ext uri="{28A0092B-C50C-407E-A947-70E740481C1C}">
                <a14:useLocalDpi xmlns:a14="http://schemas.microsoft.com/office/drawing/2010/main" val="0"/>
              </a:ext>
            </a:extLst>
          </a:blip>
          <a:srcRect l="66450" t="46463" r="17822" b="23278"/>
          <a:stretch/>
        </p:blipFill>
        <p:spPr bwMode="auto">
          <a:xfrm rot="9329945">
            <a:off x="10333430" y="1379090"/>
            <a:ext cx="747165" cy="951414"/>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16" descr="Low dopamine may indicate early Alzheimer's">
            <a:extLst>
              <a:ext uri="{FF2B5EF4-FFF2-40B4-BE49-F238E27FC236}">
                <a16:creationId xmlns:a16="http://schemas.microsoft.com/office/drawing/2014/main" id="{D38689DE-83D9-B611-E2A6-C6FBF0372145}"/>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backgroundRemoval t="9890" b="90659" l="10000" r="90000">
                        <a14:foregroundMark x1="33909" y1="62912" x2="33909" y2="62912"/>
                        <a14:foregroundMark x1="35909" y1="66758" x2="35909" y2="66758"/>
                        <a14:foregroundMark x1="50727" y1="62225" x2="50727" y2="62225"/>
                        <a14:foregroundMark x1="49273" y1="82692" x2="49273" y2="82692"/>
                        <a14:foregroundMark x1="77000" y1="83379" x2="77000" y2="83379"/>
                        <a14:foregroundMark x1="81636" y1="81456" x2="81636" y2="81456"/>
                        <a14:foregroundMark x1="84273" y1="84890" x2="84273" y2="84890"/>
                        <a14:foregroundMark x1="22091" y1="57143" x2="22091" y2="57143"/>
                        <a14:foregroundMark x1="18091" y1="53984" x2="18091" y2="53984"/>
                        <a14:foregroundMark x1="19364" y1="90659" x2="19364" y2="90659"/>
                        <a14:foregroundMark x1="22909" y1="88874" x2="22909" y2="88874"/>
                        <a14:backgroundMark x1="29909" y1="16621" x2="55909" y2="16346"/>
                        <a14:backgroundMark x1="55909" y1="16346" x2="54727" y2="34203"/>
                        <a14:backgroundMark x1="54727" y1="34203" x2="66182" y2="35577"/>
                        <a14:backgroundMark x1="66182" y1="35577" x2="66455" y2="36264"/>
                      </a14:backgroundRemoval>
                    </a14:imgEffect>
                  </a14:imgLayer>
                </a14:imgProps>
              </a:ext>
              <a:ext uri="{28A0092B-C50C-407E-A947-70E740481C1C}">
                <a14:useLocalDpi xmlns:a14="http://schemas.microsoft.com/office/drawing/2010/main" val="0"/>
              </a:ext>
            </a:extLst>
          </a:blip>
          <a:srcRect l="73906" t="76006" r="21099" b="13365"/>
          <a:stretch/>
        </p:blipFill>
        <p:spPr bwMode="auto">
          <a:xfrm>
            <a:off x="9273377" y="511005"/>
            <a:ext cx="255835" cy="325038"/>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8" descr="Low dopamine may indicate early Alzheimer's">
            <a:extLst>
              <a:ext uri="{FF2B5EF4-FFF2-40B4-BE49-F238E27FC236}">
                <a16:creationId xmlns:a16="http://schemas.microsoft.com/office/drawing/2014/main" id="{74EE1B21-1C36-E1F2-C3BB-23D67C80A164}"/>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1">
                    <a14:imgEffect>
                      <a14:backgroundRemoval t="9341" b="89973" l="10000" r="90000">
                        <a14:foregroundMark x1="29000" y1="10440" x2="29000" y2="10440"/>
                        <a14:foregroundMark x1="29091" y1="9341" x2="29091" y2="9341"/>
                        <a14:foregroundMark x1="29091" y1="9341" x2="29091" y2="9341"/>
                        <a14:foregroundMark x1="29091" y1="9341" x2="29091" y2="9341"/>
                        <a14:foregroundMark x1="35818" y1="14286" x2="35818" y2="14286"/>
                        <a14:foregroundMark x1="36091" y1="23352" x2="36091" y2="23352"/>
                        <a14:foregroundMark x1="41909" y1="14698" x2="41909" y2="14698"/>
                        <a14:foregroundMark x1="41455" y1="24725" x2="41455" y2="24725"/>
                        <a14:foregroundMark x1="41455" y1="24725" x2="41455" y2="24725"/>
                        <a14:foregroundMark x1="41182" y1="26374" x2="41182" y2="22390"/>
                        <a14:foregroundMark x1="35000" y1="21154" x2="36545" y2="23214"/>
                        <a14:foregroundMark x1="37545" y1="23626" x2="38818" y2="22527"/>
                        <a14:foregroundMark x1="49364" y1="14286" x2="49364" y2="14286"/>
                        <a14:foregroundMark x1="53182" y1="16071" x2="53182" y2="16071"/>
                        <a14:foregroundMark x1="61000" y1="17033" x2="61000" y2="17033"/>
                        <a14:foregroundMark x1="61545" y1="10440" x2="61545" y2="10440"/>
                        <a14:foregroundMark x1="63364" y1="16209" x2="63364" y2="16209"/>
                        <a14:foregroundMark x1="72909" y1="16484" x2="72909" y2="16484"/>
                        <a14:backgroundMark x1="42922" y1="24725" x2="69182" y2="33242"/>
                        <a14:backgroundMark x1="41582" y1="24290" x2="42922" y2="24725"/>
                        <a14:backgroundMark x1="38569" y1="23313" x2="40682" y2="23998"/>
                        <a14:backgroundMark x1="36893" y1="22769" x2="37731" y2="23041"/>
                        <a14:backgroundMark x1="33182" y1="21566" x2="34376" y2="21953"/>
                      </a14:backgroundRemoval>
                    </a14:imgEffect>
                  </a14:imgLayer>
                </a14:imgProps>
              </a:ext>
              <a:ext uri="{28A0092B-C50C-407E-A947-70E740481C1C}">
                <a14:useLocalDpi xmlns:a14="http://schemas.microsoft.com/office/drawing/2010/main" val="0"/>
              </a:ext>
            </a:extLst>
          </a:blip>
          <a:srcRect l="34013" t="10742" r="59675" b="67569"/>
          <a:stretch/>
        </p:blipFill>
        <p:spPr bwMode="auto">
          <a:xfrm>
            <a:off x="9546546" y="525659"/>
            <a:ext cx="216884" cy="444907"/>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14" descr="Serotonin: The Happy Hormone Produced In Our Gut – Bio-K+">
            <a:extLst>
              <a:ext uri="{FF2B5EF4-FFF2-40B4-BE49-F238E27FC236}">
                <a16:creationId xmlns:a16="http://schemas.microsoft.com/office/drawing/2014/main" id="{42B0996A-0ECB-001F-A3C9-8F75223F25DB}"/>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foregroundMark x1="49000" y1="22008" x2="49000" y2="22008"/>
                        <a14:foregroundMark x1="51909" y1="21320" x2="51909" y2="21320"/>
                        <a14:foregroundMark x1="57000" y1="19532" x2="57000" y2="19532"/>
                        <a14:foregroundMark x1="60727" y1="19120" x2="60727" y2="19120"/>
                        <a14:foregroundMark x1="66727" y1="17607" x2="66727" y2="17607"/>
                        <a14:foregroundMark x1="66636" y1="22008" x2="66636" y2="22008"/>
                        <a14:foregroundMark x1="67000" y1="22008" x2="66727" y2="19120"/>
                        <a14:foregroundMark x1="66818" y1="21320" x2="66818" y2="19670"/>
                        <a14:foregroundMark x1="66818" y1="19670" x2="67000" y2="22008"/>
                        <a14:foregroundMark x1="67091" y1="13618" x2="67091" y2="14305"/>
                        <a14:foregroundMark x1="70000" y1="15268" x2="70000" y2="15268"/>
                        <a14:foregroundMark x1="77545" y1="15131" x2="77545" y2="15131"/>
                        <a14:foregroundMark x1="81364" y1="16231" x2="81364" y2="16231"/>
                        <a14:foregroundMark x1="84818" y1="14993" x2="84818" y2="14993"/>
                        <a14:foregroundMark x1="81364" y1="10729" x2="81364" y2="10729"/>
                        <a14:foregroundMark x1="48545" y1="10041" x2="48545" y2="10041"/>
                        <a14:foregroundMark x1="55182" y1="16919" x2="55182" y2="16919"/>
                        <a14:foregroundMark x1="55364" y1="18157" x2="55364" y2="18157"/>
                        <a14:foregroundMark x1="54000" y1="18019" x2="51545" y2="18294"/>
                        <a14:foregroundMark x1="54455" y1="17469" x2="55273" y2="17469"/>
                        <a14:foregroundMark x1="55727" y1="17056" x2="53727" y2="18157"/>
                        <a14:foregroundMark x1="57636" y1="13893" x2="57636" y2="13893"/>
                        <a14:foregroundMark x1="57455" y1="17744" x2="57364" y2="15956"/>
                        <a14:foregroundMark x1="57364" y1="15956" x2="57909" y2="15956"/>
                        <a14:foregroundMark x1="61455" y1="14718" x2="61455" y2="14718"/>
                        <a14:foregroundMark x1="64091" y1="15268" x2="63909" y2="14305"/>
                        <a14:foregroundMark x1="61091" y1="14993" x2="61273" y2="15268"/>
                        <a14:foregroundMark x1="61364" y1="14580" x2="60636" y2="16506"/>
                        <a14:foregroundMark x1="65636" y1="14856" x2="65636" y2="14856"/>
                        <a14:backgroundMark x1="68633" y1="13618" x2="70091" y2="13205"/>
                        <a14:backgroundMark x1="64050" y1="14916" x2="66207" y2="14305"/>
                        <a14:backgroundMark x1="62390" y1="15387" x2="64012" y2="14927"/>
                        <a14:backgroundMark x1="57537" y1="16761" x2="60250" y2="15993"/>
                        <a14:backgroundMark x1="55829" y1="17245" x2="56978" y2="16919"/>
                        <a14:backgroundMark x1="66290" y1="22008" x2="61182" y2="33838"/>
                        <a14:backgroundMark x1="68190" y1="17607" x2="67339" y2="19578"/>
                        <a14:backgroundMark x1="69200" y1="15268" x2="68190" y2="17607"/>
                        <a14:backgroundMark x1="70091" y1="13205" x2="69200" y2="15268"/>
                        <a14:backgroundMark x1="61182" y1="33838" x2="78636" y2="36451"/>
                        <a14:backgroundMark x1="78636" y1="36451" x2="78364" y2="37827"/>
                      </a14:backgroundRemoval>
                    </a14:imgEffect>
                  </a14:imgLayer>
                </a14:imgProps>
              </a:ext>
              <a:ext uri="{28A0092B-C50C-407E-A947-70E740481C1C}">
                <a14:useLocalDpi xmlns:a14="http://schemas.microsoft.com/office/drawing/2010/main" val="0"/>
              </a:ext>
            </a:extLst>
          </a:blip>
          <a:srcRect l="56378" t="3091" r="40032" b="74036"/>
          <a:stretch/>
        </p:blipFill>
        <p:spPr bwMode="auto">
          <a:xfrm>
            <a:off x="9764823" y="373748"/>
            <a:ext cx="117497" cy="446340"/>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18" descr="Low dopamine may indicate early Alzheimer's">
            <a:extLst>
              <a:ext uri="{FF2B5EF4-FFF2-40B4-BE49-F238E27FC236}">
                <a16:creationId xmlns:a16="http://schemas.microsoft.com/office/drawing/2014/main" id="{DB0912D4-D464-CAE4-3FE6-7D198232E9C3}"/>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1">
                    <a14:imgEffect>
                      <a14:backgroundRemoval t="9341" b="89973" l="10000" r="90000">
                        <a14:foregroundMark x1="29000" y1="10440" x2="29000" y2="10440"/>
                        <a14:foregroundMark x1="29091" y1="9341" x2="29091" y2="9341"/>
                        <a14:foregroundMark x1="29091" y1="9341" x2="29091" y2="9341"/>
                        <a14:foregroundMark x1="29091" y1="9341" x2="29091" y2="9341"/>
                        <a14:foregroundMark x1="35818" y1="14286" x2="35818" y2="14286"/>
                        <a14:foregroundMark x1="36091" y1="23352" x2="36091" y2="23352"/>
                        <a14:foregroundMark x1="41909" y1="14698" x2="41909" y2="14698"/>
                        <a14:foregroundMark x1="41455" y1="24725" x2="41455" y2="24725"/>
                        <a14:foregroundMark x1="41455" y1="24725" x2="41455" y2="24725"/>
                        <a14:foregroundMark x1="41182" y1="26374" x2="41182" y2="22390"/>
                        <a14:foregroundMark x1="35000" y1="21154" x2="36545" y2="23214"/>
                        <a14:foregroundMark x1="37545" y1="23626" x2="38818" y2="22527"/>
                        <a14:foregroundMark x1="49364" y1="14286" x2="49364" y2="14286"/>
                        <a14:foregroundMark x1="53182" y1="16071" x2="53182" y2="16071"/>
                        <a14:foregroundMark x1="61000" y1="17033" x2="61000" y2="17033"/>
                        <a14:foregroundMark x1="61545" y1="10440" x2="61545" y2="10440"/>
                        <a14:foregroundMark x1="63364" y1="16209" x2="63364" y2="16209"/>
                        <a14:foregroundMark x1="72909" y1="16484" x2="72909" y2="16484"/>
                        <a14:backgroundMark x1="42922" y1="24725" x2="69182" y2="33242"/>
                        <a14:backgroundMark x1="41582" y1="24290" x2="42922" y2="24725"/>
                        <a14:backgroundMark x1="38569" y1="23313" x2="40682" y2="23998"/>
                        <a14:backgroundMark x1="36893" y1="22769" x2="37731" y2="23041"/>
                        <a14:backgroundMark x1="33182" y1="21566" x2="34376" y2="21953"/>
                      </a14:backgroundRemoval>
                    </a14:imgEffect>
                  </a14:imgLayer>
                </a14:imgProps>
              </a:ext>
              <a:ext uri="{28A0092B-C50C-407E-A947-70E740481C1C}">
                <a14:useLocalDpi xmlns:a14="http://schemas.microsoft.com/office/drawing/2010/main" val="0"/>
              </a:ext>
            </a:extLst>
          </a:blip>
          <a:srcRect l="46334" r="48414" b="70429"/>
          <a:stretch/>
        </p:blipFill>
        <p:spPr bwMode="auto">
          <a:xfrm>
            <a:off x="9919492" y="244996"/>
            <a:ext cx="203813" cy="685234"/>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18" descr="Low dopamine may indicate early Alzheimer's">
            <a:extLst>
              <a:ext uri="{FF2B5EF4-FFF2-40B4-BE49-F238E27FC236}">
                <a16:creationId xmlns:a16="http://schemas.microsoft.com/office/drawing/2014/main" id="{966528D9-3FA5-87D7-9312-99BC33C22A6F}"/>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1">
                    <a14:imgEffect>
                      <a14:backgroundRemoval t="9341" b="89973" l="10000" r="90000">
                        <a14:foregroundMark x1="29000" y1="10440" x2="29000" y2="10440"/>
                        <a14:foregroundMark x1="29091" y1="9341" x2="29091" y2="9341"/>
                        <a14:foregroundMark x1="29091" y1="9341" x2="29091" y2="9341"/>
                        <a14:foregroundMark x1="29091" y1="9341" x2="29091" y2="9341"/>
                        <a14:foregroundMark x1="35818" y1="14286" x2="35818" y2="14286"/>
                        <a14:foregroundMark x1="36091" y1="23352" x2="36091" y2="23352"/>
                        <a14:foregroundMark x1="41909" y1="14698" x2="41909" y2="14698"/>
                        <a14:foregroundMark x1="41455" y1="24725" x2="41455" y2="24725"/>
                        <a14:foregroundMark x1="41455" y1="24725" x2="41455" y2="24725"/>
                        <a14:foregroundMark x1="41182" y1="26374" x2="41182" y2="22390"/>
                        <a14:foregroundMark x1="35000" y1="21154" x2="36545" y2="23214"/>
                        <a14:foregroundMark x1="37545" y1="23626" x2="38818" y2="22527"/>
                        <a14:foregroundMark x1="49364" y1="14286" x2="49364" y2="14286"/>
                        <a14:foregroundMark x1="53182" y1="16071" x2="53182" y2="16071"/>
                        <a14:foregroundMark x1="61000" y1="17033" x2="61000" y2="17033"/>
                        <a14:foregroundMark x1="61545" y1="10440" x2="61545" y2="10440"/>
                        <a14:foregroundMark x1="63364" y1="16209" x2="63364" y2="16209"/>
                        <a14:foregroundMark x1="72909" y1="16484" x2="72909" y2="16484"/>
                        <a14:backgroundMark x1="42922" y1="24725" x2="69182" y2="33242"/>
                        <a14:backgroundMark x1="41582" y1="24290" x2="42922" y2="24725"/>
                        <a14:backgroundMark x1="38569" y1="23313" x2="40682" y2="23998"/>
                        <a14:backgroundMark x1="36893" y1="22769" x2="37731" y2="23041"/>
                        <a14:backgroundMark x1="33182" y1="21566" x2="34376" y2="21953"/>
                      </a14:backgroundRemoval>
                    </a14:imgEffect>
                  </a14:imgLayer>
                </a14:imgProps>
              </a:ext>
              <a:ext uri="{28A0092B-C50C-407E-A947-70E740481C1C}">
                <a14:useLocalDpi xmlns:a14="http://schemas.microsoft.com/office/drawing/2010/main" val="0"/>
              </a:ext>
            </a:extLst>
          </a:blip>
          <a:srcRect l="39529" t="9749" r="55148" b="68352"/>
          <a:stretch/>
        </p:blipFill>
        <p:spPr bwMode="auto">
          <a:xfrm rot="10800000">
            <a:off x="10162662" y="416173"/>
            <a:ext cx="180510" cy="443328"/>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18" descr="Low dopamine may indicate early Alzheimer's">
            <a:extLst>
              <a:ext uri="{FF2B5EF4-FFF2-40B4-BE49-F238E27FC236}">
                <a16:creationId xmlns:a16="http://schemas.microsoft.com/office/drawing/2014/main" id="{AB0C7DEA-0EC0-DA39-8454-9B5B8D2535E6}"/>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1">
                    <a14:imgEffect>
                      <a14:backgroundRemoval t="9341" b="89973" l="10000" r="90000">
                        <a14:foregroundMark x1="29000" y1="10440" x2="29000" y2="10440"/>
                        <a14:foregroundMark x1="29091" y1="9341" x2="29091" y2="9341"/>
                        <a14:foregroundMark x1="29091" y1="9341" x2="29091" y2="9341"/>
                        <a14:foregroundMark x1="29091" y1="9341" x2="29091" y2="9341"/>
                        <a14:foregroundMark x1="35818" y1="14286" x2="35818" y2="14286"/>
                        <a14:foregroundMark x1="36091" y1="23352" x2="36091" y2="23352"/>
                        <a14:foregroundMark x1="41909" y1="14698" x2="41909" y2="14698"/>
                        <a14:foregroundMark x1="41455" y1="24725" x2="41455" y2="24725"/>
                        <a14:foregroundMark x1="41455" y1="24725" x2="41455" y2="24725"/>
                        <a14:foregroundMark x1="41182" y1="26374" x2="41182" y2="22390"/>
                        <a14:foregroundMark x1="35000" y1="21154" x2="36545" y2="23214"/>
                        <a14:foregroundMark x1="37545" y1="23626" x2="38818" y2="22527"/>
                        <a14:foregroundMark x1="49364" y1="14286" x2="49364" y2="14286"/>
                        <a14:foregroundMark x1="53182" y1="16071" x2="53182" y2="16071"/>
                        <a14:foregroundMark x1="61000" y1="17033" x2="61000" y2="17033"/>
                        <a14:foregroundMark x1="61545" y1="10440" x2="61545" y2="10440"/>
                        <a14:foregroundMark x1="63364" y1="16209" x2="63364" y2="16209"/>
                        <a14:foregroundMark x1="72909" y1="16484" x2="72909" y2="16484"/>
                        <a14:backgroundMark x1="42922" y1="24725" x2="69182" y2="33242"/>
                        <a14:backgroundMark x1="41582" y1="24290" x2="42922" y2="24725"/>
                        <a14:backgroundMark x1="38569" y1="23313" x2="40682" y2="23998"/>
                        <a14:backgroundMark x1="36893" y1="22769" x2="37731" y2="23041"/>
                        <a14:backgroundMark x1="33182" y1="21566" x2="34376" y2="21953"/>
                      </a14:backgroundRemoval>
                    </a14:imgEffect>
                  </a14:imgLayer>
                </a14:imgProps>
              </a:ext>
              <a:ext uri="{28A0092B-C50C-407E-A947-70E740481C1C}">
                <a14:useLocalDpi xmlns:a14="http://schemas.microsoft.com/office/drawing/2010/main" val="0"/>
              </a:ext>
            </a:extLst>
          </a:blip>
          <a:srcRect l="68240" t="9894" r="26053" b="68311"/>
          <a:stretch/>
        </p:blipFill>
        <p:spPr bwMode="auto">
          <a:xfrm>
            <a:off x="10544299" y="470087"/>
            <a:ext cx="206694" cy="471304"/>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14" descr="Serotonin: The Happy Hormone Produced In Our Gut – Bio-K+">
            <a:extLst>
              <a:ext uri="{FF2B5EF4-FFF2-40B4-BE49-F238E27FC236}">
                <a16:creationId xmlns:a16="http://schemas.microsoft.com/office/drawing/2014/main" id="{DD6C99C0-3473-2567-03BC-1A5D804B7C8F}"/>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foregroundMark x1="49000" y1="22008" x2="49000" y2="22008"/>
                        <a14:foregroundMark x1="51909" y1="21320" x2="51909" y2="21320"/>
                        <a14:foregroundMark x1="57000" y1="19532" x2="57000" y2="19532"/>
                        <a14:foregroundMark x1="60727" y1="19120" x2="60727" y2="19120"/>
                        <a14:foregroundMark x1="66727" y1="17607" x2="66727" y2="17607"/>
                        <a14:foregroundMark x1="66636" y1="22008" x2="66636" y2="22008"/>
                        <a14:foregroundMark x1="67000" y1="22008" x2="66727" y2="19120"/>
                        <a14:foregroundMark x1="66818" y1="21320" x2="66818" y2="19670"/>
                        <a14:foregroundMark x1="66818" y1="19670" x2="67000" y2="22008"/>
                        <a14:foregroundMark x1="67091" y1="13618" x2="67091" y2="14305"/>
                        <a14:foregroundMark x1="70000" y1="15268" x2="70000" y2="15268"/>
                        <a14:foregroundMark x1="77545" y1="15131" x2="77545" y2="15131"/>
                        <a14:foregroundMark x1="81364" y1="16231" x2="81364" y2="16231"/>
                        <a14:foregroundMark x1="84818" y1="14993" x2="84818" y2="14993"/>
                        <a14:foregroundMark x1="81364" y1="10729" x2="81364" y2="10729"/>
                        <a14:foregroundMark x1="48545" y1="10041" x2="48545" y2="10041"/>
                        <a14:foregroundMark x1="55182" y1="16919" x2="55182" y2="16919"/>
                        <a14:foregroundMark x1="55364" y1="18157" x2="55364" y2="18157"/>
                        <a14:foregroundMark x1="54000" y1="18019" x2="51545" y2="18294"/>
                        <a14:foregroundMark x1="54455" y1="17469" x2="55273" y2="17469"/>
                        <a14:foregroundMark x1="55727" y1="17056" x2="53727" y2="18157"/>
                        <a14:foregroundMark x1="57636" y1="13893" x2="57636" y2="13893"/>
                        <a14:foregroundMark x1="57455" y1="17744" x2="57364" y2="15956"/>
                        <a14:foregroundMark x1="57364" y1="15956" x2="57909" y2="15956"/>
                        <a14:foregroundMark x1="61455" y1="14718" x2="61455" y2="14718"/>
                        <a14:foregroundMark x1="64091" y1="15268" x2="63909" y2="14305"/>
                        <a14:foregroundMark x1="61091" y1="14993" x2="61273" y2="15268"/>
                        <a14:foregroundMark x1="61364" y1="14580" x2="60636" y2="16506"/>
                        <a14:foregroundMark x1="65636" y1="14856" x2="65636" y2="14856"/>
                        <a14:backgroundMark x1="68633" y1="13618" x2="70091" y2="13205"/>
                        <a14:backgroundMark x1="64050" y1="14916" x2="66207" y2="14305"/>
                        <a14:backgroundMark x1="62390" y1="15387" x2="64012" y2="14927"/>
                        <a14:backgroundMark x1="57537" y1="16761" x2="60250" y2="15993"/>
                        <a14:backgroundMark x1="55829" y1="17245" x2="56978" y2="16919"/>
                        <a14:backgroundMark x1="66290" y1="22008" x2="61182" y2="33838"/>
                        <a14:backgroundMark x1="68190" y1="17607" x2="67339" y2="19578"/>
                        <a14:backgroundMark x1="69200" y1="15268" x2="68190" y2="17607"/>
                        <a14:backgroundMark x1="70091" y1="13205" x2="69200" y2="15268"/>
                        <a14:backgroundMark x1="61182" y1="33838" x2="78636" y2="36451"/>
                        <a14:backgroundMark x1="78636" y1="36451" x2="78364" y2="37827"/>
                      </a14:backgroundRemoval>
                    </a14:imgEffect>
                  </a14:imgLayer>
                </a14:imgProps>
              </a:ext>
              <a:ext uri="{28A0092B-C50C-407E-A947-70E740481C1C}">
                <a14:useLocalDpi xmlns:a14="http://schemas.microsoft.com/office/drawing/2010/main" val="0"/>
              </a:ext>
            </a:extLst>
          </a:blip>
          <a:srcRect l="56378" t="3091" r="40032" b="74036"/>
          <a:stretch/>
        </p:blipFill>
        <p:spPr bwMode="auto">
          <a:xfrm>
            <a:off x="10377256" y="347203"/>
            <a:ext cx="117497" cy="446340"/>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14" descr="Serotonin: The Happy Hormone Produced In Our Gut – Bio-K+">
            <a:extLst>
              <a:ext uri="{FF2B5EF4-FFF2-40B4-BE49-F238E27FC236}">
                <a16:creationId xmlns:a16="http://schemas.microsoft.com/office/drawing/2014/main" id="{E31D084F-BDD1-117E-A633-50280CA49CAA}"/>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foregroundMark x1="49000" y1="22008" x2="49000" y2="22008"/>
                        <a14:foregroundMark x1="51909" y1="21320" x2="51909" y2="21320"/>
                        <a14:foregroundMark x1="57000" y1="19532" x2="57000" y2="19532"/>
                        <a14:foregroundMark x1="60727" y1="19120" x2="60727" y2="19120"/>
                        <a14:foregroundMark x1="66727" y1="17607" x2="66727" y2="17607"/>
                        <a14:foregroundMark x1="66636" y1="22008" x2="66636" y2="22008"/>
                        <a14:foregroundMark x1="67000" y1="22008" x2="66727" y2="19120"/>
                        <a14:foregroundMark x1="66818" y1="21320" x2="66818" y2="19670"/>
                        <a14:foregroundMark x1="66818" y1="19670" x2="67000" y2="22008"/>
                        <a14:foregroundMark x1="67091" y1="13618" x2="67091" y2="14305"/>
                        <a14:foregroundMark x1="70000" y1="15268" x2="70000" y2="15268"/>
                        <a14:foregroundMark x1="77545" y1="15131" x2="77545" y2="15131"/>
                        <a14:foregroundMark x1="81364" y1="16231" x2="81364" y2="16231"/>
                        <a14:foregroundMark x1="84818" y1="14993" x2="84818" y2="14993"/>
                        <a14:foregroundMark x1="81364" y1="10729" x2="81364" y2="10729"/>
                        <a14:foregroundMark x1="48545" y1="10041" x2="48545" y2="10041"/>
                        <a14:foregroundMark x1="55182" y1="16919" x2="55182" y2="16919"/>
                        <a14:foregroundMark x1="55364" y1="18157" x2="55364" y2="18157"/>
                        <a14:foregroundMark x1="54000" y1="18019" x2="51545" y2="18294"/>
                        <a14:foregroundMark x1="54455" y1="17469" x2="55273" y2="17469"/>
                        <a14:foregroundMark x1="55727" y1="17056" x2="53727" y2="18157"/>
                        <a14:foregroundMark x1="57636" y1="13893" x2="57636" y2="13893"/>
                        <a14:foregroundMark x1="57455" y1="17744" x2="57364" y2="15956"/>
                        <a14:foregroundMark x1="57364" y1="15956" x2="57909" y2="15956"/>
                        <a14:foregroundMark x1="61455" y1="14718" x2="61455" y2="14718"/>
                        <a14:foregroundMark x1="64091" y1="15268" x2="63909" y2="14305"/>
                        <a14:foregroundMark x1="61091" y1="14993" x2="61273" y2="15268"/>
                        <a14:foregroundMark x1="61364" y1="14580" x2="60636" y2="16506"/>
                        <a14:foregroundMark x1="65636" y1="14856" x2="65636" y2="14856"/>
                        <a14:backgroundMark x1="68633" y1="13618" x2="70091" y2="13205"/>
                        <a14:backgroundMark x1="64050" y1="14916" x2="66207" y2="14305"/>
                        <a14:backgroundMark x1="62390" y1="15387" x2="64012" y2="14927"/>
                        <a14:backgroundMark x1="57537" y1="16761" x2="60250" y2="15993"/>
                        <a14:backgroundMark x1="55829" y1="17245" x2="56978" y2="16919"/>
                        <a14:backgroundMark x1="66290" y1="22008" x2="61182" y2="33838"/>
                        <a14:backgroundMark x1="68190" y1="17607" x2="67339" y2="19578"/>
                        <a14:backgroundMark x1="69200" y1="15268" x2="68190" y2="17607"/>
                        <a14:backgroundMark x1="70091" y1="13205" x2="69200" y2="15268"/>
                        <a14:backgroundMark x1="61182" y1="33838" x2="78636" y2="36451"/>
                        <a14:backgroundMark x1="78636" y1="36451" x2="78364" y2="37827"/>
                      </a14:backgroundRemoval>
                    </a14:imgEffect>
                  </a14:imgLayer>
                </a14:imgProps>
              </a:ext>
              <a:ext uri="{28A0092B-C50C-407E-A947-70E740481C1C}">
                <a14:useLocalDpi xmlns:a14="http://schemas.microsoft.com/office/drawing/2010/main" val="0"/>
              </a:ext>
            </a:extLst>
          </a:blip>
          <a:srcRect l="82811" t="8907" r="10892" b="65121"/>
          <a:stretch/>
        </p:blipFill>
        <p:spPr bwMode="auto">
          <a:xfrm>
            <a:off x="10791078" y="418967"/>
            <a:ext cx="257040" cy="632020"/>
          </a:xfrm>
          <a:prstGeom prst="rect">
            <a:avLst/>
          </a:prstGeom>
          <a:noFill/>
          <a:extLst>
            <a:ext uri="{909E8E84-426E-40DD-AFC4-6F175D3DCCD1}">
              <a14:hiddenFill xmlns:a14="http://schemas.microsoft.com/office/drawing/2010/main">
                <a:solidFill>
                  <a:srgbClr val="FFFFFF"/>
                </a:solidFill>
              </a14:hiddenFill>
            </a:ext>
          </a:extLst>
        </p:spPr>
      </p:pic>
      <p:pic>
        <p:nvPicPr>
          <p:cNvPr id="36" name="Picture 18" descr="Low dopamine may indicate early Alzheimer's">
            <a:extLst>
              <a:ext uri="{FF2B5EF4-FFF2-40B4-BE49-F238E27FC236}">
                <a16:creationId xmlns:a16="http://schemas.microsoft.com/office/drawing/2014/main" id="{FBDD53D9-BF26-F5E2-0FF4-9A87DF42C8F3}"/>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1">
                    <a14:imgEffect>
                      <a14:backgroundRemoval t="9341" b="89973" l="10000" r="90000">
                        <a14:foregroundMark x1="29000" y1="10440" x2="29000" y2="10440"/>
                        <a14:foregroundMark x1="29091" y1="9341" x2="29091" y2="9341"/>
                        <a14:foregroundMark x1="29091" y1="9341" x2="29091" y2="9341"/>
                        <a14:foregroundMark x1="29091" y1="9341" x2="29091" y2="9341"/>
                        <a14:foregroundMark x1="35818" y1="14286" x2="35818" y2="14286"/>
                        <a14:foregroundMark x1="36091" y1="23352" x2="36091" y2="23352"/>
                        <a14:foregroundMark x1="41909" y1="14698" x2="41909" y2="14698"/>
                        <a14:foregroundMark x1="41455" y1="24725" x2="41455" y2="24725"/>
                        <a14:foregroundMark x1="41455" y1="24725" x2="41455" y2="24725"/>
                        <a14:foregroundMark x1="41182" y1="26374" x2="41182" y2="22390"/>
                        <a14:foregroundMark x1="35000" y1="21154" x2="36545" y2="23214"/>
                        <a14:foregroundMark x1="37545" y1="23626" x2="38818" y2="22527"/>
                        <a14:foregroundMark x1="49364" y1="14286" x2="49364" y2="14286"/>
                        <a14:foregroundMark x1="53182" y1="16071" x2="53182" y2="16071"/>
                        <a14:foregroundMark x1="61000" y1="17033" x2="61000" y2="17033"/>
                        <a14:foregroundMark x1="61545" y1="10440" x2="61545" y2="10440"/>
                        <a14:foregroundMark x1="63364" y1="16209" x2="63364" y2="16209"/>
                        <a14:foregroundMark x1="72909" y1="16484" x2="72909" y2="16484"/>
                        <a14:backgroundMark x1="42922" y1="24725" x2="69182" y2="33242"/>
                        <a14:backgroundMark x1="41582" y1="24290" x2="42922" y2="24725"/>
                        <a14:backgroundMark x1="38569" y1="23313" x2="40682" y2="23998"/>
                        <a14:backgroundMark x1="36893" y1="22769" x2="37731" y2="23041"/>
                        <a14:backgroundMark x1="33182" y1="21566" x2="34376" y2="21953"/>
                      </a14:backgroundRemoval>
                    </a14:imgEffect>
                  </a14:imgLayer>
                </a14:imgProps>
              </a:ext>
              <a:ext uri="{28A0092B-C50C-407E-A947-70E740481C1C}">
                <a14:useLocalDpi xmlns:a14="http://schemas.microsoft.com/office/drawing/2010/main" val="0"/>
              </a:ext>
            </a:extLst>
          </a:blip>
          <a:srcRect l="46334" r="48414" b="70429"/>
          <a:stretch/>
        </p:blipFill>
        <p:spPr bwMode="auto">
          <a:xfrm>
            <a:off x="11041624" y="227305"/>
            <a:ext cx="203813" cy="685234"/>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18" descr="Low dopamine may indicate early Alzheimer's">
            <a:extLst>
              <a:ext uri="{FF2B5EF4-FFF2-40B4-BE49-F238E27FC236}">
                <a16:creationId xmlns:a16="http://schemas.microsoft.com/office/drawing/2014/main" id="{11F5C33C-DA98-1275-1CD2-D37B18768624}"/>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1">
                    <a14:imgEffect>
                      <a14:backgroundRemoval t="9341" b="89973" l="10000" r="90000">
                        <a14:foregroundMark x1="29000" y1="10440" x2="29000" y2="10440"/>
                        <a14:foregroundMark x1="29091" y1="9341" x2="29091" y2="9341"/>
                        <a14:foregroundMark x1="29091" y1="9341" x2="29091" y2="9341"/>
                        <a14:foregroundMark x1="29091" y1="9341" x2="29091" y2="9341"/>
                        <a14:foregroundMark x1="35818" y1="14286" x2="35818" y2="14286"/>
                        <a14:foregroundMark x1="36091" y1="23352" x2="36091" y2="23352"/>
                        <a14:foregroundMark x1="41909" y1="14698" x2="41909" y2="14698"/>
                        <a14:foregroundMark x1="41455" y1="24725" x2="41455" y2="24725"/>
                        <a14:foregroundMark x1="41455" y1="24725" x2="41455" y2="24725"/>
                        <a14:foregroundMark x1="41182" y1="26374" x2="41182" y2="22390"/>
                        <a14:foregroundMark x1="35000" y1="21154" x2="36545" y2="23214"/>
                        <a14:foregroundMark x1="37545" y1="23626" x2="38818" y2="22527"/>
                        <a14:foregroundMark x1="49364" y1="14286" x2="49364" y2="14286"/>
                        <a14:foregroundMark x1="53182" y1="16071" x2="53182" y2="16071"/>
                        <a14:foregroundMark x1="61000" y1="17033" x2="61000" y2="17033"/>
                        <a14:foregroundMark x1="61545" y1="10440" x2="61545" y2="10440"/>
                        <a14:foregroundMark x1="63364" y1="16209" x2="63364" y2="16209"/>
                        <a14:foregroundMark x1="72909" y1="16484" x2="72909" y2="16484"/>
                        <a14:backgroundMark x1="42922" y1="24725" x2="69182" y2="33242"/>
                        <a14:backgroundMark x1="41582" y1="24290" x2="42922" y2="24725"/>
                        <a14:backgroundMark x1="38569" y1="23313" x2="40682" y2="23998"/>
                        <a14:backgroundMark x1="36893" y1="22769" x2="37731" y2="23041"/>
                        <a14:backgroundMark x1="33182" y1="21566" x2="34376" y2="21953"/>
                      </a14:backgroundRemoval>
                    </a14:imgEffect>
                  </a14:imgLayer>
                </a14:imgProps>
              </a:ext>
              <a:ext uri="{28A0092B-C50C-407E-A947-70E740481C1C}">
                <a14:useLocalDpi xmlns:a14="http://schemas.microsoft.com/office/drawing/2010/main" val="0"/>
              </a:ext>
            </a:extLst>
          </a:blip>
          <a:srcRect l="39529" t="9749" r="58380" b="68352"/>
          <a:stretch/>
        </p:blipFill>
        <p:spPr bwMode="auto">
          <a:xfrm rot="10800000">
            <a:off x="11280206" y="375610"/>
            <a:ext cx="83461" cy="521891"/>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18" descr="Low dopamine may indicate early Alzheimer's">
            <a:extLst>
              <a:ext uri="{FF2B5EF4-FFF2-40B4-BE49-F238E27FC236}">
                <a16:creationId xmlns:a16="http://schemas.microsoft.com/office/drawing/2014/main" id="{2948F508-1D32-4EFC-EEDC-5B9705005A79}"/>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1">
                    <a14:imgEffect>
                      <a14:backgroundRemoval t="9341" b="89973" l="10000" r="90000">
                        <a14:foregroundMark x1="29000" y1="10440" x2="29000" y2="10440"/>
                        <a14:foregroundMark x1="29091" y1="9341" x2="29091" y2="9341"/>
                        <a14:foregroundMark x1="29091" y1="9341" x2="29091" y2="9341"/>
                        <a14:foregroundMark x1="29091" y1="9341" x2="29091" y2="9341"/>
                        <a14:foregroundMark x1="35818" y1="14286" x2="35818" y2="14286"/>
                        <a14:foregroundMark x1="36091" y1="23352" x2="36091" y2="23352"/>
                        <a14:foregroundMark x1="41909" y1="14698" x2="41909" y2="14698"/>
                        <a14:foregroundMark x1="41455" y1="24725" x2="41455" y2="24725"/>
                        <a14:foregroundMark x1="41455" y1="24725" x2="41455" y2="24725"/>
                        <a14:foregroundMark x1="41182" y1="26374" x2="41182" y2="22390"/>
                        <a14:foregroundMark x1="35000" y1="21154" x2="36545" y2="23214"/>
                        <a14:foregroundMark x1="37545" y1="23626" x2="38818" y2="22527"/>
                        <a14:foregroundMark x1="49364" y1="14286" x2="49364" y2="14286"/>
                        <a14:foregroundMark x1="53182" y1="16071" x2="53182" y2="16071"/>
                        <a14:foregroundMark x1="61000" y1="17033" x2="61000" y2="17033"/>
                        <a14:foregroundMark x1="61545" y1="10440" x2="61545" y2="10440"/>
                        <a14:foregroundMark x1="63364" y1="16209" x2="63364" y2="16209"/>
                        <a14:foregroundMark x1="72909" y1="16484" x2="72909" y2="16484"/>
                        <a14:backgroundMark x1="42922" y1="24725" x2="69182" y2="33242"/>
                        <a14:backgroundMark x1="41582" y1="24290" x2="42922" y2="24725"/>
                        <a14:backgroundMark x1="38569" y1="23313" x2="40682" y2="23998"/>
                        <a14:backgroundMark x1="36893" y1="22769" x2="37731" y2="23041"/>
                        <a14:backgroundMark x1="33182" y1="21566" x2="34376" y2="21953"/>
                      </a14:backgroundRemoval>
                    </a14:imgEffect>
                  </a14:imgLayer>
                </a14:imgProps>
              </a:ext>
              <a:ext uri="{28A0092B-C50C-407E-A947-70E740481C1C}">
                <a14:useLocalDpi xmlns:a14="http://schemas.microsoft.com/office/drawing/2010/main" val="0"/>
              </a:ext>
            </a:extLst>
          </a:blip>
          <a:srcRect l="60746" t="4499" r="37184" b="71508"/>
          <a:stretch/>
        </p:blipFill>
        <p:spPr bwMode="auto">
          <a:xfrm>
            <a:off x="11390222" y="287877"/>
            <a:ext cx="91351" cy="632020"/>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14" descr="Serotonin: The Happy Hormone Produced In Our Gut – Bio-K+">
            <a:extLst>
              <a:ext uri="{FF2B5EF4-FFF2-40B4-BE49-F238E27FC236}">
                <a16:creationId xmlns:a16="http://schemas.microsoft.com/office/drawing/2014/main" id="{60DF70AF-F7DA-09CE-7CAD-7273734DAF2B}"/>
              </a:ext>
            </a:extLst>
          </p:cNvPr>
          <p:cNvPicPr>
            <a:picLocks noChangeAspect="1" noChangeArrowheads="1"/>
          </p:cNvPicPr>
          <p:nvPr/>
        </p:nvPicPr>
        <p:blipFill rotWithShape="1">
          <a:blip r:embed="rId13">
            <a:extLst>
              <a:ext uri="{BEBA8EAE-BF5A-486C-A8C5-ECC9F3942E4B}">
                <a14:imgProps xmlns:a14="http://schemas.microsoft.com/office/drawing/2010/main">
                  <a14:imgLayer r:embed="rId14">
                    <a14:imgEffect>
                      <a14:backgroundRemoval t="10000" b="90000" l="10000" r="90000">
                        <a14:foregroundMark x1="49000" y1="22008" x2="49000" y2="22008"/>
                        <a14:foregroundMark x1="51909" y1="21320" x2="51909" y2="21320"/>
                        <a14:foregroundMark x1="57000" y1="19532" x2="57000" y2="19532"/>
                        <a14:foregroundMark x1="60727" y1="19120" x2="60727" y2="19120"/>
                        <a14:foregroundMark x1="66727" y1="17607" x2="66727" y2="17607"/>
                        <a14:foregroundMark x1="66636" y1="22008" x2="66636" y2="22008"/>
                        <a14:foregroundMark x1="67000" y1="22008" x2="66727" y2="19120"/>
                        <a14:foregroundMark x1="66818" y1="21320" x2="66818" y2="19670"/>
                        <a14:foregroundMark x1="66818" y1="19670" x2="67000" y2="22008"/>
                        <a14:foregroundMark x1="67091" y1="13618" x2="67091" y2="14305"/>
                        <a14:foregroundMark x1="70000" y1="15268" x2="70000" y2="15268"/>
                        <a14:foregroundMark x1="77545" y1="15131" x2="77545" y2="15131"/>
                        <a14:foregroundMark x1="81364" y1="16231" x2="81364" y2="16231"/>
                        <a14:foregroundMark x1="84818" y1="14993" x2="84818" y2="14993"/>
                        <a14:foregroundMark x1="81364" y1="10729" x2="81364" y2="10729"/>
                        <a14:foregroundMark x1="48545" y1="10041" x2="48545" y2="10041"/>
                        <a14:foregroundMark x1="55182" y1="16919" x2="55182" y2="16919"/>
                        <a14:foregroundMark x1="55364" y1="18157" x2="55364" y2="18157"/>
                        <a14:foregroundMark x1="54000" y1="18019" x2="51545" y2="18294"/>
                        <a14:foregroundMark x1="54455" y1="17469" x2="55273" y2="17469"/>
                        <a14:foregroundMark x1="55727" y1="17056" x2="53727" y2="18157"/>
                        <a14:foregroundMark x1="57636" y1="13893" x2="57636" y2="13893"/>
                        <a14:foregroundMark x1="57455" y1="17744" x2="57364" y2="15956"/>
                        <a14:foregroundMark x1="57364" y1="15956" x2="57909" y2="15956"/>
                        <a14:foregroundMark x1="61455" y1="14718" x2="61455" y2="14718"/>
                        <a14:foregroundMark x1="64091" y1="15268" x2="63909" y2="14305"/>
                        <a14:foregroundMark x1="61091" y1="14993" x2="61273" y2="15268"/>
                        <a14:foregroundMark x1="61364" y1="14580" x2="60636" y2="16506"/>
                        <a14:foregroundMark x1="65636" y1="14856" x2="65636" y2="14856"/>
                        <a14:backgroundMark x1="68633" y1="13618" x2="70091" y2="13205"/>
                        <a14:backgroundMark x1="64050" y1="14916" x2="66207" y2="14305"/>
                        <a14:backgroundMark x1="62390" y1="15387" x2="64012" y2="14927"/>
                        <a14:backgroundMark x1="57537" y1="16761" x2="60250" y2="15993"/>
                        <a14:backgroundMark x1="55829" y1="17245" x2="56978" y2="16919"/>
                        <a14:backgroundMark x1="66290" y1="22008" x2="61182" y2="33838"/>
                        <a14:backgroundMark x1="68190" y1="17607" x2="67339" y2="19578"/>
                        <a14:backgroundMark x1="69200" y1="15268" x2="68190" y2="17607"/>
                        <a14:backgroundMark x1="70091" y1="13205" x2="69200" y2="15268"/>
                        <a14:backgroundMark x1="61182" y1="33838" x2="78636" y2="36451"/>
                        <a14:backgroundMark x1="78636" y1="36451" x2="78364" y2="37827"/>
                      </a14:backgroundRemoval>
                    </a14:imgEffect>
                  </a14:imgLayer>
                </a14:imgProps>
              </a:ext>
              <a:ext uri="{28A0092B-C50C-407E-A947-70E740481C1C}">
                <a14:useLocalDpi xmlns:a14="http://schemas.microsoft.com/office/drawing/2010/main" val="0"/>
              </a:ext>
            </a:extLst>
          </a:blip>
          <a:srcRect l="82811" t="8907" r="10892" b="65121"/>
          <a:stretch/>
        </p:blipFill>
        <p:spPr bwMode="auto">
          <a:xfrm>
            <a:off x="11480683" y="451120"/>
            <a:ext cx="257040" cy="632020"/>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18" descr="Low dopamine may indicate early Alzheimer's">
            <a:extLst>
              <a:ext uri="{FF2B5EF4-FFF2-40B4-BE49-F238E27FC236}">
                <a16:creationId xmlns:a16="http://schemas.microsoft.com/office/drawing/2014/main" id="{ACBF2E93-61D4-6788-6A12-57111B81D5C3}"/>
              </a:ext>
            </a:extLst>
          </p:cNvPr>
          <p:cNvPicPr>
            <a:picLocks noChangeAspect="1" noChangeArrowheads="1"/>
          </p:cNvPicPr>
          <p:nvPr/>
        </p:nvPicPr>
        <p:blipFill rotWithShape="1">
          <a:blip r:embed="rId12">
            <a:extLst>
              <a:ext uri="{BEBA8EAE-BF5A-486C-A8C5-ECC9F3942E4B}">
                <a14:imgProps xmlns:a14="http://schemas.microsoft.com/office/drawing/2010/main">
                  <a14:imgLayer r:embed="rId11">
                    <a14:imgEffect>
                      <a14:backgroundRemoval t="9341" b="89973" l="10000" r="90000">
                        <a14:foregroundMark x1="29000" y1="10440" x2="29000" y2="10440"/>
                        <a14:foregroundMark x1="29091" y1="9341" x2="29091" y2="9341"/>
                        <a14:foregroundMark x1="29091" y1="9341" x2="29091" y2="9341"/>
                        <a14:foregroundMark x1="29091" y1="9341" x2="29091" y2="9341"/>
                        <a14:foregroundMark x1="35818" y1="14286" x2="35818" y2="14286"/>
                        <a14:foregroundMark x1="36091" y1="23352" x2="36091" y2="23352"/>
                        <a14:foregroundMark x1="41909" y1="14698" x2="41909" y2="14698"/>
                        <a14:foregroundMark x1="41455" y1="24725" x2="41455" y2="24725"/>
                        <a14:foregroundMark x1="41455" y1="24725" x2="41455" y2="24725"/>
                        <a14:foregroundMark x1="41182" y1="26374" x2="41182" y2="22390"/>
                        <a14:foregroundMark x1="35000" y1="21154" x2="36545" y2="23214"/>
                        <a14:foregroundMark x1="37545" y1="23626" x2="38818" y2="22527"/>
                        <a14:foregroundMark x1="49364" y1="14286" x2="49364" y2="14286"/>
                        <a14:foregroundMark x1="53182" y1="16071" x2="53182" y2="16071"/>
                        <a14:foregroundMark x1="61000" y1="17033" x2="61000" y2="17033"/>
                        <a14:foregroundMark x1="61545" y1="10440" x2="61545" y2="10440"/>
                        <a14:foregroundMark x1="63364" y1="16209" x2="63364" y2="16209"/>
                        <a14:foregroundMark x1="72909" y1="16484" x2="72909" y2="16484"/>
                        <a14:backgroundMark x1="42922" y1="24725" x2="69182" y2="33242"/>
                        <a14:backgroundMark x1="41582" y1="24290" x2="42922" y2="24725"/>
                        <a14:backgroundMark x1="38569" y1="23313" x2="40682" y2="23998"/>
                        <a14:backgroundMark x1="36893" y1="22769" x2="37731" y2="23041"/>
                        <a14:backgroundMark x1="33182" y1="21566" x2="34376" y2="21953"/>
                      </a14:backgroundRemoval>
                    </a14:imgEffect>
                  </a14:imgLayer>
                </a14:imgProps>
              </a:ext>
              <a:ext uri="{28A0092B-C50C-407E-A947-70E740481C1C}">
                <a14:useLocalDpi xmlns:a14="http://schemas.microsoft.com/office/drawing/2010/main" val="0"/>
              </a:ext>
            </a:extLst>
          </a:blip>
          <a:srcRect l="68240" t="9894" r="26053" b="68311"/>
          <a:stretch/>
        </p:blipFill>
        <p:spPr bwMode="auto">
          <a:xfrm>
            <a:off x="11728029" y="508109"/>
            <a:ext cx="206694" cy="471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46992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ree Crime-themed templates for Google Slides &amp; PowerPoint">
            <a:extLst>
              <a:ext uri="{FF2B5EF4-FFF2-40B4-BE49-F238E27FC236}">
                <a16:creationId xmlns:a16="http://schemas.microsoft.com/office/drawing/2014/main" id="{A376CBB9-BCF5-F35A-F1BA-4D47F067F6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7E2B605D-B0FC-325B-C230-D25FCE053665}"/>
              </a:ext>
            </a:extLst>
          </p:cNvPr>
          <p:cNvSpPr/>
          <p:nvPr/>
        </p:nvSpPr>
        <p:spPr>
          <a:xfrm>
            <a:off x="3038167" y="1452716"/>
            <a:ext cx="6705599" cy="3952567"/>
          </a:xfrm>
          <a:prstGeom prst="rect">
            <a:avLst/>
          </a:prstGeom>
          <a:solidFill>
            <a:srgbClr val="16161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EB5D423-6019-23D4-2938-7CE6352C8309}"/>
              </a:ext>
            </a:extLst>
          </p:cNvPr>
          <p:cNvSpPr/>
          <p:nvPr/>
        </p:nvSpPr>
        <p:spPr>
          <a:xfrm>
            <a:off x="4706336" y="164744"/>
            <a:ext cx="3056125" cy="282517"/>
          </a:xfrm>
          <a:prstGeom prst="rect">
            <a:avLst/>
          </a:prstGeom>
          <a:solidFill>
            <a:srgbClr val="16161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1">
            <a:extLst>
              <a:ext uri="{FF2B5EF4-FFF2-40B4-BE49-F238E27FC236}">
                <a16:creationId xmlns:a16="http://schemas.microsoft.com/office/drawing/2014/main" id="{3C1687EB-E179-F1BF-0ECF-285381446EE8}"/>
              </a:ext>
            </a:extLst>
          </p:cNvPr>
          <p:cNvSpPr>
            <a:spLocks noGrp="1"/>
          </p:cNvSpPr>
          <p:nvPr>
            <p:ph type="title"/>
          </p:nvPr>
        </p:nvSpPr>
        <p:spPr>
          <a:xfrm>
            <a:off x="919119" y="-258735"/>
            <a:ext cx="10353762" cy="970450"/>
          </a:xfrm>
        </p:spPr>
        <p:txBody>
          <a:bodyPr>
            <a:normAutofit/>
          </a:bodyPr>
          <a:lstStyle/>
          <a:p>
            <a:r>
              <a:rPr lang="en-GB" sz="3200" u="sng" dirty="0">
                <a:solidFill>
                  <a:srgbClr val="D4B776"/>
                </a:solidFill>
              </a:rPr>
              <a:t>Link to modern day case </a:t>
            </a:r>
          </a:p>
        </p:txBody>
      </p:sp>
      <p:sp>
        <p:nvSpPr>
          <p:cNvPr id="8" name="Content Placeholder 2">
            <a:extLst>
              <a:ext uri="{FF2B5EF4-FFF2-40B4-BE49-F238E27FC236}">
                <a16:creationId xmlns:a16="http://schemas.microsoft.com/office/drawing/2014/main" id="{31818880-A88F-D5CF-675D-6A18848450FA}"/>
              </a:ext>
            </a:extLst>
          </p:cNvPr>
          <p:cNvSpPr>
            <a:spLocks noGrp="1"/>
          </p:cNvSpPr>
          <p:nvPr>
            <p:ph idx="1"/>
          </p:nvPr>
        </p:nvSpPr>
        <p:spPr>
          <a:xfrm>
            <a:off x="2951922" y="1732449"/>
            <a:ext cx="6619462" cy="4058751"/>
          </a:xfrm>
        </p:spPr>
        <p:txBody>
          <a:bodyPr>
            <a:normAutofit/>
          </a:bodyPr>
          <a:lstStyle/>
          <a:p>
            <a:r>
              <a:rPr lang="en-GB" dirty="0">
                <a:solidFill>
                  <a:srgbClr val="D4B776"/>
                </a:solidFill>
              </a:rPr>
              <a:t>He attacked his wife with a machete and shot her friend 8 times</a:t>
            </a:r>
          </a:p>
          <a:p>
            <a:pPr marL="36900" indent="0">
              <a:buNone/>
            </a:pPr>
            <a:endParaRPr lang="en-GB" dirty="0">
              <a:solidFill>
                <a:srgbClr val="D4B776"/>
              </a:solidFill>
            </a:endParaRPr>
          </a:p>
          <a:p>
            <a:r>
              <a:rPr lang="en-GB" dirty="0">
                <a:solidFill>
                  <a:srgbClr val="D4B776"/>
                </a:solidFill>
              </a:rPr>
              <a:t>He was charged with murder and attempted first degree murder</a:t>
            </a:r>
          </a:p>
          <a:p>
            <a:pPr marL="36900" indent="0">
              <a:buNone/>
            </a:pPr>
            <a:endParaRPr lang="en-GB" dirty="0">
              <a:solidFill>
                <a:srgbClr val="D4B776"/>
              </a:solidFill>
            </a:endParaRPr>
          </a:p>
          <a:p>
            <a:r>
              <a:rPr lang="en-GB" dirty="0">
                <a:solidFill>
                  <a:srgbClr val="D4B776"/>
                </a:solidFill>
              </a:rPr>
              <a:t>He had an unusual variant of the MAOA gene </a:t>
            </a:r>
          </a:p>
          <a:p>
            <a:pPr marL="36900" indent="0">
              <a:buNone/>
            </a:pPr>
            <a:endParaRPr lang="en-GB" dirty="0">
              <a:solidFill>
                <a:srgbClr val="D4B776"/>
              </a:solidFill>
            </a:endParaRPr>
          </a:p>
          <a:p>
            <a:r>
              <a:rPr lang="en-GB" dirty="0">
                <a:solidFill>
                  <a:srgbClr val="D4B776"/>
                </a:solidFill>
              </a:rPr>
              <a:t>He was convicted of a lesser sentence</a:t>
            </a:r>
          </a:p>
          <a:p>
            <a:pPr marL="36900" indent="0">
              <a:buNone/>
            </a:pPr>
            <a:endParaRPr lang="en-GB" dirty="0">
              <a:solidFill>
                <a:srgbClr val="D4B776"/>
              </a:solidFill>
            </a:endParaRPr>
          </a:p>
        </p:txBody>
      </p:sp>
      <p:sp>
        <p:nvSpPr>
          <p:cNvPr id="9" name="Title 1">
            <a:extLst>
              <a:ext uri="{FF2B5EF4-FFF2-40B4-BE49-F238E27FC236}">
                <a16:creationId xmlns:a16="http://schemas.microsoft.com/office/drawing/2014/main" id="{E207A913-BEC5-20D9-90CE-1863F47D8D31}"/>
              </a:ext>
            </a:extLst>
          </p:cNvPr>
          <p:cNvSpPr txBox="1">
            <a:spLocks/>
          </p:cNvSpPr>
          <p:nvPr/>
        </p:nvSpPr>
        <p:spPr>
          <a:xfrm>
            <a:off x="913795" y="581575"/>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u="sng" dirty="0">
                <a:solidFill>
                  <a:srgbClr val="D4B776"/>
                </a:solidFill>
              </a:rPr>
              <a:t>Bradley Waldroup</a:t>
            </a:r>
          </a:p>
        </p:txBody>
      </p:sp>
      <p:pic>
        <p:nvPicPr>
          <p:cNvPr id="3074" name="Picture 2" descr="Can Your Genes Make You Murder? : NPR">
            <a:extLst>
              <a:ext uri="{FF2B5EF4-FFF2-40B4-BE49-F238E27FC236}">
                <a16:creationId xmlns:a16="http://schemas.microsoft.com/office/drawing/2014/main" id="{814F97AC-58E1-9D17-8859-17CC8B0771D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769" r="9950" b="3687"/>
          <a:stretch/>
        </p:blipFill>
        <p:spPr bwMode="auto">
          <a:xfrm rot="20818466">
            <a:off x="82041" y="2653168"/>
            <a:ext cx="2479148" cy="2151535"/>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a:extLst>
              <a:ext uri="{FF2B5EF4-FFF2-40B4-BE49-F238E27FC236}">
                <a16:creationId xmlns:a16="http://schemas.microsoft.com/office/drawing/2014/main" id="{1B31E05A-C9D5-581E-D3D6-26A965D96946}"/>
              </a:ext>
            </a:extLst>
          </p:cNvPr>
          <p:cNvSpPr/>
          <p:nvPr/>
        </p:nvSpPr>
        <p:spPr>
          <a:xfrm>
            <a:off x="991263" y="2574083"/>
            <a:ext cx="206477" cy="213445"/>
          </a:xfrm>
          <a:prstGeom prst="ellipse">
            <a:avLst/>
          </a:prstGeom>
          <a:solidFill>
            <a:srgbClr val="A45457"/>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6" name="Picture 4" descr="Can Your Genes Make You Murder? : NPR">
            <a:extLst>
              <a:ext uri="{FF2B5EF4-FFF2-40B4-BE49-F238E27FC236}">
                <a16:creationId xmlns:a16="http://schemas.microsoft.com/office/drawing/2014/main" id="{A7F064F8-EFCC-95F0-5EA6-07B73306D2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372180">
            <a:off x="9605655" y="4508279"/>
            <a:ext cx="3065408" cy="18729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11" name="Oval 10">
            <a:extLst>
              <a:ext uri="{FF2B5EF4-FFF2-40B4-BE49-F238E27FC236}">
                <a16:creationId xmlns:a16="http://schemas.microsoft.com/office/drawing/2014/main" id="{79A07908-A2AD-2C6F-CA0A-081F81D0B423}"/>
              </a:ext>
            </a:extLst>
          </p:cNvPr>
          <p:cNvSpPr/>
          <p:nvPr/>
        </p:nvSpPr>
        <p:spPr>
          <a:xfrm>
            <a:off x="10734848" y="4466681"/>
            <a:ext cx="206477" cy="213445"/>
          </a:xfrm>
          <a:prstGeom prst="ellipse">
            <a:avLst/>
          </a:prstGeom>
          <a:solidFill>
            <a:srgbClr val="A45457"/>
          </a:solidFill>
          <a:ln>
            <a:noFill/>
          </a:ln>
          <a:effectLst/>
          <a:scene3d>
            <a:camera prst="orthographicFront">
              <a:rot lat="0" lon="0" rev="0"/>
            </a:camera>
            <a:lightRig rig="contrasting" dir="t">
              <a:rot lat="0" lon="0" rev="7800000"/>
            </a:lightRig>
          </a:scene3d>
          <a:sp3d>
            <a:bevelT w="139700" h="1397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itle 1">
            <a:extLst>
              <a:ext uri="{FF2B5EF4-FFF2-40B4-BE49-F238E27FC236}">
                <a16:creationId xmlns:a16="http://schemas.microsoft.com/office/drawing/2014/main" id="{F2E45E8B-02E2-B71E-EFDD-B8CD101725F2}"/>
              </a:ext>
            </a:extLst>
          </p:cNvPr>
          <p:cNvSpPr txBox="1">
            <a:spLocks/>
          </p:cNvSpPr>
          <p:nvPr/>
        </p:nvSpPr>
        <p:spPr>
          <a:xfrm>
            <a:off x="913795" y="6080509"/>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dirty="0">
                <a:solidFill>
                  <a:srgbClr val="D4B776"/>
                </a:solidFill>
              </a:rPr>
              <a:t>Derived from (Wiberg, 2015) </a:t>
            </a:r>
          </a:p>
        </p:txBody>
      </p:sp>
    </p:spTree>
    <p:extLst>
      <p:ext uri="{BB962C8B-B14F-4D97-AF65-F5344CB8AC3E}">
        <p14:creationId xmlns:p14="http://schemas.microsoft.com/office/powerpoint/2010/main" val="19959021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6" end="6"/>
                                            </p:txEl>
                                          </p:spTgt>
                                        </p:tgtEl>
                                        <p:attrNameLst>
                                          <p:attrName>style.visibility</p:attrName>
                                        </p:attrNameLst>
                                      </p:cBhvr>
                                      <p:to>
                                        <p:strVal val="visible"/>
                                      </p:to>
                                    </p:set>
                                    <p:anim calcmode="lin" valueType="num">
                                      <p:cBhvr additive="base">
                                        <p:cTn id="25"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A9324-4927-77F7-D36E-3E480605C01E}"/>
              </a:ext>
            </a:extLst>
          </p:cNvPr>
          <p:cNvSpPr>
            <a:spLocks noGrp="1"/>
          </p:cNvSpPr>
          <p:nvPr>
            <p:ph type="title"/>
          </p:nvPr>
        </p:nvSpPr>
        <p:spPr>
          <a:xfrm>
            <a:off x="913793" y="0"/>
            <a:ext cx="10353762" cy="970450"/>
          </a:xfrm>
        </p:spPr>
        <p:txBody>
          <a:bodyPr/>
          <a:lstStyle/>
          <a:p>
            <a:r>
              <a:rPr lang="en-GB" sz="4400" dirty="0">
                <a:solidFill>
                  <a:srgbClr val="D4B776"/>
                </a:solidFill>
              </a:rPr>
              <a:t>Advantages</a:t>
            </a:r>
            <a:r>
              <a:rPr lang="en-GB" dirty="0">
                <a:solidFill>
                  <a:srgbClr val="D4B776"/>
                </a:solidFill>
              </a:rPr>
              <a:t> and Disadvantages</a:t>
            </a:r>
          </a:p>
        </p:txBody>
      </p:sp>
      <p:sp>
        <p:nvSpPr>
          <p:cNvPr id="6" name="Rectangle: Rounded Corners 5">
            <a:extLst>
              <a:ext uri="{FF2B5EF4-FFF2-40B4-BE49-F238E27FC236}">
                <a16:creationId xmlns:a16="http://schemas.microsoft.com/office/drawing/2014/main" id="{7959DEEA-8B73-FFEC-D832-F42CB311259D}"/>
              </a:ext>
            </a:extLst>
          </p:cNvPr>
          <p:cNvSpPr/>
          <p:nvPr/>
        </p:nvSpPr>
        <p:spPr>
          <a:xfrm>
            <a:off x="2092982" y="1227806"/>
            <a:ext cx="8156863" cy="1107997"/>
          </a:xfrm>
          <a:prstGeom prst="roundRect">
            <a:avLst/>
          </a:prstGeom>
          <a:solidFill>
            <a:srgbClr val="92D050"/>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B485F94-E849-3217-5626-8139E4538F1F}"/>
              </a:ext>
            </a:extLst>
          </p:cNvPr>
          <p:cNvSpPr txBox="1"/>
          <p:nvPr/>
        </p:nvSpPr>
        <p:spPr>
          <a:xfrm>
            <a:off x="2643571" y="1435542"/>
            <a:ext cx="7045037" cy="1107996"/>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First time a link had been made between a gene and human aggression (Yong, 2003)</a:t>
            </a:r>
            <a:endParaRPr lang="en-US" sz="2400" dirty="0">
              <a:latin typeface="+mj-lt"/>
            </a:endParaRPr>
          </a:p>
          <a:p>
            <a:endParaRPr lang="en-GB" dirty="0"/>
          </a:p>
        </p:txBody>
      </p:sp>
      <p:sp>
        <p:nvSpPr>
          <p:cNvPr id="8" name="Rectangle: Rounded Corners 7">
            <a:extLst>
              <a:ext uri="{FF2B5EF4-FFF2-40B4-BE49-F238E27FC236}">
                <a16:creationId xmlns:a16="http://schemas.microsoft.com/office/drawing/2014/main" id="{9DF0DB42-B672-4377-99B3-BFB16A1415DB}"/>
              </a:ext>
            </a:extLst>
          </p:cNvPr>
          <p:cNvSpPr/>
          <p:nvPr/>
        </p:nvSpPr>
        <p:spPr>
          <a:xfrm>
            <a:off x="2087657" y="2571898"/>
            <a:ext cx="8156863" cy="1107997"/>
          </a:xfrm>
          <a:prstGeom prst="roundRect">
            <a:avLst/>
          </a:prstGeom>
          <a:solidFill>
            <a:srgbClr val="92D050"/>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8C624603-FEF1-DDEF-561D-941A6760AB0B}"/>
              </a:ext>
            </a:extLst>
          </p:cNvPr>
          <p:cNvSpPr txBox="1"/>
          <p:nvPr/>
        </p:nvSpPr>
        <p:spPr>
          <a:xfrm>
            <a:off x="2643571" y="2730574"/>
            <a:ext cx="7045037" cy="1107996"/>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Other studies had similar findings which supported his research (Sohrabi, 2015)</a:t>
            </a:r>
            <a:endParaRPr lang="en-US" sz="2400" dirty="0">
              <a:latin typeface="+mj-lt"/>
            </a:endParaRPr>
          </a:p>
          <a:p>
            <a:endParaRPr lang="en-GB" dirty="0"/>
          </a:p>
        </p:txBody>
      </p:sp>
      <p:sp>
        <p:nvSpPr>
          <p:cNvPr id="13" name="Rectangle: Rounded Corners 12">
            <a:extLst>
              <a:ext uri="{FF2B5EF4-FFF2-40B4-BE49-F238E27FC236}">
                <a16:creationId xmlns:a16="http://schemas.microsoft.com/office/drawing/2014/main" id="{37DE9D24-390C-7DD2-2CBD-62A8D6201362}"/>
              </a:ext>
            </a:extLst>
          </p:cNvPr>
          <p:cNvSpPr/>
          <p:nvPr/>
        </p:nvSpPr>
        <p:spPr>
          <a:xfrm>
            <a:off x="2092981" y="3888214"/>
            <a:ext cx="8156863" cy="1107997"/>
          </a:xfrm>
          <a:prstGeom prst="roundRect">
            <a:avLst/>
          </a:prstGeom>
          <a:solidFill>
            <a:srgbClr val="FF0000"/>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8A90F0CF-6D99-3329-9B09-7AB0643685A9}"/>
              </a:ext>
            </a:extLst>
          </p:cNvPr>
          <p:cNvSpPr/>
          <p:nvPr/>
        </p:nvSpPr>
        <p:spPr>
          <a:xfrm>
            <a:off x="2087657" y="5203924"/>
            <a:ext cx="8156863" cy="1107997"/>
          </a:xfrm>
          <a:prstGeom prst="roundRect">
            <a:avLst/>
          </a:prstGeom>
          <a:solidFill>
            <a:srgbClr val="FF0000"/>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E34F8BB-2036-E139-3694-C0262324F33D}"/>
              </a:ext>
            </a:extLst>
          </p:cNvPr>
          <p:cNvSpPr txBox="1"/>
          <p:nvPr/>
        </p:nvSpPr>
        <p:spPr>
          <a:xfrm>
            <a:off x="2638245" y="5334220"/>
            <a:ext cx="7797842" cy="1107996"/>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People with the low activity MAOA genes only behave aggressively when provoked (McDermott, 2009) </a:t>
            </a:r>
            <a:endParaRPr lang="en-US" sz="2400" dirty="0">
              <a:latin typeface="+mj-lt"/>
            </a:endParaRPr>
          </a:p>
          <a:p>
            <a:endParaRPr lang="en-GB" dirty="0"/>
          </a:p>
        </p:txBody>
      </p:sp>
      <p:sp>
        <p:nvSpPr>
          <p:cNvPr id="17" name="TextBox 16">
            <a:extLst>
              <a:ext uri="{FF2B5EF4-FFF2-40B4-BE49-F238E27FC236}">
                <a16:creationId xmlns:a16="http://schemas.microsoft.com/office/drawing/2014/main" id="{EBC1E96D-E6D0-8AE7-9C3B-5B5FC563BB1B}"/>
              </a:ext>
            </a:extLst>
          </p:cNvPr>
          <p:cNvSpPr txBox="1"/>
          <p:nvPr/>
        </p:nvSpPr>
        <p:spPr>
          <a:xfrm>
            <a:off x="2638244" y="4067567"/>
            <a:ext cx="7360521" cy="1107996"/>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It ignores environmental factors that may significantly influence people's choices (Yong, 2003)</a:t>
            </a:r>
            <a:endParaRPr lang="en-US" sz="2400" dirty="0">
              <a:latin typeface="+mj-lt"/>
            </a:endParaRPr>
          </a:p>
          <a:p>
            <a:endParaRPr lang="en-GB" dirty="0"/>
          </a:p>
        </p:txBody>
      </p:sp>
    </p:spTree>
    <p:extLst>
      <p:ext uri="{BB962C8B-B14F-4D97-AF65-F5344CB8AC3E}">
        <p14:creationId xmlns:p14="http://schemas.microsoft.com/office/powerpoint/2010/main" val="36128267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additive="base">
                                        <p:cTn id="27" dur="500" fill="hold"/>
                                        <p:tgtEl>
                                          <p:spTgt spid="13"/>
                                        </p:tgtEl>
                                        <p:attrNameLst>
                                          <p:attrName>ppt_x</p:attrName>
                                        </p:attrNameLst>
                                      </p:cBhvr>
                                      <p:tavLst>
                                        <p:tav tm="0">
                                          <p:val>
                                            <p:strVal val="#ppt_x"/>
                                          </p:val>
                                        </p:tav>
                                        <p:tav tm="100000">
                                          <p:val>
                                            <p:strVal val="#ppt_x"/>
                                          </p:val>
                                        </p:tav>
                                      </p:tavLst>
                                    </p:anim>
                                    <p:anim calcmode="lin" valueType="num">
                                      <p:cBhvr additive="base">
                                        <p:cTn id="28" dur="500" fill="hold"/>
                                        <p:tgtEl>
                                          <p:spTgt spid="13"/>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additive="base">
                                        <p:cTn id="31" dur="500" fill="hold"/>
                                        <p:tgtEl>
                                          <p:spTgt spid="17"/>
                                        </p:tgtEl>
                                        <p:attrNameLst>
                                          <p:attrName>ppt_x</p:attrName>
                                        </p:attrNameLst>
                                      </p:cBhvr>
                                      <p:tavLst>
                                        <p:tav tm="0">
                                          <p:val>
                                            <p:strVal val="#ppt_x"/>
                                          </p:val>
                                        </p:tav>
                                        <p:tav tm="100000">
                                          <p:val>
                                            <p:strVal val="#ppt_x"/>
                                          </p:val>
                                        </p:tav>
                                      </p:tavLst>
                                    </p:anim>
                                    <p:anim calcmode="lin" valueType="num">
                                      <p:cBhvr additive="base">
                                        <p:cTn id="3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additive="base">
                                        <p:cTn id="41" dur="500" fill="hold"/>
                                        <p:tgtEl>
                                          <p:spTgt spid="16"/>
                                        </p:tgtEl>
                                        <p:attrNameLst>
                                          <p:attrName>ppt_x</p:attrName>
                                        </p:attrNameLst>
                                      </p:cBhvr>
                                      <p:tavLst>
                                        <p:tav tm="0">
                                          <p:val>
                                            <p:strVal val="#ppt_x"/>
                                          </p:val>
                                        </p:tav>
                                        <p:tav tm="100000">
                                          <p:val>
                                            <p:strVal val="#ppt_x"/>
                                          </p:val>
                                        </p:tav>
                                      </p:tavLst>
                                    </p:anim>
                                    <p:anim calcmode="lin" valueType="num">
                                      <p:cBhvr additive="base">
                                        <p:cTn id="4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P spid="13" grpId="0" animBg="1"/>
      <p:bldP spid="14" grpId="0" animBg="1"/>
      <p:bldP spid="16" grpId="0"/>
      <p:bldP spid="1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251FA1A-C359-4416-A6B4-3AD73B3962CA}"/>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D4B776"/>
                </a:solidFill>
              </a:rPr>
              <a:t>Social Learning Theory</a:t>
            </a:r>
          </a:p>
        </p:txBody>
      </p:sp>
      <p:sp>
        <p:nvSpPr>
          <p:cNvPr id="5" name="Content Placeholder 2">
            <a:extLst>
              <a:ext uri="{FF2B5EF4-FFF2-40B4-BE49-F238E27FC236}">
                <a16:creationId xmlns:a16="http://schemas.microsoft.com/office/drawing/2014/main" id="{D1FECC0A-CEBC-455F-5056-E44C940457EA}"/>
              </a:ext>
            </a:extLst>
          </p:cNvPr>
          <p:cNvSpPr>
            <a:spLocks noGrp="1"/>
          </p:cNvSpPr>
          <p:nvPr>
            <p:ph idx="1"/>
          </p:nvPr>
        </p:nvSpPr>
        <p:spPr>
          <a:xfrm>
            <a:off x="6297233" y="858369"/>
            <a:ext cx="4771607" cy="5439364"/>
          </a:xfrm>
        </p:spPr>
        <p:txBody>
          <a:bodyPr vert="horz" lIns="91440" tIns="45720" rIns="91440" bIns="45720" rtlCol="0" anchor="ctr">
            <a:normAutofit/>
          </a:bodyPr>
          <a:lstStyle/>
          <a:p>
            <a:r>
              <a:rPr lang="en-GB" sz="2000" dirty="0">
                <a:solidFill>
                  <a:srgbClr val="D4B776"/>
                </a:solidFill>
                <a:ea typeface="Calibri"/>
                <a:cs typeface="Calibri"/>
              </a:rPr>
              <a:t>Observing, imitating behaviours, and attitudes of others (</a:t>
            </a:r>
            <a:r>
              <a:rPr lang="en-GB" sz="2000" dirty="0" err="1">
                <a:solidFill>
                  <a:srgbClr val="D4B776"/>
                </a:solidFill>
                <a:ea typeface="Calibri"/>
                <a:cs typeface="Calibri"/>
              </a:rPr>
              <a:t>Mcleod</a:t>
            </a:r>
            <a:r>
              <a:rPr lang="en-GB" sz="2000" dirty="0">
                <a:solidFill>
                  <a:srgbClr val="D4B776"/>
                </a:solidFill>
                <a:ea typeface="Calibri"/>
                <a:cs typeface="Calibri"/>
              </a:rPr>
              <a:t>, 2024)</a:t>
            </a:r>
            <a:endParaRPr lang="en-US" dirty="0">
              <a:solidFill>
                <a:srgbClr val="D4B776"/>
              </a:solidFill>
            </a:endParaRPr>
          </a:p>
          <a:p>
            <a:endParaRPr lang="en-GB" sz="2000" dirty="0">
              <a:solidFill>
                <a:srgbClr val="D4B776"/>
              </a:solidFill>
              <a:ea typeface="Calibri"/>
              <a:cs typeface="Calibri"/>
            </a:endParaRPr>
          </a:p>
          <a:p>
            <a:endParaRPr lang="en-GB" sz="2000" dirty="0">
              <a:solidFill>
                <a:srgbClr val="D4B776"/>
              </a:solidFill>
              <a:ea typeface="Calibri"/>
              <a:cs typeface="Calibri"/>
            </a:endParaRPr>
          </a:p>
          <a:p>
            <a:r>
              <a:rPr lang="en-GB" sz="2000" dirty="0">
                <a:solidFill>
                  <a:srgbClr val="D4B776"/>
                </a:solidFill>
                <a:ea typeface="Calibri"/>
                <a:cs typeface="Calibri"/>
              </a:rPr>
              <a:t>Environmental and cognitive factors influence learning and behaviour</a:t>
            </a:r>
          </a:p>
          <a:p>
            <a:endParaRPr lang="en-GB" sz="2000" dirty="0">
              <a:solidFill>
                <a:srgbClr val="D4B776"/>
              </a:solidFill>
              <a:latin typeface="Calibri"/>
              <a:ea typeface="Calibri"/>
              <a:cs typeface="Calibri"/>
            </a:endParaRPr>
          </a:p>
          <a:p>
            <a:pPr marL="0" indent="0">
              <a:buNone/>
            </a:pPr>
            <a:endParaRPr lang="en-GB" sz="2000" dirty="0">
              <a:solidFill>
                <a:srgbClr val="D4B776"/>
              </a:solidFill>
              <a:latin typeface="Calibri"/>
              <a:ea typeface="Calibri"/>
              <a:cs typeface="Calibri"/>
            </a:endParaRPr>
          </a:p>
          <a:p>
            <a:r>
              <a:rPr lang="en-GB" sz="2000" dirty="0">
                <a:solidFill>
                  <a:srgbClr val="D4B776"/>
                </a:solidFill>
                <a:latin typeface="Calibri"/>
                <a:ea typeface="Calibri"/>
                <a:cs typeface="Calibri"/>
              </a:rPr>
              <a:t>Learn socially, we learn from our peers, parents, teachers, and family</a:t>
            </a:r>
          </a:p>
        </p:txBody>
      </p:sp>
    </p:spTree>
    <p:extLst>
      <p:ext uri="{BB962C8B-B14F-4D97-AF65-F5344CB8AC3E}">
        <p14:creationId xmlns:p14="http://schemas.microsoft.com/office/powerpoint/2010/main" val="358985592"/>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DABC9BA7-371A-97D4-83FD-884850259C2E}"/>
              </a:ext>
            </a:extLst>
          </p:cNvPr>
          <p:cNvSpPr>
            <a:spLocks noGrp="1"/>
          </p:cNvSpPr>
          <p:nvPr>
            <p:ph type="title"/>
          </p:nvPr>
        </p:nvSpPr>
        <p:spPr>
          <a:xfrm>
            <a:off x="815312" y="500743"/>
            <a:ext cx="3937298" cy="1762893"/>
          </a:xfrm>
        </p:spPr>
        <p:txBody>
          <a:bodyPr>
            <a:normAutofit/>
          </a:bodyPr>
          <a:lstStyle/>
          <a:p>
            <a:r>
              <a:rPr lang="en-GB">
                <a:solidFill>
                  <a:srgbClr val="D4B776"/>
                </a:solidFill>
                <a:ea typeface="Calibri Light"/>
                <a:cs typeface="Calibri Light"/>
              </a:rPr>
              <a:t>Bobo doll experiment</a:t>
            </a:r>
            <a:endParaRPr lang="en-GB">
              <a:solidFill>
                <a:srgbClr val="D4B776"/>
              </a:solidFill>
            </a:endParaRPr>
          </a:p>
        </p:txBody>
      </p:sp>
      <p:sp>
        <p:nvSpPr>
          <p:cNvPr id="5" name="Content Placeholder 2">
            <a:extLst>
              <a:ext uri="{FF2B5EF4-FFF2-40B4-BE49-F238E27FC236}">
                <a16:creationId xmlns:a16="http://schemas.microsoft.com/office/drawing/2014/main" id="{CD104FB9-5773-A838-441C-80D0B70AF6D3}"/>
              </a:ext>
            </a:extLst>
          </p:cNvPr>
          <p:cNvSpPr>
            <a:spLocks noGrp="1"/>
          </p:cNvSpPr>
          <p:nvPr>
            <p:ph idx="1"/>
          </p:nvPr>
        </p:nvSpPr>
        <p:spPr>
          <a:xfrm>
            <a:off x="5959900" y="749008"/>
            <a:ext cx="5713409" cy="5359983"/>
          </a:xfrm>
        </p:spPr>
        <p:txBody>
          <a:bodyPr vert="horz" lIns="91440" tIns="45720" rIns="91440" bIns="45720" rtlCol="0" anchor="t">
            <a:noAutofit/>
          </a:bodyPr>
          <a:lstStyle/>
          <a:p>
            <a:r>
              <a:rPr lang="en-GB" sz="1700">
                <a:solidFill>
                  <a:srgbClr val="D4B776"/>
                </a:solidFill>
                <a:ea typeface="Calibri"/>
                <a:cs typeface="Calibri"/>
              </a:rPr>
              <a:t>Demonstrated that children may learn aggression through observation</a:t>
            </a:r>
            <a:endParaRPr lang="en-US" sz="1700">
              <a:solidFill>
                <a:srgbClr val="D4B776"/>
              </a:solidFill>
              <a:ea typeface="Calibri"/>
              <a:cs typeface="Calibri"/>
            </a:endParaRPr>
          </a:p>
          <a:p>
            <a:endParaRPr lang="en-GB" sz="1700">
              <a:solidFill>
                <a:srgbClr val="D4B776"/>
              </a:solidFill>
              <a:ea typeface="Calibri"/>
              <a:cs typeface="Calibri"/>
            </a:endParaRPr>
          </a:p>
          <a:p>
            <a:endParaRPr lang="en-GB" sz="1700">
              <a:solidFill>
                <a:srgbClr val="D4B776"/>
              </a:solidFill>
              <a:ea typeface="Calibri"/>
              <a:cs typeface="Calibri"/>
            </a:endParaRPr>
          </a:p>
          <a:p>
            <a:r>
              <a:rPr lang="en-GB" sz="1700">
                <a:solidFill>
                  <a:srgbClr val="D4B776"/>
                </a:solidFill>
                <a:ea typeface="Calibri"/>
                <a:cs typeface="Calibri"/>
              </a:rPr>
              <a:t>Children were exposed to:</a:t>
            </a:r>
          </a:p>
          <a:p>
            <a:pPr marL="0" indent="0">
              <a:buNone/>
            </a:pPr>
            <a:r>
              <a:rPr lang="en-GB" sz="1700">
                <a:solidFill>
                  <a:srgbClr val="D4B776"/>
                </a:solidFill>
                <a:ea typeface="Calibri"/>
                <a:cs typeface="Calibri"/>
              </a:rPr>
              <a:t>An adult modelling aggressive behaviour</a:t>
            </a:r>
          </a:p>
          <a:p>
            <a:pPr marL="0" indent="0">
              <a:buNone/>
            </a:pPr>
            <a:r>
              <a:rPr lang="en-GB" sz="1700">
                <a:solidFill>
                  <a:srgbClr val="D4B776"/>
                </a:solidFill>
                <a:ea typeface="Calibri"/>
                <a:cs typeface="Calibri"/>
              </a:rPr>
              <a:t>An adult modelling non-aggressive behaviour</a:t>
            </a:r>
          </a:p>
          <a:p>
            <a:pPr marL="0" indent="0">
              <a:buNone/>
            </a:pPr>
            <a:r>
              <a:rPr lang="en-GB" sz="1700">
                <a:solidFill>
                  <a:srgbClr val="D4B776"/>
                </a:solidFill>
                <a:ea typeface="Calibri"/>
                <a:cs typeface="Calibri"/>
              </a:rPr>
              <a:t>No adult models</a:t>
            </a:r>
          </a:p>
          <a:p>
            <a:pPr marL="0" indent="0">
              <a:buNone/>
            </a:pPr>
            <a:endParaRPr lang="en-GB" sz="1700">
              <a:solidFill>
                <a:srgbClr val="D4B776"/>
              </a:solidFill>
              <a:ea typeface="Calibri"/>
              <a:cs typeface="Calibri"/>
            </a:endParaRPr>
          </a:p>
          <a:p>
            <a:pPr marL="0" indent="0">
              <a:buNone/>
            </a:pPr>
            <a:endParaRPr lang="en-GB" sz="1700">
              <a:solidFill>
                <a:srgbClr val="D4B776"/>
              </a:solidFill>
              <a:ea typeface="Calibri"/>
              <a:cs typeface="Calibri"/>
            </a:endParaRPr>
          </a:p>
          <a:p>
            <a:r>
              <a:rPr lang="en-GB" sz="1700">
                <a:solidFill>
                  <a:srgbClr val="D4B776"/>
                </a:solidFill>
                <a:ea typeface="Calibri"/>
                <a:cs typeface="Calibri"/>
              </a:rPr>
              <a:t>Children exposed to violent behaviour imitated, especially the boys</a:t>
            </a:r>
          </a:p>
          <a:p>
            <a:r>
              <a:rPr lang="en-GB" sz="1700">
                <a:solidFill>
                  <a:srgbClr val="D4B776"/>
                </a:solidFill>
                <a:ea typeface="Calibri"/>
                <a:cs typeface="Calibri"/>
              </a:rPr>
              <a:t>Boys were more likely to imitate physical acts of violence whereas girls were more likely to imitate verbal aggression (Cherry, 2022)</a:t>
            </a:r>
          </a:p>
        </p:txBody>
      </p:sp>
      <p:pic>
        <p:nvPicPr>
          <p:cNvPr id="1026" name="Picture 2" descr="Bandura’s Bobo Doll Experiment">
            <a:extLst>
              <a:ext uri="{FF2B5EF4-FFF2-40B4-BE49-F238E27FC236}">
                <a16:creationId xmlns:a16="http://schemas.microsoft.com/office/drawing/2014/main" id="{EDCECEE2-F96D-A365-C19C-155882888B0C}"/>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714633" y="2373085"/>
            <a:ext cx="4528923" cy="33854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F74DBF6-15CE-30DF-6A12-EBAD5C9E3EA4}"/>
              </a:ext>
            </a:extLst>
          </p:cNvPr>
          <p:cNvSpPr txBox="1"/>
          <p:nvPr/>
        </p:nvSpPr>
        <p:spPr>
          <a:xfrm>
            <a:off x="714633" y="6034091"/>
            <a:ext cx="4945938" cy="369332"/>
          </a:xfrm>
          <a:prstGeom prst="rect">
            <a:avLst/>
          </a:prstGeom>
          <a:noFill/>
        </p:spPr>
        <p:txBody>
          <a:bodyPr wrap="square" rtlCol="0">
            <a:spAutoFit/>
          </a:bodyPr>
          <a:lstStyle/>
          <a:p>
            <a:r>
              <a:rPr lang="en-GB"/>
              <a:t>(Photograph – Bandura’s Bobo Doll Experiment)</a:t>
            </a:r>
          </a:p>
        </p:txBody>
      </p:sp>
    </p:spTree>
    <p:extLst>
      <p:ext uri="{BB962C8B-B14F-4D97-AF65-F5344CB8AC3E}">
        <p14:creationId xmlns:p14="http://schemas.microsoft.com/office/powerpoint/2010/main" val="2576042202"/>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0B00B6CC-C30A-E9B0-9D45-636410ECF90E}"/>
              </a:ext>
            </a:extLst>
          </p:cNvPr>
          <p:cNvPicPr>
            <a:picLocks noChangeAspect="1"/>
          </p:cNvPicPr>
          <p:nvPr/>
        </p:nvPicPr>
        <p:blipFill rotWithShape="1">
          <a:blip r:embed="rId2"/>
          <a:srcRect l="28635" r="26989" b="-2"/>
          <a:stretch/>
        </p:blipFill>
        <p:spPr>
          <a:xfrm>
            <a:off x="-1" y="-2"/>
            <a:ext cx="5410198" cy="6858002"/>
          </a:xfrm>
          <a:prstGeom prst="rect">
            <a:avLst/>
          </a:prstGeom>
        </p:spPr>
      </p:pic>
      <p:sp>
        <p:nvSpPr>
          <p:cNvPr id="5" name="Title 1">
            <a:extLst>
              <a:ext uri="{FF2B5EF4-FFF2-40B4-BE49-F238E27FC236}">
                <a16:creationId xmlns:a16="http://schemas.microsoft.com/office/drawing/2014/main" id="{F2955E3F-C6E7-257B-EED3-1AE196D3616F}"/>
              </a:ext>
            </a:extLst>
          </p:cNvPr>
          <p:cNvSpPr>
            <a:spLocks noGrp="1"/>
          </p:cNvSpPr>
          <p:nvPr>
            <p:ph type="title"/>
          </p:nvPr>
        </p:nvSpPr>
        <p:spPr>
          <a:xfrm>
            <a:off x="6115317" y="405685"/>
            <a:ext cx="5464968" cy="1559301"/>
          </a:xfrm>
        </p:spPr>
        <p:txBody>
          <a:bodyPr>
            <a:normAutofit/>
          </a:bodyPr>
          <a:lstStyle/>
          <a:p>
            <a:r>
              <a:rPr lang="en-GB" sz="4000" dirty="0">
                <a:solidFill>
                  <a:srgbClr val="D4B776"/>
                </a:solidFill>
              </a:rPr>
              <a:t>Link to Ted Bundy </a:t>
            </a:r>
          </a:p>
        </p:txBody>
      </p:sp>
      <p:sp>
        <p:nvSpPr>
          <p:cNvPr id="6" name="Content Placeholder 2">
            <a:extLst>
              <a:ext uri="{FF2B5EF4-FFF2-40B4-BE49-F238E27FC236}">
                <a16:creationId xmlns:a16="http://schemas.microsoft.com/office/drawing/2014/main" id="{DDD16F02-F2DB-9E40-100F-0C3D2C8EFFE8}"/>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GB" sz="2000" dirty="0">
                <a:solidFill>
                  <a:srgbClr val="D4B776"/>
                </a:solidFill>
                <a:ea typeface="Calibri"/>
                <a:cs typeface="Calibri"/>
              </a:rPr>
              <a:t>Grandfather was known to be abusive and had a raging temper (Kettler and </a:t>
            </a:r>
            <a:r>
              <a:rPr lang="en-GB" sz="2000" dirty="0" err="1">
                <a:solidFill>
                  <a:srgbClr val="D4B776"/>
                </a:solidFill>
                <a:ea typeface="Calibri"/>
                <a:cs typeface="Calibri"/>
              </a:rPr>
              <a:t>Piccotti</a:t>
            </a:r>
            <a:r>
              <a:rPr lang="en-GB" sz="2000" dirty="0">
                <a:solidFill>
                  <a:srgbClr val="D4B776"/>
                </a:solidFill>
                <a:ea typeface="Calibri"/>
                <a:cs typeface="Calibri"/>
              </a:rPr>
              <a:t>, 2023)</a:t>
            </a:r>
          </a:p>
          <a:p>
            <a:endParaRPr lang="en-GB" sz="2000" dirty="0">
              <a:solidFill>
                <a:srgbClr val="D4B776"/>
              </a:solidFill>
              <a:ea typeface="Calibri"/>
              <a:cs typeface="Calibri"/>
            </a:endParaRPr>
          </a:p>
          <a:p>
            <a:r>
              <a:rPr lang="en-GB" sz="2000" dirty="0">
                <a:solidFill>
                  <a:srgbClr val="D4B776"/>
                </a:solidFill>
                <a:cs typeface="Calibri"/>
              </a:rPr>
              <a:t>He was bullied frequently (Jenkins, 2024)</a:t>
            </a:r>
          </a:p>
          <a:p>
            <a:endParaRPr lang="en-GB" sz="2000" dirty="0">
              <a:solidFill>
                <a:srgbClr val="D4B776"/>
              </a:solidFill>
              <a:cs typeface="Calibri"/>
            </a:endParaRPr>
          </a:p>
          <a:p>
            <a:r>
              <a:rPr lang="en-GB" sz="2000" dirty="0">
                <a:solidFill>
                  <a:srgbClr val="D4B776"/>
                </a:solidFill>
                <a:cs typeface="Calibri"/>
              </a:rPr>
              <a:t>Watched violent porn at quite a young age (Kettler and </a:t>
            </a:r>
            <a:r>
              <a:rPr lang="en-GB" sz="2000" dirty="0" err="1">
                <a:solidFill>
                  <a:srgbClr val="D4B776"/>
                </a:solidFill>
                <a:cs typeface="Calibri"/>
              </a:rPr>
              <a:t>Piccotti</a:t>
            </a:r>
            <a:r>
              <a:rPr lang="en-GB" sz="2000" dirty="0">
                <a:solidFill>
                  <a:srgbClr val="D4B776"/>
                </a:solidFill>
                <a:cs typeface="Calibri"/>
              </a:rPr>
              <a:t>, 2023)</a:t>
            </a:r>
            <a:endParaRPr lang="en-GB" sz="700" b="1" u="sng" dirty="0">
              <a:solidFill>
                <a:srgbClr val="D4B776"/>
              </a:solidFill>
              <a:cs typeface="Calibri"/>
            </a:endParaRPr>
          </a:p>
        </p:txBody>
      </p:sp>
    </p:spTree>
    <p:extLst>
      <p:ext uri="{BB962C8B-B14F-4D97-AF65-F5344CB8AC3E}">
        <p14:creationId xmlns:p14="http://schemas.microsoft.com/office/powerpoint/2010/main" val="487407718"/>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09FA1F1-A6BB-2E18-9EB1-BB5A59FF5732}"/>
              </a:ext>
            </a:extLst>
          </p:cNvPr>
          <p:cNvSpPr>
            <a:spLocks noGrp="1"/>
          </p:cNvSpPr>
          <p:nvPr>
            <p:ph type="title"/>
          </p:nvPr>
        </p:nvSpPr>
        <p:spPr>
          <a:xfrm>
            <a:off x="421276" y="409088"/>
            <a:ext cx="1799410" cy="1778031"/>
          </a:xfrm>
        </p:spPr>
        <p:txBody>
          <a:bodyPr anchor="ctr">
            <a:normAutofit fontScale="90000"/>
          </a:bodyPr>
          <a:lstStyle/>
          <a:p>
            <a:r>
              <a:rPr lang="en-GB" dirty="0">
                <a:solidFill>
                  <a:srgbClr val="D4B776"/>
                </a:solidFill>
              </a:rPr>
              <a:t>Link </a:t>
            </a:r>
            <a:r>
              <a:rPr lang="en-GB">
                <a:solidFill>
                  <a:srgbClr val="D4B776"/>
                </a:solidFill>
              </a:rPr>
              <a:t>to </a:t>
            </a:r>
            <a:r>
              <a:rPr lang="en-GB" dirty="0">
                <a:solidFill>
                  <a:srgbClr val="D4B776"/>
                </a:solidFill>
              </a:rPr>
              <a:t>modern </a:t>
            </a:r>
            <a:r>
              <a:rPr lang="en-GB">
                <a:solidFill>
                  <a:srgbClr val="D4B776"/>
                </a:solidFill>
              </a:rPr>
              <a:t>case</a:t>
            </a:r>
            <a:endParaRPr lang="en-GB" dirty="0">
              <a:solidFill>
                <a:srgbClr val="D4B776"/>
              </a:solidFill>
            </a:endParaRPr>
          </a:p>
        </p:txBody>
      </p:sp>
      <p:graphicFrame>
        <p:nvGraphicFramePr>
          <p:cNvPr id="5" name="Content Placeholder 2">
            <a:extLst>
              <a:ext uri="{FF2B5EF4-FFF2-40B4-BE49-F238E27FC236}">
                <a16:creationId xmlns:a16="http://schemas.microsoft.com/office/drawing/2014/main" id="{404FAE07-97A8-356E-DF14-2A859A1B4C5B}"/>
              </a:ext>
            </a:extLst>
          </p:cNvPr>
          <p:cNvGraphicFramePr>
            <a:graphicFrameLocks noGrp="1"/>
          </p:cNvGraphicFramePr>
          <p:nvPr>
            <p:ph idx="1"/>
            <p:extLst>
              <p:ext uri="{D42A27DB-BD31-4B8C-83A1-F6EECF244321}">
                <p14:modId xmlns:p14="http://schemas.microsoft.com/office/powerpoint/2010/main" val="1464087242"/>
              </p:ext>
            </p:extLst>
          </p:nvPr>
        </p:nvGraphicFramePr>
        <p:xfrm>
          <a:off x="5083629" y="555172"/>
          <a:ext cx="6977741" cy="5621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3CE9403-3F99-0D91-BBC6-A3DA5DEE4CAE}"/>
              </a:ext>
            </a:extLst>
          </p:cNvPr>
          <p:cNvSpPr txBox="1"/>
          <p:nvPr/>
        </p:nvSpPr>
        <p:spPr>
          <a:xfrm>
            <a:off x="2544159" y="2187119"/>
            <a:ext cx="242923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D4B776"/>
                </a:solidFill>
              </a:rPr>
              <a:t>James Bulger Case</a:t>
            </a:r>
            <a:r>
              <a:rPr lang="en-US" sz="2000">
                <a:solidFill>
                  <a:srgbClr val="D4B776"/>
                </a:solidFill>
              </a:rPr>
              <a:t> -</a:t>
            </a:r>
            <a:r>
              <a:rPr lang="en-GB" sz="2000">
                <a:solidFill>
                  <a:srgbClr val="D4B776"/>
                </a:solidFill>
              </a:rPr>
              <a:t> Jon Venables and Robert Thompson</a:t>
            </a:r>
            <a:endParaRPr lang="en-US" sz="2000">
              <a:solidFill>
                <a:srgbClr val="D4B776"/>
              </a:solidFill>
            </a:endParaRPr>
          </a:p>
        </p:txBody>
      </p:sp>
      <p:pic>
        <p:nvPicPr>
          <p:cNvPr id="2050" name="Picture 2" descr="Child offenders need lifetime anonymity, says review - BBC News">
            <a:extLst>
              <a:ext uri="{FF2B5EF4-FFF2-40B4-BE49-F238E27FC236}">
                <a16:creationId xmlns:a16="http://schemas.microsoft.com/office/drawing/2014/main" id="{2EAE6002-AF9D-6E4F-C926-63113C21AE16}"/>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saturation sat="33000"/>
                    </a14:imgEffect>
                  </a14:imgLayer>
                </a14:imgProps>
              </a:ext>
              <a:ext uri="{28A0092B-C50C-407E-A947-70E740481C1C}">
                <a14:useLocalDpi xmlns:a14="http://schemas.microsoft.com/office/drawing/2010/main" val="0"/>
              </a:ext>
            </a:extLst>
          </a:blip>
          <a:srcRect/>
          <a:stretch>
            <a:fillRect/>
          </a:stretch>
        </p:blipFill>
        <p:spPr bwMode="auto">
          <a:xfrm>
            <a:off x="596234" y="3572879"/>
            <a:ext cx="4272160" cy="267401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4C58E80-A80E-D499-F1F9-F0265C6AB5F0}"/>
              </a:ext>
            </a:extLst>
          </p:cNvPr>
          <p:cNvSpPr txBox="1"/>
          <p:nvPr/>
        </p:nvSpPr>
        <p:spPr>
          <a:xfrm>
            <a:off x="342055" y="6316815"/>
            <a:ext cx="5177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D4B776"/>
                </a:solidFill>
              </a:rPr>
              <a:t>(Photograph </a:t>
            </a:r>
            <a:r>
              <a:rPr lang="en-US">
                <a:solidFill>
                  <a:srgbClr val="D4B776"/>
                </a:solidFill>
              </a:rPr>
              <a:t>-</a:t>
            </a:r>
            <a:r>
              <a:rPr lang="en-GB">
                <a:solidFill>
                  <a:srgbClr val="D4B776"/>
                </a:solidFill>
              </a:rPr>
              <a:t> Jon Venables and Robert Thompson)</a:t>
            </a:r>
            <a:endParaRPr lang="en-US">
              <a:solidFill>
                <a:srgbClr val="D4B776"/>
              </a:solidFill>
            </a:endParaRPr>
          </a:p>
        </p:txBody>
      </p:sp>
    </p:spTree>
    <p:extLst>
      <p:ext uri="{BB962C8B-B14F-4D97-AF65-F5344CB8AC3E}">
        <p14:creationId xmlns:p14="http://schemas.microsoft.com/office/powerpoint/2010/main" val="34745308"/>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4C2BAA83-6C5F-5E82-18D8-AFF2965B7BAF}"/>
              </a:ext>
            </a:extLst>
          </p:cNvPr>
          <p:cNvSpPr/>
          <p:nvPr/>
        </p:nvSpPr>
        <p:spPr>
          <a:xfrm>
            <a:off x="1061670" y="1531570"/>
            <a:ext cx="10068659" cy="970450"/>
          </a:xfrm>
          <a:prstGeom prst="roundRect">
            <a:avLst/>
          </a:prstGeom>
          <a:solidFill>
            <a:srgbClr val="92D050"/>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1DEAD8AD-1BDE-9F37-6526-A87A8AD6DA7E}"/>
              </a:ext>
            </a:extLst>
          </p:cNvPr>
          <p:cNvSpPr txBox="1"/>
          <p:nvPr/>
        </p:nvSpPr>
        <p:spPr>
          <a:xfrm>
            <a:off x="1194267" y="1561195"/>
            <a:ext cx="10229150" cy="1107996"/>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Can predict how a person might behave from watching and imitating people, explains behaviour and learning process</a:t>
            </a:r>
          </a:p>
          <a:p>
            <a:endParaRPr lang="en-GB" dirty="0"/>
          </a:p>
        </p:txBody>
      </p:sp>
      <p:sp>
        <p:nvSpPr>
          <p:cNvPr id="8" name="Rectangle: Rounded Corners 7">
            <a:extLst>
              <a:ext uri="{FF2B5EF4-FFF2-40B4-BE49-F238E27FC236}">
                <a16:creationId xmlns:a16="http://schemas.microsoft.com/office/drawing/2014/main" id="{D247D317-07E6-0D8B-124D-DFF05F7AF2D2}"/>
              </a:ext>
            </a:extLst>
          </p:cNvPr>
          <p:cNvSpPr/>
          <p:nvPr/>
        </p:nvSpPr>
        <p:spPr>
          <a:xfrm>
            <a:off x="1061669" y="4371990"/>
            <a:ext cx="10068659" cy="970450"/>
          </a:xfrm>
          <a:prstGeom prst="roundRect">
            <a:avLst/>
          </a:prstGeom>
          <a:solidFill>
            <a:srgbClr val="FF0000"/>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416110A2-AE92-6D6E-72E3-9AE07F6AC6A0}"/>
              </a:ext>
            </a:extLst>
          </p:cNvPr>
          <p:cNvSpPr/>
          <p:nvPr/>
        </p:nvSpPr>
        <p:spPr>
          <a:xfrm>
            <a:off x="1069655" y="5611022"/>
            <a:ext cx="10068659" cy="970450"/>
          </a:xfrm>
          <a:prstGeom prst="roundRect">
            <a:avLst/>
          </a:prstGeom>
          <a:solidFill>
            <a:srgbClr val="FF0000"/>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2117747-0044-67A0-CE51-81988A8A5D50}"/>
              </a:ext>
            </a:extLst>
          </p:cNvPr>
          <p:cNvSpPr txBox="1"/>
          <p:nvPr/>
        </p:nvSpPr>
        <p:spPr>
          <a:xfrm>
            <a:off x="1252730" y="4644984"/>
            <a:ext cx="8696245" cy="738664"/>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Not a model for how everyone might behave/ behaves</a:t>
            </a:r>
          </a:p>
          <a:p>
            <a:endParaRPr lang="en-GB" dirty="0"/>
          </a:p>
        </p:txBody>
      </p:sp>
      <p:sp>
        <p:nvSpPr>
          <p:cNvPr id="11" name="TextBox 10">
            <a:extLst>
              <a:ext uri="{FF2B5EF4-FFF2-40B4-BE49-F238E27FC236}">
                <a16:creationId xmlns:a16="http://schemas.microsoft.com/office/drawing/2014/main" id="{12260E1F-685E-FD30-2A81-8123D7493E0B}"/>
              </a:ext>
            </a:extLst>
          </p:cNvPr>
          <p:cNvSpPr txBox="1"/>
          <p:nvPr/>
        </p:nvSpPr>
        <p:spPr>
          <a:xfrm>
            <a:off x="1194267" y="5611022"/>
            <a:ext cx="8696245" cy="1107996"/>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Disregards the influence of biological factors such as hormones and genetics (</a:t>
            </a:r>
            <a:r>
              <a:rPr lang="en-GB" sz="2400" dirty="0" err="1">
                <a:latin typeface="+mj-lt"/>
              </a:rPr>
              <a:t>OnlineMSWPrograms</a:t>
            </a:r>
            <a:r>
              <a:rPr lang="en-GB" sz="2400" dirty="0">
                <a:latin typeface="+mj-lt"/>
              </a:rPr>
              <a:t>, 2023)</a:t>
            </a:r>
          </a:p>
          <a:p>
            <a:endParaRPr lang="en-GB" dirty="0"/>
          </a:p>
        </p:txBody>
      </p:sp>
      <p:sp>
        <p:nvSpPr>
          <p:cNvPr id="12" name="Title 1">
            <a:extLst>
              <a:ext uri="{FF2B5EF4-FFF2-40B4-BE49-F238E27FC236}">
                <a16:creationId xmlns:a16="http://schemas.microsoft.com/office/drawing/2014/main" id="{715194A0-6044-73D9-38B0-CF90C0545AC1}"/>
              </a:ext>
            </a:extLst>
          </p:cNvPr>
          <p:cNvSpPr>
            <a:spLocks noGrp="1"/>
          </p:cNvSpPr>
          <p:nvPr>
            <p:ph type="title"/>
          </p:nvPr>
        </p:nvSpPr>
        <p:spPr>
          <a:xfrm>
            <a:off x="1069655" y="-102804"/>
            <a:ext cx="10353762" cy="970450"/>
          </a:xfrm>
        </p:spPr>
        <p:txBody>
          <a:bodyPr/>
          <a:lstStyle/>
          <a:p>
            <a:r>
              <a:rPr lang="en-GB" sz="4400" dirty="0">
                <a:solidFill>
                  <a:srgbClr val="D4B776"/>
                </a:solidFill>
              </a:rPr>
              <a:t>Advantages and Disadvantages</a:t>
            </a:r>
            <a:r>
              <a:rPr lang="en-GB" dirty="0">
                <a:solidFill>
                  <a:srgbClr val="D4B776"/>
                </a:solidFill>
              </a:rPr>
              <a:t> </a:t>
            </a:r>
          </a:p>
        </p:txBody>
      </p:sp>
      <p:sp>
        <p:nvSpPr>
          <p:cNvPr id="13" name="Rectangle: Rounded Corners 12">
            <a:extLst>
              <a:ext uri="{FF2B5EF4-FFF2-40B4-BE49-F238E27FC236}">
                <a16:creationId xmlns:a16="http://schemas.microsoft.com/office/drawing/2014/main" id="{97E34761-7012-91C8-C68E-8E670278015B}"/>
              </a:ext>
            </a:extLst>
          </p:cNvPr>
          <p:cNvSpPr/>
          <p:nvPr/>
        </p:nvSpPr>
        <p:spPr>
          <a:xfrm>
            <a:off x="1069655" y="2866495"/>
            <a:ext cx="10068659" cy="970450"/>
          </a:xfrm>
          <a:prstGeom prst="roundRect">
            <a:avLst/>
          </a:prstGeom>
          <a:solidFill>
            <a:srgbClr val="92D050"/>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44A5E1B7-2C45-B081-4004-B3106A794A3F}"/>
              </a:ext>
            </a:extLst>
          </p:cNvPr>
          <p:cNvSpPr txBox="1"/>
          <p:nvPr/>
        </p:nvSpPr>
        <p:spPr>
          <a:xfrm>
            <a:off x="1194267" y="2947241"/>
            <a:ext cx="10068659" cy="830997"/>
          </a:xfrm>
          <a:prstGeom prst="rect">
            <a:avLst/>
          </a:prstGeom>
          <a:noFill/>
          <a:ln>
            <a:noFill/>
          </a:ln>
        </p:spPr>
        <p:txBody>
          <a:bodyPr wrap="square" rtlCol="0">
            <a:spAutoFit/>
          </a:bodyPr>
          <a:lstStyle/>
          <a:p>
            <a:pPr marL="285750" indent="-285750">
              <a:buFont typeface="Arial" panose="020B0604020202020204" pitchFamily="34" charset="0"/>
              <a:buChar char="•"/>
            </a:pPr>
            <a:r>
              <a:rPr lang="en-GB" sz="2400" dirty="0">
                <a:latin typeface="+mj-lt"/>
              </a:rPr>
              <a:t>Bobo doll experiment - Proves that children can learn through observation and imitate the same behaviours (Byron-Cox and Boyd. 2023)</a:t>
            </a:r>
          </a:p>
        </p:txBody>
      </p:sp>
    </p:spTree>
    <p:extLst>
      <p:ext uri="{BB962C8B-B14F-4D97-AF65-F5344CB8AC3E}">
        <p14:creationId xmlns:p14="http://schemas.microsoft.com/office/powerpoint/2010/main" val="3962764308"/>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877B4-A935-832B-1EA5-2055BBF0DE21}"/>
              </a:ext>
            </a:extLst>
          </p:cNvPr>
          <p:cNvSpPr>
            <a:spLocks noGrp="1"/>
          </p:cNvSpPr>
          <p:nvPr>
            <p:ph type="title"/>
          </p:nvPr>
        </p:nvSpPr>
        <p:spPr/>
        <p:txBody>
          <a:bodyPr/>
          <a:lstStyle/>
          <a:p>
            <a:r>
              <a:rPr lang="en-GB" b="1" u="sng">
                <a:solidFill>
                  <a:srgbClr val="D4B776"/>
                </a:solidFill>
              </a:rPr>
              <a:t>Overall Decision </a:t>
            </a:r>
            <a:endParaRPr lang="en-GB" b="1" u="sng">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endParaRPr>
          </a:p>
        </p:txBody>
      </p:sp>
      <p:sp>
        <p:nvSpPr>
          <p:cNvPr id="3" name="Content Placeholder 2">
            <a:extLst>
              <a:ext uri="{FF2B5EF4-FFF2-40B4-BE49-F238E27FC236}">
                <a16:creationId xmlns:a16="http://schemas.microsoft.com/office/drawing/2014/main" id="{A245ADEB-9BC6-B440-7DB0-C5E45FF5AC8D}"/>
              </a:ext>
            </a:extLst>
          </p:cNvPr>
          <p:cNvSpPr>
            <a:spLocks noGrp="1"/>
          </p:cNvSpPr>
          <p:nvPr>
            <p:ph idx="1"/>
          </p:nvPr>
        </p:nvSpPr>
        <p:spPr/>
        <p:txBody>
          <a:bodyPr>
            <a:normAutofit lnSpcReduction="10000"/>
          </a:bodyPr>
          <a:lstStyle/>
          <a:p>
            <a:pPr marL="0" indent="0">
              <a:buNone/>
            </a:pPr>
            <a:r>
              <a:rPr lang="en-GB" dirty="0">
                <a:solidFill>
                  <a:srgbClr val="D4B776"/>
                </a:solidFill>
              </a:rPr>
              <a:t>Was he born or made a serial killer?</a:t>
            </a:r>
            <a:endParaRPr lang="en-GB" dirty="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endParaRPr>
          </a:p>
          <a:p>
            <a:pPr indent="-305435">
              <a:lnSpc>
                <a:spcPct val="200000"/>
              </a:lnSpc>
            </a:pPr>
            <a:r>
              <a:rPr lang="en-GB" dirty="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rPr>
              <a:t>Phrenology theory suggests he may have had some form of mental illness from birth.</a:t>
            </a:r>
          </a:p>
          <a:p>
            <a:pPr indent="-305435">
              <a:lnSpc>
                <a:spcPct val="200000"/>
              </a:lnSpc>
            </a:pPr>
            <a:r>
              <a:rPr lang="en-GB" dirty="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rPr>
              <a:t>Psychoanalysis theory implies Bundys childhood trauma triggered his killings.</a:t>
            </a:r>
          </a:p>
          <a:p>
            <a:pPr indent="-305435">
              <a:lnSpc>
                <a:spcPct val="200000"/>
              </a:lnSpc>
            </a:pPr>
            <a:r>
              <a:rPr lang="en-GB" dirty="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rPr>
              <a:t>MAOA gene theory suggests that Bundy had a genetic predisposition towards violent and aggressive behaviour (Kulkarni and Singh, 2023)</a:t>
            </a:r>
          </a:p>
          <a:p>
            <a:pPr indent="-305435">
              <a:lnSpc>
                <a:spcPct val="200000"/>
              </a:lnSpc>
            </a:pPr>
            <a:r>
              <a:rPr lang="en-GB" dirty="0">
                <a:ln>
                  <a:solidFill>
                    <a:prstClr val="black">
                      <a:lumMod val="75000"/>
                      <a:lumOff val="25000"/>
                      <a:alpha val="10000"/>
                    </a:prstClr>
                  </a:solidFill>
                </a:ln>
                <a:solidFill>
                  <a:srgbClr val="D4B776"/>
                </a:solidFill>
                <a:effectLst>
                  <a:outerShdw blurRad="9525" dist="25400" dir="14640000" algn="tl" rotWithShape="0">
                    <a:prstClr val="black">
                      <a:alpha val="30000"/>
                    </a:prstClr>
                  </a:outerShdw>
                </a:effectLst>
              </a:rPr>
              <a:t>Social learning theory suggests he learnt the criminal behaviour from his grandfather.</a:t>
            </a:r>
          </a:p>
          <a:p>
            <a:pPr indent="-305435">
              <a:lnSpc>
                <a:spcPct val="200000"/>
              </a:lnSpc>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buNone/>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58626104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C4F6C2D-7D2C-82B5-F086-BF2EDA2B015A}"/>
              </a:ext>
            </a:extLst>
          </p:cNvPr>
          <p:cNvSpPr txBox="1"/>
          <p:nvPr/>
        </p:nvSpPr>
        <p:spPr>
          <a:xfrm>
            <a:off x="2100262" y="749576"/>
            <a:ext cx="799147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600" b="1" dirty="0">
                <a:ln w="28575">
                  <a:solidFill>
                    <a:srgbClr val="C00000"/>
                  </a:solidFill>
                </a:ln>
                <a:solidFill>
                  <a:srgbClr val="D4B776"/>
                </a:solidFill>
              </a:rPr>
              <a:t>MADE!</a:t>
            </a:r>
            <a:endParaRPr lang="en-US" sz="9600" dirty="0">
              <a:ln w="28575">
                <a:solidFill>
                  <a:srgbClr val="C00000"/>
                </a:solidFill>
              </a:ln>
              <a:solidFill>
                <a:srgbClr val="D4B776"/>
              </a:solidFill>
            </a:endParaRPr>
          </a:p>
        </p:txBody>
      </p:sp>
      <p:pic>
        <p:nvPicPr>
          <p:cNvPr id="4098" name="Picture 2" descr="Ted Bundy: Biography, Serial Killer, Criminal">
            <a:extLst>
              <a:ext uri="{FF2B5EF4-FFF2-40B4-BE49-F238E27FC236}">
                <a16:creationId xmlns:a16="http://schemas.microsoft.com/office/drawing/2014/main" id="{24B4CB98-0F90-9C36-FFA2-9D618892FF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4518" y="2683449"/>
            <a:ext cx="4822963" cy="371063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4636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7823916-7DDD-421C-2EE7-47D80503E745}"/>
              </a:ext>
            </a:extLst>
          </p:cNvPr>
          <p:cNvSpPr txBox="1"/>
          <p:nvPr/>
        </p:nvSpPr>
        <p:spPr>
          <a:xfrm>
            <a:off x="1398814" y="2413907"/>
            <a:ext cx="938892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000" b="1">
                <a:ea typeface="Calibri"/>
                <a:cs typeface="Calibri"/>
              </a:rPr>
              <a:t>THANK YOU FOR LISTENING</a:t>
            </a:r>
            <a:endParaRPr lang="en-US"/>
          </a:p>
        </p:txBody>
      </p:sp>
    </p:spTree>
    <p:extLst>
      <p:ext uri="{BB962C8B-B14F-4D97-AF65-F5344CB8AC3E}">
        <p14:creationId xmlns:p14="http://schemas.microsoft.com/office/powerpoint/2010/main" val="1063198940"/>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89744-9321-9121-B9F5-9199F7A4735A}"/>
              </a:ext>
            </a:extLst>
          </p:cNvPr>
          <p:cNvSpPr>
            <a:spLocks noGrp="1"/>
          </p:cNvSpPr>
          <p:nvPr>
            <p:ph type="title"/>
          </p:nvPr>
        </p:nvSpPr>
        <p:spPr>
          <a:xfrm>
            <a:off x="913795" y="424543"/>
            <a:ext cx="2732919" cy="970450"/>
          </a:xfrm>
        </p:spPr>
        <p:txBody>
          <a:bodyPr/>
          <a:lstStyle/>
          <a:p>
            <a:r>
              <a:rPr lang="en-GB" u="sng" dirty="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mn-lt"/>
              </a:rPr>
              <a:t>References</a:t>
            </a:r>
            <a:endParaRPr lang="en-US" b="1" u="sng" dirty="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mn-lt"/>
            </a:endParaRPr>
          </a:p>
        </p:txBody>
      </p:sp>
      <p:sp>
        <p:nvSpPr>
          <p:cNvPr id="3" name="Content Placeholder 2">
            <a:extLst>
              <a:ext uri="{FF2B5EF4-FFF2-40B4-BE49-F238E27FC236}">
                <a16:creationId xmlns:a16="http://schemas.microsoft.com/office/drawing/2014/main" id="{05F6BD09-3E8B-6241-4F8F-62A8C6F91EAA}"/>
              </a:ext>
            </a:extLst>
          </p:cNvPr>
          <p:cNvSpPr>
            <a:spLocks noGrp="1"/>
          </p:cNvSpPr>
          <p:nvPr>
            <p:ph idx="1"/>
          </p:nvPr>
        </p:nvSpPr>
        <p:spPr/>
        <p:txBody>
          <a:bodyPr vert="horz" lIns="91440" tIns="45720" rIns="91440" bIns="45720" rtlCol="0" anchor="t">
            <a:noAutofit/>
          </a:bodyPr>
          <a:lstStyle/>
          <a:p>
            <a:pPr indent="-305435"/>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Cherry. K. (2023) What is Phrenology in Psychology? Available at: </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hlinkClick r:id="rId2">
                  <a:extLst>
                    <a:ext uri="{A12FA001-AC4F-418D-AE19-62706E023703}">
                      <ahyp:hlinkClr xmlns:ahyp="http://schemas.microsoft.com/office/drawing/2018/hyperlinkcolor" val="tx"/>
                    </a:ext>
                  </a:extLst>
                </a:hlinkClick>
              </a:rPr>
              <a:t>https://www.verywellmind.com/what-is-phrenology-2795251</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 (Accessed: 11 March 2024) </a:t>
            </a:r>
            <a:endPar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cs typeface="Calibri"/>
            </a:endParaRPr>
          </a:p>
          <a:p>
            <a:pPr indent="-305435"/>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Courts and Tribunals Judiciary (2022) R v David Fuller  Sentencing Remarks. Available at: </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hlinkClick r:id="rId3">
                  <a:extLst>
                    <a:ext uri="{A12FA001-AC4F-418D-AE19-62706E023703}">
                      <ahyp:hlinkClr xmlns:ahyp="http://schemas.microsoft.com/office/drawing/2018/hyperlinkcolor" val="tx"/>
                    </a:ext>
                  </a:extLst>
                </a:hlinkClick>
              </a:rPr>
              <a:t>https://www.judiciary.uk/wp-content/uploads/2022/12/R-v-David-Fuller-sentencing-remarks-071222.pdf</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 (Accessed: 11 March 2024)</a:t>
            </a:r>
            <a:endParaRPr lang="en-US">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ndParaRPr>
          </a:p>
          <a:p>
            <a:pPr indent="-305435"/>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Harvard </a:t>
            </a:r>
            <a:r>
              <a:rPr lang="en-US" sz="1400" err="1">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Countway</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 Library (Undated) Franz Joseph Gall. Available at: </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hlinkClick r:id="rId4">
                  <a:extLst>
                    <a:ext uri="{A12FA001-AC4F-418D-AE19-62706E023703}">
                      <ahyp:hlinkClr xmlns:ahyp="http://schemas.microsoft.com/office/drawing/2018/hyperlinkcolor" val="tx"/>
                    </a:ext>
                  </a:extLst>
                </a:hlinkClick>
              </a:rPr>
              <a:t>https://collections.countway.harvard.edu/onview/exhibits/show/talking-heads/franz-joseph-gall</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 (Accessed: 11 March 2024) </a:t>
            </a:r>
            <a:endParaRPr lang="en-US">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ndParaRPr>
          </a:p>
          <a:p>
            <a:pPr indent="-305435"/>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Kirk. T. (2021) David Fuller: the story of the 'morgue monster' whose crimes repulsed. Available at: </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hlinkClick r:id="rId5">
                  <a:extLst>
                    <a:ext uri="{A12FA001-AC4F-418D-AE19-62706E023703}">
                      <ahyp:hlinkClr xmlns:ahyp="http://schemas.microsoft.com/office/drawing/2018/hyperlinkcolor" val="tx"/>
                    </a:ext>
                  </a:extLst>
                </a:hlinkClick>
              </a:rPr>
              <a:t>https://www.standard.co.uk/news/crime/david-fuller-sentence-trial-family-kent-morgue-b971925.html</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 (Accessed: 11 March 2024) </a:t>
            </a:r>
            <a:endParaRPr lang="en-US">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ndParaRPr>
          </a:p>
          <a:p>
            <a:pPr indent="-305435"/>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Mayo Clinic (2024) Antisocial Personality Disorder. Available at: </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hlinkClick r:id="rId6">
                  <a:extLst>
                    <a:ext uri="{A12FA001-AC4F-418D-AE19-62706E023703}">
                      <ahyp:hlinkClr xmlns:ahyp="http://schemas.microsoft.com/office/drawing/2018/hyperlinkcolor" val="tx"/>
                    </a:ext>
                  </a:extLst>
                </a:hlinkClick>
              </a:rPr>
              <a:t>https://www.mayoclinic.org/diseases-conditions/antisocial-personality-disorder/symptoms-causes/syc-20353928#:~:text=Overview,rights%20and%20feelings%20of%20others</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 (Accessed: 11 March 2024) </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Mohamed. A. (2016) The Insanity Defense: Adowa Mohamed. Available at: </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hlinkClick r:id="rId7">
                  <a:extLst>
                    <a:ext uri="{A12FA001-AC4F-418D-AE19-62706E023703}">
                      <ahyp:hlinkClr xmlns:ahyp="http://schemas.microsoft.com/office/drawing/2018/hyperlinkcolor" val="tx"/>
                    </a:ext>
                  </a:extLst>
                </a:hlinkClick>
              </a:rPr>
              <a:t>https://scienceleadership.org/blog/the_insanity_defense--adowa_mohamed</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 (Accessed: 11 March 2024) </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Nickerson. C. (2024) Phrenology: The Study of Skull Shape And Behavior. Available at: </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hlinkClick r:id="rId8">
                  <a:extLst>
                    <a:ext uri="{A12FA001-AC4F-418D-AE19-62706E023703}">
                      <ahyp:hlinkClr xmlns:ahyp="http://schemas.microsoft.com/office/drawing/2018/hyperlinkcolor" val="tx"/>
                    </a:ext>
                  </a:extLst>
                </a:hlinkClick>
              </a:rPr>
              <a:t>https://www.simplypsychology.org/phrenology.html</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 (Accessed: 11 March 2024) </a:t>
            </a:r>
            <a:endParaRPr lang="en-US">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ndParaRPr>
          </a:p>
          <a:p>
            <a:pPr indent="-305435"/>
            <a:r>
              <a:rPr lang="en-US" sz="1400" err="1">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Piccotti</a:t>
            </a:r>
            <a:r>
              <a:rPr lang="en-US"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ea typeface="+mn-lt"/>
                <a:cs typeface="+mn-lt"/>
              </a:rPr>
              <a:t>. T. (2023) Ted Bundy. Available at: https://www.biography.com/crime/ted-bundy#ted-bundys-childhood (Accessed: 11 March 2024) </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marL="37465" indent="0">
              <a:buNone/>
            </a:pPr>
            <a:endParaRPr lang="en-US" sz="1200">
              <a:ln>
                <a:solidFill>
                  <a:prstClr val="black">
                    <a:lumMod val="75000"/>
                    <a:lumOff val="25000"/>
                    <a:alpha val="10000"/>
                  </a:prstClr>
                </a:solidFill>
              </a:ln>
              <a:solidFill>
                <a:srgbClr val="000000"/>
              </a:solidFill>
              <a:effectLst>
                <a:outerShdw blurRad="9525" dist="25400" dir="14640000" algn="tl" rotWithShape="0">
                  <a:prstClr val="black">
                    <a:alpha val="30000"/>
                  </a:prstClr>
                </a:outerShdw>
              </a:effectLst>
              <a:latin typeface="Calibri"/>
              <a:ea typeface="Calibri"/>
              <a:cs typeface="Calibri"/>
            </a:endParaRPr>
          </a:p>
        </p:txBody>
      </p:sp>
      <p:sp>
        <p:nvSpPr>
          <p:cNvPr id="6" name="TextBox 5">
            <a:extLst>
              <a:ext uri="{FF2B5EF4-FFF2-40B4-BE49-F238E27FC236}">
                <a16:creationId xmlns:a16="http://schemas.microsoft.com/office/drawing/2014/main" id="{98C2A106-0891-10C1-A148-BCCCED195EBF}"/>
              </a:ext>
            </a:extLst>
          </p:cNvPr>
          <p:cNvSpPr txBox="1"/>
          <p:nvPr/>
        </p:nvSpPr>
        <p:spPr>
          <a:xfrm>
            <a:off x="10145485" y="141906"/>
            <a:ext cx="1894115" cy="369332"/>
          </a:xfrm>
          <a:prstGeom prst="rect">
            <a:avLst/>
          </a:prstGeom>
          <a:noFill/>
        </p:spPr>
        <p:txBody>
          <a:bodyPr wrap="square">
            <a:spAutoFit/>
          </a:bodyPr>
          <a:lstStyle/>
          <a:p>
            <a:pPr algn="l"/>
            <a:r>
              <a:rPr lang="en-GB" dirty="0"/>
              <a:t>Edward Stannard</a:t>
            </a:r>
            <a:endParaRPr lang="en-GB" sz="1800" dirty="0"/>
          </a:p>
        </p:txBody>
      </p:sp>
    </p:spTree>
    <p:extLst>
      <p:ext uri="{BB962C8B-B14F-4D97-AF65-F5344CB8AC3E}">
        <p14:creationId xmlns:p14="http://schemas.microsoft.com/office/powerpoint/2010/main" val="4146872159"/>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F91E-F469-AD91-9BD6-DDD0E1348A76}"/>
              </a:ext>
            </a:extLst>
          </p:cNvPr>
          <p:cNvSpPr>
            <a:spLocks noGrp="1"/>
          </p:cNvSpPr>
          <p:nvPr>
            <p:ph type="title"/>
          </p:nvPr>
        </p:nvSpPr>
        <p:spPr>
          <a:xfrm>
            <a:off x="1013527" y="55501"/>
            <a:ext cx="11769865" cy="1325563"/>
          </a:xfrm>
        </p:spPr>
        <p:txBody>
          <a:bodyPr/>
          <a:lstStyle/>
          <a:p>
            <a:pPr algn="l"/>
            <a:r>
              <a:rPr lang="en-GB" u="sng" dirty="0">
                <a:latin typeface="Times New Roman"/>
                <a:ea typeface="Calibri Light"/>
                <a:cs typeface="Calibri Light"/>
              </a:rPr>
              <a:t>References</a:t>
            </a:r>
            <a:endParaRPr lang="en-GB" u="sng" dirty="0">
              <a:latin typeface="Times New Roman"/>
            </a:endParaRPr>
          </a:p>
        </p:txBody>
      </p:sp>
      <p:sp>
        <p:nvSpPr>
          <p:cNvPr id="3" name="Content Placeholder 2">
            <a:extLst>
              <a:ext uri="{FF2B5EF4-FFF2-40B4-BE49-F238E27FC236}">
                <a16:creationId xmlns:a16="http://schemas.microsoft.com/office/drawing/2014/main" id="{BC535C1C-484C-0D03-4576-BBC942FBCC58}"/>
              </a:ext>
            </a:extLst>
          </p:cNvPr>
          <p:cNvSpPr>
            <a:spLocks noGrp="1"/>
          </p:cNvSpPr>
          <p:nvPr>
            <p:ph idx="1"/>
          </p:nvPr>
        </p:nvSpPr>
        <p:spPr>
          <a:xfrm>
            <a:off x="662873" y="1109795"/>
            <a:ext cx="10515600" cy="5295408"/>
          </a:xfrm>
        </p:spPr>
        <p:txBody>
          <a:bodyPr vert="horz" lIns="91440" tIns="45720" rIns="91440" bIns="45720" rtlCol="0" anchor="t">
            <a:noAutofit/>
          </a:bodyPr>
          <a:lstStyle/>
          <a:p>
            <a:r>
              <a:rPr lang="en-GB" sz="1600" dirty="0">
                <a:latin typeface="Times New Roman"/>
                <a:cs typeface="Times New Roman"/>
              </a:rPr>
              <a:t>De Sousa, A. (2011). Freudian theory and consciousness: A conceptual analysis. </a:t>
            </a:r>
            <a:r>
              <a:rPr lang="en-GB" sz="1600" i="1" dirty="0" err="1">
                <a:latin typeface="Times New Roman"/>
                <a:cs typeface="Times New Roman"/>
              </a:rPr>
              <a:t>Mens</a:t>
            </a:r>
            <a:r>
              <a:rPr lang="en-GB" sz="1600" i="1" dirty="0">
                <a:latin typeface="Times New Roman"/>
                <a:cs typeface="Times New Roman"/>
              </a:rPr>
              <a:t> Sana Monographs</a:t>
            </a:r>
            <a:r>
              <a:rPr lang="en-GB" sz="1600" dirty="0">
                <a:latin typeface="Times New Roman"/>
                <a:cs typeface="Times New Roman"/>
              </a:rPr>
              <a:t>, [online] 9(1), p.210. </a:t>
            </a:r>
            <a:r>
              <a:rPr lang="en-GB" sz="1600" dirty="0" err="1">
                <a:latin typeface="Times New Roman"/>
                <a:cs typeface="Times New Roman"/>
              </a:rPr>
              <a:t>doi</a:t>
            </a:r>
            <a:r>
              <a:rPr lang="en-GB" sz="1600" dirty="0">
                <a:latin typeface="Times New Roman"/>
                <a:cs typeface="Times New Roman"/>
              </a:rPr>
              <a:t>: </a:t>
            </a:r>
            <a:r>
              <a:rPr lang="en-GB" sz="1600" dirty="0">
                <a:solidFill>
                  <a:srgbClr val="954F72"/>
                </a:solidFill>
                <a:latin typeface="Times New Roman"/>
                <a:cs typeface="Times New Roman"/>
                <a:hlinkClick r:id="rId2"/>
              </a:rPr>
              <a:t>https://doi.org/10.4103/0973-1229.77437</a:t>
            </a:r>
            <a:r>
              <a:rPr lang="en-GB" sz="1600" dirty="0">
                <a:latin typeface="Times New Roman"/>
                <a:cs typeface="Times New Roman"/>
              </a:rPr>
              <a:t>. (Accessed: 25/02/24).</a:t>
            </a:r>
            <a:endParaRPr lang="en-GB" sz="1600" dirty="0">
              <a:latin typeface="Times New Roman"/>
              <a:ea typeface="Calibri" panose="020F0502020204030204"/>
              <a:cs typeface="Calibri" panose="020F0502020204030204"/>
            </a:endParaRPr>
          </a:p>
          <a:p>
            <a:r>
              <a:rPr lang="en-GB" sz="1600" dirty="0">
                <a:latin typeface="Times New Roman"/>
                <a:ea typeface="Calibri"/>
                <a:cs typeface="Times New Roman"/>
              </a:rPr>
              <a:t>Freud, S. (1923). </a:t>
            </a:r>
            <a:r>
              <a:rPr lang="en-GB" sz="1600" i="1" dirty="0">
                <a:latin typeface="Times New Roman"/>
                <a:ea typeface="Calibri"/>
                <a:cs typeface="Times New Roman"/>
              </a:rPr>
              <a:t>The Ego and the Id</a:t>
            </a:r>
            <a:r>
              <a:rPr lang="en-GB" sz="1600" dirty="0">
                <a:latin typeface="Times New Roman"/>
                <a:ea typeface="Calibri"/>
                <a:cs typeface="Times New Roman"/>
              </a:rPr>
              <a:t>. S.L.: Clydesdale </a:t>
            </a:r>
            <a:r>
              <a:rPr lang="en-GB" sz="1600" dirty="0" err="1">
                <a:latin typeface="Times New Roman"/>
                <a:ea typeface="Calibri"/>
                <a:cs typeface="Times New Roman"/>
              </a:rPr>
              <a:t>Pr</a:t>
            </a:r>
            <a:r>
              <a:rPr lang="en-GB" sz="1600" dirty="0">
                <a:latin typeface="Times New Roman"/>
                <a:ea typeface="Calibri"/>
                <a:cs typeface="Times New Roman"/>
              </a:rPr>
              <a:t> </a:t>
            </a:r>
            <a:r>
              <a:rPr lang="en-GB" sz="1600" dirty="0" err="1">
                <a:latin typeface="Times New Roman"/>
                <a:ea typeface="Calibri"/>
                <a:cs typeface="Times New Roman"/>
              </a:rPr>
              <a:t>Llc</a:t>
            </a:r>
            <a:r>
              <a:rPr lang="en-GB" sz="1600" dirty="0">
                <a:latin typeface="Times New Roman"/>
                <a:ea typeface="Calibri"/>
                <a:cs typeface="Times New Roman"/>
              </a:rPr>
              <a:t>. </a:t>
            </a:r>
          </a:p>
          <a:p>
            <a:r>
              <a:rPr lang="en-GB" sz="1600" dirty="0" err="1">
                <a:solidFill>
                  <a:schemeClr val="tx1"/>
                </a:solidFill>
                <a:ea typeface="+mn-lt"/>
                <a:cs typeface="+mn-lt"/>
              </a:rPr>
              <a:t>Hattenstone</a:t>
            </a:r>
            <a:r>
              <a:rPr lang="en-GB" sz="1600" dirty="0">
                <a:solidFill>
                  <a:schemeClr val="tx1"/>
                </a:solidFill>
                <a:ea typeface="+mn-lt"/>
                <a:cs typeface="+mn-lt"/>
              </a:rPr>
              <a:t>, S. and Allison, E. (2017). </a:t>
            </a:r>
            <a:r>
              <a:rPr lang="en-GB" sz="1600" i="1" dirty="0">
                <a:solidFill>
                  <a:schemeClr val="tx1"/>
                </a:solidFill>
                <a:ea typeface="+mn-lt"/>
                <a:cs typeface="+mn-lt"/>
              </a:rPr>
              <a:t>‘You don’t ever get over it’: meet the British soldiers living with post-traumatic stress disorder</a:t>
            </a:r>
            <a:r>
              <a:rPr lang="en-GB" sz="1600" dirty="0">
                <a:solidFill>
                  <a:schemeClr val="tx1"/>
                </a:solidFill>
                <a:ea typeface="+mn-lt"/>
                <a:cs typeface="+mn-lt"/>
              </a:rPr>
              <a:t>. [online] the Guardian. Available at: </a:t>
            </a:r>
            <a:r>
              <a:rPr lang="en-GB" sz="1600" dirty="0">
                <a:solidFill>
                  <a:srgbClr val="2C3E50"/>
                </a:solidFill>
                <a:ea typeface="+mn-lt"/>
                <a:cs typeface="+mn-lt"/>
                <a:hlinkClick r:id="rId3"/>
              </a:rPr>
              <a:t>https://www.theguardian.com/society/2014/oct/18/collateral-damage-ex-soldiers-living-with-ptsd</a:t>
            </a:r>
            <a:r>
              <a:rPr lang="en-GB" sz="1600" dirty="0">
                <a:solidFill>
                  <a:schemeClr val="tx1"/>
                </a:solidFill>
                <a:ea typeface="+mn-lt"/>
                <a:cs typeface="+mn-lt"/>
              </a:rPr>
              <a:t>. (Accessed: 25/02/24).</a:t>
            </a:r>
            <a:endParaRPr lang="en-GB" sz="1600" dirty="0">
              <a:solidFill>
                <a:schemeClr val="tx1"/>
              </a:solidFill>
              <a:latin typeface="Times New Roman"/>
              <a:ea typeface="Calibri"/>
              <a:cs typeface="Times New Roman"/>
            </a:endParaRPr>
          </a:p>
          <a:p>
            <a:r>
              <a:rPr lang="en-GB" sz="1600" dirty="0">
                <a:latin typeface="Times New Roman"/>
                <a:ea typeface="Calibri"/>
                <a:cs typeface="Times New Roman"/>
              </a:rPr>
              <a:t>Kettler, S. and </a:t>
            </a:r>
            <a:r>
              <a:rPr lang="en-GB" sz="1600" dirty="0" err="1">
                <a:latin typeface="Times New Roman"/>
                <a:ea typeface="Calibri"/>
                <a:cs typeface="Times New Roman"/>
              </a:rPr>
              <a:t>Piccotti</a:t>
            </a:r>
            <a:r>
              <a:rPr lang="en-GB" sz="1600" dirty="0">
                <a:latin typeface="Times New Roman"/>
                <a:ea typeface="Calibri"/>
                <a:cs typeface="Times New Roman"/>
              </a:rPr>
              <a:t>, T. (2020). </a:t>
            </a:r>
            <a:r>
              <a:rPr lang="en-GB" sz="1600" i="1" dirty="0">
                <a:latin typeface="Times New Roman"/>
                <a:ea typeface="Calibri"/>
                <a:cs typeface="Times New Roman"/>
              </a:rPr>
              <a:t>Inside Ted Bundy’s Troubled and Disturbing Childhood</a:t>
            </a:r>
            <a:r>
              <a:rPr lang="en-GB" sz="1600" dirty="0">
                <a:latin typeface="Times New Roman"/>
                <a:ea typeface="Calibri"/>
                <a:cs typeface="Times New Roman"/>
              </a:rPr>
              <a:t>. [online] Biography. Available at: </a:t>
            </a:r>
            <a:r>
              <a:rPr lang="en-GB" sz="1600" dirty="0">
                <a:solidFill>
                  <a:srgbClr val="954F72"/>
                </a:solidFill>
                <a:latin typeface="Times New Roman"/>
                <a:ea typeface="Calibri"/>
                <a:cs typeface="Times New Roman"/>
                <a:hlinkClick r:id="rId4"/>
              </a:rPr>
              <a:t>https://www.biography.com/crime/ted-bundy-childhood</a:t>
            </a:r>
            <a:r>
              <a:rPr lang="en-GB" sz="1600" dirty="0">
                <a:latin typeface="Times New Roman"/>
                <a:ea typeface="Calibri"/>
                <a:cs typeface="Times New Roman"/>
              </a:rPr>
              <a:t>. (Accessed: 25/02/24).</a:t>
            </a:r>
            <a:endParaRPr lang="en-GB" sz="1600" dirty="0">
              <a:latin typeface="Times New Roman"/>
              <a:ea typeface="Calibri"/>
              <a:cs typeface="Calibri"/>
            </a:endParaRPr>
          </a:p>
          <a:p>
            <a:r>
              <a:rPr lang="en-GB" sz="1600" dirty="0" err="1">
                <a:latin typeface="Times New Roman"/>
                <a:ea typeface="Calibri"/>
                <a:cs typeface="Times New Roman"/>
              </a:rPr>
              <a:t>Mcleod</a:t>
            </a:r>
            <a:r>
              <a:rPr lang="en-GB" sz="1600" dirty="0">
                <a:latin typeface="Times New Roman"/>
                <a:ea typeface="Calibri"/>
                <a:cs typeface="Times New Roman"/>
              </a:rPr>
              <a:t>, S. (2009). </a:t>
            </a:r>
            <a:r>
              <a:rPr lang="en-GB" sz="1600" i="1" dirty="0">
                <a:latin typeface="Times New Roman"/>
                <a:ea typeface="Calibri"/>
                <a:cs typeface="Times New Roman"/>
              </a:rPr>
              <a:t>Unconscious Mind | Simply Psychology</a:t>
            </a:r>
            <a:r>
              <a:rPr lang="en-GB" sz="1600" dirty="0">
                <a:latin typeface="Times New Roman"/>
                <a:ea typeface="Calibri"/>
                <a:cs typeface="Times New Roman"/>
              </a:rPr>
              <a:t>. [online] Simplypsychology.org. Available at: </a:t>
            </a:r>
            <a:r>
              <a:rPr lang="en-GB" sz="1600" dirty="0">
                <a:solidFill>
                  <a:srgbClr val="954F72"/>
                </a:solidFill>
                <a:latin typeface="Times New Roman"/>
                <a:ea typeface="Calibri"/>
                <a:cs typeface="Times New Roman"/>
                <a:hlinkClick r:id="rId5"/>
              </a:rPr>
              <a:t>https://www.simplypsychology.org/unconscious-mind.html</a:t>
            </a:r>
            <a:r>
              <a:rPr lang="en-GB" sz="1600" dirty="0">
                <a:latin typeface="Times New Roman"/>
                <a:ea typeface="Calibri"/>
                <a:cs typeface="Times New Roman"/>
              </a:rPr>
              <a:t>. (Accessed: 25/02/24).</a:t>
            </a:r>
          </a:p>
          <a:p>
            <a:r>
              <a:rPr lang="en-GB" sz="1600" dirty="0">
                <a:latin typeface="Times New Roman"/>
                <a:ea typeface="Calibri"/>
                <a:cs typeface="Times New Roman"/>
              </a:rPr>
              <a:t>Nash, J. (2018). </a:t>
            </a:r>
            <a:r>
              <a:rPr lang="en-GB" sz="1600" i="1" dirty="0">
                <a:latin typeface="Times New Roman"/>
                <a:ea typeface="Calibri"/>
                <a:cs typeface="Times New Roman"/>
              </a:rPr>
              <a:t>Psychoanalysis: A Brief History of Freud’s Psychoanalytic Theory [2019]</a:t>
            </a:r>
            <a:r>
              <a:rPr lang="en-GB" sz="1600" dirty="0">
                <a:latin typeface="Times New Roman"/>
                <a:ea typeface="Calibri"/>
                <a:cs typeface="Times New Roman"/>
              </a:rPr>
              <a:t>. [online] PositivePsychology.com. Available at: </a:t>
            </a:r>
            <a:r>
              <a:rPr lang="en-GB" sz="1600" dirty="0">
                <a:solidFill>
                  <a:srgbClr val="954F72"/>
                </a:solidFill>
                <a:latin typeface="Times New Roman"/>
                <a:ea typeface="Calibri"/>
                <a:cs typeface="Times New Roman"/>
                <a:hlinkClick r:id="rId6"/>
              </a:rPr>
              <a:t>https://positivepsychology.com/psychoanalysis/</a:t>
            </a:r>
            <a:r>
              <a:rPr lang="en-GB" sz="1600" dirty="0">
                <a:latin typeface="Times New Roman"/>
                <a:ea typeface="Calibri"/>
                <a:cs typeface="Times New Roman"/>
              </a:rPr>
              <a:t>. (Accessed: 25/02/24). </a:t>
            </a:r>
          </a:p>
          <a:p>
            <a:r>
              <a:rPr lang="en-GB" sz="1600" dirty="0">
                <a:ea typeface="+mn-lt"/>
                <a:cs typeface="+mn-lt"/>
              </a:rPr>
              <a:t>Psycho-analysis and the war neuroses. (2014). Lieu De Publication Non </a:t>
            </a:r>
            <a:r>
              <a:rPr lang="en-GB" sz="1600" dirty="0" err="1">
                <a:ea typeface="+mn-lt"/>
                <a:cs typeface="+mn-lt"/>
              </a:rPr>
              <a:t>Identifié</a:t>
            </a:r>
            <a:r>
              <a:rPr lang="en-GB" sz="1600" dirty="0">
                <a:ea typeface="+mn-lt"/>
                <a:cs typeface="+mn-lt"/>
              </a:rPr>
              <a:t>: Literary Licensing.</a:t>
            </a:r>
          </a:p>
          <a:p>
            <a:r>
              <a:rPr lang="en-GB" sz="1600" dirty="0">
                <a:latin typeface="Times New Roman"/>
                <a:ea typeface="+mn-lt"/>
                <a:cs typeface="+mn-lt"/>
              </a:rPr>
              <a:t>Sullivan, K.M. (2020). </a:t>
            </a:r>
            <a:r>
              <a:rPr lang="en-GB" sz="1600" i="1" dirty="0">
                <a:latin typeface="Times New Roman"/>
                <a:ea typeface="+mn-lt"/>
                <a:cs typeface="+mn-lt"/>
              </a:rPr>
              <a:t>BUNDY MURDERS : a comprehensive </a:t>
            </a:r>
            <a:r>
              <a:rPr lang="en-GB" sz="1600" i="1" dirty="0" err="1">
                <a:latin typeface="Times New Roman"/>
                <a:ea typeface="+mn-lt"/>
                <a:cs typeface="+mn-lt"/>
              </a:rPr>
              <a:t>history.</a:t>
            </a:r>
            <a:r>
              <a:rPr lang="en-GB" sz="1600" dirty="0" err="1">
                <a:latin typeface="Times New Roman"/>
                <a:ea typeface="+mn-lt"/>
                <a:cs typeface="+mn-lt"/>
              </a:rPr>
              <a:t>S.L</a:t>
            </a:r>
            <a:r>
              <a:rPr lang="en-GB" sz="1600" dirty="0">
                <a:latin typeface="Times New Roman"/>
                <a:ea typeface="+mn-lt"/>
                <a:cs typeface="+mn-lt"/>
              </a:rPr>
              <a:t>.: </a:t>
            </a:r>
            <a:r>
              <a:rPr lang="en-GB" sz="1600" dirty="0" err="1">
                <a:latin typeface="Times New Roman"/>
                <a:ea typeface="+mn-lt"/>
                <a:cs typeface="+mn-lt"/>
              </a:rPr>
              <a:t>Mcfarland</a:t>
            </a:r>
            <a:r>
              <a:rPr lang="en-GB" sz="1600" dirty="0">
                <a:latin typeface="Times New Roman"/>
                <a:ea typeface="+mn-lt"/>
                <a:cs typeface="+mn-lt"/>
              </a:rPr>
              <a:t>.</a:t>
            </a:r>
          </a:p>
          <a:p>
            <a:r>
              <a:rPr lang="en-GB" sz="1600" dirty="0">
                <a:latin typeface="Times New Roman"/>
                <a:ea typeface="Calibri"/>
                <a:cs typeface="Times New Roman"/>
              </a:rPr>
              <a:t>Tauber, A.I. (2010). </a:t>
            </a:r>
            <a:r>
              <a:rPr lang="en-GB" sz="1600" i="1" dirty="0">
                <a:latin typeface="Times New Roman"/>
                <a:ea typeface="Calibri"/>
                <a:cs typeface="Times New Roman"/>
              </a:rPr>
              <a:t>Freud, the reluctant philosopher</a:t>
            </a:r>
            <a:r>
              <a:rPr lang="en-GB" sz="1600" dirty="0">
                <a:latin typeface="Times New Roman"/>
                <a:ea typeface="Calibri"/>
                <a:cs typeface="Times New Roman"/>
              </a:rPr>
              <a:t>. Princeton, N.J. ; Oxford: Princeton University Press, Cop. </a:t>
            </a:r>
          </a:p>
          <a:p>
            <a:r>
              <a:rPr lang="en-GB" sz="1600" dirty="0">
                <a:solidFill>
                  <a:schemeClr val="tx1"/>
                </a:solidFill>
                <a:latin typeface="Times New Roman"/>
                <a:ea typeface="+mn-lt"/>
                <a:cs typeface="+mn-lt"/>
              </a:rPr>
              <a:t>www.kcl.ac.uk. (2019). </a:t>
            </a:r>
            <a:r>
              <a:rPr lang="en-GB" sz="1600" i="1" dirty="0">
                <a:solidFill>
                  <a:schemeClr val="tx1"/>
                </a:solidFill>
                <a:latin typeface="Times New Roman"/>
                <a:ea typeface="+mn-lt"/>
                <a:cs typeface="+mn-lt"/>
              </a:rPr>
              <a:t>King’s Centre for Military Health Research (KCMHR)</a:t>
            </a:r>
            <a:r>
              <a:rPr lang="en-GB" sz="1600" dirty="0">
                <a:solidFill>
                  <a:schemeClr val="tx1"/>
                </a:solidFill>
                <a:latin typeface="Times New Roman"/>
                <a:ea typeface="+mn-lt"/>
                <a:cs typeface="+mn-lt"/>
              </a:rPr>
              <a:t>. [online] Available at:</a:t>
            </a:r>
            <a:r>
              <a:rPr lang="en-GB" sz="1600" dirty="0">
                <a:solidFill>
                  <a:srgbClr val="2C3E50"/>
                </a:solidFill>
                <a:latin typeface="Times New Roman"/>
                <a:ea typeface="+mn-lt"/>
                <a:cs typeface="+mn-lt"/>
              </a:rPr>
              <a:t> </a:t>
            </a:r>
            <a:r>
              <a:rPr lang="en-GB" sz="1600" dirty="0">
                <a:solidFill>
                  <a:srgbClr val="2C3E50"/>
                </a:solidFill>
                <a:latin typeface="Times New Roman"/>
                <a:ea typeface="+mn-lt"/>
                <a:cs typeface="+mn-lt"/>
                <a:hlinkClick r:id="rId7"/>
              </a:rPr>
              <a:t>https://www.kcl.ac.uk/research/kcmhr</a:t>
            </a:r>
            <a:r>
              <a:rPr lang="en-GB" sz="1600" dirty="0">
                <a:solidFill>
                  <a:schemeClr val="tx1"/>
                </a:solidFill>
                <a:latin typeface="Times New Roman"/>
                <a:ea typeface="+mn-lt"/>
                <a:cs typeface="+mn-lt"/>
              </a:rPr>
              <a:t>. (Accessed: 25/02/24).</a:t>
            </a:r>
            <a:endParaRPr lang="en-GB" sz="1600" dirty="0">
              <a:solidFill>
                <a:schemeClr val="tx1"/>
              </a:solidFill>
              <a:latin typeface="Times New Roman"/>
              <a:ea typeface="Calibri"/>
              <a:cs typeface="Times New Roman"/>
            </a:endParaRPr>
          </a:p>
          <a:p>
            <a:endParaRPr lang="en-GB" sz="1600" dirty="0">
              <a:latin typeface="Times New Roman"/>
              <a:ea typeface="Calibri"/>
              <a:cs typeface="Times New Roman"/>
            </a:endParaRPr>
          </a:p>
          <a:p>
            <a:endParaRPr lang="en-GB" sz="1600" dirty="0">
              <a:ea typeface="Calibri"/>
              <a:cs typeface="Calibri"/>
            </a:endParaRPr>
          </a:p>
          <a:p>
            <a:endParaRPr lang="en-GB" sz="1600" dirty="0">
              <a:ea typeface="Calibri"/>
              <a:cs typeface="Calibri"/>
            </a:endParaRPr>
          </a:p>
          <a:p>
            <a:endParaRPr lang="en-GB" dirty="0">
              <a:ea typeface="Calibri"/>
              <a:cs typeface="Calibri"/>
            </a:endParaRPr>
          </a:p>
        </p:txBody>
      </p:sp>
      <p:sp>
        <p:nvSpPr>
          <p:cNvPr id="4" name="Title 1">
            <a:extLst>
              <a:ext uri="{FF2B5EF4-FFF2-40B4-BE49-F238E27FC236}">
                <a16:creationId xmlns:a16="http://schemas.microsoft.com/office/drawing/2014/main" id="{9D94E99C-D05F-47B7-98F0-E8A744CC8D19}"/>
              </a:ext>
            </a:extLst>
          </p:cNvPr>
          <p:cNvSpPr txBox="1">
            <a:spLocks/>
          </p:cNvSpPr>
          <p:nvPr/>
        </p:nvSpPr>
        <p:spPr>
          <a:xfrm>
            <a:off x="10245231" y="55501"/>
            <a:ext cx="2044651" cy="554099"/>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000" dirty="0"/>
              <a:t>Matthew Rees</a:t>
            </a:r>
          </a:p>
        </p:txBody>
      </p:sp>
    </p:spTree>
    <p:extLst>
      <p:ext uri="{BB962C8B-B14F-4D97-AF65-F5344CB8AC3E}">
        <p14:creationId xmlns:p14="http://schemas.microsoft.com/office/powerpoint/2010/main" val="3117132066"/>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D84CD6-6C59-8D58-F226-9755348A6F3F}"/>
              </a:ext>
            </a:extLst>
          </p:cNvPr>
          <p:cNvSpPr>
            <a:spLocks noGrp="1"/>
          </p:cNvSpPr>
          <p:nvPr>
            <p:ph idx="1"/>
          </p:nvPr>
        </p:nvSpPr>
        <p:spPr/>
        <p:txBody>
          <a:bodyPr vert="horz" lIns="91440" tIns="45720" rIns="91440" bIns="45720" rtlCol="0" anchor="t">
            <a:normAutofit/>
          </a:bodyPr>
          <a:lstStyle/>
          <a:p>
            <a:r>
              <a:rPr lang="en-GB" sz="1800" dirty="0">
                <a:solidFill>
                  <a:schemeClr val="tx1"/>
                </a:solidFill>
                <a:latin typeface="Times New Roman"/>
                <a:ea typeface="+mn-lt"/>
                <a:cs typeface="+mn-lt"/>
              </a:rPr>
              <a:t>Staff, M.H.G. (2022). </a:t>
            </a:r>
            <a:r>
              <a:rPr lang="en-GB" sz="1800" i="1" dirty="0">
                <a:solidFill>
                  <a:schemeClr val="tx1"/>
                </a:solidFill>
                <a:latin typeface="Times New Roman"/>
                <a:ea typeface="+mn-lt"/>
                <a:cs typeface="+mn-lt"/>
              </a:rPr>
              <a:t>The Advantages and Disadvantages of Psychoanalytical Psychotherapy</a:t>
            </a:r>
            <a:r>
              <a:rPr lang="en-GB" sz="1800" dirty="0">
                <a:solidFill>
                  <a:schemeClr val="tx1"/>
                </a:solidFill>
                <a:latin typeface="Times New Roman"/>
                <a:ea typeface="+mn-lt"/>
                <a:cs typeface="+mn-lt"/>
              </a:rPr>
              <a:t>. [online] Mental Health General. Available at: </a:t>
            </a:r>
            <a:r>
              <a:rPr lang="en-GB" sz="1800" dirty="0">
                <a:solidFill>
                  <a:srgbClr val="E98052"/>
                </a:solidFill>
                <a:latin typeface="Times New Roman"/>
                <a:ea typeface="+mn-lt"/>
                <a:cs typeface="+mn-lt"/>
                <a:hlinkClick r:id="rId2">
                  <a:extLst>
                    <a:ext uri="{A12FA001-AC4F-418D-AE19-62706E023703}">
                      <ahyp:hlinkClr xmlns:ahyp="http://schemas.microsoft.com/office/drawing/2018/hyperlinkcolor" val="tx"/>
                    </a:ext>
                  </a:extLst>
                </a:hlinkClick>
              </a:rPr>
              <a:t>https://www.mentalhealthgeneral.com/the-advantages-and-disadvantages-of-psychoanalytical-psychotherapy</a:t>
            </a:r>
            <a:r>
              <a:rPr lang="en-GB" sz="1800" dirty="0">
                <a:solidFill>
                  <a:srgbClr val="C36F4A"/>
                </a:solidFill>
                <a:latin typeface="Times New Roman"/>
                <a:ea typeface="+mn-lt"/>
                <a:cs typeface="+mn-lt"/>
                <a:hlinkClick r:id="rId2">
                  <a:extLst>
                    <a:ext uri="{A12FA001-AC4F-418D-AE19-62706E023703}">
                      <ahyp:hlinkClr xmlns:ahyp="http://schemas.microsoft.com/office/drawing/2018/hyperlinkcolor" val="tx"/>
                    </a:ext>
                  </a:extLst>
                </a:hlinkClick>
              </a:rPr>
              <a:t>/</a:t>
            </a:r>
            <a:r>
              <a:rPr lang="en-GB" sz="1800" dirty="0">
                <a:solidFill>
                  <a:schemeClr val="tx1"/>
                </a:solidFill>
                <a:latin typeface="Times New Roman"/>
                <a:ea typeface="+mn-lt"/>
                <a:cs typeface="+mn-lt"/>
              </a:rPr>
              <a:t>. (Accessed: 26/02/2024).</a:t>
            </a:r>
          </a:p>
          <a:p>
            <a:endParaRPr lang="en-GB" sz="1800" dirty="0">
              <a:solidFill>
                <a:srgbClr val="2C3E50"/>
              </a:solidFill>
              <a:latin typeface="Times New Roman"/>
              <a:ea typeface="+mn-lt"/>
              <a:cs typeface="+mn-lt"/>
            </a:endParaRPr>
          </a:p>
          <a:p>
            <a:r>
              <a:rPr lang="en-GB" sz="1800" dirty="0">
                <a:solidFill>
                  <a:schemeClr val="tx1"/>
                </a:solidFill>
                <a:latin typeface="Times New Roman"/>
                <a:ea typeface="+mn-lt"/>
                <a:cs typeface="+mn-lt"/>
              </a:rPr>
              <a:t>Cherry, K. (2022). </a:t>
            </a:r>
            <a:r>
              <a:rPr lang="en-GB" sz="1800" i="1" dirty="0">
                <a:solidFill>
                  <a:schemeClr val="tx1"/>
                </a:solidFill>
                <a:latin typeface="Times New Roman"/>
                <a:ea typeface="+mn-lt"/>
                <a:cs typeface="+mn-lt"/>
              </a:rPr>
              <a:t>The Life, Work, and Theories of Sigmund Freud</a:t>
            </a:r>
            <a:r>
              <a:rPr lang="en-GB" sz="1800" dirty="0">
                <a:solidFill>
                  <a:schemeClr val="tx1"/>
                </a:solidFill>
                <a:latin typeface="Times New Roman"/>
                <a:ea typeface="+mn-lt"/>
                <a:cs typeface="+mn-lt"/>
              </a:rPr>
              <a:t>. [online] </a:t>
            </a:r>
            <a:r>
              <a:rPr lang="en-GB" sz="1800" dirty="0" err="1">
                <a:solidFill>
                  <a:schemeClr val="tx1"/>
                </a:solidFill>
                <a:latin typeface="Times New Roman"/>
                <a:ea typeface="+mn-lt"/>
                <a:cs typeface="+mn-lt"/>
              </a:rPr>
              <a:t>Verywell</a:t>
            </a:r>
            <a:r>
              <a:rPr lang="en-GB" sz="1800" dirty="0">
                <a:solidFill>
                  <a:schemeClr val="tx1"/>
                </a:solidFill>
                <a:latin typeface="Times New Roman"/>
                <a:ea typeface="+mn-lt"/>
                <a:cs typeface="+mn-lt"/>
              </a:rPr>
              <a:t> Mind. Available at: </a:t>
            </a:r>
            <a:r>
              <a:rPr lang="en-GB" sz="1800" dirty="0">
                <a:solidFill>
                  <a:srgbClr val="2C3E50"/>
                </a:solidFill>
                <a:latin typeface="Times New Roman"/>
                <a:ea typeface="+mn-lt"/>
                <a:cs typeface="+mn-lt"/>
                <a:hlinkClick r:id="rId3"/>
              </a:rPr>
              <a:t>https://www.verywellmind.com/sigmund-freud-his-life-work-and-theories-2795860</a:t>
            </a:r>
            <a:r>
              <a:rPr lang="en-GB" sz="1800" dirty="0">
                <a:solidFill>
                  <a:schemeClr val="tx1"/>
                </a:solidFill>
                <a:latin typeface="Times New Roman"/>
                <a:ea typeface="+mn-lt"/>
                <a:cs typeface="+mn-lt"/>
              </a:rPr>
              <a:t>. (Accessed: 26/02/2024).</a:t>
            </a:r>
          </a:p>
          <a:p>
            <a:endParaRPr lang="en-GB" sz="1800" dirty="0">
              <a:solidFill>
                <a:srgbClr val="2C3E50"/>
              </a:solidFill>
              <a:latin typeface="Times New Roman"/>
              <a:ea typeface="+mn-lt"/>
              <a:cs typeface="+mn-lt"/>
            </a:endParaRPr>
          </a:p>
          <a:p>
            <a:r>
              <a:rPr lang="en-GB" sz="1800" dirty="0">
                <a:solidFill>
                  <a:schemeClr val="tx1"/>
                </a:solidFill>
                <a:ea typeface="+mn-lt"/>
                <a:cs typeface="+mn-lt"/>
              </a:rPr>
              <a:t>Anon, (2022). </a:t>
            </a:r>
            <a:r>
              <a:rPr lang="en-GB" sz="1800" i="1" dirty="0">
                <a:solidFill>
                  <a:schemeClr val="tx1"/>
                </a:solidFill>
                <a:ea typeface="+mn-lt"/>
                <a:cs typeface="+mn-lt"/>
              </a:rPr>
              <a:t>Sigmund Freud: Theories &amp; Contribution to Psychology</a:t>
            </a:r>
            <a:r>
              <a:rPr lang="en-GB" sz="1800" dirty="0">
                <a:solidFill>
                  <a:schemeClr val="tx1"/>
                </a:solidFill>
                <a:ea typeface="+mn-lt"/>
                <a:cs typeface="+mn-lt"/>
              </a:rPr>
              <a:t>. [online] Available at:</a:t>
            </a:r>
            <a:r>
              <a:rPr lang="en-GB" sz="1800" dirty="0">
                <a:solidFill>
                  <a:srgbClr val="2C3E50"/>
                </a:solidFill>
                <a:ea typeface="+mn-lt"/>
                <a:cs typeface="+mn-lt"/>
              </a:rPr>
              <a:t> </a:t>
            </a:r>
            <a:r>
              <a:rPr lang="en-GB" sz="1800" dirty="0">
                <a:solidFill>
                  <a:srgbClr val="2C3E50"/>
                </a:solidFill>
                <a:ea typeface="+mn-lt"/>
                <a:cs typeface="+mn-lt"/>
                <a:hlinkClick r:id="rId4"/>
              </a:rPr>
              <a:t>https://www.simplypsychology.org/sigmund-freud.html#Freuds-Followers</a:t>
            </a:r>
            <a:r>
              <a:rPr lang="en-GB" sz="1800" dirty="0">
                <a:solidFill>
                  <a:schemeClr val="tx1"/>
                </a:solidFill>
                <a:ea typeface="+mn-lt"/>
                <a:cs typeface="+mn-lt"/>
              </a:rPr>
              <a:t>. (Accessed: 26/02/2024).</a:t>
            </a:r>
            <a:endParaRPr lang="en-GB" sz="1800" dirty="0">
              <a:solidFill>
                <a:schemeClr val="tx1"/>
              </a:solidFill>
              <a:latin typeface="Times New Roman"/>
              <a:ea typeface="+mn-lt"/>
              <a:cs typeface="+mn-lt"/>
            </a:endParaRPr>
          </a:p>
          <a:p>
            <a:endParaRPr lang="en-GB" sz="1800" dirty="0">
              <a:solidFill>
                <a:srgbClr val="2C3E50"/>
              </a:solidFill>
              <a:latin typeface="Times New Roman"/>
              <a:ea typeface="+mn-lt"/>
              <a:cs typeface="+mn-lt"/>
            </a:endParaRPr>
          </a:p>
          <a:p>
            <a:endParaRPr lang="en-GB" sz="1800" dirty="0">
              <a:solidFill>
                <a:srgbClr val="2C3E50"/>
              </a:solidFill>
              <a:latin typeface="Times New Roman"/>
              <a:ea typeface="+mn-lt"/>
              <a:cs typeface="+mn-lt"/>
            </a:endParaRPr>
          </a:p>
          <a:p>
            <a:endParaRPr lang="en-GB" sz="1800" dirty="0">
              <a:solidFill>
                <a:srgbClr val="2C3E50"/>
              </a:solidFill>
              <a:latin typeface="Times New Roman"/>
              <a:ea typeface="+mn-lt"/>
              <a:cs typeface="+mn-lt"/>
            </a:endParaRPr>
          </a:p>
        </p:txBody>
      </p:sp>
      <p:sp>
        <p:nvSpPr>
          <p:cNvPr id="6" name="Title 1">
            <a:extLst>
              <a:ext uri="{FF2B5EF4-FFF2-40B4-BE49-F238E27FC236}">
                <a16:creationId xmlns:a16="http://schemas.microsoft.com/office/drawing/2014/main" id="{E495E748-B233-D93F-3C91-DAB33CBB5C3B}"/>
              </a:ext>
            </a:extLst>
          </p:cNvPr>
          <p:cNvSpPr txBox="1">
            <a:spLocks/>
          </p:cNvSpPr>
          <p:nvPr/>
        </p:nvSpPr>
        <p:spPr>
          <a:xfrm>
            <a:off x="10245231" y="55501"/>
            <a:ext cx="2044651" cy="554099"/>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000" dirty="0"/>
              <a:t>Matthew Rees</a:t>
            </a:r>
          </a:p>
        </p:txBody>
      </p:sp>
    </p:spTree>
    <p:extLst>
      <p:ext uri="{BB962C8B-B14F-4D97-AF65-F5344CB8AC3E}">
        <p14:creationId xmlns:p14="http://schemas.microsoft.com/office/powerpoint/2010/main" val="3771385663"/>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6264-E94C-E8E6-5148-23B69413B109}"/>
              </a:ext>
            </a:extLst>
          </p:cNvPr>
          <p:cNvSpPr>
            <a:spLocks noGrp="1"/>
          </p:cNvSpPr>
          <p:nvPr>
            <p:ph type="title"/>
          </p:nvPr>
        </p:nvSpPr>
        <p:spPr>
          <a:xfrm>
            <a:off x="913795" y="218661"/>
            <a:ext cx="10353762" cy="970450"/>
          </a:xfrm>
        </p:spPr>
        <p:txBody>
          <a:bodyPr/>
          <a:lstStyle/>
          <a:p>
            <a:pPr algn="l"/>
            <a:r>
              <a:rPr lang="en-GB" u="sng" dirty="0"/>
              <a:t>References</a:t>
            </a:r>
          </a:p>
        </p:txBody>
      </p:sp>
      <p:sp>
        <p:nvSpPr>
          <p:cNvPr id="3" name="Content Placeholder 2">
            <a:extLst>
              <a:ext uri="{FF2B5EF4-FFF2-40B4-BE49-F238E27FC236}">
                <a16:creationId xmlns:a16="http://schemas.microsoft.com/office/drawing/2014/main" id="{AC990BD4-A947-47CD-E7DB-DD7AD3344351}"/>
              </a:ext>
            </a:extLst>
          </p:cNvPr>
          <p:cNvSpPr>
            <a:spLocks noGrp="1"/>
          </p:cNvSpPr>
          <p:nvPr>
            <p:ph idx="1"/>
          </p:nvPr>
        </p:nvSpPr>
        <p:spPr>
          <a:xfrm>
            <a:off x="913794" y="1103243"/>
            <a:ext cx="10923709" cy="5536096"/>
          </a:xfrm>
        </p:spPr>
        <p:txBody>
          <a:bodyPr>
            <a:normAutofit lnSpcReduction="10000"/>
          </a:bodyPr>
          <a:lstStyle/>
          <a:p>
            <a:r>
              <a:rPr lang="en-GB" sz="1800" dirty="0" err="1"/>
              <a:t>Daimee</a:t>
            </a:r>
            <a:r>
              <a:rPr lang="en-GB" sz="1800" dirty="0"/>
              <a:t>, A. (2017) </a:t>
            </a:r>
            <a:r>
              <a:rPr lang="en-GB" sz="1800" dirty="0" err="1"/>
              <a:t>Smore</a:t>
            </a:r>
            <a:r>
              <a:rPr lang="en-GB" sz="1800" dirty="0"/>
              <a:t>. Available at: </a:t>
            </a:r>
            <a:r>
              <a:rPr lang="en-GB" sz="1800" dirty="0">
                <a:hlinkClick r:id="rId2"/>
              </a:rPr>
              <a:t>https://www.smore.com/n/5psy6-ted-bundy</a:t>
            </a:r>
            <a:r>
              <a:rPr lang="en-GB" sz="1800" dirty="0"/>
              <a:t>. (Accessed: 28</a:t>
            </a:r>
            <a:r>
              <a:rPr lang="en-GB" sz="1800" baseline="30000" dirty="0"/>
              <a:t>th</a:t>
            </a:r>
            <a:r>
              <a:rPr lang="en-GB" sz="1800" dirty="0"/>
              <a:t> February 2024)</a:t>
            </a:r>
          </a:p>
          <a:p>
            <a:r>
              <a:rPr lang="en-GB" sz="1800" dirty="0"/>
              <a:t>Ferguson, C. et al. (2003) ‘Defining and classifying serial murder in the context of perpetrator motivation’, </a:t>
            </a:r>
            <a:r>
              <a:rPr lang="en-GB" sz="1800" i="1" dirty="0"/>
              <a:t>Journal of Criminal Justice, </a:t>
            </a:r>
            <a:r>
              <a:rPr lang="en-GB" sz="1800" dirty="0"/>
              <a:t>31(3), pp. 287-292. Available at: </a:t>
            </a:r>
            <a:r>
              <a:rPr lang="en-GB" sz="1800" dirty="0">
                <a:hlinkClick r:id="rId3"/>
              </a:rPr>
              <a:t>https://www.sciencedirect.com/science/article/pii/S0047235203000096?via%3Dihub</a:t>
            </a:r>
            <a:r>
              <a:rPr lang="en-GB" sz="1800" dirty="0"/>
              <a:t>. (Accessed: 25</a:t>
            </a:r>
            <a:r>
              <a:rPr lang="en-GB" sz="1800" baseline="30000" dirty="0"/>
              <a:t>th</a:t>
            </a:r>
            <a:r>
              <a:rPr lang="en-GB" sz="1800" dirty="0"/>
              <a:t> February 2024)</a:t>
            </a:r>
          </a:p>
          <a:p>
            <a:r>
              <a:rPr lang="en-GB" sz="1800" dirty="0"/>
              <a:t>Hernandez, J. et al. (2015) ‘Nature (MAOA) and Nurture in a Criminal’, </a:t>
            </a:r>
            <a:r>
              <a:rPr lang="en-GB" sz="1800" i="1" dirty="0"/>
              <a:t>UC Merced Undergraduate Research Journal, </a:t>
            </a:r>
            <a:r>
              <a:rPr lang="en-GB" sz="1800" dirty="0"/>
              <a:t>8(1). Available at: </a:t>
            </a:r>
            <a:r>
              <a:rPr lang="en-GB" sz="1800" dirty="0">
                <a:hlinkClick r:id="rId4"/>
              </a:rPr>
              <a:t>https://escholarship.org/content/qt5w51b7bg/qt5w51b7bg.pdf</a:t>
            </a:r>
            <a:r>
              <a:rPr lang="en-GB" sz="1800" dirty="0"/>
              <a:t>. (Accessed: 28</a:t>
            </a:r>
            <a:r>
              <a:rPr lang="en-GB" sz="1800" baseline="30000" dirty="0"/>
              <a:t>th</a:t>
            </a:r>
            <a:r>
              <a:rPr lang="en-GB" sz="1800" dirty="0"/>
              <a:t> February 2024)</a:t>
            </a:r>
          </a:p>
          <a:p>
            <a:r>
              <a:rPr lang="en-GB" sz="1800" dirty="0"/>
              <a:t>Holmes, S. et al. (1999) ‘Fractured Identity Syndrome: A New Theory of Serial Murder’, </a:t>
            </a:r>
            <a:r>
              <a:rPr lang="en-GB" sz="1800" i="1" dirty="0"/>
              <a:t>Journal of Contemporary Criminal Justice, </a:t>
            </a:r>
            <a:r>
              <a:rPr lang="en-GB" sz="1800" dirty="0"/>
              <a:t>15(3), pp. 262-272. Available at: </a:t>
            </a:r>
            <a:r>
              <a:rPr lang="en-GB" sz="1800" dirty="0">
                <a:hlinkClick r:id="rId5"/>
              </a:rPr>
              <a:t>https://journals.sagepub.com/doi/10.1177/1043986299015003004</a:t>
            </a:r>
            <a:r>
              <a:rPr lang="en-GB" sz="1800" dirty="0"/>
              <a:t>. (Accessed: 28</a:t>
            </a:r>
            <a:r>
              <a:rPr lang="en-GB" sz="1800" baseline="30000" dirty="0"/>
              <a:t>th</a:t>
            </a:r>
            <a:r>
              <a:rPr lang="en-GB" sz="1800" dirty="0"/>
              <a:t> February 2024)</a:t>
            </a:r>
          </a:p>
          <a:p>
            <a:r>
              <a:rPr lang="en-GB" sz="1800" dirty="0"/>
              <a:t>Kulkarni, B. Singh, S. (2023) ‘TED BUNDY: BORN CONGENITAL OR ALTERED BY ENVIRONMENT’, </a:t>
            </a:r>
            <a:r>
              <a:rPr lang="en-GB" sz="1800" i="1" dirty="0"/>
              <a:t>International journal of creative research thoughts, </a:t>
            </a:r>
            <a:r>
              <a:rPr lang="en-GB" sz="1800" dirty="0"/>
              <a:t>11(2), pp. 2320-2882. Available at: </a:t>
            </a:r>
            <a:r>
              <a:rPr lang="en-GB" sz="1800" dirty="0">
                <a:hlinkClick r:id="rId6" action="ppaction://hlinkfile"/>
              </a:rPr>
              <a:t>file:///C:/Users/south/Downloads/IJCRT2302002.pdf</a:t>
            </a:r>
            <a:r>
              <a:rPr lang="en-GB" sz="1800" dirty="0"/>
              <a:t>. (Accessed: 11</a:t>
            </a:r>
            <a:r>
              <a:rPr lang="en-GB" sz="1800" baseline="30000" dirty="0"/>
              <a:t>th</a:t>
            </a:r>
            <a:r>
              <a:rPr lang="en-GB" sz="1800" dirty="0"/>
              <a:t> March 2024)</a:t>
            </a:r>
          </a:p>
          <a:p>
            <a:r>
              <a:rPr lang="en-GB" sz="1800" dirty="0"/>
              <a:t>McDermott, R. et al. (2009) ‘Monoamine oxidase A gene (MAOA) predicts behavioural aggression following provocation’ </a:t>
            </a:r>
            <a:r>
              <a:rPr lang="en-GB" sz="1800" i="1" dirty="0"/>
              <a:t>National Library of Medicine, </a:t>
            </a:r>
            <a:r>
              <a:rPr lang="en-GB" sz="1800" dirty="0"/>
              <a:t>106 (7), pp. 2118-2123. Available at: </a:t>
            </a:r>
            <a:r>
              <a:rPr lang="en-GB" sz="1800" dirty="0">
                <a:hlinkClick r:id="rId7"/>
              </a:rPr>
              <a:t>https://www-citethemrightonline-com.ezproxy.uwtsd.ac.uk/sourcetype?docid=b-9781350927964&amp;tocid=b-9781350927964-27</a:t>
            </a:r>
            <a:r>
              <a:rPr lang="en-GB" sz="1800" dirty="0"/>
              <a:t>. (Accessed: 25</a:t>
            </a:r>
            <a:r>
              <a:rPr lang="en-GB" sz="1800" baseline="30000" dirty="0"/>
              <a:t>th</a:t>
            </a:r>
            <a:r>
              <a:rPr lang="en-GB" sz="1800" dirty="0"/>
              <a:t> February 2024)</a:t>
            </a:r>
          </a:p>
          <a:p>
            <a:pPr marL="36900" indent="0">
              <a:buNone/>
            </a:pPr>
            <a:endParaRPr lang="en-GB" sz="1600" dirty="0"/>
          </a:p>
          <a:p>
            <a:endParaRPr lang="en-GB" sz="1600" dirty="0"/>
          </a:p>
          <a:p>
            <a:endParaRPr lang="en-GB" sz="1600" dirty="0"/>
          </a:p>
        </p:txBody>
      </p:sp>
      <p:sp>
        <p:nvSpPr>
          <p:cNvPr id="4" name="Title 1">
            <a:extLst>
              <a:ext uri="{FF2B5EF4-FFF2-40B4-BE49-F238E27FC236}">
                <a16:creationId xmlns:a16="http://schemas.microsoft.com/office/drawing/2014/main" id="{EB274C73-1D6F-40F2-64AE-F2D58BE85583}"/>
              </a:ext>
            </a:extLst>
          </p:cNvPr>
          <p:cNvSpPr txBox="1">
            <a:spLocks/>
          </p:cNvSpPr>
          <p:nvPr/>
        </p:nvSpPr>
        <p:spPr>
          <a:xfrm>
            <a:off x="10245231" y="55501"/>
            <a:ext cx="2044651" cy="554099"/>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000" dirty="0"/>
              <a:t>Hannah Jones</a:t>
            </a:r>
          </a:p>
        </p:txBody>
      </p:sp>
    </p:spTree>
    <p:extLst>
      <p:ext uri="{BB962C8B-B14F-4D97-AF65-F5344CB8AC3E}">
        <p14:creationId xmlns:p14="http://schemas.microsoft.com/office/powerpoint/2010/main" val="88134665"/>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FC9745C0-6060-C70E-263C-993B83614742}"/>
              </a:ext>
            </a:extLst>
          </p:cNvPr>
          <p:cNvSpPr>
            <a:spLocks noGrp="1"/>
          </p:cNvSpPr>
          <p:nvPr>
            <p:ph idx="1"/>
          </p:nvPr>
        </p:nvSpPr>
        <p:spPr>
          <a:xfrm>
            <a:off x="913794" y="1103243"/>
            <a:ext cx="10923709" cy="5536096"/>
          </a:xfrm>
        </p:spPr>
        <p:txBody>
          <a:bodyPr>
            <a:normAutofit/>
          </a:bodyPr>
          <a:lstStyle/>
          <a:p>
            <a:r>
              <a:rPr lang="en-GB" sz="1800" dirty="0"/>
              <a:t>Sohrabi, S. (2015) 'The criminal gene: link between MAOA and aggression [REVIEW]', </a:t>
            </a:r>
            <a:r>
              <a:rPr lang="en-GB" sz="1800" i="1" dirty="0"/>
              <a:t>National Library of  Medicine</a:t>
            </a:r>
            <a:r>
              <a:rPr lang="en-GB" sz="1800" dirty="0"/>
              <a:t>, 9(A49). Available at: </a:t>
            </a:r>
            <a:r>
              <a:rPr lang="en-GB" sz="1800" dirty="0">
                <a:hlinkClick r:id="rId2"/>
              </a:rPr>
              <a:t>https://www.ncbi.nlm.nih.gov/pmc/articles/PMC4306065/</a:t>
            </a:r>
            <a:r>
              <a:rPr lang="en-GB" sz="1800" dirty="0"/>
              <a:t>. (Accessed: 25</a:t>
            </a:r>
            <a:r>
              <a:rPr lang="en-GB" sz="1800" baseline="30000" dirty="0"/>
              <a:t>th</a:t>
            </a:r>
            <a:r>
              <a:rPr lang="en-GB" sz="1800" dirty="0"/>
              <a:t> February 2024)</a:t>
            </a:r>
          </a:p>
          <a:p>
            <a:r>
              <a:rPr lang="en-GB" sz="1800" dirty="0"/>
              <a:t>Wiberg, A. (2015) ‘REHABILITATION OF MAOA DEFICIENT CRIMINALS COULD LEAD TO A DECREASE IN VIOLENT CRIME’, </a:t>
            </a:r>
            <a:r>
              <a:rPr lang="en-GB" sz="1800" i="1" dirty="0"/>
              <a:t>Jurimetrics, </a:t>
            </a:r>
            <a:r>
              <a:rPr lang="en-GB" sz="1800" dirty="0"/>
              <a:t>55(4), pp. 509-526. Available at: </a:t>
            </a:r>
            <a:r>
              <a:rPr lang="en-GB" sz="1800" dirty="0">
                <a:hlinkClick r:id="rId3"/>
              </a:rPr>
              <a:t>https://www.jstor.org/stable/26322696</a:t>
            </a:r>
            <a:r>
              <a:rPr lang="en-GB" sz="1800" dirty="0"/>
              <a:t>. (Accessed: 10</a:t>
            </a:r>
            <a:r>
              <a:rPr lang="en-GB" sz="1800" baseline="30000" dirty="0"/>
              <a:t>th</a:t>
            </a:r>
            <a:r>
              <a:rPr lang="en-GB" sz="1800" dirty="0"/>
              <a:t> March 2024)</a:t>
            </a:r>
          </a:p>
          <a:p>
            <a:r>
              <a:rPr lang="en-GB" sz="1800" dirty="0"/>
              <a:t>Yong, E. (2010) 'Dangerous DNA: The Truth about the 'warrior gene', </a:t>
            </a:r>
            <a:r>
              <a:rPr lang="en-GB" sz="1800" i="1" dirty="0"/>
              <a:t>New Scientist</a:t>
            </a:r>
            <a:r>
              <a:rPr lang="en-GB" sz="1800" dirty="0"/>
              <a:t>, 2755. Available at: </a:t>
            </a:r>
            <a:r>
              <a:rPr lang="en-GB" sz="1800" dirty="0">
                <a:hlinkClick r:id="rId4"/>
              </a:rPr>
              <a:t>https://moffittcaspi.trinity.duke.edu/sites/moffittcaspi.trinity.duke.edu/files/file-attachments/Yong_2010_NewScientist.pdf</a:t>
            </a:r>
            <a:r>
              <a:rPr lang="en-GB" sz="1800" dirty="0"/>
              <a:t>. (Accessed: 25</a:t>
            </a:r>
            <a:r>
              <a:rPr lang="en-GB" sz="1800" baseline="30000" dirty="0"/>
              <a:t>th</a:t>
            </a:r>
            <a:r>
              <a:rPr lang="en-GB" sz="1800" dirty="0"/>
              <a:t> February 2024)</a:t>
            </a:r>
          </a:p>
          <a:p>
            <a:endParaRPr lang="en-GB" sz="1600" dirty="0"/>
          </a:p>
          <a:p>
            <a:endParaRPr lang="en-GB" sz="1600" dirty="0"/>
          </a:p>
          <a:p>
            <a:endParaRPr lang="en-GB" sz="1600" dirty="0"/>
          </a:p>
        </p:txBody>
      </p:sp>
      <p:sp>
        <p:nvSpPr>
          <p:cNvPr id="5" name="Title 1">
            <a:extLst>
              <a:ext uri="{FF2B5EF4-FFF2-40B4-BE49-F238E27FC236}">
                <a16:creationId xmlns:a16="http://schemas.microsoft.com/office/drawing/2014/main" id="{CF1F40FD-A735-47F6-80CA-72C32DD97F4B}"/>
              </a:ext>
            </a:extLst>
          </p:cNvPr>
          <p:cNvSpPr txBox="1">
            <a:spLocks/>
          </p:cNvSpPr>
          <p:nvPr/>
        </p:nvSpPr>
        <p:spPr>
          <a:xfrm>
            <a:off x="10245231" y="55501"/>
            <a:ext cx="2044651" cy="554099"/>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000" dirty="0"/>
              <a:t>Hannah Jones</a:t>
            </a:r>
          </a:p>
        </p:txBody>
      </p:sp>
    </p:spTree>
    <p:extLst>
      <p:ext uri="{BB962C8B-B14F-4D97-AF65-F5344CB8AC3E}">
        <p14:creationId xmlns:p14="http://schemas.microsoft.com/office/powerpoint/2010/main" val="2813629317"/>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1F883-BBF7-832C-7FF5-442DA9F3C8C7}"/>
              </a:ext>
            </a:extLst>
          </p:cNvPr>
          <p:cNvSpPr>
            <a:spLocks noGrp="1"/>
          </p:cNvSpPr>
          <p:nvPr>
            <p:ph type="title"/>
          </p:nvPr>
        </p:nvSpPr>
        <p:spPr>
          <a:xfrm>
            <a:off x="1022144" y="219369"/>
            <a:ext cx="2121878" cy="692517"/>
          </a:xfrm>
        </p:spPr>
        <p:txBody>
          <a:bodyPr>
            <a:normAutofit fontScale="90000"/>
          </a:bodyPr>
          <a:lstStyle/>
          <a:p>
            <a:pPr algn="ctr"/>
            <a:r>
              <a:rPr lang="en-GB" sz="3600" u="sng" dirty="0">
                <a:latin typeface="+mn-lt"/>
                <a:ea typeface="Calibri Light"/>
                <a:cs typeface="Calibri Light"/>
              </a:rPr>
              <a:t>References</a:t>
            </a:r>
            <a:endParaRPr lang="en-US" sz="3600" dirty="0">
              <a:latin typeface="+mn-lt"/>
            </a:endParaRPr>
          </a:p>
        </p:txBody>
      </p:sp>
      <p:sp>
        <p:nvSpPr>
          <p:cNvPr id="3" name="Content Placeholder 2">
            <a:extLst>
              <a:ext uri="{FF2B5EF4-FFF2-40B4-BE49-F238E27FC236}">
                <a16:creationId xmlns:a16="http://schemas.microsoft.com/office/drawing/2014/main" id="{559F5CE0-BD3A-B40A-9669-93439FDF182A}"/>
              </a:ext>
            </a:extLst>
          </p:cNvPr>
          <p:cNvSpPr>
            <a:spLocks noGrp="1"/>
          </p:cNvSpPr>
          <p:nvPr>
            <p:ph idx="1"/>
          </p:nvPr>
        </p:nvSpPr>
        <p:spPr>
          <a:xfrm>
            <a:off x="711759" y="911886"/>
            <a:ext cx="11160368" cy="5575911"/>
          </a:xfrm>
        </p:spPr>
        <p:txBody>
          <a:bodyPr vert="horz" lIns="91440" tIns="45720" rIns="91440" bIns="45720" rtlCol="0" anchor="t">
            <a:noAutofit/>
          </a:bodyPr>
          <a:lstStyle/>
          <a:p>
            <a:r>
              <a:rPr lang="en-GB" sz="2000" dirty="0">
                <a:ea typeface="Calibri"/>
                <a:cs typeface="Calibri"/>
              </a:rPr>
              <a:t>Application of Criminal Approaches in Psychology. (2017) 'Jon Venables and Robert Thompson', </a:t>
            </a:r>
            <a:r>
              <a:rPr lang="en-GB" sz="2000" i="1" dirty="0">
                <a:ea typeface="Calibri"/>
                <a:cs typeface="Calibri"/>
              </a:rPr>
              <a:t>James Bulger Case</a:t>
            </a:r>
            <a:r>
              <a:rPr lang="en-GB" sz="2000" dirty="0">
                <a:ea typeface="Calibri"/>
                <a:cs typeface="Calibri"/>
              </a:rPr>
              <a:t>. Available at:</a:t>
            </a:r>
            <a:r>
              <a:rPr lang="en-GB" sz="2000" dirty="0">
                <a:ea typeface="+mn-lt"/>
                <a:cs typeface="+mn-lt"/>
              </a:rPr>
              <a:t> </a:t>
            </a:r>
            <a:r>
              <a:rPr lang="en-GB" sz="2000" dirty="0">
                <a:ea typeface="+mn-lt"/>
                <a:cs typeface="+mn-lt"/>
                <a:hlinkClick r:id="rId2"/>
              </a:rPr>
              <a:t>Application of Criminal Approaches in Psychology: Jon Venables and Robert Thompson (jmmpsych.blogspot.com)</a:t>
            </a:r>
            <a:r>
              <a:rPr lang="en-GB" sz="2000" dirty="0">
                <a:ea typeface="+mn-lt"/>
                <a:cs typeface="+mn-lt"/>
              </a:rPr>
              <a:t> (Accessed: 28/02/24).</a:t>
            </a:r>
            <a:endParaRPr lang="en-GB" sz="2000" dirty="0">
              <a:ea typeface="Calibri"/>
              <a:cs typeface="Calibri"/>
            </a:endParaRPr>
          </a:p>
          <a:p>
            <a:r>
              <a:rPr lang="en-GB" sz="2000" dirty="0">
                <a:ea typeface="Calibri"/>
                <a:cs typeface="Calibri"/>
              </a:rPr>
              <a:t>Byron-Cox, H and Boyd, N. (2023) </a:t>
            </a:r>
            <a:r>
              <a:rPr lang="en-GB" sz="2000" i="1" dirty="0">
                <a:ea typeface="Calibri"/>
                <a:cs typeface="Calibri"/>
              </a:rPr>
              <a:t>Bandura's Bobo Doll Experiment Summary &amp; </a:t>
            </a:r>
            <a:r>
              <a:rPr lang="en-GB" sz="2000" i="1" dirty="0" err="1">
                <a:ea typeface="Calibri"/>
                <a:cs typeface="Calibri"/>
              </a:rPr>
              <a:t>Socal</a:t>
            </a:r>
            <a:r>
              <a:rPr lang="en-GB" sz="2000" i="1" dirty="0">
                <a:ea typeface="Calibri"/>
                <a:cs typeface="Calibri"/>
              </a:rPr>
              <a:t> Learning</a:t>
            </a:r>
            <a:r>
              <a:rPr lang="en-GB" sz="2000" dirty="0">
                <a:ea typeface="Calibri"/>
                <a:cs typeface="Calibri"/>
              </a:rPr>
              <a:t>. Available at: </a:t>
            </a:r>
            <a:r>
              <a:rPr lang="en-GB" sz="2000" dirty="0">
                <a:ea typeface="+mn-lt"/>
                <a:cs typeface="+mn-lt"/>
                <a:hlinkClick r:id="rId3"/>
              </a:rPr>
              <a:t>Bandura's Bobo Doll Experiment | Summary &amp; Social Learning - Lesson | Study.com</a:t>
            </a:r>
            <a:r>
              <a:rPr lang="en-GB" sz="2000" dirty="0">
                <a:ea typeface="+mn-lt"/>
                <a:cs typeface="+mn-lt"/>
              </a:rPr>
              <a:t> (Accessed: 26/02/24).</a:t>
            </a:r>
            <a:endParaRPr lang="en-GB" sz="2000" dirty="0">
              <a:cs typeface="Calibri"/>
            </a:endParaRPr>
          </a:p>
          <a:p>
            <a:r>
              <a:rPr lang="en-GB" sz="2000" dirty="0">
                <a:ea typeface="Calibri"/>
                <a:cs typeface="Calibri"/>
              </a:rPr>
              <a:t>Cherry, K. (2022) </a:t>
            </a:r>
            <a:r>
              <a:rPr lang="en-GB" sz="2000" i="1" dirty="0">
                <a:ea typeface="Calibri"/>
                <a:cs typeface="Calibri"/>
              </a:rPr>
              <a:t>What the Bobo Doll Experiment Reveals About Kids and Aggression</a:t>
            </a:r>
            <a:r>
              <a:rPr lang="en-GB" sz="2000" dirty="0">
                <a:ea typeface="Calibri"/>
                <a:cs typeface="Calibri"/>
              </a:rPr>
              <a:t>. Available at: </a:t>
            </a:r>
            <a:r>
              <a:rPr lang="en-GB" sz="2000" dirty="0">
                <a:ea typeface="Calibri"/>
                <a:cs typeface="Calibri"/>
                <a:hlinkClick r:id="rId4"/>
              </a:rPr>
              <a:t>Bandura's Bobo Doll Experiment on Social Learning (verywellmind.com)</a:t>
            </a:r>
            <a:r>
              <a:rPr lang="en-GB" sz="2000" dirty="0">
                <a:ea typeface="Calibri"/>
                <a:cs typeface="Calibri"/>
              </a:rPr>
              <a:t> (Accessed: 26/02/24).</a:t>
            </a:r>
            <a:endParaRPr lang="en-GB" sz="2000" dirty="0">
              <a:cs typeface="Calibri"/>
            </a:endParaRPr>
          </a:p>
          <a:p>
            <a:r>
              <a:rPr lang="en-GB" sz="2000" dirty="0">
                <a:ea typeface="Calibri"/>
                <a:cs typeface="Calibri"/>
              </a:rPr>
              <a:t>Jenkins, J. (2024) </a:t>
            </a:r>
            <a:r>
              <a:rPr lang="en-GB" sz="2000" i="1" dirty="0">
                <a:ea typeface="Calibri"/>
                <a:cs typeface="Calibri"/>
              </a:rPr>
              <a:t>Ted Bundy</a:t>
            </a:r>
            <a:r>
              <a:rPr lang="en-GB" sz="2000" dirty="0">
                <a:ea typeface="Calibri"/>
                <a:cs typeface="Calibri"/>
              </a:rPr>
              <a:t>. Available at:</a:t>
            </a:r>
            <a:r>
              <a:rPr lang="en-GB" sz="2000" dirty="0">
                <a:ea typeface="+mn-lt"/>
                <a:cs typeface="+mn-lt"/>
              </a:rPr>
              <a:t> </a:t>
            </a:r>
            <a:r>
              <a:rPr lang="en-GB" sz="2000" dirty="0">
                <a:ea typeface="+mn-lt"/>
                <a:cs typeface="+mn-lt"/>
                <a:hlinkClick r:id="rId5"/>
              </a:rPr>
              <a:t>Ted Bundy | Biography, Crimes, Death, &amp; Facts | Britannica</a:t>
            </a:r>
            <a:r>
              <a:rPr lang="en-GB" sz="2000" dirty="0">
                <a:ea typeface="+mn-lt"/>
                <a:cs typeface="+mn-lt"/>
              </a:rPr>
              <a:t> (Accessed: 27/02/24).</a:t>
            </a:r>
          </a:p>
          <a:p>
            <a:r>
              <a:rPr lang="en-GB" sz="2000" dirty="0">
                <a:ea typeface="+mn-lt"/>
                <a:cs typeface="+mn-lt"/>
              </a:rPr>
              <a:t>Kettler, S. and </a:t>
            </a:r>
            <a:r>
              <a:rPr lang="en-GB" sz="2000" dirty="0" err="1">
                <a:ea typeface="+mn-lt"/>
                <a:cs typeface="+mn-lt"/>
              </a:rPr>
              <a:t>Piccotti</a:t>
            </a:r>
            <a:r>
              <a:rPr lang="en-GB" sz="2000" dirty="0">
                <a:ea typeface="+mn-lt"/>
                <a:cs typeface="+mn-lt"/>
              </a:rPr>
              <a:t>, T. (2023) </a:t>
            </a:r>
            <a:r>
              <a:rPr lang="en-GB" sz="2000" i="1" dirty="0">
                <a:ea typeface="+mn-lt"/>
                <a:cs typeface="+mn-lt"/>
              </a:rPr>
              <a:t>Inside Ted Bundy's Troubled and Disturbing Childhood</a:t>
            </a:r>
            <a:r>
              <a:rPr lang="en-GB" sz="2000" dirty="0">
                <a:ea typeface="+mn-lt"/>
                <a:cs typeface="+mn-lt"/>
              </a:rPr>
              <a:t>. Available at: </a:t>
            </a:r>
            <a:r>
              <a:rPr lang="en-GB" sz="2000" dirty="0">
                <a:ea typeface="+mn-lt"/>
                <a:cs typeface="+mn-lt"/>
                <a:hlinkClick r:id="rId6"/>
              </a:rPr>
              <a:t>Inside Ted Bundy’s Troubled and Disturbing Childhood (biography.com)</a:t>
            </a:r>
            <a:r>
              <a:rPr lang="en-GB" sz="2000" dirty="0">
                <a:ea typeface="+mn-lt"/>
                <a:cs typeface="+mn-lt"/>
              </a:rPr>
              <a:t> (Accessed: 27/02/24).</a:t>
            </a:r>
            <a:endParaRPr lang="en-GB" sz="2000" dirty="0">
              <a:ea typeface="Calibri"/>
              <a:cs typeface="Calibri"/>
            </a:endParaRPr>
          </a:p>
          <a:p>
            <a:r>
              <a:rPr lang="en-GB" sz="2000" dirty="0" err="1">
                <a:ea typeface="Calibri"/>
                <a:cs typeface="Calibri"/>
              </a:rPr>
              <a:t>Mcleod</a:t>
            </a:r>
            <a:r>
              <a:rPr lang="en-GB" sz="2000" dirty="0">
                <a:ea typeface="Calibri"/>
                <a:cs typeface="Calibri"/>
              </a:rPr>
              <a:t>, S. (2024) </a:t>
            </a:r>
            <a:r>
              <a:rPr lang="en-GB" sz="2000" i="1" dirty="0">
                <a:ea typeface="Calibri"/>
                <a:cs typeface="Calibri"/>
              </a:rPr>
              <a:t>Albert Bandura's Social Learning Theory</a:t>
            </a:r>
            <a:r>
              <a:rPr lang="en-GB" sz="2000" dirty="0">
                <a:ea typeface="Calibri"/>
                <a:cs typeface="Calibri"/>
              </a:rPr>
              <a:t>.</a:t>
            </a:r>
            <a:r>
              <a:rPr lang="en-GB" sz="2000" dirty="0">
                <a:ea typeface="+mn-lt"/>
                <a:cs typeface="+mn-lt"/>
              </a:rPr>
              <a:t> Available at: </a:t>
            </a:r>
            <a:r>
              <a:rPr lang="en-GB" sz="2000" dirty="0">
                <a:ea typeface="+mn-lt"/>
                <a:cs typeface="+mn-lt"/>
                <a:hlinkClick r:id="rId7"/>
              </a:rPr>
              <a:t>Albert Bandura's Social Learning Theory In Psychology (simplypsychology.org)</a:t>
            </a:r>
            <a:r>
              <a:rPr lang="en-GB" sz="2000" dirty="0">
                <a:ea typeface="+mn-lt"/>
                <a:cs typeface="+mn-lt"/>
              </a:rPr>
              <a:t> (Accessed: 26/02/24).</a:t>
            </a:r>
          </a:p>
        </p:txBody>
      </p:sp>
      <p:sp>
        <p:nvSpPr>
          <p:cNvPr id="4" name="Title 1">
            <a:extLst>
              <a:ext uri="{FF2B5EF4-FFF2-40B4-BE49-F238E27FC236}">
                <a16:creationId xmlns:a16="http://schemas.microsoft.com/office/drawing/2014/main" id="{230A4A13-162A-41A3-91ED-008FED030CD0}"/>
              </a:ext>
            </a:extLst>
          </p:cNvPr>
          <p:cNvSpPr txBox="1">
            <a:spLocks/>
          </p:cNvSpPr>
          <p:nvPr/>
        </p:nvSpPr>
        <p:spPr>
          <a:xfrm>
            <a:off x="10245231" y="55501"/>
            <a:ext cx="2044651" cy="554099"/>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000" dirty="0"/>
              <a:t>Courtney Curtis</a:t>
            </a:r>
          </a:p>
        </p:txBody>
      </p:sp>
    </p:spTree>
    <p:extLst>
      <p:ext uri="{BB962C8B-B14F-4D97-AF65-F5344CB8AC3E}">
        <p14:creationId xmlns:p14="http://schemas.microsoft.com/office/powerpoint/2010/main" val="109434724"/>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94EB53-24C7-68A9-8BB8-CB893FCE82A7}"/>
              </a:ext>
            </a:extLst>
          </p:cNvPr>
          <p:cNvSpPr>
            <a:spLocks noGrp="1"/>
          </p:cNvSpPr>
          <p:nvPr>
            <p:ph idx="1"/>
          </p:nvPr>
        </p:nvSpPr>
        <p:spPr>
          <a:xfrm>
            <a:off x="838200" y="1661502"/>
            <a:ext cx="10515600" cy="2358416"/>
          </a:xfrm>
        </p:spPr>
        <p:txBody>
          <a:bodyPr vert="horz" lIns="91440" tIns="45720" rIns="91440" bIns="45720" rtlCol="0" anchor="t">
            <a:normAutofit fontScale="92500" lnSpcReduction="10000"/>
          </a:bodyPr>
          <a:lstStyle/>
          <a:p>
            <a:r>
              <a:rPr lang="en-GB" sz="2000" err="1">
                <a:cs typeface="Calibri"/>
              </a:rPr>
              <a:t>OnlineMSWPrograms</a:t>
            </a:r>
            <a:r>
              <a:rPr lang="en-GB" sz="2000">
                <a:cs typeface="Calibri"/>
              </a:rPr>
              <a:t>. (2023) </a:t>
            </a:r>
            <a:r>
              <a:rPr lang="en-GB" sz="2000" i="1">
                <a:cs typeface="Calibri"/>
              </a:rPr>
              <a:t>What is Social Learning Theory? </a:t>
            </a:r>
            <a:r>
              <a:rPr lang="en-GB" sz="2000">
                <a:cs typeface="Calibri"/>
              </a:rPr>
              <a:t>Available at: </a:t>
            </a:r>
            <a:r>
              <a:rPr lang="en-GB" sz="2000">
                <a:cs typeface="Calibri"/>
                <a:hlinkClick r:id="rId2"/>
              </a:rPr>
              <a:t>What is Social Learning Theory? - Social Work Theories (onlinemswprograms.com)</a:t>
            </a:r>
            <a:r>
              <a:rPr lang="en-GB" sz="2000">
                <a:cs typeface="Calibri"/>
              </a:rPr>
              <a:t> (Accessed: 26/02/24).</a:t>
            </a:r>
            <a:endParaRPr lang="en-US" sz="2000">
              <a:cs typeface="Calibri"/>
            </a:endParaRPr>
          </a:p>
          <a:p>
            <a:r>
              <a:rPr lang="en-GB" sz="2000" err="1">
                <a:cs typeface="Calibri"/>
              </a:rPr>
              <a:t>Psychologyrevisionblog</a:t>
            </a:r>
            <a:r>
              <a:rPr lang="en-GB" sz="2000">
                <a:cs typeface="Calibri"/>
              </a:rPr>
              <a:t>. (2011) 'Social Learning Theory', </a:t>
            </a:r>
            <a:r>
              <a:rPr lang="en-GB" sz="2000" i="1">
                <a:cs typeface="Calibri"/>
              </a:rPr>
              <a:t>Media Violence</a:t>
            </a:r>
            <a:r>
              <a:rPr lang="en-GB" sz="2000">
                <a:cs typeface="Calibri"/>
              </a:rPr>
              <a:t>. Available at: </a:t>
            </a:r>
            <a:r>
              <a:rPr lang="en-GB" sz="2000">
                <a:cs typeface="Calibri"/>
                <a:hlinkClick r:id="rId3"/>
              </a:rPr>
              <a:t>Social Learning Theory… | Revision for A2 Psychology... (wordpress.com)</a:t>
            </a:r>
            <a:r>
              <a:rPr lang="en-GB" sz="2000">
                <a:cs typeface="Calibri"/>
              </a:rPr>
              <a:t> (Accessed: 28/02/24).</a:t>
            </a:r>
            <a:endParaRPr lang="en-US" sz="2000">
              <a:cs typeface="Calibri"/>
            </a:endParaRPr>
          </a:p>
          <a:p>
            <a:r>
              <a:rPr lang="en-GB" sz="2000">
                <a:cs typeface="Calibri"/>
              </a:rPr>
              <a:t>Wilkes, J. and Deputy News Editor. and Thompson, F. (2020) </a:t>
            </a:r>
            <a:r>
              <a:rPr lang="en-GB" sz="2000" i="1">
                <a:cs typeface="Calibri"/>
              </a:rPr>
              <a:t>James Bulger killer Jon Venables 'obsessed with porn and sexual violence'. </a:t>
            </a:r>
            <a:r>
              <a:rPr lang="en-GB" sz="2000">
                <a:cs typeface="Calibri"/>
              </a:rPr>
              <a:t>Available at: </a:t>
            </a:r>
            <a:r>
              <a:rPr lang="en-GB" sz="2000">
                <a:cs typeface="Calibri"/>
                <a:hlinkClick r:id="rId4"/>
              </a:rPr>
              <a:t>James Bulger killer Jon Venables 'obsessed with porn and sexual violence', report warns - Mirror Online</a:t>
            </a:r>
            <a:r>
              <a:rPr lang="en-GB" sz="2000">
                <a:cs typeface="Calibri"/>
              </a:rPr>
              <a:t> (Accessed: 28/02/24).</a:t>
            </a:r>
            <a:endParaRPr lang="en-GB" sz="2000"/>
          </a:p>
        </p:txBody>
      </p:sp>
      <p:sp>
        <p:nvSpPr>
          <p:cNvPr id="2" name="Title 1">
            <a:extLst>
              <a:ext uri="{FF2B5EF4-FFF2-40B4-BE49-F238E27FC236}">
                <a16:creationId xmlns:a16="http://schemas.microsoft.com/office/drawing/2014/main" id="{63B0823B-D493-A4C2-13BE-E1243512B966}"/>
              </a:ext>
            </a:extLst>
          </p:cNvPr>
          <p:cNvSpPr txBox="1">
            <a:spLocks/>
          </p:cNvSpPr>
          <p:nvPr/>
        </p:nvSpPr>
        <p:spPr>
          <a:xfrm>
            <a:off x="10038402" y="131701"/>
            <a:ext cx="1979427" cy="554099"/>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000" dirty="0"/>
              <a:t>Courtney Curtis</a:t>
            </a:r>
          </a:p>
        </p:txBody>
      </p:sp>
    </p:spTree>
    <p:extLst>
      <p:ext uri="{BB962C8B-B14F-4D97-AF65-F5344CB8AC3E}">
        <p14:creationId xmlns:p14="http://schemas.microsoft.com/office/powerpoint/2010/main" val="3674097761"/>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8" ma:contentTypeDescription="Create a new document." ma:contentTypeScope="" ma:versionID="715028dde600989ddae0c2d4912fa947">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f523d570e79d3965060d47b76b4c9fd1"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Props1.xml><?xml version="1.0" encoding="utf-8"?>
<ds:datastoreItem xmlns:ds="http://schemas.openxmlformats.org/officeDocument/2006/customXml" ds:itemID="{827DFF61-4E3C-4DDA-B605-50B354CD6B96}">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A6F4564-F9EF-44EB-ABED-5C53F7B79257}">
  <ds:schemaRefs>
    <ds:schemaRef ds:uri="http://schemas.microsoft.com/sharepoint/v3/contenttype/forms"/>
  </ds:schemaRefs>
</ds:datastoreItem>
</file>

<file path=customXml/itemProps3.xml><?xml version="1.0" encoding="utf-8"?>
<ds:datastoreItem xmlns:ds="http://schemas.openxmlformats.org/officeDocument/2006/customXml" ds:itemID="{05245796-612A-4B3E-A1C0-016D978CD3F2}">
  <ds:schemaRefs>
    <ds:schemaRef ds:uri="http://purl.org/dc/dcmitype/"/>
    <ds:schemaRef ds:uri="da3f2772-8f1e-4acb-bd98-3a0ee892f48a"/>
    <ds:schemaRef ds:uri="http://schemas.microsoft.com/office/2006/metadata/properties"/>
    <ds:schemaRef ds:uri="http://schemas.openxmlformats.org/package/2006/metadata/core-properties"/>
    <ds:schemaRef ds:uri="http://schemas.microsoft.com/office/infopath/2007/PartnerControls"/>
    <ds:schemaRef ds:uri="http://www.w3.org/XML/1998/namespace"/>
    <ds:schemaRef ds:uri="http://schemas.microsoft.com/office/2006/documentManagement/types"/>
    <ds:schemaRef ds:uri="http://purl.org/dc/terms/"/>
    <ds:schemaRef ds:uri="http://purl.org/dc/elements/1.1/"/>
    <ds:schemaRef ds:uri="0cb976d4-72d8-43fd-a100-21d54766e958"/>
  </ds:schemaRefs>
</ds:datastoreItem>
</file>

<file path=docProps/app.xml><?xml version="1.0" encoding="utf-8"?>
<Properties xmlns="http://schemas.openxmlformats.org/officeDocument/2006/extended-properties" xmlns:vt="http://schemas.openxmlformats.org/officeDocument/2006/docPropsVTypes">
  <Template>TM04033929[[fn=Slate]]</Template>
  <TotalTime>2824</TotalTime>
  <Words>3410</Words>
  <Application>Microsoft Office PowerPoint</Application>
  <PresentationFormat>Widescreen</PresentationFormat>
  <Paragraphs>238</Paragraphs>
  <Slides>30</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Arial,Sans-Serif</vt:lpstr>
      <vt:lpstr>Calibri</vt:lpstr>
      <vt:lpstr>Calibri Light</vt:lpstr>
      <vt:lpstr>Calisto MT</vt:lpstr>
      <vt:lpstr>GuardianTextSans</vt:lpstr>
      <vt:lpstr>Times New Roman</vt:lpstr>
      <vt:lpstr>Wingdings 2</vt:lpstr>
      <vt:lpstr>Slate</vt:lpstr>
      <vt:lpstr>Ted Bundy</vt:lpstr>
      <vt:lpstr>About Ted Bundy</vt:lpstr>
      <vt:lpstr>Phrenology Theory</vt:lpstr>
      <vt:lpstr>Link to Ted Bundy</vt:lpstr>
      <vt:lpstr>Modern Day Example David Fuller</vt:lpstr>
      <vt:lpstr>Advantages and Disadvantages </vt:lpstr>
      <vt:lpstr>Psychoanalysis Theory: Sigmund Freud 1936</vt:lpstr>
      <vt:lpstr>Freuds theory in relation to Bundy </vt:lpstr>
      <vt:lpstr>Link to modern day case</vt:lpstr>
      <vt:lpstr>Advantages and Disadvantages </vt:lpstr>
      <vt:lpstr>VS</vt:lpstr>
      <vt:lpstr>MAOA Gene Theory (Monoamine oxidase A)</vt:lpstr>
      <vt:lpstr>Link to Ted Bundy </vt:lpstr>
      <vt:lpstr>Link to modern day case </vt:lpstr>
      <vt:lpstr>Advantages and Disadvantages</vt:lpstr>
      <vt:lpstr>Social Learning Theory</vt:lpstr>
      <vt:lpstr>Bobo doll experiment</vt:lpstr>
      <vt:lpstr>Link to Ted Bundy </vt:lpstr>
      <vt:lpstr>Link to modern case</vt:lpstr>
      <vt:lpstr>Advantages and Disadvantages </vt:lpstr>
      <vt:lpstr>Overall Decision </vt:lpstr>
      <vt:lpstr>PowerPoint Presentation</vt:lpstr>
      <vt:lpstr>PowerPoint Presentation</vt:lpstr>
      <vt:lpstr>References</vt:lpstr>
      <vt:lpstr>References</vt:lpstr>
      <vt:lpstr>PowerPoint Presentation</vt:lpstr>
      <vt:lpstr>References</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 Jones (2203446)</dc:creator>
  <cp:lastModifiedBy>Hannah Jones (2203446)</cp:lastModifiedBy>
  <cp:revision>2</cp:revision>
  <dcterms:created xsi:type="dcterms:W3CDTF">2024-01-30T10:18:16Z</dcterms:created>
  <dcterms:modified xsi:type="dcterms:W3CDTF">2024-03-11T23:47:26Z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