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72" r:id="rId1"/>
    <p:sldMasterId id="2147483660" r:id="rId2"/>
  </p:sldMasterIdLst>
  <p:notesMasterIdLst>
    <p:notesMasterId r:id="rId50"/>
  </p:notesMasterIdLst>
  <p:sldIdLst>
    <p:sldId id="1242" r:id="rId3"/>
    <p:sldId id="1251" r:id="rId4"/>
    <p:sldId id="1252" r:id="rId5"/>
    <p:sldId id="1246" r:id="rId6"/>
    <p:sldId id="1247" r:id="rId7"/>
    <p:sldId id="1248" r:id="rId8"/>
    <p:sldId id="1249" r:id="rId9"/>
    <p:sldId id="260" r:id="rId10"/>
    <p:sldId id="261" r:id="rId11"/>
    <p:sldId id="262" r:id="rId12"/>
    <p:sldId id="311" r:id="rId13"/>
    <p:sldId id="288" r:id="rId14"/>
    <p:sldId id="289" r:id="rId15"/>
    <p:sldId id="290" r:id="rId16"/>
    <p:sldId id="310" r:id="rId17"/>
    <p:sldId id="297" r:id="rId18"/>
    <p:sldId id="266" r:id="rId19"/>
    <p:sldId id="1230" r:id="rId20"/>
    <p:sldId id="1231" r:id="rId21"/>
    <p:sldId id="1250" r:id="rId22"/>
    <p:sldId id="268" r:id="rId23"/>
    <p:sldId id="1237" r:id="rId24"/>
    <p:sldId id="1238" r:id="rId25"/>
    <p:sldId id="1240" r:id="rId26"/>
    <p:sldId id="1241" r:id="rId27"/>
    <p:sldId id="269" r:id="rId28"/>
    <p:sldId id="270" r:id="rId29"/>
    <p:sldId id="271" r:id="rId30"/>
    <p:sldId id="294" r:id="rId31"/>
    <p:sldId id="298" r:id="rId32"/>
    <p:sldId id="272" r:id="rId33"/>
    <p:sldId id="273" r:id="rId34"/>
    <p:sldId id="274" r:id="rId35"/>
    <p:sldId id="277" r:id="rId36"/>
    <p:sldId id="278" r:id="rId37"/>
    <p:sldId id="279" r:id="rId38"/>
    <p:sldId id="280" r:id="rId39"/>
    <p:sldId id="281" r:id="rId40"/>
    <p:sldId id="282" r:id="rId41"/>
    <p:sldId id="283" r:id="rId42"/>
    <p:sldId id="284" r:id="rId43"/>
    <p:sldId id="285" r:id="rId44"/>
    <p:sldId id="286" r:id="rId45"/>
    <p:sldId id="296" r:id="rId46"/>
    <p:sldId id="1234" r:id="rId47"/>
    <p:sldId id="257" r:id="rId48"/>
    <p:sldId id="1239" r:id="rId49"/>
  </p:sldIdLst>
  <p:sldSz cx="12192000" cy="6858000"/>
  <p:notesSz cx="6858000" cy="9144000"/>
  <p:embeddedFontLst>
    <p:embeddedFont>
      <p:font typeface="Cabin"/>
      <p:regular r:id="rId51"/>
      <p:bold r:id="rId51"/>
      <p:italic r:id="rId51"/>
      <p:boldItalic r:id="rId51"/>
    </p:embeddedFont>
    <p:embeddedFont>
      <p:font typeface="Calibri" panose="020F0502020204030204" pitchFamily="34" charset="0"/>
      <p:regular r:id="rId51"/>
      <p:bold r:id="rId51"/>
      <p:italic r:id="rId51"/>
      <p:boldItalic r:id="rId51"/>
    </p:embeddedFont>
    <p:embeddedFont>
      <p:font typeface="Calibri Light" panose="020F0302020204030204" pitchFamily="34" charset="0"/>
      <p:regular r:id="rId52"/>
      <p:italic r:id="rId53"/>
    </p:embeddedFont>
    <p:embeddedFont>
      <p:font typeface="Chalkduster" panose="020B0604020202020204" charset="0"/>
      <p:regular r:id="rId54"/>
    </p:embeddedFont>
    <p:embeddedFont>
      <p:font typeface="Cutive"/>
      <p:regular r:id="rId51"/>
    </p:embeddedFont>
    <p:embeddedFont>
      <p:font typeface="Impact" panose="020B0806030902050204" pitchFamily="34" charset="0"/>
      <p:regular r:id="rId51"/>
    </p:embeddedFont>
    <p:embeddedFont>
      <p:font typeface="Lucida Sans" panose="020B0602030504020204" pitchFamily="34" charset="0"/>
      <p:regular r:id="rId51"/>
      <p:bold r:id="rId51"/>
      <p:italic r:id="rId51"/>
      <p:boldItalic r:id="rId51"/>
    </p:embeddedFont>
    <p:embeddedFont>
      <p:font typeface="Verdana" panose="020B0604030504040204" pitchFamily="34" charset="0"/>
      <p:regular r:id="rId51"/>
      <p:bold r:id="rId51"/>
      <p:italic r:id="rId51"/>
      <p:boldItalic r:id="rId5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70030D-20E7-C2E3-764E-1FCC6CA2B3C0}" v="37" dt="2023-10-04T22:00:08.274"/>
  </p1510:revLst>
</p1510:revInfo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76"/>
    <p:restoredTop sz="91256"/>
  </p:normalViewPr>
  <p:slideViewPr>
    <p:cSldViewPr snapToGrid="0">
      <p:cViewPr varScale="1">
        <p:scale>
          <a:sx n="76" d="100"/>
          <a:sy n="76" d="100"/>
        </p:scale>
        <p:origin x="66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notesMaster" Target="notesMasters/notesMaster1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font" Target="fonts/font2.fntdata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font" Target="NUL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font" Target="fonts/font1.fntdata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d P Williams" userId="S::aled.p.williams@pcydds.ac.uk::45415874-acc2-48ed-8104-88073fd63d73" providerId="AD" clId="Web-{CB70030D-20E7-C2E3-764E-1FCC6CA2B3C0}"/>
    <pc:docChg chg="addSld modSld addMainMaster modMainMaster">
      <pc:chgData name="Aled P Williams" userId="S::aled.p.williams@pcydds.ac.uk::45415874-acc2-48ed-8104-88073fd63d73" providerId="AD" clId="Web-{CB70030D-20E7-C2E3-764E-1FCC6CA2B3C0}" dt="2023-10-04T22:00:08.274" v="36" actId="20577"/>
      <pc:docMkLst>
        <pc:docMk/>
      </pc:docMkLst>
      <pc:sldChg chg="modSp add">
        <pc:chgData name="Aled P Williams" userId="S::aled.p.williams@pcydds.ac.uk::45415874-acc2-48ed-8104-88073fd63d73" providerId="AD" clId="Web-{CB70030D-20E7-C2E3-764E-1FCC6CA2B3C0}" dt="2023-10-04T22:00:08.274" v="36" actId="20577"/>
        <pc:sldMkLst>
          <pc:docMk/>
          <pc:sldMk cId="2842688719" sldId="1251"/>
        </pc:sldMkLst>
        <pc:spChg chg="mod">
          <ac:chgData name="Aled P Williams" userId="S::aled.p.williams@pcydds.ac.uk::45415874-acc2-48ed-8104-88073fd63d73" providerId="AD" clId="Web-{CB70030D-20E7-C2E3-764E-1FCC6CA2B3C0}" dt="2023-10-04T22:00:08.274" v="36" actId="20577"/>
          <ac:spMkLst>
            <pc:docMk/>
            <pc:sldMk cId="2842688719" sldId="1251"/>
            <ac:spMk id="3" creationId="{0E8CBC7F-02E4-E2A2-1DA4-5C50C06679F2}"/>
          </ac:spMkLst>
        </pc:spChg>
      </pc:sldChg>
      <pc:sldChg chg="add">
        <pc:chgData name="Aled P Williams" userId="S::aled.p.williams@pcydds.ac.uk::45415874-acc2-48ed-8104-88073fd63d73" providerId="AD" clId="Web-{CB70030D-20E7-C2E3-764E-1FCC6CA2B3C0}" dt="2023-10-04T21:55:57.922" v="10"/>
        <pc:sldMkLst>
          <pc:docMk/>
          <pc:sldMk cId="2353125708" sldId="1252"/>
        </pc:sldMkLst>
      </pc:sldChg>
      <pc:sldMasterChg chg="add addSldLayout">
        <pc:chgData name="Aled P Williams" userId="S::aled.p.williams@pcydds.ac.uk::45415874-acc2-48ed-8104-88073fd63d73" providerId="AD" clId="Web-{CB70030D-20E7-C2E3-764E-1FCC6CA2B3C0}" dt="2023-10-04T21:53:52.340" v="0"/>
        <pc:sldMasterMkLst>
          <pc:docMk/>
          <pc:sldMasterMk cId="1007077564" sldId="2147483660"/>
        </pc:sldMasterMkLst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1362823317" sldId="2147483661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3777461643" sldId="2147483662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3649654179" sldId="2147483663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1713284851" sldId="2147483664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3103800936" sldId="2147483665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2271249193" sldId="2147483666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1937914330" sldId="2147483667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1518280741" sldId="2147483668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656481688" sldId="2147483669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2180928056" sldId="2147483670"/>
          </pc:sldLayoutMkLst>
        </pc:sldLayoutChg>
        <pc:sldLayoutChg chg="ad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1007077564" sldId="2147483660"/>
            <pc:sldLayoutMk cId="1157408702" sldId="2147483671"/>
          </pc:sldLayoutMkLst>
        </pc:sldLayoutChg>
      </pc:sldMasterChg>
      <pc:sldMasterChg chg="replId modSldLayout">
        <pc:chgData name="Aled P Williams" userId="S::aled.p.williams@pcydds.ac.uk::45415874-acc2-48ed-8104-88073fd63d73" providerId="AD" clId="Web-{CB70030D-20E7-C2E3-764E-1FCC6CA2B3C0}" dt="2023-10-04T21:53:52.340" v="0"/>
        <pc:sldMasterMkLst>
          <pc:docMk/>
          <pc:sldMasterMk cId="318956096" sldId="2147483672"/>
        </pc:sldMasterMkLst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2000732891" sldId="2147483673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3334033390" sldId="2147483674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2300882868" sldId="2147483675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1042110518" sldId="2147483676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3319388457" sldId="2147483677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2817146208" sldId="2147483678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1656705870" sldId="2147483679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2591477511" sldId="2147483680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1989041197" sldId="2147483681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3836613288" sldId="2147483682"/>
          </pc:sldLayoutMkLst>
        </pc:sldLayoutChg>
        <pc:sldLayoutChg chg="replId">
          <pc:chgData name="Aled P Williams" userId="S::aled.p.williams@pcydds.ac.uk::45415874-acc2-48ed-8104-88073fd63d73" providerId="AD" clId="Web-{CB70030D-20E7-C2E3-764E-1FCC6CA2B3C0}" dt="2023-10-04T21:53:52.340" v="0"/>
          <pc:sldLayoutMkLst>
            <pc:docMk/>
            <pc:sldMasterMk cId="318956096" sldId="2147483672"/>
            <pc:sldLayoutMk cId="1049976647" sldId="214748368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644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800650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Mae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gallu’r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(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hysgolion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446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Mae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gallu’r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(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hysgolion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61196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Mae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gallu’r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(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hysgolion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32881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Mae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gallu’r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 (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hysgolion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34127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285027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14819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/>
              <a:t>Geiriadur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34" name="Google Shape;13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843982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>
            <a:extLst>
              <a:ext uri="{FF2B5EF4-FFF2-40B4-BE49-F238E27FC236}">
                <a16:creationId xmlns:a16="http://schemas.microsoft.com/office/drawing/2014/main" id="{8C24FB56-B367-FE48-8970-84084EF60E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2D23A8D-5777-AB49-82C2-FF9A5415DDF5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6DE677CA-E754-F445-8499-91AFC4A39E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083863B-6DA7-9B40-B572-19EB635D52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Gall cywirdeb rhannau eraill o’r frawddeg ddibynnu ar genedl yr enw(au).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LLYFR – eg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NOFEL – eb 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Wrth drafod nofel, byddai’n rhaid geirio’r brawddegau’n wahanol. 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Beth fyddech chi’n ei newid??</a:t>
            </a:r>
          </a:p>
        </p:txBody>
      </p:sp>
    </p:spTree>
    <p:extLst>
      <p:ext uri="{BB962C8B-B14F-4D97-AF65-F5344CB8AC3E}">
        <p14:creationId xmlns:p14="http://schemas.microsoft.com/office/powerpoint/2010/main" val="39781337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Bydd angen eu hannog i lawrlwytho’r Ap Geiriaduron neu bydd rhaid i ni ddod â chasgliad o Eiriaduron gyda ni i’r ddarlith.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12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684553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771611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198866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8" name="Google Shape;188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– 9 llythyren yn yr iaith Gymraeg yn treiglo’n feddal.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 &gt; b		b &gt; f		m &gt; f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 &gt; d		d &gt; dd		ll &gt; l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 &gt; g		g &gt; -		rh &gt; 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y fannod, mae enwau benywaidd yn treiglo’n feddal.  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Ond fel y gwelwch chi’n aml ar y cwrs yma, mae yna eithriad – does dim yn digwydd i eiriau benywaidd sy’n dechrau gyda </a:t>
            </a:r>
            <a:r>
              <a:rPr lang="cy-GB" sz="1200" b="0" i="1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neu </a:t>
            </a:r>
            <a:r>
              <a:rPr lang="cy-GB" sz="1200" b="0" i="1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 </a:t>
            </a: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 ôl y fannod.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Felly os edrychwn ni ar enwau sy’n dechrau gyda’r llythrennau hyn.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penderfyniad  yn enw gwr.  Beth sy’n digwydd ar ôl y fannod?  DIM </a:t>
            </a:r>
            <a:r>
              <a:rPr lang="cy-GB" sz="1200" b="0" i="0" u="none" strike="noStrike" cap="none" dirty="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 y penderfyniad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problem yn enw ben.  Felly &gt; y broblem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 dirty="0">
              <a:solidFill>
                <a:srgbClr val="3366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tad		tudalen		bws		brawddeg		mynydd	mynedfa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cyfrifiadur	cacen			drws		dogfen		llyfr		llinell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			geiriadur	gwraig			rhew		rhestr</a:t>
            </a:r>
            <a:endParaRPr dirty="0"/>
          </a:p>
        </p:txBody>
      </p:sp>
      <p:sp>
        <p:nvSpPr>
          <p:cNvPr id="189" name="Google Shape;189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19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Gall y dasg hon weithio mewn unrhyw Feas Dysgu a Phrofiad a gydag unrhyw oed a gallu – gallwch uwch lefelu drwy’r dewis o ansoddeiriau ac enwau.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21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78379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0" name="Google Shape;200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Pa </a:t>
            </a:r>
            <a:r>
              <a:rPr lang="en-GB" dirty="0" err="1"/>
              <a:t>dreigladau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?   </a:t>
            </a:r>
            <a:r>
              <a:rPr lang="en-GB" dirty="0" err="1"/>
              <a:t>Trafodwch</a:t>
            </a:r>
            <a:r>
              <a:rPr lang="en-GB" dirty="0"/>
              <a:t>!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iddyn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/>
              <a:t> - </a:t>
            </a:r>
            <a:r>
              <a:rPr lang="en-GB" dirty="0" err="1"/>
              <a:t>Rhifolion</a:t>
            </a:r>
            <a:r>
              <a:rPr lang="en-GB" dirty="0"/>
              <a:t> a </a:t>
            </a:r>
            <a:r>
              <a:rPr lang="en-GB" dirty="0" err="1"/>
              <a:t>Threfnolion</a:t>
            </a:r>
            <a:r>
              <a:rPr lang="en-GB" dirty="0"/>
              <a:t> 1 – </a:t>
            </a:r>
            <a:r>
              <a:rPr lang="en-GB" dirty="0" err="1"/>
              <a:t>Seren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(</a:t>
            </a:r>
            <a:r>
              <a:rPr lang="en-GB" dirty="0" err="1"/>
              <a:t>tudalen</a:t>
            </a:r>
            <a:r>
              <a:rPr lang="en-GB" dirty="0"/>
              <a:t> 22)</a:t>
            </a:r>
            <a:endParaRPr dirty="0"/>
          </a:p>
        </p:txBody>
      </p:sp>
      <p:sp>
        <p:nvSpPr>
          <p:cNvPr id="201" name="Google Shape;201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24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3" name="Google Shape;213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– 9 llythyren yn yr iaith Gymraeg yn treiglo’n feddal.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 &gt; b		b &gt; f		m &gt; f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 &gt; d		d &gt; dd		ll &gt; 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 &gt; g		g &gt; -		rh &gt; r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y fannod, mae enwau benywaidd yn treiglo’n feddal.  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Ond fel y gwelwch chi’n aml ar y cwrs yma, mae yna eithriad – does dim yn digwydd i eiriau benywaidd sy’n dechrau gyda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neu </a:t>
            </a:r>
            <a:r>
              <a:rPr lang="cy-GB" sz="1200" b="0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 </a:t>
            </a: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ar ôl y fannod.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Felly os edrychwn ni ar enwau sy’n dechrau gyda’r llythrennau hyn.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penderfyniad  yn enw gwr.  Beth sy’n digwydd ar ôl y fannod?  DIM </a:t>
            </a: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 y penderfyniad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problem yn enw ben.  Felly &gt; y broblem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rgbClr val="3366F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tad		tudalen		bws		brawddeg		mynydd	mynedfa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rgbClr val="3366FF"/>
                </a:solidFill>
                <a:latin typeface="Calibri"/>
                <a:ea typeface="Calibri"/>
                <a:cs typeface="Calibri"/>
                <a:sym typeface="Calibri"/>
              </a:rPr>
              <a:t>cyfrifiadur	cacen			drws		dogfen		llyfr		llinell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					geiriadur	gwraig			rhew		rhestr</a:t>
            </a:r>
            <a:endParaRPr/>
          </a:p>
        </p:txBody>
      </p:sp>
      <p:sp>
        <p:nvSpPr>
          <p:cNvPr id="214" name="Google Shape;214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25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67" name="Google Shape;267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Gwneud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y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dasg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drwy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ddefnyddio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byrddau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gwyn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bach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–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gallan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nhw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drafod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gyda’i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-GB" sz="1200" b="0" i="0" u="none" strike="noStrike" cap="none" dirty="0" err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gilydd</a:t>
            </a:r>
            <a:r>
              <a:rPr lang="en-GB" sz="12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8" name="Google Shape;268;p2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32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277b1e686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2" name="Google Shape;282;g277b1e686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277b1e6864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g277b1e6864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g277b1e6864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g277b1e6864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g277b1e6864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g277b1e6864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277b1e6864_0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g277b1e6864_0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277b1e6864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g277b1e6864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277b1e6864_0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" name="Google Shape;328;g277b1e6864_0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g277b1e6864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7" name="Google Shape;337;g277b1e6864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43</a:t>
            </a:fld>
            <a:endParaRPr lang="cy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7584780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779b6620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779b6620b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3" name="Google Shape;103;g2779b6620b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cy-GB"/>
              <a:t>44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53F20-82BD-7B4D-B644-7F0E29603E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506913-E936-3247-8F00-C2041A2DC7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BDFB3-A560-FD4F-BC47-D27DD2A2E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6F156-08AC-5041-983F-D93604E81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90818-ACEF-BC44-B1D2-F849D7AB8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073289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53DF0-548A-6E43-8B60-E576AD3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31A13-C5FA-784D-A91A-9FA0ADE67D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D0361-F189-9C44-8CFB-05A06E628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86DDE-BD9C-2D4F-9A89-A2BF6FCFB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81BB9-6FA3-8E4D-9AB9-63E2A325C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34033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F9E7-FE5E-054F-94AA-E4DB25D0D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88F4E4-D9E1-D740-BD74-7FDBE2B79B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868BF-2AB2-D949-929A-B2B025864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97C67-CE79-6041-ADE7-B672B7554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13A75-1AAD-BC43-93AC-04F5DA9C3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00882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17D56-A6C1-CE41-866D-358C784D4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B6BE7-8F2C-3D4B-96BE-33C29B0880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F4D7A6-8E2D-3D46-9238-2F96D3A5AA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A79CAC-8786-0842-9EEC-7112126A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413487-8BF9-884C-9BD1-04B7EF87C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D30504-450B-F141-9C2F-A9A22A7DD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110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B3D2-4A68-314F-9855-D371CACDA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CF63C3-F38F-6B41-A66D-B3C5C18503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E07E46-C60B-B646-9925-6B294AF32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85E3AD-5840-704F-AA81-D51F584F49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F08574-4A7B-A641-9A29-EDFEE5A3B2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F2BE2A-CE1E-C140-8977-EB6A31E51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4A2DCA-B2A7-CA44-9827-8BCA860C8C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871832-A592-DF4B-BA22-F6E1F036E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19388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ED76B-36C1-634F-9D7A-B261B0A7B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9179B9-1F2F-3E47-99D4-289FEB7C5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B4291-D00E-B24E-9928-CF3C45B43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A3343C-C4CD-E544-BD3E-F3B738E48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7146208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EBA23A-90B5-3D42-A3BF-585DE048F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A6BE52-6429-5549-BAF1-21CF4795B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0B64F-E6A0-A547-BA5E-9C8E1AFC3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56705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F7CD7-0912-7A45-99AA-A3B1F0981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19292-EC90-154C-98C7-A02DDC75B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20DC55-A8EA-0843-97EC-87DE449E9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AA0EE9-A1AE-424B-995C-2014B027D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BA4A6F-EDF5-A04D-8CD5-F9FDEA7F1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72903-5F51-8D47-9232-18FEA7976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91477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A2D8C-E6C4-7544-BB6F-26F0FB02E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1D415F-1805-B14A-8D66-462A3BCD4C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B046A0-A1F6-D347-811C-2ABF06EF5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B57622-815F-404E-B91E-CED693D6E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7F5F69-BE81-4340-97EF-E7BA6778C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C36ECB-E8FF-8146-99C9-6C848ED1C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904119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2F76A-3722-964F-B316-93ACC3D96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B19C16-A5FB-5C47-A463-C2959FBA8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0206D-E5AA-B74E-AFF3-B9E390160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715B5-60CA-C64D-A6F1-8BAF3117E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839EA-5A65-B744-B969-18AD7F373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36613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A686A2-A63C-7549-A9BA-37ABA3BA5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95E15B-0107-5F41-8C9A-820C8DA857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47762-B36D-0C4C-BB92-88186C44D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0538A-A6C3-C442-9437-CBD74D85B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430DA-335F-9047-BF2C-F1BF31A1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99766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F8A88-BDCE-524A-BB1A-F0B007DBE0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AFC1B0-51A6-4643-8486-6364CB373F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2C0EF-E94A-B545-81FA-0788016E7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5C72B-4D67-F340-8459-4F5BA933E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02BC8-F261-044A-98D7-D40936F42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82331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E51B4-FBFD-6C4E-BE92-3C6C2A1B7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DF7E9-1B90-2B4F-B81D-85BA46754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2F9F0-CF39-1D4A-98B7-C36BD8F4F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18B64-CFBD-F94B-A096-A56939591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D46F9-21B3-9740-B13E-7A6E1C66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616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E71FA-836D-8149-AD4C-D2E379324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CC122-A78E-E946-B075-5FAB00DA0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7A791-87A5-5C49-9C40-2589ECBC1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53506-AA79-C740-9609-D2A26C0FD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14B7C-BEF4-C947-BDA3-806A167C1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6541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E89E-C9B9-8542-9CB9-391D295C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6B452-E202-8344-B1C0-766AA0C810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D78FB-536B-8F49-B92C-133A037AD1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E692F-39F9-744C-9F9E-1807C404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35D43-EF87-4942-B59A-0ABFEF5C7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07332-4C19-B94F-A7BD-5520E889D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848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203C7-0D60-E14D-A851-82DA2A49B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4F79F8-2AB4-0F42-80EB-CD285F00F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C617EC-8B12-F344-8737-F947E617E5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D17D2F-5E57-9C4A-93C1-5603CABCAD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1F8BAA-7240-C643-9E29-2083BDB346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1DF726-2252-904D-85BC-A26C87534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AC340A-C13B-8C47-9268-DD67DE5FD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B17CC6-4452-7E44-A61C-AC551D22C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800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96C2A-DA79-BB44-9671-F27FC180D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954F2A-D155-C74C-9F05-2439A759F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1722FB-754C-0D40-A886-E264559C8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02199D-084F-7B42-87B4-34EC24458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2491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551F68-245C-2444-82BD-A81518ABE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51B004-E9FA-0942-B01D-8B8CDAA3D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B8EAEA-93E9-3349-97E9-250CB55FF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9143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39032-5E75-BE4C-9921-771BC0CE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31862-06B4-E84D-82F3-D57143CC9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C3B7C-CB84-A64D-9729-AA13573767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173E4-0DF2-2143-BE89-69BA4B52C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268989-F43F-A146-A5A1-E574DFC8F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4CFFFB-0511-B444-A377-3ECEE78E0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2807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A7329-18CC-1545-B2E1-1E534D2DC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D6D2E5-2E5D-D14C-B3B6-97483FAACD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33C28-84ED-2041-B445-6E208BE1EA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32889-FD1E-004C-8E75-4CAD46936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FBA86-7543-A841-B181-53ACF8F2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58B31A-9D93-1042-B0E0-98F5D627C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481688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0FCF2-EF34-E040-AEE5-3020FB4C1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CE594-BC61-7B47-87F6-C3910B1C4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A3B87-AD5C-D246-B404-E2B41C8F8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91DBF-CB6B-9E41-A0DA-22EEC1A9F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AEE14-BE1B-A04F-B524-E5E3F9A4B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9280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A751F-3AC8-944B-9C18-8866293356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3E27B6-FA74-D14F-87B5-430D229E78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FD1A6-AB35-FB4C-82E7-10F363BED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51FD7-3EEA-4949-819D-B1A77A711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62336-0492-DC41-9AB4-6DBDD54A2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408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36D4F8-4FF4-7C40-B03D-E81065A11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A87E6-5C46-4F47-A328-7B8C64620E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FACEA-D917-0E44-B688-68C7F8CC37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B6BDA-3EAB-BB46-BB2E-422A449A11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7D44F-666D-DD4B-9CDA-F4683B809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8956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C96D6E-41E3-5648-84CD-17992833A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D1091-5B20-654A-8F25-6081DE27D0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6C00E-F76F-0941-95EE-549D837B4C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EB4B2-41A9-E04B-8025-56BD67070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A3BA1-2530-D44A-B21D-EB6F7C9FDE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077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izz.com/admin/quiz/6142e455cbc17e001df602cf?source=quiz_share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hyperlink" Target="https://gwellar-gair.peniarth.cymru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tif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19.tif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Pages/ResponsePage.aspx?id=-REPTm4EBUWcuNshUjEeIXRYQUXCrO1IgQSIBz_WPXNUOUZXQkExNzM3SjVMMDNQUlFBMk9PVkpaUi4u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27.png"/><Relationship Id="rId4" Type="http://schemas.openxmlformats.org/officeDocument/2006/relationships/hyperlink" Target="https://forms.office.com/Pages/ResponsePage.aspx?id=-REPTm4EBUWcuNshUjEeIXRYQUXCrO1IgQSIBz_WPXNUREM5MVRHMkM1NVRMTlZBSlNGUUQ2UTA3SC4u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2008909" y="121240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2023-24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Sesiwn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2: 5.10.23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Cenedl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Enwau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3355803" y="5083796"/>
            <a:ext cx="5413664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aled.p.williams@uwtsd.ac.uk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5545461"/>
            <a:ext cx="9144000" cy="143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3932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8DAFC6B-B6AE-3F91-C4D3-2FB3AEF84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Amserlen y dydd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0E8CBC7F-02E4-E2A2-1DA4-5C50C0667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3665" y="1852840"/>
            <a:ext cx="81942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3200"/>
              <a:t>Sesiwn 1 – Adolygu Rhannau Ymadrodd</a:t>
            </a:r>
            <a:endParaRPr lang="en-US"/>
          </a:p>
          <a:p>
            <a:pPr marL="2057400" lvl="6" indent="0">
              <a:buNone/>
            </a:pPr>
            <a:r>
              <a:rPr lang="cy-GB" sz="3200" dirty="0"/>
              <a:t>Cenedl enwau (9am-10:30am)</a:t>
            </a:r>
            <a:endParaRPr lang="cy-GB" sz="3200" dirty="0">
              <a:ea typeface="Calibri"/>
              <a:cs typeface="Calibri"/>
            </a:endParaRPr>
          </a:p>
          <a:p>
            <a:pPr marL="2057400" lvl="6" indent="0">
              <a:buNone/>
            </a:pPr>
            <a:endParaRPr lang="cy-GB" sz="3200" dirty="0"/>
          </a:p>
          <a:p>
            <a:r>
              <a:rPr lang="cy-GB" sz="3200" dirty="0"/>
              <a:t>Sesiwn 2 – Berfau (11am-12:30pm)</a:t>
            </a:r>
            <a:endParaRPr lang="cy-GB" sz="3200" dirty="0">
              <a:ea typeface="Calibri"/>
              <a:cs typeface="Calibri"/>
            </a:endParaRPr>
          </a:p>
          <a:p>
            <a:endParaRPr lang="cy-GB" sz="3200" dirty="0"/>
          </a:p>
          <a:p>
            <a:r>
              <a:rPr lang="cy-GB" sz="3200" dirty="0"/>
              <a:t>Sesiwn 3 – Recordio sgwrs (1:30pm-3pm)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42688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43"/>
          <p:cNvSpPr txBox="1">
            <a:spLocks noGrp="1"/>
          </p:cNvSpPr>
          <p:nvPr>
            <p:ph type="title"/>
          </p:nvPr>
        </p:nvSpPr>
        <p:spPr>
          <a:xfrm>
            <a:off x="1796143" y="365129"/>
            <a:ext cx="8490857" cy="11430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algn="ctr">
              <a:spcBef>
                <a:spcPts val="0"/>
              </a:spcBef>
              <a:buClr>
                <a:schemeClr val="dk2"/>
              </a:buClr>
            </a:pP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Adolygu</a:t>
            </a:r>
            <a:br>
              <a:rPr lang="en-US" sz="4590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590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en-US" sz="3600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  <a:hlinkClick r:id="rId3"/>
              </a:rPr>
              <a:t>https://quizizz.com/admin/quiz/6142e455cbc17e001df602cf?source=quiz_share</a:t>
            </a:r>
            <a:r>
              <a:rPr lang="en-US" sz="3600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endParaRPr sz="4590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12A5A58-DE53-43BC-B6BF-622ACBFFA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293" y="296512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2FD2121-954E-AB43-9476-B1A60CA926B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2360"/>
          <a:stretch/>
        </p:blipFill>
        <p:spPr>
          <a:xfrm>
            <a:off x="152400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1268CE-1D75-D542-AF53-6A76F74E5C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51450" y="6292575"/>
            <a:ext cx="2520950" cy="393637"/>
          </a:xfrm>
          <a:prstGeom prst="rect">
            <a:avLst/>
          </a:prstGeom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86774556-7E76-263A-9448-E81DF432A48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4345" t="38839" r="15476" b="32679"/>
          <a:stretch/>
        </p:blipFill>
        <p:spPr>
          <a:xfrm>
            <a:off x="6906986" y="2965121"/>
            <a:ext cx="2857499" cy="2688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125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2850274" y="1290029"/>
            <a:ext cx="6491451" cy="427809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</a:rPr>
              <a:t>Pa un </a:t>
            </a:r>
            <a:r>
              <a:rPr lang="en-US" sz="4800" b="1" dirty="0" err="1">
                <a:solidFill>
                  <a:srgbClr val="002060"/>
                </a:solidFill>
              </a:rPr>
              <a:t>sy’n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eithriad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600" dirty="0">
              <a:solidFill>
                <a:srgbClr val="002060"/>
              </a:solidFill>
            </a:endParaRPr>
          </a:p>
          <a:p>
            <a:endParaRPr lang="en-US" sz="2000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amryliw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lliwgar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coch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peintio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prydferth</a:t>
            </a:r>
            <a:endParaRPr lang="en-US" sz="2000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5D6286-3362-0C41-8EC0-9628C611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B00157-6CA6-EE44-9CDE-525057794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50" y="2001510"/>
            <a:ext cx="1910146" cy="2540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955D4E-0D2F-6348-91B0-C1933B7300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438" b="18219"/>
          <a:stretch/>
        </p:blipFill>
        <p:spPr>
          <a:xfrm>
            <a:off x="8688414" y="4256689"/>
            <a:ext cx="2340578" cy="148261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027387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2850274" y="1290029"/>
            <a:ext cx="6491451" cy="406265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</a:rPr>
              <a:t>Pa un </a:t>
            </a:r>
            <a:r>
              <a:rPr lang="en-US" sz="4800" b="1" dirty="0" err="1">
                <a:solidFill>
                  <a:srgbClr val="002060"/>
                </a:solidFill>
              </a:rPr>
              <a:t>sy’n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eithriad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600" dirty="0">
              <a:solidFill>
                <a:srgbClr val="002060"/>
              </a:solidFill>
            </a:endParaRPr>
          </a:p>
          <a:p>
            <a:endParaRPr lang="en-US" sz="2000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gwrando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edrych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darllenodd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ysgrifennu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trafod</a:t>
            </a:r>
            <a:endParaRPr lang="en-US" sz="3200" b="1" dirty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5D6286-3362-0C41-8EC0-9628C611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B00157-6CA6-EE44-9CDE-525057794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50" y="2001510"/>
            <a:ext cx="1910146" cy="2540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955D4E-0D2F-6348-91B0-C1933B7300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438" b="18219"/>
          <a:stretch/>
        </p:blipFill>
        <p:spPr>
          <a:xfrm>
            <a:off x="8688414" y="4256689"/>
            <a:ext cx="2340578" cy="148261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itl 4">
            <a:extLst>
              <a:ext uri="{FF2B5EF4-FFF2-40B4-BE49-F238E27FC236}">
                <a16:creationId xmlns:a16="http://schemas.microsoft.com/office/drawing/2014/main" id="{C2978B58-7873-9128-3D4F-3626ACE29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8880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2850274" y="1290029"/>
            <a:ext cx="6491451" cy="3847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</a:rPr>
              <a:t>Pa un </a:t>
            </a:r>
            <a:r>
              <a:rPr lang="en-US" sz="4800" b="1" dirty="0" err="1">
                <a:solidFill>
                  <a:srgbClr val="002060"/>
                </a:solidFill>
              </a:rPr>
              <a:t>sy’n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eithriad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600" dirty="0">
              <a:solidFill>
                <a:srgbClr val="002060"/>
              </a:solidFill>
            </a:endParaRPr>
          </a:p>
          <a:p>
            <a:endParaRPr lang="en-US" sz="2000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athrawes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disgybl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desg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llyfr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pensiliau</a:t>
            </a:r>
            <a:endParaRPr lang="en-US" sz="3200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5D6286-3362-0C41-8EC0-9628C611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B00157-6CA6-EE44-9CDE-525057794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50" y="2001510"/>
            <a:ext cx="1910146" cy="2540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955D4E-0D2F-6348-91B0-C1933B7300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438" b="18219"/>
          <a:stretch/>
        </p:blipFill>
        <p:spPr>
          <a:xfrm>
            <a:off x="8688414" y="4256689"/>
            <a:ext cx="2340578" cy="148261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itl 4">
            <a:extLst>
              <a:ext uri="{FF2B5EF4-FFF2-40B4-BE49-F238E27FC236}">
                <a16:creationId xmlns:a16="http://schemas.microsoft.com/office/drawing/2014/main" id="{C3879F73-8D24-C9FA-84B9-982CB81F0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07453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2850274" y="1290029"/>
            <a:ext cx="6491451" cy="42165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</a:rPr>
              <a:t>Pa un </a:t>
            </a:r>
            <a:r>
              <a:rPr lang="en-US" sz="4800" b="1" dirty="0" err="1">
                <a:solidFill>
                  <a:srgbClr val="002060"/>
                </a:solidFill>
              </a:rPr>
              <a:t>sy’n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eithriad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cadair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braich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coes</a:t>
            </a:r>
            <a:endParaRPr lang="en-US" sz="3200" b="1" dirty="0">
              <a:solidFill>
                <a:srgbClr val="002060"/>
              </a:solidFill>
            </a:endParaRPr>
          </a:p>
          <a:p>
            <a:pPr algn="ctr"/>
            <a:r>
              <a:rPr lang="en-US" sz="3200" b="1" dirty="0">
                <a:solidFill>
                  <a:srgbClr val="002060"/>
                </a:solidFill>
              </a:rPr>
              <a:t>merch</a:t>
            </a:r>
          </a:p>
          <a:p>
            <a:pPr algn="ctr"/>
            <a:r>
              <a:rPr lang="en-US" sz="3200" b="1" dirty="0" err="1">
                <a:solidFill>
                  <a:srgbClr val="002060"/>
                </a:solidFill>
              </a:rPr>
              <a:t>bachgen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3200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5D6286-3362-0C41-8EC0-9628C6118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4B00157-6CA6-EE44-9CDE-525057794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150" y="2001510"/>
            <a:ext cx="1910146" cy="25402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955D4E-0D2F-6348-91B0-C1933B7300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438" b="18219"/>
          <a:stretch/>
        </p:blipFill>
        <p:spPr>
          <a:xfrm>
            <a:off x="8688414" y="4256689"/>
            <a:ext cx="2340578" cy="148261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itl 4">
            <a:extLst>
              <a:ext uri="{FF2B5EF4-FFF2-40B4-BE49-F238E27FC236}">
                <a16:creationId xmlns:a16="http://schemas.microsoft.com/office/drawing/2014/main" id="{4F1C72B7-1928-CB0A-36E0-85559B4B7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4BAF9D4F-836E-2EFA-E9A9-2C84719438EC}"/>
              </a:ext>
            </a:extLst>
          </p:cNvPr>
          <p:cNvSpPr txBox="1"/>
          <p:nvPr/>
        </p:nvSpPr>
        <p:spPr>
          <a:xfrm>
            <a:off x="10007950" y="2099967"/>
            <a:ext cx="1280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7200" b="1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294059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7"/>
          <p:cNvSpPr txBox="1">
            <a:spLocks noGrp="1"/>
          </p:cNvSpPr>
          <p:nvPr>
            <p:ph type="title"/>
          </p:nvPr>
        </p:nvSpPr>
        <p:spPr>
          <a:xfrm>
            <a:off x="3095298" y="231228"/>
            <a:ext cx="6348413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Lucida Sans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Cenedl enwau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5" name="Google Shape;125;p17"/>
          <p:cNvSpPr txBox="1">
            <a:spLocks noGrp="1"/>
          </p:cNvSpPr>
          <p:nvPr>
            <p:ph sz="half" idx="1"/>
          </p:nvPr>
        </p:nvSpPr>
        <p:spPr>
          <a:xfrm>
            <a:off x="328613" y="1309001"/>
            <a:ext cx="11429999" cy="441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Mae gan bob enw yn y Gymraeg </a:t>
            </a:r>
            <a:r>
              <a:rPr lang="cy-GB" sz="2400" b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genedl</a:t>
            </a: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, hynny yw, mae naill ai’n </a:t>
            </a:r>
            <a:r>
              <a:rPr lang="cy-GB" sz="2400" b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fenywaidd</a:t>
            </a:r>
            <a:endParaRPr lang="cy-GB" sz="2400" b="1" i="1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neu’n </a:t>
            </a:r>
            <a:r>
              <a:rPr lang="cy-GB" sz="2400" b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wrywaidd</a:t>
            </a:r>
            <a:r>
              <a:rPr lang="cy-GB" sz="2400" i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. </a:t>
            </a: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Yn y geiriadur dynodir cenedl enw fel hyn:</a:t>
            </a:r>
            <a:endParaRPr sz="2400" i="0" u="none" strike="noStrike" cap="none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endParaRPr sz="2400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endParaRPr sz="2400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eg – enw gwrywaidd e.e. plentyn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240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eb – enw benywaidd e.e. coeden</a:t>
            </a:r>
            <a:endParaRPr sz="2000" i="0" u="none" strike="noStrike" cap="none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D02FC5-0699-8346-BA6D-567AF531B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17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8"/>
          <p:cNvSpPr txBox="1">
            <a:spLocks noGrp="1"/>
          </p:cNvSpPr>
          <p:nvPr>
            <p:ph sz="half" idx="1"/>
          </p:nvPr>
        </p:nvSpPr>
        <p:spPr>
          <a:xfrm>
            <a:off x="256190" y="1438045"/>
            <a:ext cx="11702448" cy="444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Er gwybodaeth, mae cenedl rhai geiriau yn amrywio yn ôl ardal neu dafodiaith.</a:t>
            </a:r>
            <a:endParaRPr sz="2400" b="0" i="0" u="none" strike="noStrike" cap="none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Er enghraifft, mae’r gair </a:t>
            </a:r>
            <a:r>
              <a:rPr lang="cy-GB" sz="2400" b="0" i="1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munud </a:t>
            </a:r>
            <a:r>
              <a:rPr lang="cy-GB" sz="2400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yn tueddu i fod yn wrywaidd yn y Gogledd ac yn</a:t>
            </a:r>
          </a:p>
          <a:p>
            <a:pPr marL="228600" marR="0" lvl="0" indent="-228600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fenywaidd yn y De.  </a:t>
            </a:r>
            <a:endParaRPr sz="2400" b="0" i="0" u="none" strike="noStrike" cap="none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1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Gogledd – dau funud; y munud hwnnw            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cy-GB" sz="2400" b="1" i="0" u="none" strike="noStrike" cap="none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2400" b="1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De – dwy funud; y funud honno</a:t>
            </a:r>
            <a:endParaRPr sz="2400" b="1" i="0" u="none" strike="noStrike" cap="none" dirty="0">
              <a:solidFill>
                <a:srgbClr val="3F3F3F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6537D1-9168-9945-A254-22B82F93C4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Google Shape;124;p17">
            <a:extLst>
              <a:ext uri="{FF2B5EF4-FFF2-40B4-BE49-F238E27FC236}">
                <a16:creationId xmlns:a16="http://schemas.microsoft.com/office/drawing/2014/main" id="{54DF742C-9C24-054A-AA86-07DBD471976B}"/>
              </a:ext>
            </a:extLst>
          </p:cNvPr>
          <p:cNvSpPr txBox="1">
            <a:spLocks/>
          </p:cNvSpPr>
          <p:nvPr/>
        </p:nvSpPr>
        <p:spPr>
          <a:xfrm>
            <a:off x="3095298" y="231228"/>
            <a:ext cx="6348413" cy="13208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Lucida Sans"/>
              <a:buNone/>
            </a:pPr>
            <a:r>
              <a:rPr lang="cy-GB" b="1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Cenedl enwau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274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9"/>
          <p:cNvSpPr txBox="1">
            <a:spLocks noGrp="1"/>
          </p:cNvSpPr>
          <p:nvPr>
            <p:ph sz="half" idx="1"/>
          </p:nvPr>
        </p:nvSpPr>
        <p:spPr>
          <a:xfrm>
            <a:off x="271464" y="1167313"/>
            <a:ext cx="11335058" cy="1191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Noto Sans Symbols"/>
              <a:buNone/>
            </a:pPr>
            <a:r>
              <a:rPr lang="cy-GB" sz="3000" b="0" i="0" u="none" strike="noStrike" cap="none" dirty="0">
                <a:solidFill>
                  <a:srgbClr val="595959"/>
                </a:solidFill>
                <a:latin typeface="Lucida Sans"/>
                <a:ea typeface="Lucida Sans"/>
                <a:cs typeface="Lucida Sans"/>
                <a:sym typeface="Lucida Sans"/>
              </a:rPr>
              <a:t>	</a:t>
            </a:r>
            <a:r>
              <a:rPr lang="cy-GB" sz="2400" b="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Yn y geiriadur, defnyddir </a:t>
            </a:r>
            <a:r>
              <a:rPr lang="cy-GB" sz="2400" b="1" i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egb</a:t>
            </a:r>
            <a:r>
              <a:rPr lang="cy-GB" sz="2400" b="0" i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 </a:t>
            </a:r>
            <a:r>
              <a:rPr lang="cy-GB" sz="2400" b="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i</a:t>
            </a:r>
            <a:r>
              <a:rPr lang="cy-GB" sz="2400" b="0" i="1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 </a:t>
            </a:r>
            <a:r>
              <a:rPr lang="cy-GB" sz="2400" b="0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ddynodi enw a all fod naill ai’n  wrywaidd neu’n fenywaidd.</a:t>
            </a:r>
            <a:endParaRPr sz="3000" b="0" i="0" u="none" strike="noStrike" cap="none" dirty="0"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E5FA9B2-C94E-C148-AE03-D5E92C6BF1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8130" y="2296825"/>
            <a:ext cx="8121725" cy="358212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Freeform 7">
            <a:extLst>
              <a:ext uri="{FF2B5EF4-FFF2-40B4-BE49-F238E27FC236}">
                <a16:creationId xmlns:a16="http://schemas.microsoft.com/office/drawing/2014/main" id="{93C4A9A3-A20A-C54F-9C26-269264255C91}"/>
              </a:ext>
            </a:extLst>
          </p:cNvPr>
          <p:cNvSpPr/>
          <p:nvPr/>
        </p:nvSpPr>
        <p:spPr>
          <a:xfrm>
            <a:off x="2172169" y="3874054"/>
            <a:ext cx="1343541" cy="524525"/>
          </a:xfrm>
          <a:custGeom>
            <a:avLst/>
            <a:gdLst>
              <a:gd name="connsiteX0" fmla="*/ 1185886 w 1343541"/>
              <a:gd name="connsiteY0" fmla="*/ 35794 h 524525"/>
              <a:gd name="connsiteX1" fmla="*/ 271486 w 1343541"/>
              <a:gd name="connsiteY1" fmla="*/ 67325 h 524525"/>
              <a:gd name="connsiteX2" fmla="*/ 176893 w 1343541"/>
              <a:gd name="connsiteY2" fmla="*/ 98856 h 524525"/>
              <a:gd name="connsiteX3" fmla="*/ 129597 w 1343541"/>
              <a:gd name="connsiteY3" fmla="*/ 130387 h 524525"/>
              <a:gd name="connsiteX4" fmla="*/ 35003 w 1343541"/>
              <a:gd name="connsiteY4" fmla="*/ 177684 h 524525"/>
              <a:gd name="connsiteX5" fmla="*/ 19238 w 1343541"/>
              <a:gd name="connsiteY5" fmla="*/ 382636 h 524525"/>
              <a:gd name="connsiteX6" fmla="*/ 113831 w 1343541"/>
              <a:gd name="connsiteY6" fmla="*/ 429932 h 524525"/>
              <a:gd name="connsiteX7" fmla="*/ 161128 w 1343541"/>
              <a:gd name="connsiteY7" fmla="*/ 461463 h 524525"/>
              <a:gd name="connsiteX8" fmla="*/ 397610 w 1343541"/>
              <a:gd name="connsiteY8" fmla="*/ 492994 h 524525"/>
              <a:gd name="connsiteX9" fmla="*/ 902107 w 1343541"/>
              <a:gd name="connsiteY9" fmla="*/ 524525 h 524525"/>
              <a:gd name="connsiteX10" fmla="*/ 1217417 w 1343541"/>
              <a:gd name="connsiteY10" fmla="*/ 508760 h 524525"/>
              <a:gd name="connsiteX11" fmla="*/ 1264714 w 1343541"/>
              <a:gd name="connsiteY11" fmla="*/ 477229 h 524525"/>
              <a:gd name="connsiteX12" fmla="*/ 1327776 w 1343541"/>
              <a:gd name="connsiteY12" fmla="*/ 382636 h 524525"/>
              <a:gd name="connsiteX13" fmla="*/ 1343541 w 1343541"/>
              <a:gd name="connsiteY13" fmla="*/ 335339 h 524525"/>
              <a:gd name="connsiteX14" fmla="*/ 1327776 w 1343541"/>
              <a:gd name="connsiteY14" fmla="*/ 224980 h 524525"/>
              <a:gd name="connsiteX15" fmla="*/ 1264714 w 1343541"/>
              <a:gd name="connsiteY15" fmla="*/ 130387 h 524525"/>
              <a:gd name="connsiteX16" fmla="*/ 1170121 w 1343541"/>
              <a:gd name="connsiteY16" fmla="*/ 98856 h 524525"/>
              <a:gd name="connsiteX17" fmla="*/ 1122824 w 1343541"/>
              <a:gd name="connsiteY17" fmla="*/ 83091 h 524525"/>
              <a:gd name="connsiteX18" fmla="*/ 1075528 w 1343541"/>
              <a:gd name="connsiteY18" fmla="*/ 51560 h 524525"/>
              <a:gd name="connsiteX19" fmla="*/ 980934 w 1343541"/>
              <a:gd name="connsiteY19" fmla="*/ 20029 h 524525"/>
              <a:gd name="connsiteX20" fmla="*/ 775983 w 1343541"/>
              <a:gd name="connsiteY20" fmla="*/ 4263 h 524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343541" h="524525">
                <a:moveTo>
                  <a:pt x="1185886" y="35794"/>
                </a:moveTo>
                <a:cubicBezTo>
                  <a:pt x="736047" y="92026"/>
                  <a:pt x="1492496" y="1914"/>
                  <a:pt x="271486" y="67325"/>
                </a:cubicBezTo>
                <a:cubicBezTo>
                  <a:pt x="238297" y="69103"/>
                  <a:pt x="176893" y="98856"/>
                  <a:pt x="176893" y="98856"/>
                </a:cubicBezTo>
                <a:cubicBezTo>
                  <a:pt x="161128" y="109366"/>
                  <a:pt x="146544" y="121913"/>
                  <a:pt x="129597" y="130387"/>
                </a:cubicBezTo>
                <a:cubicBezTo>
                  <a:pt x="-952" y="195662"/>
                  <a:pt x="170554" y="87318"/>
                  <a:pt x="35003" y="177684"/>
                </a:cubicBezTo>
                <a:cubicBezTo>
                  <a:pt x="8283" y="257845"/>
                  <a:pt x="-19745" y="294924"/>
                  <a:pt x="19238" y="382636"/>
                </a:cubicBezTo>
                <a:cubicBezTo>
                  <a:pt x="29869" y="406555"/>
                  <a:pt x="92844" y="422937"/>
                  <a:pt x="113831" y="429932"/>
                </a:cubicBezTo>
                <a:cubicBezTo>
                  <a:pt x="129597" y="440442"/>
                  <a:pt x="143712" y="453999"/>
                  <a:pt x="161128" y="461463"/>
                </a:cubicBezTo>
                <a:cubicBezTo>
                  <a:pt x="216624" y="485247"/>
                  <a:pt x="373731" y="491502"/>
                  <a:pt x="397610" y="492994"/>
                </a:cubicBezTo>
                <a:cubicBezTo>
                  <a:pt x="990460" y="530047"/>
                  <a:pt x="511588" y="489024"/>
                  <a:pt x="902107" y="524525"/>
                </a:cubicBezTo>
                <a:cubicBezTo>
                  <a:pt x="1007210" y="519270"/>
                  <a:pt x="1113066" y="522371"/>
                  <a:pt x="1217417" y="508760"/>
                </a:cubicBezTo>
                <a:cubicBezTo>
                  <a:pt x="1236206" y="506309"/>
                  <a:pt x="1252237" y="491489"/>
                  <a:pt x="1264714" y="477229"/>
                </a:cubicBezTo>
                <a:cubicBezTo>
                  <a:pt x="1289668" y="448710"/>
                  <a:pt x="1327776" y="382636"/>
                  <a:pt x="1327776" y="382636"/>
                </a:cubicBezTo>
                <a:cubicBezTo>
                  <a:pt x="1333031" y="366870"/>
                  <a:pt x="1343541" y="351957"/>
                  <a:pt x="1343541" y="335339"/>
                </a:cubicBezTo>
                <a:cubicBezTo>
                  <a:pt x="1343541" y="298179"/>
                  <a:pt x="1335064" y="261418"/>
                  <a:pt x="1327776" y="224980"/>
                </a:cubicBezTo>
                <a:cubicBezTo>
                  <a:pt x="1319629" y="184243"/>
                  <a:pt x="1304079" y="152257"/>
                  <a:pt x="1264714" y="130387"/>
                </a:cubicBezTo>
                <a:cubicBezTo>
                  <a:pt x="1235660" y="114246"/>
                  <a:pt x="1201652" y="109366"/>
                  <a:pt x="1170121" y="98856"/>
                </a:cubicBezTo>
                <a:lnTo>
                  <a:pt x="1122824" y="83091"/>
                </a:lnTo>
                <a:cubicBezTo>
                  <a:pt x="1107059" y="72581"/>
                  <a:pt x="1092843" y="59255"/>
                  <a:pt x="1075528" y="51560"/>
                </a:cubicBezTo>
                <a:cubicBezTo>
                  <a:pt x="1045156" y="38061"/>
                  <a:pt x="1012465" y="30540"/>
                  <a:pt x="980934" y="20029"/>
                </a:cubicBezTo>
                <a:cubicBezTo>
                  <a:pt x="883780" y="-12356"/>
                  <a:pt x="950267" y="4263"/>
                  <a:pt x="775983" y="4263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37B3C90-F535-7749-80B4-E0B86DE27C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0" name="Google Shape;124;p17">
            <a:extLst>
              <a:ext uri="{FF2B5EF4-FFF2-40B4-BE49-F238E27FC236}">
                <a16:creationId xmlns:a16="http://schemas.microsoft.com/office/drawing/2014/main" id="{3A12551E-3FE8-1B4E-9368-4147D96175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95298" y="231228"/>
            <a:ext cx="6348413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Lucida Sans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Cenedl enwau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0308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>
            <a:extLst>
              <a:ext uri="{FF2B5EF4-FFF2-40B4-BE49-F238E27FC236}">
                <a16:creationId xmlns:a16="http://schemas.microsoft.com/office/drawing/2014/main" id="{28020DF6-E1E8-0B4B-9F34-E3F72E21CE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7917" y="161668"/>
            <a:ext cx="11225049" cy="1492132"/>
          </a:xfrm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cenedl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590" name="Rectangle 6">
            <a:extLst>
              <a:ext uri="{FF2B5EF4-FFF2-40B4-BE49-F238E27FC236}">
                <a16:creationId xmlns:a16="http://schemas.microsoft.com/office/drawing/2014/main" id="{6C544D9F-B23B-9642-AEDE-A79A095DE3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2900" y="1874517"/>
            <a:ext cx="10976778" cy="455595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ADRODDIAD-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eg</a:t>
            </a:r>
            <a:endParaRPr lang="en-GB" altLang="en-US" sz="2400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Treuliwyd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chwe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mis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rhoi’r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adroddiad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hwn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at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gilydd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adroddiad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ynhwysfawr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iddorol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eang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apêl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pawb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sy’n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ddarllen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budd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mawr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ohono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DOGFEN- eb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Treuliwyd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chwe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mis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rhoi’r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ddogfen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hon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at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gilydd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ogfen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g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ynhwysfawr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,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ddi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ddorol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ac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eang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hapêl</a:t>
            </a:r>
            <a:endParaRPr lang="en-GB" altLang="en-US" sz="2400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Bydd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pawb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sy’n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ei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darllen</a:t>
            </a:r>
            <a:r>
              <a:rPr lang="en-GB" altLang="en-US" sz="24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yn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cael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budd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mawr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ohoni</a:t>
            </a: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81AA02-C50A-6C41-A51E-D78C48275D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49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75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75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993228" y="130137"/>
            <a:ext cx="10178322" cy="1492132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Crëwch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dabl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tebyg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isod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bapur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7608595"/>
              </p:ext>
            </p:extLst>
          </p:nvPr>
        </p:nvGraphicFramePr>
        <p:xfrm>
          <a:off x="993228" y="2104379"/>
          <a:ext cx="10436776" cy="3593592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609194">
                  <a:extLst>
                    <a:ext uri="{9D8B030D-6E8A-4147-A177-3AD203B41FA5}">
                      <a16:colId xmlns:a16="http://schemas.microsoft.com/office/drawing/2014/main" val="2458048805"/>
                    </a:ext>
                  </a:extLst>
                </a:gridCol>
                <a:gridCol w="2609194">
                  <a:extLst>
                    <a:ext uri="{9D8B030D-6E8A-4147-A177-3AD203B41FA5}">
                      <a16:colId xmlns:a16="http://schemas.microsoft.com/office/drawing/2014/main" val="4294809185"/>
                    </a:ext>
                  </a:extLst>
                </a:gridCol>
                <a:gridCol w="2609194">
                  <a:extLst>
                    <a:ext uri="{9D8B030D-6E8A-4147-A177-3AD203B41FA5}">
                      <a16:colId xmlns:a16="http://schemas.microsoft.com/office/drawing/2014/main" val="1476876558"/>
                    </a:ext>
                  </a:extLst>
                </a:gridCol>
                <a:gridCol w="2609194">
                  <a:extLst>
                    <a:ext uri="{9D8B030D-6E8A-4147-A177-3AD203B41FA5}">
                      <a16:colId xmlns:a16="http://schemas.microsoft.com/office/drawing/2014/main" val="2334807370"/>
                    </a:ext>
                  </a:extLst>
                </a:gridCol>
              </a:tblGrid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066462"/>
                  </a:ext>
                </a:extLst>
              </a:tr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091259"/>
                  </a:ext>
                </a:extLst>
              </a:tr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3445689"/>
                  </a:ext>
                </a:extLst>
              </a:tr>
              <a:tr h="898398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851861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0572D53-277E-2F4D-A26F-E6796D30D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408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89933" y="130137"/>
            <a:ext cx="11486908" cy="1492132"/>
          </a:xfrm>
        </p:spPr>
        <p:txBody>
          <a:bodyPr/>
          <a:lstStyle/>
          <a:p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16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ddosbarth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 rotWithShape="1">
          <a:blip r:embed="rId2"/>
          <a:srcRect b="7598"/>
          <a:stretch/>
        </p:blipFill>
        <p:spPr>
          <a:xfrm>
            <a:off x="3536191" y="1988217"/>
            <a:ext cx="4994392" cy="35247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C8CE3E-C0BC-1548-95B5-0D3621854D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457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982899" y="0"/>
            <a:ext cx="10178322" cy="1492132"/>
          </a:xfrm>
        </p:spPr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eiriadur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1678" y="1624170"/>
            <a:ext cx="2122143" cy="3183215"/>
          </a:xfrm>
          <a:prstGeom prst="rect">
            <a:avLst/>
          </a:prstGeom>
        </p:spPr>
      </p:pic>
      <p:pic>
        <p:nvPicPr>
          <p:cNvPr id="5" name="Llun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0936" y="1624171"/>
            <a:ext cx="2266347" cy="3160958"/>
          </a:xfrm>
          <a:prstGeom prst="rect">
            <a:avLst/>
          </a:prstGeom>
        </p:spPr>
      </p:pic>
      <p:sp>
        <p:nvSpPr>
          <p:cNvPr id="6" name="Blwch Testun 5"/>
          <p:cNvSpPr txBox="1"/>
          <p:nvPr/>
        </p:nvSpPr>
        <p:spPr>
          <a:xfrm>
            <a:off x="7099139" y="2157678"/>
            <a:ext cx="313666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err="1"/>
              <a:t>Dau</a:t>
            </a:r>
            <a:r>
              <a:rPr lang="en-GB" sz="4400" dirty="0"/>
              <a:t>?</a:t>
            </a:r>
          </a:p>
          <a:p>
            <a:endParaRPr lang="en-GB" sz="4400" dirty="0"/>
          </a:p>
          <a:p>
            <a:r>
              <a:rPr lang="en-GB" sz="4400" dirty="0" err="1"/>
              <a:t>Dwy</a:t>
            </a:r>
            <a:r>
              <a:rPr lang="en-GB" sz="4400" dirty="0"/>
              <a:t>?</a:t>
            </a:r>
            <a:endParaRPr lang="cy-GB" sz="4400" dirty="0"/>
          </a:p>
        </p:txBody>
      </p:sp>
      <p:sp>
        <p:nvSpPr>
          <p:cNvPr id="7" name="Blwch Testun 6"/>
          <p:cNvSpPr txBox="1"/>
          <p:nvPr/>
        </p:nvSpPr>
        <p:spPr>
          <a:xfrm>
            <a:off x="2599113" y="5158594"/>
            <a:ext cx="6993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eg</a:t>
            </a:r>
            <a:r>
              <a:rPr lang="en-GB" sz="2400" dirty="0"/>
              <a:t> = </a:t>
            </a:r>
            <a:r>
              <a:rPr lang="en-GB" sz="2400" dirty="0" err="1"/>
              <a:t>enw</a:t>
            </a:r>
            <a:r>
              <a:rPr lang="en-GB" sz="2400" dirty="0"/>
              <a:t> </a:t>
            </a:r>
            <a:r>
              <a:rPr lang="en-GB" sz="2400" dirty="0" err="1"/>
              <a:t>gwrywaidd</a:t>
            </a:r>
            <a:r>
              <a:rPr lang="en-GB" sz="2400" dirty="0"/>
              <a:t>         </a:t>
            </a:r>
            <a:r>
              <a:rPr lang="en-GB" sz="2400" dirty="0" err="1"/>
              <a:t>eb</a:t>
            </a:r>
            <a:r>
              <a:rPr lang="en-GB" sz="2400" dirty="0"/>
              <a:t> = </a:t>
            </a:r>
            <a:r>
              <a:rPr lang="en-GB" sz="2400" dirty="0" err="1"/>
              <a:t>enw</a:t>
            </a:r>
            <a:r>
              <a:rPr lang="en-GB" sz="2400" dirty="0"/>
              <a:t> </a:t>
            </a:r>
            <a:r>
              <a:rPr lang="en-GB" sz="2400" dirty="0" err="1"/>
              <a:t>benywaidd</a:t>
            </a:r>
            <a:endParaRPr lang="cy-GB" sz="2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57B5B5-EEC2-AF4D-AEC7-9E0B885CA4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4427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5E8F2E1-C0AF-6348-BC7C-B6791C39D0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41320" y="161668"/>
            <a:ext cx="10178322" cy="1083808"/>
          </a:xfrm>
        </p:spPr>
        <p:txBody>
          <a:bodyPr/>
          <a:lstStyle/>
          <a:p>
            <a:pPr algn="ctr">
              <a:defRPr/>
            </a:pPr>
            <a:r>
              <a:rPr lang="cy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Pam bod hyn yn bwysig?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C7C2EFB0-8741-BA43-9B75-204A1D4EA9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9141" y="1515262"/>
            <a:ext cx="10940501" cy="3593591"/>
          </a:xfrm>
        </p:spPr>
        <p:txBody>
          <a:bodyPr/>
          <a:lstStyle/>
          <a:p>
            <a:pPr eaLnBrk="1" hangingPunct="1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 rhaid i ni wybod pryd a sut i’w defnyddio!</a:t>
            </a:r>
          </a:p>
          <a:p>
            <a:pPr eaLnBrk="1" hangingPunct="1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Mae’n dangos pryd y dylwn dreiglo.</a:t>
            </a:r>
          </a:p>
          <a:p>
            <a:pPr eaLnBrk="1" hangingPunct="1">
              <a:buFontTx/>
              <a:buNone/>
            </a:pPr>
            <a:endParaRPr lang="cy-GB" altLang="en-US" sz="24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e.e. </a:t>
            </a:r>
          </a:p>
          <a:p>
            <a:pPr marL="342900" indent="-342900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treiglo ar ôl ‘y’</a:t>
            </a:r>
          </a:p>
          <a:p>
            <a:pPr marL="342900" indent="-342900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treiglo ansoddair: adeilad ‘mawr’ neu ‘fawr’?</a:t>
            </a:r>
          </a:p>
          <a:p>
            <a:pPr marL="342900" indent="-342900"/>
            <a:r>
              <a:rPr lang="cy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Hwn neu hon? Y llyfryn ‘hwn’ neu ‘hon’?</a:t>
            </a:r>
          </a:p>
          <a:p>
            <a:pPr eaLnBrk="1" hangingPunct="1">
              <a:buFontTx/>
              <a:buNone/>
            </a:pPr>
            <a:endParaRPr lang="cy-GB" altLang="en-US" b="1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81DCEC-F72C-6645-AB9F-1663AF1834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DD218F0-0C3C-AB44-99F2-9B40E17610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0696" y="1245476"/>
            <a:ext cx="2658946" cy="2492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81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>
            <a:extLst>
              <a:ext uri="{FF2B5EF4-FFF2-40B4-BE49-F238E27FC236}">
                <a16:creationId xmlns:a16="http://schemas.microsoft.com/office/drawing/2014/main" id="{70AA8030-9FBB-7241-854E-2F927ECB8771}"/>
              </a:ext>
            </a:extLst>
          </p:cNvPr>
          <p:cNvSpPr/>
          <p:nvPr/>
        </p:nvSpPr>
        <p:spPr>
          <a:xfrm>
            <a:off x="1783453" y="349322"/>
            <a:ext cx="9331238" cy="4175382"/>
          </a:xfrm>
          <a:prstGeom prst="cloudCallout">
            <a:avLst>
              <a:gd name="adj1" fmla="val -47376"/>
              <a:gd name="adj2" fmla="val 65340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US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6451C5-C5A2-3847-B0A5-BCB151C68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8988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 Treiglad Meddal</a:t>
            </a:r>
            <a:endParaRPr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graphicFrame>
        <p:nvGraphicFramePr>
          <p:cNvPr id="179" name="Google Shape;179;p23"/>
          <p:cNvGraphicFramePr/>
          <p:nvPr>
            <p:extLst>
              <p:ext uri="{D42A27DB-BD31-4B8C-83A1-F6EECF244321}">
                <p14:modId xmlns:p14="http://schemas.microsoft.com/office/powerpoint/2010/main" val="2830684569"/>
              </p:ext>
            </p:extLst>
          </p:nvPr>
        </p:nvGraphicFramePr>
        <p:xfrm>
          <a:off x="3607637" y="1250197"/>
          <a:ext cx="4976725" cy="4400142"/>
        </p:xfrm>
        <a:graphic>
          <a:graphicData uri="http://schemas.openxmlformats.org/drawingml/2006/table">
            <a:tbl>
              <a:tblPr>
                <a:noFill/>
                <a:tableStyleId>{8C067564-50D8-4A03-B538-874F5190E3EC}</a:tableStyleId>
              </a:tblPr>
              <a:tblGrid>
                <a:gridCol w="2486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89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282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b="1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Cysefin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b="1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Treiglad meddal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u="none" strike="noStrike" cap="none" dirty="0">
                          <a:latin typeface="Arial"/>
                          <a:ea typeface="Calibri"/>
                          <a:cs typeface="Arial"/>
                          <a:sym typeface="Arial"/>
                        </a:rPr>
                        <a:t>P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T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D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C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G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B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F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D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Dd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G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/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Ll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L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110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M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F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4125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 err="1">
                          <a:latin typeface="Arial"/>
                          <a:ea typeface="Arial"/>
                          <a:cs typeface="Arial"/>
                          <a:sym typeface="Arial"/>
                        </a:rPr>
                        <a:t>Rh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20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R</a:t>
                      </a:r>
                      <a:endParaRPr sz="2000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575" marR="68575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C094903-37BE-F04A-8A8D-43DB4A12B4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5A341A7-EF15-9E4A-BBFE-E6CFFD53D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97" y="0"/>
            <a:ext cx="7877723" cy="58693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C4F890D-55CA-3E4F-ABFA-C0E79C8118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7032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6DBC867-6541-1548-9CE9-C435C008F6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7FB7584-6A76-DF4D-AD4E-C276DAFBB89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971" b="8806"/>
          <a:stretch/>
        </p:blipFill>
        <p:spPr>
          <a:xfrm>
            <a:off x="5642518" y="602165"/>
            <a:ext cx="5977054" cy="47950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E5D13E6-D864-0C45-8074-F965DC15A907}"/>
              </a:ext>
            </a:extLst>
          </p:cNvPr>
          <p:cNvSpPr txBox="1"/>
          <p:nvPr/>
        </p:nvSpPr>
        <p:spPr>
          <a:xfrm>
            <a:off x="713678" y="1382751"/>
            <a:ext cx="372450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/>
              <a:t>Adnodd defnyddiol</a:t>
            </a:r>
          </a:p>
        </p:txBody>
      </p:sp>
    </p:spTree>
    <p:extLst>
      <p:ext uri="{BB962C8B-B14F-4D97-AF65-F5344CB8AC3E}">
        <p14:creationId xmlns:p14="http://schemas.microsoft.com/office/powerpoint/2010/main" val="6983572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2"/>
          <p:cNvSpPr/>
          <p:nvPr/>
        </p:nvSpPr>
        <p:spPr>
          <a:xfrm>
            <a:off x="1847851" y="949600"/>
            <a:ext cx="8691562" cy="2557461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/>
          </a:p>
        </p:txBody>
      </p:sp>
      <p:sp>
        <p:nvSpPr>
          <p:cNvPr id="166" name="Google Shape;166;p22"/>
          <p:cNvSpPr txBox="1"/>
          <p:nvPr/>
        </p:nvSpPr>
        <p:spPr>
          <a:xfrm>
            <a:off x="3277394" y="1002399"/>
            <a:ext cx="5832475" cy="461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4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y + enw benywaidd unigol</a:t>
            </a:r>
            <a:endParaRPr dirty="0"/>
          </a:p>
        </p:txBody>
      </p:sp>
      <p:sp>
        <p:nvSpPr>
          <p:cNvPr id="167" name="Google Shape;167;p22"/>
          <p:cNvSpPr/>
          <p:nvPr/>
        </p:nvSpPr>
        <p:spPr>
          <a:xfrm>
            <a:off x="6184900" y="3592349"/>
            <a:ext cx="4354513" cy="2223704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22"/>
          <p:cNvSpPr txBox="1"/>
          <p:nvPr/>
        </p:nvSpPr>
        <p:spPr>
          <a:xfrm>
            <a:off x="6616700" y="3703748"/>
            <a:ext cx="3313112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000" b="1" i="0" u="none" strike="noStrike" cap="none" dirty="0">
                <a:solidFill>
                  <a:srgbClr val="00B050"/>
                </a:solidFill>
                <a:latin typeface="Calibri"/>
                <a:ea typeface="Calibri"/>
                <a:cs typeface="Calibri"/>
                <a:sym typeface="Calibri"/>
              </a:rPr>
              <a:t>y + enw lluosog</a:t>
            </a:r>
            <a:endParaRPr dirty="0"/>
          </a:p>
        </p:txBody>
      </p:sp>
      <p:sp>
        <p:nvSpPr>
          <p:cNvPr id="169" name="Google Shape;169;p22"/>
          <p:cNvSpPr/>
          <p:nvPr/>
        </p:nvSpPr>
        <p:spPr>
          <a:xfrm>
            <a:off x="1847851" y="3592349"/>
            <a:ext cx="4176713" cy="2223704"/>
          </a:xfrm>
          <a:prstGeom prst="rect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22"/>
          <p:cNvSpPr txBox="1"/>
          <p:nvPr/>
        </p:nvSpPr>
        <p:spPr>
          <a:xfrm>
            <a:off x="1970882" y="3669756"/>
            <a:ext cx="3944937" cy="400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000" b="1" i="0" u="none" strike="noStrike" cap="none" dirty="0">
                <a:solidFill>
                  <a:srgbClr val="3333FF"/>
                </a:solidFill>
                <a:latin typeface="Calibri"/>
                <a:ea typeface="Calibri"/>
                <a:cs typeface="Calibri"/>
                <a:sym typeface="Calibri"/>
              </a:rPr>
              <a:t>y + enw gwrywaidd</a:t>
            </a:r>
            <a:endParaRPr dirty="0"/>
          </a:p>
        </p:txBody>
      </p:sp>
      <p:sp>
        <p:nvSpPr>
          <p:cNvPr id="171" name="Google Shape;171;p22"/>
          <p:cNvSpPr txBox="1"/>
          <p:nvPr/>
        </p:nvSpPr>
        <p:spPr>
          <a:xfrm>
            <a:off x="2278856" y="1424097"/>
            <a:ext cx="7993063" cy="203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sng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Treiglad meddal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 ôl ‘y’ </a:t>
            </a:r>
            <a:r>
              <a:rPr lang="cy-GB" sz="1800" b="1" i="1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endParaRPr sz="1800" b="1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g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adair			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dd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awns	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b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rifathrawes 		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am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d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aith					</a:t>
            </a:r>
            <a:r>
              <a:rPr lang="cy-GB" sz="18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OND: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 X </a:t>
            </a:r>
            <a:r>
              <a:rPr lang="cy-GB" sz="1800" b="1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ll / rh</a:t>
            </a: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w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ers						y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ll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ygoden </a:t>
            </a:r>
            <a:r>
              <a:rPr lang="cy-GB" sz="18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awr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</a:t>
            </a:r>
            <a:r>
              <a:rPr lang="cy-GB" sz="1800" b="1" i="0" u="none" strike="noStrike" cap="none" dirty="0">
                <a:solidFill>
                  <a:srgbClr val="FF33CC"/>
                </a:solidFill>
                <a:latin typeface="Calibri"/>
                <a:ea typeface="Calibri"/>
                <a:cs typeface="Calibri"/>
                <a:sym typeface="Calibri"/>
              </a:rPr>
              <a:t>f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reuddwyd					y </a:t>
            </a: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aglen </a:t>
            </a:r>
            <a:r>
              <a:rPr lang="cy-GB" sz="1800" b="0" i="0" u="none" strike="noStrike" cap="none" dirty="0">
                <a:solidFill>
                  <a:srgbClr val="FF0000"/>
                </a:solidFill>
                <a:latin typeface="Calibri"/>
                <a:ea typeface="Calibri"/>
                <a:cs typeface="Calibri"/>
                <a:sym typeface="Calibri"/>
              </a:rPr>
              <a:t>d</a:t>
            </a: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eledu</a:t>
            </a:r>
            <a:endParaRPr dirty="0"/>
          </a:p>
        </p:txBody>
      </p:sp>
      <p:sp>
        <p:nvSpPr>
          <p:cNvPr id="172" name="Google Shape;172;p22"/>
          <p:cNvSpPr txBox="1"/>
          <p:nvPr/>
        </p:nvSpPr>
        <p:spPr>
          <a:xfrm>
            <a:off x="1956594" y="4317565"/>
            <a:ext cx="3959225" cy="1476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DIM treiglad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cwrs	    y gliniadur    y llyfr	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papur	    y bwyd         y mwydyn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trên 	    y drws          y rhedwr</a:t>
            </a:r>
            <a:endParaRPr dirty="0"/>
          </a:p>
        </p:txBody>
      </p:sp>
      <p:sp>
        <p:nvSpPr>
          <p:cNvPr id="173" name="Google Shape;173;p22"/>
          <p:cNvSpPr txBox="1"/>
          <p:nvPr/>
        </p:nvSpPr>
        <p:spPr>
          <a:xfrm>
            <a:off x="6275388" y="4315978"/>
            <a:ext cx="4176713" cy="1477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1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DIM treiglad = DIM CENEDL/ </a:t>
            </a:r>
            <a:r>
              <a:rPr lang="cy-GB" sz="1800" b="1" i="1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GENDER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cadeiriau     y gwersi                y llygod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pensiliau     y bwydydd            y merched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 teithiau        y dogfennau	   y rhaglenni</a:t>
            </a:r>
            <a:endParaRPr dirty="0"/>
          </a:p>
        </p:txBody>
      </p:sp>
      <p:sp>
        <p:nvSpPr>
          <p:cNvPr id="13" name="Google Shape;178;p23">
            <a:extLst>
              <a:ext uri="{FF2B5EF4-FFF2-40B4-BE49-F238E27FC236}">
                <a16:creationId xmlns:a16="http://schemas.microsoft.com/office/drawing/2014/main" id="{DDAFEDCA-5670-334F-B123-DDDD0A245D96}"/>
              </a:ext>
            </a:extLst>
          </p:cNvPr>
          <p:cNvSpPr txBox="1">
            <a:spLocks/>
          </p:cNvSpPr>
          <p:nvPr/>
        </p:nvSpPr>
        <p:spPr>
          <a:xfrm>
            <a:off x="1186226" y="118246"/>
            <a:ext cx="10178322" cy="780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lnSpc>
                <a:spcPct val="90000"/>
              </a:lnSpc>
              <a:buClr>
                <a:schemeClr val="dk2"/>
              </a:buClr>
              <a:buFont typeface="Impact"/>
              <a:buNone/>
            </a:pPr>
            <a:r>
              <a:rPr lang="cy-GB" sz="4400" b="1" dirty="0">
                <a:solidFill>
                  <a:schemeClr val="tx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Defnyddio ‘y’ / ‘r  </a:t>
            </a:r>
            <a:r>
              <a:rPr lang="cy-GB" sz="4400" b="1" i="1" dirty="0">
                <a:solidFill>
                  <a:schemeClr val="tx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(the)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6DBC867-6541-1548-9CE9-C435C008F6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491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" grpId="0" animBg="1"/>
      <p:bldP spid="167" grpId="0" animBg="1"/>
      <p:bldP spid="16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5"/>
          <p:cNvSpPr txBox="1">
            <a:spLocks noGrp="1"/>
          </p:cNvSpPr>
          <p:nvPr>
            <p:ph type="title"/>
          </p:nvPr>
        </p:nvSpPr>
        <p:spPr>
          <a:xfrm>
            <a:off x="2223457" y="128753"/>
            <a:ext cx="7824788" cy="132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Treiglo + cenedl enwau</a:t>
            </a:r>
            <a:endParaRPr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95" name="Google Shape;195;p25"/>
          <p:cNvSpPr txBox="1">
            <a:spLocks noGrp="1"/>
          </p:cNvSpPr>
          <p:nvPr>
            <p:ph idx="1"/>
          </p:nvPr>
        </p:nvSpPr>
        <p:spPr>
          <a:xfrm>
            <a:off x="4349329" y="1757574"/>
            <a:ext cx="5007303" cy="4525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penderfyniad   	problem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tad			tudalen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cyfrifiadur	           cacen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bws		           brawddeg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drws		          	dogfen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geiriadur	           gwraig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llyfr		           llinell	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mynydd                 mynedfa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rhew		           rhestr</a:t>
            </a:r>
            <a:endParaRPr dirty="0"/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3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96" name="Google Shape;196;p25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7715195" y="999492"/>
            <a:ext cx="406400" cy="822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7" name="Google Shape;197;p25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5295383" y="1033815"/>
            <a:ext cx="357187" cy="82232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12-Point Star 1">
            <a:extLst>
              <a:ext uri="{FF2B5EF4-FFF2-40B4-BE49-F238E27FC236}">
                <a16:creationId xmlns:a16="http://schemas.microsoft.com/office/drawing/2014/main" id="{F2328D7B-9FD4-414F-A8DF-CDEC976FA3FD}"/>
              </a:ext>
            </a:extLst>
          </p:cNvPr>
          <p:cNvSpPr/>
          <p:nvPr/>
        </p:nvSpPr>
        <p:spPr>
          <a:xfrm>
            <a:off x="-54304" y="524648"/>
            <a:ext cx="4060559" cy="246585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‘y’ o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bob un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Beth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sylwoch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14F5338-DB27-4C4A-83E6-5B9CC314FE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599113" y="130378"/>
            <a:ext cx="7330200" cy="977462"/>
          </a:xfrm>
        </p:spPr>
        <p:txBody>
          <a:bodyPr/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y dosbarth ...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B0BC7D-9EC2-AF48-A8D8-9DC1602295E7}"/>
              </a:ext>
            </a:extLst>
          </p:cNvPr>
          <p:cNvSpPr txBox="1"/>
          <p:nvPr/>
        </p:nvSpPr>
        <p:spPr>
          <a:xfrm rot="20915329">
            <a:off x="1077740" y="863850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cath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0232-B677-2743-85CB-EB2927E4FA49}"/>
              </a:ext>
            </a:extLst>
          </p:cNvPr>
          <p:cNvSpPr txBox="1"/>
          <p:nvPr/>
        </p:nvSpPr>
        <p:spPr>
          <a:xfrm>
            <a:off x="489161" y="2566793"/>
            <a:ext cx="370172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Chalkduster" panose="03050602040202020205" pitchFamily="66" charset="77"/>
              </a:rPr>
              <a:t>ci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0F45D5-7A82-2048-A20E-617D963ED3DE}"/>
              </a:ext>
            </a:extLst>
          </p:cNvPr>
          <p:cNvSpPr txBox="1"/>
          <p:nvPr/>
        </p:nvSpPr>
        <p:spPr>
          <a:xfrm rot="1044031">
            <a:off x="1245907" y="4220768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drws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1C4F95-ED1E-214D-B350-754AAD390EE0}"/>
              </a:ext>
            </a:extLst>
          </p:cNvPr>
          <p:cNvSpPr txBox="1"/>
          <p:nvPr/>
        </p:nvSpPr>
        <p:spPr>
          <a:xfrm rot="20915329">
            <a:off x="4329559" y="1412417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llyfr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1C0D6A-C43D-5042-B53A-F4D9BDF62609}"/>
              </a:ext>
            </a:extLst>
          </p:cNvPr>
          <p:cNvSpPr txBox="1"/>
          <p:nvPr/>
        </p:nvSpPr>
        <p:spPr>
          <a:xfrm rot="1369112">
            <a:off x="4239554" y="3866887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desg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E82C227-7574-B747-A818-E6AE769B5BF0}"/>
              </a:ext>
            </a:extLst>
          </p:cNvPr>
          <p:cNvSpPr/>
          <p:nvPr/>
        </p:nvSpPr>
        <p:spPr>
          <a:xfrm>
            <a:off x="6968359" y="1482466"/>
            <a:ext cx="4861034" cy="3463192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cardiau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’y’ o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3FAEF88-D704-E24F-BEF8-CA06D9344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5721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599113" y="130378"/>
            <a:ext cx="7330200" cy="977462"/>
          </a:xfrm>
        </p:spPr>
        <p:txBody>
          <a:bodyPr/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y dosbarth ...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B0BC7D-9EC2-AF48-A8D8-9DC1602295E7}"/>
              </a:ext>
            </a:extLst>
          </p:cNvPr>
          <p:cNvSpPr txBox="1"/>
          <p:nvPr/>
        </p:nvSpPr>
        <p:spPr>
          <a:xfrm rot="20915329">
            <a:off x="73159" y="521103"/>
            <a:ext cx="2763710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cath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7B0232-B677-2743-85CB-EB2927E4FA49}"/>
              </a:ext>
            </a:extLst>
          </p:cNvPr>
          <p:cNvSpPr txBox="1"/>
          <p:nvPr/>
        </p:nvSpPr>
        <p:spPr>
          <a:xfrm>
            <a:off x="489161" y="2566793"/>
            <a:ext cx="2850319" cy="1015663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glas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41C4F95-ED1E-214D-B350-754AAD390EE0}"/>
              </a:ext>
            </a:extLst>
          </p:cNvPr>
          <p:cNvSpPr txBox="1"/>
          <p:nvPr/>
        </p:nvSpPr>
        <p:spPr>
          <a:xfrm rot="20915329">
            <a:off x="1998732" y="1260166"/>
            <a:ext cx="304274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llyfr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1C0D6A-C43D-5042-B53A-F4D9BDF62609}"/>
              </a:ext>
            </a:extLst>
          </p:cNvPr>
          <p:cNvSpPr txBox="1"/>
          <p:nvPr/>
        </p:nvSpPr>
        <p:spPr>
          <a:xfrm rot="1369112">
            <a:off x="3282262" y="4678826"/>
            <a:ext cx="2468315" cy="1015663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desg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3E82C227-7574-B747-A818-E6AE769B5BF0}"/>
              </a:ext>
            </a:extLst>
          </p:cNvPr>
          <p:cNvSpPr/>
          <p:nvPr/>
        </p:nvSpPr>
        <p:spPr>
          <a:xfrm>
            <a:off x="5782660" y="446049"/>
            <a:ext cx="6238355" cy="5351947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Paratowch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set o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gardiau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1 set o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ac1 set o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cerdyn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un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cerdyn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gwyrdd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treiglo’r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ansoddair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Pam? </a:t>
            </a:r>
          </a:p>
          <a:p>
            <a:pPr algn="ctr"/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Gofynnwch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ansoddair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fwrdd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99771C7-CED3-2742-8342-88E00AEAF37A}"/>
              </a:ext>
            </a:extLst>
          </p:cNvPr>
          <p:cNvSpPr txBox="1"/>
          <p:nvPr/>
        </p:nvSpPr>
        <p:spPr>
          <a:xfrm rot="20448990">
            <a:off x="2889138" y="2985505"/>
            <a:ext cx="2769069" cy="1015663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bach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CE2BB3-2A3A-BD48-964C-D42DE0FCB8BF}"/>
              </a:ext>
            </a:extLst>
          </p:cNvPr>
          <p:cNvSpPr txBox="1"/>
          <p:nvPr/>
        </p:nvSpPr>
        <p:spPr>
          <a:xfrm rot="20939176">
            <a:off x="512389" y="4575512"/>
            <a:ext cx="2847808" cy="1015663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latin typeface="Chalkduster" panose="03050602040202020205" pitchFamily="66" charset="77"/>
              </a:rPr>
              <a:t>mawr</a:t>
            </a:r>
            <a:endParaRPr lang="en-US" sz="6000" b="1" dirty="0">
              <a:latin typeface="Chalkduster" panose="03050602040202020205" pitchFamily="66" charset="77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5E2A171-1DB5-E14D-BC05-E169285F8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4869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599113" y="130378"/>
            <a:ext cx="7330200" cy="977462"/>
          </a:xfrm>
        </p:spPr>
        <p:txBody>
          <a:bodyPr/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y dosbarth ... CA2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8929627-0742-214D-B86F-248AC9A9B8FA}"/>
              </a:ext>
            </a:extLst>
          </p:cNvPr>
          <p:cNvSpPr/>
          <p:nvPr/>
        </p:nvSpPr>
        <p:spPr>
          <a:xfrm>
            <a:off x="5326869" y="2920178"/>
            <a:ext cx="4908716" cy="67710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r>
              <a:rPr lang="en-US" sz="2400" dirty="0">
                <a:hlinkClick r:id="rId2"/>
              </a:rPr>
              <a:t>https://gwellar-gair.peniarth.cymru/</a:t>
            </a:r>
            <a:endParaRPr lang="en-US" sz="24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F5205E-8121-C240-8694-970E3342B2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4212" y="1058098"/>
            <a:ext cx="2998959" cy="4308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C8B108-5159-F547-8C71-B93B7D8FF7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3753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599113" y="130378"/>
            <a:ext cx="7330200" cy="977462"/>
          </a:xfrm>
        </p:spPr>
        <p:txBody>
          <a:bodyPr/>
          <a:lstStyle/>
          <a:p>
            <a:pPr algn="ctr"/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y dosbarth ... CA3 a 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079A12-A5C0-2240-9F3D-74EC66379C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59" r="32896" b="7698"/>
          <a:stretch/>
        </p:blipFill>
        <p:spPr>
          <a:xfrm>
            <a:off x="2599113" y="1186953"/>
            <a:ext cx="2733120" cy="3844021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00A90AC-4C2D-154E-9020-E3D8F9B00B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6279" y="1186953"/>
            <a:ext cx="2704662" cy="3826482"/>
          </a:xfrm>
          <a:prstGeom prst="rect">
            <a:avLst/>
          </a:prstGeom>
          <a:ln w="57150"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CDA97DC-2346-B945-9EC2-F71667B30C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8787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6"/>
          <p:cNvSpPr txBox="1">
            <a:spLocks noGrp="1"/>
          </p:cNvSpPr>
          <p:nvPr>
            <p:ph type="title"/>
          </p:nvPr>
        </p:nvSpPr>
        <p:spPr>
          <a:xfrm>
            <a:off x="2182813" y="277160"/>
            <a:ext cx="7824788" cy="132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Rhifo</a:t>
            </a:r>
            <a:r>
              <a:rPr lang="cy-GB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+ cenedl enwau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07" name="Google Shape;207;p26"/>
          <p:cNvSpPr txBox="1">
            <a:spLocks noGrp="1"/>
          </p:cNvSpPr>
          <p:nvPr>
            <p:ph idx="1"/>
          </p:nvPr>
        </p:nvSpPr>
        <p:spPr>
          <a:xfrm>
            <a:off x="4114800" y="2057343"/>
            <a:ext cx="6197600" cy="38401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un ci                 un </a:t>
            </a:r>
            <a:r>
              <a:rPr lang="cy-GB" sz="3000" b="1" i="0" u="sng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ath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dau </a:t>
            </a:r>
            <a:r>
              <a:rPr lang="cy-GB" sz="3000" b="1" i="0" u="sng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i               dwy </a:t>
            </a:r>
            <a:r>
              <a:rPr lang="cy-GB" sz="3000" b="1" i="0" u="sng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ath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tri </a:t>
            </a:r>
            <a:r>
              <a:rPr lang="cy-GB" sz="3000" b="1" i="0" u="sng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ch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i                tair cath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pedwar ci         pedair cath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4" name="Google Shape;204;p26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9927432" y="851448"/>
            <a:ext cx="549275" cy="1349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26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10701336" y="1289050"/>
            <a:ext cx="490537" cy="1444625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26"/>
          <p:cNvSpPr/>
          <p:nvPr/>
        </p:nvSpPr>
        <p:spPr>
          <a:xfrm>
            <a:off x="3340051" y="2031924"/>
            <a:ext cx="469950" cy="25545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1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2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3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i="0" u="none" strike="noStrike" cap="none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4</a:t>
            </a: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209" name="Google Shape;209;p26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6807200" y="1189038"/>
            <a:ext cx="406400" cy="822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26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4503736" y="1204914"/>
            <a:ext cx="357187" cy="822325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208;p26">
            <a:extLst>
              <a:ext uri="{FF2B5EF4-FFF2-40B4-BE49-F238E27FC236}">
                <a16:creationId xmlns:a16="http://schemas.microsoft.com/office/drawing/2014/main" id="{725C99E1-A3DC-E74A-81FA-F72C36E1CB77}"/>
              </a:ext>
            </a:extLst>
          </p:cNvPr>
          <p:cNvSpPr/>
          <p:nvPr/>
        </p:nvSpPr>
        <p:spPr>
          <a:xfrm>
            <a:off x="3340051" y="4393819"/>
            <a:ext cx="469950" cy="17894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4000" b="1" dirty="0">
                <a:solidFill>
                  <a:srgbClr val="A7AC9D"/>
                </a:solidFill>
                <a:latin typeface="Cabin"/>
                <a:ea typeface="Cabin"/>
                <a:cs typeface="Cabin"/>
                <a:sym typeface="Cabin"/>
              </a:rPr>
              <a:t>56</a:t>
            </a:r>
            <a:endParaRPr lang="cy-GB" sz="4000" b="1" i="0" u="none" strike="noStrike" cap="none" dirty="0">
              <a:solidFill>
                <a:srgbClr val="A7AC9D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" name="Google Shape;207;p26">
            <a:extLst>
              <a:ext uri="{FF2B5EF4-FFF2-40B4-BE49-F238E27FC236}">
                <a16:creationId xmlns:a16="http://schemas.microsoft.com/office/drawing/2014/main" id="{7FDB77C3-4413-CA4A-AD36-F9E731D9A0AD}"/>
              </a:ext>
            </a:extLst>
          </p:cNvPr>
          <p:cNvSpPr txBox="1">
            <a:spLocks/>
          </p:cNvSpPr>
          <p:nvPr/>
        </p:nvSpPr>
        <p:spPr>
          <a:xfrm>
            <a:off x="4114800" y="4393819"/>
            <a:ext cx="5386039" cy="13427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marR="0" lvl="1" indent="-3429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Cabin"/>
              <a:buChar char="–"/>
              <a:defRPr sz="18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marR="0" lvl="3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marR="0" lvl="4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marR="0" lvl="5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marR="0" lvl="6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marR="0" lvl="7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abin"/>
              <a:buChar char="–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marR="0" lvl="8" indent="-3175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pPr marL="0" indent="0">
              <a:spcBef>
                <a:spcPts val="0"/>
              </a:spcBef>
              <a:buFont typeface="Arial"/>
              <a:buNone/>
            </a:pPr>
            <a:r>
              <a:rPr lang="cy-GB" sz="3000" b="1" dirty="0">
                <a:solidFill>
                  <a:srgbClr val="4E005F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pum ci              pum cath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/>
              <a:buNone/>
            </a:pPr>
            <a:r>
              <a:rPr lang="cy-GB" sz="3000" b="1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chwe </a:t>
            </a:r>
            <a:r>
              <a:rPr lang="cy-GB" sz="3000" b="1" u="sng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ch</a:t>
            </a:r>
            <a:r>
              <a:rPr lang="cy-GB" sz="3000" b="1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i	        chwe </a:t>
            </a:r>
            <a:r>
              <a:rPr lang="cy-GB" sz="3000" b="1" u="sng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ch</a:t>
            </a:r>
            <a:r>
              <a:rPr lang="cy-GB" sz="3000" b="1" dirty="0">
                <a:solidFill>
                  <a:srgbClr val="4E005F"/>
                </a:solidFill>
                <a:latin typeface="Arial" panose="020B0604020202020204" pitchFamily="34" charset="0"/>
                <a:cs typeface="Arial" panose="020B0604020202020204" pitchFamily="34" charset="0"/>
                <a:sym typeface="Calibri"/>
              </a:rPr>
              <a:t>ath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251115B-BD8D-134D-A45C-2C6CA79DE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4" name="12-Point Star 13">
            <a:extLst>
              <a:ext uri="{FF2B5EF4-FFF2-40B4-BE49-F238E27FC236}">
                <a16:creationId xmlns:a16="http://schemas.microsoft.com/office/drawing/2014/main" id="{7C443906-E2C9-3347-A908-33D0789B5988}"/>
              </a:ext>
            </a:extLst>
          </p:cNvPr>
          <p:cNvSpPr/>
          <p:nvPr/>
        </p:nvSpPr>
        <p:spPr>
          <a:xfrm>
            <a:off x="8854068" y="3303839"/>
            <a:ext cx="3166947" cy="2494157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7"/>
          <p:cNvSpPr txBox="1">
            <a:spLocks noGrp="1"/>
          </p:cNvSpPr>
          <p:nvPr>
            <p:ph type="title"/>
          </p:nvPr>
        </p:nvSpPr>
        <p:spPr>
          <a:xfrm>
            <a:off x="2782614" y="105509"/>
            <a:ext cx="7824788" cy="13230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GB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Cendl</a:t>
            </a:r>
            <a:r>
              <a:rPr lang="en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GB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enwau</a:t>
            </a:r>
            <a:r>
              <a:rPr lang="en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: </a:t>
            </a:r>
            <a:r>
              <a:rPr lang="en-GB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hwn</a:t>
            </a:r>
            <a:r>
              <a:rPr lang="en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hon</a:t>
            </a:r>
            <a:endParaRPr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217" name="Google Shape;217;p27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8642350" y="969877"/>
            <a:ext cx="549275" cy="1349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8" name="Google Shape;218;p27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9324087" y="1728198"/>
            <a:ext cx="490537" cy="1444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0" name="Google Shape;220;p27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4317372" y="2857389"/>
            <a:ext cx="404812" cy="569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1" name="Google Shape;221;p27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4968875" y="2109324"/>
            <a:ext cx="357188" cy="674687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27"/>
          <p:cNvSpPr txBox="1"/>
          <p:nvPr/>
        </p:nvSpPr>
        <p:spPr>
          <a:xfrm>
            <a:off x="1652588" y="1534348"/>
            <a:ext cx="3706812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2575" marR="0" lvl="0" indent="-282575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   </a:t>
            </a: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Y ferch hon</a:t>
            </a:r>
            <a:endParaRPr dirty="0"/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bachgen hwn</a:t>
            </a:r>
            <a:endParaRPr dirty="0"/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ddesg hon</a:t>
            </a:r>
            <a:endParaRPr dirty="0"/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bwrdd hwn</a:t>
            </a:r>
            <a:endParaRPr dirty="0"/>
          </a:p>
          <a:p>
            <a:pPr marL="282575" marR="0" lvl="0" indent="-139700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None/>
            </a:pPr>
            <a:endParaRPr sz="3000" b="1" i="0" u="none" strike="noStrike" cap="none" dirty="0">
              <a:solidFill>
                <a:srgbClr val="4E005F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2575" marR="0" lvl="0" indent="-282575" algn="l" rtl="0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250"/>
              <a:buFont typeface="Noto Sans Symbols"/>
              <a:buChar char="■"/>
            </a:pPr>
            <a:r>
              <a:rPr lang="cy-GB" sz="3000" b="1" i="0" u="none" strike="noStrike" cap="none" dirty="0">
                <a:solidFill>
                  <a:srgbClr val="4E005F"/>
                </a:solidFill>
                <a:latin typeface="Calibri"/>
                <a:ea typeface="Calibri"/>
                <a:cs typeface="Calibri"/>
                <a:sym typeface="Calibri"/>
              </a:rPr>
              <a:t>   Y clustogau hyn</a:t>
            </a:r>
            <a:endParaRPr dirty="0"/>
          </a:p>
        </p:txBody>
      </p:sp>
      <p:pic>
        <p:nvPicPr>
          <p:cNvPr id="223" name="Google Shape;223;p27"/>
          <p:cNvPicPr preferRelativeResize="0"/>
          <p:nvPr/>
        </p:nvPicPr>
        <p:blipFill rotWithShape="1">
          <a:blip r:embed="rId3">
            <a:alphaModFix/>
          </a:blip>
          <a:srcRect l="58286"/>
          <a:stretch/>
        </p:blipFill>
        <p:spPr>
          <a:xfrm flipH="1">
            <a:off x="4722184" y="3459985"/>
            <a:ext cx="357187" cy="674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7"/>
          <p:cNvPicPr preferRelativeResize="0"/>
          <p:nvPr/>
        </p:nvPicPr>
        <p:blipFill rotWithShape="1">
          <a:blip r:embed="rId3">
            <a:alphaModFix/>
          </a:blip>
          <a:srcRect t="-1189" r="48785"/>
          <a:stretch/>
        </p:blipFill>
        <p:spPr>
          <a:xfrm>
            <a:off x="4304151" y="1539411"/>
            <a:ext cx="406400" cy="569913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27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079371" y="4669511"/>
            <a:ext cx="2057400" cy="1152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CB65AD4-DD5A-3940-A13A-F410BB0DC5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Beth am eiriau meysydd penodol?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1" name="Google Shape;231;p28" descr="Unknown-6.jpeg"/>
          <p:cNvPicPr preferRelativeResize="0">
            <a:picLocks noGrp="1"/>
          </p:cNvPicPr>
          <p:nvPr>
            <p:ph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948001" y="1279075"/>
            <a:ext cx="8785676" cy="4519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29C4A9-E7B6-874A-A24F-C0E285379D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896F0-781B-9848-AC98-FA876E86F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5975B-B4CF-1444-8CB0-D36A9428A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141" y="1874517"/>
            <a:ext cx="10964362" cy="4173586"/>
          </a:xfrm>
        </p:spPr>
        <p:txBody>
          <a:bodyPr/>
          <a:lstStyle/>
          <a:p>
            <a:pPr marL="0" indent="0">
              <a:buNone/>
            </a:pPr>
            <a:endParaRPr lang="en-US" sz="2600" dirty="0"/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penderfynwch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bwnc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faes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thema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honno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restr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ohonyn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edrychwch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weld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wrywaidd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fenywaidd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US" sz="2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7A804F-353C-5041-B371-377D8BE25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7088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8C02516-7F62-1F4A-BA73-0D5F9001A5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100" y="1055494"/>
            <a:ext cx="7902661" cy="459604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5049414-57E4-1046-A3BC-E22C2949E9CF}"/>
              </a:ext>
            </a:extLst>
          </p:cNvPr>
          <p:cNvSpPr/>
          <p:nvPr/>
        </p:nvSpPr>
        <p:spPr>
          <a:xfrm>
            <a:off x="0" y="181753"/>
            <a:ext cx="113928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y diagram </a:t>
            </a:r>
            <a:r>
              <a:rPr lang="en-US" sz="36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enn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endParaRPr lang="en-US" sz="36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75E3B7-2433-C846-A25B-4FECDFD447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3807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9"/>
          <p:cNvSpPr txBox="1">
            <a:spLocks noGrp="1"/>
          </p:cNvSpPr>
          <p:nvPr>
            <p:ph type="title"/>
          </p:nvPr>
        </p:nvSpPr>
        <p:spPr>
          <a:xfrm>
            <a:off x="267629" y="281480"/>
            <a:ext cx="11619571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sz="40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Sut ydyn ni’n gwybod ydy enwau’n fenywaidd neu’n wrywaidd?</a:t>
            </a:r>
            <a:endParaRPr sz="6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8" name="Google Shape;238;p2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498741" y="1982719"/>
            <a:ext cx="2755900" cy="2946400"/>
          </a:xfrm>
          <a:prstGeom prst="rect">
            <a:avLst/>
          </a:prstGeom>
          <a:solidFill>
            <a:schemeClr val="lt1"/>
          </a:solidFill>
          <a:ln w="127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D1C6920-7E2A-1645-83F3-7575472C5388}"/>
              </a:ext>
            </a:extLst>
          </p:cNvPr>
          <p:cNvSpPr txBox="1"/>
          <p:nvPr/>
        </p:nvSpPr>
        <p:spPr>
          <a:xfrm>
            <a:off x="2787805" y="5145457"/>
            <a:ext cx="6043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Beth am ddefnyddio ambell gliw?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A95DF0-63E4-1046-ADE9-C1FCC9038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0"/>
          <p:cNvSpPr txBox="1">
            <a:spLocks noGrp="1"/>
          </p:cNvSpPr>
          <p:nvPr>
            <p:ph type="title"/>
          </p:nvPr>
        </p:nvSpPr>
        <p:spPr>
          <a:xfrm>
            <a:off x="993228" y="382385"/>
            <a:ext cx="1089397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Impact"/>
              <a:buNone/>
            </a:pPr>
            <a:r>
              <a:rPr lang="cy-GB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Mae’r terfyniadau (</a:t>
            </a:r>
            <a:r>
              <a:rPr lang="cy-GB" b="1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 endings </a:t>
            </a:r>
            <a:r>
              <a:rPr lang="cy-GB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) hyn fel arfer yn fenywaidd ...</a:t>
            </a:r>
            <a:endParaRPr b="1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44" name="Google Shape;244;p30"/>
          <p:cNvSpPr txBox="1">
            <a:spLocks noGrp="1"/>
          </p:cNvSpPr>
          <p:nvPr>
            <p:ph sz="half" idx="1"/>
          </p:nvPr>
        </p:nvSpPr>
        <p:spPr>
          <a:xfrm>
            <a:off x="643053" y="1874517"/>
            <a:ext cx="5088674" cy="4589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0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</a:t>
            </a: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aeth (barddoniaeth </a:t>
            </a:r>
            <a:r>
              <a:rPr lang="cy-GB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poetry)</a:t>
            </a:r>
            <a:endParaRPr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-fa (campfa </a:t>
            </a:r>
            <a:r>
              <a:rPr lang="cy-GB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gym)</a:t>
            </a:r>
            <a:endParaRPr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-en (seren </a:t>
            </a:r>
            <a:r>
              <a:rPr lang="cy-GB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star)</a:t>
            </a:r>
            <a:endParaRPr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-ach (cyfrinach)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 as (cymwynas)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" name="Google Shape;245;p30"/>
          <p:cNvSpPr txBox="1">
            <a:spLocks noGrp="1"/>
          </p:cNvSpPr>
          <p:nvPr>
            <p:ph sz="half" idx="2"/>
          </p:nvPr>
        </p:nvSpPr>
        <p:spPr>
          <a:xfrm>
            <a:off x="6096000" y="1874517"/>
            <a:ext cx="5102773" cy="30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es (ysgrifenyddes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secretary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 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-ell (llinell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line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800"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-eb (anfoneb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invoice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800"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-eg (dameg)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8C1006-4009-4043-90D1-0139765921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243;p30">
            <a:extLst>
              <a:ext uri="{FF2B5EF4-FFF2-40B4-BE49-F238E27FC236}">
                <a16:creationId xmlns:a16="http://schemas.microsoft.com/office/drawing/2014/main" id="{9C73247E-4355-104D-BE48-EE631502F0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98634" y="382588"/>
            <a:ext cx="10531366" cy="1492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Impact"/>
              <a:buNone/>
            </a:pPr>
            <a:r>
              <a:rPr lang="cy-GB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Mae’r terfyniadau (</a:t>
            </a:r>
            <a:r>
              <a:rPr lang="cy-GB" b="1" i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 endings </a:t>
            </a:r>
            <a:r>
              <a:rPr lang="cy-GB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) hyn fel arfer yn wrywaidd ...</a:t>
            </a:r>
            <a:endParaRPr b="1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51" name="Google Shape;251;p31"/>
          <p:cNvSpPr txBox="1">
            <a:spLocks noGrp="1"/>
          </p:cNvSpPr>
          <p:nvPr>
            <p:ph sz="half" idx="1"/>
          </p:nvPr>
        </p:nvSpPr>
        <p:spPr>
          <a:xfrm>
            <a:off x="898634" y="2234411"/>
            <a:ext cx="4800601" cy="34590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-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awd (traethawd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essay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-aint (maint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size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-tid/did (ieuenctid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youth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-rwydd (distawrwydd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silence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 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-adur (cyfrifiadur)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252" name="Google Shape;252;p31"/>
          <p:cNvSpPr txBox="1">
            <a:spLocks noGrp="1"/>
          </p:cNvSpPr>
          <p:nvPr>
            <p:ph sz="half" idx="2"/>
          </p:nvPr>
        </p:nvSpPr>
        <p:spPr>
          <a:xfrm>
            <a:off x="6096000" y="2311829"/>
            <a:ext cx="5265682" cy="31968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-wr (chwaraewr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player)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 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-edd (mawredd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greatness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-yn (offeryn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instrument</a:t>
            </a: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800"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-iad (mynediad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entrance)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Arial"/>
              <a:buChar char="•"/>
            </a:pPr>
            <a:r>
              <a:rPr lang="cy-GB" sz="28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-deb (undeb </a:t>
            </a:r>
            <a:r>
              <a:rPr lang="cy-GB" sz="2800" b="0" i="1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union</a:t>
            </a:r>
            <a:r>
              <a:rPr lang="cy-GB" sz="2400" b="0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)</a:t>
            </a:r>
            <a:endParaRPr sz="2400" b="0" i="0" u="none" strike="noStrike" cap="none" dirty="0">
              <a:solidFill>
                <a:schemeClr val="dk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72BC6B-0DFA-A44A-84FE-FE7F4941AF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34"/>
          <p:cNvSpPr txBox="1">
            <a:spLocks noGrp="1"/>
          </p:cNvSpPr>
          <p:nvPr>
            <p:ph type="title"/>
          </p:nvPr>
        </p:nvSpPr>
        <p:spPr>
          <a:xfrm>
            <a:off x="5236381" y="684536"/>
            <a:ext cx="6780719" cy="86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Lucida Sans"/>
              <a:buNone/>
            </a:pPr>
            <a:r>
              <a:rPr lang="cy-GB" sz="4000" b="1" i="0" u="none" strike="noStrike" cap="none" dirty="0">
                <a:solidFill>
                  <a:schemeClr val="dk1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Benywaidd neu wrywaidd?</a:t>
            </a:r>
            <a:endParaRPr sz="6600" b="1" i="1" u="none" strike="noStrike" cap="none" dirty="0">
              <a:solidFill>
                <a:srgbClr val="0070C0"/>
              </a:solidFill>
              <a:latin typeface="Arial" panose="020B0604020202020204" pitchFamily="34" charset="0"/>
              <a:ea typeface="Lucida Sans"/>
              <a:cs typeface="Arial" panose="020B0604020202020204" pitchFamily="34" charset="0"/>
              <a:sym typeface="Lucida Sans"/>
            </a:endParaRPr>
          </a:p>
        </p:txBody>
      </p:sp>
      <p:sp>
        <p:nvSpPr>
          <p:cNvPr id="271" name="Google Shape;271;p34"/>
          <p:cNvSpPr txBox="1">
            <a:spLocks noGrp="1"/>
          </p:cNvSpPr>
          <p:nvPr>
            <p:ph sz="half" idx="1"/>
          </p:nvPr>
        </p:nvSpPr>
        <p:spPr>
          <a:xfrm>
            <a:off x="497197" y="2159154"/>
            <a:ext cx="3087600" cy="37197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gwasanaeth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dyddiadur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breuddwyd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malwoden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planhigyn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darllenwr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b="0" i="0" u="none" strike="noStrike" cap="none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derwen</a:t>
            </a:r>
            <a:endParaRPr sz="3200" b="0" i="0" u="none" strike="noStrike" cap="none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  <a:p>
            <a:pPr marL="228600" marR="0" lvl="0" indent="-15748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120"/>
              <a:buFont typeface="Arial"/>
              <a:buNone/>
            </a:pPr>
            <a:endParaRPr b="0" i="0" u="none" strike="noStrike" cap="none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  <a:p>
            <a:pPr marL="228600" marR="0" lvl="0" indent="-15748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120"/>
              <a:buFont typeface="Arial"/>
              <a:buNone/>
            </a:pPr>
            <a:endParaRPr b="0" i="0" u="none" strike="noStrike" cap="none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</p:txBody>
      </p:sp>
      <p:sp>
        <p:nvSpPr>
          <p:cNvPr id="272" name="Google Shape;272;p34"/>
          <p:cNvSpPr txBox="1">
            <a:spLocks noGrp="1"/>
          </p:cNvSpPr>
          <p:nvPr>
            <p:ph sz="half" idx="2"/>
          </p:nvPr>
        </p:nvSpPr>
        <p:spPr>
          <a:xfrm>
            <a:off x="6116569" y="2229314"/>
            <a:ext cx="2627193" cy="35295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indent="-285750">
              <a:lnSpc>
                <a:spcPct val="100000"/>
              </a:lnSpc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cwpan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glendid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syniad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plentyn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garddwr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SzPts val="1800"/>
            </a:pPr>
            <a:r>
              <a:rPr lang="cy-GB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diwydiant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D152A9-B0E6-5842-82D5-AC1953D12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Google Shape;271;p34">
            <a:extLst>
              <a:ext uri="{FF2B5EF4-FFF2-40B4-BE49-F238E27FC236}">
                <a16:creationId xmlns:a16="http://schemas.microsoft.com/office/drawing/2014/main" id="{E39D3C11-C569-E04F-A78C-F424449A4E46}"/>
              </a:ext>
            </a:extLst>
          </p:cNvPr>
          <p:cNvSpPr txBox="1">
            <a:spLocks/>
          </p:cNvSpPr>
          <p:nvPr/>
        </p:nvSpPr>
        <p:spPr>
          <a:xfrm>
            <a:off x="3296599" y="2542478"/>
            <a:ext cx="3087600" cy="323334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ystafell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adolygiad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awdures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cyfrifiannell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cymdeithas</a:t>
            </a:r>
          </a:p>
          <a:p>
            <a:pPr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2240"/>
              <a:buFont typeface="Arial"/>
              <a:buChar char="•"/>
            </a:pPr>
            <a:r>
              <a:rPr lang="cy-GB" dirty="0">
                <a:solidFill>
                  <a:srgbClr val="3F3F3F"/>
                </a:solidFill>
                <a:latin typeface="Arial" panose="020B0604020202020204" pitchFamily="34" charset="0"/>
                <a:cs typeface="Arial" panose="020B0604020202020204" pitchFamily="34" charset="0"/>
                <a:sym typeface="Lucida Sans"/>
              </a:rPr>
              <a:t>aseiniad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700"/>
              </a:spcBef>
              <a:buClrTx/>
              <a:buFont typeface="Arial" panose="020B0604020202020204" pitchFamily="34" charset="0"/>
              <a:buNone/>
            </a:pPr>
            <a:endParaRPr lang="cy-GB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  <a:p>
            <a:pPr indent="-157480"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1120"/>
              <a:buFont typeface="Arial"/>
              <a:buNone/>
            </a:pPr>
            <a:endParaRPr lang="cy-GB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  <a:p>
            <a:pPr indent="-157480">
              <a:lnSpc>
                <a:spcPct val="100000"/>
              </a:lnSpc>
              <a:spcBef>
                <a:spcPts val="700"/>
              </a:spcBef>
              <a:buClr>
                <a:schemeClr val="dk2"/>
              </a:buClr>
              <a:buSzPts val="1120"/>
              <a:buFont typeface="Arial"/>
              <a:buNone/>
            </a:pPr>
            <a:endParaRPr lang="cy-GB" dirty="0">
              <a:solidFill>
                <a:srgbClr val="3F3F3F"/>
              </a:solidFill>
              <a:latin typeface="+mj-lt"/>
              <a:ea typeface="Lucida Sans"/>
              <a:cs typeface="Lucida Sans"/>
              <a:sym typeface="Lucida Sans"/>
            </a:endParaRPr>
          </a:p>
        </p:txBody>
      </p:sp>
      <p:sp>
        <p:nvSpPr>
          <p:cNvPr id="9" name="Google Shape;272;p34">
            <a:extLst>
              <a:ext uri="{FF2B5EF4-FFF2-40B4-BE49-F238E27FC236}">
                <a16:creationId xmlns:a16="http://schemas.microsoft.com/office/drawing/2014/main" id="{3AFBC07A-D3F7-934F-9C67-755A475DCDD9}"/>
              </a:ext>
            </a:extLst>
          </p:cNvPr>
          <p:cNvSpPr txBox="1">
            <a:spLocks/>
          </p:cNvSpPr>
          <p:nvPr/>
        </p:nvSpPr>
        <p:spPr>
          <a:xfrm>
            <a:off x="8915971" y="2237464"/>
            <a:ext cx="2627193" cy="3563169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cyfrifoldeb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piben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gwybodaeth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arwr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oedolyn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ClrTx/>
              <a:buSzPts val="1800"/>
            </a:pPr>
            <a:r>
              <a:rPr lang="cy-GB" dirty="0">
                <a:solidFill>
                  <a:srgbClr val="595959"/>
                </a:solidFill>
                <a:latin typeface="Arial" panose="020B0604020202020204" pitchFamily="34" charset="0"/>
                <a:ea typeface="Lucida Sans"/>
                <a:cs typeface="Arial" panose="020B0604020202020204" pitchFamily="34" charset="0"/>
                <a:sym typeface="Lucida Sans"/>
              </a:rPr>
              <a:t>caredigrwydd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12-Point Star 1">
            <a:extLst>
              <a:ext uri="{FF2B5EF4-FFF2-40B4-BE49-F238E27FC236}">
                <a16:creationId xmlns:a16="http://schemas.microsoft.com/office/drawing/2014/main" id="{974F7CF9-A83F-B347-9E50-0F33968D8AD3}"/>
              </a:ext>
            </a:extLst>
          </p:cNvPr>
          <p:cNvSpPr/>
          <p:nvPr/>
        </p:nvSpPr>
        <p:spPr>
          <a:xfrm rot="21120782">
            <a:off x="90135" y="291196"/>
            <a:ext cx="5056110" cy="1650380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4BEEBEC-5F67-F849-A4CE-11FBBF0412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438" b="18219"/>
          <a:stretch/>
        </p:blipFill>
        <p:spPr>
          <a:xfrm>
            <a:off x="10240102" y="1432602"/>
            <a:ext cx="1475271" cy="93449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5"/>
          <p:cNvSpPr txBox="1">
            <a:spLocks noGrp="1"/>
          </p:cNvSpPr>
          <p:nvPr>
            <p:ph type="title"/>
          </p:nvPr>
        </p:nvSpPr>
        <p:spPr>
          <a:xfrm>
            <a:off x="2648607" y="193199"/>
            <a:ext cx="6873766" cy="9576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cy-GB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Chwap!</a:t>
            </a:r>
            <a:endParaRPr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9" name="Google Shape;279;p35" descr="Unknown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283020" y="1560788"/>
            <a:ext cx="3625959" cy="331075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89E555F-6BFC-5747-A897-3EFFE9C44E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36"/>
          <p:cNvSpPr txBox="1">
            <a:spLocks noGrp="1"/>
          </p:cNvSpPr>
          <p:nvPr>
            <p:ph type="title"/>
          </p:nvPr>
        </p:nvSpPr>
        <p:spPr>
          <a:xfrm>
            <a:off x="3120846" y="189460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285" name="Google Shape;285;p36"/>
          <p:cNvSpPr txBox="1">
            <a:spLocks noGrp="1"/>
          </p:cNvSpPr>
          <p:nvPr>
            <p:ph sz="half" idx="1"/>
          </p:nvPr>
        </p:nvSpPr>
        <p:spPr>
          <a:xfrm>
            <a:off x="1676400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4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36"/>
          <p:cNvSpPr txBox="1">
            <a:spLocks noGrp="1"/>
          </p:cNvSpPr>
          <p:nvPr>
            <p:ph sz="half" idx="2"/>
          </p:nvPr>
        </p:nvSpPr>
        <p:spPr>
          <a:xfrm>
            <a:off x="8863728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7" name="Google Shape;287;p36"/>
          <p:cNvSpPr/>
          <p:nvPr/>
        </p:nvSpPr>
        <p:spPr>
          <a:xfrm>
            <a:off x="7413809" y="1858533"/>
            <a:ext cx="3820488" cy="2029648"/>
          </a:xfrm>
          <a:prstGeom prst="rect">
            <a:avLst/>
          </a:prstGeom>
          <a:gradFill>
            <a:gsLst>
              <a:gs pos="0">
                <a:srgbClr val="3E7FCD"/>
              </a:gs>
              <a:gs pos="100000">
                <a:srgbClr val="96C0FF"/>
              </a:gs>
            </a:gsLst>
            <a:lin ang="16200000" scaled="0"/>
          </a:gra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i="0" u="none" strike="noStrike" cap="none" dirty="0">
                <a:solidFill>
                  <a:schemeClr val="tx1"/>
                </a:solidFill>
                <a:latin typeface="Calibri"/>
                <a:ea typeface="Calibri"/>
                <a:cs typeface="Calibri"/>
                <a:sym typeface="Calibri"/>
              </a:rPr>
              <a:t>Y canolfan</a:t>
            </a:r>
            <a:endParaRPr sz="3600" b="1" i="0" u="none" strike="noStrike" cap="none" dirty="0">
              <a:solidFill>
                <a:schemeClr val="tx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36"/>
          <p:cNvSpPr/>
          <p:nvPr/>
        </p:nvSpPr>
        <p:spPr>
          <a:xfrm>
            <a:off x="888004" y="2664203"/>
            <a:ext cx="5309596" cy="2741651"/>
          </a:xfrm>
          <a:prstGeom prst="triangle">
            <a:avLst>
              <a:gd name="adj" fmla="val 50000"/>
            </a:avLst>
          </a:prstGeom>
          <a:gradFill>
            <a:gsLst>
              <a:gs pos="0">
                <a:srgbClr val="A0C94A"/>
              </a:gs>
              <a:gs pos="100000">
                <a:srgbClr val="DBFF9C"/>
              </a:gs>
            </a:gsLst>
            <a:lin ang="16200000" scaled="0"/>
          </a:gradFill>
          <a:ln w="9525" cap="flat" cmpd="sng">
            <a:solidFill>
              <a:srgbClr val="97B853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ganolfan</a:t>
            </a:r>
            <a:endParaRPr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E3C80F-5097-7D4A-833D-8D8171C3F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BF6CADDA-FF51-B649-A0B3-EEFF1F158757}"/>
              </a:ext>
            </a:extLst>
          </p:cNvPr>
          <p:cNvSpPr txBox="1">
            <a:spLocks/>
          </p:cNvSpPr>
          <p:nvPr/>
        </p:nvSpPr>
        <p:spPr>
          <a:xfrm>
            <a:off x="9662895" y="4498360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37"/>
          <p:cNvSpPr/>
          <p:nvPr/>
        </p:nvSpPr>
        <p:spPr>
          <a:xfrm>
            <a:off x="5864965" y="2215005"/>
            <a:ext cx="4873701" cy="3516130"/>
          </a:xfrm>
          <a:prstGeom prst="pentagon">
            <a:avLst>
              <a:gd name="hf" fmla="val 105146"/>
              <a:gd name="vf" fmla="val 110557"/>
            </a:avLst>
          </a:prstGeom>
          <a:solidFill>
            <a:schemeClr val="accent5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waith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295" name="Google Shape;295;p37"/>
          <p:cNvSpPr/>
          <p:nvPr/>
        </p:nvSpPr>
        <p:spPr>
          <a:xfrm>
            <a:off x="1011911" y="441592"/>
            <a:ext cx="4853054" cy="3206338"/>
          </a:xfrm>
          <a:prstGeom prst="ellipse">
            <a:avLst/>
          </a:prstGeom>
          <a:solidFill>
            <a:schemeClr val="accent6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gwaith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BBD018-5B81-AE48-8E5C-A725DF56D0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DDB729E4-5425-B04A-94D8-1DD09D1A5E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64965" y="425040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7" name="Google Shape;284;p36">
            <a:extLst>
              <a:ext uri="{FF2B5EF4-FFF2-40B4-BE49-F238E27FC236}">
                <a16:creationId xmlns:a16="http://schemas.microsoft.com/office/drawing/2014/main" id="{E306315E-78DE-2C4F-B160-3D2F6F9053E3}"/>
              </a:ext>
            </a:extLst>
          </p:cNvPr>
          <p:cNvSpPr txBox="1">
            <a:spLocks/>
          </p:cNvSpPr>
          <p:nvPr/>
        </p:nvSpPr>
        <p:spPr>
          <a:xfrm>
            <a:off x="0" y="4734905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38"/>
          <p:cNvSpPr/>
          <p:nvPr/>
        </p:nvSpPr>
        <p:spPr>
          <a:xfrm>
            <a:off x="501624" y="382385"/>
            <a:ext cx="5988872" cy="4228648"/>
          </a:xfrm>
          <a:prstGeom prst="diamond">
            <a:avLst/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desg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02" name="Google Shape;302;p38"/>
          <p:cNvSpPr/>
          <p:nvPr/>
        </p:nvSpPr>
        <p:spPr>
          <a:xfrm>
            <a:off x="6154081" y="2091091"/>
            <a:ext cx="5142169" cy="3361748"/>
          </a:xfrm>
          <a:prstGeom prst="parallelogram">
            <a:avLst>
              <a:gd name="adj" fmla="val 25000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ddesg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BCCBE5-C55F-6444-ACEF-A90B74C8CE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0627996A-D691-E94F-9541-7F3E0C81F2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62602" y="251159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7" name="Google Shape;284;p36">
            <a:extLst>
              <a:ext uri="{FF2B5EF4-FFF2-40B4-BE49-F238E27FC236}">
                <a16:creationId xmlns:a16="http://schemas.microsoft.com/office/drawing/2014/main" id="{51122D75-5E2A-3D45-AA21-8484FDE5F14F}"/>
              </a:ext>
            </a:extLst>
          </p:cNvPr>
          <p:cNvSpPr txBox="1">
            <a:spLocks/>
          </p:cNvSpPr>
          <p:nvPr/>
        </p:nvSpPr>
        <p:spPr>
          <a:xfrm>
            <a:off x="0" y="4742259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39"/>
          <p:cNvSpPr txBox="1">
            <a:spLocks noGrp="1"/>
          </p:cNvSpPr>
          <p:nvPr>
            <p:ph sz="half" idx="1"/>
          </p:nvPr>
        </p:nvSpPr>
        <p:spPr>
          <a:xfrm>
            <a:off x="1676400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44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39"/>
          <p:cNvSpPr txBox="1">
            <a:spLocks noGrp="1"/>
          </p:cNvSpPr>
          <p:nvPr>
            <p:ph sz="half" idx="2"/>
          </p:nvPr>
        </p:nvSpPr>
        <p:spPr>
          <a:xfrm>
            <a:off x="8863728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39"/>
          <p:cNvSpPr/>
          <p:nvPr/>
        </p:nvSpPr>
        <p:spPr>
          <a:xfrm>
            <a:off x="6953484" y="3293195"/>
            <a:ext cx="3820488" cy="2029648"/>
          </a:xfrm>
          <a:prstGeom prst="rect">
            <a:avLst/>
          </a:prstGeom>
          <a:gradFill>
            <a:gsLst>
              <a:gs pos="0">
                <a:srgbClr val="3E7FCD"/>
              </a:gs>
              <a:gs pos="100000">
                <a:srgbClr val="96C0FF"/>
              </a:gs>
            </a:gsLst>
            <a:lin ang="16200000" scaled="0"/>
          </a:gra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bennaeth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11" name="Google Shape;311;p39"/>
          <p:cNvSpPr/>
          <p:nvPr/>
        </p:nvSpPr>
        <p:spPr>
          <a:xfrm>
            <a:off x="889872" y="382385"/>
            <a:ext cx="5309596" cy="2741651"/>
          </a:xfrm>
          <a:prstGeom prst="triangle">
            <a:avLst>
              <a:gd name="adj" fmla="val 50000"/>
            </a:avLst>
          </a:prstGeom>
          <a:gradFill>
            <a:gsLst>
              <a:gs pos="0">
                <a:srgbClr val="A0C94A"/>
              </a:gs>
              <a:gs pos="100000">
                <a:srgbClr val="DBFF9C"/>
              </a:gs>
            </a:gsLst>
            <a:lin ang="16200000" scaled="0"/>
          </a:gradFill>
          <a:ln w="9525" cap="flat" cmpd="sng">
            <a:solidFill>
              <a:srgbClr val="97B853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pennaeth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utive"/>
              <a:cs typeface="Arial" panose="020B0604020202020204" pitchFamily="34" charset="0"/>
              <a:sym typeface="Cutive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4106057-FA2A-FB4A-BF72-4BF10F057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1" name="Google Shape;284;p36">
            <a:extLst>
              <a:ext uri="{FF2B5EF4-FFF2-40B4-BE49-F238E27FC236}">
                <a16:creationId xmlns:a16="http://schemas.microsoft.com/office/drawing/2014/main" id="{1D6AEA95-4813-EF4A-B9C6-C5CD157D94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462602" y="475355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822D26DA-810D-1142-B54C-81B51C3B7A2B}"/>
              </a:ext>
            </a:extLst>
          </p:cNvPr>
          <p:cNvSpPr txBox="1">
            <a:spLocks/>
          </p:cNvSpPr>
          <p:nvPr/>
        </p:nvSpPr>
        <p:spPr>
          <a:xfrm>
            <a:off x="82520" y="4761460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40"/>
          <p:cNvSpPr/>
          <p:nvPr/>
        </p:nvSpPr>
        <p:spPr>
          <a:xfrm>
            <a:off x="5864965" y="2215005"/>
            <a:ext cx="4873701" cy="3516130"/>
          </a:xfrm>
          <a:prstGeom prst="pentagon">
            <a:avLst>
              <a:gd name="hf" fmla="val 105146"/>
              <a:gd name="vf" fmla="val 110557"/>
            </a:avLst>
          </a:prstGeom>
          <a:solidFill>
            <a:schemeClr val="accent5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mynedfa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18" name="Google Shape;318;p40"/>
          <p:cNvSpPr/>
          <p:nvPr/>
        </p:nvSpPr>
        <p:spPr>
          <a:xfrm>
            <a:off x="1011911" y="382385"/>
            <a:ext cx="4853054" cy="3206338"/>
          </a:xfrm>
          <a:prstGeom prst="ellipse">
            <a:avLst/>
          </a:prstGeom>
          <a:solidFill>
            <a:schemeClr val="accent6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fynedfa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BA6C2E-6E6C-7849-A2A5-CBE9B2404B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FB0B5AC1-220B-D746-9240-6D11204EF7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85627" y="425040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7" name="Google Shape;284;p36">
            <a:extLst>
              <a:ext uri="{FF2B5EF4-FFF2-40B4-BE49-F238E27FC236}">
                <a16:creationId xmlns:a16="http://schemas.microsoft.com/office/drawing/2014/main" id="{7DF25A33-CAA4-BE4D-9D19-97402B7D5D8E}"/>
              </a:ext>
            </a:extLst>
          </p:cNvPr>
          <p:cNvSpPr txBox="1">
            <a:spLocks/>
          </p:cNvSpPr>
          <p:nvPr/>
        </p:nvSpPr>
        <p:spPr>
          <a:xfrm>
            <a:off x="0" y="4734905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41"/>
          <p:cNvSpPr/>
          <p:nvPr/>
        </p:nvSpPr>
        <p:spPr>
          <a:xfrm>
            <a:off x="6257339" y="2215005"/>
            <a:ext cx="4605235" cy="3206339"/>
          </a:xfrm>
          <a:prstGeom prst="pentagon">
            <a:avLst>
              <a:gd name="hf" fmla="val 105146"/>
              <a:gd name="vf" fmla="val 110557"/>
            </a:avLst>
          </a:prstGeom>
          <a:solidFill>
            <a:schemeClr val="accent5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plentyn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25" name="Google Shape;325;p41"/>
          <p:cNvSpPr/>
          <p:nvPr/>
        </p:nvSpPr>
        <p:spPr>
          <a:xfrm>
            <a:off x="1279925" y="441592"/>
            <a:ext cx="4378071" cy="3206338"/>
          </a:xfrm>
          <a:prstGeom prst="ellipse">
            <a:avLst/>
          </a:prstGeom>
          <a:solidFill>
            <a:schemeClr val="accent6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blentyn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AC2F0D-EEF9-7D4E-91A1-3C6E43858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905B6591-EDBB-0A40-9654-E4CF3114CE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7996" y="479549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7" name="Google Shape;284;p36">
            <a:extLst>
              <a:ext uri="{FF2B5EF4-FFF2-40B4-BE49-F238E27FC236}">
                <a16:creationId xmlns:a16="http://schemas.microsoft.com/office/drawing/2014/main" id="{2FCB2B59-3208-314F-81DF-AA63AA51EDA2}"/>
              </a:ext>
            </a:extLst>
          </p:cNvPr>
          <p:cNvSpPr txBox="1">
            <a:spLocks/>
          </p:cNvSpPr>
          <p:nvPr/>
        </p:nvSpPr>
        <p:spPr>
          <a:xfrm>
            <a:off x="0" y="4734905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42"/>
          <p:cNvSpPr txBox="1">
            <a:spLocks noGrp="1"/>
          </p:cNvSpPr>
          <p:nvPr>
            <p:ph sz="half" idx="1"/>
          </p:nvPr>
        </p:nvSpPr>
        <p:spPr>
          <a:xfrm>
            <a:off x="1676400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44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2" name="Google Shape;332;p42"/>
          <p:cNvSpPr txBox="1">
            <a:spLocks noGrp="1"/>
          </p:cNvSpPr>
          <p:nvPr>
            <p:ph sz="half" idx="2"/>
          </p:nvPr>
        </p:nvSpPr>
        <p:spPr>
          <a:xfrm>
            <a:off x="8863728" y="2286000"/>
            <a:ext cx="6400800" cy="361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marR="0" lvl="0" indent="-1651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63500" algn="l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endParaRPr sz="4400" b="0" i="0" u="none" strike="noStrike" cap="none">
              <a:solidFill>
                <a:srgbClr val="008000"/>
              </a:solidFill>
              <a:latin typeface="Cutive"/>
              <a:ea typeface="Cutive"/>
              <a:cs typeface="Cutive"/>
              <a:sym typeface="Cutive"/>
            </a:endParaRPr>
          </a:p>
          <a:p>
            <a:pPr marL="342900" marR="0" lvl="0" indent="-1651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42"/>
          <p:cNvSpPr/>
          <p:nvPr/>
        </p:nvSpPr>
        <p:spPr>
          <a:xfrm>
            <a:off x="6953484" y="2900318"/>
            <a:ext cx="3820488" cy="2029648"/>
          </a:xfrm>
          <a:prstGeom prst="rect">
            <a:avLst/>
          </a:prstGeom>
          <a:gradFill>
            <a:gsLst>
              <a:gs pos="0">
                <a:srgbClr val="3E7FCD"/>
              </a:gs>
              <a:gs pos="100000">
                <a:srgbClr val="96C0FF"/>
              </a:gs>
            </a:gsLst>
            <a:lin ang="16200000" scaled="0"/>
          </a:gra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bêl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34" name="Google Shape;334;p42"/>
          <p:cNvSpPr/>
          <p:nvPr/>
        </p:nvSpPr>
        <p:spPr>
          <a:xfrm>
            <a:off x="1015880" y="382385"/>
            <a:ext cx="5309596" cy="2741651"/>
          </a:xfrm>
          <a:prstGeom prst="triangle">
            <a:avLst>
              <a:gd name="adj" fmla="val 50000"/>
            </a:avLst>
          </a:prstGeom>
          <a:gradFill>
            <a:gsLst>
              <a:gs pos="0">
                <a:srgbClr val="A0C94A"/>
              </a:gs>
              <a:gs pos="100000">
                <a:srgbClr val="DBFF9C"/>
              </a:gs>
            </a:gsLst>
            <a:lin ang="16200000" scaled="0"/>
          </a:gradFill>
          <a:ln w="9525" cap="flat" cmpd="sng">
            <a:solidFill>
              <a:srgbClr val="97B853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pêl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555BE47-C665-1C42-898E-76C94AE397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1" name="Google Shape;284;p36">
            <a:extLst>
              <a:ext uri="{FF2B5EF4-FFF2-40B4-BE49-F238E27FC236}">
                <a16:creationId xmlns:a16="http://schemas.microsoft.com/office/drawing/2014/main" id="{A92E3CBB-BF0D-8E44-AEF5-230FB05048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95695" y="293175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9" name="Google Shape;284;p36">
            <a:extLst>
              <a:ext uri="{FF2B5EF4-FFF2-40B4-BE49-F238E27FC236}">
                <a16:creationId xmlns:a16="http://schemas.microsoft.com/office/drawing/2014/main" id="{813E68E5-F9C7-0344-9B49-444D56092828}"/>
              </a:ext>
            </a:extLst>
          </p:cNvPr>
          <p:cNvSpPr txBox="1">
            <a:spLocks/>
          </p:cNvSpPr>
          <p:nvPr/>
        </p:nvSpPr>
        <p:spPr>
          <a:xfrm>
            <a:off x="82520" y="4665690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43"/>
          <p:cNvSpPr/>
          <p:nvPr/>
        </p:nvSpPr>
        <p:spPr>
          <a:xfrm>
            <a:off x="533156" y="204471"/>
            <a:ext cx="5988872" cy="4228648"/>
          </a:xfrm>
          <a:prstGeom prst="diamond">
            <a:avLst/>
          </a:prstGeom>
          <a:solidFill>
            <a:schemeClr val="accent4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farn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341" name="Google Shape;341;p43"/>
          <p:cNvSpPr/>
          <p:nvPr/>
        </p:nvSpPr>
        <p:spPr>
          <a:xfrm>
            <a:off x="6169847" y="2328838"/>
            <a:ext cx="5142169" cy="3361748"/>
          </a:xfrm>
          <a:prstGeom prst="parallelogram">
            <a:avLst>
              <a:gd name="adj" fmla="val 25000"/>
            </a:avLst>
          </a:prstGeom>
          <a:solidFill>
            <a:schemeClr val="accent2"/>
          </a:solidFill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0000" dir="5400000" rotWithShape="0">
              <a:srgbClr val="000000">
                <a:alpha val="37647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3600" b="1" dirty="0">
                <a:solidFill>
                  <a:schemeClr val="tx1"/>
                </a:solidFill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Y barn</a:t>
            </a:r>
            <a:endParaRPr sz="3600" b="1" dirty="0">
              <a:solidFill>
                <a:schemeClr val="tx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33FDBE-EC4E-3344-80C4-5022A7B70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10" name="Google Shape;284;p36">
            <a:extLst>
              <a:ext uri="{FF2B5EF4-FFF2-40B4-BE49-F238E27FC236}">
                <a16:creationId xmlns:a16="http://schemas.microsoft.com/office/drawing/2014/main" id="{805329B3-1CC1-EB41-B56F-15EEEFE135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39327" y="310992"/>
            <a:ext cx="6203207" cy="1144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Calibri"/>
              <a:buNone/>
            </a:pPr>
            <a:r>
              <a:rPr lang="cy-GB" sz="4400" b="1" i="0" u="none" strike="noStrike" cap="none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 un sy’n gywir?</a:t>
            </a:r>
            <a:endParaRPr sz="4400" b="1" i="0" u="none" strike="noStrike" cap="none" dirty="0">
              <a:latin typeface="Arial" panose="020B0604020202020204" pitchFamily="34" charset="0"/>
              <a:ea typeface="Calibri"/>
              <a:cs typeface="Arial" panose="020B0604020202020204" pitchFamily="34" charset="0"/>
              <a:sym typeface="Calibri"/>
            </a:endParaRPr>
          </a:p>
        </p:txBody>
      </p:sp>
      <p:sp>
        <p:nvSpPr>
          <p:cNvPr id="6" name="Google Shape;284;p36">
            <a:extLst>
              <a:ext uri="{FF2B5EF4-FFF2-40B4-BE49-F238E27FC236}">
                <a16:creationId xmlns:a16="http://schemas.microsoft.com/office/drawing/2014/main" id="{944A14E8-1F1A-DD4E-8DAA-1239F3926ACB}"/>
              </a:ext>
            </a:extLst>
          </p:cNvPr>
          <p:cNvSpPr txBox="1">
            <a:spLocks/>
          </p:cNvSpPr>
          <p:nvPr/>
        </p:nvSpPr>
        <p:spPr>
          <a:xfrm>
            <a:off x="0" y="4640726"/>
            <a:ext cx="2401233" cy="114404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  <a:buClr>
                <a:schemeClr val="dk1"/>
              </a:buClr>
              <a:buFont typeface="Calibri"/>
              <a:buNone/>
            </a:pPr>
            <a:r>
              <a:rPr lang="cy-GB" b="1" dirty="0">
                <a:latin typeface="Arial" panose="020B0604020202020204" pitchFamily="34" charset="0"/>
                <a:ea typeface="Calibri"/>
                <a:cs typeface="Arial" panose="020B0604020202020204" pitchFamily="34" charset="0"/>
                <a:sym typeface="Calibri"/>
              </a:rPr>
              <a:t>Pam?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D4622-326D-AC41-B695-54D095C83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932" y="135806"/>
            <a:ext cx="11119520" cy="1492132"/>
          </a:xfrm>
        </p:spPr>
        <p:txBody>
          <a:bodyPr>
            <a:norm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Adolygwch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rheolau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ohonynt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neu’n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clywed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3E969271-48BC-4E4E-AFA6-72668A59A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1522" y="1806743"/>
            <a:ext cx="5224978" cy="38933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33BABE-BEDD-4946-940B-09D37EB1B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sp>
        <p:nvSpPr>
          <p:cNvPr id="8" name="12-Point Star 7">
            <a:extLst>
              <a:ext uri="{FF2B5EF4-FFF2-40B4-BE49-F238E27FC236}">
                <a16:creationId xmlns:a16="http://schemas.microsoft.com/office/drawing/2014/main" id="{8C6DDF86-CF51-8F47-B04F-59C26BFBBBCF}"/>
              </a:ext>
            </a:extLst>
          </p:cNvPr>
          <p:cNvSpPr/>
          <p:nvPr/>
        </p:nvSpPr>
        <p:spPr>
          <a:xfrm rot="21120782">
            <a:off x="6406636" y="2928251"/>
            <a:ext cx="5056110" cy="1650380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 ...</a:t>
            </a:r>
          </a:p>
        </p:txBody>
      </p:sp>
    </p:spTree>
    <p:extLst>
      <p:ext uri="{BB962C8B-B14F-4D97-AF65-F5344CB8AC3E}">
        <p14:creationId xmlns:p14="http://schemas.microsoft.com/office/powerpoint/2010/main" val="25896897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32E33-3B69-694D-8973-13E63EA6E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5305239" cy="1000366"/>
          </a:xfrm>
        </p:spPr>
        <p:txBody>
          <a:bodyPr/>
          <a:lstStyle/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gyngor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….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46C6E9D0-D213-8B49-8E02-743DD89D981B}"/>
              </a:ext>
            </a:extLst>
          </p:cNvPr>
          <p:cNvSpPr/>
          <p:nvPr/>
        </p:nvSpPr>
        <p:spPr>
          <a:xfrm>
            <a:off x="8061435" y="0"/>
            <a:ext cx="4130565" cy="3090041"/>
          </a:xfrm>
          <a:prstGeom prst="star12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fyddwch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gorfod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dabl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…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4C45741-7D1B-3D4A-9B53-FFADCFB60E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757669"/>
              </p:ext>
            </p:extLst>
          </p:nvPr>
        </p:nvGraphicFramePr>
        <p:xfrm>
          <a:off x="597337" y="1874517"/>
          <a:ext cx="8127999" cy="369071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87253194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2360099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253973134"/>
                    </a:ext>
                  </a:extLst>
                </a:gridCol>
              </a:tblGrid>
              <a:tr h="738142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enw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benywaidd</a:t>
                      </a:r>
                      <a:endParaRPr lang="en-US" sz="2000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ebg</a:t>
                      </a:r>
                      <a:endParaRPr lang="en-US" sz="2000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enw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gwrywaidd</a:t>
                      </a:r>
                      <a:endParaRPr lang="en-US" sz="2000" b="1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290982"/>
                  </a:ext>
                </a:extLst>
              </a:tr>
              <a:tr h="738142"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8111391"/>
                  </a:ext>
                </a:extLst>
              </a:tr>
              <a:tr h="738142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0988077"/>
                  </a:ext>
                </a:extLst>
              </a:tr>
              <a:tr h="738142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0636921"/>
                  </a:ext>
                </a:extLst>
              </a:tr>
              <a:tr h="738142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3959685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B9331B1B-0730-404B-8632-0625EAF602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5959" y="3927254"/>
            <a:ext cx="1191173" cy="17499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AE74999-F908-8449-B90E-BF2C129EFFD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414" t="2164" r="33310" b="10070"/>
          <a:stretch/>
        </p:blipFill>
        <p:spPr>
          <a:xfrm>
            <a:off x="9228958" y="3927254"/>
            <a:ext cx="1229710" cy="17499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7996ACB-F851-E447-8EE0-F51F2E0825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27665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>
            <a:spLocks noGrp="1"/>
          </p:cNvSpPr>
          <p:nvPr>
            <p:ph type="title"/>
          </p:nvPr>
        </p:nvSpPr>
        <p:spPr>
          <a:xfrm>
            <a:off x="1251678" y="382385"/>
            <a:ext cx="10178400" cy="91157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Adolygu Cenedl Enwau</a:t>
            </a:r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" name="Google Shape;106;p14"/>
          <p:cNvSpPr txBox="1">
            <a:spLocks noGrp="1"/>
          </p:cNvSpPr>
          <p:nvPr>
            <p:ph idx="1"/>
          </p:nvPr>
        </p:nvSpPr>
        <p:spPr>
          <a:xfrm>
            <a:off x="1494133" y="1733843"/>
            <a:ext cx="4749718" cy="359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101600">
              <a:buNone/>
            </a:pPr>
            <a:r>
              <a:rPr lang="cy-GB" dirty="0">
                <a:hlinkClick r:id="rId3"/>
              </a:rPr>
              <a:t> </a:t>
            </a:r>
            <a:r>
              <a:rPr lang="cy-GB" dirty="0">
                <a:hlinkClick r:id="rId4"/>
              </a:rPr>
              <a:t>https://forms.office.com/Pages/ResponsePage.aspx?id=-REPTm4EBUWcuNshUjEeIXRYQUXCrO1IgQSIBz_WPXNUREM5MVRHMkM1NVRMTlZBSlNGUUQ2UTA3SC4u</a:t>
            </a:r>
            <a:r>
              <a:rPr lang="cy-GB" dirty="0"/>
              <a:t> 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EC0870-D556-8345-AAAE-811B3AF20E54}"/>
              </a:ext>
            </a:extLst>
          </p:cNvPr>
          <p:cNvSpPr txBox="1"/>
          <p:nvPr/>
        </p:nvSpPr>
        <p:spPr>
          <a:xfrm>
            <a:off x="1743630" y="4570888"/>
            <a:ext cx="42507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/>
          </a:p>
          <a:p>
            <a:r>
              <a:rPr lang="en-US" sz="2000" dirty="0"/>
              <a:t>25 </a:t>
            </a:r>
            <a:r>
              <a:rPr lang="en-US" sz="2000" dirty="0" err="1"/>
              <a:t>cwestiwn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DEFNYDDIWCH EIRIADUR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3979" y="2489627"/>
            <a:ext cx="2574792" cy="25747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6FC4C7-5257-4345-A4B3-EAE8B60C26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114D13D-6C3F-BA44-A7AB-32A618301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8945"/>
            <a:ext cx="12192000" cy="97905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96B3A88-3A77-514B-B06B-E0CF23C89E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62" y="21070"/>
            <a:ext cx="5857875" cy="585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8523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1329</TotalTime>
  <Words>1815</Words>
  <Application>Microsoft Office PowerPoint</Application>
  <PresentationFormat>Widescreen</PresentationFormat>
  <Paragraphs>362</Paragraphs>
  <Slides>47</Slides>
  <Notes>34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47</vt:i4>
      </vt:variant>
    </vt:vector>
  </HeadingPairs>
  <TitlesOfParts>
    <vt:vector size="49" baseType="lpstr">
      <vt:lpstr>Office Theme</vt:lpstr>
      <vt:lpstr>Office Theme</vt:lpstr>
      <vt:lpstr>PowerPoint Presentation</vt:lpstr>
      <vt:lpstr>Amserlen y dydd</vt:lpstr>
      <vt:lpstr>Adolygu  https://quizizz.com/admin/quiz/6142e455cbc17e001df602cf?source=quiz_share </vt:lpstr>
      <vt:lpstr>PowerPoint Presentation</vt:lpstr>
      <vt:lpstr>PowerPoint Presentation</vt:lpstr>
      <vt:lpstr>PowerPoint Presentation</vt:lpstr>
      <vt:lpstr>PowerPoint Presentation</vt:lpstr>
      <vt:lpstr>Cenedl enwau</vt:lpstr>
      <vt:lpstr>PowerPoint Presentation</vt:lpstr>
      <vt:lpstr>Cenedl enwau</vt:lpstr>
      <vt:lpstr>Benywaidd/ Gwrywaidd:  pwysigrwydd cenedl enw</vt:lpstr>
      <vt:lpstr>Tasg: Crëwch dabl tebyg i’r un isod ar bapur.</vt:lpstr>
      <vt:lpstr>Ysgrifennwch 16 enw unigol fyddech chi’n gweld mewn ystafell ddosbarth.</vt:lpstr>
      <vt:lpstr>Defnyddiwch eiriadur… enw gwrywaidd neu enw benywaidd?</vt:lpstr>
      <vt:lpstr>Pam bod hyn yn bwysig?</vt:lpstr>
      <vt:lpstr>PowerPoint Presentation</vt:lpstr>
      <vt:lpstr>Y Treiglad Meddal</vt:lpstr>
      <vt:lpstr>PowerPoint Presentation</vt:lpstr>
      <vt:lpstr>PowerPoint Presentation</vt:lpstr>
      <vt:lpstr>PowerPoint Presentation</vt:lpstr>
      <vt:lpstr>Treiglo + cenedl enwau</vt:lpstr>
      <vt:lpstr>Yn y dosbarth ...</vt:lpstr>
      <vt:lpstr>Yn y dosbarth ...</vt:lpstr>
      <vt:lpstr>Yn y dosbarth ... CA2</vt:lpstr>
      <vt:lpstr>Yn y dosbarth ... CA3 a 4</vt:lpstr>
      <vt:lpstr>Rhifo + cenedl enwau</vt:lpstr>
      <vt:lpstr>Cendl enwau: hwn / hon</vt:lpstr>
      <vt:lpstr>Beth am eiriau meysydd penodol?</vt:lpstr>
      <vt:lpstr>Tasg: gwaith grŵp</vt:lpstr>
      <vt:lpstr>PowerPoint Presentation</vt:lpstr>
      <vt:lpstr>Sut ydyn ni’n gwybod ydy enwau’n fenywaidd neu’n wrywaidd?</vt:lpstr>
      <vt:lpstr>Mae’r terfyniadau (word endings ) hyn fel arfer yn fenywaidd ...</vt:lpstr>
      <vt:lpstr>Mae’r terfyniadau (word endings ) hyn fel arfer yn wrywaidd ...</vt:lpstr>
      <vt:lpstr>Benywaidd neu wrywaidd?</vt:lpstr>
      <vt:lpstr>Chwap!</vt:lpstr>
      <vt:lpstr>Pa un sy’n gywir?</vt:lpstr>
      <vt:lpstr>Pa un sy’n gywir?</vt:lpstr>
      <vt:lpstr>Pa un sy’n gywir?</vt:lpstr>
      <vt:lpstr>Pa un sy’n gywir?</vt:lpstr>
      <vt:lpstr>Pa un sy’n gywir?</vt:lpstr>
      <vt:lpstr>Pa un sy’n gywir?</vt:lpstr>
      <vt:lpstr>Pa un sy’n gywir?</vt:lpstr>
      <vt:lpstr>Pa un sy’n gywir?</vt:lpstr>
      <vt:lpstr>Tasg: Adolygwch y rheolau yma a meddyliwch am enghreifftiau perthnasol ohonynt byddech chi’n eu defnyddio neu’n eu clywed yn yr ysgol.  Sut byddech chi’n eu cyflwyno yn eich dosbarth chi?</vt:lpstr>
      <vt:lpstr>Gair o gyngor ….</vt:lpstr>
      <vt:lpstr>Adolygu Cenedl Enwau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3 ENWAU BENYWAIDD/GWRYWAIDD TAR</dc:title>
  <dc:creator>Aled P Williams</dc:creator>
  <cp:lastModifiedBy>Aled P Williams</cp:lastModifiedBy>
  <cp:revision>78</cp:revision>
  <dcterms:modified xsi:type="dcterms:W3CDTF">2023-10-04T22:00:13Z</dcterms:modified>
</cp:coreProperties>
</file>