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8" r:id="rId3"/>
    <p:sldId id="259" r:id="rId4"/>
    <p:sldId id="260" r:id="rId5"/>
    <p:sldId id="261" r:id="rId6"/>
    <p:sldId id="26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9ACCB5-20F8-873C-025D-CB58BE1F378B}" v="6" dt="2026-02-21T13:59:59.267"/>
    <p1510:client id="{92132953-4C2F-2FEE-290E-5C404E4C015C}" v="221" dt="2026-02-21T14:03:53.230"/>
    <p1510:client id="{99919C0B-322A-03F3-5069-ED344E181B52}" v="462" dt="2026-02-21T14:44:16.1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asmin Saleem (2220775)" userId="S::2220775@student.uwtsd.ac.uk::d81ea6da-b432-4374-b153-7ca230b627d6" providerId="AD" clId="Web-{849ACCB5-20F8-873C-025D-CB58BE1F378B}"/>
    <pc:docChg chg="modSld">
      <pc:chgData name="Yasmin Saleem (2220775)" userId="S::2220775@student.uwtsd.ac.uk::d81ea6da-b432-4374-b153-7ca230b627d6" providerId="AD" clId="Web-{849ACCB5-20F8-873C-025D-CB58BE1F378B}" dt="2026-02-21T13:54:54.182" v="2" actId="20577"/>
      <pc:docMkLst>
        <pc:docMk/>
      </pc:docMkLst>
      <pc:sldChg chg="modSp">
        <pc:chgData name="Yasmin Saleem (2220775)" userId="S::2220775@student.uwtsd.ac.uk::d81ea6da-b432-4374-b153-7ca230b627d6" providerId="AD" clId="Web-{849ACCB5-20F8-873C-025D-CB58BE1F378B}" dt="2026-02-21T13:54:54.182" v="2" actId="20577"/>
        <pc:sldMkLst>
          <pc:docMk/>
          <pc:sldMk cId="366408963" sldId="256"/>
        </pc:sldMkLst>
        <pc:spChg chg="mod">
          <ac:chgData name="Yasmin Saleem (2220775)" userId="S::2220775@student.uwtsd.ac.uk::d81ea6da-b432-4374-b153-7ca230b627d6" providerId="AD" clId="Web-{849ACCB5-20F8-873C-025D-CB58BE1F378B}" dt="2026-02-21T13:54:54.182" v="2" actId="20577"/>
          <ac:spMkLst>
            <pc:docMk/>
            <pc:sldMk cId="366408963" sldId="256"/>
            <ac:spMk id="5" creationId="{24D9F620-C09B-9652-FFB0-22A90E6C14FA}"/>
          </ac:spMkLst>
        </pc:spChg>
      </pc:sldChg>
    </pc:docChg>
  </pc:docChgLst>
  <pc:docChgLst>
    <pc:chgData name="Yasmin Saleem (2220775)" userId="S::2220775@student.uwtsd.ac.uk::d81ea6da-b432-4374-b153-7ca230b627d6" providerId="AD" clId="Web-{92132953-4C2F-2FEE-290E-5C404E4C015C}"/>
    <pc:docChg chg="delSld modSld">
      <pc:chgData name="Yasmin Saleem (2220775)" userId="S::2220775@student.uwtsd.ac.uk::d81ea6da-b432-4374-b153-7ca230b627d6" providerId="AD" clId="Web-{92132953-4C2F-2FEE-290E-5C404E4C015C}" dt="2026-02-21T14:03:44.667" v="112" actId="20577"/>
      <pc:docMkLst>
        <pc:docMk/>
      </pc:docMkLst>
      <pc:sldChg chg="modSp">
        <pc:chgData name="Yasmin Saleem (2220775)" userId="S::2220775@student.uwtsd.ac.uk::d81ea6da-b432-4374-b153-7ca230b627d6" providerId="AD" clId="Web-{92132953-4C2F-2FEE-290E-5C404E4C015C}" dt="2026-02-21T14:00:57.187" v="28" actId="20577"/>
        <pc:sldMkLst>
          <pc:docMk/>
          <pc:sldMk cId="366408963" sldId="256"/>
        </pc:sldMkLst>
        <pc:spChg chg="mod">
          <ac:chgData name="Yasmin Saleem (2220775)" userId="S::2220775@student.uwtsd.ac.uk::d81ea6da-b432-4374-b153-7ca230b627d6" providerId="AD" clId="Web-{92132953-4C2F-2FEE-290E-5C404E4C015C}" dt="2026-02-21T14:00:57.187" v="28" actId="20577"/>
          <ac:spMkLst>
            <pc:docMk/>
            <pc:sldMk cId="366408963" sldId="256"/>
            <ac:spMk id="5" creationId="{24D9F620-C09B-9652-FFB0-22A90E6C14FA}"/>
          </ac:spMkLst>
        </pc:spChg>
      </pc:sldChg>
      <pc:sldChg chg="del">
        <pc:chgData name="Yasmin Saleem (2220775)" userId="S::2220775@student.uwtsd.ac.uk::d81ea6da-b432-4374-b153-7ca230b627d6" providerId="AD" clId="Web-{92132953-4C2F-2FEE-290E-5C404E4C015C}" dt="2026-02-21T14:01:12.688" v="29"/>
        <pc:sldMkLst>
          <pc:docMk/>
          <pc:sldMk cId="3281942021" sldId="257"/>
        </pc:sldMkLst>
      </pc:sldChg>
      <pc:sldChg chg="addSp delSp modSp">
        <pc:chgData name="Yasmin Saleem (2220775)" userId="S::2220775@student.uwtsd.ac.uk::d81ea6da-b432-4374-b153-7ca230b627d6" providerId="AD" clId="Web-{92132953-4C2F-2FEE-290E-5C404E4C015C}" dt="2026-02-21T14:03:44.667" v="112" actId="20577"/>
        <pc:sldMkLst>
          <pc:docMk/>
          <pc:sldMk cId="1956526489" sldId="258"/>
        </pc:sldMkLst>
        <pc:spChg chg="add del mod">
          <ac:chgData name="Yasmin Saleem (2220775)" userId="S::2220775@student.uwtsd.ac.uk::d81ea6da-b432-4374-b153-7ca230b627d6" providerId="AD" clId="Web-{92132953-4C2F-2FEE-290E-5C404E4C015C}" dt="2026-02-21T14:03:44.667" v="112" actId="20577"/>
          <ac:spMkLst>
            <pc:docMk/>
            <pc:sldMk cId="1956526489" sldId="258"/>
            <ac:spMk id="3" creationId="{EC7C53C9-48D5-270C-26D3-FEA8279B3F5E}"/>
          </ac:spMkLst>
        </pc:spChg>
      </pc:sldChg>
    </pc:docChg>
  </pc:docChgLst>
  <pc:docChgLst>
    <pc:chgData name="Yasmin Saleem (2220775)" userId="S::2220775@student.uwtsd.ac.uk::d81ea6da-b432-4374-b153-7ca230b627d6" providerId="AD" clId="Web-{99919C0B-322A-03F3-5069-ED344E181B52}"/>
    <pc:docChg chg="addSld delSld modSld">
      <pc:chgData name="Yasmin Saleem (2220775)" userId="S::2220775@student.uwtsd.ac.uk::d81ea6da-b432-4374-b153-7ca230b627d6" providerId="AD" clId="Web-{99919C0B-322A-03F3-5069-ED344E181B52}" dt="2026-02-21T14:44:00.624" v="247" actId="20577"/>
      <pc:docMkLst>
        <pc:docMk/>
      </pc:docMkLst>
      <pc:sldChg chg="delSp">
        <pc:chgData name="Yasmin Saleem (2220775)" userId="S::2220775@student.uwtsd.ac.uk::d81ea6da-b432-4374-b153-7ca230b627d6" providerId="AD" clId="Web-{99919C0B-322A-03F3-5069-ED344E181B52}" dt="2026-02-21T14:41:11.496" v="234"/>
        <pc:sldMkLst>
          <pc:docMk/>
          <pc:sldMk cId="1956526489" sldId="258"/>
        </pc:sldMkLst>
        <pc:picChg chg="del">
          <ac:chgData name="Yasmin Saleem (2220775)" userId="S::2220775@student.uwtsd.ac.uk::d81ea6da-b432-4374-b153-7ca230b627d6" providerId="AD" clId="Web-{99919C0B-322A-03F3-5069-ED344E181B52}" dt="2026-02-21T14:41:11.496" v="234"/>
          <ac:picMkLst>
            <pc:docMk/>
            <pc:sldMk cId="1956526489" sldId="258"/>
            <ac:picMk id="1026" creationId="{AF5531C9-4BE6-6361-0BAA-2244B28367EA}"/>
          </ac:picMkLst>
        </pc:picChg>
      </pc:sldChg>
      <pc:sldChg chg="delSp modSp">
        <pc:chgData name="Yasmin Saleem (2220775)" userId="S::2220775@student.uwtsd.ac.uk::d81ea6da-b432-4374-b153-7ca230b627d6" providerId="AD" clId="Web-{99919C0B-322A-03F3-5069-ED344E181B52}" dt="2026-02-21T14:40:27.979" v="233" actId="1076"/>
        <pc:sldMkLst>
          <pc:docMk/>
          <pc:sldMk cId="4139790101" sldId="259"/>
        </pc:sldMkLst>
        <pc:spChg chg="mod">
          <ac:chgData name="Yasmin Saleem (2220775)" userId="S::2220775@student.uwtsd.ac.uk::d81ea6da-b432-4374-b153-7ca230b627d6" providerId="AD" clId="Web-{99919C0B-322A-03F3-5069-ED344E181B52}" dt="2026-02-21T14:40:27.979" v="233" actId="1076"/>
          <ac:spMkLst>
            <pc:docMk/>
            <pc:sldMk cId="4139790101" sldId="259"/>
            <ac:spMk id="5" creationId="{6A78199A-9EC1-57B9-8110-DFB9D085B3F2}"/>
          </ac:spMkLst>
        </pc:spChg>
        <pc:picChg chg="del">
          <ac:chgData name="Yasmin Saleem (2220775)" userId="S::2220775@student.uwtsd.ac.uk::d81ea6da-b432-4374-b153-7ca230b627d6" providerId="AD" clId="Web-{99919C0B-322A-03F3-5069-ED344E181B52}" dt="2026-02-21T14:40:19.323" v="232"/>
          <ac:picMkLst>
            <pc:docMk/>
            <pc:sldMk cId="4139790101" sldId="259"/>
            <ac:picMk id="2050" creationId="{354A20CA-1973-BB48-CBCE-1E5DB4D2A33C}"/>
          </ac:picMkLst>
        </pc:picChg>
      </pc:sldChg>
      <pc:sldChg chg="delSp">
        <pc:chgData name="Yasmin Saleem (2220775)" userId="S::2220775@student.uwtsd.ac.uk::d81ea6da-b432-4374-b153-7ca230b627d6" providerId="AD" clId="Web-{99919C0B-322A-03F3-5069-ED344E181B52}" dt="2026-02-21T14:41:19.465" v="235"/>
        <pc:sldMkLst>
          <pc:docMk/>
          <pc:sldMk cId="2937798442" sldId="260"/>
        </pc:sldMkLst>
        <pc:picChg chg="del">
          <ac:chgData name="Yasmin Saleem (2220775)" userId="S::2220775@student.uwtsd.ac.uk::d81ea6da-b432-4374-b153-7ca230b627d6" providerId="AD" clId="Web-{99919C0B-322A-03F3-5069-ED344E181B52}" dt="2026-02-21T14:41:19.465" v="235"/>
          <ac:picMkLst>
            <pc:docMk/>
            <pc:sldMk cId="2937798442" sldId="260"/>
            <ac:picMk id="7" creationId="{A1142650-B0D0-6AB1-BEB0-00AFBBF1766F}"/>
          </ac:picMkLst>
        </pc:picChg>
      </pc:sldChg>
      <pc:sldChg chg="delSp modSp">
        <pc:chgData name="Yasmin Saleem (2220775)" userId="S::2220775@student.uwtsd.ac.uk::d81ea6da-b432-4374-b153-7ca230b627d6" providerId="AD" clId="Web-{99919C0B-322A-03F3-5069-ED344E181B52}" dt="2026-02-21T14:39:57.057" v="231" actId="14100"/>
        <pc:sldMkLst>
          <pc:docMk/>
          <pc:sldMk cId="2959526633" sldId="261"/>
        </pc:sldMkLst>
        <pc:spChg chg="mod">
          <ac:chgData name="Yasmin Saleem (2220775)" userId="S::2220775@student.uwtsd.ac.uk::d81ea6da-b432-4374-b153-7ca230b627d6" providerId="AD" clId="Web-{99919C0B-322A-03F3-5069-ED344E181B52}" dt="2026-02-21T14:39:57.057" v="231" actId="14100"/>
          <ac:spMkLst>
            <pc:docMk/>
            <pc:sldMk cId="2959526633" sldId="261"/>
            <ac:spMk id="5" creationId="{47F198B2-D5CE-BEC1-5E1A-C4CA73AA6DA0}"/>
          </ac:spMkLst>
        </pc:spChg>
        <pc:picChg chg="del">
          <ac:chgData name="Yasmin Saleem (2220775)" userId="S::2220775@student.uwtsd.ac.uk::d81ea6da-b432-4374-b153-7ca230b627d6" providerId="AD" clId="Web-{99919C0B-322A-03F3-5069-ED344E181B52}" dt="2026-02-21T14:39:22.306" v="226"/>
          <ac:picMkLst>
            <pc:docMk/>
            <pc:sldMk cId="2959526633" sldId="261"/>
            <ac:picMk id="4098" creationId="{3438B247-EB99-B05D-68BA-9B2C57E65AB7}"/>
          </ac:picMkLst>
        </pc:picChg>
      </pc:sldChg>
      <pc:sldChg chg="modSp del">
        <pc:chgData name="Yasmin Saleem (2220775)" userId="S::2220775@student.uwtsd.ac.uk::d81ea6da-b432-4374-b153-7ca230b627d6" providerId="AD" clId="Web-{99919C0B-322A-03F3-5069-ED344E181B52}" dt="2026-02-21T14:11:41.232" v="5"/>
        <pc:sldMkLst>
          <pc:docMk/>
          <pc:sldMk cId="126244265" sldId="262"/>
        </pc:sldMkLst>
        <pc:spChg chg="mod">
          <ac:chgData name="Yasmin Saleem (2220775)" userId="S::2220775@student.uwtsd.ac.uk::d81ea6da-b432-4374-b153-7ca230b627d6" providerId="AD" clId="Web-{99919C0B-322A-03F3-5069-ED344E181B52}" dt="2026-02-21T14:10:58.056" v="1" actId="20577"/>
          <ac:spMkLst>
            <pc:docMk/>
            <pc:sldMk cId="126244265" sldId="262"/>
            <ac:spMk id="5" creationId="{AED074E9-2397-461B-8F24-393C03863CC4}"/>
          </ac:spMkLst>
        </pc:spChg>
      </pc:sldChg>
      <pc:sldChg chg="addSp delSp modSp new">
        <pc:chgData name="Yasmin Saleem (2220775)" userId="S::2220775@student.uwtsd.ac.uk::d81ea6da-b432-4374-b153-7ca230b627d6" providerId="AD" clId="Web-{99919C0B-322A-03F3-5069-ED344E181B52}" dt="2026-02-21T14:44:00.624" v="247" actId="20577"/>
        <pc:sldMkLst>
          <pc:docMk/>
          <pc:sldMk cId="3150319660" sldId="262"/>
        </pc:sldMkLst>
        <pc:spChg chg="add del mod">
          <ac:chgData name="Yasmin Saleem (2220775)" userId="S::2220775@student.uwtsd.ac.uk::d81ea6da-b432-4374-b153-7ca230b627d6" providerId="AD" clId="Web-{99919C0B-322A-03F3-5069-ED344E181B52}" dt="2026-02-21T14:12:50.240" v="11"/>
          <ac:spMkLst>
            <pc:docMk/>
            <pc:sldMk cId="3150319660" sldId="262"/>
            <ac:spMk id="2" creationId="{5E7A2892-CD6E-98D1-74C2-5ABE662BAE3B}"/>
          </ac:spMkLst>
        </pc:spChg>
        <pc:spChg chg="add del mod">
          <ac:chgData name="Yasmin Saleem (2220775)" userId="S::2220775@student.uwtsd.ac.uk::d81ea6da-b432-4374-b153-7ca230b627d6" providerId="AD" clId="Web-{99919C0B-322A-03F3-5069-ED344E181B52}" dt="2026-02-21T14:13:15.070" v="15"/>
          <ac:spMkLst>
            <pc:docMk/>
            <pc:sldMk cId="3150319660" sldId="262"/>
            <ac:spMk id="3" creationId="{440DF754-E714-2C73-47A8-3A009DAA44C6}"/>
          </ac:spMkLst>
        </pc:spChg>
        <pc:spChg chg="add mod">
          <ac:chgData name="Yasmin Saleem (2220775)" userId="S::2220775@student.uwtsd.ac.uk::d81ea6da-b432-4374-b153-7ca230b627d6" providerId="AD" clId="Web-{99919C0B-322A-03F3-5069-ED344E181B52}" dt="2026-02-21T14:44:00.624" v="247" actId="20577"/>
          <ac:spMkLst>
            <pc:docMk/>
            <pc:sldMk cId="3150319660" sldId="262"/>
            <ac:spMk id="4" creationId="{83CBCAFA-58AF-0660-C3A0-596D25293862}"/>
          </ac:spMkLst>
        </pc:spChg>
      </pc:sldChg>
      <pc:sldChg chg="del">
        <pc:chgData name="Yasmin Saleem (2220775)" userId="S::2220775@student.uwtsd.ac.uk::d81ea6da-b432-4374-b153-7ca230b627d6" providerId="AD" clId="Web-{99919C0B-322A-03F3-5069-ED344E181B52}" dt="2026-02-21T14:11:24.621" v="2"/>
        <pc:sldMkLst>
          <pc:docMk/>
          <pc:sldMk cId="1926548060" sldId="263"/>
        </pc:sldMkLst>
      </pc:sldChg>
      <pc:sldChg chg="del">
        <pc:chgData name="Yasmin Saleem (2220775)" userId="S::2220775@student.uwtsd.ac.uk::d81ea6da-b432-4374-b153-7ca230b627d6" providerId="AD" clId="Web-{99919C0B-322A-03F3-5069-ED344E181B52}" dt="2026-02-21T14:11:31.419" v="3"/>
        <pc:sldMkLst>
          <pc:docMk/>
          <pc:sldMk cId="3203119923" sldId="264"/>
        </pc:sldMkLst>
      </pc:sldChg>
      <pc:sldChg chg="del">
        <pc:chgData name="Yasmin Saleem (2220775)" userId="S::2220775@student.uwtsd.ac.uk::d81ea6da-b432-4374-b153-7ca230b627d6" providerId="AD" clId="Web-{99919C0B-322A-03F3-5069-ED344E181B52}" dt="2026-02-21T14:11:35.825" v="4"/>
        <pc:sldMkLst>
          <pc:docMk/>
          <pc:sldMk cId="80606806" sldId="26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D12620-37BB-4A82-8D07-5D18879F5302}" type="datetimeFigureOut">
              <a:rPr lang="en-IN" smtClean="0"/>
              <a:t>21-02-2026</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9CFF0A3-D016-44D8-9EE4-65EAE6F35398}" type="slidenum">
              <a:rPr lang="en-IN" smtClean="0"/>
              <a:t>‹#›</a:t>
            </a:fld>
            <a:endParaRPr lang="en-IN"/>
          </a:p>
        </p:txBody>
      </p:sp>
    </p:spTree>
    <p:extLst>
      <p:ext uri="{BB962C8B-B14F-4D97-AF65-F5344CB8AC3E}">
        <p14:creationId xmlns:p14="http://schemas.microsoft.com/office/powerpoint/2010/main" val="3275177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a:solidFill>
                  <a:schemeClr val="tx1"/>
                </a:solidFill>
                <a:effectLst/>
                <a:latin typeface="+mn-lt"/>
                <a:ea typeface="+mn-ea"/>
                <a:cs typeface="+mn-cs"/>
              </a:rPr>
              <a:t>Introduction </a:t>
            </a:r>
          </a:p>
          <a:p>
            <a:r>
              <a:rPr lang="en-IN" sz="1200" kern="1200">
                <a:solidFill>
                  <a:schemeClr val="tx1"/>
                </a:solidFill>
                <a:effectLst/>
                <a:latin typeface="+mn-lt"/>
                <a:ea typeface="+mn-ea"/>
                <a:cs typeface="+mn-cs"/>
              </a:rPr>
              <a:t>Due to the heightened digitisation of the work environment and the expanded relevance of innovation in organisations, UWTSD Student Union is seeking a creative and dynamic Innovation Support Officer. As technology has redefined traditional job roles and working habits, organisations must attract individuals who are able to think creatively and contribute to making a steady improvement. It poses a huge challenge to a candidate who prefers innovation, digital transformation, and working with students.</a:t>
            </a:r>
          </a:p>
          <a:p>
            <a:r>
              <a:rPr lang="en-IN" sz="1200" kern="1200">
                <a:solidFill>
                  <a:schemeClr val="tx1"/>
                </a:solidFill>
                <a:effectLst/>
                <a:latin typeface="+mn-lt"/>
                <a:ea typeface="+mn-ea"/>
                <a:cs typeface="+mn-cs"/>
              </a:rPr>
              <a:t>The Innovation Support Officer will be included as a primary stakeholder in supporting the strategic goal regarding the Student Union and student experience. The successful candidate would cooperate with the academic staff, the student representatives, and the administration teams to develop, introduce and evaluate the new ideas.</a:t>
            </a:r>
          </a:p>
          <a:p>
            <a:endParaRPr lang="en-IN"/>
          </a:p>
        </p:txBody>
      </p:sp>
      <p:sp>
        <p:nvSpPr>
          <p:cNvPr id="4" name="Slide Number Placeholder 3"/>
          <p:cNvSpPr>
            <a:spLocks noGrp="1"/>
          </p:cNvSpPr>
          <p:nvPr>
            <p:ph type="sldNum" sz="quarter" idx="5"/>
          </p:nvPr>
        </p:nvSpPr>
        <p:spPr/>
        <p:txBody>
          <a:bodyPr/>
          <a:lstStyle/>
          <a:p>
            <a:fld id="{B9CFF0A3-D016-44D8-9EE4-65EAE6F35398}" type="slidenum">
              <a:rPr lang="en-IN" smtClean="0"/>
              <a:t>2</a:t>
            </a:fld>
            <a:endParaRPr lang="en-IN"/>
          </a:p>
        </p:txBody>
      </p:sp>
    </p:spTree>
    <p:extLst>
      <p:ext uri="{BB962C8B-B14F-4D97-AF65-F5344CB8AC3E}">
        <p14:creationId xmlns:p14="http://schemas.microsoft.com/office/powerpoint/2010/main" val="3494004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a:solidFill>
                  <a:schemeClr val="tx1"/>
                </a:solidFill>
                <a:effectLst/>
                <a:latin typeface="+mn-lt"/>
                <a:ea typeface="+mn-ea"/>
                <a:cs typeface="+mn-cs"/>
              </a:rPr>
              <a:t>Job Description</a:t>
            </a:r>
          </a:p>
          <a:p>
            <a:r>
              <a:rPr lang="en-IN" sz="1200" b="1" kern="1200">
                <a:solidFill>
                  <a:schemeClr val="tx1"/>
                </a:solidFill>
                <a:effectLst/>
                <a:latin typeface="+mn-lt"/>
                <a:ea typeface="+mn-ea"/>
                <a:cs typeface="+mn-cs"/>
              </a:rPr>
              <a:t>Department UWTSD Student Union.</a:t>
            </a:r>
            <a:endParaRPr lang="en-IN" sz="1200" kern="1200">
              <a:solidFill>
                <a:schemeClr val="tx1"/>
              </a:solidFill>
              <a:effectLst/>
              <a:latin typeface="+mn-lt"/>
              <a:ea typeface="+mn-ea"/>
              <a:cs typeface="+mn-cs"/>
            </a:endParaRPr>
          </a:p>
          <a:p>
            <a:r>
              <a:rPr lang="en-IN" sz="1200" b="1" kern="1200" err="1">
                <a:solidFill>
                  <a:schemeClr val="tx1"/>
                </a:solidFill>
                <a:effectLst/>
                <a:latin typeface="+mn-lt"/>
                <a:ea typeface="+mn-ea"/>
                <a:cs typeface="+mn-cs"/>
              </a:rPr>
              <a:t>Reportees</a:t>
            </a:r>
            <a:r>
              <a:rPr lang="en-IN" sz="1200" b="1" kern="1200">
                <a:solidFill>
                  <a:schemeClr val="tx1"/>
                </a:solidFill>
                <a:effectLst/>
                <a:latin typeface="+mn-lt"/>
                <a:ea typeface="+mn-ea"/>
                <a:cs typeface="+mn-cs"/>
              </a:rPr>
              <a:t>: The Secretaries and Vice-Presidents of the </a:t>
            </a:r>
            <a:endParaRPr lang="en-IN" sz="1200" kern="1200">
              <a:solidFill>
                <a:schemeClr val="tx1"/>
              </a:solidFill>
              <a:effectLst/>
              <a:latin typeface="+mn-lt"/>
              <a:ea typeface="+mn-ea"/>
              <a:cs typeface="+mn-cs"/>
            </a:endParaRPr>
          </a:p>
          <a:p>
            <a:r>
              <a:rPr lang="en-IN" sz="1200" b="1" kern="1200">
                <a:solidFill>
                  <a:schemeClr val="tx1"/>
                </a:solidFill>
                <a:effectLst/>
                <a:latin typeface="+mn-lt"/>
                <a:ea typeface="+mn-ea"/>
                <a:cs typeface="+mn-cs"/>
              </a:rPr>
              <a:t>Student Union.</a:t>
            </a:r>
            <a:endParaRPr lang="en-IN" sz="1200" kern="1200">
              <a:solidFill>
                <a:schemeClr val="tx1"/>
              </a:solidFill>
              <a:effectLst/>
              <a:latin typeface="+mn-lt"/>
              <a:ea typeface="+mn-ea"/>
              <a:cs typeface="+mn-cs"/>
            </a:endParaRPr>
          </a:p>
          <a:p>
            <a:r>
              <a:rPr lang="en-IN" sz="1200" b="1" kern="1200">
                <a:solidFill>
                  <a:schemeClr val="tx1"/>
                </a:solidFill>
                <a:effectLst/>
                <a:latin typeface="+mn-lt"/>
                <a:ea typeface="+mn-ea"/>
                <a:cs typeface="+mn-cs"/>
              </a:rPr>
              <a:t>Location: UWTSD Campus</a:t>
            </a:r>
            <a:endParaRPr lang="en-IN" sz="1200" kern="1200">
              <a:solidFill>
                <a:schemeClr val="tx1"/>
              </a:solidFill>
              <a:effectLst/>
              <a:latin typeface="+mn-lt"/>
              <a:ea typeface="+mn-ea"/>
              <a:cs typeface="+mn-cs"/>
            </a:endParaRPr>
          </a:p>
          <a:p>
            <a:r>
              <a:rPr lang="en-IN" sz="1200" b="1" kern="1200">
                <a:solidFill>
                  <a:schemeClr val="tx1"/>
                </a:solidFill>
                <a:effectLst/>
                <a:latin typeface="+mn-lt"/>
                <a:ea typeface="+mn-ea"/>
                <a:cs typeface="+mn-cs"/>
              </a:rPr>
              <a:t>Full-Time, Permanent Type of Contract.</a:t>
            </a:r>
            <a:endParaRPr lang="en-IN" sz="1200" kern="1200">
              <a:solidFill>
                <a:schemeClr val="tx1"/>
              </a:solidFill>
              <a:effectLst/>
              <a:latin typeface="+mn-lt"/>
              <a:ea typeface="+mn-ea"/>
              <a:cs typeface="+mn-cs"/>
            </a:endParaRPr>
          </a:p>
          <a:p>
            <a:r>
              <a:rPr lang="en-IN" sz="1200" b="1" i="1" kern="1200">
                <a:solidFill>
                  <a:schemeClr val="tx1"/>
                </a:solidFill>
                <a:effectLst/>
                <a:latin typeface="+mn-lt"/>
                <a:ea typeface="+mn-ea"/>
                <a:cs typeface="+mn-cs"/>
              </a:rPr>
              <a:t>Job Purpose</a:t>
            </a:r>
            <a:endParaRPr lang="en-IN" sz="1200" kern="1200">
              <a:solidFill>
                <a:schemeClr val="tx1"/>
              </a:solidFill>
              <a:effectLst/>
              <a:latin typeface="+mn-lt"/>
              <a:ea typeface="+mn-ea"/>
              <a:cs typeface="+mn-cs"/>
            </a:endParaRPr>
          </a:p>
          <a:p>
            <a:r>
              <a:rPr lang="en-IN" sz="1200" kern="1200">
                <a:solidFill>
                  <a:schemeClr val="tx1"/>
                </a:solidFill>
                <a:effectLst/>
                <a:latin typeface="+mn-lt"/>
                <a:ea typeface="+mn-ea"/>
                <a:cs typeface="+mn-cs"/>
              </a:rPr>
              <a:t>The duties of the Innovation Support Officer will be to develop the innovation culture of the Student Union through its involvement in the implementation of the digital solutions and process changes. The position will be assigned in a way such that the Student Union is aligned with the changing technology and students' requirements.</a:t>
            </a:r>
          </a:p>
          <a:p>
            <a:r>
              <a:rPr lang="en-IN" sz="1200" b="1" i="1" kern="1200">
                <a:solidFill>
                  <a:schemeClr val="tx1"/>
                </a:solidFill>
                <a:effectLst/>
                <a:latin typeface="+mn-lt"/>
                <a:ea typeface="+mn-ea"/>
                <a:cs typeface="+mn-cs"/>
              </a:rPr>
              <a:t>Key Responsibilities</a:t>
            </a:r>
            <a:endParaRPr lang="en-IN" sz="1200" kern="1200">
              <a:solidFill>
                <a:schemeClr val="tx1"/>
              </a:solidFill>
              <a:effectLst/>
              <a:latin typeface="+mn-lt"/>
              <a:ea typeface="+mn-ea"/>
              <a:cs typeface="+mn-cs"/>
            </a:endParaRPr>
          </a:p>
          <a:p>
            <a:r>
              <a:rPr lang="en-IN" sz="1200" kern="1200">
                <a:solidFill>
                  <a:schemeClr val="tx1"/>
                </a:solidFill>
                <a:effectLst/>
                <a:latin typeface="+mn-lt"/>
                <a:ea typeface="+mn-ea"/>
                <a:cs typeface="+mn-cs"/>
              </a:rPr>
              <a:t>The post holder will recognise the opportunity of making improvements to the services through digital devices, automation, and new ways of solving problems. It will involve the study of the new technologies and a correlation review with the activities of the Student Union. Practical tests will be conducted by the officer of the Innovation Support and will be directed at improving student engagement.</a:t>
            </a:r>
          </a:p>
          <a:p>
            <a:endParaRPr lang="en-IN"/>
          </a:p>
        </p:txBody>
      </p:sp>
      <p:sp>
        <p:nvSpPr>
          <p:cNvPr id="4" name="Slide Number Placeholder 3"/>
          <p:cNvSpPr>
            <a:spLocks noGrp="1"/>
          </p:cNvSpPr>
          <p:nvPr>
            <p:ph type="sldNum" sz="quarter" idx="5"/>
          </p:nvPr>
        </p:nvSpPr>
        <p:spPr/>
        <p:txBody>
          <a:bodyPr/>
          <a:lstStyle/>
          <a:p>
            <a:fld id="{B9CFF0A3-D016-44D8-9EE4-65EAE6F35398}" type="slidenum">
              <a:rPr lang="en-IN" smtClean="0"/>
              <a:t>3</a:t>
            </a:fld>
            <a:endParaRPr lang="en-IN"/>
          </a:p>
        </p:txBody>
      </p:sp>
    </p:spTree>
    <p:extLst>
      <p:ext uri="{BB962C8B-B14F-4D97-AF65-F5344CB8AC3E}">
        <p14:creationId xmlns:p14="http://schemas.microsoft.com/office/powerpoint/2010/main" val="17917414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kern="1200">
                <a:solidFill>
                  <a:schemeClr val="tx1"/>
                </a:solidFill>
                <a:effectLst/>
                <a:latin typeface="+mn-lt"/>
                <a:ea typeface="+mn-ea"/>
                <a:cs typeface="+mn-cs"/>
              </a:rPr>
              <a:t>The selected candidate will keep in touch with the stakeholders to receive information about how the service can be enhanced and conduct innovation workshops to generate ideas. They will check and compare the innovation work and will be able to develop reports, which will outline the influence, suggesting the effectiveness and sustainability.</a:t>
            </a:r>
          </a:p>
          <a:p>
            <a:r>
              <a:rPr lang="en-IN" sz="1200" kern="1200">
                <a:solidFill>
                  <a:schemeClr val="tx1"/>
                </a:solidFill>
                <a:effectLst/>
                <a:latin typeface="+mn-lt"/>
                <a:ea typeface="+mn-ea"/>
                <a:cs typeface="+mn-cs"/>
              </a:rPr>
              <a:t>The other important role will be facilitating change management, whereby the staff and student representatives are fully trained and involved whenever a new system is introduced. Also, the strategic planning process entails the application of evidence-based recommendations in organisational goals, which will include the introduction of an Innovation Support Officer.</a:t>
            </a:r>
          </a:p>
          <a:p>
            <a:r>
              <a:rPr lang="en-IN" sz="1200" b="1" i="1" kern="1200">
                <a:solidFill>
                  <a:schemeClr val="tx1"/>
                </a:solidFill>
                <a:effectLst/>
                <a:latin typeface="+mn-lt"/>
                <a:ea typeface="+mn-ea"/>
                <a:cs typeface="+mn-cs"/>
              </a:rPr>
              <a:t>Key Performance Indicators</a:t>
            </a:r>
            <a:endParaRPr lang="en-IN" sz="1200" kern="1200">
              <a:solidFill>
                <a:schemeClr val="tx1"/>
              </a:solidFill>
              <a:effectLst/>
              <a:latin typeface="+mn-lt"/>
              <a:ea typeface="+mn-ea"/>
              <a:cs typeface="+mn-cs"/>
            </a:endParaRPr>
          </a:p>
          <a:p>
            <a:r>
              <a:rPr lang="en-IN" sz="1200" kern="1200">
                <a:solidFill>
                  <a:schemeClr val="tx1"/>
                </a:solidFill>
                <a:effectLst/>
                <a:latin typeface="+mn-lt"/>
                <a:ea typeface="+mn-ea"/>
                <a:cs typeface="+mn-cs"/>
              </a:rPr>
              <a:t>The performance measures will be based on the success of the innovation project, stakeholders' satisfaction, quantitative improvement of service delivery and strategic success. The capability to work towards thinking innovatively in the organisation will constitute an evaluation criterion.</a:t>
            </a:r>
          </a:p>
          <a:p>
            <a:r>
              <a:rPr lang="en-IN" sz="1200" kern="1200">
                <a:solidFill>
                  <a:schemeClr val="tx1"/>
                </a:solidFill>
                <a:effectLst/>
                <a:latin typeface="+mn-lt"/>
                <a:ea typeface="+mn-ea"/>
                <a:cs typeface="+mn-cs"/>
              </a:rPr>
              <a:t> </a:t>
            </a:r>
          </a:p>
          <a:p>
            <a:endParaRPr lang="en-IN"/>
          </a:p>
        </p:txBody>
      </p:sp>
      <p:sp>
        <p:nvSpPr>
          <p:cNvPr id="4" name="Slide Number Placeholder 3"/>
          <p:cNvSpPr>
            <a:spLocks noGrp="1"/>
          </p:cNvSpPr>
          <p:nvPr>
            <p:ph type="sldNum" sz="quarter" idx="5"/>
          </p:nvPr>
        </p:nvSpPr>
        <p:spPr/>
        <p:txBody>
          <a:bodyPr/>
          <a:lstStyle/>
          <a:p>
            <a:fld id="{B9CFF0A3-D016-44D8-9EE4-65EAE6F35398}" type="slidenum">
              <a:rPr lang="en-IN" smtClean="0"/>
              <a:t>4</a:t>
            </a:fld>
            <a:endParaRPr lang="en-IN"/>
          </a:p>
        </p:txBody>
      </p:sp>
    </p:spTree>
    <p:extLst>
      <p:ext uri="{BB962C8B-B14F-4D97-AF65-F5344CB8AC3E}">
        <p14:creationId xmlns:p14="http://schemas.microsoft.com/office/powerpoint/2010/main" val="37065051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a:solidFill>
                  <a:schemeClr val="tx1"/>
                </a:solidFill>
                <a:effectLst/>
                <a:latin typeface="+mn-lt"/>
                <a:ea typeface="+mn-ea"/>
                <a:cs typeface="+mn-cs"/>
              </a:rPr>
              <a:t>Person Specification</a:t>
            </a:r>
          </a:p>
          <a:p>
            <a:r>
              <a:rPr lang="en-IN" sz="1200" kern="1200">
                <a:solidFill>
                  <a:schemeClr val="tx1"/>
                </a:solidFill>
                <a:effectLst/>
                <a:latin typeface="+mn-lt"/>
                <a:ea typeface="+mn-ea"/>
                <a:cs typeface="+mn-cs"/>
              </a:rPr>
              <a:t>The Student Union is looking for someone with the personal competence and behavioural characteristics that will be in line with an innovation-driven environment.</a:t>
            </a:r>
          </a:p>
          <a:p>
            <a:r>
              <a:rPr lang="en-IN" sz="1200" b="1" i="1" kern="1200">
                <a:solidFill>
                  <a:schemeClr val="tx1"/>
                </a:solidFill>
                <a:effectLst/>
                <a:latin typeface="+mn-lt"/>
                <a:ea typeface="+mn-ea"/>
                <a:cs typeface="+mn-cs"/>
              </a:rPr>
              <a:t>Imperative Knowledge and Qualifications</a:t>
            </a:r>
            <a:endParaRPr lang="en-IN" sz="1200" kern="1200">
              <a:solidFill>
                <a:schemeClr val="tx1"/>
              </a:solidFill>
              <a:effectLst/>
              <a:latin typeface="+mn-lt"/>
              <a:ea typeface="+mn-ea"/>
              <a:cs typeface="+mn-cs"/>
            </a:endParaRPr>
          </a:p>
          <a:p>
            <a:r>
              <a:rPr lang="en-IN" sz="1200" kern="1200">
                <a:solidFill>
                  <a:schemeClr val="tx1"/>
                </a:solidFill>
                <a:effectLst/>
                <a:latin typeface="+mn-lt"/>
                <a:ea typeface="+mn-ea"/>
                <a:cs typeface="+mn-cs"/>
              </a:rPr>
              <a:t>The candidates are supposed to hold a degree in Business Management, Human Resource Management, Innovation Management or any other related courses. It needs proper knowledge of organisational change, digital change and human resource operations. The applicant should be able to show an understanding of the position and how innovation can help leverage long-term competitiveness.</a:t>
            </a:r>
          </a:p>
          <a:p>
            <a:r>
              <a:rPr lang="en-IN" sz="1200" b="1" i="1" kern="1200">
                <a:solidFill>
                  <a:schemeClr val="tx1"/>
                </a:solidFill>
                <a:effectLst/>
                <a:latin typeface="+mn-lt"/>
                <a:ea typeface="+mn-ea"/>
                <a:cs typeface="+mn-cs"/>
              </a:rPr>
              <a:t>Intrinsic Necessities and abilities</a:t>
            </a:r>
            <a:endParaRPr lang="en-IN" sz="1200" kern="1200">
              <a:solidFill>
                <a:schemeClr val="tx1"/>
              </a:solidFill>
              <a:effectLst/>
              <a:latin typeface="+mn-lt"/>
              <a:ea typeface="+mn-ea"/>
              <a:cs typeface="+mn-cs"/>
            </a:endParaRPr>
          </a:p>
          <a:p>
            <a:r>
              <a:rPr lang="en-IN" sz="1200" kern="1200">
                <a:solidFill>
                  <a:schemeClr val="tx1"/>
                </a:solidFill>
                <a:effectLst/>
                <a:latin typeface="+mn-lt"/>
                <a:ea typeface="+mn-ea"/>
                <a:cs typeface="+mn-cs"/>
              </a:rPr>
              <a:t>The candidate has to be in a position to analyse the current systems and identify areas of improvement. They should be capable of employing ingenious problem-solving methods and display the assurance of employing digital platforms. Also, communication skills will be required since the position presupposes communication both with specialists and non-specialists. A candidate should be in a position to express the complicated comprehensible notions. It involves organisational skills that would provide the capacity to accomplish multiple projects, coordinate, and have the potential to meet deadlines.</a:t>
            </a:r>
          </a:p>
          <a:p>
            <a:endParaRPr lang="en-IN"/>
          </a:p>
        </p:txBody>
      </p:sp>
      <p:sp>
        <p:nvSpPr>
          <p:cNvPr id="4" name="Slide Number Placeholder 3"/>
          <p:cNvSpPr>
            <a:spLocks noGrp="1"/>
          </p:cNvSpPr>
          <p:nvPr>
            <p:ph type="sldNum" sz="quarter" idx="5"/>
          </p:nvPr>
        </p:nvSpPr>
        <p:spPr/>
        <p:txBody>
          <a:bodyPr/>
          <a:lstStyle/>
          <a:p>
            <a:fld id="{B9CFF0A3-D016-44D8-9EE4-65EAE6F35398}" type="slidenum">
              <a:rPr lang="en-IN" smtClean="0"/>
              <a:t>5</a:t>
            </a:fld>
            <a:endParaRPr lang="en-IN"/>
          </a:p>
        </p:txBody>
      </p:sp>
    </p:spTree>
    <p:extLst>
      <p:ext uri="{BB962C8B-B14F-4D97-AF65-F5344CB8AC3E}">
        <p14:creationId xmlns:p14="http://schemas.microsoft.com/office/powerpoint/2010/main" val="40274669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C4C05-086C-E494-5901-887A0C64F93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5BF960DC-D0D8-1033-BDC5-125A1D0D01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082C381F-38A5-5BFB-05C6-7E8BDBD9812D}"/>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5" name="Footer Placeholder 4">
            <a:extLst>
              <a:ext uri="{FF2B5EF4-FFF2-40B4-BE49-F238E27FC236}">
                <a16:creationId xmlns:a16="http://schemas.microsoft.com/office/drawing/2014/main" id="{7983FD12-0A29-D53E-4409-E77557EEE043}"/>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39F6C53-3720-EDB2-E826-635529FB2575}"/>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1790253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0DBBB-7D0E-698C-18DF-FA3B52A08AD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D16DA7D-8B08-753D-195B-7443F2A17E4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03DFEF9-8FB0-B21A-166B-16FDEBC3E8B8}"/>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5" name="Footer Placeholder 4">
            <a:extLst>
              <a:ext uri="{FF2B5EF4-FFF2-40B4-BE49-F238E27FC236}">
                <a16:creationId xmlns:a16="http://schemas.microsoft.com/office/drawing/2014/main" id="{D39FF38B-5A61-86BD-7919-B171BC61A40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FAC1DD4-5E25-84F6-7414-8D71F58E6B2A}"/>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3619805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A0F8C-1040-192F-0EF2-2561E15A93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EA943679-BAF5-9DC3-F38E-83FF256D67C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68B7C-9E87-995C-6A02-B3ED8A0F6277}"/>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5" name="Footer Placeholder 4">
            <a:extLst>
              <a:ext uri="{FF2B5EF4-FFF2-40B4-BE49-F238E27FC236}">
                <a16:creationId xmlns:a16="http://schemas.microsoft.com/office/drawing/2014/main" id="{CAF27011-5EA6-C942-DBA6-21D8CBF8A0C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846C652-68F2-BB90-5D20-BD16561663F9}"/>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24670208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BC563F-D05D-A4E7-2C99-D48EF5F313F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75EB7F7E-750A-FEBD-CA37-915FF3445A9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11952C0D-DCEC-2462-3539-F7637392ED3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6E2ADE78-FC9F-8622-CCE4-19A45CAC6764}"/>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6" name="Footer Placeholder 5">
            <a:extLst>
              <a:ext uri="{FF2B5EF4-FFF2-40B4-BE49-F238E27FC236}">
                <a16:creationId xmlns:a16="http://schemas.microsoft.com/office/drawing/2014/main" id="{4C4E8BF6-0F43-72E3-4802-42156AD70EC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4C0132BF-8F4F-FEEB-5D83-560043AD9434}"/>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2017971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7905A-B96B-2705-FEAA-23ED52EF6A01}"/>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30C6AA1-5D64-E8D4-4B65-04BE15BCD36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51BC5AB-A6F4-6655-7049-E433346F0F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2AA7DAA0-E474-91B4-93A1-576FA29594F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363718-62BC-1143-8296-50459F3044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81A7D0D-B53C-03EE-F07E-617174DB5DD0}"/>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8" name="Footer Placeholder 7">
            <a:extLst>
              <a:ext uri="{FF2B5EF4-FFF2-40B4-BE49-F238E27FC236}">
                <a16:creationId xmlns:a16="http://schemas.microsoft.com/office/drawing/2014/main" id="{AEDB14B5-3EFB-AE30-92DF-6FF6C2B75AAB}"/>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53DCD81E-4766-8083-0A3C-5CB9D8522724}"/>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4196668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775C45-B692-1B6C-DC6F-4478DD576A01}"/>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4D9DA7B-A05B-390F-E1CF-893EF708B2BE}"/>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4" name="Footer Placeholder 3">
            <a:extLst>
              <a:ext uri="{FF2B5EF4-FFF2-40B4-BE49-F238E27FC236}">
                <a16:creationId xmlns:a16="http://schemas.microsoft.com/office/drawing/2014/main" id="{7F4396F9-ACFD-B7F2-CF54-B5BDA1A0254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FC717875-9756-891F-CAD9-18BCD1EA4EE5}"/>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216917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E39558-0731-06C1-A68F-2A235CB8D38E}"/>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3" name="Footer Placeholder 2">
            <a:extLst>
              <a:ext uri="{FF2B5EF4-FFF2-40B4-BE49-F238E27FC236}">
                <a16:creationId xmlns:a16="http://schemas.microsoft.com/office/drawing/2014/main" id="{3B3B6C60-A42A-D128-91A9-E132D2496569}"/>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32DDB89E-6686-6A02-2A5B-A07FAB919ECD}"/>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11936691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16C8D-FCE6-0437-C699-D78D88F1D9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FB5DFDBC-DD79-7618-F5A2-8F891DD8F83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185C8E29-CBEC-DBA3-C713-AF48AB3C73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80C200-2D4B-DEB7-6950-DADF919F12E9}"/>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6" name="Footer Placeholder 5">
            <a:extLst>
              <a:ext uri="{FF2B5EF4-FFF2-40B4-BE49-F238E27FC236}">
                <a16:creationId xmlns:a16="http://schemas.microsoft.com/office/drawing/2014/main" id="{22E41C34-A097-4CE7-580C-6699FF2EC5C2}"/>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D2E4B6E-D90E-8614-B85E-D5B2BEBCD947}"/>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2126282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3CD01-C83D-ABC2-8162-53B500B814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AF8F817B-69D4-F286-5902-0A1DEEF0194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0F31939-A9BE-C7DC-BB91-4E20E5056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F9C725-DCD0-32B4-E98C-A1828EB356C6}"/>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6" name="Footer Placeholder 5">
            <a:extLst>
              <a:ext uri="{FF2B5EF4-FFF2-40B4-BE49-F238E27FC236}">
                <a16:creationId xmlns:a16="http://schemas.microsoft.com/office/drawing/2014/main" id="{3B031C91-84AC-8A7A-41F8-5FD3708AAEAB}"/>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AB663CC-9E37-9BE5-C721-A4E3714BDE32}"/>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3305842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31CDB-E3C3-8E2F-3034-20A1C692D718}"/>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6A27136-FF1A-1B43-8017-1070C5CF7FC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F056E75-0E33-B900-FFF6-1B2CAF96C51A}"/>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5" name="Footer Placeholder 4">
            <a:extLst>
              <a:ext uri="{FF2B5EF4-FFF2-40B4-BE49-F238E27FC236}">
                <a16:creationId xmlns:a16="http://schemas.microsoft.com/office/drawing/2014/main" id="{1749D947-2608-AEC4-DC01-0A4017175BC0}"/>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42A5070-74F9-5DA9-30DC-0310E16D562A}"/>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37262793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349CC9-6D03-AB60-8233-76854923767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DD1D5E5D-92E9-4960-6D73-A0A2AF091E8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D7A2CFB-50C0-BCFF-46C4-004AEF2B5987}"/>
              </a:ext>
            </a:extLst>
          </p:cNvPr>
          <p:cNvSpPr>
            <a:spLocks noGrp="1"/>
          </p:cNvSpPr>
          <p:nvPr>
            <p:ph type="dt" sz="half" idx="10"/>
          </p:nvPr>
        </p:nvSpPr>
        <p:spPr/>
        <p:txBody>
          <a:bodyPr/>
          <a:lstStyle/>
          <a:p>
            <a:fld id="{0F2AF74F-A48F-4C95-8E34-6C43FD806304}" type="datetimeFigureOut">
              <a:rPr lang="en-IN" smtClean="0"/>
              <a:t>21-02-2026</a:t>
            </a:fld>
            <a:endParaRPr lang="en-IN"/>
          </a:p>
        </p:txBody>
      </p:sp>
      <p:sp>
        <p:nvSpPr>
          <p:cNvPr id="5" name="Footer Placeholder 4">
            <a:extLst>
              <a:ext uri="{FF2B5EF4-FFF2-40B4-BE49-F238E27FC236}">
                <a16:creationId xmlns:a16="http://schemas.microsoft.com/office/drawing/2014/main" id="{9A4FA1A3-C2EE-FE91-D7E7-031F44F2ACF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8AD5B6DE-3BDC-E78C-D294-E88FBDB929B7}"/>
              </a:ext>
            </a:extLst>
          </p:cNvPr>
          <p:cNvSpPr>
            <a:spLocks noGrp="1"/>
          </p:cNvSpPr>
          <p:nvPr>
            <p:ph type="sldNum" sz="quarter" idx="12"/>
          </p:nvPr>
        </p:nvSpPr>
        <p:spPr/>
        <p:txBody>
          <a:bodyPr/>
          <a:lstStyle/>
          <a:p>
            <a:fld id="{A6AE67D8-A77A-4583-9017-B540F6FC71D0}" type="slidenum">
              <a:rPr lang="en-IN" smtClean="0"/>
              <a:t>‹#›</a:t>
            </a:fld>
            <a:endParaRPr lang="en-IN"/>
          </a:p>
        </p:txBody>
      </p:sp>
    </p:spTree>
    <p:extLst>
      <p:ext uri="{BB962C8B-B14F-4D97-AF65-F5344CB8AC3E}">
        <p14:creationId xmlns:p14="http://schemas.microsoft.com/office/powerpoint/2010/main" val="1999773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29000"/>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E27D8F-A2B8-C7A0-C6C1-54450B095B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582A0BE0-15B8-5DF0-24A7-EA5E1E3251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94D03C8-109A-315D-A0C1-56F94804D4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2AF74F-A48F-4C95-8E34-6C43FD806304}" type="datetimeFigureOut">
              <a:rPr lang="en-IN" smtClean="0"/>
              <a:t>21-02-2026</a:t>
            </a:fld>
            <a:endParaRPr lang="en-IN"/>
          </a:p>
        </p:txBody>
      </p:sp>
      <p:sp>
        <p:nvSpPr>
          <p:cNvPr id="5" name="Footer Placeholder 4">
            <a:extLst>
              <a:ext uri="{FF2B5EF4-FFF2-40B4-BE49-F238E27FC236}">
                <a16:creationId xmlns:a16="http://schemas.microsoft.com/office/drawing/2014/main" id="{5308BBA8-B3CA-36DD-FE94-BE97C5DC2F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E892EC30-70F5-6D51-E0DB-CB3888AAFC3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AE67D8-A77A-4583-9017-B540F6FC71D0}" type="slidenum">
              <a:rPr lang="en-IN" smtClean="0"/>
              <a:t>‹#›</a:t>
            </a:fld>
            <a:endParaRPr lang="en-IN"/>
          </a:p>
        </p:txBody>
      </p:sp>
    </p:spTree>
    <p:extLst>
      <p:ext uri="{BB962C8B-B14F-4D97-AF65-F5344CB8AC3E}">
        <p14:creationId xmlns:p14="http://schemas.microsoft.com/office/powerpoint/2010/main" val="9762754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4D9F620-C09B-9652-FFB0-22A90E6C14FA}"/>
              </a:ext>
            </a:extLst>
          </p:cNvPr>
          <p:cNvSpPr txBox="1"/>
          <p:nvPr/>
        </p:nvSpPr>
        <p:spPr>
          <a:xfrm>
            <a:off x="2407920" y="527793"/>
            <a:ext cx="7387814" cy="3158942"/>
          </a:xfrm>
          <a:prstGeom prst="rect">
            <a:avLst/>
          </a:prstGeom>
          <a:noFill/>
        </p:spPr>
        <p:txBody>
          <a:bodyPr wrap="square" lIns="91440" tIns="45720" rIns="91440" bIns="45720" anchor="t">
            <a:spAutoFit/>
          </a:bodyPr>
          <a:lstStyle/>
          <a:p>
            <a:pPr algn="ctr">
              <a:lnSpc>
                <a:spcPct val="200000"/>
              </a:lnSpc>
              <a:buNone/>
            </a:pPr>
            <a:r>
              <a:rPr lang="en-IN" sz="2200" b="1">
                <a:effectLst/>
                <a:latin typeface="Times New Roman" panose="02020603050405020304" pitchFamily="18" charset="0"/>
                <a:ea typeface="Arial" panose="020B0604020202020204" pitchFamily="34" charset="0"/>
                <a:cs typeface="Arial" panose="020B0604020202020204" pitchFamily="34" charset="0"/>
              </a:rPr>
              <a:t>Module name: Principles of Human Resource Management</a:t>
            </a:r>
            <a:endParaRPr lang="en-IN" sz="2200">
              <a:effectLst/>
              <a:latin typeface="Times New Roman" panose="02020603050405020304" pitchFamily="18" charset="0"/>
              <a:ea typeface="Arial" panose="020B0604020202020204" pitchFamily="34" charset="0"/>
              <a:cs typeface="Arial" panose="020B0604020202020204" pitchFamily="34" charset="0"/>
            </a:endParaRPr>
          </a:p>
          <a:p>
            <a:pPr algn="ctr">
              <a:lnSpc>
                <a:spcPct val="200000"/>
              </a:lnSpc>
            </a:pPr>
            <a:r>
              <a:rPr lang="en-IN" sz="2200" b="1">
                <a:effectLst/>
                <a:latin typeface="Times New Roman"/>
                <a:ea typeface="Arial" panose="020B0604020202020204" pitchFamily="34" charset="0"/>
                <a:cs typeface="Arial"/>
              </a:rPr>
              <a:t>Module code:</a:t>
            </a:r>
            <a:r>
              <a:rPr lang="en-IN" sz="2200" b="1">
                <a:latin typeface="Times New Roman"/>
                <a:ea typeface="Arial" panose="020B0604020202020204" pitchFamily="34" charset="0"/>
                <a:cs typeface="Arial"/>
              </a:rPr>
              <a:t> LCBB5012</a:t>
            </a:r>
            <a:endParaRPr lang="en-IN" sz="2200">
              <a:effectLst/>
              <a:latin typeface="Times New Roman" panose="02020603050405020304" pitchFamily="18" charset="0"/>
              <a:ea typeface="Arial" panose="020B0604020202020204" pitchFamily="34" charset="0"/>
              <a:cs typeface="Arial" panose="020B0604020202020204" pitchFamily="34" charset="0"/>
            </a:endParaRPr>
          </a:p>
          <a:p>
            <a:pPr algn="ctr">
              <a:lnSpc>
                <a:spcPct val="200000"/>
              </a:lnSpc>
            </a:pPr>
            <a:r>
              <a:rPr lang="en-IN" sz="2200" b="1">
                <a:effectLst/>
                <a:latin typeface="Times New Roman"/>
                <a:ea typeface="Arial" panose="020B0604020202020204" pitchFamily="34" charset="0"/>
                <a:cs typeface="Arial"/>
              </a:rPr>
              <a:t>Student name:</a:t>
            </a:r>
            <a:r>
              <a:rPr lang="en-IN" sz="2200" b="1">
                <a:latin typeface="Times New Roman"/>
                <a:ea typeface="Arial" panose="020B0604020202020204" pitchFamily="34" charset="0"/>
                <a:cs typeface="Arial"/>
              </a:rPr>
              <a:t> Yasmin Saleem</a:t>
            </a:r>
            <a:endParaRPr lang="en-IN" sz="2200">
              <a:effectLst/>
              <a:latin typeface="Times New Roman" panose="02020603050405020304" pitchFamily="18" charset="0"/>
              <a:ea typeface="Arial" panose="020B0604020202020204" pitchFamily="34" charset="0"/>
              <a:cs typeface="Arial" panose="020B0604020202020204" pitchFamily="34" charset="0"/>
            </a:endParaRPr>
          </a:p>
          <a:p>
            <a:pPr algn="ctr">
              <a:lnSpc>
                <a:spcPct val="200000"/>
              </a:lnSpc>
            </a:pPr>
            <a:r>
              <a:rPr lang="en-IN" sz="2200" b="1">
                <a:effectLst/>
                <a:latin typeface="Times New Roman"/>
                <a:ea typeface="Arial" panose="020B0604020202020204" pitchFamily="34" charset="0"/>
                <a:cs typeface="Arial"/>
              </a:rPr>
              <a:t>Student ID:</a:t>
            </a:r>
            <a:r>
              <a:rPr lang="en-IN" sz="2200" b="1">
                <a:latin typeface="Times New Roman"/>
                <a:ea typeface="Arial" panose="020B0604020202020204" pitchFamily="34" charset="0"/>
                <a:cs typeface="Arial"/>
              </a:rPr>
              <a:t> 2220775</a:t>
            </a:r>
            <a:endParaRPr lang="en-IN" sz="2200">
              <a:effectLst/>
              <a:latin typeface="Times New Roman" panose="02020603050405020304" pitchFamily="18" charset="0"/>
              <a:ea typeface="Arial" panose="020B0604020202020204" pitchFamily="34" charset="0"/>
              <a:cs typeface="Arial" panose="020B0604020202020204" pitchFamily="34" charset="0"/>
            </a:endParaRPr>
          </a:p>
          <a:p>
            <a:pPr algn="l">
              <a:lnSpc>
                <a:spcPct val="115000"/>
              </a:lnSpc>
              <a:buNone/>
            </a:pPr>
            <a:endParaRPr lang="en-IN" sz="2200">
              <a:effectLst/>
              <a:latin typeface="Times New Roman" panose="02020603050405020304" pitchFamily="18" charset="0"/>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64089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33ED6-4CB2-B890-BFF8-ED950948A5E0}"/>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C7C53C9-48D5-270C-26D3-FEA8279B3F5E}"/>
              </a:ext>
            </a:extLst>
          </p:cNvPr>
          <p:cNvSpPr txBox="1"/>
          <p:nvPr/>
        </p:nvSpPr>
        <p:spPr>
          <a:xfrm>
            <a:off x="297076" y="-108852"/>
            <a:ext cx="11146370" cy="831125"/>
          </a:xfrm>
          <a:prstGeom prst="rect">
            <a:avLst/>
          </a:prstGeom>
          <a:noFill/>
        </p:spPr>
        <p:txBody>
          <a:bodyPr wrap="square" lIns="91440" tIns="45720" rIns="91440" bIns="45720" anchor="t">
            <a:spAutoFit/>
          </a:bodyPr>
          <a:lstStyle/>
          <a:p>
            <a:pPr algn="just">
              <a:lnSpc>
                <a:spcPct val="200000"/>
              </a:lnSpc>
              <a:spcBef>
                <a:spcPts val="2000"/>
              </a:spcBef>
              <a:spcAft>
                <a:spcPts val="600"/>
              </a:spcAft>
            </a:pPr>
            <a:r>
              <a:rPr lang="en-IN" sz="2800" b="1" kern="0">
                <a:latin typeface="Times New Roman"/>
                <a:cs typeface="Arial"/>
              </a:rPr>
              <a:t>About the role of Innovation Support officer at UWTSD</a:t>
            </a:r>
          </a:p>
        </p:txBody>
      </p:sp>
      <p:sp>
        <p:nvSpPr>
          <p:cNvPr id="5" name="TextBox 4">
            <a:extLst>
              <a:ext uri="{FF2B5EF4-FFF2-40B4-BE49-F238E27FC236}">
                <a16:creationId xmlns:a16="http://schemas.microsoft.com/office/drawing/2014/main" id="{471735E4-3B9A-6A57-BA08-C872F512F333}"/>
              </a:ext>
            </a:extLst>
          </p:cNvPr>
          <p:cNvSpPr txBox="1"/>
          <p:nvPr/>
        </p:nvSpPr>
        <p:spPr>
          <a:xfrm>
            <a:off x="314662" y="1085332"/>
            <a:ext cx="6094206" cy="5547929"/>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Due to the heightened digitisation of the work environment and the expanded relevance of innovation in organisations, UWTSD Student Union is seeking a creative and dynamic Innovation Support Officer. </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It poses a huge challenge to a candidate who prefers innovation, digital transformation, and working with students.</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Innovation Support Officer will be included as a primary stakeholder in supporting the strategic goal regarding the Student Union and student experience. </a:t>
            </a:r>
          </a:p>
        </p:txBody>
      </p:sp>
    </p:spTree>
    <p:extLst>
      <p:ext uri="{BB962C8B-B14F-4D97-AF65-F5344CB8AC3E}">
        <p14:creationId xmlns:p14="http://schemas.microsoft.com/office/powerpoint/2010/main" val="1956526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422966-3414-5E23-9E41-9577A29F17CF}"/>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A90580A-F932-F8BF-AA1A-7783CA11F2EF}"/>
              </a:ext>
            </a:extLst>
          </p:cNvPr>
          <p:cNvSpPr txBox="1"/>
          <p:nvPr/>
        </p:nvSpPr>
        <p:spPr>
          <a:xfrm>
            <a:off x="336177" y="0"/>
            <a:ext cx="6094206" cy="822789"/>
          </a:xfrm>
          <a:prstGeom prst="rect">
            <a:avLst/>
          </a:prstGeom>
          <a:noFill/>
        </p:spPr>
        <p:txBody>
          <a:bodyPr wrap="square">
            <a:spAutoFit/>
          </a:bodyPr>
          <a:lstStyle/>
          <a:p>
            <a:pPr algn="just">
              <a:lnSpc>
                <a:spcPct val="200000"/>
              </a:lnSpc>
              <a:spcBef>
                <a:spcPts val="2000"/>
              </a:spcBef>
              <a:spcAft>
                <a:spcPts val="600"/>
              </a:spcAft>
              <a:buNone/>
            </a:pPr>
            <a:r>
              <a:rPr lang="en-IN" sz="2800" b="1" kern="0">
                <a:effectLst/>
                <a:latin typeface="Times New Roman" panose="02020603050405020304" pitchFamily="18" charset="0"/>
                <a:cs typeface="Arial" panose="020B0604020202020204" pitchFamily="34" charset="0"/>
              </a:rPr>
              <a:t>Job Description</a:t>
            </a:r>
          </a:p>
        </p:txBody>
      </p:sp>
      <p:sp>
        <p:nvSpPr>
          <p:cNvPr id="5" name="TextBox 4">
            <a:extLst>
              <a:ext uri="{FF2B5EF4-FFF2-40B4-BE49-F238E27FC236}">
                <a16:creationId xmlns:a16="http://schemas.microsoft.com/office/drawing/2014/main" id="{6A78199A-9EC1-57B9-8110-DFB9D085B3F2}"/>
              </a:ext>
            </a:extLst>
          </p:cNvPr>
          <p:cNvSpPr txBox="1"/>
          <p:nvPr/>
        </p:nvSpPr>
        <p:spPr>
          <a:xfrm>
            <a:off x="336177" y="975514"/>
            <a:ext cx="6094206" cy="5547929"/>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duties of the Innovation Support Officer will be to develop the innovation culture of the Student Union through its involvement in the implementation of the digital solutions and process changes.</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post holder will recognise the opportunity of making improvements to the services through digital devices, automation, and new ways of solving problems. </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Practical tests will be conducted by the officer of the Innovation Support and will be directed at improving student engagement.</a:t>
            </a:r>
          </a:p>
        </p:txBody>
      </p:sp>
    </p:spTree>
    <p:extLst>
      <p:ext uri="{BB962C8B-B14F-4D97-AF65-F5344CB8AC3E}">
        <p14:creationId xmlns:p14="http://schemas.microsoft.com/office/powerpoint/2010/main" val="4139790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530FFE-69B5-9C1A-B643-C19B8375A042}"/>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ADB31B72-BF6E-CC9E-85B4-C9595720270A}"/>
              </a:ext>
            </a:extLst>
          </p:cNvPr>
          <p:cNvSpPr txBox="1"/>
          <p:nvPr/>
        </p:nvSpPr>
        <p:spPr>
          <a:xfrm>
            <a:off x="250116" y="439277"/>
            <a:ext cx="6094206" cy="523220"/>
          </a:xfrm>
          <a:prstGeom prst="rect">
            <a:avLst/>
          </a:prstGeom>
          <a:noFill/>
        </p:spPr>
        <p:txBody>
          <a:bodyPr wrap="square">
            <a:spAutoFit/>
          </a:bodyPr>
          <a:lstStyle/>
          <a:p>
            <a:r>
              <a:rPr lang="en-IN" sz="2800" b="1" kern="0">
                <a:effectLst/>
                <a:latin typeface="Times New Roman" panose="02020603050405020304" pitchFamily="18" charset="0"/>
                <a:cs typeface="Arial" panose="020B0604020202020204" pitchFamily="34" charset="0"/>
              </a:rPr>
              <a:t>Contd…</a:t>
            </a:r>
            <a:endParaRPr lang="en-IN" sz="2800"/>
          </a:p>
        </p:txBody>
      </p:sp>
      <p:sp>
        <p:nvSpPr>
          <p:cNvPr id="5" name="TextBox 4">
            <a:extLst>
              <a:ext uri="{FF2B5EF4-FFF2-40B4-BE49-F238E27FC236}">
                <a16:creationId xmlns:a16="http://schemas.microsoft.com/office/drawing/2014/main" id="{0005EBC3-9FB3-C901-419F-096B39B41585}"/>
              </a:ext>
            </a:extLst>
          </p:cNvPr>
          <p:cNvSpPr txBox="1"/>
          <p:nvPr/>
        </p:nvSpPr>
        <p:spPr>
          <a:xfrm>
            <a:off x="336176" y="1093389"/>
            <a:ext cx="6247503" cy="5547929"/>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selected candidate will keep in touch with the stakeholders to receive information about how the service can be enhanced and conduct innovation workshops to generate ideas. </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other important role will be facilitating change management, whereby the staff and student representatives are fully trained and involved whenever a new system is introduced. </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capability to work towards thinking innovatively in the organisation will constitute an evaluation criterion.</a:t>
            </a:r>
          </a:p>
        </p:txBody>
      </p:sp>
    </p:spTree>
    <p:extLst>
      <p:ext uri="{BB962C8B-B14F-4D97-AF65-F5344CB8AC3E}">
        <p14:creationId xmlns:p14="http://schemas.microsoft.com/office/powerpoint/2010/main" val="29377984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81ABEF-D8E1-FC09-1758-DBA8516F1E9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7297468-EDC3-C228-3432-9E54F332809B}"/>
              </a:ext>
            </a:extLst>
          </p:cNvPr>
          <p:cNvSpPr txBox="1"/>
          <p:nvPr/>
        </p:nvSpPr>
        <p:spPr>
          <a:xfrm>
            <a:off x="4693024" y="117058"/>
            <a:ext cx="6094206" cy="822789"/>
          </a:xfrm>
          <a:prstGeom prst="rect">
            <a:avLst/>
          </a:prstGeom>
          <a:noFill/>
        </p:spPr>
        <p:txBody>
          <a:bodyPr wrap="square">
            <a:spAutoFit/>
          </a:bodyPr>
          <a:lstStyle/>
          <a:p>
            <a:pPr algn="just">
              <a:lnSpc>
                <a:spcPct val="200000"/>
              </a:lnSpc>
              <a:spcBef>
                <a:spcPts val="2000"/>
              </a:spcBef>
              <a:spcAft>
                <a:spcPts val="600"/>
              </a:spcAft>
              <a:buNone/>
            </a:pPr>
            <a:r>
              <a:rPr lang="en-IN" sz="2800" b="1" kern="0">
                <a:effectLst/>
                <a:latin typeface="Times New Roman" panose="02020603050405020304" pitchFamily="18" charset="0"/>
                <a:cs typeface="Arial" panose="020B0604020202020204" pitchFamily="34" charset="0"/>
              </a:rPr>
              <a:t>Person Specification</a:t>
            </a:r>
          </a:p>
        </p:txBody>
      </p:sp>
      <p:sp>
        <p:nvSpPr>
          <p:cNvPr id="5" name="TextBox 4">
            <a:extLst>
              <a:ext uri="{FF2B5EF4-FFF2-40B4-BE49-F238E27FC236}">
                <a16:creationId xmlns:a16="http://schemas.microsoft.com/office/drawing/2014/main" id="{47F198B2-D5CE-BEC1-5E1A-C4CA73AA6DA0}"/>
              </a:ext>
            </a:extLst>
          </p:cNvPr>
          <p:cNvSpPr txBox="1"/>
          <p:nvPr/>
        </p:nvSpPr>
        <p:spPr>
          <a:xfrm>
            <a:off x="388173" y="943239"/>
            <a:ext cx="6766559" cy="4993931"/>
          </a:xfrm>
          <a:prstGeom prst="rect">
            <a:avLst/>
          </a:prstGeom>
          <a:noFill/>
        </p:spPr>
        <p:txBody>
          <a:bodyPr wrap="square">
            <a:spAutoFit/>
          </a:bodyPr>
          <a:lstStyle/>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Student Union is looking for someone with the personal competence and behavioural characteristics that will be in line with an innovation-driven environment.</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The applicant should be able to show an understanding of the position and how innovation can help leverage long-term competitiveness.</a:t>
            </a:r>
          </a:p>
          <a:p>
            <a:pPr marL="285750" indent="-285750" algn="just">
              <a:lnSpc>
                <a:spcPct val="200000"/>
              </a:lnSpc>
              <a:buFont typeface="Wingdings" panose="05000000000000000000" pitchFamily="2" charset="2"/>
              <a:buChar char="q"/>
            </a:pPr>
            <a:r>
              <a:rPr lang="en-IN" sz="1800">
                <a:effectLst/>
                <a:latin typeface="Times New Roman" panose="02020603050405020304" pitchFamily="18" charset="0"/>
                <a:ea typeface="Arial" panose="020B0604020202020204" pitchFamily="34" charset="0"/>
                <a:cs typeface="Arial" panose="020B0604020202020204" pitchFamily="34" charset="0"/>
              </a:rPr>
              <a:t>Also, communication skills will be required since the position presupposes communication both with specialists and non-specialists. </a:t>
            </a:r>
          </a:p>
        </p:txBody>
      </p:sp>
    </p:spTree>
    <p:extLst>
      <p:ext uri="{BB962C8B-B14F-4D97-AF65-F5344CB8AC3E}">
        <p14:creationId xmlns:p14="http://schemas.microsoft.com/office/powerpoint/2010/main" val="2959526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CBCAFA-58AF-0660-C3A0-596D25293862}"/>
              </a:ext>
            </a:extLst>
          </p:cNvPr>
          <p:cNvSpPr txBox="1"/>
          <p:nvPr/>
        </p:nvSpPr>
        <p:spPr>
          <a:xfrm>
            <a:off x="269862" y="381337"/>
            <a:ext cx="8985335"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ea typeface="Calibri"/>
                <a:cs typeface="Calibri"/>
              </a:rPr>
              <a:t>Interview Questions</a:t>
            </a:r>
          </a:p>
          <a:p>
            <a:endParaRPr lang="en-GB">
              <a:ea typeface="Calibri"/>
              <a:cs typeface="Calibri"/>
            </a:endParaRPr>
          </a:p>
          <a:p>
            <a:r>
              <a:rPr lang="en-GB" sz="1600">
                <a:solidFill>
                  <a:srgbClr val="242424"/>
                </a:solidFill>
                <a:latin typeface="Segoe UI"/>
                <a:ea typeface="Calibri"/>
                <a:cs typeface="Segoe UI"/>
              </a:rPr>
              <a:t>1. Can you tell us why you are interested in the Innovation Support Officer role and what makes you a strong candidate?</a:t>
            </a:r>
            <a:endParaRPr lang="en-GB" sz="1600">
              <a:ea typeface="Calibri"/>
              <a:cs typeface="Calibri"/>
            </a:endParaRPr>
          </a:p>
          <a:p>
            <a:endParaRPr lang="en-GB" sz="1600">
              <a:solidFill>
                <a:srgbClr val="242424"/>
              </a:solidFill>
              <a:latin typeface="Segoe UI"/>
              <a:ea typeface="Calibri"/>
              <a:cs typeface="Segoe UI"/>
            </a:endParaRPr>
          </a:p>
          <a:p>
            <a:r>
              <a:rPr lang="en-GB" sz="1600">
                <a:solidFill>
                  <a:srgbClr val="242424"/>
                </a:solidFill>
                <a:latin typeface="Segoe UI"/>
                <a:ea typeface="Calibri"/>
                <a:cs typeface="Segoe UI"/>
              </a:rPr>
              <a:t>2. What does ‘innovation’ mean to you in a student union context?</a:t>
            </a:r>
            <a:endParaRPr lang="en-GB" sz="1600">
              <a:ea typeface="Calibri"/>
              <a:cs typeface="Calibri"/>
            </a:endParaRPr>
          </a:p>
          <a:p>
            <a:endParaRPr lang="en-GB" sz="1600">
              <a:solidFill>
                <a:srgbClr val="242424"/>
              </a:solidFill>
              <a:latin typeface="Segoe UI"/>
              <a:ea typeface="Calibri"/>
              <a:cs typeface="Segoe UI"/>
            </a:endParaRPr>
          </a:p>
          <a:p>
            <a:r>
              <a:rPr lang="en-GB" sz="1600">
                <a:solidFill>
                  <a:srgbClr val="242424"/>
                </a:solidFill>
                <a:latin typeface="Segoe UI"/>
                <a:ea typeface="Calibri"/>
                <a:cs typeface="Segoe UI"/>
              </a:rPr>
              <a:t>3. How do you think the Students’ Union can better support students with new ideas or projects?</a:t>
            </a:r>
            <a:endParaRPr lang="en-GB" sz="1600">
              <a:ea typeface="Calibri"/>
              <a:cs typeface="Calibri"/>
            </a:endParaRPr>
          </a:p>
          <a:p>
            <a:endParaRPr lang="en-GB" sz="1600">
              <a:solidFill>
                <a:srgbClr val="242424"/>
              </a:solidFill>
              <a:latin typeface="Segoe UI"/>
              <a:ea typeface="Calibri"/>
              <a:cs typeface="Segoe UI"/>
            </a:endParaRPr>
          </a:p>
          <a:p>
            <a:r>
              <a:rPr lang="en-GB" sz="1600">
                <a:solidFill>
                  <a:srgbClr val="242424"/>
                </a:solidFill>
                <a:latin typeface="Segoe UI"/>
                <a:ea typeface="Calibri"/>
                <a:cs typeface="Segoe UI"/>
              </a:rPr>
              <a:t>4. Tell us about a time you supported someone in developing an idea or project. What was your role and what was the outcome?</a:t>
            </a:r>
            <a:endParaRPr lang="en-GB" sz="1600">
              <a:ea typeface="Calibri"/>
              <a:cs typeface="Calibri"/>
            </a:endParaRPr>
          </a:p>
          <a:p>
            <a:endParaRPr lang="en-GB" sz="1600">
              <a:solidFill>
                <a:srgbClr val="242424"/>
              </a:solidFill>
              <a:latin typeface="Segoe UI"/>
              <a:ea typeface="Calibri"/>
              <a:cs typeface="Segoe UI"/>
            </a:endParaRPr>
          </a:p>
          <a:p>
            <a:r>
              <a:rPr lang="en-GB" sz="1600">
                <a:solidFill>
                  <a:srgbClr val="242424"/>
                </a:solidFill>
                <a:latin typeface="Segoe UI"/>
                <a:ea typeface="Calibri"/>
                <a:cs typeface="Segoe UI"/>
              </a:rPr>
              <a:t>5. Describe a situation where you had to organise or coordinate multiple tasks. How did you ensure everything ran smoothly?</a:t>
            </a:r>
            <a:endParaRPr lang="en-GB" sz="1600">
              <a:ea typeface="Calibri"/>
              <a:cs typeface="Calibri"/>
            </a:endParaRPr>
          </a:p>
          <a:p>
            <a:endParaRPr lang="en-GB" sz="1600">
              <a:solidFill>
                <a:srgbClr val="242424"/>
              </a:solidFill>
              <a:latin typeface="Segoe UI"/>
              <a:ea typeface="Calibri"/>
              <a:cs typeface="Segoe UI"/>
            </a:endParaRPr>
          </a:p>
          <a:p>
            <a:r>
              <a:rPr lang="en-GB" sz="1600">
                <a:solidFill>
                  <a:srgbClr val="242424"/>
                </a:solidFill>
                <a:latin typeface="Segoe UI"/>
                <a:ea typeface="Calibri"/>
                <a:cs typeface="Segoe UI"/>
              </a:rPr>
              <a:t>6. If a student came to you with an idea that was exciting but unrealistic, how would you handle that conversation?</a:t>
            </a:r>
            <a:endParaRPr lang="en-GB" sz="1600">
              <a:ea typeface="Calibri"/>
              <a:cs typeface="Calibri"/>
            </a:endParaRPr>
          </a:p>
          <a:p>
            <a:endParaRPr lang="en-GB" sz="1600">
              <a:solidFill>
                <a:srgbClr val="242424"/>
              </a:solidFill>
              <a:latin typeface="Segoe UI"/>
              <a:ea typeface="Calibri"/>
              <a:cs typeface="Segoe UI"/>
            </a:endParaRPr>
          </a:p>
          <a:p>
            <a:r>
              <a:rPr lang="en-GB" sz="1600">
                <a:solidFill>
                  <a:srgbClr val="242424"/>
                </a:solidFill>
                <a:latin typeface="Segoe UI"/>
                <a:ea typeface="Calibri"/>
                <a:cs typeface="Segoe UI"/>
              </a:rPr>
              <a:t>7. Imagine we are launching a new student innovation competition, but engagement is low. What steps would you take to make student take part?</a:t>
            </a:r>
            <a:endParaRPr lang="en-GB" sz="1600">
              <a:ea typeface="Calibri"/>
              <a:cs typeface="Calibri"/>
            </a:endParaRPr>
          </a:p>
          <a:p>
            <a:endParaRPr lang="en-GB" sz="1600">
              <a:solidFill>
                <a:srgbClr val="242424"/>
              </a:solidFill>
              <a:latin typeface="Segoe UI"/>
              <a:ea typeface="Calibri"/>
              <a:cs typeface="Segoe UI"/>
            </a:endParaRPr>
          </a:p>
          <a:p>
            <a:endParaRPr lang="en-GB">
              <a:solidFill>
                <a:srgbClr val="000000"/>
              </a:solidFill>
              <a:latin typeface="Calibri" panose="020F0502020204030204"/>
              <a:ea typeface="Calibri"/>
              <a:cs typeface="Calibri"/>
            </a:endParaRPr>
          </a:p>
        </p:txBody>
      </p:sp>
    </p:spTree>
    <p:extLst>
      <p:ext uri="{BB962C8B-B14F-4D97-AF65-F5344CB8AC3E}">
        <p14:creationId xmlns:p14="http://schemas.microsoft.com/office/powerpoint/2010/main" val="31503196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6</Slides>
  <Notes>4</Notes>
  <HiddenSlides>0</HiddenSlide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2026-02-18T08:25:13Z</dcterms:created>
  <dcterms:modified xsi:type="dcterms:W3CDTF">2026-02-21T14:44:40Z</dcterms:modified>
</cp:coreProperties>
</file>