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65" r:id="rId4"/>
    <p:sldId id="259" r:id="rId5"/>
    <p:sldId id="261" r:id="rId6"/>
    <p:sldId id="263" r:id="rId7"/>
    <p:sldId id="264" r:id="rId8"/>
    <p:sldId id="268" r:id="rId9"/>
    <p:sldId id="267" r:id="rId10"/>
    <p:sldId id="269" r:id="rId11"/>
    <p:sldId id="271" r:id="rId12"/>
    <p:sldId id="272" r:id="rId13"/>
    <p:sldId id="273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6C42DCF-7ABE-49CB-BB56-3FB6CE2C0C86}" v="94" dt="2025-05-19T13:04:20.80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7" autoAdjust="0"/>
    <p:restoredTop sz="82968" autoAdjust="0"/>
  </p:normalViewPr>
  <p:slideViewPr>
    <p:cSldViewPr snapToGrid="0">
      <p:cViewPr varScale="1">
        <p:scale>
          <a:sx n="74" d="100"/>
          <a:sy n="74" d="100"/>
        </p:scale>
        <p:origin x="3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atrice Gherasim" userId="103f14cb16bff485" providerId="LiveId" clId="{36C42DCF-7ABE-49CB-BB56-3FB6CE2C0C86}"/>
    <pc:docChg chg="undo custSel addSld modSld sldOrd">
      <pc:chgData name="Beatrice Gherasim" userId="103f14cb16bff485" providerId="LiveId" clId="{36C42DCF-7ABE-49CB-BB56-3FB6CE2C0C86}" dt="2025-05-19T14:48:43.163" v="1703" actId="255"/>
      <pc:docMkLst>
        <pc:docMk/>
      </pc:docMkLst>
      <pc:sldChg chg="addSp delSp modSp mod setBg setClrOvrMap">
        <pc:chgData name="Beatrice Gherasim" userId="103f14cb16bff485" providerId="LiveId" clId="{36C42DCF-7ABE-49CB-BB56-3FB6CE2C0C86}" dt="2025-05-19T13:02:27.003" v="1657" actId="1076"/>
        <pc:sldMkLst>
          <pc:docMk/>
          <pc:sldMk cId="664431608" sldId="256"/>
        </pc:sldMkLst>
        <pc:spChg chg="mod">
          <ac:chgData name="Beatrice Gherasim" userId="103f14cb16bff485" providerId="LiveId" clId="{36C42DCF-7ABE-49CB-BB56-3FB6CE2C0C86}" dt="2025-05-19T12:59:25.477" v="1635" actId="122"/>
          <ac:spMkLst>
            <pc:docMk/>
            <pc:sldMk cId="664431608" sldId="256"/>
            <ac:spMk id="2" creationId="{00000000-0000-0000-0000-000000000000}"/>
          </ac:spMkLst>
        </pc:spChg>
        <pc:spChg chg="mod">
          <ac:chgData name="Beatrice Gherasim" userId="103f14cb16bff485" providerId="LiveId" clId="{36C42DCF-7ABE-49CB-BB56-3FB6CE2C0C86}" dt="2025-05-19T12:59:53.399" v="1641" actId="14100"/>
          <ac:spMkLst>
            <pc:docMk/>
            <pc:sldMk cId="664431608" sldId="256"/>
            <ac:spMk id="3" creationId="{5EF24759-E208-8720-833E-5639D8752EB3}"/>
          </ac:spMkLst>
        </pc:spChg>
        <pc:spChg chg="mod ord">
          <ac:chgData name="Beatrice Gherasim" userId="103f14cb16bff485" providerId="LiveId" clId="{36C42DCF-7ABE-49CB-BB56-3FB6CE2C0C86}" dt="2025-05-19T13:02:27.003" v="1657" actId="1076"/>
          <ac:spMkLst>
            <pc:docMk/>
            <pc:sldMk cId="664431608" sldId="256"/>
            <ac:spMk id="4" creationId="{00000000-0000-0000-0000-000000000000}"/>
          </ac:spMkLst>
        </pc:spChg>
        <pc:spChg chg="mod">
          <ac:chgData name="Beatrice Gherasim" userId="103f14cb16bff485" providerId="LiveId" clId="{36C42DCF-7ABE-49CB-BB56-3FB6CE2C0C86}" dt="2025-05-19T13:00:23.749" v="1644" actId="255"/>
          <ac:spMkLst>
            <pc:docMk/>
            <pc:sldMk cId="664431608" sldId="256"/>
            <ac:spMk id="5" creationId="{FAE42ADA-ED2E-3F51-797A-939E98DCD076}"/>
          </ac:spMkLst>
        </pc:spChg>
        <pc:spChg chg="del">
          <ac:chgData name="Beatrice Gherasim" userId="103f14cb16bff485" providerId="LiveId" clId="{36C42DCF-7ABE-49CB-BB56-3FB6CE2C0C86}" dt="2025-05-19T12:59:13.900" v="1633" actId="26606"/>
          <ac:spMkLst>
            <pc:docMk/>
            <pc:sldMk cId="664431608" sldId="256"/>
            <ac:spMk id="2055" creationId="{71B2258F-86CA-4D4D-8270-BC05FCDEBFB3}"/>
          </ac:spMkLst>
        </pc:spChg>
        <pc:spChg chg="add">
          <ac:chgData name="Beatrice Gherasim" userId="103f14cb16bff485" providerId="LiveId" clId="{36C42DCF-7ABE-49CB-BB56-3FB6CE2C0C86}" dt="2025-05-19T12:59:13.900" v="1633" actId="26606"/>
          <ac:spMkLst>
            <pc:docMk/>
            <pc:sldMk cId="664431608" sldId="256"/>
            <ac:spMk id="2060" creationId="{04812C46-200A-4DEB-A05E-3ED6C68C2387}"/>
          </ac:spMkLst>
        </pc:spChg>
        <pc:spChg chg="add">
          <ac:chgData name="Beatrice Gherasim" userId="103f14cb16bff485" providerId="LiveId" clId="{36C42DCF-7ABE-49CB-BB56-3FB6CE2C0C86}" dt="2025-05-19T12:59:13.900" v="1633" actId="26606"/>
          <ac:spMkLst>
            <pc:docMk/>
            <pc:sldMk cId="664431608" sldId="256"/>
            <ac:spMk id="2062" creationId="{D1EA859B-E555-4109-94F3-6700E046E008}"/>
          </ac:spMkLst>
        </pc:spChg>
        <pc:picChg chg="add mod ord">
          <ac:chgData name="Beatrice Gherasim" userId="103f14cb16bff485" providerId="LiveId" clId="{36C42DCF-7ABE-49CB-BB56-3FB6CE2C0C86}" dt="2025-05-19T12:59:13.900" v="1633" actId="26606"/>
          <ac:picMkLst>
            <pc:docMk/>
            <pc:sldMk cId="664431608" sldId="256"/>
            <ac:picMk id="7" creationId="{36D3E8D8-764D-408E-C5E3-0182FD06A1B0}"/>
          </ac:picMkLst>
        </pc:picChg>
        <pc:picChg chg="del">
          <ac:chgData name="Beatrice Gherasim" userId="103f14cb16bff485" providerId="LiveId" clId="{36C42DCF-7ABE-49CB-BB56-3FB6CE2C0C86}" dt="2025-05-19T12:58:09.577" v="1627" actId="21"/>
          <ac:picMkLst>
            <pc:docMk/>
            <pc:sldMk cId="664431608" sldId="256"/>
            <ac:picMk id="2050" creationId="{00000000-0000-0000-0000-000000000000}"/>
          </ac:picMkLst>
        </pc:picChg>
      </pc:sldChg>
      <pc:sldChg chg="modSp mod modNotesTx">
        <pc:chgData name="Beatrice Gherasim" userId="103f14cb16bff485" providerId="LiveId" clId="{36C42DCF-7ABE-49CB-BB56-3FB6CE2C0C86}" dt="2025-05-17T17:38:35.528" v="1625" actId="20577"/>
        <pc:sldMkLst>
          <pc:docMk/>
          <pc:sldMk cId="1162612121" sldId="257"/>
        </pc:sldMkLst>
        <pc:spChg chg="mod">
          <ac:chgData name="Beatrice Gherasim" userId="103f14cb16bff485" providerId="LiveId" clId="{36C42DCF-7ABE-49CB-BB56-3FB6CE2C0C86}" dt="2025-05-17T17:38:35.528" v="1625" actId="20577"/>
          <ac:spMkLst>
            <pc:docMk/>
            <pc:sldMk cId="1162612121" sldId="257"/>
            <ac:spMk id="3" creationId="{00000000-0000-0000-0000-000000000000}"/>
          </ac:spMkLst>
        </pc:spChg>
        <pc:spChg chg="mod">
          <ac:chgData name="Beatrice Gherasim" userId="103f14cb16bff485" providerId="LiveId" clId="{36C42DCF-7ABE-49CB-BB56-3FB6CE2C0C86}" dt="2025-05-17T17:38:32.834" v="1624" actId="20577"/>
          <ac:spMkLst>
            <pc:docMk/>
            <pc:sldMk cId="1162612121" sldId="257"/>
            <ac:spMk id="8" creationId="{00000000-0000-0000-0000-000000000000}"/>
          </ac:spMkLst>
        </pc:spChg>
      </pc:sldChg>
      <pc:sldChg chg="modSp mod modNotesTx">
        <pc:chgData name="Beatrice Gherasim" userId="103f14cb16bff485" providerId="LiveId" clId="{36C42DCF-7ABE-49CB-BB56-3FB6CE2C0C86}" dt="2025-05-17T17:37:53.354" v="1611" actId="20577"/>
        <pc:sldMkLst>
          <pc:docMk/>
          <pc:sldMk cId="2258510430" sldId="259"/>
        </pc:sldMkLst>
        <pc:spChg chg="mod">
          <ac:chgData name="Beatrice Gherasim" userId="103f14cb16bff485" providerId="LiveId" clId="{36C42DCF-7ABE-49CB-BB56-3FB6CE2C0C86}" dt="2025-05-17T17:37:48.289" v="1609" actId="20577"/>
          <ac:spMkLst>
            <pc:docMk/>
            <pc:sldMk cId="2258510430" sldId="259"/>
            <ac:spMk id="3" creationId="{00000000-0000-0000-0000-000000000000}"/>
          </ac:spMkLst>
        </pc:spChg>
        <pc:spChg chg="mod">
          <ac:chgData name="Beatrice Gherasim" userId="103f14cb16bff485" providerId="LiveId" clId="{36C42DCF-7ABE-49CB-BB56-3FB6CE2C0C86}" dt="2025-05-16T17:53:57.541" v="55" actId="20577"/>
          <ac:spMkLst>
            <pc:docMk/>
            <pc:sldMk cId="2258510430" sldId="259"/>
            <ac:spMk id="6" creationId="{00000000-0000-0000-0000-000000000000}"/>
          </ac:spMkLst>
        </pc:spChg>
        <pc:spChg chg="mod">
          <ac:chgData name="Beatrice Gherasim" userId="103f14cb16bff485" providerId="LiveId" clId="{36C42DCF-7ABE-49CB-BB56-3FB6CE2C0C86}" dt="2025-05-17T17:37:53.354" v="1611" actId="20577"/>
          <ac:spMkLst>
            <pc:docMk/>
            <pc:sldMk cId="2258510430" sldId="259"/>
            <ac:spMk id="8" creationId="{00000000-0000-0000-0000-000000000000}"/>
          </ac:spMkLst>
        </pc:spChg>
      </pc:sldChg>
      <pc:sldChg chg="addSp delSp modSp mod modNotesTx">
        <pc:chgData name="Beatrice Gherasim" userId="103f14cb16bff485" providerId="LiveId" clId="{36C42DCF-7ABE-49CB-BB56-3FB6CE2C0C86}" dt="2025-05-17T17:37:38.310" v="1606" actId="20577"/>
        <pc:sldMkLst>
          <pc:docMk/>
          <pc:sldMk cId="2237033502" sldId="261"/>
        </pc:sldMkLst>
        <pc:spChg chg="mod">
          <ac:chgData name="Beatrice Gherasim" userId="103f14cb16bff485" providerId="LiveId" clId="{36C42DCF-7ABE-49CB-BB56-3FB6CE2C0C86}" dt="2025-05-17T17:37:30.285" v="1603" actId="20577"/>
          <ac:spMkLst>
            <pc:docMk/>
            <pc:sldMk cId="2237033502" sldId="261"/>
            <ac:spMk id="3" creationId="{00000000-0000-0000-0000-000000000000}"/>
          </ac:spMkLst>
        </pc:spChg>
        <pc:spChg chg="add mod">
          <ac:chgData name="Beatrice Gherasim" userId="103f14cb16bff485" providerId="LiveId" clId="{36C42DCF-7ABE-49CB-BB56-3FB6CE2C0C86}" dt="2025-05-16T18:51:17.908" v="369" actId="1076"/>
          <ac:spMkLst>
            <pc:docMk/>
            <pc:sldMk cId="2237033502" sldId="261"/>
            <ac:spMk id="6" creationId="{07B50333-923C-5AA8-8245-3AEC0B760BFD}"/>
          </ac:spMkLst>
        </pc:spChg>
        <pc:spChg chg="mod">
          <ac:chgData name="Beatrice Gherasim" userId="103f14cb16bff485" providerId="LiveId" clId="{36C42DCF-7ABE-49CB-BB56-3FB6CE2C0C86}" dt="2025-05-17T17:37:38.310" v="1606" actId="20577"/>
          <ac:spMkLst>
            <pc:docMk/>
            <pc:sldMk cId="2237033502" sldId="261"/>
            <ac:spMk id="8" creationId="{00000000-0000-0000-0000-000000000000}"/>
          </ac:spMkLst>
        </pc:spChg>
        <pc:picChg chg="mod">
          <ac:chgData name="Beatrice Gherasim" userId="103f14cb16bff485" providerId="LiveId" clId="{36C42DCF-7ABE-49CB-BB56-3FB6CE2C0C86}" dt="2025-05-16T18:51:14.113" v="368" actId="1076"/>
          <ac:picMkLst>
            <pc:docMk/>
            <pc:sldMk cId="2237033502" sldId="261"/>
            <ac:picMk id="7170" creationId="{00000000-0000-0000-0000-000000000000}"/>
          </ac:picMkLst>
        </pc:picChg>
      </pc:sldChg>
      <pc:sldChg chg="addSp delSp modSp mod setBg modNotesTx">
        <pc:chgData name="Beatrice Gherasim" userId="103f14cb16bff485" providerId="LiveId" clId="{36C42DCF-7ABE-49CB-BB56-3FB6CE2C0C86}" dt="2025-05-17T17:37:22.622" v="1601" actId="20577"/>
        <pc:sldMkLst>
          <pc:docMk/>
          <pc:sldMk cId="2270451775" sldId="263"/>
        </pc:sldMkLst>
        <pc:spChg chg="mod">
          <ac:chgData name="Beatrice Gherasim" userId="103f14cb16bff485" providerId="LiveId" clId="{36C42DCF-7ABE-49CB-BB56-3FB6CE2C0C86}" dt="2025-05-16T19:23:30.970" v="489" actId="26606"/>
          <ac:spMkLst>
            <pc:docMk/>
            <pc:sldMk cId="2270451775" sldId="263"/>
            <ac:spMk id="2" creationId="{00000000-0000-0000-0000-000000000000}"/>
          </ac:spMkLst>
        </pc:spChg>
        <pc:spChg chg="mod">
          <ac:chgData name="Beatrice Gherasim" userId="103f14cb16bff485" providerId="LiveId" clId="{36C42DCF-7ABE-49CB-BB56-3FB6CE2C0C86}" dt="2025-05-17T17:37:22.622" v="1601" actId="20577"/>
          <ac:spMkLst>
            <pc:docMk/>
            <pc:sldMk cId="2270451775" sldId="263"/>
            <ac:spMk id="3" creationId="{00000000-0000-0000-0000-000000000000}"/>
          </ac:spMkLst>
        </pc:spChg>
        <pc:spChg chg="add del mod">
          <ac:chgData name="Beatrice Gherasim" userId="103f14cb16bff485" providerId="LiveId" clId="{36C42DCF-7ABE-49CB-BB56-3FB6CE2C0C86}" dt="2025-05-16T19:25:14.228" v="506" actId="14100"/>
          <ac:spMkLst>
            <pc:docMk/>
            <pc:sldMk cId="2270451775" sldId="263"/>
            <ac:spMk id="9" creationId="{EACE7C97-6B4E-1CBA-9225-8F2B74B2C534}"/>
          </ac:spMkLst>
        </pc:spChg>
        <pc:spChg chg="add">
          <ac:chgData name="Beatrice Gherasim" userId="103f14cb16bff485" providerId="LiveId" clId="{36C42DCF-7ABE-49CB-BB56-3FB6CE2C0C86}" dt="2025-05-16T19:23:30.970" v="489" actId="26606"/>
          <ac:spMkLst>
            <pc:docMk/>
            <pc:sldMk cId="2270451775" sldId="263"/>
            <ac:spMk id="10" creationId="{F13C74B1-5B17-4795-BED0-7140497B445A}"/>
          </ac:spMkLst>
        </pc:spChg>
        <pc:spChg chg="add">
          <ac:chgData name="Beatrice Gherasim" userId="103f14cb16bff485" providerId="LiveId" clId="{36C42DCF-7ABE-49CB-BB56-3FB6CE2C0C86}" dt="2025-05-16T19:23:30.970" v="489" actId="26606"/>
          <ac:spMkLst>
            <pc:docMk/>
            <pc:sldMk cId="2270451775" sldId="263"/>
            <ac:spMk id="12" creationId="{D4974D33-8DC5-464E-8C6D-BE58F0669C17}"/>
          </ac:spMkLst>
        </pc:spChg>
        <pc:picChg chg="add mod">
          <ac:chgData name="Beatrice Gherasim" userId="103f14cb16bff485" providerId="LiveId" clId="{36C42DCF-7ABE-49CB-BB56-3FB6CE2C0C86}" dt="2025-05-16T19:23:30.970" v="489" actId="26606"/>
          <ac:picMkLst>
            <pc:docMk/>
            <pc:sldMk cId="2270451775" sldId="263"/>
            <ac:picMk id="5" creationId="{1C087AE4-9424-E095-1D97-78D9F8F3CE77}"/>
          </ac:picMkLst>
        </pc:picChg>
      </pc:sldChg>
      <pc:sldChg chg="addSp delSp modSp mod setBg modNotesTx">
        <pc:chgData name="Beatrice Gherasim" userId="103f14cb16bff485" providerId="LiveId" clId="{36C42DCF-7ABE-49CB-BB56-3FB6CE2C0C86}" dt="2025-05-17T17:37:06.418" v="1598" actId="20577"/>
        <pc:sldMkLst>
          <pc:docMk/>
          <pc:sldMk cId="1107855537" sldId="264"/>
        </pc:sldMkLst>
        <pc:spChg chg="mod">
          <ac:chgData name="Beatrice Gherasim" userId="103f14cb16bff485" providerId="LiveId" clId="{36C42DCF-7ABE-49CB-BB56-3FB6CE2C0C86}" dt="2025-05-16T19:57:35.514" v="707" actId="26606"/>
          <ac:spMkLst>
            <pc:docMk/>
            <pc:sldMk cId="1107855537" sldId="264"/>
            <ac:spMk id="2" creationId="{00000000-0000-0000-0000-000000000000}"/>
          </ac:spMkLst>
        </pc:spChg>
        <pc:spChg chg="mod">
          <ac:chgData name="Beatrice Gherasim" userId="103f14cb16bff485" providerId="LiveId" clId="{36C42DCF-7ABE-49CB-BB56-3FB6CE2C0C86}" dt="2025-05-17T17:36:57.479" v="1590" actId="20577"/>
          <ac:spMkLst>
            <pc:docMk/>
            <pc:sldMk cId="1107855537" sldId="264"/>
            <ac:spMk id="3" creationId="{00000000-0000-0000-0000-000000000000}"/>
          </ac:spMkLst>
        </pc:spChg>
        <pc:spChg chg="add mod">
          <ac:chgData name="Beatrice Gherasim" userId="103f14cb16bff485" providerId="LiveId" clId="{36C42DCF-7ABE-49CB-BB56-3FB6CE2C0C86}" dt="2025-05-17T17:37:06.418" v="1598" actId="20577"/>
          <ac:spMkLst>
            <pc:docMk/>
            <pc:sldMk cId="1107855537" sldId="264"/>
            <ac:spMk id="8" creationId="{B9BAE7E1-98D0-5ECC-A5D4-1D02565CD3E3}"/>
          </ac:spMkLst>
        </pc:spChg>
        <pc:spChg chg="add">
          <ac:chgData name="Beatrice Gherasim" userId="103f14cb16bff485" providerId="LiveId" clId="{36C42DCF-7ABE-49CB-BB56-3FB6CE2C0C86}" dt="2025-05-16T19:57:35.514" v="707" actId="26606"/>
          <ac:spMkLst>
            <pc:docMk/>
            <pc:sldMk cId="1107855537" sldId="264"/>
            <ac:spMk id="11" creationId="{201CC55D-ED54-4C5C-95E6-10947BD1103B}"/>
          </ac:spMkLst>
        </pc:spChg>
        <pc:spChg chg="add">
          <ac:chgData name="Beatrice Gherasim" userId="103f14cb16bff485" providerId="LiveId" clId="{36C42DCF-7ABE-49CB-BB56-3FB6CE2C0C86}" dt="2025-05-16T19:57:35.514" v="707" actId="26606"/>
          <ac:spMkLst>
            <pc:docMk/>
            <pc:sldMk cId="1107855537" sldId="264"/>
            <ac:spMk id="17" creationId="{3873B707-463F-40B0-8227-E8CC6C67EB25}"/>
          </ac:spMkLst>
        </pc:spChg>
        <pc:spChg chg="add">
          <ac:chgData name="Beatrice Gherasim" userId="103f14cb16bff485" providerId="LiveId" clId="{36C42DCF-7ABE-49CB-BB56-3FB6CE2C0C86}" dt="2025-05-16T19:57:35.514" v="707" actId="26606"/>
          <ac:spMkLst>
            <pc:docMk/>
            <pc:sldMk cId="1107855537" sldId="264"/>
            <ac:spMk id="19" creationId="{C13237C8-E62C-4F0D-A318-BD6FB6C2D138}"/>
          </ac:spMkLst>
        </pc:spChg>
        <pc:spChg chg="add">
          <ac:chgData name="Beatrice Gherasim" userId="103f14cb16bff485" providerId="LiveId" clId="{36C42DCF-7ABE-49CB-BB56-3FB6CE2C0C86}" dt="2025-05-16T19:57:35.514" v="707" actId="26606"/>
          <ac:spMkLst>
            <pc:docMk/>
            <pc:sldMk cId="1107855537" sldId="264"/>
            <ac:spMk id="21" creationId="{19C9EAEA-39D0-4B0E-A0EB-51E7B26740B1}"/>
          </ac:spMkLst>
        </pc:spChg>
        <pc:grpChg chg="add">
          <ac:chgData name="Beatrice Gherasim" userId="103f14cb16bff485" providerId="LiveId" clId="{36C42DCF-7ABE-49CB-BB56-3FB6CE2C0C86}" dt="2025-05-16T19:57:35.514" v="707" actId="26606"/>
          <ac:grpSpMkLst>
            <pc:docMk/>
            <pc:sldMk cId="1107855537" sldId="264"/>
            <ac:grpSpMk id="13" creationId="{1DE889C7-FAD6-4397-98E2-05D503484459}"/>
          </ac:grpSpMkLst>
        </pc:grpChg>
        <pc:picChg chg="add mod">
          <ac:chgData name="Beatrice Gherasim" userId="103f14cb16bff485" providerId="LiveId" clId="{36C42DCF-7ABE-49CB-BB56-3FB6CE2C0C86}" dt="2025-05-16T19:57:35.514" v="707" actId="26606"/>
          <ac:picMkLst>
            <pc:docMk/>
            <pc:sldMk cId="1107855537" sldId="264"/>
            <ac:picMk id="6" creationId="{A67D3F5B-88F8-4F51-8AE3-5D433C94762B}"/>
          </ac:picMkLst>
        </pc:picChg>
      </pc:sldChg>
      <pc:sldChg chg="addSp delSp modSp mod ord modNotesTx">
        <pc:chgData name="Beatrice Gherasim" userId="103f14cb16bff485" providerId="LiveId" clId="{36C42DCF-7ABE-49CB-BB56-3FB6CE2C0C86}" dt="2025-05-17T17:38:09.240" v="1616" actId="20577"/>
        <pc:sldMkLst>
          <pc:docMk/>
          <pc:sldMk cId="1327035153" sldId="265"/>
        </pc:sldMkLst>
        <pc:spChg chg="mod">
          <ac:chgData name="Beatrice Gherasim" userId="103f14cb16bff485" providerId="LiveId" clId="{36C42DCF-7ABE-49CB-BB56-3FB6CE2C0C86}" dt="2025-05-17T10:44:59.759" v="1001" actId="1076"/>
          <ac:spMkLst>
            <pc:docMk/>
            <pc:sldMk cId="1327035153" sldId="265"/>
            <ac:spMk id="2" creationId="{00000000-0000-0000-0000-000000000000}"/>
          </ac:spMkLst>
        </pc:spChg>
        <pc:spChg chg="mod">
          <ac:chgData name="Beatrice Gherasim" userId="103f14cb16bff485" providerId="LiveId" clId="{36C42DCF-7ABE-49CB-BB56-3FB6CE2C0C86}" dt="2025-05-17T17:38:09.240" v="1616" actId="20577"/>
          <ac:spMkLst>
            <pc:docMk/>
            <pc:sldMk cId="1327035153" sldId="265"/>
            <ac:spMk id="3" creationId="{00000000-0000-0000-0000-000000000000}"/>
          </ac:spMkLst>
        </pc:spChg>
        <pc:spChg chg="mod">
          <ac:chgData name="Beatrice Gherasim" userId="103f14cb16bff485" providerId="LiveId" clId="{36C42DCF-7ABE-49CB-BB56-3FB6CE2C0C86}" dt="2025-05-16T21:39:30.634" v="990" actId="1076"/>
          <ac:spMkLst>
            <pc:docMk/>
            <pc:sldMk cId="1327035153" sldId="265"/>
            <ac:spMk id="6" creationId="{00000000-0000-0000-0000-000000000000}"/>
          </ac:spMkLst>
        </pc:spChg>
        <pc:spChg chg="mod">
          <ac:chgData name="Beatrice Gherasim" userId="103f14cb16bff485" providerId="LiveId" clId="{36C42DCF-7ABE-49CB-BB56-3FB6CE2C0C86}" dt="2025-05-16T21:12:37.803" v="810" actId="20577"/>
          <ac:spMkLst>
            <pc:docMk/>
            <pc:sldMk cId="1327035153" sldId="265"/>
            <ac:spMk id="7" creationId="{00000000-0000-0000-0000-000000000000}"/>
          </ac:spMkLst>
        </pc:spChg>
        <pc:spChg chg="add mod">
          <ac:chgData name="Beatrice Gherasim" userId="103f14cb16bff485" providerId="LiveId" clId="{36C42DCF-7ABE-49CB-BB56-3FB6CE2C0C86}" dt="2025-05-16T21:39:47.101" v="991" actId="1076"/>
          <ac:spMkLst>
            <pc:docMk/>
            <pc:sldMk cId="1327035153" sldId="265"/>
            <ac:spMk id="8" creationId="{7C63637D-16DB-C671-B9BF-49402D3E2729}"/>
          </ac:spMkLst>
        </pc:spChg>
        <pc:spChg chg="add mod">
          <ac:chgData name="Beatrice Gherasim" userId="103f14cb16bff485" providerId="LiveId" clId="{36C42DCF-7ABE-49CB-BB56-3FB6CE2C0C86}" dt="2025-05-16T21:34:14.215" v="945" actId="1076"/>
          <ac:spMkLst>
            <pc:docMk/>
            <pc:sldMk cId="1327035153" sldId="265"/>
            <ac:spMk id="12" creationId="{6EAD9F9A-20A1-47D3-365F-DB3FA3B8DA8E}"/>
          </ac:spMkLst>
        </pc:spChg>
        <pc:picChg chg="add mod ord">
          <ac:chgData name="Beatrice Gherasim" userId="103f14cb16bff485" providerId="LiveId" clId="{36C42DCF-7ABE-49CB-BB56-3FB6CE2C0C86}" dt="2025-05-17T10:45:36.157" v="1003" actId="14100"/>
          <ac:picMkLst>
            <pc:docMk/>
            <pc:sldMk cId="1327035153" sldId="265"/>
            <ac:picMk id="10" creationId="{F377BD8C-9F94-7E03-BA27-EE408E59F9B6}"/>
          </ac:picMkLst>
        </pc:picChg>
      </pc:sldChg>
      <pc:sldChg chg="addSp modSp mod modNotesTx">
        <pc:chgData name="Beatrice Gherasim" userId="103f14cb16bff485" providerId="LiveId" clId="{36C42DCF-7ABE-49CB-BB56-3FB6CE2C0C86}" dt="2025-05-17T17:26:11.584" v="1573" actId="20577"/>
        <pc:sldMkLst>
          <pc:docMk/>
          <pc:sldMk cId="932847755" sldId="267"/>
        </pc:sldMkLst>
        <pc:spChg chg="add mod">
          <ac:chgData name="Beatrice Gherasim" userId="103f14cb16bff485" providerId="LiveId" clId="{36C42DCF-7ABE-49CB-BB56-3FB6CE2C0C86}" dt="2025-05-17T17:26:11.584" v="1573" actId="20577"/>
          <ac:spMkLst>
            <pc:docMk/>
            <pc:sldMk cId="932847755" sldId="267"/>
            <ac:spMk id="4" creationId="{39403624-9D19-C350-6EB3-D366E81A0B5F}"/>
          </ac:spMkLst>
        </pc:spChg>
        <pc:graphicFrameChg chg="mod modGraphic">
          <ac:chgData name="Beatrice Gherasim" userId="103f14cb16bff485" providerId="LiveId" clId="{36C42DCF-7ABE-49CB-BB56-3FB6CE2C0C86}" dt="2025-05-17T14:57:07.808" v="1329"/>
          <ac:graphicFrameMkLst>
            <pc:docMk/>
            <pc:sldMk cId="932847755" sldId="267"/>
            <ac:graphicFrameMk id="20" creationId="{00000000-0000-0000-0000-000000000000}"/>
          </ac:graphicFrameMkLst>
        </pc:graphicFrameChg>
      </pc:sldChg>
      <pc:sldChg chg="addSp modSp mod setBg modNotesTx">
        <pc:chgData name="Beatrice Gherasim" userId="103f14cb16bff485" providerId="LiveId" clId="{36C42DCF-7ABE-49CB-BB56-3FB6CE2C0C86}" dt="2025-05-17T21:22:51.375" v="1626" actId="1038"/>
        <pc:sldMkLst>
          <pc:docMk/>
          <pc:sldMk cId="4092161442" sldId="268"/>
        </pc:sldMkLst>
        <pc:spChg chg="mod">
          <ac:chgData name="Beatrice Gherasim" userId="103f14cb16bff485" providerId="LiveId" clId="{36C42DCF-7ABE-49CB-BB56-3FB6CE2C0C86}" dt="2025-05-17T11:05:32.995" v="1041" actId="26606"/>
          <ac:spMkLst>
            <pc:docMk/>
            <pc:sldMk cId="4092161442" sldId="268"/>
            <ac:spMk id="2" creationId="{00000000-0000-0000-0000-000000000000}"/>
          </ac:spMkLst>
        </pc:spChg>
        <pc:spChg chg="mod">
          <ac:chgData name="Beatrice Gherasim" userId="103f14cb16bff485" providerId="LiveId" clId="{36C42DCF-7ABE-49CB-BB56-3FB6CE2C0C86}" dt="2025-05-17T17:36:41.769" v="1586" actId="20577"/>
          <ac:spMkLst>
            <pc:docMk/>
            <pc:sldMk cId="4092161442" sldId="268"/>
            <ac:spMk id="3" creationId="{00000000-0000-0000-0000-000000000000}"/>
          </ac:spMkLst>
        </pc:spChg>
        <pc:spChg chg="mod">
          <ac:chgData name="Beatrice Gherasim" userId="103f14cb16bff485" providerId="LiveId" clId="{36C42DCF-7ABE-49CB-BB56-3FB6CE2C0C86}" dt="2025-05-17T12:58:56.153" v="1210" actId="1076"/>
          <ac:spMkLst>
            <pc:docMk/>
            <pc:sldMk cId="4092161442" sldId="268"/>
            <ac:spMk id="5" creationId="{00000000-0000-0000-0000-000000000000}"/>
          </ac:spMkLst>
        </pc:spChg>
        <pc:spChg chg="add">
          <ac:chgData name="Beatrice Gherasim" userId="103f14cb16bff485" providerId="LiveId" clId="{36C42DCF-7ABE-49CB-BB56-3FB6CE2C0C86}" dt="2025-05-17T11:05:32.995" v="1041" actId="26606"/>
          <ac:spMkLst>
            <pc:docMk/>
            <pc:sldMk cId="4092161442" sldId="268"/>
            <ac:spMk id="14343" creationId="{DBC6133C-0615-4CE4-9132-37E609A9BDFA}"/>
          </ac:spMkLst>
        </pc:spChg>
        <pc:spChg chg="add">
          <ac:chgData name="Beatrice Gherasim" userId="103f14cb16bff485" providerId="LiveId" clId="{36C42DCF-7ABE-49CB-BB56-3FB6CE2C0C86}" dt="2025-05-17T11:05:32.995" v="1041" actId="26606"/>
          <ac:spMkLst>
            <pc:docMk/>
            <pc:sldMk cId="4092161442" sldId="268"/>
            <ac:spMk id="14345" creationId="{169CC832-2974-4E8D-90ED-3E2941BA7336}"/>
          </ac:spMkLst>
        </pc:spChg>
        <pc:spChg chg="add">
          <ac:chgData name="Beatrice Gherasim" userId="103f14cb16bff485" providerId="LiveId" clId="{36C42DCF-7ABE-49CB-BB56-3FB6CE2C0C86}" dt="2025-05-17T11:05:32.995" v="1041" actId="26606"/>
          <ac:spMkLst>
            <pc:docMk/>
            <pc:sldMk cId="4092161442" sldId="268"/>
            <ac:spMk id="14347" creationId="{55222F96-971A-4F90-B841-6BAB416C7AC1}"/>
          </ac:spMkLst>
        </pc:spChg>
        <pc:spChg chg="add">
          <ac:chgData name="Beatrice Gherasim" userId="103f14cb16bff485" providerId="LiveId" clId="{36C42DCF-7ABE-49CB-BB56-3FB6CE2C0C86}" dt="2025-05-17T11:05:32.995" v="1041" actId="26606"/>
          <ac:spMkLst>
            <pc:docMk/>
            <pc:sldMk cId="4092161442" sldId="268"/>
            <ac:spMk id="14349" creationId="{08980754-6F4B-43C9-B9BE-127B6BED6586}"/>
          </ac:spMkLst>
        </pc:spChg>
        <pc:spChg chg="add">
          <ac:chgData name="Beatrice Gherasim" userId="103f14cb16bff485" providerId="LiveId" clId="{36C42DCF-7ABE-49CB-BB56-3FB6CE2C0C86}" dt="2025-05-17T11:05:32.995" v="1041" actId="26606"/>
          <ac:spMkLst>
            <pc:docMk/>
            <pc:sldMk cId="4092161442" sldId="268"/>
            <ac:spMk id="14351" creationId="{2C1BBA94-3F40-40AA-8BB9-E69E25E537C1}"/>
          </ac:spMkLst>
        </pc:spChg>
        <pc:picChg chg="mod">
          <ac:chgData name="Beatrice Gherasim" userId="103f14cb16bff485" providerId="LiveId" clId="{36C42DCF-7ABE-49CB-BB56-3FB6CE2C0C86}" dt="2025-05-17T21:22:51.375" v="1626" actId="1038"/>
          <ac:picMkLst>
            <pc:docMk/>
            <pc:sldMk cId="4092161442" sldId="268"/>
            <ac:picMk id="14338" creationId="{00000000-0000-0000-0000-000000000000}"/>
          </ac:picMkLst>
        </pc:picChg>
      </pc:sldChg>
      <pc:sldChg chg="modSp mod modNotesTx">
        <pc:chgData name="Beatrice Gherasim" userId="103f14cb16bff485" providerId="LiveId" clId="{36C42DCF-7ABE-49CB-BB56-3FB6CE2C0C86}" dt="2025-05-17T16:20:35.803" v="1478" actId="20577"/>
        <pc:sldMkLst>
          <pc:docMk/>
          <pc:sldMk cId="437091125" sldId="269"/>
        </pc:sldMkLst>
        <pc:graphicFrameChg chg="mod modGraphic">
          <ac:chgData name="Beatrice Gherasim" userId="103f14cb16bff485" providerId="LiveId" clId="{36C42DCF-7ABE-49CB-BB56-3FB6CE2C0C86}" dt="2025-05-17T15:32:56.851" v="1442" actId="20577"/>
          <ac:graphicFrameMkLst>
            <pc:docMk/>
            <pc:sldMk cId="437091125" sldId="269"/>
            <ac:graphicFrameMk id="4" creationId="{00000000-0000-0000-0000-000000000000}"/>
          </ac:graphicFrameMkLst>
        </pc:graphicFrameChg>
      </pc:sldChg>
      <pc:sldChg chg="addSp delSp modSp mod setBg">
        <pc:chgData name="Beatrice Gherasim" userId="103f14cb16bff485" providerId="LiveId" clId="{36C42DCF-7ABE-49CB-BB56-3FB6CE2C0C86}" dt="2025-05-17T16:16:07.210" v="1477" actId="27636"/>
        <pc:sldMkLst>
          <pc:docMk/>
          <pc:sldMk cId="3702433350" sldId="271"/>
        </pc:sldMkLst>
        <pc:spChg chg="mod">
          <ac:chgData name="Beatrice Gherasim" userId="103f14cb16bff485" providerId="LiveId" clId="{36C42DCF-7ABE-49CB-BB56-3FB6CE2C0C86}" dt="2025-05-17T16:04:19.653" v="1466" actId="26606"/>
          <ac:spMkLst>
            <pc:docMk/>
            <pc:sldMk cId="3702433350" sldId="271"/>
            <ac:spMk id="2" creationId="{00000000-0000-0000-0000-000000000000}"/>
          </ac:spMkLst>
        </pc:spChg>
        <pc:spChg chg="mod">
          <ac:chgData name="Beatrice Gherasim" userId="103f14cb16bff485" providerId="LiveId" clId="{36C42DCF-7ABE-49CB-BB56-3FB6CE2C0C86}" dt="2025-05-17T16:16:07.210" v="1477" actId="27636"/>
          <ac:spMkLst>
            <pc:docMk/>
            <pc:sldMk cId="3702433350" sldId="271"/>
            <ac:spMk id="3" creationId="{00000000-0000-0000-0000-000000000000}"/>
          </ac:spMkLst>
        </pc:spChg>
        <pc:spChg chg="add">
          <ac:chgData name="Beatrice Gherasim" userId="103f14cb16bff485" providerId="LiveId" clId="{36C42DCF-7ABE-49CB-BB56-3FB6CE2C0C86}" dt="2025-05-17T16:04:19.653" v="1466" actId="26606"/>
          <ac:spMkLst>
            <pc:docMk/>
            <pc:sldMk cId="3702433350" sldId="271"/>
            <ac:spMk id="10" creationId="{2C61293E-6EBE-43EF-A52C-9BEBFD7679D4}"/>
          </ac:spMkLst>
        </pc:spChg>
        <pc:spChg chg="add">
          <ac:chgData name="Beatrice Gherasim" userId="103f14cb16bff485" providerId="LiveId" clId="{36C42DCF-7ABE-49CB-BB56-3FB6CE2C0C86}" dt="2025-05-17T16:04:19.653" v="1466" actId="26606"/>
          <ac:spMkLst>
            <pc:docMk/>
            <pc:sldMk cId="3702433350" sldId="271"/>
            <ac:spMk id="12" creationId="{21540236-BFD5-4A9D-8840-4703E7F76825}"/>
          </ac:spMkLst>
        </pc:spChg>
        <pc:picChg chg="add">
          <ac:chgData name="Beatrice Gherasim" userId="103f14cb16bff485" providerId="LiveId" clId="{36C42DCF-7ABE-49CB-BB56-3FB6CE2C0C86}" dt="2025-05-17T16:04:19.653" v="1466" actId="26606"/>
          <ac:picMkLst>
            <pc:docMk/>
            <pc:sldMk cId="3702433350" sldId="271"/>
            <ac:picMk id="6" creationId="{0E8AF765-057C-C25A-D9A2-6479F1110507}"/>
          </ac:picMkLst>
        </pc:picChg>
      </pc:sldChg>
      <pc:sldChg chg="modSp mod">
        <pc:chgData name="Beatrice Gherasim" userId="103f14cb16bff485" providerId="LiveId" clId="{36C42DCF-7ABE-49CB-BB56-3FB6CE2C0C86}" dt="2025-05-19T14:48:15.753" v="1702" actId="2711"/>
        <pc:sldMkLst>
          <pc:docMk/>
          <pc:sldMk cId="3539026207" sldId="272"/>
        </pc:sldMkLst>
        <pc:spChg chg="mod">
          <ac:chgData name="Beatrice Gherasim" userId="103f14cb16bff485" providerId="LiveId" clId="{36C42DCF-7ABE-49CB-BB56-3FB6CE2C0C86}" dt="2025-05-17T17:01:50.058" v="1504" actId="14100"/>
          <ac:spMkLst>
            <pc:docMk/>
            <pc:sldMk cId="3539026207" sldId="272"/>
            <ac:spMk id="2" creationId="{00000000-0000-0000-0000-000000000000}"/>
          </ac:spMkLst>
        </pc:spChg>
        <pc:spChg chg="mod">
          <ac:chgData name="Beatrice Gherasim" userId="103f14cb16bff485" providerId="LiveId" clId="{36C42DCF-7ABE-49CB-BB56-3FB6CE2C0C86}" dt="2025-05-19T14:48:06.382" v="1701" actId="2711"/>
          <ac:spMkLst>
            <pc:docMk/>
            <pc:sldMk cId="3539026207" sldId="272"/>
            <ac:spMk id="3" creationId="{00000000-0000-0000-0000-000000000000}"/>
          </ac:spMkLst>
        </pc:spChg>
        <pc:spChg chg="mod">
          <ac:chgData name="Beatrice Gherasim" userId="103f14cb16bff485" providerId="LiveId" clId="{36C42DCF-7ABE-49CB-BB56-3FB6CE2C0C86}" dt="2025-05-19T14:48:15.753" v="1702" actId="2711"/>
          <ac:spMkLst>
            <pc:docMk/>
            <pc:sldMk cId="3539026207" sldId="272"/>
            <ac:spMk id="4" creationId="{00000000-0000-0000-0000-000000000000}"/>
          </ac:spMkLst>
        </pc:spChg>
      </pc:sldChg>
      <pc:sldChg chg="addSp delSp modSp new mod">
        <pc:chgData name="Beatrice Gherasim" userId="103f14cb16bff485" providerId="LiveId" clId="{36C42DCF-7ABE-49CB-BB56-3FB6CE2C0C86}" dt="2025-05-19T14:48:43.163" v="1703" actId="255"/>
        <pc:sldMkLst>
          <pc:docMk/>
          <pc:sldMk cId="951851968" sldId="273"/>
        </pc:sldMkLst>
        <pc:spChg chg="add mod">
          <ac:chgData name="Beatrice Gherasim" userId="103f14cb16bff485" providerId="LiveId" clId="{36C42DCF-7ABE-49CB-BB56-3FB6CE2C0C86}" dt="2025-05-17T17:03:54.435" v="1524" actId="20577"/>
          <ac:spMkLst>
            <pc:docMk/>
            <pc:sldMk cId="951851968" sldId="273"/>
            <ac:spMk id="2" creationId="{C1A6DFA5-990C-40C1-9FE5-75FA13B43951}"/>
          </ac:spMkLst>
        </pc:spChg>
        <pc:spChg chg="add mod">
          <ac:chgData name="Beatrice Gherasim" userId="103f14cb16bff485" providerId="LiveId" clId="{36C42DCF-7ABE-49CB-BB56-3FB6CE2C0C86}" dt="2025-05-19T14:48:43.163" v="1703" actId="255"/>
          <ac:spMkLst>
            <pc:docMk/>
            <pc:sldMk cId="951851968" sldId="273"/>
            <ac:spMk id="5" creationId="{2D1F891C-E04A-7E96-BB56-57B78BC001F5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x-none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193F41-311D-BF40-A49D-197A3EE413B8}" type="datetimeFigureOut">
              <a:rPr lang="x-none" smtClean="0"/>
              <a:t>5/18/2025</a:t>
            </a:fld>
            <a:endParaRPr lang="x-none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x-none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x-non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E35DE9-E7C9-1044-8D31-38AA1C0C3C36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5697076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E35DE9-E7C9-1044-8D31-38AA1C0C3C36}" type="slidenum">
              <a:rPr lang="x-none" smtClean="0"/>
              <a:t>1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0990314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x-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E35DE9-E7C9-1044-8D31-38AA1C0C3C36}" type="slidenum">
              <a:rPr lang="x-none" smtClean="0"/>
              <a:t>2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41794286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x-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E35DE9-E7C9-1044-8D31-38AA1C0C3C36}" type="slidenum">
              <a:rPr lang="x-none" smtClean="0"/>
              <a:t>3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6931707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x-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E35DE9-E7C9-1044-8D31-38AA1C0C3C36}" type="slidenum">
              <a:rPr lang="x-none" smtClean="0"/>
              <a:t>4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37576960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x-none" sz="1800" kern="1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x-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E35DE9-E7C9-1044-8D31-38AA1C0C3C36}" type="slidenum">
              <a:rPr lang="x-none" smtClean="0"/>
              <a:t>5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8630683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x-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E35DE9-E7C9-1044-8D31-38AA1C0C3C36}" type="slidenum">
              <a:rPr lang="x-none" smtClean="0"/>
              <a:t>6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9330354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x-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E35DE9-E7C9-1044-8D31-38AA1C0C3C36}" type="slidenum">
              <a:rPr lang="x-none" smtClean="0"/>
              <a:t>7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81161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x-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E35DE9-E7C9-1044-8D31-38AA1C0C3C36}" type="slidenum">
              <a:rPr lang="x-none" smtClean="0"/>
              <a:t>8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357285411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x-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E35DE9-E7C9-1044-8D31-38AA1C0C3C36}" type="slidenum">
              <a:rPr lang="x-none" smtClean="0"/>
              <a:t>9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363978498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x-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E35DE9-E7C9-1044-8D31-38AA1C0C3C36}" type="slidenum">
              <a:rPr lang="x-none" smtClean="0"/>
              <a:t>10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27632305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x-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E35DE9-E7C9-1044-8D31-38AA1C0C3C36}" type="slidenum">
              <a:rPr lang="x-none" smtClean="0"/>
              <a:t>11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552893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B270F-EF5E-446D-BE78-4BFCF3414AB2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FE281-8CB5-45CF-8930-8E6343F718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955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B270F-EF5E-446D-BE78-4BFCF3414AB2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FE281-8CB5-45CF-8930-8E6343F718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42494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B270F-EF5E-446D-BE78-4BFCF3414AB2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FE281-8CB5-45CF-8930-8E6343F718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8260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B270F-EF5E-446D-BE78-4BFCF3414AB2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FE281-8CB5-45CF-8930-8E6343F718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28356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B270F-EF5E-446D-BE78-4BFCF3414AB2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FE281-8CB5-45CF-8930-8E6343F718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08281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B270F-EF5E-446D-BE78-4BFCF3414AB2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FE281-8CB5-45CF-8930-8E6343F718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83716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B270F-EF5E-446D-BE78-4BFCF3414AB2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FE281-8CB5-45CF-8930-8E6343F718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27588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B270F-EF5E-446D-BE78-4BFCF3414AB2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FE281-8CB5-45CF-8930-8E6343F718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32237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B270F-EF5E-446D-BE78-4BFCF3414AB2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FE281-8CB5-45CF-8930-8E6343F718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27513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B270F-EF5E-446D-BE78-4BFCF3414AB2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FE281-8CB5-45CF-8930-8E6343F718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6395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B270F-EF5E-446D-BE78-4BFCF3414AB2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FE281-8CB5-45CF-8930-8E6343F718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1406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0B270F-EF5E-446D-BE78-4BFCF3414AB2}" type="datetimeFigureOut">
              <a:rPr lang="en-US" smtClean="0"/>
              <a:t>5/18/2025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1FE281-8CB5-45CF-8930-8E6343F718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01510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3" Type="http://schemas.openxmlformats.org/officeDocument/2006/relationships/hyperlink" Target="https://culture.ec.europa.eu/funding/calls" TargetMode="External"/><Relationship Id="rId18" Type="http://schemas.openxmlformats.org/officeDocument/2006/relationships/hyperlink" Target="https://doi.org/10.1016/j.geoforum.2022.05.014" TargetMode="External"/><Relationship Id="rId26" Type="http://schemas.openxmlformats.org/officeDocument/2006/relationships/hyperlink" Target="https://pixabay.com/photos/landscape-snowdonia-wales-national-1570417/" TargetMode="External"/><Relationship Id="rId3" Type="http://schemas.openxmlformats.org/officeDocument/2006/relationships/hyperlink" Target="https://arts.wales/funding" TargetMode="External"/><Relationship Id="rId21" Type="http://schemas.openxmlformats.org/officeDocument/2006/relationships/hyperlink" Target="https://media.licdn.com/dms/image/v2/D4E12AQF-_9IsLmOVEg/article-cover_image-shrink_600_2000/0/1725045876528?e=2147483647&amp;v=beta&amp;t=PPG9Sg_c45aItt7-sKg_xtAZYk-V6vMeVdbx5FgOfyo" TargetMode="External"/><Relationship Id="rId34" Type="http://schemas.openxmlformats.org/officeDocument/2006/relationships/hyperlink" Target="https://whichplm.com/extended-reality-redefining-fashion/" TargetMode="External"/><Relationship Id="rId7" Type="http://schemas.openxmlformats.org/officeDocument/2006/relationships/hyperlink" Target="https://doi.org/10.1002/efd2.84" TargetMode="External"/><Relationship Id="rId12" Type="http://schemas.openxmlformats.org/officeDocument/2006/relationships/hyperlink" Target="https://eryri.gov.wales/discover/culture-language-and-community/communities" TargetMode="External"/><Relationship Id="rId17" Type="http://schemas.openxmlformats.org/officeDocument/2006/relationships/hyperlink" Target="https://www.gradientadventure.co.uk/river/intro-kayaking-snowdonia/" TargetMode="External"/><Relationship Id="rId25" Type="http://schemas.openxmlformats.org/officeDocument/2006/relationships/hyperlink" Target="https://www.paradiseadventures.co.uk/guided-kayak-experiences/" TargetMode="External"/><Relationship Id="rId33" Type="http://schemas.openxmlformats.org/officeDocument/2006/relationships/hyperlink" Target="https://doi.org/10.1080/01426397.2024.2413009" TargetMode="External"/><Relationship Id="rId2" Type="http://schemas.openxmlformats.org/officeDocument/2006/relationships/hyperlink" Target="https://www.alamy.com/stock-photo-young-woman-using-virtual-reality-goggles-viewing-a-tour-of-wales-104916103.html" TargetMode="External"/><Relationship Id="rId16" Type="http://schemas.openxmlformats.org/officeDocument/2006/relationships/hyperlink" Target="https://www.gofundme.com/en-gb/c/fundraising-ideas/events" TargetMode="External"/><Relationship Id="rId20" Type="http://schemas.openxmlformats.org/officeDocument/2006/relationships/hyperlink" Target="https://ohwhataknight.co.uk/blog/the-best-day-hikes-in-snowdonia-national-park" TargetMode="External"/><Relationship Id="rId29" Type="http://schemas.openxmlformats.org/officeDocument/2006/relationships/hyperlink" Target="https://doi.org/10.1155/2023/652734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eltictrailswalkingholidays.co.uk/be-inspired/celebrating-best-wales-st-davids-day-weird-wonderful-welsh-traditions/" TargetMode="External"/><Relationship Id="rId11" Type="http://schemas.openxmlformats.org/officeDocument/2006/relationships/hyperlink" Target="https://eryri.gov.wales/eryri-national-park-authority-considers-new-twinning-agreement-with-los-alerces-national-park/" TargetMode="External"/><Relationship Id="rId24" Type="http://schemas.openxmlformats.org/officeDocument/2006/relationships/hyperlink" Target="https://wer.cardiffuniversitypress.org/articles/10.18573/wer.257" TargetMode="External"/><Relationship Id="rId32" Type="http://schemas.openxmlformats.org/officeDocument/2006/relationships/hyperlink" Target="https://eryri.gov.wales/" TargetMode="External"/><Relationship Id="rId5" Type="http://schemas.openxmlformats.org/officeDocument/2006/relationships/hyperlink" Target="https://cadw.gov.wales/sites/default/files/2021-01/Cadw%20Annual%20Report%20-%20English%20-%20Apr%202019%E2%80%93Mar%202020.pdf" TargetMode="External"/><Relationship Id="rId15" Type="http://schemas.openxmlformats.org/officeDocument/2006/relationships/hyperlink" Target="https://www.events-insurance.co.uk/public-liability-insurance-for-musicians" TargetMode="External"/><Relationship Id="rId23" Type="http://schemas.openxmlformats.org/officeDocument/2006/relationships/hyperlink" Target="https://www.adventurouskate.com/climbing-mount-snowdon-waless-highest-peak/" TargetMode="External"/><Relationship Id="rId28" Type="http://schemas.openxmlformats.org/officeDocument/2006/relationships/hyperlink" Target="https://doi.org/10.1080/21568316.2020.1829695" TargetMode="External"/><Relationship Id="rId10" Type="http://schemas.openxmlformats.org/officeDocument/2006/relationships/hyperlink" Target="https://eryri.gov.wales/wp-content/uploads/2022/02/Organised-Competitive-and-Charitable-events-document.pdf" TargetMode="External"/><Relationship Id="rId19" Type="http://schemas.openxmlformats.org/officeDocument/2006/relationships/hyperlink" Target="https://kidspressmagazine.com/science-for-kids/images-clip-art/european-countries-flags-capitals/wales-culture-map.html" TargetMode="External"/><Relationship Id="rId31" Type="http://schemas.openxmlformats.org/officeDocument/2006/relationships/hyperlink" Target="https://www.snowdonia360.com/blog/first-ever-e-bike-tour-around-the-snowdonia360/" TargetMode="External"/><Relationship Id="rId4" Type="http://schemas.openxmlformats.org/officeDocument/2006/relationships/hyperlink" Target="https://www.sci-cult.com/wp-content/uploads/2020/07/3_1_4_Brychan_et_al.pdf" TargetMode="External"/><Relationship Id="rId9" Type="http://schemas.openxmlformats.org/officeDocument/2006/relationships/hyperlink" Target="https://doi.org/10.1145/3427913" TargetMode="External"/><Relationship Id="rId14" Type="http://schemas.openxmlformats.org/officeDocument/2006/relationships/hyperlink" Target="https://www.eventbrite.co.uk/l/ticket-pricing-strategies/" TargetMode="External"/><Relationship Id="rId22" Type="http://schemas.openxmlformats.org/officeDocument/2006/relationships/hyperlink" Target="https://www.forbes.com/sites/bernardmarr/2023/06/14/ai-creates-final-beatles-song-what-does-it-mean-for-the-future-of-music" TargetMode="External"/><Relationship Id="rId27" Type="http://schemas.openxmlformats.org/officeDocument/2006/relationships/hyperlink" Target="https://pplprs.co.uk/themusiclicence/music-licence-cost/" TargetMode="External"/><Relationship Id="rId30" Type="http://schemas.openxmlformats.org/officeDocument/2006/relationships/hyperlink" Target="https://www.barnesandnoble.com/w/the-need-for-sustainable-tourism-in-an-era-of-global-climate-change-pardeep-singh/1145837578" TargetMode="External"/><Relationship Id="rId35" Type="http://schemas.openxmlformats.org/officeDocument/2006/relationships/hyperlink" Target="https://www.virtualrealityexp.co.uk/vr-hire/" TargetMode="External"/><Relationship Id="rId8" Type="http://schemas.openxmlformats.org/officeDocument/2006/relationships/hyperlink" Target="https://venu-iq.com/sustainable-event-planning-tech-solutions-to-reduce-your-carbon-footprint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62051/ijsspa.v3n2.34" TargetMode="External"/><Relationship Id="rId2" Type="http://schemas.openxmlformats.org/officeDocument/2006/relationships/hyperlink" Target="https://traveltrade.visitwales.com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gov.wales/additional-welsh-government-funding-arts-culture-and-publishing" TargetMode="External"/><Relationship Id="rId4" Type="http://schemas.openxmlformats.org/officeDocument/2006/relationships/hyperlink" Target="https://futuregenerations.wales/wp-content/uploads/2020/06/Chap-3-Culture-and-Lang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0" name="Rectangle 205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lake surrounded by mountains&#10;&#10;AI-generated content may be incorrect.">
            <a:extLst>
              <a:ext uri="{FF2B5EF4-FFF2-40B4-BE49-F238E27FC236}">
                <a16:creationId xmlns:a16="http://schemas.microsoft.com/office/drawing/2014/main" id="{36D3E8D8-764D-408E-C5E3-0182FD06A1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2" r="4601" b="2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2062" name="Rectangle 206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100" b="1" dirty="0" err="1"/>
              <a:t>Croeso</a:t>
            </a:r>
            <a:r>
              <a:rPr lang="en-US" sz="3100" b="1" dirty="0"/>
              <a:t> Cymru 360: Immersing the World in </a:t>
            </a:r>
            <a:r>
              <a:rPr lang="en-US" sz="3100" b="1" dirty="0" err="1"/>
              <a:t>Wales'</a:t>
            </a:r>
            <a:r>
              <a:rPr lang="en-US" sz="3100" b="1" dirty="0"/>
              <a:t> Future Heritage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EF24759-E208-8720-833E-5639D8752EB3}"/>
              </a:ext>
            </a:extLst>
          </p:cNvPr>
          <p:cNvSpPr txBox="1"/>
          <p:nvPr/>
        </p:nvSpPr>
        <p:spPr>
          <a:xfrm>
            <a:off x="611258" y="4081846"/>
            <a:ext cx="4676734" cy="14304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Module: International Meetings Management for the Hotel Industry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Module Code: BMIH6007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Lecturer: Kathryn Flynn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Student: Beatrice-Elia Gherasim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Student ID: 2241871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003561" y="6249017"/>
            <a:ext cx="2296886" cy="3156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sz="1400" dirty="0">
                <a:solidFill>
                  <a:schemeClr val="bg1"/>
                </a:solidFill>
              </a:rPr>
              <a:t>(Source: </a:t>
            </a:r>
            <a:r>
              <a:rPr lang="en-US" sz="1400" dirty="0" err="1">
                <a:solidFill>
                  <a:schemeClr val="bg1"/>
                </a:solidFill>
              </a:rPr>
              <a:t>Pixabay</a:t>
            </a:r>
            <a:r>
              <a:rPr lang="en-US" sz="1400" dirty="0">
                <a:solidFill>
                  <a:schemeClr val="bg1"/>
                </a:solidFill>
              </a:rPr>
              <a:t>, 2017)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E42ADA-ED2E-3F51-797A-939E98DCD076}"/>
              </a:ext>
            </a:extLst>
          </p:cNvPr>
          <p:cNvSpPr txBox="1"/>
          <p:nvPr/>
        </p:nvSpPr>
        <p:spPr>
          <a:xfrm>
            <a:off x="611259" y="5418019"/>
            <a:ext cx="4417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1000" dirty="0"/>
              <a:t>I confirm that I have not used any Al tools to research and create this assignment. I confirm that I have not presented any Al generated materials as my own work. I confirm I have copies of my drafts, notes, and other resources I used, which may be asked to provide in evidence.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664431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971" y="0"/>
            <a:ext cx="3001629" cy="1325563"/>
          </a:xfrm>
        </p:spPr>
        <p:txBody>
          <a:bodyPr/>
          <a:lstStyle/>
          <a:p>
            <a:r>
              <a:rPr lang="en-GB" b="1" dirty="0">
                <a:latin typeface="Bahnschrift SemiBold Condensed" panose="020B0502040204020203" pitchFamily="34" charset="0"/>
              </a:rPr>
              <a:t>Introduction</a:t>
            </a:r>
            <a:endParaRPr lang="en-US" dirty="0">
              <a:latin typeface="Bahnschrift SemiBold Condensed" panose="020B0502040204020203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9553" y="1733260"/>
            <a:ext cx="3722900" cy="4351338"/>
          </a:xfrm>
        </p:spPr>
        <p:txBody>
          <a:bodyPr>
            <a:normAutofit fontScale="85000" lnSpcReduction="10000"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Celebrating Welsh identity through innovative storytelling and tech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Event hosted in Snowdonia National Park, integrating nature and digital heritage (Snowdonia National Park, 2024)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Effective communication promotes and preserves Welsh heritage, supporting national tourism and cultural objectives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Cadw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2020)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Supports Visit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Wales’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Year of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Croeso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2025 campaign (Visit Wales, 2025)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Description of the future technology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Builds excitement and previews core elements of the experience</a:t>
            </a: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8555718" y="3811189"/>
            <a:ext cx="3266090" cy="227340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Uses AI and 360° VR to immerse guests in Welsh folklore and history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Promotes sustainability through authentic eco-adventure practices and green design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(Spiwak, 2024)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 descr="A person standing on a mountain&#10;&#10;AI-generated content may be incorrect.">
            <a:extLst>
              <a:ext uri="{FF2B5EF4-FFF2-40B4-BE49-F238E27FC236}">
                <a16:creationId xmlns:a16="http://schemas.microsoft.com/office/drawing/2014/main" id="{B4B1E78F-6FDB-8017-2698-FEF67823CB7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1106" y="519758"/>
            <a:ext cx="4113817" cy="514227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8FBE57C-5143-A7D1-A8A9-00AE6CBED227}"/>
              </a:ext>
            </a:extLst>
          </p:cNvPr>
          <p:cNvSpPr txBox="1"/>
          <p:nvPr/>
        </p:nvSpPr>
        <p:spPr>
          <a:xfrm>
            <a:off x="5300039" y="5807599"/>
            <a:ext cx="234945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(Source: Knight, 2022)</a:t>
            </a:r>
          </a:p>
        </p:txBody>
      </p:sp>
      <p:pic>
        <p:nvPicPr>
          <p:cNvPr id="13" name="Picture 12" descr="A person sitting in a chair with a vr headset&#10;&#10;AI-generated content may be incorrect.">
            <a:extLst>
              <a:ext uri="{FF2B5EF4-FFF2-40B4-BE49-F238E27FC236}">
                <a16:creationId xmlns:a16="http://schemas.microsoft.com/office/drawing/2014/main" id="{2DC42C2C-0292-C1E9-1186-0AC4BBAC333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8430" y="525785"/>
            <a:ext cx="2612906" cy="256510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EA961D6-2E85-8ED1-591F-5B0F9CCB7E46}"/>
              </a:ext>
            </a:extLst>
          </p:cNvPr>
          <p:cNvSpPr txBox="1"/>
          <p:nvPr/>
        </p:nvSpPr>
        <p:spPr>
          <a:xfrm>
            <a:off x="9320981" y="3194429"/>
            <a:ext cx="60960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/>
              <a:t>(Source: </a:t>
            </a:r>
            <a:r>
              <a:rPr lang="en-GB" sz="1100" dirty="0" err="1"/>
              <a:t>Alamy</a:t>
            </a:r>
            <a:r>
              <a:rPr lang="en-GB" sz="1100" dirty="0"/>
              <a:t>, 2016)</a:t>
            </a:r>
          </a:p>
        </p:txBody>
      </p:sp>
    </p:spTree>
    <p:extLst>
      <p:ext uri="{BB962C8B-B14F-4D97-AF65-F5344CB8AC3E}">
        <p14:creationId xmlns:p14="http://schemas.microsoft.com/office/powerpoint/2010/main" val="11626121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body of water with trees and mountains in the background&#10;&#10;AI-generated content may be incorrect.">
            <a:extLst>
              <a:ext uri="{FF2B5EF4-FFF2-40B4-BE49-F238E27FC236}">
                <a16:creationId xmlns:a16="http://schemas.microsoft.com/office/drawing/2014/main" id="{F377BD8C-9F94-7E03-BA27-EE408E59F9B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798" y="-357809"/>
            <a:ext cx="12489259" cy="725700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7329" y="3810574"/>
            <a:ext cx="6116107" cy="574025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Bahnschrift SemiBold Condensed" panose="020B0502040204020203" pitchFamily="34" charset="0"/>
              </a:rPr>
              <a:t>Event Location: Snowdonia National Park</a:t>
            </a:r>
            <a:endParaRPr lang="en-US" sz="2800" dirty="0">
              <a:latin typeface="Bahnschrift SemiBold Condensed" panose="020B0502040204020203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38322" y="4253948"/>
            <a:ext cx="5614123" cy="2774088"/>
          </a:xfrm>
        </p:spPr>
        <p:txBody>
          <a:bodyPr>
            <a:normAutofit/>
          </a:bodyPr>
          <a:lstStyle/>
          <a:p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Snowdonia National Park (Eryri) spans 823 square miles, making it the largest national park in Wales (Snowdonia National Park, 2024)</a:t>
            </a:r>
          </a:p>
          <a:p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Home to Snowdon, the highest peak in Wales and England at 1,085 meters (McCulley, 2023)</a:t>
            </a:r>
          </a:p>
          <a:p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Features diverse landscapes: rugged mountains, serene valleys, and picturesque lakes (Snowdonia National Park, 2024)</a:t>
            </a:r>
          </a:p>
          <a:p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Offers a unique blend of adventure and </a:t>
            </a:r>
            <a:r>
              <a:rPr lang="en-US" sz="14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tranquillity</a:t>
            </a:r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ideal for nature enthusiasts and cultural explorers</a:t>
            </a:r>
          </a:p>
          <a:p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Rich in cultural heritage, with over 58% of the population speaking Welsh (Eryri National Park Authority, 2024)</a:t>
            </a:r>
            <a:endParaRPr lang="en-GB" sz="1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8110499" y="4676323"/>
            <a:ext cx="3375993" cy="8077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Bahnschrift SemiBold Condensed" panose="020B0502040204020203" pitchFamily="34" charset="0"/>
              </a:rPr>
              <a:t>Timing and Schedule</a:t>
            </a:r>
            <a:endParaRPr lang="en-US" sz="2800" dirty="0">
              <a:solidFill>
                <a:schemeClr val="bg1"/>
              </a:solidFill>
              <a:latin typeface="Bahnschrift SemiBold Condensed" panose="020B0502040204020203" pitchFamily="34" charset="0"/>
            </a:endParaRP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7866993" y="3941224"/>
            <a:ext cx="4146332" cy="24810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C63637D-16DB-C671-B9BF-49402D3E2729}"/>
              </a:ext>
            </a:extLst>
          </p:cNvPr>
          <p:cNvSpPr txBox="1"/>
          <p:nvPr/>
        </p:nvSpPr>
        <p:spPr>
          <a:xfrm>
            <a:off x="7737784" y="5294815"/>
            <a:ext cx="524786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  <a:latin typeface="Amasis MT Pro Black" panose="020F0502020204030204" pitchFamily="18" charset="0"/>
              </a:rPr>
              <a:t>Dates: 4–6 July 2025 (Fri–Sun)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  <a:latin typeface="Amasis MT Pro Black" panose="020F0502020204030204" pitchFamily="18" charset="0"/>
              </a:rPr>
              <a:t>Daily Activities: 10:00 AM – 6:00 PM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  <a:latin typeface="Amasis MT Pro Black" panose="020F0502020204030204" pitchFamily="18" charset="0"/>
              </a:rPr>
              <a:t>Evening Social Events: 6:00 PM – 9:00 PM</a:t>
            </a:r>
            <a:endParaRPr lang="en-GB" sz="1600" dirty="0">
              <a:solidFill>
                <a:schemeClr val="bg1"/>
              </a:solidFill>
              <a:latin typeface="Amasis MT Pro Black" panose="020F05020202040302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EAD9F9A-20A1-47D3-365F-DB3FA3B8DA8E}"/>
              </a:ext>
            </a:extLst>
          </p:cNvPr>
          <p:cNvSpPr txBox="1"/>
          <p:nvPr/>
        </p:nvSpPr>
        <p:spPr>
          <a:xfrm>
            <a:off x="9322904" y="6473667"/>
            <a:ext cx="297642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(Source: Eryri National Park Authority, 2023)</a:t>
            </a:r>
            <a:endParaRPr lang="en-GB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0351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0"/>
            <a:ext cx="10515600" cy="1325563"/>
          </a:xfrm>
        </p:spPr>
        <p:txBody>
          <a:bodyPr/>
          <a:lstStyle/>
          <a:p>
            <a:r>
              <a:rPr lang="en-GB" b="1" dirty="0">
                <a:latin typeface="Bahnschrift SemiBold Condensed" panose="020B0502040204020203" pitchFamily="34" charset="0"/>
              </a:rPr>
              <a:t>Day 1: Future Folk of Wales</a:t>
            </a:r>
            <a:endParaRPr lang="en-US" dirty="0">
              <a:latin typeface="Bahnschrift SemiBold Condensed" panose="020B0502040204020203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2981" y="1253331"/>
            <a:ext cx="5362575" cy="4351338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Implementation of the AI-enhanced folklore performances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Holographic cultural presentations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Traditional music with futuristic tech integration (Wang &amp; Ariunaa, 2024)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124" name="Picture 4" descr="Generative AI Is Revolutionizing Music: The Vision For Democratizing  Creation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1069" y="4057290"/>
            <a:ext cx="4188431" cy="23559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8502514" y="6478234"/>
            <a:ext cx="308943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Marr, 2023)</a:t>
            </a: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6947390" y="986504"/>
            <a:ext cx="4395787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Activities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Implementation of the AI-powered storytelling sessions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of interactive holographic exhibits to enhance storytelling in heritage events (Tang &amp; Zhang, 2023)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the live performances of traditional Welsh music and the use of electronic enhancements.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A digital image of a building with a statue in the center&#10;&#10;AI-generated content may be incorrect.">
            <a:extLst>
              <a:ext uri="{FF2B5EF4-FFF2-40B4-BE49-F238E27FC236}">
                <a16:creationId xmlns:a16="http://schemas.microsoft.com/office/drawing/2014/main" id="{CE99B092-8141-F2F0-E82C-162E40CC662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847" y="3146460"/>
            <a:ext cx="5452153" cy="306683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2046804-C735-A682-8F7E-37F10086135D}"/>
              </a:ext>
            </a:extLst>
          </p:cNvPr>
          <p:cNvSpPr txBox="1"/>
          <p:nvPr/>
        </p:nvSpPr>
        <p:spPr>
          <a:xfrm>
            <a:off x="2144770" y="6324346"/>
            <a:ext cx="244777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(Source: LinkedIn, 2024)</a:t>
            </a:r>
          </a:p>
        </p:txBody>
      </p:sp>
    </p:spTree>
    <p:extLst>
      <p:ext uri="{BB962C8B-B14F-4D97-AF65-F5344CB8AC3E}">
        <p14:creationId xmlns:p14="http://schemas.microsoft.com/office/powerpoint/2010/main" val="22585104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2262" y="364517"/>
            <a:ext cx="4029635" cy="1325563"/>
          </a:xfrm>
        </p:spPr>
        <p:txBody>
          <a:bodyPr/>
          <a:lstStyle/>
          <a:p>
            <a:r>
              <a:rPr lang="en-GB" b="1" dirty="0">
                <a:latin typeface="Bahnschrift SemiBold Condensed" panose="020B0502040204020203" pitchFamily="34" charset="0"/>
              </a:rPr>
              <a:t>Day 2: Immersive Wales</a:t>
            </a:r>
            <a:endParaRPr lang="en-US" dirty="0">
              <a:latin typeface="Bahnschrift SemiBold Condensed" panose="020B0502040204020203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511" y="1705437"/>
            <a:ext cx="5966451" cy="4351338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journey through time and technology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VR experience showcasing Welsh industrial and heritage sites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(Price, 2021)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of the modern digital interface in a cuisine lab.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170" name="Picture 2" descr="What are the Best Examples of Virtual Reality in Museums? - MuseumNex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7086" y="3145975"/>
            <a:ext cx="4199073" cy="314930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Content Placeholder 2"/>
          <p:cNvSpPr txBox="1">
            <a:spLocks/>
          </p:cNvSpPr>
          <p:nvPr/>
        </p:nvSpPr>
        <p:spPr>
          <a:xfrm>
            <a:off x="6672858" y="1943942"/>
            <a:ext cx="5417024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Activities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Exploration of Wales in new and definite dimensions.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VR tours based on historic landmarks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Immersive cuisine workshops using VR and digital interfaces to enhance gastronomy experiences (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Çöl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al, 2023)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of carbon-neutral kayaking in Snowdonia to promote sustainable adventure tourism (Gradient Adventure, 2025)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Electric bike tours in Snowdonia, a sustainable way to explore the region's natural and cultural heritage (Snowdonia360, 2024)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7B50333-923C-5AA8-8245-3AEC0B760BFD}"/>
              </a:ext>
            </a:extLst>
          </p:cNvPr>
          <p:cNvSpPr txBox="1"/>
          <p:nvPr/>
        </p:nvSpPr>
        <p:spPr>
          <a:xfrm>
            <a:off x="1863011" y="6354983"/>
            <a:ext cx="609777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(Source: </a:t>
            </a:r>
            <a:r>
              <a:rPr lang="en-GB" sz="1200" dirty="0" err="1"/>
              <a:t>Strativ</a:t>
            </a:r>
            <a:r>
              <a:rPr lang="en-GB" sz="1200" dirty="0"/>
              <a:t> WordPress, 2022)</a:t>
            </a:r>
          </a:p>
        </p:txBody>
      </p:sp>
    </p:spTree>
    <p:extLst>
      <p:ext uri="{BB962C8B-B14F-4D97-AF65-F5344CB8AC3E}">
        <p14:creationId xmlns:p14="http://schemas.microsoft.com/office/powerpoint/2010/main" val="22370335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b="1">
                <a:latin typeface="Bahnschrift SemiBold Condensed" panose="020B0502040204020203" pitchFamily="34" charset="0"/>
              </a:rPr>
              <a:t>Day 3: Heritage Reimagined</a:t>
            </a:r>
            <a:endParaRPr lang="en-US" sz="5400">
              <a:latin typeface="Bahnschrift SemiBold Condensed" panose="020B0502040204020203" pitchFamily="34" charset="0"/>
            </a:endParaRP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Exploring the future of Welsh culture through sustainable tourism initiatives (Audit Wales, 2022)</a:t>
            </a:r>
            <a:endParaRPr lang="en-GB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Panel discussions on integrating ancient heritage with modern storytelling techniques (Welsh Government, 2020)</a:t>
            </a:r>
          </a:p>
          <a:p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cultural showcase marks the event finale, celebrating Welsh identity through innovation (Thomas et al, 2017)</a:t>
            </a:r>
            <a:endParaRPr lang="en-GB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Diverse speakers highlight inclusivity, set against a backdrop inspired by the Welsh natural landscape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A person holding a flag&#10;&#10;AI-generated content may be incorrect.">
            <a:extLst>
              <a:ext uri="{FF2B5EF4-FFF2-40B4-BE49-F238E27FC236}">
                <a16:creationId xmlns:a16="http://schemas.microsoft.com/office/drawing/2014/main" id="{1C087AE4-9424-E095-1D97-78D9F8F3CE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776" r="20085" b="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ACE7C97-6B4E-1CBA-9225-8F2B74B2C534}"/>
              </a:ext>
            </a:extLst>
          </p:cNvPr>
          <p:cNvSpPr txBox="1"/>
          <p:nvPr/>
        </p:nvSpPr>
        <p:spPr>
          <a:xfrm>
            <a:off x="9118324" y="6520070"/>
            <a:ext cx="28384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(Source: Celtic Trails, 2024)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04517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4000" b="1">
                <a:latin typeface="Bahnschrift SemiBold Condensed" panose="020B0502040204020203" pitchFamily="34" charset="0"/>
              </a:rPr>
              <a:t>Day 3: Activities</a:t>
            </a:r>
            <a:endParaRPr lang="en-US" sz="4000">
              <a:latin typeface="Bahnschrift SemiBold Condensed" panose="020B0502040204020203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rmAutofit/>
          </a:bodyPr>
          <a:lstStyle/>
          <a:p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Shaping a forward-thinking vision for the cultural and sustainable future of Wales</a:t>
            </a:r>
            <a:endParaRPr lang="en-GB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Hands-on sustainable tourism workshops exploring best practices and community impact (Holmes et al, 2022)</a:t>
            </a:r>
            <a:endParaRPr lang="en-GB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Interactive storytelling sessions using digital tools to reimagine Welsh heritage (Edwards et al, 2021)</a:t>
            </a:r>
            <a:endParaRPr lang="en-GB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Live cultural performances combining traditional elements with modern expression to inspire inclusivity</a:t>
            </a:r>
          </a:p>
          <a:p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Attendees participate in collaborative heritage workshops, fusing ancient and contemporary Welsh identity (Thomas et al, 2017).</a:t>
            </a:r>
            <a:endParaRPr lang="en-GB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collection of symbols and pictures&#10;&#10;AI-generated content may be incorrect.">
            <a:extLst>
              <a:ext uri="{FF2B5EF4-FFF2-40B4-BE49-F238E27FC236}">
                <a16:creationId xmlns:a16="http://schemas.microsoft.com/office/drawing/2014/main" id="{A67D3F5B-88F8-4F51-8AE3-5D433C94762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" b="3065"/>
          <a:stretch>
            <a:fillRect/>
          </a:stretch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9BAE7E1-98D0-5ECC-A5D4-1D02565CD3E3}"/>
              </a:ext>
            </a:extLst>
          </p:cNvPr>
          <p:cNvSpPr txBox="1"/>
          <p:nvPr/>
        </p:nvSpPr>
        <p:spPr>
          <a:xfrm>
            <a:off x="7879245" y="6344147"/>
            <a:ext cx="6097656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/>
              <a:t>(Source: </a:t>
            </a:r>
            <a:r>
              <a:rPr lang="en-GB" sz="1100" dirty="0" err="1"/>
              <a:t>KidsPress</a:t>
            </a:r>
            <a:r>
              <a:rPr lang="en-GB" sz="1100" dirty="0"/>
              <a:t> Magazine, 2024)</a:t>
            </a:r>
          </a:p>
        </p:txBody>
      </p:sp>
    </p:spTree>
    <p:extLst>
      <p:ext uri="{BB962C8B-B14F-4D97-AF65-F5344CB8AC3E}">
        <p14:creationId xmlns:p14="http://schemas.microsoft.com/office/powerpoint/2010/main" val="11078555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343" name="Rectangle 14342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 b="1" dirty="0">
                <a:latin typeface="Bahnschrift SemiBold Condensed" panose="020B0502040204020203" pitchFamily="34" charset="0"/>
                <a:cs typeface="Times New Roman" panose="02020603050405020304" pitchFamily="18" charset="0"/>
              </a:rPr>
              <a:t>Sustainability Initiatives</a:t>
            </a:r>
            <a:endParaRPr lang="en-US" sz="3600" dirty="0">
              <a:latin typeface="Bahnschrift SemiBold Condensed" panose="020B0502040204020203" pitchFamily="34" charset="0"/>
              <a:cs typeface="Times New Roman" panose="02020603050405020304" pitchFamily="18" charset="0"/>
            </a:endParaRPr>
          </a:p>
        </p:txBody>
      </p:sp>
      <p:sp>
        <p:nvSpPr>
          <p:cNvPr id="14345" name="Rectangle 14344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5066" y="2031101"/>
            <a:ext cx="4282984" cy="3511943"/>
          </a:xfrm>
        </p:spPr>
        <p:txBody>
          <a:bodyPr anchor="ctr">
            <a:normAutofit lnSpcReduction="10000"/>
          </a:bodyPr>
          <a:lstStyle/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Demonstrates a strong commitment to sustainable tourism practices (Nicholls et al, 2021)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Offers carbon-neutral activities such as kayaking and e-biking in Snowdonia (Paradise Adventures, 2024; Snowdonia360, 2024)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Introduces a solar-powered digital event guide to reduce paper waste and energy consumption (Edgar, 2024)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Hosts workshops to promote eco-tourism and educate attendees on environmental responsibility (Holmes et al, 2022).</a:t>
            </a:r>
          </a:p>
        </p:txBody>
      </p:sp>
      <p:sp>
        <p:nvSpPr>
          <p:cNvPr id="14347" name="Rectangle 14346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49" name="Rectangle 14348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51" name="Rectangle 14350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338" name="Picture 2" descr="The Need for Sustainable Tourism in an Era of Global Climate Chan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47512" y="650494"/>
            <a:ext cx="3540554" cy="532414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8001000" y="5968515"/>
            <a:ext cx="232258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Singh, 2024)</a:t>
            </a:r>
          </a:p>
        </p:txBody>
      </p:sp>
    </p:spTree>
    <p:extLst>
      <p:ext uri="{BB962C8B-B14F-4D97-AF65-F5344CB8AC3E}">
        <p14:creationId xmlns:p14="http://schemas.microsoft.com/office/powerpoint/2010/main" val="40921614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-94593"/>
            <a:ext cx="10515600" cy="1325563"/>
          </a:xfrm>
        </p:spPr>
        <p:txBody>
          <a:bodyPr/>
          <a:lstStyle/>
          <a:p>
            <a:r>
              <a:rPr lang="en-GB" b="1" dirty="0">
                <a:latin typeface="Bahnschrift SemiBold Condensed" panose="020B0502040204020203" pitchFamily="34" charset="0"/>
              </a:rPr>
              <a:t>Financial Estimation </a:t>
            </a:r>
            <a:endParaRPr lang="en-US" dirty="0">
              <a:latin typeface="Bahnschrift SemiBold Condensed" panose="020B0502040204020203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20" name="Table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2893836"/>
              </p:ext>
            </p:extLst>
          </p:nvPr>
        </p:nvGraphicFramePr>
        <p:xfrm>
          <a:off x="832945" y="984857"/>
          <a:ext cx="11006959" cy="5637410"/>
        </p:xfrm>
        <a:graphic>
          <a:graphicData uri="http://schemas.openxmlformats.org/drawingml/2006/table">
            <a:tbl>
              <a:tblPr firstRow="1" firstCol="1" bandRow="1">
                <a:tableStyleId>{F5AB1C69-6EDB-4FF4-983F-18BD219EF322}</a:tableStyleId>
              </a:tblPr>
              <a:tblGrid>
                <a:gridCol w="366820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8530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65345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7329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Category</a:t>
                      </a: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802" marR="5180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Estimated Cost (£)</a:t>
                      </a: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802" marR="5180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Notes</a:t>
                      </a:r>
                      <a:endParaRPr lang="en-US" sz="1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802" marR="51802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2092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Venue (Snowdonia National Park)</a:t>
                      </a: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802" marR="5180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10,000</a:t>
                      </a:r>
                      <a:endParaRPr lang="en-US" sz="1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802" marR="5180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Includes permits, land access, toilet hire, and safety compliance (Eryri National Park Authority, 2022)</a:t>
                      </a:r>
                    </a:p>
                  </a:txBody>
                  <a:tcPr marL="51802" marR="51802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83724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Technologies (VR, AI, Holograms)</a:t>
                      </a: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802" marR="5180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25,000</a:t>
                      </a:r>
                      <a:endParaRPr lang="en-US" sz="1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802" marR="5180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Equipment rental, software, holographic setup </a:t>
                      </a:r>
                      <a:r>
                        <a:rPr lang="en-GB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(Virtual Reality Experiences, 2024)</a:t>
                      </a: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802" marR="51802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2092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Performers and Participants</a:t>
                      </a: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802" marR="5180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15,000</a:t>
                      </a:r>
                      <a:endParaRPr lang="en-US" sz="1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802" marR="5180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Fees for AI artists, musicians, folklore performers</a:t>
                      </a:r>
                    </a:p>
                  </a:txBody>
                  <a:tcPr marL="51802" marR="51802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8061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Adventure and Activities</a:t>
                      </a: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802" marR="5180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15,000</a:t>
                      </a:r>
                      <a:endParaRPr lang="en-US" sz="1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802" marR="5180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Bike rental, kayaking, solar tours, guides</a:t>
                      </a: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802" marR="51802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83724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Marketing and Promotional Packages</a:t>
                      </a: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802" marR="5180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6,000</a:t>
                      </a:r>
                      <a:endParaRPr lang="en-US" sz="1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802" marR="5180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s-ES" sz="1400" kern="1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Digital </a:t>
                      </a:r>
                      <a:r>
                        <a:rPr lang="es-ES" sz="1400" kern="100" dirty="0" err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ads</a:t>
                      </a:r>
                      <a:r>
                        <a:rPr lang="es-ES" sz="1400" kern="1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, social media, </a:t>
                      </a:r>
                      <a:r>
                        <a:rPr lang="es-ES" sz="1400" kern="100" dirty="0" err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print</a:t>
                      </a: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802" marR="51802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8061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Staffing and Volunteers</a:t>
                      </a: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802" marR="5180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10,000</a:t>
                      </a:r>
                      <a:endParaRPr lang="en-US" sz="1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802" marR="5180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Staff contracts, volunteer support and training</a:t>
                      </a:r>
                    </a:p>
                  </a:txBody>
                  <a:tcPr marL="51802" marR="51802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83724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Sustainability Activities</a:t>
                      </a: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802" marR="5180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7,000</a:t>
                      </a:r>
                      <a:endParaRPr lang="en-US" sz="1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802" marR="5180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Solar-powered app, eco-materials, recycling zones (Singh, 2024)</a:t>
                      </a:r>
                    </a:p>
                  </a:txBody>
                  <a:tcPr marL="51802" marR="51802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83724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Insurance and Licensing</a:t>
                      </a: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802" marR="5180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5,000</a:t>
                      </a:r>
                      <a:endParaRPr lang="en-US" sz="1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802" marR="5180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Public liability cover, tech/music licensing fees </a:t>
                      </a:r>
                      <a:r>
                        <a:rPr lang="fr-FR" sz="1400" kern="1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(Event </a:t>
                      </a:r>
                      <a:r>
                        <a:rPr lang="fr-FR" sz="1400" kern="100" dirty="0" err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Insurance</a:t>
                      </a:r>
                      <a:r>
                        <a:rPr lang="fr-FR" sz="1400" kern="1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Services, 2024; PPL PRS Ltd, 2024)</a:t>
                      </a: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802" marR="51802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7329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Miscellaneous Costs</a:t>
                      </a: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802" marR="5180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3,000</a:t>
                      </a:r>
                      <a:endParaRPr lang="en-US" sz="1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802" marR="5180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Contingency fund for unexpected costs</a:t>
                      </a:r>
                    </a:p>
                  </a:txBody>
                  <a:tcPr marL="51802" marR="51802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7329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Total Estimated Cost</a:t>
                      </a: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802" marR="5180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96,000	</a:t>
                      </a:r>
                      <a:endParaRPr lang="en-US" sz="1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802" marR="51802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802" marR="51802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9403624-9D19-C350-6EB3-D366E81A0B5F}"/>
              </a:ext>
            </a:extLst>
          </p:cNvPr>
          <p:cNvSpPr txBox="1"/>
          <p:nvPr/>
        </p:nvSpPr>
        <p:spPr>
          <a:xfrm>
            <a:off x="5013434" y="294290"/>
            <a:ext cx="661100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Feasibility planning applied using O’Toole’s Model: market demand, funding potential, operational logistics, and stakeholder support all evaluated (O’Toole, 2010).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9328477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Bahnschrift SemiBold Condensed" panose="020B0502040204020203" pitchFamily="34" charset="0"/>
              </a:rPr>
              <a:t>Funding Resources</a:t>
            </a:r>
            <a:endParaRPr lang="en-US" dirty="0">
              <a:latin typeface="Bahnschrift SemiBold Condensed" panose="020B0502040204020203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686954"/>
              </p:ext>
            </p:extLst>
          </p:nvPr>
        </p:nvGraphicFramePr>
        <p:xfrm>
          <a:off x="1066800" y="1560782"/>
          <a:ext cx="9243846" cy="4776518"/>
        </p:xfrm>
        <a:graphic>
          <a:graphicData uri="http://schemas.openxmlformats.org/drawingml/2006/table">
            <a:tbl>
              <a:tblPr firstRow="1" firstCol="1" bandRow="1">
                <a:tableStyleId>{9D7B26C5-4107-4FEC-AEDC-1716B250A1EF}</a:tableStyleId>
              </a:tblPr>
              <a:tblGrid>
                <a:gridCol w="308062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8161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8161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8386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Funding Source</a:t>
                      </a: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Estimated Revenue (£)</a:t>
                      </a:r>
                      <a:endParaRPr lang="en-US" sz="1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Notes</a:t>
                      </a:r>
                      <a:endParaRPr lang="en-US" sz="1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0636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Ticket Sales</a:t>
                      </a: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35,000</a:t>
                      </a:r>
                      <a:endParaRPr lang="en-US" sz="1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Estimated 1,000 attendees at £35 per ticket (Eventbrite, 2024)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0636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Welsh Government Grants</a:t>
                      </a: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25,000</a:t>
                      </a:r>
                      <a:endParaRPr lang="en-US" sz="1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Cultural tourism and heritage support (Welsh Government, 2025)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636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Arts and Tech Sponsorships</a:t>
                      </a: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15,000</a:t>
                      </a:r>
                      <a:endParaRPr lang="en-US" sz="1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Partnerships with innovation and cultural bodies (Arts Council Wales, 2023)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3196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Merchandise and Vendors</a:t>
                      </a: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10,000</a:t>
                      </a:r>
                      <a:endParaRPr lang="en-US" sz="1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Food stalls, crafts, eco-products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28864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Donations (Community Support)</a:t>
                      </a: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5,000</a:t>
                      </a: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kern="1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Public engagement, online fundraising platforms (GoFundMe, 2024)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928864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EU and International Measures</a:t>
                      </a:r>
                      <a:endParaRPr lang="en-US" sz="1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6,000</a:t>
                      </a:r>
                      <a:endParaRPr lang="en-US" sz="1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Creative Europe, tourism and sustainability funds (European Commission, 2024)</a:t>
                      </a: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8386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Total Estimation of Funding</a:t>
                      </a:r>
                      <a:endParaRPr lang="en-US" sz="1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96,000</a:t>
                      </a:r>
                      <a:endParaRPr lang="en-US" sz="14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Matches projected costs </a:t>
                      </a:r>
                      <a:endParaRPr lang="en-US" sz="14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370911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 b="1" dirty="0">
                <a:latin typeface="Bahnschrift SemiBold Condensed" panose="020B0502040204020203" pitchFamily="34" charset="0"/>
              </a:rPr>
              <a:t>Conclusion</a:t>
            </a:r>
            <a:endParaRPr lang="en-US" sz="5400" dirty="0">
              <a:latin typeface="Bahnschrift SemiBold Condensed" panose="020B0502040204020203" pitchFamily="34" charset="0"/>
            </a:endParaRPr>
          </a:p>
        </p:txBody>
      </p:sp>
      <p:pic>
        <p:nvPicPr>
          <p:cNvPr id="6" name="Picture 5" descr="Rearview of rows of people watching a movie in a theater">
            <a:extLst>
              <a:ext uri="{FF2B5EF4-FFF2-40B4-BE49-F238E27FC236}">
                <a16:creationId xmlns:a16="http://schemas.microsoft.com/office/drawing/2014/main" id="{0E8AF765-057C-C25A-D9A2-6479F111050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782" r="29887" b="-1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 fontScale="92500" lnSpcReduction="20000"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Event's core purpose summary: blending Welsh culture with future-forward technology</a:t>
            </a:r>
          </a:p>
          <a:p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Programme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impact: promotes sustainability, innovation, and community engagement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Benefits for local tourism: boosts visibility, supports eco-tourism, and celebrates regional identity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 contribution: preserves Welsh heritage through immersive storytelling and digital tools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Venue significance: Snowdonia provides a symbolic and sustainable setting for meaningful experiences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Future outlook: reinforces long-term value for cultural tourism and environmental responsibility</a:t>
            </a:r>
          </a:p>
        </p:txBody>
      </p:sp>
      <p:sp>
        <p:nvSpPr>
          <p:cNvPr id="4" name="AutoShape 4" descr="Leveraging Ai To Enhance Dance Performances - FasterCapita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24333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9228" y="-180648"/>
            <a:ext cx="2107544" cy="933824"/>
          </a:xfrm>
        </p:spPr>
        <p:txBody>
          <a:bodyPr>
            <a:normAutofit/>
          </a:bodyPr>
          <a:lstStyle/>
          <a:p>
            <a:r>
              <a:rPr lang="en-US" sz="2400" b="1" dirty="0">
                <a:latin typeface="Bahnschrift SemiBold Condensed" panose="020B0502040204020203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7409" y="448375"/>
            <a:ext cx="5390822" cy="5454869"/>
          </a:xfrm>
        </p:spPr>
        <p:txBody>
          <a:bodyPr>
            <a:noAutofit/>
          </a:bodyPr>
          <a:lstStyle/>
          <a:p>
            <a:pPr lvl="0" algn="just"/>
            <a:r>
              <a:rPr lang="en-US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Alamy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(2016). </a:t>
            </a:r>
            <a:r>
              <a:rPr lang="en-US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Young woman using virtual reality goggles viewing a tour of Wales at Hay Festival 2016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[Image] Available at: 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https://www.alamy.com/stock-photo-young-woman-using-virtual-reality-goggles-viewing-a-tour-of-wales-104916103.html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11 May 2025).</a:t>
            </a:r>
          </a:p>
          <a:p>
            <a:pPr lvl="0" algn="just"/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Arts Council of Wales (2023). </a:t>
            </a:r>
            <a:r>
              <a:rPr lang="en-US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Funding Opportunities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https://arts.wales/funding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(Accessed 17 May 2025).</a:t>
            </a:r>
          </a:p>
          <a:p>
            <a:pPr lvl="0" algn="just"/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Audit Wales (2022). </a:t>
            </a:r>
            <a:r>
              <a:rPr lang="en-US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Sustainable Tourism in </a:t>
            </a:r>
            <a:r>
              <a:rPr lang="en-US" sz="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Wales'</a:t>
            </a:r>
            <a:r>
              <a:rPr lang="en-US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National Parks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https://www.sci-cult.com/wp-content/uploads/2020/07/3_1_4_Brychan_et_al.pdf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15 May 2025).</a:t>
            </a:r>
          </a:p>
          <a:p>
            <a:pPr lvl="0" algn="just"/>
            <a:r>
              <a:rPr lang="en-US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Cadw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(2020). </a:t>
            </a:r>
            <a:r>
              <a:rPr lang="en-US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Cadw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Annual Report April 2019 – March 2020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Welsh Government. Available at: 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https://cadw.gov.wales/sites/default/files/2021-01/Cadw%20Annual%20Report%20-%20English%20-%20Apr%202019%E2%80%93Mar%202020.pdf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(Accessed 9 May 2025).</a:t>
            </a:r>
          </a:p>
          <a:p>
            <a:pPr lvl="0" algn="just"/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Celtic Trails (2024). </a:t>
            </a:r>
            <a:r>
              <a:rPr lang="en-US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Celebrating the best of Wales on St David’s Day – weird and wonderful Welsh traditions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[Image] Available at: 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https://www.celtictrailswalkingholidays.co.uk/be-inspired/celebrating-best-wales-st-davids-day-weird-wonderful-welsh-traditions/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(Accessed 15 May 2025).</a:t>
            </a:r>
          </a:p>
          <a:p>
            <a:pPr lvl="0" algn="just"/>
            <a:r>
              <a:rPr lang="en-US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Çöl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B.G., İmre, M. and </a:t>
            </a:r>
            <a:r>
              <a:rPr lang="en-US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Yıkmış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 (2023). Virtual reality and augmented reality technologies in gastronomy: A review. </a:t>
            </a:r>
            <a:r>
              <a:rPr lang="en-US" sz="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eFood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4(3). Available at: </a:t>
            </a:r>
            <a:r>
              <a:rPr lang="en-US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https://doi.org/10.1002/efd2.84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14 May 2025).</a:t>
            </a:r>
          </a:p>
          <a:p>
            <a:pPr lvl="0" algn="just"/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Edgar, D. (2024</a:t>
            </a:r>
            <a:r>
              <a:rPr lang="en-US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). Sustainable Event Planning: Tech Solutions to Reduce Your Carbon Footprint - </a:t>
            </a:r>
            <a:r>
              <a:rPr lang="en-US" sz="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VenuIQ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VenuIQ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https://venu-iq.com/sustainable-event-planning-tech-solutions-to-reduce-your-carbon-footprint/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17 May 2025).</a:t>
            </a:r>
          </a:p>
          <a:p>
            <a:pPr lvl="0" algn="just"/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Edwards, B., Edwards, B. B., Griffiths, S., Reynolds, F. F., Stanford, A. and Woods, M. (2021). The Bryn Celli </a:t>
            </a: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Ddu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Minecraft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experience: A workflow and problem-solving case study in the creation of an archaeological reconstruction in </a:t>
            </a: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Minecraft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for cultural heritage education. </a:t>
            </a:r>
            <a:r>
              <a:rPr lang="en-US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on Computing and Cultural Heritage (JOCCH)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14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1-16. Available at: </a:t>
            </a:r>
            <a:r>
              <a:rPr lang="en-US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https://doi.org/10.1145/3427913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16 May 2025).</a:t>
            </a:r>
          </a:p>
          <a:p>
            <a:pPr lvl="0" algn="just"/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Eryri National Park Authority (2022) </a:t>
            </a:r>
            <a:r>
              <a:rPr lang="en-US" sz="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Organised</a:t>
            </a:r>
            <a:r>
              <a:rPr lang="en-US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Competitive and Charitable Events in Eryri (Snowdonia) National Park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https://eryri.gov.wales/wp-content/uploads/2022/02/Organised-Competitive-and-Charitable-events-document.pdf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(Accessed 17 May 2025).</a:t>
            </a:r>
          </a:p>
          <a:p>
            <a:pPr lvl="0" algn="just"/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Eryri National Park Authority (2023</a:t>
            </a:r>
            <a:r>
              <a:rPr lang="en-US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). Eryri National Park Authority considers new twinning agreement with Los Alerces National Park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[Image] Available at: 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  <a:hlinkClick r:id="rId11"/>
              </a:rPr>
              <a:t>https://eryri.gov.wales/eryri-national-park-authority-considers-new-twinning-agreement-with-los-alerces-national-park/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10 May 2025).</a:t>
            </a:r>
          </a:p>
          <a:p>
            <a:pPr lvl="0" algn="just"/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Eryri National Park Authority (2024). </a:t>
            </a:r>
            <a:r>
              <a:rPr lang="en-US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Culture, Language and Community – Communities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  <a:hlinkClick r:id="rId12"/>
              </a:rPr>
              <a:t>https://eryri.gov.wales/discover/culture-language-and-community/communities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16 May 2025).</a:t>
            </a:r>
          </a:p>
          <a:p>
            <a:pPr lvl="0" algn="just"/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European Commission (2024). </a:t>
            </a:r>
            <a:r>
              <a:rPr lang="en-US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Creative Europe: Funding Opportunities for Cultural and Creative Sectors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  <a:hlinkClick r:id="rId13"/>
              </a:rPr>
              <a:t>https://culture.ec.europa.eu/funding/calls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(Accessed 17 May 2025).</a:t>
            </a:r>
          </a:p>
          <a:p>
            <a:pPr lvl="0" algn="just"/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Eventbrite (2024</a:t>
            </a:r>
            <a:r>
              <a:rPr lang="en-US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). 7 Event Ticket-Pricing Strategies to </a:t>
            </a:r>
            <a:r>
              <a:rPr lang="en-US" sz="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Maximise</a:t>
            </a:r>
            <a:r>
              <a:rPr lang="en-US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Attendance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  <a:hlinkClick r:id="rId14"/>
              </a:rPr>
              <a:t>https://www.eventbrite.co.uk/l/ticket-pricing-strategies/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17 May 2025).</a:t>
            </a:r>
          </a:p>
          <a:p>
            <a:pPr algn="just"/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Event Insurance Services (2024). </a:t>
            </a:r>
            <a:r>
              <a:rPr lang="en-US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Public Liability Insurance for Musicians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  <a:hlinkClick r:id="rId15"/>
              </a:rPr>
              <a:t>https://www.events-insurance.co.uk/public-liability-insurance-for-musicians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(Accessed 17 May 2025).</a:t>
            </a:r>
          </a:p>
          <a:p>
            <a:pPr lvl="0" algn="just"/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GoFundMe (2024).</a:t>
            </a:r>
            <a:r>
              <a:rPr lang="en-US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Top Ten Fundraising Event Ideas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  <a:hlinkClick r:id="rId16"/>
              </a:rPr>
              <a:t>https://www.gofundme.com/en-gb/c/fundraising-ideas/events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17 May 2025).</a:t>
            </a:r>
          </a:p>
          <a:p>
            <a:pPr lvl="0" algn="just"/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Gradient Adventure (2025). </a:t>
            </a:r>
            <a:r>
              <a:rPr lang="en-US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Kayaking Snowdonia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  <a:hlinkClick r:id="rId17"/>
              </a:rPr>
              <a:t>https://www.gradientadventure.co.uk/river/intro-kayaking-snowdonia/</a:t>
            </a:r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14 May 2025).</a:t>
            </a:r>
          </a:p>
          <a:p>
            <a:pPr lvl="0" algn="just"/>
            <a:endParaRPr lang="en-US" sz="800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5956518" y="0"/>
            <a:ext cx="5728302" cy="5644055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endParaRPr lang="en-US" sz="3200" dirty="0">
              <a:highlight>
                <a:srgbClr val="FFFF00"/>
              </a:highligh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Holmes, G., </a:t>
            </a:r>
            <a:r>
              <a:rPr lang="en-US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Clemoes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J., Marriott, K. and Wynne-Jones, S. (2022). The politics of the rural and relational values: Contested discourses of rural change and landscape futures in west Wales, </a:t>
            </a:r>
            <a:r>
              <a:rPr lang="en-US" sz="32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Geoforum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133, pp. 153–164. Available at: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  <a:hlinkClick r:id="rId18"/>
              </a:rPr>
              <a:t>https://doi.org/10.1016/j.geoforum.2022.05.014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16 May 2025).</a:t>
            </a: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KidsPress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Magazine (2024). </a:t>
            </a:r>
            <a:r>
              <a:rPr lang="en-US" sz="3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Wales Culture Map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 [Image] Available at: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  <a:hlinkClick r:id="rId19"/>
              </a:rPr>
              <a:t>https://kidspressmagazine.com/science-for-kids/images-clip-art/european-countries-flags-capitals/wales-culture-map.html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(Accessed 16 May 2025).</a:t>
            </a:r>
          </a:p>
          <a:p>
            <a:pPr algn="just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Knight, C. (2022). </a:t>
            </a:r>
            <a:r>
              <a:rPr lang="en-US" sz="3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best day hikes in Snowdonia National Park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Oh What A Knight.  [Image] Available at: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  <a:hlinkClick r:id="rId20"/>
              </a:rPr>
              <a:t>https://ohwhataknight.co.uk/blog/the-best-day-hikes-in-snowdonia-national-park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10 May 2025).</a:t>
            </a:r>
          </a:p>
          <a:p>
            <a:pPr algn="just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LinkedIn (2024). </a:t>
            </a:r>
            <a:r>
              <a:rPr lang="en-US" sz="3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Holographic cultural presentation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[Image] Available at: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  <a:hlinkClick r:id="rId21"/>
              </a:rPr>
              <a:t>https://media.licdn.com/dms/image/v2/D4E12AQF-_9IsLmOVEg/article-cover_image-shrink_600_2000/0/1725045876528?e=2147483647&amp;v=beta&amp;t=PPG9Sg_c45aItt7-sKg_xtAZYk-V6vMeVdbx5FgOfyo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12 May 2025).</a:t>
            </a:r>
          </a:p>
          <a:p>
            <a:pPr algn="just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Marr, B. (2023). </a:t>
            </a:r>
            <a:r>
              <a:rPr lang="en-US" sz="3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 creates final Beatles song – what does it mean for the future of music?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Forbes, 14 June. [Image] Available at: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  <a:hlinkClick r:id="rId22"/>
              </a:rPr>
              <a:t>https://www.forbes.com/sites/bernardmarr/2023/06/14/ai-creates-final-beatles-song-what-does-it-mean-for-the-future-of-music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12 May 2025).</a:t>
            </a:r>
          </a:p>
          <a:p>
            <a:pPr algn="just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McCulley, K. (2023). </a:t>
            </a:r>
            <a:r>
              <a:rPr lang="en-US" sz="3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Climbing Mount Snowdon: Wales’s highest peak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Adventurous Kate. Available at: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  <a:hlinkClick r:id="rId23"/>
              </a:rPr>
              <a:t>https://www.adventurouskate.com/climbing-mount-snowdon-waless-highest-peak/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(Accessed 16 May 2025).</a:t>
            </a:r>
          </a:p>
          <a:p>
            <a:pPr algn="just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Nicholls, S., Organ, K. and Cummings, B. (2021). Planning for sustainable tourism development in Wales: an analysis of destination management plans, </a:t>
            </a:r>
            <a:r>
              <a:rPr lang="en-US" sz="3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Welsh Economic Review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28, pp. 23–32. Available at: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  <a:hlinkClick r:id="rId24"/>
              </a:rPr>
              <a:t>https://wer.cardiffuniversitypress.org/articles/10.18573/wer.257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16 May 2025).</a:t>
            </a:r>
          </a:p>
          <a:p>
            <a:pPr algn="just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O’Toole, W. (2010). </a:t>
            </a:r>
            <a:r>
              <a:rPr lang="en-US" sz="3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Events Feasibility and Development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Routledge.</a:t>
            </a:r>
          </a:p>
          <a:p>
            <a:pPr algn="just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Paradise Adventures (2024). </a:t>
            </a:r>
            <a:r>
              <a:rPr lang="en-US" sz="3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Guided Kayak Experiences in Snowdonia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  <a:hlinkClick r:id="rId25"/>
              </a:rPr>
              <a:t>https://www.paradiseadventures.co.uk/guided-kayak-experiences/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16 May 2025).</a:t>
            </a:r>
          </a:p>
          <a:p>
            <a:pPr algn="just"/>
            <a:r>
              <a:rPr lang="en-US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Pixabay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(2017</a:t>
            </a:r>
            <a:r>
              <a:rPr lang="en-US" sz="3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). Landscape Snowdonia Wales National Park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[Image] Available at: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  <a:hlinkClick r:id="rId26"/>
              </a:rPr>
              <a:t>https://pixabay.com/photos/landscape-snowdonia-wales-national-1570417/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15 May 2025).</a:t>
            </a:r>
          </a:p>
          <a:p>
            <a:pPr algn="just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PPL PRS Ltd. (2024). </a:t>
            </a:r>
            <a:r>
              <a:rPr lang="en-US" sz="32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TheMusicLicence</a:t>
            </a:r>
            <a:r>
              <a:rPr lang="en-US" sz="3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Cost.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  <a:hlinkClick r:id="rId27"/>
              </a:rPr>
              <a:t>https://pplprs.co.uk/themusiclicence/music-licence-cost/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(Accessed 17 May 2025).</a:t>
            </a:r>
          </a:p>
          <a:p>
            <a:pPr algn="just"/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Price, W. R. (2021). Mining for tourists: an analysis of industrial tourism and government policy in Wales. </a:t>
            </a:r>
            <a:r>
              <a:rPr lang="en-US" sz="3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Tourism Planning &amp; Development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3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18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(4), 435-456. Available at: </a:t>
            </a:r>
            <a:r>
              <a:rPr lang="en-US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  <a:hlinkClick r:id="rId28"/>
              </a:rPr>
              <a:t>https://doi.org/10.1080/21568316.2020.1829695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13 May 2025).</a:t>
            </a:r>
          </a:p>
          <a:p>
            <a:pPr algn="just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Tang Tai-</a:t>
            </a:r>
            <a:r>
              <a:rPr lang="en-US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xiang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Zhang, H. (2023). An Interactive Holographic Multimedia Technology and Its Application in the Preservation and Dissemination of Intangible Cultural Heritage. </a:t>
            </a:r>
            <a:r>
              <a:rPr lang="en-US" sz="3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Digital Multimedia Broadcasting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pp.1–13.Available at:  </a:t>
            </a:r>
            <a:r>
              <a:rPr lang="en-US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  <a:hlinkClick r:id="rId29"/>
              </a:rPr>
              <a:t>https://doi.org/10.1155/2023/6527345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12 May 2025).</a:t>
            </a:r>
          </a:p>
          <a:p>
            <a:pPr algn="just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Singh, P. (2024). </a:t>
            </a:r>
            <a:r>
              <a:rPr lang="en-US" sz="3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Need for Sustainable Tourism in an Era of Global Climate Change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New York: Springer. Available at: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  <a:hlinkClick r:id="rId30"/>
              </a:rPr>
              <a:t>https://www.barnesandnoble.com/w/the-need-for-sustainable-tourism-in-an-era-of-global-climate-change-pardeep-singh/1145837578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17 May 2025).</a:t>
            </a:r>
          </a:p>
          <a:p>
            <a:pPr algn="just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Snowdonia360 (2024</a:t>
            </a:r>
            <a:r>
              <a:rPr lang="en-US" sz="3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). First Ever E-Bike Tour Around the Snowdonia360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  <a:hlinkClick r:id="rId31"/>
              </a:rPr>
              <a:t>https://www.snowdonia360.com/blog/first-ever-e-bike-tour-around-the-snowdonia360/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14 May 2025).</a:t>
            </a:r>
          </a:p>
          <a:p>
            <a:pPr algn="just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Snowdonia National Park (2024). </a:t>
            </a:r>
            <a:r>
              <a:rPr lang="en-US" sz="3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Eryri National Park | Eryri National Park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  <a:hlinkClick r:id="rId32"/>
              </a:rPr>
              <a:t>https://eryri.gov.wales/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9 May 2025).</a:t>
            </a:r>
          </a:p>
          <a:p>
            <a:pPr algn="just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Spiwak, A.D. (2024). </a:t>
            </a:r>
            <a:r>
              <a:rPr lang="en-US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Ruderality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refugia in the ruins: heritage, alienation, and post-industrial </a:t>
            </a:r>
            <a:r>
              <a:rPr lang="en-US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naturecultures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Northwest Wales. </a:t>
            </a:r>
            <a:r>
              <a:rPr lang="en-US" sz="3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Landscape Research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pp.1–15. Available at: </a:t>
            </a:r>
            <a:r>
              <a:rPr lang="en-US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  <a:hlinkClick r:id="rId33"/>
              </a:rPr>
              <a:t>https://doi.org/10.1080/01426397.2024.2413009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10 May 2025).</a:t>
            </a:r>
          </a:p>
          <a:p>
            <a:pPr algn="just"/>
            <a:r>
              <a:rPr lang="en-US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Strativ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Wordpress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(2022). </a:t>
            </a:r>
            <a:r>
              <a:rPr lang="en-US" sz="3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Extended reality redefining fashion - </a:t>
            </a:r>
            <a:r>
              <a:rPr lang="en-US" sz="32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WhichPLM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WhichPLM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[Image] Available at: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  <a:hlinkClick r:id="rId34"/>
              </a:rPr>
              <a:t>https://whichplm.com/extended-reality-redefining-fashion/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13 May 2025).</a:t>
            </a:r>
          </a:p>
          <a:p>
            <a:pPr algn="just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Thomas, B., Thomas, S. and Powell, L. (2017). The development of key characteristics of Welsh island cultural identity and sustainable tourism in Wales, </a:t>
            </a:r>
            <a:r>
              <a:rPr lang="en-US" sz="3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Scientific Culture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3(1), pp. 23–39. Available at: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https://www.sci-cult.com/wp-content/uploads/2020/07/3_1_4_Brychan_et_al.pdf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15 May 2025).</a:t>
            </a:r>
          </a:p>
          <a:p>
            <a:pPr algn="just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Virtual Reality Experiences (2024). </a:t>
            </a:r>
            <a:r>
              <a:rPr lang="en-US" sz="3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VR Hire for Events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  <a:hlinkClick r:id="rId35"/>
              </a:rPr>
              <a:t>https://www.virtualrealityexp.co.uk/vr-hire/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(Accessed 17 May 2025).</a:t>
            </a:r>
          </a:p>
        </p:txBody>
      </p:sp>
    </p:spTree>
    <p:extLst>
      <p:ext uri="{BB962C8B-B14F-4D97-AF65-F5344CB8AC3E}">
        <p14:creationId xmlns:p14="http://schemas.microsoft.com/office/powerpoint/2010/main" val="35390262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1A6DFA5-990C-40C1-9FE5-75FA13B43951}"/>
              </a:ext>
            </a:extLst>
          </p:cNvPr>
          <p:cNvSpPr txBox="1"/>
          <p:nvPr/>
        </p:nvSpPr>
        <p:spPr>
          <a:xfrm>
            <a:off x="945931" y="346841"/>
            <a:ext cx="2438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1F891C-E04A-7E96-BB56-57B78BC001F5}"/>
              </a:ext>
            </a:extLst>
          </p:cNvPr>
          <p:cNvSpPr txBox="1"/>
          <p:nvPr/>
        </p:nvSpPr>
        <p:spPr>
          <a:xfrm>
            <a:off x="1040524" y="1219200"/>
            <a:ext cx="10131973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Visit Wales (2025). 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Travel Trade Wales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https://traveltrade.visitwales.com/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(Accessed 8 May 2025).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Wang, X. and Ariunaa (2024). The Integration and Challenges of Traditional Folk Music and Modern Communication Technology. 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Social Sciences and Public Administration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3(2), pp.273–276. Available at:  </a:t>
            </a:r>
            <a:r>
              <a:rPr lang="en-US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https://doi.org/10.62051/ijsspa.v3n2.34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10 May 2025).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Welsh Government (2020). 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Journey to a Globally Responsible Wales: Chapter 3 – Culture and Language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https://futuregenerations.wales/wp-content/uploads/2020/06/Chap-3-Culture-and-Lang.pdf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15 May 2025).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Welsh Government (2025). 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Additional Welsh Government funding for arts, culture and publishing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https://www.gov.wales/additional-welsh-government-funding-arts-culture-and-publishing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(Accessed 17 May 2025).</a:t>
            </a:r>
          </a:p>
        </p:txBody>
      </p:sp>
    </p:spTree>
    <p:extLst>
      <p:ext uri="{BB962C8B-B14F-4D97-AF65-F5344CB8AC3E}">
        <p14:creationId xmlns:p14="http://schemas.microsoft.com/office/powerpoint/2010/main" val="9518519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2960</Words>
  <Application>Microsoft Office PowerPoint</Application>
  <PresentationFormat>Widescreen</PresentationFormat>
  <Paragraphs>193</Paragraphs>
  <Slides>13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Amasis MT Pro Black</vt:lpstr>
      <vt:lpstr>Aptos</vt:lpstr>
      <vt:lpstr>Arial</vt:lpstr>
      <vt:lpstr>Bahnschrift SemiBold Condensed</vt:lpstr>
      <vt:lpstr>Calibri</vt:lpstr>
      <vt:lpstr>Calibri Light</vt:lpstr>
      <vt:lpstr>Times New Roman</vt:lpstr>
      <vt:lpstr>Office Theme</vt:lpstr>
      <vt:lpstr>Croeso Cymru 360: Immersing the World in Wales' Future Heritage</vt:lpstr>
      <vt:lpstr>Introduction</vt:lpstr>
      <vt:lpstr>Event Location: Snowdonia National Park</vt:lpstr>
      <vt:lpstr>Day 1: Future Folk of Wales</vt:lpstr>
      <vt:lpstr>Day 2: Immersive Wales</vt:lpstr>
      <vt:lpstr>Day 3: Heritage Reimagined</vt:lpstr>
      <vt:lpstr>Day 3: Activities</vt:lpstr>
      <vt:lpstr>Sustainability Initiatives</vt:lpstr>
      <vt:lpstr>Financial Estimation </vt:lpstr>
      <vt:lpstr>Funding Resources</vt:lpstr>
      <vt:lpstr>Conclusion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Croeso Cymru 360: Immersing the World in Wales' Future Heritage</dc:title>
  <dc:creator>Beatrice Gherasim</dc:creator>
  <cp:lastModifiedBy>Beatrice Gherasim</cp:lastModifiedBy>
  <cp:revision>78</cp:revision>
  <dcterms:created xsi:type="dcterms:W3CDTF">2025-05-09T08:54:53Z</dcterms:created>
  <dcterms:modified xsi:type="dcterms:W3CDTF">2025-05-19T14:48:51Z</dcterms:modified>
</cp:coreProperties>
</file>