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0940" autoAdjust="0"/>
  </p:normalViewPr>
  <p:slideViewPr>
    <p:cSldViewPr snapToGrid="0" snapToObjects="1">
      <p:cViewPr varScale="1">
        <p:scale>
          <a:sx n="59" d="100"/>
          <a:sy n="59" d="100"/>
        </p:scale>
        <p:origin x="15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5537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I'm presenting as an early years practitioner supporting Shona, a three-year-old who has recently joined our nursery. I'm using one theory, Vygotsky's sociocultural theory, as my lens. I'll start with Shona rather than the theory, then show what I would do, how I would check it was helping, and where Vygotsky stops being useful.
</a:t>
            </a:r>
          </a:p>
          <a:p>
            <a:r>
              <a:rPr lang="en-US" dirty="0"/>
              <a:t>So first, what do we actually know about Shona?</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what the scenario gives me: three facts and an age. Shona is anxious when her carers leave, she uses little speech, and she finds group play hard. That is all.
So I'd separate fact from interpretation. Limited speech is something I notice. It doesn't tell me why, and it doesn't tell me anything about her thinking. I wouldn't assume a diagnosis, a special need or anything about home. Current early years guidance stresses that each child is unique and that practitioners respond to what they see (DfE, 2023).
So before planning anything, I'd observe. When does the anxiety peak? Who is she comfortable with? Does she communicate more one-to-one, or in the garden, than at group time? Does she approach children and then struggle to get into their play? Those answers decide what support she needs. Emotional, social, cognitive and physical wellbeing all show up in the same observations, so I'll weave them through rather than treat them separately.
</a:t>
            </a:r>
          </a:p>
          <a:p>
            <a:r>
              <a:rPr lang="en-US" dirty="0"/>
              <a:t>Given these facts, why does Vygotsky help?</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chose Vygotsky because two of Shona's three concerns are about communication and taking part with others, and his theory is built around exactly that. It argues that children develop through social interaction, with language as a central tool (Vygotsky, 1978).
Reading across: limited speech points me to language and interaction. Trouble joining play points to peer interaction. Needing support, and then needing less, points to scaffolding, the Zone of Proximal Development and gradual independence. Current guided play research is also framed around these Vygotskian ideas (Skene et al., 2022). So the theory gives me tools to act with, not just a label.
But it fits unevenly. Her anxiety when carers leave is an emotional response, and Vygotsky speaks less directly to that. I'm not going to bring in a second theory to fill the gap. I'll say so and show how I'd handle it.
</a:t>
            </a:r>
          </a:p>
          <a:p>
            <a:r>
              <a:rPr lang="en-US" dirty="0"/>
              <a:t>Here is the theory as I'd use it in the room.</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won't define all of these. I'll use them the way I would on the floor.
Social interaction and language come first: Shona's learning with adults and children is where I'd look, and I'd count gesture and sound as communication, not only words (Vygotsky, 1978; 1986).
The Zone of Proximal Development is the gap between what she does alone and what she can do with help. Chaiklin (2003) warns that it isn't simply 'anything a child can't do yet'. It's about the next realistic step, so I need to know her current level first.
Scaffolding comes from Wood, Bruner and Ross (1976): temporary support that makes a task manageable. Guided participation is me joining her play at her level. The aim is always independence. If I'm still doing it for her after weeks, that's not scaffolding.
</a:t>
            </a:r>
          </a:p>
          <a:p>
            <a:r>
              <a:rPr lang="en-US" dirty="0"/>
              <a:t>Communication first, because that is where this shows up most clearly.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communication I'd move through five steps. Observe first: in which activities, with whom, and what form does her communication take? Then model, respond, extend and review.
In practice, I'd follow what she's interested in and comment on it rather than quizzing her. Too many direct questions may place additional demands on a child who is still developing confidence in communication. If she points at the trains, I'd say 'train, big train', and if she offers a sound, I'd echo it and add a word. Then I'd wait. Giving her time is part of the scaffold. Songs, stories and simple role play give her a reason to join in.
This matches current guidance on back-and-forth interaction, commenting and extending vocabulary (DfE, 2023). Drainville, Marinova and Dumais (2023) examined Vygotskian scaffolding of language in pretend play, though with kindergarten-aged children, so I'd apply it to Shona with care.
The evidence has limits too. Wang et al. (2024) found few and small associations between general teacher-child interaction ratings and pre-literacy gains, so good interaction is not a guarantee. So this creates opportunities I can observe and review. If her communication attempts didn't change, I'd look at the activity, the timing and the group size, and I'd talk to her carers about how she communicates elsewhere.
</a:t>
            </a:r>
          </a:p>
          <a:p>
            <a:r>
              <a:rPr lang="en-US" dirty="0"/>
              <a:t>Now the second area: joining group play.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the theory does the most work. Left side: what Shona can do alone, what she can do with me beside her, what she might manage with less, then independence. The key question is how much support she needs and when to step back.
The progression on the right is my own planning framework, informed by Vygotskian ideas. Vygotsky didn't prescribe these stages. I'd start by joining her play at her level and modelling turn-taking and simple social language. Then one familiar child joins, then a small group, and I gradually pull back. I wouldn't put her in a large group straight away, because that could overwhelm her and I'd learn nothing about the right level of support.
At each stage I'd ask: is she staying longer, taking turns, responding to a peer? If she withdraws, I'd go back a stage, or change the activity or the peer. Chaiklin (2003) is a useful reminder that the ZPD is about a specific next step, not general help.
On evidence: Smits-van der Nat et al. (2024) reviewed 34 studies of children aged 3 to 8 and found a small positive link between pretend play and social competence, but most studies were cross-sectional, so they can't show that play causes better social skills. Skene et al. (2022) support playful adult guidance, but their evidence is mainly about learning outcomes and varied a lot between studies. So I treat play as an opportunity, not a promise.
</a:t>
            </a:r>
          </a:p>
          <a:p>
            <a:r>
              <a:rPr lang="en-US" dirty="0"/>
              <a:t>Before I commit to any explanation, I need to think about why Shona may be presenting this way.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don't want to turn nature and nurture into a general debate. For Shona the question is: what could be shaping what I see, and what do I need to find out?
On the individual side, things like temperament, how her communication is developing, or other differences between children could be relevant. On the environment side, her earlier experiences, interaction with carers, chances to play with other children, the new nursery, and her language and cultural experiences may all matter. These are possibilities to consider, not facts. The scenario gives me none of them, and I would not assume any.
Development is likely to reflect the two interacting, and current guidance describes every child as unique (DfE, 2023). Vygotsky leans towards social and cultural influences (Vygotsky, 1978), which is useful for nursery practice because the environment is what I can change. But it also means the theory can underplay individual differences, which I'll come back to.
In practice: I'd talk with her carers, share my observations with colleagues, and watch her across different situations. If concerns persisted, I'd follow nursery procedures and seek input from the right professionals, such as the SENCo. I'm not diagnosing. I'm observing so I can individualise support.
</a:t>
            </a:r>
          </a:p>
          <a:p>
            <a:r>
              <a:rPr lang="en-US" dirty="0"/>
              <a:t>Now I'll pull this together into one pathway.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whole plan as one pathway, not a list of separate ideas. Each step has an action, a Vygotskian reason, and something I'd look for.
Observe and establish her current ability first, because I can't judge what support is 'just enough' without knowing her baseline (Vygotsky, 1978). Then responsive, consistent interaction. A familiar key person gives her someone to settle with, and that supports her emotionally, which is the part Vygotsky explains less directly, so I'm using good practice rather than the theory to justify it. Then communication support and scaffolded play, the two areas I've covered. Peer interaction is added one child at a time. Then I reduce support, following Wood, Bruner and Ross (1976), so the help is temporary.
Carers are a partner throughout. I'd ask what interests her, what helps her settle, how she communicates at home, and what they've noticed, without assuming anything about home.
Physical wellbeing comes in through choosing safe, active, playful activities she can join.
Then monitor and review. I'd keep short dated observations, and I wouldn't claim improvement from one good day. If it isn't working, I wouldn't say the plan failed. I'd change the level of support, the activity, the timing, or the group, and if concerns persisted, I'd discuss them with my manager or SENCo under the nursery's procedures.
</a:t>
            </a:r>
          </a:p>
          <a:p>
            <a:r>
              <a:rPr lang="en-US" dirty="0"/>
              <a:t>So how useful is Vygotsky, and where does it fall short?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To evaluate Vygotsky, I need to consider both its strengths and its limitations for Shona.</a:t>
            </a:r>
          </a:p>
          <a:p>
            <a:r>
              <a:rPr dirty="0"/>
              <a:t>A key strength is that it helps me see social interaction and language as routes into support. Scaffolding gives me a working rule: give enough help to take part, then step back. It turns observation into action I can review. That is why it fits her communication and group play.</a:t>
            </a:r>
          </a:p>
          <a:p>
            <a:r>
              <a:rPr dirty="0"/>
              <a:t>What it doesn't do: the emotional meaning of being left. I'd respond by observing when anxiety happens, speaking to her carers, keeping adults consistent and responsive, and monitoring how she settles. That's good practice, but I can't say Vygotsky explains it.</a:t>
            </a:r>
          </a:p>
          <a:p>
            <a:r>
              <a:rPr dirty="0"/>
              <a:t>A limitation is that the theory emphasizes social and cultural influences, so it may not fully explain individual and biological differences, which is why my nature and nurture caution matters. Third, the ZPD is hard to judge precisely. Too little help and she struggles, too much and she depends on me (</a:t>
            </a:r>
            <a:r>
              <a:rPr dirty="0" err="1"/>
              <a:t>Chaiklin</a:t>
            </a:r>
            <a:r>
              <a:rPr dirty="0"/>
              <a:t>, 2003). Fourth, it's not diagnostic.</a:t>
            </a:r>
          </a:p>
          <a:p>
            <a:r>
              <a:rPr dirty="0"/>
              <a:t>The evidence also keeps me honest. Smits-van der Nat et al. (2024) found a small link between pretend play and social competence, mostly from cross-sectional studies. Skene et al. (2022) found guided play evidence that varied, mainly for learning outcomes. And Wang et al. (2024) found small effects of general interaction quality. Evidence from groups of children doesn't prove what will happen for Shona.</a:t>
            </a:r>
          </a:p>
          <a:p>
            <a:endParaRPr dirty="0"/>
          </a:p>
          <a:p>
            <a:r>
              <a:rPr dirty="0"/>
              <a:t>So what does this change about how I would work?</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answer the question: Vygotsky helps me understand Shona's communication and play as social activity, so support has to be social too.
It changes what I do. I observe, find her level, support her, step back, review and adapt, instead of waiting for her to 'catch up' or doing things for her.
It stops short in important places: the emotional meaning of separation, her individual characteristics, and anything diagnostic. The evidence I've used is general, so it suggests, not proves, what could help her (Smits-van der Nat et al., 2024).
That's why observation and review matter. I'd use Vygotsky as a framework for my judgement, not a replacement for it. Vygotsky is a useful practitioner framework for Shona's communication and social participation, but not a complete explanation of her behaviour. Thank you. I'm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F3A4D"/>
        </a:solidFill>
        <a:effectLst/>
      </p:bgPr>
    </p:bg>
    <p:spTree>
      <p:nvGrpSpPr>
        <p:cNvPr id="1" name=""/>
        <p:cNvGrpSpPr/>
        <p:nvPr/>
      </p:nvGrpSpPr>
      <p:grpSpPr>
        <a:xfrm>
          <a:off x="0" y="0"/>
          <a:ext cx="0" cy="0"/>
          <a:chOff x="0" y="0"/>
          <a:chExt cx="0" cy="0"/>
        </a:xfrm>
      </p:grpSpPr>
      <p:sp>
        <p:nvSpPr>
          <p:cNvPr id="2" name="Text 0"/>
          <p:cNvSpPr txBox="1"/>
          <p:nvPr/>
        </p:nvSpPr>
        <p:spPr>
          <a:xfrm>
            <a:off x="548640" y="320040"/>
            <a:ext cx="8046720" cy="1005840"/>
          </a:xfrm>
          <a:prstGeom prst="rect">
            <a:avLst/>
          </a:prstGeom>
          <a:noFill/>
          <a:ln/>
        </p:spPr>
        <p:txBody>
          <a:bodyPr wrap="square" lIns="25400" tIns="25400" rIns="25400" bIns="25400" rtlCol="0" anchor="ctr"/>
          <a:lstStyle/>
          <a:p>
            <a:pPr marL="0" indent="0">
              <a:buNone/>
            </a:pPr>
            <a:r>
              <a:rPr lang="en-US" sz="2600" b="1" dirty="0">
                <a:solidFill>
                  <a:srgbClr val="FFFFFF"/>
                </a:solidFill>
                <a:latin typeface="Georgia" pitchFamily="34" charset="0"/>
                <a:ea typeface="Georgia" pitchFamily="34" charset="-122"/>
                <a:cs typeface="Georgia" pitchFamily="34" charset="-120"/>
              </a:rPr>
              <a:t>Applying Vygotsky’s Sociocultural Theory to Support Shona in an Early Years Nursery</a:t>
            </a:r>
            <a:endParaRPr lang="en-US" sz="2600" dirty="0"/>
          </a:p>
        </p:txBody>
      </p:sp>
      <p:sp>
        <p:nvSpPr>
          <p:cNvPr id="3" name="Shape 1"/>
          <p:cNvSpPr/>
          <p:nvPr/>
        </p:nvSpPr>
        <p:spPr>
          <a:xfrm>
            <a:off x="548640" y="1554480"/>
            <a:ext cx="2423160" cy="640080"/>
          </a:xfrm>
          <a:prstGeom prst="roundRect">
            <a:avLst>
              <a:gd name="adj" fmla="val 8571"/>
            </a:avLst>
          </a:prstGeom>
          <a:solidFill>
            <a:srgbClr val="2A7F8E"/>
          </a:solidFill>
          <a:ln w="9525">
            <a:solidFill>
              <a:srgbClr val="2A7F8E"/>
            </a:solidFill>
            <a:prstDash val="solid"/>
          </a:ln>
        </p:spPr>
        <p:txBody>
          <a:bodyPr/>
          <a:lstStyle/>
          <a:p>
            <a:endParaRPr lang="en-GB"/>
          </a:p>
        </p:txBody>
      </p:sp>
      <p:sp>
        <p:nvSpPr>
          <p:cNvPr id="4" name="Text 2"/>
          <p:cNvSpPr txBox="1"/>
          <p:nvPr/>
        </p:nvSpPr>
        <p:spPr>
          <a:xfrm>
            <a:off x="548640" y="1554480"/>
            <a:ext cx="2423160" cy="640080"/>
          </a:xfrm>
          <a:prstGeom prst="rect">
            <a:avLst/>
          </a:prstGeom>
          <a:noFill/>
          <a:ln/>
        </p:spPr>
        <p:txBody>
          <a:bodyPr wrap="square" lIns="25400" tIns="25400" rIns="25400" bIns="2540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SHONA</a:t>
            </a:r>
            <a:endParaRPr lang="en-US" sz="1500" dirty="0"/>
          </a:p>
        </p:txBody>
      </p:sp>
      <p:sp>
        <p:nvSpPr>
          <p:cNvPr id="5" name="Text 3"/>
          <p:cNvSpPr txBox="1"/>
          <p:nvPr/>
        </p:nvSpPr>
        <p:spPr>
          <a:xfrm>
            <a:off x="2971800" y="1554480"/>
            <a:ext cx="365760" cy="64008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6" name="Shape 4"/>
          <p:cNvSpPr/>
          <p:nvPr/>
        </p:nvSpPr>
        <p:spPr>
          <a:xfrm>
            <a:off x="3337560" y="1554480"/>
            <a:ext cx="2423160" cy="640080"/>
          </a:xfrm>
          <a:prstGeom prst="roundRect">
            <a:avLst>
              <a:gd name="adj" fmla="val 8571"/>
            </a:avLst>
          </a:prstGeom>
          <a:solidFill>
            <a:srgbClr val="D9694B"/>
          </a:solidFill>
          <a:ln w="9525">
            <a:solidFill>
              <a:srgbClr val="D9694B"/>
            </a:solidFill>
            <a:prstDash val="solid"/>
          </a:ln>
        </p:spPr>
        <p:txBody>
          <a:bodyPr/>
          <a:lstStyle/>
          <a:p>
            <a:endParaRPr lang="en-GB"/>
          </a:p>
        </p:txBody>
      </p:sp>
      <p:sp>
        <p:nvSpPr>
          <p:cNvPr id="7" name="Text 5"/>
          <p:cNvSpPr txBox="1"/>
          <p:nvPr/>
        </p:nvSpPr>
        <p:spPr>
          <a:xfrm>
            <a:off x="3337560" y="1554480"/>
            <a:ext cx="2423160" cy="640080"/>
          </a:xfrm>
          <a:prstGeom prst="rect">
            <a:avLst/>
          </a:prstGeom>
          <a:noFill/>
          <a:ln/>
        </p:spPr>
        <p:txBody>
          <a:bodyPr wrap="square" lIns="25400" tIns="25400" rIns="25400" bIns="2540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VYGOTSKY</a:t>
            </a:r>
            <a:endParaRPr lang="en-US" sz="1500" dirty="0"/>
          </a:p>
        </p:txBody>
      </p:sp>
      <p:sp>
        <p:nvSpPr>
          <p:cNvPr id="8" name="Text 6"/>
          <p:cNvSpPr txBox="1"/>
          <p:nvPr/>
        </p:nvSpPr>
        <p:spPr>
          <a:xfrm>
            <a:off x="5760720" y="1554480"/>
            <a:ext cx="365760" cy="640080"/>
          </a:xfrm>
          <a:prstGeom prst="rect">
            <a:avLst/>
          </a:prstGeom>
          <a:noFill/>
          <a:ln/>
        </p:spPr>
        <p:txBody>
          <a:bodyPr wrap="square" lIns="0" tIns="0" rIns="0" bIns="0" rtlCol="0" anchor="ctr"/>
          <a:lstStyle/>
          <a:p>
            <a:pPr marL="0" indent="0" algn="ctr">
              <a:buNone/>
            </a:pPr>
            <a:r>
              <a:rPr lang="en-US" sz="2200" dirty="0">
                <a:solidFill>
                  <a:srgbClr val="FFFFFF"/>
                </a:solidFill>
                <a:latin typeface="Calibri" pitchFamily="34" charset="0"/>
                <a:ea typeface="Calibri" pitchFamily="34" charset="-122"/>
                <a:cs typeface="Calibri" pitchFamily="34" charset="-120"/>
              </a:rPr>
              <a:t>→</a:t>
            </a:r>
            <a:endParaRPr lang="en-US" sz="2200" dirty="0"/>
          </a:p>
        </p:txBody>
      </p:sp>
      <p:sp>
        <p:nvSpPr>
          <p:cNvPr id="9" name="Shape 7"/>
          <p:cNvSpPr/>
          <p:nvPr/>
        </p:nvSpPr>
        <p:spPr>
          <a:xfrm>
            <a:off x="6126480" y="1554480"/>
            <a:ext cx="2423160" cy="640080"/>
          </a:xfrm>
          <a:prstGeom prst="roundRect">
            <a:avLst>
              <a:gd name="adj" fmla="val 8571"/>
            </a:avLst>
          </a:prstGeom>
          <a:solidFill>
            <a:srgbClr val="2A7F8E"/>
          </a:solidFill>
          <a:ln w="9525">
            <a:solidFill>
              <a:srgbClr val="2A7F8E"/>
            </a:solidFill>
            <a:prstDash val="solid"/>
          </a:ln>
        </p:spPr>
        <p:txBody>
          <a:bodyPr/>
          <a:lstStyle/>
          <a:p>
            <a:endParaRPr lang="en-GB"/>
          </a:p>
        </p:txBody>
      </p:sp>
      <p:sp>
        <p:nvSpPr>
          <p:cNvPr id="10" name="Text 8"/>
          <p:cNvSpPr txBox="1"/>
          <p:nvPr/>
        </p:nvSpPr>
        <p:spPr>
          <a:xfrm>
            <a:off x="6126480" y="1554480"/>
            <a:ext cx="2423160" cy="640080"/>
          </a:xfrm>
          <a:prstGeom prst="rect">
            <a:avLst/>
          </a:prstGeom>
          <a:noFill/>
          <a:ln/>
        </p:spPr>
        <p:txBody>
          <a:bodyPr wrap="square" lIns="25400" tIns="25400" rIns="25400" bIns="2540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NURSERY PRACTICE</a:t>
            </a:r>
            <a:endParaRPr lang="en-US" sz="1500" dirty="0"/>
          </a:p>
        </p:txBody>
      </p:sp>
      <p:sp>
        <p:nvSpPr>
          <p:cNvPr id="11" name="Text 9"/>
          <p:cNvSpPr txBox="1"/>
          <p:nvPr/>
        </p:nvSpPr>
        <p:spPr>
          <a:xfrm>
            <a:off x="548640" y="2560320"/>
            <a:ext cx="8046720" cy="2011680"/>
          </a:xfrm>
          <a:prstGeom prst="rect">
            <a:avLst/>
          </a:prstGeom>
          <a:noFill/>
          <a:ln/>
        </p:spPr>
        <p:txBody>
          <a:bodyPr wrap="square" lIns="25400" tIns="25400" rIns="25400" bIns="25400" rtlCol="0" anchor="t"/>
          <a:lstStyle/>
          <a:p>
            <a:pPr marL="0" indent="0">
              <a:buNone/>
            </a:pPr>
            <a:r>
              <a:rPr lang="en-US" sz="1300" dirty="0">
                <a:solidFill>
                  <a:srgbClr val="DCEBEE"/>
                </a:solidFill>
                <a:latin typeface="Calibri" pitchFamily="34" charset="0"/>
                <a:ea typeface="Calibri" pitchFamily="34" charset="-122"/>
                <a:cs typeface="Calibri" pitchFamily="34" charset="-120"/>
              </a:rPr>
              <a:t>Case question: how far does a one-theory lens take a practitioner supporting Shona (age 3)?</a:t>
            </a:r>
            <a:endParaRPr lang="en-US" sz="1300" dirty="0"/>
          </a:p>
          <a:p>
            <a:pPr marL="0" indent="0">
              <a:buNone/>
            </a:pPr>
            <a:endParaRPr lang="en-US" sz="1300" dirty="0"/>
          </a:p>
          <a:p>
            <a:pPr marL="0" indent="0">
              <a:buNone/>
            </a:pPr>
            <a:r>
              <a:rPr lang="en-US" sz="1300" dirty="0">
                <a:solidFill>
                  <a:srgbClr val="DCEBEE"/>
                </a:solidFill>
                <a:latin typeface="Calibri" pitchFamily="34" charset="0"/>
                <a:ea typeface="Calibri" pitchFamily="34" charset="-122"/>
                <a:cs typeface="Calibri" pitchFamily="34" charset="-120"/>
              </a:rPr>
              <a:t>Name: EDMUND ABEIKU QUARSHIE</a:t>
            </a:r>
          </a:p>
          <a:p>
            <a:pPr marL="0" indent="0">
              <a:buNone/>
            </a:pPr>
            <a:r>
              <a:rPr lang="en-US" sz="1300" dirty="0">
                <a:solidFill>
                  <a:srgbClr val="DCEBEE"/>
                </a:solidFill>
                <a:latin typeface="Calibri" pitchFamily="34" charset="0"/>
                <a:ea typeface="Calibri" pitchFamily="34" charset="-122"/>
                <a:cs typeface="Calibri" pitchFamily="34" charset="-120"/>
              </a:rPr>
              <a:t>Student number: 2525233</a:t>
            </a:r>
            <a:endParaRPr lang="en-US" sz="1300" dirty="0"/>
          </a:p>
          <a:p>
            <a:pPr marL="0" indent="0">
              <a:buNone/>
            </a:pPr>
            <a:r>
              <a:rPr lang="en-US" sz="1300" dirty="0">
                <a:solidFill>
                  <a:srgbClr val="DCEBEE"/>
                </a:solidFill>
                <a:latin typeface="Calibri" pitchFamily="34" charset="0"/>
                <a:ea typeface="Calibri" pitchFamily="34" charset="-122"/>
                <a:cs typeface="Calibri" pitchFamily="34" charset="-120"/>
              </a:rPr>
              <a:t>Module: LCHS4010 Psychology in Health and Social care</a:t>
            </a:r>
            <a:endParaRPr lang="en-US" sz="1300" dirty="0"/>
          </a:p>
          <a:p>
            <a:pPr marL="0" indent="0">
              <a:buNone/>
            </a:pPr>
            <a:r>
              <a:rPr lang="en-US" sz="1300" dirty="0">
                <a:solidFill>
                  <a:srgbClr val="DCEBEE"/>
                </a:solidFill>
                <a:latin typeface="Calibri" pitchFamily="34" charset="0"/>
                <a:ea typeface="Calibri" pitchFamily="34" charset="-122"/>
                <a:cs typeface="Calibri" pitchFamily="34" charset="-120"/>
              </a:rPr>
              <a:t>Lecturer: RIZWAN NADIM</a:t>
            </a:r>
            <a:endParaRPr lang="en-US" sz="1300" dirty="0"/>
          </a:p>
          <a:p>
            <a:pPr marL="0" indent="0">
              <a:buNone/>
            </a:pPr>
            <a:r>
              <a:rPr lang="en-US" sz="1300" dirty="0">
                <a:solidFill>
                  <a:srgbClr val="DCEBEE"/>
                </a:solidFill>
                <a:latin typeface="Calibri" pitchFamily="34" charset="0"/>
                <a:ea typeface="Calibri" pitchFamily="34" charset="-122"/>
                <a:cs typeface="Calibri" pitchFamily="34" charset="-120"/>
              </a:rPr>
              <a:t>Assignment: Individual Presentation</a:t>
            </a:r>
            <a:endParaRPr lang="en-US" sz="1300" dirty="0"/>
          </a:p>
        </p:txBody>
      </p:sp>
      <p:sp>
        <p:nvSpPr>
          <p:cNvPr id="12" name="Text 10"/>
          <p:cNvSpPr txBox="1"/>
          <p:nvPr/>
        </p:nvSpPr>
        <p:spPr>
          <a:xfrm>
            <a:off x="548640" y="4663440"/>
            <a:ext cx="8046720" cy="274320"/>
          </a:xfrm>
          <a:prstGeom prst="rect">
            <a:avLst/>
          </a:prstGeom>
          <a:noFill/>
          <a:ln/>
        </p:spPr>
        <p:txBody>
          <a:bodyPr wrap="square" lIns="25400" tIns="25400" rIns="25400" bIns="25400" rtlCol="0" anchor="t"/>
          <a:lstStyle/>
          <a:p>
            <a:pPr marL="0" indent="0">
              <a:buNone/>
            </a:pPr>
            <a:r>
              <a:rPr lang="en-US" sz="1000" i="1" dirty="0">
                <a:solidFill>
                  <a:srgbClr val="DCEBEE"/>
                </a:solidFill>
                <a:latin typeface="Calibri" pitchFamily="34" charset="0"/>
                <a:ea typeface="Calibri" pitchFamily="34" charset="-122"/>
                <a:cs typeface="Calibri" pitchFamily="34" charset="-120"/>
              </a:rPr>
              <a:t>Certificate of Higher Education in Health and Social Care</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Starting with Shona: what do I actually know?</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Case facts first. Interpretation second.</a:t>
            </a:r>
            <a:endParaRPr lang="en-US" sz="1150" dirty="0"/>
          </a:p>
        </p:txBody>
      </p:sp>
      <p:sp>
        <p:nvSpPr>
          <p:cNvPr id="5" name="Shape 3"/>
          <p:cNvSpPr/>
          <p:nvPr/>
        </p:nvSpPr>
        <p:spPr>
          <a:xfrm>
            <a:off x="41148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CEBEE"/>
          </a:solidFill>
          <a:ln w="9525">
            <a:solidFill>
              <a:srgbClr val="DCEBEE"/>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CEBEE"/>
          </a:solidFill>
          <a:ln w="9525">
            <a:solidFill>
              <a:srgbClr val="DCEBEE"/>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(Department for Education, 2023)</a:t>
            </a:r>
            <a:endParaRPr lang="en-US" sz="900" dirty="0"/>
          </a:p>
        </p:txBody>
      </p:sp>
      <p:sp>
        <p:nvSpPr>
          <p:cNvPr id="19" name="Shape 17"/>
          <p:cNvSpPr/>
          <p:nvPr/>
        </p:nvSpPr>
        <p:spPr>
          <a:xfrm>
            <a:off x="411480" y="1005840"/>
            <a:ext cx="2651760" cy="1828800"/>
          </a:xfrm>
          <a:prstGeom prst="roundRect">
            <a:avLst>
              <a:gd name="adj" fmla="val 3000"/>
            </a:avLst>
          </a:prstGeom>
          <a:solidFill>
            <a:srgbClr val="FFFFFF"/>
          </a:solidFill>
          <a:ln w="15875">
            <a:solidFill>
              <a:srgbClr val="2A7F8E"/>
            </a:solidFill>
            <a:prstDash val="solid"/>
          </a:ln>
        </p:spPr>
        <p:txBody>
          <a:bodyPr/>
          <a:lstStyle/>
          <a:p>
            <a:endParaRPr lang="en-GB"/>
          </a:p>
        </p:txBody>
      </p:sp>
      <p:sp>
        <p:nvSpPr>
          <p:cNvPr id="20" name="Shape 18"/>
          <p:cNvSpPr/>
          <p:nvPr/>
        </p:nvSpPr>
        <p:spPr>
          <a:xfrm>
            <a:off x="411480" y="1005840"/>
            <a:ext cx="2651760"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21" name="Text 19"/>
          <p:cNvSpPr txBox="1"/>
          <p:nvPr/>
        </p:nvSpPr>
        <p:spPr>
          <a:xfrm>
            <a:off x="484632" y="1005840"/>
            <a:ext cx="250545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WHAT WE KNOW</a:t>
            </a:r>
            <a:endParaRPr lang="en-US" sz="1100" dirty="0"/>
          </a:p>
        </p:txBody>
      </p:sp>
      <p:sp>
        <p:nvSpPr>
          <p:cNvPr id="22" name="Text 20"/>
          <p:cNvSpPr txBox="1"/>
          <p:nvPr/>
        </p:nvSpPr>
        <p:spPr>
          <a:xfrm>
            <a:off x="484632" y="1335024"/>
            <a:ext cx="2505456" cy="1463040"/>
          </a:xfrm>
          <a:prstGeom prst="rect">
            <a:avLst/>
          </a:prstGeom>
          <a:noFill/>
          <a:ln/>
        </p:spPr>
        <p:txBody>
          <a:bodyPr wrap="square" lIns="25400" tIns="25400" rIns="25400" bIns="25400" rtlCol="0" anchor="t"/>
          <a:lstStyle/>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Age 3, recently joined nursery</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Anxious when left by carers</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Limited verbal communication</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Difficulty engaging in group play</a:t>
            </a:r>
            <a:endParaRPr lang="en-US" sz="1100" dirty="0"/>
          </a:p>
        </p:txBody>
      </p:sp>
      <p:sp>
        <p:nvSpPr>
          <p:cNvPr id="23" name="Shape 21"/>
          <p:cNvSpPr/>
          <p:nvPr/>
        </p:nvSpPr>
        <p:spPr>
          <a:xfrm>
            <a:off x="3200400" y="1005840"/>
            <a:ext cx="2651760" cy="1828800"/>
          </a:xfrm>
          <a:prstGeom prst="roundRect">
            <a:avLst>
              <a:gd name="adj" fmla="val 3000"/>
            </a:avLst>
          </a:prstGeom>
          <a:solidFill>
            <a:srgbClr val="FFFFFF"/>
          </a:solidFill>
          <a:ln w="15875">
            <a:solidFill>
              <a:srgbClr val="D9694B"/>
            </a:solidFill>
            <a:prstDash val="solid"/>
          </a:ln>
        </p:spPr>
        <p:txBody>
          <a:bodyPr/>
          <a:lstStyle/>
          <a:p>
            <a:endParaRPr lang="en-GB"/>
          </a:p>
        </p:txBody>
      </p:sp>
      <p:sp>
        <p:nvSpPr>
          <p:cNvPr id="24" name="Shape 22"/>
          <p:cNvSpPr/>
          <p:nvPr/>
        </p:nvSpPr>
        <p:spPr>
          <a:xfrm>
            <a:off x="3200400" y="1005840"/>
            <a:ext cx="2651760"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25" name="Text 23"/>
          <p:cNvSpPr txBox="1"/>
          <p:nvPr/>
        </p:nvSpPr>
        <p:spPr>
          <a:xfrm>
            <a:off x="3273552" y="1005840"/>
            <a:ext cx="250545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WHAT I STILL NEED TO FIND OUT</a:t>
            </a:r>
            <a:endParaRPr lang="en-US" sz="1100" dirty="0"/>
          </a:p>
        </p:txBody>
      </p:sp>
      <p:sp>
        <p:nvSpPr>
          <p:cNvPr id="26" name="Text 24"/>
          <p:cNvSpPr txBox="1"/>
          <p:nvPr/>
        </p:nvSpPr>
        <p:spPr>
          <a:xfrm>
            <a:off x="3273552" y="1335024"/>
            <a:ext cx="2505456" cy="1463040"/>
          </a:xfrm>
          <a:prstGeom prst="rect">
            <a:avLst/>
          </a:prstGeom>
          <a:noFill/>
          <a:ln/>
        </p:spPr>
        <p:txBody>
          <a:bodyPr wrap="square" lIns="25400" tIns="25400" rIns="25400" bIns="25400" rtlCol="0" anchor="t"/>
          <a:lstStyle/>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When and with whom anxiety happens</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How she communicates beyond words</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What she does in one-to-one vs group</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What helps her settle</a:t>
            </a:r>
            <a:endParaRPr lang="en-US" sz="1100" dirty="0"/>
          </a:p>
        </p:txBody>
      </p:sp>
      <p:sp>
        <p:nvSpPr>
          <p:cNvPr id="27" name="Shape 25"/>
          <p:cNvSpPr/>
          <p:nvPr/>
        </p:nvSpPr>
        <p:spPr>
          <a:xfrm>
            <a:off x="5989320" y="1005840"/>
            <a:ext cx="2743200" cy="1828800"/>
          </a:xfrm>
          <a:prstGeom prst="roundRect">
            <a:avLst>
              <a:gd name="adj" fmla="val 3000"/>
            </a:avLst>
          </a:prstGeom>
          <a:solidFill>
            <a:srgbClr val="FFFFFF"/>
          </a:solidFill>
          <a:ln w="15875">
            <a:solidFill>
              <a:srgbClr val="1F3A4D"/>
            </a:solidFill>
            <a:prstDash val="solid"/>
          </a:ln>
        </p:spPr>
        <p:txBody>
          <a:bodyPr/>
          <a:lstStyle/>
          <a:p>
            <a:endParaRPr lang="en-GB"/>
          </a:p>
        </p:txBody>
      </p:sp>
      <p:sp>
        <p:nvSpPr>
          <p:cNvPr id="28" name="Shape 26"/>
          <p:cNvSpPr/>
          <p:nvPr/>
        </p:nvSpPr>
        <p:spPr>
          <a:xfrm>
            <a:off x="5989320" y="1005840"/>
            <a:ext cx="2743200" cy="274320"/>
          </a:xfrm>
          <a:prstGeom prst="roundRect">
            <a:avLst>
              <a:gd name="adj" fmla="val 20000"/>
            </a:avLst>
          </a:prstGeom>
          <a:solidFill>
            <a:srgbClr val="1F3A4D"/>
          </a:solidFill>
          <a:ln w="9525">
            <a:solidFill>
              <a:srgbClr val="1F3A4D"/>
            </a:solidFill>
            <a:prstDash val="solid"/>
          </a:ln>
        </p:spPr>
        <p:txBody>
          <a:bodyPr/>
          <a:lstStyle/>
          <a:p>
            <a:endParaRPr lang="en-GB"/>
          </a:p>
        </p:txBody>
      </p:sp>
      <p:sp>
        <p:nvSpPr>
          <p:cNvPr id="29" name="Text 27"/>
          <p:cNvSpPr txBox="1"/>
          <p:nvPr/>
        </p:nvSpPr>
        <p:spPr>
          <a:xfrm>
            <a:off x="6062472" y="1005840"/>
            <a:ext cx="259689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I WOULD NOT CONCLUDE</a:t>
            </a:r>
            <a:endParaRPr lang="en-US" sz="1100" dirty="0"/>
          </a:p>
        </p:txBody>
      </p:sp>
      <p:sp>
        <p:nvSpPr>
          <p:cNvPr id="30" name="Text 28"/>
          <p:cNvSpPr txBox="1"/>
          <p:nvPr/>
        </p:nvSpPr>
        <p:spPr>
          <a:xfrm>
            <a:off x="6062472" y="1335024"/>
            <a:ext cx="2596896" cy="1463040"/>
          </a:xfrm>
          <a:prstGeom prst="rect">
            <a:avLst/>
          </a:prstGeom>
          <a:noFill/>
          <a:ln/>
        </p:spPr>
        <p:txBody>
          <a:bodyPr wrap="square" lIns="25400" tIns="25400" rIns="25400" bIns="25400" rtlCol="0" anchor="t"/>
          <a:lstStyle/>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A diagnosis or SEND need</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Anything about family or home</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Limited speech = limited thinking</a:t>
            </a:r>
            <a:endParaRPr lang="en-US" sz="1100" dirty="0"/>
          </a:p>
          <a:p>
            <a:pPr marL="342900" indent="-342900">
              <a:spcAft>
                <a:spcPts val="300"/>
              </a:spcAft>
              <a:buSzPct val="100000"/>
              <a:buChar char="•"/>
            </a:pPr>
            <a:r>
              <a:rPr lang="en-US" sz="1100" dirty="0">
                <a:solidFill>
                  <a:srgbClr val="22313A"/>
                </a:solidFill>
                <a:latin typeface="Calibri" pitchFamily="34" charset="0"/>
                <a:ea typeface="Calibri" pitchFamily="34" charset="-122"/>
                <a:cs typeface="Calibri" pitchFamily="34" charset="-120"/>
              </a:rPr>
              <a:t>One cause for what I see</a:t>
            </a:r>
            <a:endParaRPr lang="en-US" sz="1100" dirty="0"/>
          </a:p>
        </p:txBody>
      </p:sp>
      <p:sp>
        <p:nvSpPr>
          <p:cNvPr id="31" name="Shape 29"/>
          <p:cNvSpPr/>
          <p:nvPr/>
        </p:nvSpPr>
        <p:spPr>
          <a:xfrm>
            <a:off x="411480" y="3017520"/>
            <a:ext cx="2697480" cy="1417320"/>
          </a:xfrm>
          <a:prstGeom prst="roundRect">
            <a:avLst>
              <a:gd name="adj" fmla="val 3871"/>
            </a:avLst>
          </a:prstGeom>
          <a:solidFill>
            <a:srgbClr val="DCEBEE"/>
          </a:solidFill>
          <a:ln w="9525">
            <a:solidFill>
              <a:srgbClr val="DCEBEE"/>
            </a:solidFill>
            <a:prstDash val="solid"/>
          </a:ln>
        </p:spPr>
        <p:txBody>
          <a:bodyPr/>
          <a:lstStyle/>
          <a:p>
            <a:endParaRPr lang="en-GB"/>
          </a:p>
        </p:txBody>
      </p:sp>
      <p:sp>
        <p:nvSpPr>
          <p:cNvPr id="32" name="Text 30"/>
          <p:cNvSpPr txBox="1"/>
          <p:nvPr/>
        </p:nvSpPr>
        <p:spPr>
          <a:xfrm>
            <a:off x="502920" y="3063240"/>
            <a:ext cx="2514600" cy="274320"/>
          </a:xfrm>
          <a:prstGeom prst="rect">
            <a:avLst/>
          </a:prstGeom>
          <a:noFill/>
          <a:ln/>
        </p:spPr>
        <p:txBody>
          <a:bodyPr wrap="square" lIns="25400" tIns="25400" rIns="25400" bIns="25400" rtlCol="0" anchor="t"/>
          <a:lstStyle/>
          <a:p>
            <a:pPr marL="0" indent="0">
              <a:buNone/>
            </a:pPr>
            <a:r>
              <a:rPr lang="en-US" sz="1200" b="1" dirty="0">
                <a:solidFill>
                  <a:srgbClr val="1F3A4D"/>
                </a:solidFill>
                <a:latin typeface="Calibri" pitchFamily="34" charset="0"/>
                <a:ea typeface="Calibri" pitchFamily="34" charset="-122"/>
                <a:cs typeface="Calibri" pitchFamily="34" charset="-120"/>
              </a:rPr>
              <a:t>EMOTIONAL</a:t>
            </a:r>
            <a:endParaRPr lang="en-US" sz="1200" dirty="0"/>
          </a:p>
        </p:txBody>
      </p:sp>
      <p:sp>
        <p:nvSpPr>
          <p:cNvPr id="33" name="Text 31"/>
          <p:cNvSpPr txBox="1"/>
          <p:nvPr/>
        </p:nvSpPr>
        <p:spPr>
          <a:xfrm>
            <a:off x="502920" y="3383280"/>
            <a:ext cx="2514600" cy="548640"/>
          </a:xfrm>
          <a:prstGeom prst="rect">
            <a:avLst/>
          </a:prstGeom>
          <a:noFill/>
          <a:ln/>
        </p:spPr>
        <p:txBody>
          <a:bodyPr wrap="square" lIns="25400" tIns="25400" rIns="25400" bIns="25400" rtlCol="0" anchor="t"/>
          <a:lstStyle/>
          <a:p>
            <a:pPr marL="0" indent="0">
              <a:buNone/>
            </a:pPr>
            <a:r>
              <a:rPr lang="en-US" sz="1150" dirty="0">
                <a:solidFill>
                  <a:srgbClr val="22313A"/>
                </a:solidFill>
                <a:latin typeface="Calibri" pitchFamily="34" charset="0"/>
                <a:ea typeface="Calibri" pitchFamily="34" charset="-122"/>
                <a:cs typeface="Calibri" pitchFamily="34" charset="-120"/>
              </a:rPr>
              <a:t>Settling: times, triggers, what helps</a:t>
            </a:r>
            <a:endParaRPr lang="en-US" sz="1150" dirty="0"/>
          </a:p>
        </p:txBody>
      </p:sp>
      <p:sp>
        <p:nvSpPr>
          <p:cNvPr id="34" name="Text 32"/>
          <p:cNvSpPr txBox="1"/>
          <p:nvPr/>
        </p:nvSpPr>
        <p:spPr>
          <a:xfrm>
            <a:off x="502920" y="3931920"/>
            <a:ext cx="2514600" cy="411480"/>
          </a:xfrm>
          <a:prstGeom prst="rect">
            <a:avLst/>
          </a:prstGeom>
          <a:noFill/>
          <a:ln/>
        </p:spPr>
        <p:txBody>
          <a:bodyPr wrap="square" lIns="25400" tIns="25400" rIns="25400" bIns="25400" rtlCol="0" anchor="t"/>
          <a:lstStyle/>
          <a:p>
            <a:pPr marL="0" indent="0">
              <a:buNone/>
            </a:pPr>
            <a:r>
              <a:rPr lang="en-US" sz="950" i="1" dirty="0">
                <a:solidFill>
                  <a:srgbClr val="5B6B73"/>
                </a:solidFill>
                <a:latin typeface="Calibri" pitchFamily="34" charset="0"/>
                <a:ea typeface="Calibri" pitchFamily="34" charset="-122"/>
                <a:cs typeface="Calibri" pitchFamily="34" charset="-120"/>
              </a:rPr>
              <a:t>Physical and cognitive wellbeing: watched through play</a:t>
            </a:r>
            <a:endParaRPr lang="en-US" sz="950" dirty="0"/>
          </a:p>
        </p:txBody>
      </p:sp>
      <p:sp>
        <p:nvSpPr>
          <p:cNvPr id="35" name="Shape 33"/>
          <p:cNvSpPr/>
          <p:nvPr/>
        </p:nvSpPr>
        <p:spPr>
          <a:xfrm>
            <a:off x="3246120" y="3017520"/>
            <a:ext cx="2697480" cy="1417320"/>
          </a:xfrm>
          <a:prstGeom prst="roundRect">
            <a:avLst>
              <a:gd name="adj" fmla="val 3871"/>
            </a:avLst>
          </a:prstGeom>
          <a:solidFill>
            <a:srgbClr val="DCEBEE"/>
          </a:solidFill>
          <a:ln w="9525">
            <a:solidFill>
              <a:srgbClr val="DCEBEE"/>
            </a:solidFill>
            <a:prstDash val="solid"/>
          </a:ln>
        </p:spPr>
        <p:txBody>
          <a:bodyPr/>
          <a:lstStyle/>
          <a:p>
            <a:endParaRPr lang="en-GB"/>
          </a:p>
        </p:txBody>
      </p:sp>
      <p:sp>
        <p:nvSpPr>
          <p:cNvPr id="36" name="Text 34"/>
          <p:cNvSpPr txBox="1"/>
          <p:nvPr/>
        </p:nvSpPr>
        <p:spPr>
          <a:xfrm>
            <a:off x="3337560" y="3063240"/>
            <a:ext cx="2514600" cy="274320"/>
          </a:xfrm>
          <a:prstGeom prst="rect">
            <a:avLst/>
          </a:prstGeom>
          <a:noFill/>
          <a:ln/>
        </p:spPr>
        <p:txBody>
          <a:bodyPr wrap="square" lIns="25400" tIns="25400" rIns="25400" bIns="25400" rtlCol="0" anchor="t"/>
          <a:lstStyle/>
          <a:p>
            <a:pPr marL="0" indent="0">
              <a:buNone/>
            </a:pPr>
            <a:r>
              <a:rPr lang="en-US" sz="1200" b="1" dirty="0">
                <a:solidFill>
                  <a:srgbClr val="1F3A4D"/>
                </a:solidFill>
                <a:latin typeface="Calibri" pitchFamily="34" charset="0"/>
                <a:ea typeface="Calibri" pitchFamily="34" charset="-122"/>
                <a:cs typeface="Calibri" pitchFamily="34" charset="-120"/>
              </a:rPr>
              <a:t>SOCIAL</a:t>
            </a:r>
            <a:endParaRPr lang="en-US" sz="1200" dirty="0"/>
          </a:p>
        </p:txBody>
      </p:sp>
      <p:sp>
        <p:nvSpPr>
          <p:cNvPr id="37" name="Text 35"/>
          <p:cNvSpPr txBox="1"/>
          <p:nvPr/>
        </p:nvSpPr>
        <p:spPr>
          <a:xfrm>
            <a:off x="3337560" y="3383280"/>
            <a:ext cx="2514600" cy="548640"/>
          </a:xfrm>
          <a:prstGeom prst="rect">
            <a:avLst/>
          </a:prstGeom>
          <a:noFill/>
          <a:ln/>
        </p:spPr>
        <p:txBody>
          <a:bodyPr wrap="square" lIns="25400" tIns="25400" rIns="25400" bIns="25400" rtlCol="0" anchor="t"/>
          <a:lstStyle/>
          <a:p>
            <a:pPr marL="0" indent="0">
              <a:buNone/>
            </a:pPr>
            <a:r>
              <a:rPr lang="en-US" sz="1150" dirty="0">
                <a:solidFill>
                  <a:srgbClr val="22313A"/>
                </a:solidFill>
                <a:latin typeface="Calibri" pitchFamily="34" charset="0"/>
                <a:ea typeface="Calibri" pitchFamily="34" charset="-122"/>
                <a:cs typeface="Calibri" pitchFamily="34" charset="-120"/>
              </a:rPr>
              <a:t>Approaches, watches, joins or withdraws?</a:t>
            </a:r>
            <a:endParaRPr lang="en-US" sz="1150" dirty="0"/>
          </a:p>
        </p:txBody>
      </p:sp>
      <p:sp>
        <p:nvSpPr>
          <p:cNvPr id="38" name="Text 36"/>
          <p:cNvSpPr txBox="1"/>
          <p:nvPr/>
        </p:nvSpPr>
        <p:spPr>
          <a:xfrm>
            <a:off x="3337560" y="3931920"/>
            <a:ext cx="2514600" cy="411480"/>
          </a:xfrm>
          <a:prstGeom prst="rect">
            <a:avLst/>
          </a:prstGeom>
          <a:noFill/>
          <a:ln/>
        </p:spPr>
        <p:txBody>
          <a:bodyPr wrap="square" lIns="25400" tIns="25400" rIns="25400" bIns="25400" rtlCol="0" anchor="t"/>
          <a:lstStyle/>
          <a:p>
            <a:pPr marL="0" indent="0">
              <a:buNone/>
            </a:pPr>
            <a:r>
              <a:rPr lang="en-US" sz="950" i="1" dirty="0">
                <a:solidFill>
                  <a:srgbClr val="5B6B73"/>
                </a:solidFill>
                <a:latin typeface="Calibri" pitchFamily="34" charset="0"/>
                <a:ea typeface="Calibri" pitchFamily="34" charset="-122"/>
                <a:cs typeface="Calibri" pitchFamily="34" charset="-120"/>
              </a:rPr>
              <a:t>Physical and cognitive wellbeing: watched through play</a:t>
            </a:r>
            <a:endParaRPr lang="en-US" sz="950" dirty="0"/>
          </a:p>
        </p:txBody>
      </p:sp>
      <p:sp>
        <p:nvSpPr>
          <p:cNvPr id="39" name="Shape 37"/>
          <p:cNvSpPr/>
          <p:nvPr/>
        </p:nvSpPr>
        <p:spPr>
          <a:xfrm>
            <a:off x="6080760" y="3017520"/>
            <a:ext cx="2697480" cy="1417320"/>
          </a:xfrm>
          <a:prstGeom prst="roundRect">
            <a:avLst>
              <a:gd name="adj" fmla="val 3871"/>
            </a:avLst>
          </a:prstGeom>
          <a:solidFill>
            <a:srgbClr val="DCEBEE"/>
          </a:solidFill>
          <a:ln w="9525">
            <a:solidFill>
              <a:srgbClr val="DCEBEE"/>
            </a:solidFill>
            <a:prstDash val="solid"/>
          </a:ln>
        </p:spPr>
        <p:txBody>
          <a:bodyPr/>
          <a:lstStyle/>
          <a:p>
            <a:endParaRPr lang="en-GB"/>
          </a:p>
        </p:txBody>
      </p:sp>
      <p:sp>
        <p:nvSpPr>
          <p:cNvPr id="40" name="Text 38"/>
          <p:cNvSpPr txBox="1"/>
          <p:nvPr/>
        </p:nvSpPr>
        <p:spPr>
          <a:xfrm>
            <a:off x="6172200" y="3063240"/>
            <a:ext cx="2514600" cy="274320"/>
          </a:xfrm>
          <a:prstGeom prst="rect">
            <a:avLst/>
          </a:prstGeom>
          <a:noFill/>
          <a:ln/>
        </p:spPr>
        <p:txBody>
          <a:bodyPr wrap="square" lIns="25400" tIns="25400" rIns="25400" bIns="25400" rtlCol="0" anchor="t"/>
          <a:lstStyle/>
          <a:p>
            <a:pPr marL="0" indent="0">
              <a:buNone/>
            </a:pPr>
            <a:r>
              <a:rPr lang="en-US" sz="1200" b="1" dirty="0">
                <a:solidFill>
                  <a:srgbClr val="1F3A4D"/>
                </a:solidFill>
                <a:latin typeface="Calibri" pitchFamily="34" charset="0"/>
                <a:ea typeface="Calibri" pitchFamily="34" charset="-122"/>
                <a:cs typeface="Calibri" pitchFamily="34" charset="-120"/>
              </a:rPr>
              <a:t>COMMUNICATION</a:t>
            </a:r>
            <a:endParaRPr lang="en-US" sz="1200" dirty="0"/>
          </a:p>
        </p:txBody>
      </p:sp>
      <p:sp>
        <p:nvSpPr>
          <p:cNvPr id="41" name="Text 39"/>
          <p:cNvSpPr txBox="1"/>
          <p:nvPr/>
        </p:nvSpPr>
        <p:spPr>
          <a:xfrm>
            <a:off x="6172200" y="3383280"/>
            <a:ext cx="2514600" cy="548640"/>
          </a:xfrm>
          <a:prstGeom prst="rect">
            <a:avLst/>
          </a:prstGeom>
          <a:noFill/>
          <a:ln/>
        </p:spPr>
        <p:txBody>
          <a:bodyPr wrap="square" lIns="25400" tIns="25400" rIns="25400" bIns="25400" rtlCol="0" anchor="t"/>
          <a:lstStyle/>
          <a:p>
            <a:pPr marL="0" indent="0">
              <a:buNone/>
            </a:pPr>
            <a:r>
              <a:rPr lang="en-US" sz="1150" dirty="0">
                <a:solidFill>
                  <a:srgbClr val="22313A"/>
                </a:solidFill>
                <a:latin typeface="Calibri" pitchFamily="34" charset="0"/>
                <a:ea typeface="Calibri" pitchFamily="34" charset="-122"/>
                <a:cs typeface="Calibri" pitchFamily="34" charset="-120"/>
              </a:rPr>
              <a:t>Gesture, sound, words, with whom</a:t>
            </a:r>
            <a:endParaRPr lang="en-US" sz="1150" dirty="0"/>
          </a:p>
        </p:txBody>
      </p:sp>
      <p:sp>
        <p:nvSpPr>
          <p:cNvPr id="42" name="Text 40"/>
          <p:cNvSpPr txBox="1"/>
          <p:nvPr/>
        </p:nvSpPr>
        <p:spPr>
          <a:xfrm>
            <a:off x="6172200" y="3931920"/>
            <a:ext cx="2514600" cy="411480"/>
          </a:xfrm>
          <a:prstGeom prst="rect">
            <a:avLst/>
          </a:prstGeom>
          <a:noFill/>
          <a:ln/>
        </p:spPr>
        <p:txBody>
          <a:bodyPr wrap="square" lIns="25400" tIns="25400" rIns="25400" bIns="25400" rtlCol="0" anchor="t"/>
          <a:lstStyle/>
          <a:p>
            <a:pPr marL="0" indent="0">
              <a:buNone/>
            </a:pPr>
            <a:r>
              <a:rPr lang="en-US" sz="950" i="1" dirty="0">
                <a:solidFill>
                  <a:srgbClr val="5B6B73"/>
                </a:solidFill>
                <a:latin typeface="Calibri" pitchFamily="34" charset="0"/>
                <a:ea typeface="Calibri" pitchFamily="34" charset="-122"/>
                <a:cs typeface="Calibri" pitchFamily="34" charset="-120"/>
              </a:rPr>
              <a:t>Physical and cognitive wellbeing: watched through play</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Why Vygotsky for this case?</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Match the lens to the problem</a:t>
            </a:r>
            <a:endParaRPr lang="en-US" sz="1150" dirty="0"/>
          </a:p>
        </p:txBody>
      </p:sp>
      <p:sp>
        <p:nvSpPr>
          <p:cNvPr id="5" name="Shape 3"/>
          <p:cNvSpPr/>
          <p:nvPr/>
        </p:nvSpPr>
        <p:spPr>
          <a:xfrm>
            <a:off x="41148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9694B"/>
          </a:solidFill>
          <a:ln w="9525">
            <a:solidFill>
              <a:srgbClr val="D9694B"/>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CEBEE"/>
          </a:solidFill>
          <a:ln w="9525">
            <a:solidFill>
              <a:srgbClr val="DCEBEE"/>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(Vygotsky, 1978; Skene et al., 2022)</a:t>
            </a:r>
            <a:endParaRPr lang="en-US" sz="900" dirty="0"/>
          </a:p>
        </p:txBody>
      </p:sp>
      <p:sp>
        <p:nvSpPr>
          <p:cNvPr id="19" name="Text 17"/>
          <p:cNvSpPr txBox="1"/>
          <p:nvPr/>
        </p:nvSpPr>
        <p:spPr>
          <a:xfrm>
            <a:off x="411480" y="1005840"/>
            <a:ext cx="3474720" cy="274320"/>
          </a:xfrm>
          <a:prstGeom prst="rect">
            <a:avLst/>
          </a:prstGeom>
          <a:noFill/>
          <a:ln/>
        </p:spPr>
        <p:txBody>
          <a:bodyPr wrap="square" lIns="25400" tIns="25400" rIns="25400" bIns="25400" rtlCol="0" anchor="t"/>
          <a:lstStyle/>
          <a:p>
            <a:pPr marL="0" indent="0">
              <a:buNone/>
            </a:pPr>
            <a:r>
              <a:rPr lang="en-US" sz="1100" b="1" dirty="0">
                <a:solidFill>
                  <a:srgbClr val="D9694B"/>
                </a:solidFill>
                <a:latin typeface="Calibri" pitchFamily="34" charset="0"/>
                <a:ea typeface="Calibri" pitchFamily="34" charset="-122"/>
                <a:cs typeface="Calibri" pitchFamily="34" charset="-120"/>
              </a:rPr>
              <a:t>WHAT I SEE IN SHONA</a:t>
            </a:r>
            <a:endParaRPr lang="en-US" sz="1100" dirty="0"/>
          </a:p>
        </p:txBody>
      </p:sp>
      <p:sp>
        <p:nvSpPr>
          <p:cNvPr id="20" name="Text 18"/>
          <p:cNvSpPr txBox="1"/>
          <p:nvPr/>
        </p:nvSpPr>
        <p:spPr>
          <a:xfrm>
            <a:off x="5120640" y="1005840"/>
            <a:ext cx="3566160" cy="274320"/>
          </a:xfrm>
          <a:prstGeom prst="rect">
            <a:avLst/>
          </a:prstGeom>
          <a:noFill/>
          <a:ln/>
        </p:spPr>
        <p:txBody>
          <a:bodyPr wrap="square" lIns="25400" tIns="25400" rIns="25400" bIns="25400" rtlCol="0" anchor="t"/>
          <a:lstStyle/>
          <a:p>
            <a:pPr marL="0" indent="0">
              <a:buNone/>
            </a:pPr>
            <a:r>
              <a:rPr lang="en-US" sz="1100" b="1" dirty="0">
                <a:solidFill>
                  <a:srgbClr val="2A7F8E"/>
                </a:solidFill>
                <a:latin typeface="Calibri" pitchFamily="34" charset="0"/>
                <a:ea typeface="Calibri" pitchFamily="34" charset="-122"/>
                <a:cs typeface="Calibri" pitchFamily="34" charset="-120"/>
              </a:rPr>
              <a:t>WHAT VYGOTSKY GIVES ME</a:t>
            </a:r>
            <a:endParaRPr lang="en-US" sz="1100" dirty="0"/>
          </a:p>
        </p:txBody>
      </p:sp>
      <p:sp>
        <p:nvSpPr>
          <p:cNvPr id="21" name="Shape 19"/>
          <p:cNvSpPr/>
          <p:nvPr/>
        </p:nvSpPr>
        <p:spPr>
          <a:xfrm>
            <a:off x="411480" y="1325880"/>
            <a:ext cx="3474720" cy="402336"/>
          </a:xfrm>
          <a:prstGeom prst="roundRect">
            <a:avLst>
              <a:gd name="adj" fmla="val 13636"/>
            </a:avLst>
          </a:prstGeom>
          <a:solidFill>
            <a:srgbClr val="FFFFFF"/>
          </a:solidFill>
          <a:ln w="9525">
            <a:solidFill>
              <a:srgbClr val="D9694B"/>
            </a:solidFill>
            <a:prstDash val="solid"/>
          </a:ln>
        </p:spPr>
        <p:txBody>
          <a:bodyPr/>
          <a:lstStyle/>
          <a:p>
            <a:endParaRPr lang="en-GB"/>
          </a:p>
        </p:txBody>
      </p:sp>
      <p:sp>
        <p:nvSpPr>
          <p:cNvPr id="22" name="Text 20"/>
          <p:cNvSpPr txBox="1"/>
          <p:nvPr/>
        </p:nvSpPr>
        <p:spPr>
          <a:xfrm>
            <a:off x="502920" y="1325880"/>
            <a:ext cx="3291840" cy="402336"/>
          </a:xfrm>
          <a:prstGeom prst="rect">
            <a:avLst/>
          </a:prstGeom>
          <a:noFill/>
          <a:ln/>
        </p:spPr>
        <p:txBody>
          <a:bodyPr wrap="square" lIns="25400" tIns="25400" rIns="25400" bIns="25400" rtlCol="0" anchor="ctr"/>
          <a:lstStyle/>
          <a:p>
            <a:pPr marL="0" indent="0">
              <a:buNone/>
            </a:pPr>
            <a:r>
              <a:rPr lang="en-US" sz="1200" dirty="0">
                <a:solidFill>
                  <a:srgbClr val="22313A"/>
                </a:solidFill>
                <a:latin typeface="Calibri" pitchFamily="34" charset="0"/>
                <a:ea typeface="Calibri" pitchFamily="34" charset="-122"/>
                <a:cs typeface="Calibri" pitchFamily="34" charset="-120"/>
              </a:rPr>
              <a:t>Limited verbal communication</a:t>
            </a:r>
            <a:endParaRPr lang="en-US" sz="1200" dirty="0"/>
          </a:p>
        </p:txBody>
      </p:sp>
      <p:sp>
        <p:nvSpPr>
          <p:cNvPr id="23" name="Text 21"/>
          <p:cNvSpPr txBox="1"/>
          <p:nvPr/>
        </p:nvSpPr>
        <p:spPr>
          <a:xfrm>
            <a:off x="3931920" y="1325880"/>
            <a:ext cx="1143000" cy="402336"/>
          </a:xfrm>
          <a:prstGeom prst="rect">
            <a:avLst/>
          </a:prstGeom>
          <a:noFill/>
          <a:ln/>
        </p:spPr>
        <p:txBody>
          <a:bodyPr wrap="square" lIns="0" tIns="0" rIns="0" bIns="0" rtlCol="0" anchor="ctr"/>
          <a:lstStyle/>
          <a:p>
            <a:pPr marL="0" indent="0" algn="ctr">
              <a:buNone/>
            </a:pPr>
            <a:r>
              <a:rPr lang="en-US" sz="2000" b="1" dirty="0">
                <a:solidFill>
                  <a:srgbClr val="1F3A4D"/>
                </a:solidFill>
                <a:latin typeface="Calibri" pitchFamily="34" charset="0"/>
                <a:ea typeface="Calibri" pitchFamily="34" charset="-122"/>
                <a:cs typeface="Calibri" pitchFamily="34" charset="-120"/>
              </a:rPr>
              <a:t>→</a:t>
            </a:r>
            <a:endParaRPr lang="en-US" sz="2000" dirty="0"/>
          </a:p>
        </p:txBody>
      </p:sp>
      <p:sp>
        <p:nvSpPr>
          <p:cNvPr id="24" name="Shape 22"/>
          <p:cNvSpPr/>
          <p:nvPr/>
        </p:nvSpPr>
        <p:spPr>
          <a:xfrm>
            <a:off x="5120640" y="1325880"/>
            <a:ext cx="3611880" cy="402336"/>
          </a:xfrm>
          <a:prstGeom prst="roundRect">
            <a:avLst>
              <a:gd name="adj" fmla="val 13636"/>
            </a:avLst>
          </a:prstGeom>
          <a:solidFill>
            <a:srgbClr val="2A7F8E"/>
          </a:solidFill>
          <a:ln w="9525">
            <a:solidFill>
              <a:srgbClr val="2A7F8E"/>
            </a:solidFill>
            <a:prstDash val="solid"/>
          </a:ln>
        </p:spPr>
        <p:txBody>
          <a:bodyPr/>
          <a:lstStyle/>
          <a:p>
            <a:endParaRPr lang="en-GB"/>
          </a:p>
        </p:txBody>
      </p:sp>
      <p:sp>
        <p:nvSpPr>
          <p:cNvPr id="25" name="Text 23"/>
          <p:cNvSpPr txBox="1"/>
          <p:nvPr/>
        </p:nvSpPr>
        <p:spPr>
          <a:xfrm>
            <a:off x="5212080" y="1325880"/>
            <a:ext cx="3429000" cy="402336"/>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Language through social interaction</a:t>
            </a:r>
            <a:endParaRPr lang="en-US" sz="1200" dirty="0"/>
          </a:p>
        </p:txBody>
      </p:sp>
      <p:sp>
        <p:nvSpPr>
          <p:cNvPr id="26" name="Shape 24"/>
          <p:cNvSpPr/>
          <p:nvPr/>
        </p:nvSpPr>
        <p:spPr>
          <a:xfrm>
            <a:off x="411480" y="1801368"/>
            <a:ext cx="3474720" cy="402336"/>
          </a:xfrm>
          <a:prstGeom prst="roundRect">
            <a:avLst>
              <a:gd name="adj" fmla="val 13636"/>
            </a:avLst>
          </a:prstGeom>
          <a:solidFill>
            <a:srgbClr val="FFFFFF"/>
          </a:solidFill>
          <a:ln w="9525">
            <a:solidFill>
              <a:srgbClr val="D9694B"/>
            </a:solidFill>
            <a:prstDash val="solid"/>
          </a:ln>
        </p:spPr>
        <p:txBody>
          <a:bodyPr/>
          <a:lstStyle/>
          <a:p>
            <a:endParaRPr lang="en-GB"/>
          </a:p>
        </p:txBody>
      </p:sp>
      <p:sp>
        <p:nvSpPr>
          <p:cNvPr id="27" name="Text 25"/>
          <p:cNvSpPr txBox="1"/>
          <p:nvPr/>
        </p:nvSpPr>
        <p:spPr>
          <a:xfrm>
            <a:off x="502920" y="1801368"/>
            <a:ext cx="3291840" cy="402336"/>
          </a:xfrm>
          <a:prstGeom prst="rect">
            <a:avLst/>
          </a:prstGeom>
          <a:noFill/>
          <a:ln/>
        </p:spPr>
        <p:txBody>
          <a:bodyPr wrap="square" lIns="25400" tIns="25400" rIns="25400" bIns="25400" rtlCol="0" anchor="ctr"/>
          <a:lstStyle/>
          <a:p>
            <a:pPr marL="0" indent="0">
              <a:buNone/>
            </a:pPr>
            <a:r>
              <a:rPr lang="en-US" sz="1200" dirty="0">
                <a:solidFill>
                  <a:srgbClr val="22313A"/>
                </a:solidFill>
                <a:latin typeface="Calibri" pitchFamily="34" charset="0"/>
                <a:ea typeface="Calibri" pitchFamily="34" charset="-122"/>
                <a:cs typeface="Calibri" pitchFamily="34" charset="-120"/>
              </a:rPr>
              <a:t>Difficulty joining group play</a:t>
            </a:r>
            <a:endParaRPr lang="en-US" sz="1200" dirty="0"/>
          </a:p>
        </p:txBody>
      </p:sp>
      <p:sp>
        <p:nvSpPr>
          <p:cNvPr id="28" name="Text 26"/>
          <p:cNvSpPr txBox="1"/>
          <p:nvPr/>
        </p:nvSpPr>
        <p:spPr>
          <a:xfrm>
            <a:off x="3931920" y="1801368"/>
            <a:ext cx="1143000" cy="402336"/>
          </a:xfrm>
          <a:prstGeom prst="rect">
            <a:avLst/>
          </a:prstGeom>
          <a:noFill/>
          <a:ln/>
        </p:spPr>
        <p:txBody>
          <a:bodyPr wrap="square" lIns="0" tIns="0" rIns="0" bIns="0" rtlCol="0" anchor="ctr"/>
          <a:lstStyle/>
          <a:p>
            <a:pPr marL="0" indent="0" algn="ctr">
              <a:buNone/>
            </a:pPr>
            <a:r>
              <a:rPr lang="en-US" sz="2000" b="1" dirty="0">
                <a:solidFill>
                  <a:srgbClr val="1F3A4D"/>
                </a:solidFill>
                <a:latin typeface="Calibri" pitchFamily="34" charset="0"/>
                <a:ea typeface="Calibri" pitchFamily="34" charset="-122"/>
                <a:cs typeface="Calibri" pitchFamily="34" charset="-120"/>
              </a:rPr>
              <a:t>→</a:t>
            </a:r>
            <a:endParaRPr lang="en-US" sz="2000" dirty="0"/>
          </a:p>
        </p:txBody>
      </p:sp>
      <p:sp>
        <p:nvSpPr>
          <p:cNvPr id="29" name="Shape 27"/>
          <p:cNvSpPr/>
          <p:nvPr/>
        </p:nvSpPr>
        <p:spPr>
          <a:xfrm>
            <a:off x="5120640" y="1801368"/>
            <a:ext cx="3611880" cy="402336"/>
          </a:xfrm>
          <a:prstGeom prst="roundRect">
            <a:avLst>
              <a:gd name="adj" fmla="val 13636"/>
            </a:avLst>
          </a:prstGeom>
          <a:solidFill>
            <a:srgbClr val="2A7F8E"/>
          </a:solidFill>
          <a:ln w="9525">
            <a:solidFill>
              <a:srgbClr val="2A7F8E"/>
            </a:solidFill>
            <a:prstDash val="solid"/>
          </a:ln>
        </p:spPr>
        <p:txBody>
          <a:bodyPr/>
          <a:lstStyle/>
          <a:p>
            <a:endParaRPr lang="en-GB"/>
          </a:p>
        </p:txBody>
      </p:sp>
      <p:sp>
        <p:nvSpPr>
          <p:cNvPr id="30" name="Text 28"/>
          <p:cNvSpPr txBox="1"/>
          <p:nvPr/>
        </p:nvSpPr>
        <p:spPr>
          <a:xfrm>
            <a:off x="5212080" y="1801368"/>
            <a:ext cx="3429000" cy="402336"/>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Peer interaction</a:t>
            </a:r>
            <a:endParaRPr lang="en-US" sz="1200" dirty="0"/>
          </a:p>
        </p:txBody>
      </p:sp>
      <p:sp>
        <p:nvSpPr>
          <p:cNvPr id="31" name="Shape 29"/>
          <p:cNvSpPr/>
          <p:nvPr/>
        </p:nvSpPr>
        <p:spPr>
          <a:xfrm>
            <a:off x="411480" y="2276856"/>
            <a:ext cx="3474720" cy="402336"/>
          </a:xfrm>
          <a:prstGeom prst="roundRect">
            <a:avLst>
              <a:gd name="adj" fmla="val 13636"/>
            </a:avLst>
          </a:prstGeom>
          <a:solidFill>
            <a:srgbClr val="FFFFFF"/>
          </a:solidFill>
          <a:ln w="9525">
            <a:solidFill>
              <a:srgbClr val="D9694B"/>
            </a:solidFill>
            <a:prstDash val="solid"/>
          </a:ln>
        </p:spPr>
        <p:txBody>
          <a:bodyPr/>
          <a:lstStyle/>
          <a:p>
            <a:endParaRPr lang="en-GB"/>
          </a:p>
        </p:txBody>
      </p:sp>
      <p:sp>
        <p:nvSpPr>
          <p:cNvPr id="32" name="Text 30"/>
          <p:cNvSpPr txBox="1"/>
          <p:nvPr/>
        </p:nvSpPr>
        <p:spPr>
          <a:xfrm>
            <a:off x="502920" y="2276856"/>
            <a:ext cx="3291840" cy="402336"/>
          </a:xfrm>
          <a:prstGeom prst="rect">
            <a:avLst/>
          </a:prstGeom>
          <a:noFill/>
          <a:ln/>
        </p:spPr>
        <p:txBody>
          <a:bodyPr wrap="square" lIns="25400" tIns="25400" rIns="25400" bIns="25400" rtlCol="0" anchor="ctr"/>
          <a:lstStyle/>
          <a:p>
            <a:pPr marL="0" indent="0">
              <a:buNone/>
            </a:pPr>
            <a:r>
              <a:rPr lang="en-US" sz="1200" dirty="0">
                <a:solidFill>
                  <a:srgbClr val="22313A"/>
                </a:solidFill>
                <a:latin typeface="Calibri" pitchFamily="34" charset="0"/>
                <a:ea typeface="Calibri" pitchFamily="34" charset="-122"/>
                <a:cs typeface="Calibri" pitchFamily="34" charset="-120"/>
              </a:rPr>
              <a:t>Needs support to take part</a:t>
            </a:r>
            <a:endParaRPr lang="en-US" sz="1200" dirty="0"/>
          </a:p>
        </p:txBody>
      </p:sp>
      <p:sp>
        <p:nvSpPr>
          <p:cNvPr id="33" name="Text 31"/>
          <p:cNvSpPr txBox="1"/>
          <p:nvPr/>
        </p:nvSpPr>
        <p:spPr>
          <a:xfrm>
            <a:off x="3931920" y="2276856"/>
            <a:ext cx="1143000" cy="402336"/>
          </a:xfrm>
          <a:prstGeom prst="rect">
            <a:avLst/>
          </a:prstGeom>
          <a:noFill/>
          <a:ln/>
        </p:spPr>
        <p:txBody>
          <a:bodyPr wrap="square" lIns="0" tIns="0" rIns="0" bIns="0" rtlCol="0" anchor="ctr"/>
          <a:lstStyle/>
          <a:p>
            <a:pPr marL="0" indent="0" algn="ctr">
              <a:buNone/>
            </a:pPr>
            <a:r>
              <a:rPr lang="en-US" sz="2000" b="1" dirty="0">
                <a:solidFill>
                  <a:srgbClr val="1F3A4D"/>
                </a:solidFill>
                <a:latin typeface="Calibri" pitchFamily="34" charset="0"/>
                <a:ea typeface="Calibri" pitchFamily="34" charset="-122"/>
                <a:cs typeface="Calibri" pitchFamily="34" charset="-120"/>
              </a:rPr>
              <a:t>→</a:t>
            </a:r>
            <a:endParaRPr lang="en-US" sz="2000" dirty="0"/>
          </a:p>
        </p:txBody>
      </p:sp>
      <p:sp>
        <p:nvSpPr>
          <p:cNvPr id="34" name="Shape 32"/>
          <p:cNvSpPr/>
          <p:nvPr/>
        </p:nvSpPr>
        <p:spPr>
          <a:xfrm>
            <a:off x="5120640" y="2276856"/>
            <a:ext cx="3611880" cy="402336"/>
          </a:xfrm>
          <a:prstGeom prst="roundRect">
            <a:avLst>
              <a:gd name="adj" fmla="val 13636"/>
            </a:avLst>
          </a:prstGeom>
          <a:solidFill>
            <a:srgbClr val="2A7F8E"/>
          </a:solidFill>
          <a:ln w="9525">
            <a:solidFill>
              <a:srgbClr val="2A7F8E"/>
            </a:solidFill>
            <a:prstDash val="solid"/>
          </a:ln>
        </p:spPr>
        <p:txBody>
          <a:bodyPr/>
          <a:lstStyle/>
          <a:p>
            <a:endParaRPr lang="en-GB"/>
          </a:p>
        </p:txBody>
      </p:sp>
      <p:sp>
        <p:nvSpPr>
          <p:cNvPr id="35" name="Text 33"/>
          <p:cNvSpPr txBox="1"/>
          <p:nvPr/>
        </p:nvSpPr>
        <p:spPr>
          <a:xfrm>
            <a:off x="5212080" y="2276856"/>
            <a:ext cx="3429000" cy="402336"/>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Scaffolding</a:t>
            </a:r>
            <a:endParaRPr lang="en-US" sz="1200" dirty="0"/>
          </a:p>
        </p:txBody>
      </p:sp>
      <p:sp>
        <p:nvSpPr>
          <p:cNvPr id="36" name="Shape 34"/>
          <p:cNvSpPr/>
          <p:nvPr/>
        </p:nvSpPr>
        <p:spPr>
          <a:xfrm>
            <a:off x="411480" y="2752344"/>
            <a:ext cx="3474720" cy="402336"/>
          </a:xfrm>
          <a:prstGeom prst="roundRect">
            <a:avLst>
              <a:gd name="adj" fmla="val 13636"/>
            </a:avLst>
          </a:prstGeom>
          <a:solidFill>
            <a:srgbClr val="FFFFFF"/>
          </a:solidFill>
          <a:ln w="9525">
            <a:solidFill>
              <a:srgbClr val="D9694B"/>
            </a:solidFill>
            <a:prstDash val="solid"/>
          </a:ln>
        </p:spPr>
        <p:txBody>
          <a:bodyPr/>
          <a:lstStyle/>
          <a:p>
            <a:endParaRPr lang="en-GB"/>
          </a:p>
        </p:txBody>
      </p:sp>
      <p:sp>
        <p:nvSpPr>
          <p:cNvPr id="37" name="Text 35"/>
          <p:cNvSpPr txBox="1"/>
          <p:nvPr/>
        </p:nvSpPr>
        <p:spPr>
          <a:xfrm>
            <a:off x="502920" y="2752344"/>
            <a:ext cx="3291840" cy="402336"/>
          </a:xfrm>
          <a:prstGeom prst="rect">
            <a:avLst/>
          </a:prstGeom>
          <a:noFill/>
          <a:ln/>
        </p:spPr>
        <p:txBody>
          <a:bodyPr wrap="square" lIns="25400" tIns="25400" rIns="25400" bIns="25400" rtlCol="0" anchor="ctr"/>
          <a:lstStyle/>
          <a:p>
            <a:pPr marL="0" indent="0">
              <a:buNone/>
            </a:pPr>
            <a:r>
              <a:rPr lang="en-US" sz="1200" dirty="0">
                <a:solidFill>
                  <a:srgbClr val="22313A"/>
                </a:solidFill>
                <a:latin typeface="Calibri" pitchFamily="34" charset="0"/>
                <a:ea typeface="Calibri" pitchFamily="34" charset="-122"/>
                <a:cs typeface="Calibri" pitchFamily="34" charset="-120"/>
              </a:rPr>
              <a:t>Participation could develop</a:t>
            </a:r>
            <a:endParaRPr lang="en-US" sz="1200" dirty="0"/>
          </a:p>
        </p:txBody>
      </p:sp>
      <p:sp>
        <p:nvSpPr>
          <p:cNvPr id="38" name="Text 36"/>
          <p:cNvSpPr txBox="1"/>
          <p:nvPr/>
        </p:nvSpPr>
        <p:spPr>
          <a:xfrm>
            <a:off x="3931920" y="2752344"/>
            <a:ext cx="1143000" cy="402336"/>
          </a:xfrm>
          <a:prstGeom prst="rect">
            <a:avLst/>
          </a:prstGeom>
          <a:noFill/>
          <a:ln/>
        </p:spPr>
        <p:txBody>
          <a:bodyPr wrap="square" lIns="0" tIns="0" rIns="0" bIns="0" rtlCol="0" anchor="ctr"/>
          <a:lstStyle/>
          <a:p>
            <a:pPr marL="0" indent="0" algn="ctr">
              <a:buNone/>
            </a:pPr>
            <a:r>
              <a:rPr lang="en-US" sz="2000" b="1" dirty="0">
                <a:solidFill>
                  <a:srgbClr val="1F3A4D"/>
                </a:solidFill>
                <a:latin typeface="Calibri" pitchFamily="34" charset="0"/>
                <a:ea typeface="Calibri" pitchFamily="34" charset="-122"/>
                <a:cs typeface="Calibri" pitchFamily="34" charset="-120"/>
              </a:rPr>
              <a:t>→</a:t>
            </a:r>
            <a:endParaRPr lang="en-US" sz="2000" dirty="0"/>
          </a:p>
        </p:txBody>
      </p:sp>
      <p:sp>
        <p:nvSpPr>
          <p:cNvPr id="39" name="Shape 37"/>
          <p:cNvSpPr/>
          <p:nvPr/>
        </p:nvSpPr>
        <p:spPr>
          <a:xfrm>
            <a:off x="5120640" y="2752344"/>
            <a:ext cx="3611880" cy="402336"/>
          </a:xfrm>
          <a:prstGeom prst="roundRect">
            <a:avLst>
              <a:gd name="adj" fmla="val 13636"/>
            </a:avLst>
          </a:prstGeom>
          <a:solidFill>
            <a:srgbClr val="2A7F8E"/>
          </a:solidFill>
          <a:ln w="9525">
            <a:solidFill>
              <a:srgbClr val="2A7F8E"/>
            </a:solidFill>
            <a:prstDash val="solid"/>
          </a:ln>
        </p:spPr>
        <p:txBody>
          <a:bodyPr/>
          <a:lstStyle/>
          <a:p>
            <a:endParaRPr lang="en-GB"/>
          </a:p>
        </p:txBody>
      </p:sp>
      <p:sp>
        <p:nvSpPr>
          <p:cNvPr id="40" name="Text 38"/>
          <p:cNvSpPr txBox="1"/>
          <p:nvPr/>
        </p:nvSpPr>
        <p:spPr>
          <a:xfrm>
            <a:off x="5212080" y="2752344"/>
            <a:ext cx="3429000" cy="402336"/>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Zone of Proximal Development</a:t>
            </a:r>
            <a:endParaRPr lang="en-US" sz="1200" dirty="0"/>
          </a:p>
        </p:txBody>
      </p:sp>
      <p:sp>
        <p:nvSpPr>
          <p:cNvPr id="41" name="Shape 39"/>
          <p:cNvSpPr/>
          <p:nvPr/>
        </p:nvSpPr>
        <p:spPr>
          <a:xfrm>
            <a:off x="411480" y="3227832"/>
            <a:ext cx="3474720" cy="402336"/>
          </a:xfrm>
          <a:prstGeom prst="roundRect">
            <a:avLst>
              <a:gd name="adj" fmla="val 13636"/>
            </a:avLst>
          </a:prstGeom>
          <a:solidFill>
            <a:srgbClr val="FFFFFF"/>
          </a:solidFill>
          <a:ln w="9525">
            <a:solidFill>
              <a:srgbClr val="D9694B"/>
            </a:solidFill>
            <a:prstDash val="solid"/>
          </a:ln>
        </p:spPr>
        <p:txBody>
          <a:bodyPr/>
          <a:lstStyle/>
          <a:p>
            <a:endParaRPr lang="en-GB"/>
          </a:p>
        </p:txBody>
      </p:sp>
      <p:sp>
        <p:nvSpPr>
          <p:cNvPr id="42" name="Text 40"/>
          <p:cNvSpPr txBox="1"/>
          <p:nvPr/>
        </p:nvSpPr>
        <p:spPr>
          <a:xfrm>
            <a:off x="502920" y="3227832"/>
            <a:ext cx="3291840" cy="402336"/>
          </a:xfrm>
          <a:prstGeom prst="rect">
            <a:avLst/>
          </a:prstGeom>
          <a:noFill/>
          <a:ln/>
        </p:spPr>
        <p:txBody>
          <a:bodyPr wrap="square" lIns="25400" tIns="25400" rIns="25400" bIns="25400" rtlCol="0" anchor="ctr"/>
          <a:lstStyle/>
          <a:p>
            <a:pPr marL="0" indent="0">
              <a:buNone/>
            </a:pPr>
            <a:r>
              <a:rPr lang="en-US" sz="1200" dirty="0">
                <a:solidFill>
                  <a:srgbClr val="22313A"/>
                </a:solidFill>
                <a:latin typeface="Calibri" pitchFamily="34" charset="0"/>
                <a:ea typeface="Calibri" pitchFamily="34" charset="-122"/>
                <a:cs typeface="Calibri" pitchFamily="34" charset="-120"/>
              </a:rPr>
              <a:t>Move toward independence</a:t>
            </a:r>
            <a:endParaRPr lang="en-US" sz="1200" dirty="0"/>
          </a:p>
        </p:txBody>
      </p:sp>
      <p:sp>
        <p:nvSpPr>
          <p:cNvPr id="43" name="Text 41"/>
          <p:cNvSpPr txBox="1"/>
          <p:nvPr/>
        </p:nvSpPr>
        <p:spPr>
          <a:xfrm>
            <a:off x="3931920" y="3227832"/>
            <a:ext cx="1143000" cy="402336"/>
          </a:xfrm>
          <a:prstGeom prst="rect">
            <a:avLst/>
          </a:prstGeom>
          <a:noFill/>
          <a:ln/>
        </p:spPr>
        <p:txBody>
          <a:bodyPr wrap="square" lIns="0" tIns="0" rIns="0" bIns="0" rtlCol="0" anchor="ctr"/>
          <a:lstStyle/>
          <a:p>
            <a:pPr marL="0" indent="0" algn="ctr">
              <a:buNone/>
            </a:pPr>
            <a:r>
              <a:rPr lang="en-US" sz="2000" b="1" dirty="0">
                <a:solidFill>
                  <a:srgbClr val="1F3A4D"/>
                </a:solidFill>
                <a:latin typeface="Calibri" pitchFamily="34" charset="0"/>
                <a:ea typeface="Calibri" pitchFamily="34" charset="-122"/>
                <a:cs typeface="Calibri" pitchFamily="34" charset="-120"/>
              </a:rPr>
              <a:t>→</a:t>
            </a:r>
            <a:endParaRPr lang="en-US" sz="2000" dirty="0"/>
          </a:p>
        </p:txBody>
      </p:sp>
      <p:sp>
        <p:nvSpPr>
          <p:cNvPr id="44" name="Shape 42"/>
          <p:cNvSpPr/>
          <p:nvPr/>
        </p:nvSpPr>
        <p:spPr>
          <a:xfrm>
            <a:off x="5120640" y="3227832"/>
            <a:ext cx="3611880" cy="402336"/>
          </a:xfrm>
          <a:prstGeom prst="roundRect">
            <a:avLst>
              <a:gd name="adj" fmla="val 13636"/>
            </a:avLst>
          </a:prstGeom>
          <a:solidFill>
            <a:srgbClr val="2A7F8E"/>
          </a:solidFill>
          <a:ln w="9525">
            <a:solidFill>
              <a:srgbClr val="2A7F8E"/>
            </a:solidFill>
            <a:prstDash val="solid"/>
          </a:ln>
        </p:spPr>
        <p:txBody>
          <a:bodyPr/>
          <a:lstStyle/>
          <a:p>
            <a:endParaRPr lang="en-GB"/>
          </a:p>
        </p:txBody>
      </p:sp>
      <p:sp>
        <p:nvSpPr>
          <p:cNvPr id="45" name="Text 43"/>
          <p:cNvSpPr txBox="1"/>
          <p:nvPr/>
        </p:nvSpPr>
        <p:spPr>
          <a:xfrm>
            <a:off x="5212080" y="3227832"/>
            <a:ext cx="3429000" cy="402336"/>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Gradual withdrawal of support</a:t>
            </a:r>
            <a:endParaRPr lang="en-US" sz="1200" dirty="0"/>
          </a:p>
        </p:txBody>
      </p:sp>
      <p:sp>
        <p:nvSpPr>
          <p:cNvPr id="46" name="Shape 44"/>
          <p:cNvSpPr/>
          <p:nvPr/>
        </p:nvSpPr>
        <p:spPr>
          <a:xfrm>
            <a:off x="411480" y="3794760"/>
            <a:ext cx="8321040" cy="658368"/>
          </a:xfrm>
          <a:prstGeom prst="roundRect">
            <a:avLst>
              <a:gd name="adj" fmla="val 8333"/>
            </a:avLst>
          </a:prstGeom>
          <a:solidFill>
            <a:srgbClr val="DCEBEE"/>
          </a:solidFill>
          <a:ln w="19050">
            <a:solidFill>
              <a:srgbClr val="1F3A4D"/>
            </a:solidFill>
            <a:prstDash val="solid"/>
          </a:ln>
        </p:spPr>
        <p:txBody>
          <a:bodyPr/>
          <a:lstStyle/>
          <a:p>
            <a:endParaRPr lang="en-GB"/>
          </a:p>
        </p:txBody>
      </p:sp>
      <p:sp>
        <p:nvSpPr>
          <p:cNvPr id="47" name="Text 45"/>
          <p:cNvSpPr txBox="1"/>
          <p:nvPr/>
        </p:nvSpPr>
        <p:spPr>
          <a:xfrm>
            <a:off x="548640" y="3794760"/>
            <a:ext cx="8046720" cy="658368"/>
          </a:xfrm>
          <a:prstGeom prst="rect">
            <a:avLst/>
          </a:prstGeom>
          <a:noFill/>
          <a:ln/>
        </p:spPr>
        <p:txBody>
          <a:bodyPr wrap="square" lIns="25400" tIns="25400" rIns="25400" bIns="25400" rtlCol="0" anchor="ctr"/>
          <a:lstStyle/>
          <a:p>
            <a:pPr marL="0" indent="0">
              <a:buNone/>
            </a:pPr>
            <a:r>
              <a:rPr lang="en-US" sz="1200" b="1" dirty="0">
                <a:solidFill>
                  <a:srgbClr val="1F3A4D"/>
                </a:solidFill>
                <a:latin typeface="Calibri" pitchFamily="34" charset="0"/>
                <a:ea typeface="Calibri" pitchFamily="34" charset="-122"/>
                <a:cs typeface="Calibri" pitchFamily="34" charset="-120"/>
              </a:rPr>
              <a:t>Boundary, stated early: </a:t>
            </a:r>
            <a:r>
              <a:rPr lang="en-US" sz="1200" dirty="0">
                <a:solidFill>
                  <a:srgbClr val="22313A"/>
                </a:solidFill>
                <a:latin typeface="Calibri" pitchFamily="34" charset="0"/>
                <a:ea typeface="Calibri" pitchFamily="34" charset="-122"/>
                <a:cs typeface="Calibri" pitchFamily="34" charset="-120"/>
              </a:rPr>
              <a:t>Vygotsky speaks less directly to the emotional meaning of separation from carers. I will keep that as a limitation, not stretch the theory to cover it.</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Vygotsky in practice: the six ideas I would use</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Each idea answered with: what would I see, what would I do?</a:t>
            </a:r>
            <a:endParaRPr lang="en-US" sz="1150" dirty="0"/>
          </a:p>
        </p:txBody>
      </p:sp>
      <p:sp>
        <p:nvSpPr>
          <p:cNvPr id="5" name="Shape 3"/>
          <p:cNvSpPr/>
          <p:nvPr/>
        </p:nvSpPr>
        <p:spPr>
          <a:xfrm>
            <a:off x="41148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9694B"/>
          </a:solidFill>
          <a:ln w="9525">
            <a:solidFill>
              <a:srgbClr val="D9694B"/>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CEBEE"/>
          </a:solidFill>
          <a:ln w="9525">
            <a:solidFill>
              <a:srgbClr val="DCEBEE"/>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(Vygotsky, 1978; 1986; Wood, Bruner and Ross, 1976; Chaiklin, 2003)</a:t>
            </a:r>
            <a:endParaRPr lang="en-US" sz="900" dirty="0"/>
          </a:p>
        </p:txBody>
      </p:sp>
      <p:sp>
        <p:nvSpPr>
          <p:cNvPr id="19" name="Shape 17"/>
          <p:cNvSpPr/>
          <p:nvPr/>
        </p:nvSpPr>
        <p:spPr>
          <a:xfrm>
            <a:off x="411480" y="1051560"/>
            <a:ext cx="2697480" cy="1600200"/>
          </a:xfrm>
          <a:prstGeom prst="roundRect">
            <a:avLst>
              <a:gd name="adj" fmla="val 3429"/>
            </a:avLst>
          </a:prstGeom>
          <a:solidFill>
            <a:srgbClr val="FFFFFF"/>
          </a:solidFill>
          <a:ln w="15875">
            <a:solidFill>
              <a:srgbClr val="2A7F8E"/>
            </a:solidFill>
            <a:prstDash val="solid"/>
          </a:ln>
        </p:spPr>
        <p:txBody>
          <a:bodyPr/>
          <a:lstStyle/>
          <a:p>
            <a:endParaRPr lang="en-GB"/>
          </a:p>
        </p:txBody>
      </p:sp>
      <p:sp>
        <p:nvSpPr>
          <p:cNvPr id="20" name="Shape 18"/>
          <p:cNvSpPr/>
          <p:nvPr/>
        </p:nvSpPr>
        <p:spPr>
          <a:xfrm>
            <a:off x="411480" y="1051560"/>
            <a:ext cx="2697480" cy="347472"/>
          </a:xfrm>
          <a:prstGeom prst="roundRect">
            <a:avLst>
              <a:gd name="adj" fmla="val 15789"/>
            </a:avLst>
          </a:prstGeom>
          <a:solidFill>
            <a:srgbClr val="2A7F8E"/>
          </a:solidFill>
          <a:ln w="9525">
            <a:solidFill>
              <a:srgbClr val="2A7F8E"/>
            </a:solidFill>
            <a:prstDash val="solid"/>
          </a:ln>
        </p:spPr>
        <p:txBody>
          <a:bodyPr/>
          <a:lstStyle/>
          <a:p>
            <a:endParaRPr lang="en-GB"/>
          </a:p>
        </p:txBody>
      </p:sp>
      <p:sp>
        <p:nvSpPr>
          <p:cNvPr id="21" name="Text 19"/>
          <p:cNvSpPr txBox="1"/>
          <p:nvPr/>
        </p:nvSpPr>
        <p:spPr>
          <a:xfrm>
            <a:off x="502920" y="1051560"/>
            <a:ext cx="2514600" cy="347472"/>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1  Social interaction</a:t>
            </a:r>
            <a:endParaRPr lang="en-US" sz="1200" dirty="0"/>
          </a:p>
        </p:txBody>
      </p:sp>
      <p:sp>
        <p:nvSpPr>
          <p:cNvPr id="22" name="Text 20"/>
          <p:cNvSpPr txBox="1"/>
          <p:nvPr/>
        </p:nvSpPr>
        <p:spPr>
          <a:xfrm>
            <a:off x="502920" y="1463040"/>
            <a:ext cx="2514600" cy="1143000"/>
          </a:xfrm>
          <a:prstGeom prst="rect">
            <a:avLst/>
          </a:prstGeom>
          <a:noFill/>
          <a:ln/>
        </p:spPr>
        <p:txBody>
          <a:bodyPr wrap="square" lIns="25400" tIns="25400" rIns="25400" bIns="25400" rtlCol="0" anchor="t"/>
          <a:lstStyle/>
          <a:p>
            <a:pPr marL="0" indent="0">
              <a:buNone/>
            </a:pPr>
            <a:r>
              <a:rPr lang="en-US" sz="1150" b="1" dirty="0">
                <a:solidFill>
                  <a:srgbClr val="22313A"/>
                </a:solidFill>
                <a:latin typeface="Calibri" pitchFamily="34" charset="0"/>
                <a:ea typeface="Calibri" pitchFamily="34" charset="-122"/>
                <a:cs typeface="Calibri" pitchFamily="34" charset="-120"/>
              </a:rPr>
              <a:t>Idea: </a:t>
            </a:r>
            <a:r>
              <a:rPr lang="en-US" sz="1150" dirty="0">
                <a:solidFill>
                  <a:srgbClr val="22313A"/>
                </a:solidFill>
                <a:latin typeface="Calibri" pitchFamily="34" charset="0"/>
                <a:ea typeface="Calibri" pitchFamily="34" charset="-122"/>
                <a:cs typeface="Calibri" pitchFamily="34" charset="-120"/>
              </a:rPr>
              <a:t>Learning happens with others</a:t>
            </a:r>
            <a:endParaRPr lang="en-US" sz="1150" dirty="0"/>
          </a:p>
          <a:p>
            <a:pPr marL="0" indent="0">
              <a:buNone/>
            </a:pPr>
            <a:r>
              <a:rPr lang="en-US" sz="1150" b="1" dirty="0">
                <a:solidFill>
                  <a:srgbClr val="D9694B"/>
                </a:solidFill>
                <a:latin typeface="Calibri" pitchFamily="34" charset="0"/>
                <a:ea typeface="Calibri" pitchFamily="34" charset="-122"/>
                <a:cs typeface="Calibri" pitchFamily="34" charset="-120"/>
              </a:rPr>
              <a:t>With Shona: </a:t>
            </a:r>
            <a:r>
              <a:rPr lang="en-US" sz="1150" dirty="0">
                <a:solidFill>
                  <a:srgbClr val="22313A"/>
                </a:solidFill>
                <a:latin typeface="Calibri" pitchFamily="34" charset="0"/>
                <a:ea typeface="Calibri" pitchFamily="34" charset="-122"/>
                <a:cs typeface="Calibri" pitchFamily="34" charset="-120"/>
              </a:rPr>
              <a:t>Watch her with adults and peers</a:t>
            </a:r>
            <a:endParaRPr lang="en-US" sz="1150" dirty="0"/>
          </a:p>
        </p:txBody>
      </p:sp>
      <p:sp>
        <p:nvSpPr>
          <p:cNvPr id="23" name="Shape 21"/>
          <p:cNvSpPr/>
          <p:nvPr/>
        </p:nvSpPr>
        <p:spPr>
          <a:xfrm>
            <a:off x="3227832" y="1051560"/>
            <a:ext cx="2697480" cy="1600200"/>
          </a:xfrm>
          <a:prstGeom prst="roundRect">
            <a:avLst>
              <a:gd name="adj" fmla="val 3429"/>
            </a:avLst>
          </a:prstGeom>
          <a:solidFill>
            <a:srgbClr val="FFFFFF"/>
          </a:solidFill>
          <a:ln w="15875">
            <a:solidFill>
              <a:srgbClr val="2A7F8E"/>
            </a:solidFill>
            <a:prstDash val="solid"/>
          </a:ln>
        </p:spPr>
        <p:txBody>
          <a:bodyPr/>
          <a:lstStyle/>
          <a:p>
            <a:endParaRPr lang="en-GB"/>
          </a:p>
        </p:txBody>
      </p:sp>
      <p:sp>
        <p:nvSpPr>
          <p:cNvPr id="24" name="Shape 22"/>
          <p:cNvSpPr/>
          <p:nvPr/>
        </p:nvSpPr>
        <p:spPr>
          <a:xfrm>
            <a:off x="3227832" y="1051560"/>
            <a:ext cx="2697480" cy="347472"/>
          </a:xfrm>
          <a:prstGeom prst="roundRect">
            <a:avLst>
              <a:gd name="adj" fmla="val 15789"/>
            </a:avLst>
          </a:prstGeom>
          <a:solidFill>
            <a:srgbClr val="D9694B"/>
          </a:solidFill>
          <a:ln w="9525">
            <a:solidFill>
              <a:srgbClr val="D9694B"/>
            </a:solidFill>
            <a:prstDash val="solid"/>
          </a:ln>
        </p:spPr>
        <p:txBody>
          <a:bodyPr/>
          <a:lstStyle/>
          <a:p>
            <a:endParaRPr lang="en-GB"/>
          </a:p>
        </p:txBody>
      </p:sp>
      <p:sp>
        <p:nvSpPr>
          <p:cNvPr id="25" name="Text 23"/>
          <p:cNvSpPr txBox="1"/>
          <p:nvPr/>
        </p:nvSpPr>
        <p:spPr>
          <a:xfrm>
            <a:off x="3319272" y="1051560"/>
            <a:ext cx="2514600" cy="347472"/>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2  Language</a:t>
            </a:r>
            <a:endParaRPr lang="en-US" sz="1200" dirty="0"/>
          </a:p>
        </p:txBody>
      </p:sp>
      <p:sp>
        <p:nvSpPr>
          <p:cNvPr id="26" name="Text 24"/>
          <p:cNvSpPr txBox="1"/>
          <p:nvPr/>
        </p:nvSpPr>
        <p:spPr>
          <a:xfrm>
            <a:off x="3319272" y="1463040"/>
            <a:ext cx="2514600" cy="1143000"/>
          </a:xfrm>
          <a:prstGeom prst="rect">
            <a:avLst/>
          </a:prstGeom>
          <a:noFill/>
          <a:ln/>
        </p:spPr>
        <p:txBody>
          <a:bodyPr wrap="square" lIns="25400" tIns="25400" rIns="25400" bIns="25400" rtlCol="0" anchor="t"/>
          <a:lstStyle/>
          <a:p>
            <a:pPr marL="0" indent="0">
              <a:buNone/>
            </a:pPr>
            <a:r>
              <a:rPr lang="en-US" sz="1150" b="1" dirty="0">
                <a:solidFill>
                  <a:srgbClr val="22313A"/>
                </a:solidFill>
                <a:latin typeface="Calibri" pitchFamily="34" charset="0"/>
                <a:ea typeface="Calibri" pitchFamily="34" charset="-122"/>
                <a:cs typeface="Calibri" pitchFamily="34" charset="-120"/>
              </a:rPr>
              <a:t>Idea: </a:t>
            </a:r>
            <a:r>
              <a:rPr lang="en-US" sz="1150" dirty="0">
                <a:solidFill>
                  <a:srgbClr val="22313A"/>
                </a:solidFill>
                <a:latin typeface="Calibri" pitchFamily="34" charset="0"/>
                <a:ea typeface="Calibri" pitchFamily="34" charset="-122"/>
                <a:cs typeface="Calibri" pitchFamily="34" charset="-120"/>
              </a:rPr>
              <a:t>A tool for thinking and joining in</a:t>
            </a:r>
            <a:endParaRPr lang="en-US" sz="1150" dirty="0"/>
          </a:p>
          <a:p>
            <a:pPr marL="0" indent="0">
              <a:buNone/>
            </a:pPr>
            <a:r>
              <a:rPr lang="en-US" sz="1150" b="1" dirty="0">
                <a:solidFill>
                  <a:srgbClr val="D9694B"/>
                </a:solidFill>
                <a:latin typeface="Calibri" pitchFamily="34" charset="0"/>
                <a:ea typeface="Calibri" pitchFamily="34" charset="-122"/>
                <a:cs typeface="Calibri" pitchFamily="34" charset="-120"/>
              </a:rPr>
              <a:t>With Shona: </a:t>
            </a:r>
            <a:r>
              <a:rPr lang="en-US" sz="1150" dirty="0">
                <a:solidFill>
                  <a:srgbClr val="22313A"/>
                </a:solidFill>
                <a:latin typeface="Calibri" pitchFamily="34" charset="0"/>
                <a:ea typeface="Calibri" pitchFamily="34" charset="-122"/>
                <a:cs typeface="Calibri" pitchFamily="34" charset="-120"/>
              </a:rPr>
              <a:t>Count gesture, sound and words</a:t>
            </a:r>
            <a:endParaRPr lang="en-US" sz="1150" dirty="0"/>
          </a:p>
        </p:txBody>
      </p:sp>
      <p:sp>
        <p:nvSpPr>
          <p:cNvPr id="27" name="Shape 25"/>
          <p:cNvSpPr/>
          <p:nvPr/>
        </p:nvSpPr>
        <p:spPr>
          <a:xfrm>
            <a:off x="6044184" y="1051560"/>
            <a:ext cx="2697480" cy="1600200"/>
          </a:xfrm>
          <a:prstGeom prst="roundRect">
            <a:avLst>
              <a:gd name="adj" fmla="val 3429"/>
            </a:avLst>
          </a:prstGeom>
          <a:solidFill>
            <a:srgbClr val="FFFFFF"/>
          </a:solidFill>
          <a:ln w="15875">
            <a:solidFill>
              <a:srgbClr val="2A7F8E"/>
            </a:solidFill>
            <a:prstDash val="solid"/>
          </a:ln>
        </p:spPr>
        <p:txBody>
          <a:bodyPr/>
          <a:lstStyle/>
          <a:p>
            <a:endParaRPr lang="en-GB"/>
          </a:p>
        </p:txBody>
      </p:sp>
      <p:sp>
        <p:nvSpPr>
          <p:cNvPr id="28" name="Shape 26"/>
          <p:cNvSpPr/>
          <p:nvPr/>
        </p:nvSpPr>
        <p:spPr>
          <a:xfrm>
            <a:off x="6044184" y="1051560"/>
            <a:ext cx="2697480" cy="347472"/>
          </a:xfrm>
          <a:prstGeom prst="roundRect">
            <a:avLst>
              <a:gd name="adj" fmla="val 15789"/>
            </a:avLst>
          </a:prstGeom>
          <a:solidFill>
            <a:srgbClr val="2A7F8E"/>
          </a:solidFill>
          <a:ln w="9525">
            <a:solidFill>
              <a:srgbClr val="2A7F8E"/>
            </a:solidFill>
            <a:prstDash val="solid"/>
          </a:ln>
        </p:spPr>
        <p:txBody>
          <a:bodyPr/>
          <a:lstStyle/>
          <a:p>
            <a:endParaRPr lang="en-GB"/>
          </a:p>
        </p:txBody>
      </p:sp>
      <p:sp>
        <p:nvSpPr>
          <p:cNvPr id="29" name="Text 27"/>
          <p:cNvSpPr txBox="1"/>
          <p:nvPr/>
        </p:nvSpPr>
        <p:spPr>
          <a:xfrm>
            <a:off x="6135624" y="1051560"/>
            <a:ext cx="2514600" cy="347472"/>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3  ZPD</a:t>
            </a:r>
            <a:endParaRPr lang="en-US" sz="1200" dirty="0"/>
          </a:p>
        </p:txBody>
      </p:sp>
      <p:sp>
        <p:nvSpPr>
          <p:cNvPr id="30" name="Text 28"/>
          <p:cNvSpPr txBox="1"/>
          <p:nvPr/>
        </p:nvSpPr>
        <p:spPr>
          <a:xfrm>
            <a:off x="6135624" y="1463040"/>
            <a:ext cx="2514600" cy="1143000"/>
          </a:xfrm>
          <a:prstGeom prst="rect">
            <a:avLst/>
          </a:prstGeom>
          <a:noFill/>
          <a:ln/>
        </p:spPr>
        <p:txBody>
          <a:bodyPr wrap="square" lIns="25400" tIns="25400" rIns="25400" bIns="25400" rtlCol="0" anchor="t"/>
          <a:lstStyle/>
          <a:p>
            <a:pPr marL="0" indent="0">
              <a:buNone/>
            </a:pPr>
            <a:r>
              <a:rPr lang="en-US" sz="1150" b="1" dirty="0">
                <a:solidFill>
                  <a:srgbClr val="22313A"/>
                </a:solidFill>
                <a:latin typeface="Calibri" pitchFamily="34" charset="0"/>
                <a:ea typeface="Calibri" pitchFamily="34" charset="-122"/>
                <a:cs typeface="Calibri" pitchFamily="34" charset="-120"/>
              </a:rPr>
              <a:t>Idea: </a:t>
            </a:r>
            <a:r>
              <a:rPr lang="en-US" sz="1150" dirty="0">
                <a:solidFill>
                  <a:srgbClr val="22313A"/>
                </a:solidFill>
                <a:latin typeface="Calibri" pitchFamily="34" charset="0"/>
                <a:ea typeface="Calibri" pitchFamily="34" charset="-122"/>
                <a:cs typeface="Calibri" pitchFamily="34" charset="-120"/>
              </a:rPr>
              <a:t>Can do with help, not yet alone</a:t>
            </a:r>
            <a:endParaRPr lang="en-US" sz="1150" dirty="0"/>
          </a:p>
          <a:p>
            <a:pPr marL="0" indent="0">
              <a:buNone/>
            </a:pPr>
            <a:r>
              <a:rPr lang="en-US" sz="1150" b="1" dirty="0">
                <a:solidFill>
                  <a:srgbClr val="D9694B"/>
                </a:solidFill>
                <a:latin typeface="Calibri" pitchFamily="34" charset="0"/>
                <a:ea typeface="Calibri" pitchFamily="34" charset="-122"/>
                <a:cs typeface="Calibri" pitchFamily="34" charset="-120"/>
              </a:rPr>
              <a:t>With Shona: </a:t>
            </a:r>
            <a:r>
              <a:rPr lang="en-US" sz="1150" dirty="0">
                <a:solidFill>
                  <a:srgbClr val="22313A"/>
                </a:solidFill>
                <a:latin typeface="Calibri" pitchFamily="34" charset="0"/>
                <a:ea typeface="Calibri" pitchFamily="34" charset="-122"/>
                <a:cs typeface="Calibri" pitchFamily="34" charset="-120"/>
              </a:rPr>
              <a:t>Find the right next step</a:t>
            </a:r>
            <a:endParaRPr lang="en-US" sz="1150" dirty="0"/>
          </a:p>
        </p:txBody>
      </p:sp>
      <p:sp>
        <p:nvSpPr>
          <p:cNvPr id="31" name="Shape 29"/>
          <p:cNvSpPr/>
          <p:nvPr/>
        </p:nvSpPr>
        <p:spPr>
          <a:xfrm>
            <a:off x="411480" y="2788920"/>
            <a:ext cx="2697480" cy="1600200"/>
          </a:xfrm>
          <a:prstGeom prst="roundRect">
            <a:avLst>
              <a:gd name="adj" fmla="val 3429"/>
            </a:avLst>
          </a:prstGeom>
          <a:solidFill>
            <a:srgbClr val="FFFFFF"/>
          </a:solidFill>
          <a:ln w="15875">
            <a:solidFill>
              <a:srgbClr val="2A7F8E"/>
            </a:solidFill>
            <a:prstDash val="solid"/>
          </a:ln>
        </p:spPr>
        <p:txBody>
          <a:bodyPr/>
          <a:lstStyle/>
          <a:p>
            <a:endParaRPr lang="en-GB"/>
          </a:p>
        </p:txBody>
      </p:sp>
      <p:sp>
        <p:nvSpPr>
          <p:cNvPr id="32" name="Shape 30"/>
          <p:cNvSpPr/>
          <p:nvPr/>
        </p:nvSpPr>
        <p:spPr>
          <a:xfrm>
            <a:off x="411480" y="2788920"/>
            <a:ext cx="2697480" cy="347472"/>
          </a:xfrm>
          <a:prstGeom prst="roundRect">
            <a:avLst>
              <a:gd name="adj" fmla="val 15789"/>
            </a:avLst>
          </a:prstGeom>
          <a:solidFill>
            <a:srgbClr val="D9694B"/>
          </a:solidFill>
          <a:ln w="9525">
            <a:solidFill>
              <a:srgbClr val="D9694B"/>
            </a:solidFill>
            <a:prstDash val="solid"/>
          </a:ln>
        </p:spPr>
        <p:txBody>
          <a:bodyPr/>
          <a:lstStyle/>
          <a:p>
            <a:endParaRPr lang="en-GB"/>
          </a:p>
        </p:txBody>
      </p:sp>
      <p:sp>
        <p:nvSpPr>
          <p:cNvPr id="33" name="Text 31"/>
          <p:cNvSpPr txBox="1"/>
          <p:nvPr/>
        </p:nvSpPr>
        <p:spPr>
          <a:xfrm>
            <a:off x="502920" y="2788920"/>
            <a:ext cx="2514600" cy="347472"/>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4  Scaffolding</a:t>
            </a:r>
            <a:endParaRPr lang="en-US" sz="1200" dirty="0"/>
          </a:p>
        </p:txBody>
      </p:sp>
      <p:sp>
        <p:nvSpPr>
          <p:cNvPr id="34" name="Text 32"/>
          <p:cNvSpPr txBox="1"/>
          <p:nvPr/>
        </p:nvSpPr>
        <p:spPr>
          <a:xfrm>
            <a:off x="502920" y="3200400"/>
            <a:ext cx="2514600" cy="1143000"/>
          </a:xfrm>
          <a:prstGeom prst="rect">
            <a:avLst/>
          </a:prstGeom>
          <a:noFill/>
          <a:ln/>
        </p:spPr>
        <p:txBody>
          <a:bodyPr wrap="square" lIns="25400" tIns="25400" rIns="25400" bIns="25400" rtlCol="0" anchor="t"/>
          <a:lstStyle/>
          <a:p>
            <a:pPr marL="0" indent="0">
              <a:buNone/>
            </a:pPr>
            <a:r>
              <a:rPr lang="en-US" sz="1150" b="1" dirty="0">
                <a:solidFill>
                  <a:srgbClr val="22313A"/>
                </a:solidFill>
                <a:latin typeface="Calibri" pitchFamily="34" charset="0"/>
                <a:ea typeface="Calibri" pitchFamily="34" charset="-122"/>
                <a:cs typeface="Calibri" pitchFamily="34" charset="-120"/>
              </a:rPr>
              <a:t>Idea: </a:t>
            </a:r>
            <a:r>
              <a:rPr lang="en-US" sz="1150" dirty="0">
                <a:solidFill>
                  <a:srgbClr val="22313A"/>
                </a:solidFill>
                <a:latin typeface="Calibri" pitchFamily="34" charset="0"/>
                <a:ea typeface="Calibri" pitchFamily="34" charset="-122"/>
                <a:cs typeface="Calibri" pitchFamily="34" charset="-120"/>
              </a:rPr>
              <a:t>Temporary, responsive support</a:t>
            </a:r>
            <a:endParaRPr lang="en-US" sz="1150" dirty="0"/>
          </a:p>
          <a:p>
            <a:pPr marL="0" indent="0">
              <a:buNone/>
            </a:pPr>
            <a:r>
              <a:rPr lang="en-US" sz="1150" b="1" dirty="0">
                <a:solidFill>
                  <a:srgbClr val="D9694B"/>
                </a:solidFill>
                <a:latin typeface="Calibri" pitchFamily="34" charset="0"/>
                <a:ea typeface="Calibri" pitchFamily="34" charset="-122"/>
                <a:cs typeface="Calibri" pitchFamily="34" charset="-120"/>
              </a:rPr>
              <a:t>With Shona: </a:t>
            </a:r>
            <a:r>
              <a:rPr lang="en-US" sz="1150" dirty="0">
                <a:solidFill>
                  <a:srgbClr val="22313A"/>
                </a:solidFill>
                <a:latin typeface="Calibri" pitchFamily="34" charset="0"/>
                <a:ea typeface="Calibri" pitchFamily="34" charset="-122"/>
                <a:cs typeface="Calibri" pitchFamily="34" charset="-120"/>
              </a:rPr>
              <a:t>Model, prompt, then fade</a:t>
            </a:r>
            <a:endParaRPr lang="en-US" sz="1150" dirty="0"/>
          </a:p>
        </p:txBody>
      </p:sp>
      <p:sp>
        <p:nvSpPr>
          <p:cNvPr id="35" name="Shape 33"/>
          <p:cNvSpPr/>
          <p:nvPr/>
        </p:nvSpPr>
        <p:spPr>
          <a:xfrm>
            <a:off x="3227832" y="2788920"/>
            <a:ext cx="2697480" cy="1600200"/>
          </a:xfrm>
          <a:prstGeom prst="roundRect">
            <a:avLst>
              <a:gd name="adj" fmla="val 3429"/>
            </a:avLst>
          </a:prstGeom>
          <a:solidFill>
            <a:srgbClr val="FFFFFF"/>
          </a:solidFill>
          <a:ln w="15875">
            <a:solidFill>
              <a:srgbClr val="2A7F8E"/>
            </a:solidFill>
            <a:prstDash val="solid"/>
          </a:ln>
        </p:spPr>
        <p:txBody>
          <a:bodyPr/>
          <a:lstStyle/>
          <a:p>
            <a:endParaRPr lang="en-GB"/>
          </a:p>
        </p:txBody>
      </p:sp>
      <p:sp>
        <p:nvSpPr>
          <p:cNvPr id="36" name="Shape 34"/>
          <p:cNvSpPr/>
          <p:nvPr/>
        </p:nvSpPr>
        <p:spPr>
          <a:xfrm>
            <a:off x="3227832" y="2788920"/>
            <a:ext cx="2697480" cy="347472"/>
          </a:xfrm>
          <a:prstGeom prst="roundRect">
            <a:avLst>
              <a:gd name="adj" fmla="val 15789"/>
            </a:avLst>
          </a:prstGeom>
          <a:solidFill>
            <a:srgbClr val="2A7F8E"/>
          </a:solidFill>
          <a:ln w="9525">
            <a:solidFill>
              <a:srgbClr val="2A7F8E"/>
            </a:solidFill>
            <a:prstDash val="solid"/>
          </a:ln>
        </p:spPr>
        <p:txBody>
          <a:bodyPr/>
          <a:lstStyle/>
          <a:p>
            <a:endParaRPr lang="en-GB"/>
          </a:p>
        </p:txBody>
      </p:sp>
      <p:sp>
        <p:nvSpPr>
          <p:cNvPr id="37" name="Text 35"/>
          <p:cNvSpPr txBox="1"/>
          <p:nvPr/>
        </p:nvSpPr>
        <p:spPr>
          <a:xfrm>
            <a:off x="3319272" y="2788920"/>
            <a:ext cx="2514600" cy="347472"/>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5  Guided participation</a:t>
            </a:r>
            <a:endParaRPr lang="en-US" sz="1200" dirty="0"/>
          </a:p>
        </p:txBody>
      </p:sp>
      <p:sp>
        <p:nvSpPr>
          <p:cNvPr id="38" name="Text 36"/>
          <p:cNvSpPr txBox="1"/>
          <p:nvPr/>
        </p:nvSpPr>
        <p:spPr>
          <a:xfrm>
            <a:off x="3319272" y="3200400"/>
            <a:ext cx="2514600" cy="1143000"/>
          </a:xfrm>
          <a:prstGeom prst="rect">
            <a:avLst/>
          </a:prstGeom>
          <a:noFill/>
          <a:ln/>
        </p:spPr>
        <p:txBody>
          <a:bodyPr wrap="square" lIns="25400" tIns="25400" rIns="25400" bIns="25400" rtlCol="0" anchor="t"/>
          <a:lstStyle/>
          <a:p>
            <a:pPr marL="0" indent="0">
              <a:buNone/>
            </a:pPr>
            <a:r>
              <a:rPr lang="en-US" sz="1150" b="1" dirty="0">
                <a:solidFill>
                  <a:srgbClr val="22313A"/>
                </a:solidFill>
                <a:latin typeface="Calibri" pitchFamily="34" charset="0"/>
                <a:ea typeface="Calibri" pitchFamily="34" charset="-122"/>
                <a:cs typeface="Calibri" pitchFamily="34" charset="-120"/>
              </a:rPr>
              <a:t>Idea: </a:t>
            </a:r>
            <a:r>
              <a:rPr lang="en-US" sz="1150" dirty="0">
                <a:solidFill>
                  <a:srgbClr val="22313A"/>
                </a:solidFill>
                <a:latin typeface="Calibri" pitchFamily="34" charset="0"/>
                <a:ea typeface="Calibri" pitchFamily="34" charset="-122"/>
                <a:cs typeface="Calibri" pitchFamily="34" charset="-120"/>
              </a:rPr>
              <a:t>Joining real activity alongside others</a:t>
            </a:r>
            <a:endParaRPr lang="en-US" sz="1150" dirty="0"/>
          </a:p>
          <a:p>
            <a:pPr marL="0" indent="0">
              <a:buNone/>
            </a:pPr>
            <a:r>
              <a:rPr lang="en-US" sz="1150" b="1" dirty="0">
                <a:solidFill>
                  <a:srgbClr val="D9694B"/>
                </a:solidFill>
                <a:latin typeface="Calibri" pitchFamily="34" charset="0"/>
                <a:ea typeface="Calibri" pitchFamily="34" charset="-122"/>
                <a:cs typeface="Calibri" pitchFamily="34" charset="-120"/>
              </a:rPr>
              <a:t>With Shona: </a:t>
            </a:r>
            <a:r>
              <a:rPr lang="en-US" sz="1150" dirty="0">
                <a:solidFill>
                  <a:srgbClr val="22313A"/>
                </a:solidFill>
                <a:latin typeface="Calibri" pitchFamily="34" charset="0"/>
                <a:ea typeface="Calibri" pitchFamily="34" charset="-122"/>
                <a:cs typeface="Calibri" pitchFamily="34" charset="-120"/>
              </a:rPr>
              <a:t>Play next to her, then with her</a:t>
            </a:r>
            <a:endParaRPr lang="en-US" sz="1150" dirty="0"/>
          </a:p>
        </p:txBody>
      </p:sp>
      <p:sp>
        <p:nvSpPr>
          <p:cNvPr id="39" name="Shape 37"/>
          <p:cNvSpPr/>
          <p:nvPr/>
        </p:nvSpPr>
        <p:spPr>
          <a:xfrm>
            <a:off x="6044184" y="2788920"/>
            <a:ext cx="2697480" cy="1600200"/>
          </a:xfrm>
          <a:prstGeom prst="roundRect">
            <a:avLst>
              <a:gd name="adj" fmla="val 3429"/>
            </a:avLst>
          </a:prstGeom>
          <a:solidFill>
            <a:srgbClr val="FFFFFF"/>
          </a:solidFill>
          <a:ln w="15875">
            <a:solidFill>
              <a:srgbClr val="2A7F8E"/>
            </a:solidFill>
            <a:prstDash val="solid"/>
          </a:ln>
        </p:spPr>
        <p:txBody>
          <a:bodyPr/>
          <a:lstStyle/>
          <a:p>
            <a:endParaRPr lang="en-GB"/>
          </a:p>
        </p:txBody>
      </p:sp>
      <p:sp>
        <p:nvSpPr>
          <p:cNvPr id="40" name="Shape 38"/>
          <p:cNvSpPr/>
          <p:nvPr/>
        </p:nvSpPr>
        <p:spPr>
          <a:xfrm>
            <a:off x="6044184" y="2788920"/>
            <a:ext cx="2697480" cy="347472"/>
          </a:xfrm>
          <a:prstGeom prst="roundRect">
            <a:avLst>
              <a:gd name="adj" fmla="val 15789"/>
            </a:avLst>
          </a:prstGeom>
          <a:solidFill>
            <a:srgbClr val="D9694B"/>
          </a:solidFill>
          <a:ln w="9525">
            <a:solidFill>
              <a:srgbClr val="D9694B"/>
            </a:solidFill>
            <a:prstDash val="solid"/>
          </a:ln>
        </p:spPr>
        <p:txBody>
          <a:bodyPr/>
          <a:lstStyle/>
          <a:p>
            <a:endParaRPr lang="en-GB"/>
          </a:p>
        </p:txBody>
      </p:sp>
      <p:sp>
        <p:nvSpPr>
          <p:cNvPr id="41" name="Text 39"/>
          <p:cNvSpPr txBox="1"/>
          <p:nvPr/>
        </p:nvSpPr>
        <p:spPr>
          <a:xfrm>
            <a:off x="6135624" y="2788920"/>
            <a:ext cx="2514600" cy="347472"/>
          </a:xfrm>
          <a:prstGeom prst="rect">
            <a:avLst/>
          </a:prstGeom>
          <a:noFill/>
          <a:ln/>
        </p:spPr>
        <p:txBody>
          <a:bodyPr wrap="square" lIns="25400" tIns="25400" rIns="25400" bIns="2540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6  Independence</a:t>
            </a:r>
            <a:endParaRPr lang="en-US" sz="1200" dirty="0"/>
          </a:p>
        </p:txBody>
      </p:sp>
      <p:sp>
        <p:nvSpPr>
          <p:cNvPr id="42" name="Text 40"/>
          <p:cNvSpPr txBox="1"/>
          <p:nvPr/>
        </p:nvSpPr>
        <p:spPr>
          <a:xfrm>
            <a:off x="6135624" y="3200400"/>
            <a:ext cx="2514600" cy="1143000"/>
          </a:xfrm>
          <a:prstGeom prst="rect">
            <a:avLst/>
          </a:prstGeom>
          <a:noFill/>
          <a:ln/>
        </p:spPr>
        <p:txBody>
          <a:bodyPr wrap="square" lIns="25400" tIns="25400" rIns="25400" bIns="25400" rtlCol="0" anchor="t"/>
          <a:lstStyle/>
          <a:p>
            <a:pPr marL="0" indent="0">
              <a:buNone/>
            </a:pPr>
            <a:r>
              <a:rPr lang="en-US" sz="1150" b="1" dirty="0">
                <a:solidFill>
                  <a:srgbClr val="22313A"/>
                </a:solidFill>
                <a:latin typeface="Calibri" pitchFamily="34" charset="0"/>
                <a:ea typeface="Calibri" pitchFamily="34" charset="-122"/>
                <a:cs typeface="Calibri" pitchFamily="34" charset="-120"/>
              </a:rPr>
              <a:t>Idea: </a:t>
            </a:r>
            <a:r>
              <a:rPr lang="en-US" sz="1150" dirty="0">
                <a:solidFill>
                  <a:srgbClr val="22313A"/>
                </a:solidFill>
                <a:latin typeface="Calibri" pitchFamily="34" charset="0"/>
                <a:ea typeface="Calibri" pitchFamily="34" charset="-122"/>
                <a:cs typeface="Calibri" pitchFamily="34" charset="-120"/>
              </a:rPr>
              <a:t>Support is withdrawn as skill grows</a:t>
            </a:r>
            <a:endParaRPr lang="en-US" sz="1150" dirty="0"/>
          </a:p>
          <a:p>
            <a:pPr marL="0" indent="0">
              <a:buNone/>
            </a:pPr>
            <a:r>
              <a:rPr lang="en-US" sz="1150" b="1" dirty="0">
                <a:solidFill>
                  <a:srgbClr val="D9694B"/>
                </a:solidFill>
                <a:latin typeface="Calibri" pitchFamily="34" charset="0"/>
                <a:ea typeface="Calibri" pitchFamily="34" charset="-122"/>
                <a:cs typeface="Calibri" pitchFamily="34" charset="-120"/>
              </a:rPr>
              <a:t>With Shona: </a:t>
            </a:r>
            <a:r>
              <a:rPr lang="en-US" sz="1150" dirty="0">
                <a:solidFill>
                  <a:srgbClr val="22313A"/>
                </a:solidFill>
                <a:latin typeface="Calibri" pitchFamily="34" charset="0"/>
                <a:ea typeface="Calibri" pitchFamily="34" charset="-122"/>
                <a:cs typeface="Calibri" pitchFamily="34" charset="-120"/>
              </a:rPr>
              <a:t>Step back, observe</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Supporting Shona’s communication</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Observe, model, respond, extend, review: opportunities, not pressure</a:t>
            </a:r>
            <a:endParaRPr lang="en-US" sz="1150" dirty="0"/>
          </a:p>
        </p:txBody>
      </p:sp>
      <p:sp>
        <p:nvSpPr>
          <p:cNvPr id="5" name="Shape 3"/>
          <p:cNvSpPr/>
          <p:nvPr/>
        </p:nvSpPr>
        <p:spPr>
          <a:xfrm>
            <a:off x="41148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CEBEE"/>
          </a:solidFill>
          <a:ln w="9525">
            <a:solidFill>
              <a:srgbClr val="DCEBEE"/>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9694B"/>
          </a:solidFill>
          <a:ln w="9525">
            <a:solidFill>
              <a:srgbClr val="D9694B"/>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(DfE, 2023; Drainville, Marinova and Dumais, 2023; Wang et al., 2024)</a:t>
            </a:r>
            <a:endParaRPr lang="en-US" sz="900" dirty="0"/>
          </a:p>
        </p:txBody>
      </p:sp>
      <p:sp>
        <p:nvSpPr>
          <p:cNvPr id="19" name="Shape 17"/>
          <p:cNvSpPr/>
          <p:nvPr/>
        </p:nvSpPr>
        <p:spPr>
          <a:xfrm>
            <a:off x="411480" y="1005840"/>
            <a:ext cx="1645920" cy="457200"/>
          </a:xfrm>
          <a:prstGeom prst="rightArrow">
            <a:avLst/>
          </a:prstGeom>
          <a:solidFill>
            <a:srgbClr val="2A7F8E"/>
          </a:solidFill>
          <a:ln w="12700">
            <a:solidFill>
              <a:srgbClr val="2A7F8E"/>
            </a:solidFill>
            <a:prstDash val="solid"/>
          </a:ln>
        </p:spPr>
        <p:txBody>
          <a:bodyPr/>
          <a:lstStyle/>
          <a:p>
            <a:endParaRPr lang="en-GB"/>
          </a:p>
        </p:txBody>
      </p:sp>
      <p:sp>
        <p:nvSpPr>
          <p:cNvPr id="20" name="Text 18"/>
          <p:cNvSpPr txBox="1"/>
          <p:nvPr/>
        </p:nvSpPr>
        <p:spPr>
          <a:xfrm>
            <a:off x="457200" y="1005840"/>
            <a:ext cx="1325880" cy="45720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OBSERVE</a:t>
            </a:r>
            <a:endParaRPr lang="en-US" sz="1100" dirty="0"/>
          </a:p>
        </p:txBody>
      </p:sp>
      <p:sp>
        <p:nvSpPr>
          <p:cNvPr id="21" name="Shape 19"/>
          <p:cNvSpPr/>
          <p:nvPr/>
        </p:nvSpPr>
        <p:spPr>
          <a:xfrm>
            <a:off x="2093976" y="1005840"/>
            <a:ext cx="1645920" cy="457200"/>
          </a:xfrm>
          <a:prstGeom prst="rightArrow">
            <a:avLst/>
          </a:prstGeom>
          <a:solidFill>
            <a:srgbClr val="D9694B"/>
          </a:solidFill>
          <a:ln w="12700">
            <a:solidFill>
              <a:srgbClr val="D9694B"/>
            </a:solidFill>
            <a:prstDash val="solid"/>
          </a:ln>
        </p:spPr>
        <p:txBody>
          <a:bodyPr/>
          <a:lstStyle/>
          <a:p>
            <a:endParaRPr lang="en-GB"/>
          </a:p>
        </p:txBody>
      </p:sp>
      <p:sp>
        <p:nvSpPr>
          <p:cNvPr id="22" name="Text 20"/>
          <p:cNvSpPr txBox="1"/>
          <p:nvPr/>
        </p:nvSpPr>
        <p:spPr>
          <a:xfrm>
            <a:off x="2139696" y="1005840"/>
            <a:ext cx="1325880" cy="45720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MODEL</a:t>
            </a:r>
            <a:endParaRPr lang="en-US" sz="1100" dirty="0"/>
          </a:p>
        </p:txBody>
      </p:sp>
      <p:sp>
        <p:nvSpPr>
          <p:cNvPr id="23" name="Shape 21"/>
          <p:cNvSpPr/>
          <p:nvPr/>
        </p:nvSpPr>
        <p:spPr>
          <a:xfrm>
            <a:off x="3776472" y="1005840"/>
            <a:ext cx="1645920" cy="457200"/>
          </a:xfrm>
          <a:prstGeom prst="rightArrow">
            <a:avLst/>
          </a:prstGeom>
          <a:solidFill>
            <a:srgbClr val="2A7F8E"/>
          </a:solidFill>
          <a:ln w="12700">
            <a:solidFill>
              <a:srgbClr val="2A7F8E"/>
            </a:solidFill>
            <a:prstDash val="solid"/>
          </a:ln>
        </p:spPr>
        <p:txBody>
          <a:bodyPr/>
          <a:lstStyle/>
          <a:p>
            <a:endParaRPr lang="en-GB"/>
          </a:p>
        </p:txBody>
      </p:sp>
      <p:sp>
        <p:nvSpPr>
          <p:cNvPr id="24" name="Text 22"/>
          <p:cNvSpPr txBox="1"/>
          <p:nvPr/>
        </p:nvSpPr>
        <p:spPr>
          <a:xfrm>
            <a:off x="3822192" y="1005840"/>
            <a:ext cx="1325880" cy="45720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RESPOND</a:t>
            </a:r>
            <a:endParaRPr lang="en-US" sz="1100" dirty="0"/>
          </a:p>
        </p:txBody>
      </p:sp>
      <p:sp>
        <p:nvSpPr>
          <p:cNvPr id="25" name="Shape 23"/>
          <p:cNvSpPr/>
          <p:nvPr/>
        </p:nvSpPr>
        <p:spPr>
          <a:xfrm>
            <a:off x="5458968" y="1005840"/>
            <a:ext cx="1645920" cy="457200"/>
          </a:xfrm>
          <a:prstGeom prst="rightArrow">
            <a:avLst/>
          </a:prstGeom>
          <a:solidFill>
            <a:srgbClr val="D9694B"/>
          </a:solidFill>
          <a:ln w="12700">
            <a:solidFill>
              <a:srgbClr val="D9694B"/>
            </a:solidFill>
            <a:prstDash val="solid"/>
          </a:ln>
        </p:spPr>
        <p:txBody>
          <a:bodyPr/>
          <a:lstStyle/>
          <a:p>
            <a:endParaRPr lang="en-GB"/>
          </a:p>
        </p:txBody>
      </p:sp>
      <p:sp>
        <p:nvSpPr>
          <p:cNvPr id="26" name="Text 24"/>
          <p:cNvSpPr txBox="1"/>
          <p:nvPr/>
        </p:nvSpPr>
        <p:spPr>
          <a:xfrm>
            <a:off x="5504688" y="1005840"/>
            <a:ext cx="1325880" cy="45720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EXTEND</a:t>
            </a:r>
            <a:endParaRPr lang="en-US" sz="1100" dirty="0"/>
          </a:p>
        </p:txBody>
      </p:sp>
      <p:sp>
        <p:nvSpPr>
          <p:cNvPr id="27" name="Shape 25"/>
          <p:cNvSpPr/>
          <p:nvPr/>
        </p:nvSpPr>
        <p:spPr>
          <a:xfrm>
            <a:off x="7141464" y="1005840"/>
            <a:ext cx="1645920" cy="457200"/>
          </a:xfrm>
          <a:prstGeom prst="rightArrow">
            <a:avLst/>
          </a:prstGeom>
          <a:solidFill>
            <a:srgbClr val="2A7F8E"/>
          </a:solidFill>
          <a:ln w="12700">
            <a:solidFill>
              <a:srgbClr val="2A7F8E"/>
            </a:solidFill>
            <a:prstDash val="solid"/>
          </a:ln>
        </p:spPr>
        <p:txBody>
          <a:bodyPr/>
          <a:lstStyle/>
          <a:p>
            <a:endParaRPr lang="en-GB"/>
          </a:p>
        </p:txBody>
      </p:sp>
      <p:sp>
        <p:nvSpPr>
          <p:cNvPr id="28" name="Text 26"/>
          <p:cNvSpPr txBox="1"/>
          <p:nvPr/>
        </p:nvSpPr>
        <p:spPr>
          <a:xfrm>
            <a:off x="7187184" y="1005840"/>
            <a:ext cx="1325880" cy="45720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REVIEW</a:t>
            </a:r>
            <a:endParaRPr lang="en-US" sz="1100" dirty="0"/>
          </a:p>
        </p:txBody>
      </p:sp>
      <p:sp>
        <p:nvSpPr>
          <p:cNvPr id="29" name="Shape 27"/>
          <p:cNvSpPr/>
          <p:nvPr/>
        </p:nvSpPr>
        <p:spPr>
          <a:xfrm>
            <a:off x="411480" y="1645920"/>
            <a:ext cx="4069080" cy="2011680"/>
          </a:xfrm>
          <a:prstGeom prst="roundRect">
            <a:avLst>
              <a:gd name="adj" fmla="val 2727"/>
            </a:avLst>
          </a:prstGeom>
          <a:solidFill>
            <a:srgbClr val="FFFFFF"/>
          </a:solidFill>
          <a:ln w="15875">
            <a:solidFill>
              <a:srgbClr val="2A7F8E"/>
            </a:solidFill>
            <a:prstDash val="solid"/>
          </a:ln>
        </p:spPr>
        <p:txBody>
          <a:bodyPr/>
          <a:lstStyle/>
          <a:p>
            <a:endParaRPr lang="en-GB"/>
          </a:p>
        </p:txBody>
      </p:sp>
      <p:sp>
        <p:nvSpPr>
          <p:cNvPr id="30" name="Shape 28"/>
          <p:cNvSpPr/>
          <p:nvPr/>
        </p:nvSpPr>
        <p:spPr>
          <a:xfrm>
            <a:off x="411480" y="1645920"/>
            <a:ext cx="4069080"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31" name="Text 29"/>
          <p:cNvSpPr txBox="1"/>
          <p:nvPr/>
        </p:nvSpPr>
        <p:spPr>
          <a:xfrm>
            <a:off x="484632" y="1645920"/>
            <a:ext cx="392277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WHAT I WOULD DO</a:t>
            </a:r>
            <a:endParaRPr lang="en-US" sz="1100" dirty="0"/>
          </a:p>
        </p:txBody>
      </p:sp>
      <p:sp>
        <p:nvSpPr>
          <p:cNvPr id="32" name="Text 30"/>
          <p:cNvSpPr txBox="1"/>
          <p:nvPr/>
        </p:nvSpPr>
        <p:spPr>
          <a:xfrm>
            <a:off x="484632" y="1975104"/>
            <a:ext cx="3922776" cy="1645920"/>
          </a:xfrm>
          <a:prstGeom prst="rect">
            <a:avLst/>
          </a:prstGeom>
          <a:noFill/>
          <a:ln/>
        </p:spPr>
        <p:txBody>
          <a:bodyPr wrap="square" lIns="25400" tIns="25400" rIns="25400" bIns="25400" rtlCol="0" anchor="t"/>
          <a:lstStyle/>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Follow her interests; comment on what she is doing</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Model simple words; echo and extend her attempts</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Wait: give response time before filling the gap</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Accept gesture and sound as communication</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Songs, stories, role play in small settings</a:t>
            </a:r>
            <a:endParaRPr lang="en-US" sz="1050" dirty="0"/>
          </a:p>
        </p:txBody>
      </p:sp>
      <p:sp>
        <p:nvSpPr>
          <p:cNvPr id="33" name="Shape 31"/>
          <p:cNvSpPr/>
          <p:nvPr/>
        </p:nvSpPr>
        <p:spPr>
          <a:xfrm>
            <a:off x="4617720" y="1645920"/>
            <a:ext cx="4114800" cy="2011680"/>
          </a:xfrm>
          <a:prstGeom prst="roundRect">
            <a:avLst>
              <a:gd name="adj" fmla="val 2727"/>
            </a:avLst>
          </a:prstGeom>
          <a:solidFill>
            <a:srgbClr val="FFFFFF"/>
          </a:solidFill>
          <a:ln w="15875">
            <a:solidFill>
              <a:srgbClr val="D9694B"/>
            </a:solidFill>
            <a:prstDash val="solid"/>
          </a:ln>
        </p:spPr>
        <p:txBody>
          <a:bodyPr/>
          <a:lstStyle/>
          <a:p>
            <a:endParaRPr lang="en-GB"/>
          </a:p>
        </p:txBody>
      </p:sp>
      <p:sp>
        <p:nvSpPr>
          <p:cNvPr id="34" name="Shape 32"/>
          <p:cNvSpPr/>
          <p:nvPr/>
        </p:nvSpPr>
        <p:spPr>
          <a:xfrm>
            <a:off x="4617720" y="1645920"/>
            <a:ext cx="4114800"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35" name="Text 33"/>
          <p:cNvSpPr txBox="1"/>
          <p:nvPr/>
        </p:nvSpPr>
        <p:spPr>
          <a:xfrm>
            <a:off x="4690872" y="1645920"/>
            <a:ext cx="396849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EVIDENCE, AND ITS LIMITS</a:t>
            </a:r>
            <a:endParaRPr lang="en-US" sz="1100" dirty="0"/>
          </a:p>
        </p:txBody>
      </p:sp>
      <p:sp>
        <p:nvSpPr>
          <p:cNvPr id="36" name="Text 34"/>
          <p:cNvSpPr txBox="1"/>
          <p:nvPr/>
        </p:nvSpPr>
        <p:spPr>
          <a:xfrm>
            <a:off x="4690872" y="1975104"/>
            <a:ext cx="3968496" cy="1645920"/>
          </a:xfrm>
          <a:prstGeom prst="rect">
            <a:avLst/>
          </a:prstGeom>
          <a:noFill/>
          <a:ln/>
        </p:spPr>
        <p:txBody>
          <a:bodyPr wrap="square" lIns="25400" tIns="25400" rIns="25400" bIns="25400" rtlCol="0" anchor="t"/>
          <a:lstStyle/>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Guidance: back-and-forth talk, commenting, extending vocabulary</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Vygotskian scaffolding of language in pretend play (older children)</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Interaction quality matters, but links to outcomes are small and complex</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No claim that it will “fix” speech</a:t>
            </a:r>
            <a:endParaRPr lang="en-US" sz="1050" dirty="0"/>
          </a:p>
        </p:txBody>
      </p:sp>
      <p:sp>
        <p:nvSpPr>
          <p:cNvPr id="37" name="Shape 35"/>
          <p:cNvSpPr/>
          <p:nvPr/>
        </p:nvSpPr>
        <p:spPr>
          <a:xfrm>
            <a:off x="411480" y="3749040"/>
            <a:ext cx="8321040" cy="685800"/>
          </a:xfrm>
          <a:prstGeom prst="roundRect">
            <a:avLst>
              <a:gd name="adj" fmla="val 8000"/>
            </a:avLst>
          </a:prstGeom>
          <a:solidFill>
            <a:srgbClr val="DCEBEE"/>
          </a:solidFill>
          <a:ln w="19050">
            <a:solidFill>
              <a:srgbClr val="1F3A4D"/>
            </a:solidFill>
            <a:prstDash val="solid"/>
          </a:ln>
        </p:spPr>
        <p:txBody>
          <a:bodyPr/>
          <a:lstStyle/>
          <a:p>
            <a:endParaRPr lang="en-GB"/>
          </a:p>
        </p:txBody>
      </p:sp>
      <p:sp>
        <p:nvSpPr>
          <p:cNvPr id="38" name="Text 36"/>
          <p:cNvSpPr txBox="1"/>
          <p:nvPr/>
        </p:nvSpPr>
        <p:spPr>
          <a:xfrm>
            <a:off x="548640" y="3749040"/>
            <a:ext cx="8046720" cy="685800"/>
          </a:xfrm>
          <a:prstGeom prst="rect">
            <a:avLst/>
          </a:prstGeom>
          <a:noFill/>
          <a:ln/>
        </p:spPr>
        <p:txBody>
          <a:bodyPr wrap="square" lIns="25400" tIns="25400" rIns="25400" bIns="25400" rtlCol="0" anchor="ctr"/>
          <a:lstStyle/>
          <a:p>
            <a:pPr marL="0" indent="0">
              <a:buNone/>
            </a:pPr>
            <a:r>
              <a:rPr lang="en-US" sz="1200" b="1" dirty="0">
                <a:solidFill>
                  <a:srgbClr val="1F3A4D"/>
                </a:solidFill>
                <a:latin typeface="Calibri" pitchFamily="34" charset="0"/>
                <a:ea typeface="Calibri" pitchFamily="34" charset="-122"/>
                <a:cs typeface="Calibri" pitchFamily="34" charset="-120"/>
              </a:rPr>
              <a:t>Ask myself: </a:t>
            </a:r>
            <a:r>
              <a:rPr lang="en-US" sz="1200" dirty="0">
                <a:solidFill>
                  <a:srgbClr val="22313A"/>
                </a:solidFill>
                <a:latin typeface="Calibri" pitchFamily="34" charset="0"/>
                <a:ea typeface="Calibri" pitchFamily="34" charset="-122"/>
                <a:cs typeface="Calibri" pitchFamily="34" charset="-120"/>
              </a:rPr>
              <a:t>“Am I creating opportunities for Shona to communicate, or just expecting her to speak?”   Review: attempts, who with, in which activity.</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ZPD, scaffolding and group play: when do I step back?</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A practitioner planning framework informed by Vygotskian ideas, not a sequence Vygotsky prescribed</a:t>
            </a:r>
            <a:endParaRPr lang="en-US" sz="1150" dirty="0"/>
          </a:p>
        </p:txBody>
      </p:sp>
      <p:sp>
        <p:nvSpPr>
          <p:cNvPr id="5" name="Shape 3"/>
          <p:cNvSpPr/>
          <p:nvPr/>
        </p:nvSpPr>
        <p:spPr>
          <a:xfrm>
            <a:off x="41148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CEBEE"/>
          </a:solidFill>
          <a:ln w="9525">
            <a:solidFill>
              <a:srgbClr val="DCEBEE"/>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9694B"/>
          </a:solidFill>
          <a:ln w="9525">
            <a:solidFill>
              <a:srgbClr val="D9694B"/>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(Skene et al., 2022; Smits-van der Nat et al., 2024; Chaiklin, 2003)</a:t>
            </a:r>
            <a:endParaRPr lang="en-US" sz="900" dirty="0"/>
          </a:p>
        </p:txBody>
      </p:sp>
      <p:sp>
        <p:nvSpPr>
          <p:cNvPr id="19" name="Text 17"/>
          <p:cNvSpPr txBox="1"/>
          <p:nvPr/>
        </p:nvSpPr>
        <p:spPr>
          <a:xfrm>
            <a:off x="411480" y="1005840"/>
            <a:ext cx="2377440" cy="274320"/>
          </a:xfrm>
          <a:prstGeom prst="rect">
            <a:avLst/>
          </a:prstGeom>
          <a:noFill/>
          <a:ln/>
        </p:spPr>
        <p:txBody>
          <a:bodyPr wrap="square" lIns="25400" tIns="25400" rIns="25400" bIns="25400" rtlCol="0" anchor="t"/>
          <a:lstStyle/>
          <a:p>
            <a:pPr marL="0" indent="0">
              <a:buNone/>
            </a:pPr>
            <a:r>
              <a:rPr lang="en-US" sz="1100" b="1" dirty="0">
                <a:solidFill>
                  <a:srgbClr val="D9694B"/>
                </a:solidFill>
                <a:latin typeface="Calibri" pitchFamily="34" charset="0"/>
                <a:ea typeface="Calibri" pitchFamily="34" charset="-122"/>
                <a:cs typeface="Calibri" pitchFamily="34" charset="-120"/>
              </a:rPr>
              <a:t>ZPD IN SHONA’S PLAY</a:t>
            </a:r>
            <a:endParaRPr lang="en-US" sz="1100" dirty="0"/>
          </a:p>
        </p:txBody>
      </p:sp>
      <p:sp>
        <p:nvSpPr>
          <p:cNvPr id="20" name="Shape 18"/>
          <p:cNvSpPr/>
          <p:nvPr/>
        </p:nvSpPr>
        <p:spPr>
          <a:xfrm>
            <a:off x="411480" y="1325880"/>
            <a:ext cx="2286000" cy="475488"/>
          </a:xfrm>
          <a:prstGeom prst="roundRect">
            <a:avLst>
              <a:gd name="adj" fmla="val 11538"/>
            </a:avLst>
          </a:prstGeom>
          <a:solidFill>
            <a:srgbClr val="DCEBEE"/>
          </a:solidFill>
          <a:ln w="9525">
            <a:solidFill>
              <a:srgbClr val="DCEBEE"/>
            </a:solidFill>
            <a:prstDash val="solid"/>
          </a:ln>
        </p:spPr>
        <p:txBody>
          <a:bodyPr/>
          <a:lstStyle/>
          <a:p>
            <a:endParaRPr lang="en-GB"/>
          </a:p>
        </p:txBody>
      </p:sp>
      <p:sp>
        <p:nvSpPr>
          <p:cNvPr id="21" name="Text 19"/>
          <p:cNvSpPr txBox="1"/>
          <p:nvPr/>
        </p:nvSpPr>
        <p:spPr>
          <a:xfrm>
            <a:off x="502920" y="1325880"/>
            <a:ext cx="2103120" cy="475488"/>
          </a:xfrm>
          <a:prstGeom prst="rect">
            <a:avLst/>
          </a:prstGeom>
          <a:noFill/>
          <a:ln/>
        </p:spPr>
        <p:txBody>
          <a:bodyPr wrap="square" lIns="25400" tIns="25400" rIns="25400" bIns="25400" rtlCol="0" anchor="ctr"/>
          <a:lstStyle/>
          <a:p>
            <a:pPr marL="0" indent="0">
              <a:buNone/>
            </a:pPr>
            <a:r>
              <a:rPr lang="en-US" sz="1050" b="1" dirty="0">
                <a:solidFill>
                  <a:srgbClr val="1F3A4D"/>
                </a:solidFill>
                <a:latin typeface="Calibri" pitchFamily="34" charset="0"/>
                <a:ea typeface="Calibri" pitchFamily="34" charset="-122"/>
                <a:cs typeface="Calibri" pitchFamily="34" charset="-120"/>
              </a:rPr>
              <a:t>What Shona does alone</a:t>
            </a:r>
            <a:endParaRPr lang="en-US" sz="1050" dirty="0"/>
          </a:p>
        </p:txBody>
      </p:sp>
      <p:sp>
        <p:nvSpPr>
          <p:cNvPr id="22" name="Shape 20"/>
          <p:cNvSpPr/>
          <p:nvPr/>
        </p:nvSpPr>
        <p:spPr>
          <a:xfrm>
            <a:off x="521208" y="1892808"/>
            <a:ext cx="2176272" cy="475488"/>
          </a:xfrm>
          <a:prstGeom prst="roundRect">
            <a:avLst>
              <a:gd name="adj" fmla="val 11538"/>
            </a:avLst>
          </a:prstGeom>
          <a:solidFill>
            <a:srgbClr val="2A7F8E"/>
          </a:solidFill>
          <a:ln w="9525">
            <a:solidFill>
              <a:srgbClr val="2A7F8E"/>
            </a:solidFill>
            <a:prstDash val="solid"/>
          </a:ln>
        </p:spPr>
        <p:txBody>
          <a:bodyPr/>
          <a:lstStyle/>
          <a:p>
            <a:endParaRPr lang="en-GB"/>
          </a:p>
        </p:txBody>
      </p:sp>
      <p:sp>
        <p:nvSpPr>
          <p:cNvPr id="23" name="Text 21"/>
          <p:cNvSpPr txBox="1"/>
          <p:nvPr/>
        </p:nvSpPr>
        <p:spPr>
          <a:xfrm>
            <a:off x="612648" y="1892808"/>
            <a:ext cx="1993392" cy="475488"/>
          </a:xfrm>
          <a:prstGeom prst="rect">
            <a:avLst/>
          </a:prstGeom>
          <a:noFill/>
          <a:ln/>
        </p:spPr>
        <p:txBody>
          <a:bodyPr wrap="square" lIns="25400" tIns="25400" rIns="25400" bIns="2540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What she does with support</a:t>
            </a:r>
            <a:endParaRPr lang="en-US" sz="1050" dirty="0"/>
          </a:p>
        </p:txBody>
      </p:sp>
      <p:sp>
        <p:nvSpPr>
          <p:cNvPr id="24" name="Shape 22"/>
          <p:cNvSpPr/>
          <p:nvPr/>
        </p:nvSpPr>
        <p:spPr>
          <a:xfrm>
            <a:off x="630936" y="2459736"/>
            <a:ext cx="2066544" cy="475488"/>
          </a:xfrm>
          <a:prstGeom prst="roundRect">
            <a:avLst>
              <a:gd name="adj" fmla="val 11538"/>
            </a:avLst>
          </a:prstGeom>
          <a:solidFill>
            <a:srgbClr val="2A7F8E"/>
          </a:solidFill>
          <a:ln w="9525">
            <a:solidFill>
              <a:srgbClr val="2A7F8E"/>
            </a:solidFill>
            <a:prstDash val="solid"/>
          </a:ln>
        </p:spPr>
        <p:txBody>
          <a:bodyPr/>
          <a:lstStyle/>
          <a:p>
            <a:endParaRPr lang="en-GB"/>
          </a:p>
        </p:txBody>
      </p:sp>
      <p:sp>
        <p:nvSpPr>
          <p:cNvPr id="25" name="Text 23"/>
          <p:cNvSpPr txBox="1"/>
          <p:nvPr/>
        </p:nvSpPr>
        <p:spPr>
          <a:xfrm>
            <a:off x="722376" y="2459736"/>
            <a:ext cx="1883664" cy="475488"/>
          </a:xfrm>
          <a:prstGeom prst="rect">
            <a:avLst/>
          </a:prstGeom>
          <a:noFill/>
          <a:ln/>
        </p:spPr>
        <p:txBody>
          <a:bodyPr wrap="square" lIns="25400" tIns="25400" rIns="25400" bIns="2540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What she may do with less</a:t>
            </a:r>
            <a:endParaRPr lang="en-US" sz="1050" dirty="0"/>
          </a:p>
        </p:txBody>
      </p:sp>
      <p:sp>
        <p:nvSpPr>
          <p:cNvPr id="26" name="Shape 24"/>
          <p:cNvSpPr/>
          <p:nvPr/>
        </p:nvSpPr>
        <p:spPr>
          <a:xfrm>
            <a:off x="740664" y="3026664"/>
            <a:ext cx="1956816" cy="475488"/>
          </a:xfrm>
          <a:prstGeom prst="roundRect">
            <a:avLst>
              <a:gd name="adj" fmla="val 11538"/>
            </a:avLst>
          </a:prstGeom>
          <a:solidFill>
            <a:srgbClr val="1F3A4D"/>
          </a:solidFill>
          <a:ln w="9525">
            <a:solidFill>
              <a:srgbClr val="1F3A4D"/>
            </a:solidFill>
            <a:prstDash val="solid"/>
          </a:ln>
        </p:spPr>
        <p:txBody>
          <a:bodyPr/>
          <a:lstStyle/>
          <a:p>
            <a:endParaRPr lang="en-GB"/>
          </a:p>
        </p:txBody>
      </p:sp>
      <p:sp>
        <p:nvSpPr>
          <p:cNvPr id="27" name="Text 25"/>
          <p:cNvSpPr txBox="1"/>
          <p:nvPr/>
        </p:nvSpPr>
        <p:spPr>
          <a:xfrm>
            <a:off x="832104" y="3026664"/>
            <a:ext cx="1773936" cy="475488"/>
          </a:xfrm>
          <a:prstGeom prst="rect">
            <a:avLst/>
          </a:prstGeom>
          <a:noFill/>
          <a:ln/>
        </p:spPr>
        <p:txBody>
          <a:bodyPr wrap="square" lIns="25400" tIns="25400" rIns="25400" bIns="2540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Greater independence</a:t>
            </a:r>
            <a:endParaRPr lang="en-US" sz="1050" dirty="0"/>
          </a:p>
        </p:txBody>
      </p:sp>
      <p:sp>
        <p:nvSpPr>
          <p:cNvPr id="28" name="Text 26"/>
          <p:cNvSpPr txBox="1"/>
          <p:nvPr/>
        </p:nvSpPr>
        <p:spPr>
          <a:xfrm>
            <a:off x="2926080" y="1005840"/>
            <a:ext cx="5486400" cy="274320"/>
          </a:xfrm>
          <a:prstGeom prst="rect">
            <a:avLst/>
          </a:prstGeom>
          <a:noFill/>
          <a:ln/>
        </p:spPr>
        <p:txBody>
          <a:bodyPr wrap="square" lIns="25400" tIns="25400" rIns="25400" bIns="25400" rtlCol="0" anchor="t"/>
          <a:lstStyle/>
          <a:p>
            <a:pPr marL="0" indent="0">
              <a:buNone/>
            </a:pPr>
            <a:r>
              <a:rPr lang="en-US" sz="1100" b="1" dirty="0">
                <a:solidFill>
                  <a:srgbClr val="D9694B"/>
                </a:solidFill>
                <a:latin typeface="Calibri" pitchFamily="34" charset="0"/>
                <a:ea typeface="Calibri" pitchFamily="34" charset="-122"/>
                <a:cs typeface="Calibri" pitchFamily="34" charset="-120"/>
              </a:rPr>
              <a:t>PLANNING PROGRESSION</a:t>
            </a:r>
            <a:endParaRPr lang="en-US" sz="1100" dirty="0"/>
          </a:p>
        </p:txBody>
      </p:sp>
      <p:sp>
        <p:nvSpPr>
          <p:cNvPr id="29" name="Shape 27"/>
          <p:cNvSpPr/>
          <p:nvPr/>
        </p:nvSpPr>
        <p:spPr>
          <a:xfrm>
            <a:off x="2926080" y="1325880"/>
            <a:ext cx="1188720" cy="457200"/>
          </a:xfrm>
          <a:prstGeom prst="rightArrow">
            <a:avLst/>
          </a:prstGeom>
          <a:solidFill>
            <a:srgbClr val="2A7F8E"/>
          </a:solidFill>
          <a:ln w="12700">
            <a:solidFill>
              <a:srgbClr val="2A7F8E"/>
            </a:solidFill>
            <a:prstDash val="solid"/>
          </a:ln>
        </p:spPr>
        <p:txBody>
          <a:bodyPr/>
          <a:lstStyle/>
          <a:p>
            <a:endParaRPr lang="en-GB"/>
          </a:p>
        </p:txBody>
      </p:sp>
      <p:sp>
        <p:nvSpPr>
          <p:cNvPr id="30" name="Text 28"/>
          <p:cNvSpPr txBox="1"/>
          <p:nvPr/>
        </p:nvSpPr>
        <p:spPr>
          <a:xfrm>
            <a:off x="2971800" y="1325880"/>
            <a:ext cx="868680" cy="45720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1 Adult-supported</a:t>
            </a:r>
            <a:endParaRPr lang="en-US" sz="850" dirty="0"/>
          </a:p>
        </p:txBody>
      </p:sp>
      <p:sp>
        <p:nvSpPr>
          <p:cNvPr id="31" name="Shape 29"/>
          <p:cNvSpPr/>
          <p:nvPr/>
        </p:nvSpPr>
        <p:spPr>
          <a:xfrm>
            <a:off x="4087368" y="1325880"/>
            <a:ext cx="1188720" cy="457200"/>
          </a:xfrm>
          <a:prstGeom prst="rightArrow">
            <a:avLst/>
          </a:prstGeom>
          <a:solidFill>
            <a:srgbClr val="D9694B"/>
          </a:solidFill>
          <a:ln w="12700">
            <a:solidFill>
              <a:srgbClr val="D9694B"/>
            </a:solidFill>
            <a:prstDash val="solid"/>
          </a:ln>
        </p:spPr>
        <p:txBody>
          <a:bodyPr/>
          <a:lstStyle/>
          <a:p>
            <a:endParaRPr lang="en-GB"/>
          </a:p>
        </p:txBody>
      </p:sp>
      <p:sp>
        <p:nvSpPr>
          <p:cNvPr id="32" name="Text 30"/>
          <p:cNvSpPr txBox="1"/>
          <p:nvPr/>
        </p:nvSpPr>
        <p:spPr>
          <a:xfrm>
            <a:off x="4133088" y="1325880"/>
            <a:ext cx="868680" cy="45720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2 One-to-one play</a:t>
            </a:r>
            <a:endParaRPr lang="en-US" sz="850" dirty="0"/>
          </a:p>
        </p:txBody>
      </p:sp>
      <p:sp>
        <p:nvSpPr>
          <p:cNvPr id="33" name="Shape 31"/>
          <p:cNvSpPr/>
          <p:nvPr/>
        </p:nvSpPr>
        <p:spPr>
          <a:xfrm>
            <a:off x="5248656" y="1325880"/>
            <a:ext cx="1188720" cy="457200"/>
          </a:xfrm>
          <a:prstGeom prst="rightArrow">
            <a:avLst/>
          </a:prstGeom>
          <a:solidFill>
            <a:srgbClr val="2A7F8E"/>
          </a:solidFill>
          <a:ln w="12700">
            <a:solidFill>
              <a:srgbClr val="2A7F8E"/>
            </a:solidFill>
            <a:prstDash val="solid"/>
          </a:ln>
        </p:spPr>
        <p:txBody>
          <a:bodyPr/>
          <a:lstStyle/>
          <a:p>
            <a:endParaRPr lang="en-GB"/>
          </a:p>
        </p:txBody>
      </p:sp>
      <p:sp>
        <p:nvSpPr>
          <p:cNvPr id="34" name="Text 32"/>
          <p:cNvSpPr txBox="1"/>
          <p:nvPr/>
        </p:nvSpPr>
        <p:spPr>
          <a:xfrm>
            <a:off x="5294376" y="1325880"/>
            <a:ext cx="868680" cy="45720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3 One peer joins</a:t>
            </a:r>
            <a:endParaRPr lang="en-US" sz="850" dirty="0"/>
          </a:p>
        </p:txBody>
      </p:sp>
      <p:sp>
        <p:nvSpPr>
          <p:cNvPr id="35" name="Shape 33"/>
          <p:cNvSpPr/>
          <p:nvPr/>
        </p:nvSpPr>
        <p:spPr>
          <a:xfrm>
            <a:off x="6409944" y="1325880"/>
            <a:ext cx="1188720" cy="457200"/>
          </a:xfrm>
          <a:prstGeom prst="rightArrow">
            <a:avLst/>
          </a:prstGeom>
          <a:solidFill>
            <a:srgbClr val="D9694B"/>
          </a:solidFill>
          <a:ln w="12700">
            <a:solidFill>
              <a:srgbClr val="D9694B"/>
            </a:solidFill>
            <a:prstDash val="solid"/>
          </a:ln>
        </p:spPr>
        <p:txBody>
          <a:bodyPr/>
          <a:lstStyle/>
          <a:p>
            <a:endParaRPr lang="en-GB"/>
          </a:p>
        </p:txBody>
      </p:sp>
      <p:sp>
        <p:nvSpPr>
          <p:cNvPr id="36" name="Text 34"/>
          <p:cNvSpPr txBox="1"/>
          <p:nvPr/>
        </p:nvSpPr>
        <p:spPr>
          <a:xfrm>
            <a:off x="6455664" y="1325880"/>
            <a:ext cx="868680" cy="45720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4 Small group</a:t>
            </a:r>
            <a:endParaRPr lang="en-US" sz="850" dirty="0"/>
          </a:p>
        </p:txBody>
      </p:sp>
      <p:sp>
        <p:nvSpPr>
          <p:cNvPr id="37" name="Shape 35"/>
          <p:cNvSpPr/>
          <p:nvPr/>
        </p:nvSpPr>
        <p:spPr>
          <a:xfrm>
            <a:off x="7571232" y="1325880"/>
            <a:ext cx="1188720" cy="457200"/>
          </a:xfrm>
          <a:prstGeom prst="rightArrow">
            <a:avLst/>
          </a:prstGeom>
          <a:solidFill>
            <a:srgbClr val="2A7F8E"/>
          </a:solidFill>
          <a:ln w="12700">
            <a:solidFill>
              <a:srgbClr val="2A7F8E"/>
            </a:solidFill>
            <a:prstDash val="solid"/>
          </a:ln>
        </p:spPr>
        <p:txBody>
          <a:bodyPr/>
          <a:lstStyle/>
          <a:p>
            <a:endParaRPr lang="en-GB"/>
          </a:p>
        </p:txBody>
      </p:sp>
      <p:sp>
        <p:nvSpPr>
          <p:cNvPr id="38" name="Text 36"/>
          <p:cNvSpPr txBox="1"/>
          <p:nvPr/>
        </p:nvSpPr>
        <p:spPr>
          <a:xfrm>
            <a:off x="7616952" y="1325880"/>
            <a:ext cx="868680" cy="457200"/>
          </a:xfrm>
          <a:prstGeom prst="rect">
            <a:avLst/>
          </a:prstGeom>
          <a:noFill/>
          <a:ln/>
        </p:spPr>
        <p:txBody>
          <a:bodyPr wrap="square" lIns="0" tIns="0" rIns="0" bIns="0" rtlCol="0" anchor="ctr"/>
          <a:lstStyle/>
          <a:p>
            <a:pPr marL="0" indent="0" algn="ctr">
              <a:buNone/>
            </a:pPr>
            <a:r>
              <a:rPr lang="en-US" sz="850" b="1" dirty="0">
                <a:solidFill>
                  <a:srgbClr val="FFFFFF"/>
                </a:solidFill>
                <a:latin typeface="Calibri" pitchFamily="34" charset="0"/>
                <a:ea typeface="Calibri" pitchFamily="34" charset="-122"/>
                <a:cs typeface="Calibri" pitchFamily="34" charset="-120"/>
              </a:rPr>
              <a:t>5 Less adult support</a:t>
            </a:r>
            <a:endParaRPr lang="en-US" sz="850" dirty="0"/>
          </a:p>
        </p:txBody>
      </p:sp>
      <p:sp>
        <p:nvSpPr>
          <p:cNvPr id="39" name="Shape 37"/>
          <p:cNvSpPr/>
          <p:nvPr/>
        </p:nvSpPr>
        <p:spPr>
          <a:xfrm>
            <a:off x="2926080" y="1965960"/>
            <a:ext cx="2834640" cy="1691640"/>
          </a:xfrm>
          <a:prstGeom prst="roundRect">
            <a:avLst>
              <a:gd name="adj" fmla="val 3243"/>
            </a:avLst>
          </a:prstGeom>
          <a:solidFill>
            <a:srgbClr val="FFFFFF"/>
          </a:solidFill>
          <a:ln w="15875">
            <a:solidFill>
              <a:srgbClr val="2A7F8E"/>
            </a:solidFill>
            <a:prstDash val="solid"/>
          </a:ln>
        </p:spPr>
        <p:txBody>
          <a:bodyPr/>
          <a:lstStyle/>
          <a:p>
            <a:endParaRPr lang="en-GB"/>
          </a:p>
        </p:txBody>
      </p:sp>
      <p:sp>
        <p:nvSpPr>
          <p:cNvPr id="40" name="Shape 38"/>
          <p:cNvSpPr/>
          <p:nvPr/>
        </p:nvSpPr>
        <p:spPr>
          <a:xfrm>
            <a:off x="2926080" y="1965960"/>
            <a:ext cx="2834640"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41" name="Text 39"/>
          <p:cNvSpPr txBox="1"/>
          <p:nvPr/>
        </p:nvSpPr>
        <p:spPr>
          <a:xfrm>
            <a:off x="2999232" y="1965960"/>
            <a:ext cx="268833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AT EACH STAGE</a:t>
            </a:r>
            <a:endParaRPr lang="en-US" sz="1100" dirty="0"/>
          </a:p>
        </p:txBody>
      </p:sp>
      <p:sp>
        <p:nvSpPr>
          <p:cNvPr id="42" name="Text 40"/>
          <p:cNvSpPr txBox="1"/>
          <p:nvPr/>
        </p:nvSpPr>
        <p:spPr>
          <a:xfrm>
            <a:off x="2999232" y="2295144"/>
            <a:ext cx="2688336" cy="1325880"/>
          </a:xfrm>
          <a:prstGeom prst="rect">
            <a:avLst/>
          </a:prstGeom>
          <a:noFill/>
          <a:ln/>
        </p:spPr>
        <p:txBody>
          <a:bodyPr wrap="square" lIns="25400" tIns="25400" rIns="25400" bIns="25400" rtlCol="0" anchor="t"/>
          <a:lstStyle/>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Why: enough help to take part, not take over</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Look for: stays, takes turns, responds to a peer</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If not: step back a stage, change activity or peer</a:t>
            </a:r>
            <a:endParaRPr lang="en-US" sz="1050" dirty="0"/>
          </a:p>
        </p:txBody>
      </p:sp>
      <p:sp>
        <p:nvSpPr>
          <p:cNvPr id="43" name="Shape 41"/>
          <p:cNvSpPr/>
          <p:nvPr/>
        </p:nvSpPr>
        <p:spPr>
          <a:xfrm>
            <a:off x="5897880" y="1965960"/>
            <a:ext cx="2834640" cy="1691640"/>
          </a:xfrm>
          <a:prstGeom prst="roundRect">
            <a:avLst>
              <a:gd name="adj" fmla="val 3243"/>
            </a:avLst>
          </a:prstGeom>
          <a:solidFill>
            <a:srgbClr val="FFFFFF"/>
          </a:solidFill>
          <a:ln w="15875">
            <a:solidFill>
              <a:srgbClr val="D9694B"/>
            </a:solidFill>
            <a:prstDash val="solid"/>
          </a:ln>
        </p:spPr>
        <p:txBody>
          <a:bodyPr/>
          <a:lstStyle/>
          <a:p>
            <a:endParaRPr lang="en-GB"/>
          </a:p>
        </p:txBody>
      </p:sp>
      <p:sp>
        <p:nvSpPr>
          <p:cNvPr id="44" name="Shape 42"/>
          <p:cNvSpPr/>
          <p:nvPr/>
        </p:nvSpPr>
        <p:spPr>
          <a:xfrm>
            <a:off x="5897880" y="1965960"/>
            <a:ext cx="2834640"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45" name="Text 43"/>
          <p:cNvSpPr txBox="1"/>
          <p:nvPr/>
        </p:nvSpPr>
        <p:spPr>
          <a:xfrm>
            <a:off x="5971032" y="1965960"/>
            <a:ext cx="268833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EVIDENCE: USE WITH CARE</a:t>
            </a:r>
            <a:endParaRPr lang="en-US" sz="1100" dirty="0"/>
          </a:p>
        </p:txBody>
      </p:sp>
      <p:sp>
        <p:nvSpPr>
          <p:cNvPr id="46" name="Text 44"/>
          <p:cNvSpPr txBox="1"/>
          <p:nvPr/>
        </p:nvSpPr>
        <p:spPr>
          <a:xfrm>
            <a:off x="5971032" y="2295144"/>
            <a:ext cx="2688336" cy="1325880"/>
          </a:xfrm>
          <a:prstGeom prst="rect">
            <a:avLst/>
          </a:prstGeom>
          <a:noFill/>
          <a:ln/>
        </p:spPr>
        <p:txBody>
          <a:bodyPr wrap="square" lIns="25400" tIns="25400" rIns="25400" bIns="25400" rtlCol="0" anchor="t"/>
          <a:lstStyle/>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Pretend play and social competence: small positive link, mostly cross-sectional studies</a:t>
            </a:r>
            <a:endParaRPr lang="en-US" sz="1050" dirty="0"/>
          </a:p>
          <a:p>
            <a:pPr marL="342900" indent="-342900">
              <a:spcAft>
                <a:spcPts val="200"/>
              </a:spcAft>
              <a:buSzPct val="100000"/>
              <a:buChar char="•"/>
            </a:pPr>
            <a:r>
              <a:rPr lang="en-US" sz="1050" dirty="0">
                <a:solidFill>
                  <a:srgbClr val="22313A"/>
                </a:solidFill>
                <a:latin typeface="Calibri" pitchFamily="34" charset="0"/>
                <a:ea typeface="Calibri" pitchFamily="34" charset="-122"/>
                <a:cs typeface="Calibri" pitchFamily="34" charset="-120"/>
              </a:rPr>
              <a:t>Guided play review: heterogeneous; mainly learning outcomes</a:t>
            </a:r>
            <a:endParaRPr lang="en-US" sz="1050" dirty="0"/>
          </a:p>
        </p:txBody>
      </p:sp>
      <p:sp>
        <p:nvSpPr>
          <p:cNvPr id="47" name="Shape 45"/>
          <p:cNvSpPr/>
          <p:nvPr/>
        </p:nvSpPr>
        <p:spPr>
          <a:xfrm>
            <a:off x="411480" y="3749040"/>
            <a:ext cx="8321040" cy="685800"/>
          </a:xfrm>
          <a:prstGeom prst="roundRect">
            <a:avLst>
              <a:gd name="adj" fmla="val 8000"/>
            </a:avLst>
          </a:prstGeom>
          <a:solidFill>
            <a:srgbClr val="DCEBEE"/>
          </a:solidFill>
          <a:ln w="19050">
            <a:solidFill>
              <a:srgbClr val="1F3A4D"/>
            </a:solidFill>
            <a:prstDash val="solid"/>
          </a:ln>
        </p:spPr>
        <p:txBody>
          <a:bodyPr/>
          <a:lstStyle/>
          <a:p>
            <a:endParaRPr lang="en-GB"/>
          </a:p>
        </p:txBody>
      </p:sp>
      <p:sp>
        <p:nvSpPr>
          <p:cNvPr id="48" name="Text 46"/>
          <p:cNvSpPr txBox="1"/>
          <p:nvPr/>
        </p:nvSpPr>
        <p:spPr>
          <a:xfrm>
            <a:off x="548640" y="3749040"/>
            <a:ext cx="8046720" cy="685800"/>
          </a:xfrm>
          <a:prstGeom prst="rect">
            <a:avLst/>
          </a:prstGeom>
          <a:noFill/>
          <a:ln/>
        </p:spPr>
        <p:txBody>
          <a:bodyPr wrap="square" lIns="25400" tIns="25400" rIns="25400" bIns="25400" rtlCol="0" anchor="ctr"/>
          <a:lstStyle/>
          <a:p>
            <a:pPr marL="0" indent="0">
              <a:buNone/>
            </a:pPr>
            <a:r>
              <a:rPr lang="en-US" sz="1200" b="1" dirty="0">
                <a:solidFill>
                  <a:srgbClr val="1F3A4D"/>
                </a:solidFill>
                <a:latin typeface="Calibri" pitchFamily="34" charset="0"/>
                <a:ea typeface="Calibri" pitchFamily="34" charset="-122"/>
                <a:cs typeface="Calibri" pitchFamily="34" charset="-120"/>
              </a:rPr>
              <a:t>Ask myself: </a:t>
            </a:r>
            <a:r>
              <a:rPr lang="en-US" sz="1200" dirty="0">
                <a:solidFill>
                  <a:srgbClr val="22313A"/>
                </a:solidFill>
                <a:latin typeface="Calibri" pitchFamily="34" charset="0"/>
                <a:ea typeface="Calibri" pitchFamily="34" charset="-122"/>
                <a:cs typeface="Calibri" pitchFamily="34" charset="-120"/>
              </a:rPr>
              <a:t>“Am I helping Shona take part, or taking part for her?” Smallest support that works.</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Nature, nurture and the danger of assumptions</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Possibilities to investigate: none of these is a fact about Shona</a:t>
            </a:r>
            <a:endParaRPr lang="en-US" sz="1150" dirty="0"/>
          </a:p>
        </p:txBody>
      </p:sp>
      <p:sp>
        <p:nvSpPr>
          <p:cNvPr id="5" name="Shape 3"/>
          <p:cNvSpPr/>
          <p:nvPr/>
        </p:nvSpPr>
        <p:spPr>
          <a:xfrm>
            <a:off x="41148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9694B"/>
          </a:solidFill>
          <a:ln w="9525">
            <a:solidFill>
              <a:srgbClr val="D9694B"/>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CEBEE"/>
          </a:solidFill>
          <a:ln w="9525">
            <a:solidFill>
              <a:srgbClr val="DCEBEE"/>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(DfE, 2023; Vygotsky, 1978)</a:t>
            </a:r>
            <a:endParaRPr lang="en-US" sz="900" dirty="0"/>
          </a:p>
        </p:txBody>
      </p:sp>
      <p:sp>
        <p:nvSpPr>
          <p:cNvPr id="19" name="Shape 17"/>
          <p:cNvSpPr/>
          <p:nvPr/>
        </p:nvSpPr>
        <p:spPr>
          <a:xfrm>
            <a:off x="411480" y="1051560"/>
            <a:ext cx="2834640" cy="2468880"/>
          </a:xfrm>
          <a:prstGeom prst="roundRect">
            <a:avLst>
              <a:gd name="adj" fmla="val 2222"/>
            </a:avLst>
          </a:prstGeom>
          <a:solidFill>
            <a:srgbClr val="DCEBEE"/>
          </a:solidFill>
          <a:ln w="19050">
            <a:solidFill>
              <a:srgbClr val="2A7F8E"/>
            </a:solidFill>
            <a:prstDash val="solid"/>
          </a:ln>
        </p:spPr>
        <p:txBody>
          <a:bodyPr/>
          <a:lstStyle/>
          <a:p>
            <a:endParaRPr lang="en-GB"/>
          </a:p>
        </p:txBody>
      </p:sp>
      <p:sp>
        <p:nvSpPr>
          <p:cNvPr id="20" name="Shape 18"/>
          <p:cNvSpPr/>
          <p:nvPr/>
        </p:nvSpPr>
        <p:spPr>
          <a:xfrm>
            <a:off x="5897880" y="1051560"/>
            <a:ext cx="2834640" cy="2468880"/>
          </a:xfrm>
          <a:prstGeom prst="roundRect">
            <a:avLst>
              <a:gd name="adj" fmla="val 2222"/>
            </a:avLst>
          </a:prstGeom>
          <a:solidFill>
            <a:srgbClr val="DCEBEE"/>
          </a:solidFill>
          <a:ln w="19050">
            <a:solidFill>
              <a:srgbClr val="D9694B"/>
            </a:solidFill>
            <a:prstDash val="solid"/>
          </a:ln>
        </p:spPr>
        <p:txBody>
          <a:bodyPr/>
          <a:lstStyle/>
          <a:p>
            <a:endParaRPr lang="en-GB"/>
          </a:p>
        </p:txBody>
      </p:sp>
      <p:sp>
        <p:nvSpPr>
          <p:cNvPr id="21" name="Text 19"/>
          <p:cNvSpPr txBox="1"/>
          <p:nvPr/>
        </p:nvSpPr>
        <p:spPr>
          <a:xfrm>
            <a:off x="502920" y="1097280"/>
            <a:ext cx="2651760" cy="274320"/>
          </a:xfrm>
          <a:prstGeom prst="rect">
            <a:avLst/>
          </a:prstGeom>
          <a:noFill/>
          <a:ln/>
        </p:spPr>
        <p:txBody>
          <a:bodyPr wrap="square" lIns="25400" tIns="25400" rIns="25400" bIns="25400" rtlCol="0" anchor="t"/>
          <a:lstStyle/>
          <a:p>
            <a:pPr marL="0" indent="0">
              <a:buNone/>
            </a:pPr>
            <a:r>
              <a:rPr lang="en-US" sz="1150" b="1" dirty="0">
                <a:solidFill>
                  <a:srgbClr val="2A7F8E"/>
                </a:solidFill>
                <a:latin typeface="Calibri" pitchFamily="34" charset="0"/>
                <a:ea typeface="Calibri" pitchFamily="34" charset="-122"/>
                <a:cs typeface="Calibri" pitchFamily="34" charset="-120"/>
              </a:rPr>
              <a:t>INDIVIDUAL CHARACTERISTICS</a:t>
            </a:r>
            <a:endParaRPr lang="en-US" sz="1150" dirty="0"/>
          </a:p>
        </p:txBody>
      </p:sp>
      <p:sp>
        <p:nvSpPr>
          <p:cNvPr id="22" name="Text 20"/>
          <p:cNvSpPr txBox="1"/>
          <p:nvPr/>
        </p:nvSpPr>
        <p:spPr>
          <a:xfrm>
            <a:off x="502920" y="1463040"/>
            <a:ext cx="2651760" cy="2011680"/>
          </a:xfrm>
          <a:prstGeom prst="rect">
            <a:avLst/>
          </a:prstGeom>
          <a:noFill/>
          <a:ln/>
        </p:spPr>
        <p:txBody>
          <a:bodyPr wrap="square" lIns="25400" tIns="25400" rIns="25400" bIns="25400" rtlCol="0" anchor="t"/>
          <a:lstStyle/>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Temperament</a:t>
            </a:r>
            <a:endParaRPr lang="en-US" sz="1150" dirty="0"/>
          </a:p>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Developmental variation</a:t>
            </a:r>
            <a:endParaRPr lang="en-US" sz="1150" dirty="0"/>
          </a:p>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How communication is developing</a:t>
            </a:r>
            <a:endParaRPr lang="en-US" sz="1150" dirty="0"/>
          </a:p>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Other biological characteristics</a:t>
            </a:r>
            <a:endParaRPr lang="en-US" sz="1150" dirty="0"/>
          </a:p>
        </p:txBody>
      </p:sp>
      <p:sp>
        <p:nvSpPr>
          <p:cNvPr id="23" name="Text 21"/>
          <p:cNvSpPr txBox="1"/>
          <p:nvPr/>
        </p:nvSpPr>
        <p:spPr>
          <a:xfrm>
            <a:off x="5989320" y="1097280"/>
            <a:ext cx="2651760" cy="274320"/>
          </a:xfrm>
          <a:prstGeom prst="rect">
            <a:avLst/>
          </a:prstGeom>
          <a:noFill/>
          <a:ln/>
        </p:spPr>
        <p:txBody>
          <a:bodyPr wrap="square" lIns="25400" tIns="25400" rIns="25400" bIns="25400" rtlCol="0" anchor="t"/>
          <a:lstStyle/>
          <a:p>
            <a:pPr marL="0" indent="0">
              <a:buNone/>
            </a:pPr>
            <a:r>
              <a:rPr lang="en-US" sz="1150" b="1" dirty="0">
                <a:solidFill>
                  <a:srgbClr val="D9694B"/>
                </a:solidFill>
                <a:latin typeface="Calibri" pitchFamily="34" charset="0"/>
                <a:ea typeface="Calibri" pitchFamily="34" charset="-122"/>
                <a:cs typeface="Calibri" pitchFamily="34" charset="-120"/>
              </a:rPr>
              <a:t>ENVIRONMENT</a:t>
            </a:r>
            <a:endParaRPr lang="en-US" sz="1150" dirty="0"/>
          </a:p>
        </p:txBody>
      </p:sp>
      <p:sp>
        <p:nvSpPr>
          <p:cNvPr id="24" name="Text 22"/>
          <p:cNvSpPr txBox="1"/>
          <p:nvPr/>
        </p:nvSpPr>
        <p:spPr>
          <a:xfrm>
            <a:off x="5989320" y="1463040"/>
            <a:ext cx="2651760" cy="2011680"/>
          </a:xfrm>
          <a:prstGeom prst="rect">
            <a:avLst/>
          </a:prstGeom>
          <a:noFill/>
          <a:ln/>
        </p:spPr>
        <p:txBody>
          <a:bodyPr wrap="square" lIns="25400" tIns="25400" rIns="25400" bIns="25400" rtlCol="0" anchor="t"/>
          <a:lstStyle/>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Previous experiences and carer interaction</a:t>
            </a:r>
            <a:endParaRPr lang="en-US" sz="1150" dirty="0"/>
          </a:p>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Peer opportunities</a:t>
            </a:r>
            <a:endParaRPr lang="en-US" sz="1150" dirty="0"/>
          </a:p>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Nursery setting, adult interaction</a:t>
            </a:r>
            <a:endParaRPr lang="en-US" sz="1150" dirty="0"/>
          </a:p>
          <a:p>
            <a:pPr marL="342900" indent="-342900">
              <a:spcAft>
                <a:spcPts val="400"/>
              </a:spcAft>
              <a:buSzPct val="100000"/>
              <a:buChar char="•"/>
            </a:pPr>
            <a:r>
              <a:rPr lang="en-US" sz="1150" dirty="0">
                <a:solidFill>
                  <a:srgbClr val="22313A"/>
                </a:solidFill>
                <a:latin typeface="Calibri" pitchFamily="34" charset="0"/>
                <a:ea typeface="Calibri" pitchFamily="34" charset="-122"/>
                <a:cs typeface="Calibri" pitchFamily="34" charset="-120"/>
              </a:rPr>
              <a:t>Language-rich experiences, culture</a:t>
            </a:r>
            <a:endParaRPr lang="en-US" sz="1150" dirty="0"/>
          </a:p>
        </p:txBody>
      </p:sp>
      <p:sp>
        <p:nvSpPr>
          <p:cNvPr id="25" name="Shape 23"/>
          <p:cNvSpPr/>
          <p:nvPr/>
        </p:nvSpPr>
        <p:spPr>
          <a:xfrm>
            <a:off x="3383280" y="1051560"/>
            <a:ext cx="2377440" cy="2468880"/>
          </a:xfrm>
          <a:prstGeom prst="roundRect">
            <a:avLst>
              <a:gd name="adj" fmla="val 2308"/>
            </a:avLst>
          </a:prstGeom>
          <a:solidFill>
            <a:srgbClr val="1F3A4D"/>
          </a:solidFill>
          <a:ln w="9525">
            <a:solidFill>
              <a:srgbClr val="1F3A4D"/>
            </a:solidFill>
            <a:prstDash val="solid"/>
          </a:ln>
        </p:spPr>
        <p:txBody>
          <a:bodyPr/>
          <a:lstStyle/>
          <a:p>
            <a:endParaRPr lang="en-GB"/>
          </a:p>
        </p:txBody>
      </p:sp>
      <p:sp>
        <p:nvSpPr>
          <p:cNvPr id="26" name="Text 24"/>
          <p:cNvSpPr txBox="1"/>
          <p:nvPr/>
        </p:nvSpPr>
        <p:spPr>
          <a:xfrm>
            <a:off x="3429000" y="1051560"/>
            <a:ext cx="2286000" cy="2468880"/>
          </a:xfrm>
          <a:prstGeom prst="rect">
            <a:avLst/>
          </a:prstGeom>
          <a:noFill/>
          <a:ln/>
        </p:spPr>
        <p:txBody>
          <a:bodyPr wrap="square" lIns="25400" tIns="25400" rIns="25400" bIns="2540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SHONA’S DEVELOPMENT</a:t>
            </a:r>
            <a:endParaRPr lang="en-US" sz="1200" dirty="0"/>
          </a:p>
          <a:p>
            <a:pPr marL="0" indent="0" algn="ctr">
              <a:buNone/>
            </a:pP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They interact. Which matters most here? Not yet known.</a:t>
            </a:r>
            <a:endParaRPr lang="en-US" sz="1200" dirty="0"/>
          </a:p>
        </p:txBody>
      </p:sp>
      <p:sp>
        <p:nvSpPr>
          <p:cNvPr id="27" name="Shape 25"/>
          <p:cNvSpPr/>
          <p:nvPr/>
        </p:nvSpPr>
        <p:spPr>
          <a:xfrm>
            <a:off x="411480" y="3657600"/>
            <a:ext cx="8321040" cy="777240"/>
          </a:xfrm>
          <a:prstGeom prst="roundRect">
            <a:avLst>
              <a:gd name="adj" fmla="val 7059"/>
            </a:avLst>
          </a:prstGeom>
          <a:solidFill>
            <a:srgbClr val="D9694B"/>
          </a:solidFill>
          <a:ln w="9525">
            <a:solidFill>
              <a:srgbClr val="D9694B"/>
            </a:solidFill>
            <a:prstDash val="solid"/>
          </a:ln>
        </p:spPr>
        <p:txBody>
          <a:bodyPr/>
          <a:lstStyle/>
          <a:p>
            <a:endParaRPr lang="en-GB"/>
          </a:p>
        </p:txBody>
      </p:sp>
      <p:sp>
        <p:nvSpPr>
          <p:cNvPr id="28" name="Text 26"/>
          <p:cNvSpPr txBox="1"/>
          <p:nvPr/>
        </p:nvSpPr>
        <p:spPr>
          <a:xfrm>
            <a:off x="548640" y="3657600"/>
            <a:ext cx="8046720" cy="777240"/>
          </a:xfrm>
          <a:prstGeom prst="rect">
            <a:avLst/>
          </a:prstGeom>
          <a:noFill/>
          <a:ln/>
        </p:spPr>
        <p:txBody>
          <a:bodyPr wrap="square" lIns="25400" tIns="25400" rIns="25400" bIns="25400"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OBSERVE BEFORE CONCLUDING.  </a:t>
            </a:r>
            <a:r>
              <a:rPr lang="en-US" sz="1250" i="1" dirty="0">
                <a:solidFill>
                  <a:srgbClr val="FFFFFF"/>
                </a:solidFill>
                <a:latin typeface="Calibri" pitchFamily="34" charset="0"/>
                <a:ea typeface="Calibri" pitchFamily="34" charset="-122"/>
                <a:cs typeface="Calibri" pitchFamily="34" charset="-120"/>
              </a:rPr>
              <a:t>“What information would I need before deciding why Shona is presenting this way?”</a:t>
            </a:r>
            <a:endParaRPr lang="en-US" sz="12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My practitioner support pathway</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One pathway: action + Vygotskian reason + what I would look for</a:t>
            </a:r>
            <a:endParaRPr lang="en-US" sz="1150" dirty="0"/>
          </a:p>
        </p:txBody>
      </p:sp>
      <p:sp>
        <p:nvSpPr>
          <p:cNvPr id="5" name="Shape 3"/>
          <p:cNvSpPr/>
          <p:nvPr/>
        </p:nvSpPr>
        <p:spPr>
          <a:xfrm>
            <a:off x="41148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CEBEE"/>
          </a:solidFill>
          <a:ln w="9525">
            <a:solidFill>
              <a:srgbClr val="DCEBEE"/>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9694B"/>
          </a:solidFill>
          <a:ln w="9525">
            <a:solidFill>
              <a:srgbClr val="D9694B"/>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(Vygotsky, 1978; Wood, Bruner and Ross, 1976; DfE, 2023; Skene et al., 2022)</a:t>
            </a:r>
            <a:endParaRPr lang="en-US" sz="900" dirty="0"/>
          </a:p>
        </p:txBody>
      </p:sp>
      <p:sp>
        <p:nvSpPr>
          <p:cNvPr id="19" name="Shape 17"/>
          <p:cNvSpPr/>
          <p:nvPr/>
        </p:nvSpPr>
        <p:spPr>
          <a:xfrm>
            <a:off x="411480" y="1005840"/>
            <a:ext cx="1627632" cy="1627632"/>
          </a:xfrm>
          <a:prstGeom prst="roundRect">
            <a:avLst>
              <a:gd name="adj" fmla="val 3371"/>
            </a:avLst>
          </a:prstGeom>
          <a:solidFill>
            <a:srgbClr val="FFFFFF"/>
          </a:solidFill>
          <a:ln w="15875">
            <a:solidFill>
              <a:srgbClr val="2A7F8E"/>
            </a:solidFill>
            <a:prstDash val="solid"/>
          </a:ln>
        </p:spPr>
        <p:txBody>
          <a:bodyPr/>
          <a:lstStyle/>
          <a:p>
            <a:endParaRPr lang="en-GB"/>
          </a:p>
        </p:txBody>
      </p:sp>
      <p:sp>
        <p:nvSpPr>
          <p:cNvPr id="20" name="Shape 18"/>
          <p:cNvSpPr/>
          <p:nvPr/>
        </p:nvSpPr>
        <p:spPr>
          <a:xfrm>
            <a:off x="411480" y="1005840"/>
            <a:ext cx="1627632"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21" name="Text 19"/>
          <p:cNvSpPr txBox="1"/>
          <p:nvPr/>
        </p:nvSpPr>
        <p:spPr>
          <a:xfrm>
            <a:off x="457200" y="1005840"/>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1 Observe</a:t>
            </a:r>
            <a:endParaRPr lang="en-US" sz="1050" dirty="0"/>
          </a:p>
        </p:txBody>
      </p:sp>
      <p:sp>
        <p:nvSpPr>
          <p:cNvPr id="22" name="Text 20"/>
          <p:cNvSpPr txBox="1"/>
          <p:nvPr/>
        </p:nvSpPr>
        <p:spPr>
          <a:xfrm>
            <a:off x="457200" y="1307592"/>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Record where, when, with whom</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Social interaction</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Patterns in anxiety, play, talk</a:t>
            </a:r>
            <a:endParaRPr lang="en-US" sz="950" dirty="0"/>
          </a:p>
        </p:txBody>
      </p:sp>
      <p:sp>
        <p:nvSpPr>
          <p:cNvPr id="23" name="Shape 21"/>
          <p:cNvSpPr/>
          <p:nvPr/>
        </p:nvSpPr>
        <p:spPr>
          <a:xfrm>
            <a:off x="2103120" y="1005840"/>
            <a:ext cx="1627632" cy="1627632"/>
          </a:xfrm>
          <a:prstGeom prst="roundRect">
            <a:avLst>
              <a:gd name="adj" fmla="val 3371"/>
            </a:avLst>
          </a:prstGeom>
          <a:solidFill>
            <a:srgbClr val="FFFFFF"/>
          </a:solidFill>
          <a:ln w="15875">
            <a:solidFill>
              <a:srgbClr val="D9694B"/>
            </a:solidFill>
            <a:prstDash val="solid"/>
          </a:ln>
        </p:spPr>
        <p:txBody>
          <a:bodyPr/>
          <a:lstStyle/>
          <a:p>
            <a:endParaRPr lang="en-GB"/>
          </a:p>
        </p:txBody>
      </p:sp>
      <p:sp>
        <p:nvSpPr>
          <p:cNvPr id="24" name="Shape 22"/>
          <p:cNvSpPr/>
          <p:nvPr/>
        </p:nvSpPr>
        <p:spPr>
          <a:xfrm>
            <a:off x="2103120" y="1005840"/>
            <a:ext cx="1627632"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25" name="Text 23"/>
          <p:cNvSpPr txBox="1"/>
          <p:nvPr/>
        </p:nvSpPr>
        <p:spPr>
          <a:xfrm>
            <a:off x="2148840" y="1005840"/>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2 Current ability</a:t>
            </a:r>
            <a:endParaRPr lang="en-US" sz="1050" dirty="0"/>
          </a:p>
        </p:txBody>
      </p:sp>
      <p:sp>
        <p:nvSpPr>
          <p:cNvPr id="26" name="Text 24"/>
          <p:cNvSpPr txBox="1"/>
          <p:nvPr/>
        </p:nvSpPr>
        <p:spPr>
          <a:xfrm>
            <a:off x="2148840" y="1307592"/>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Note what she does alone</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ZPD starting point</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Her independent baseline</a:t>
            </a:r>
            <a:endParaRPr lang="en-US" sz="950" dirty="0"/>
          </a:p>
        </p:txBody>
      </p:sp>
      <p:sp>
        <p:nvSpPr>
          <p:cNvPr id="27" name="Shape 25"/>
          <p:cNvSpPr/>
          <p:nvPr/>
        </p:nvSpPr>
        <p:spPr>
          <a:xfrm>
            <a:off x="3794760" y="1005840"/>
            <a:ext cx="1627632" cy="1627632"/>
          </a:xfrm>
          <a:prstGeom prst="roundRect">
            <a:avLst>
              <a:gd name="adj" fmla="val 3371"/>
            </a:avLst>
          </a:prstGeom>
          <a:solidFill>
            <a:srgbClr val="FFFFFF"/>
          </a:solidFill>
          <a:ln w="15875">
            <a:solidFill>
              <a:srgbClr val="2A7F8E"/>
            </a:solidFill>
            <a:prstDash val="solid"/>
          </a:ln>
        </p:spPr>
        <p:txBody>
          <a:bodyPr/>
          <a:lstStyle/>
          <a:p>
            <a:endParaRPr lang="en-GB"/>
          </a:p>
        </p:txBody>
      </p:sp>
      <p:sp>
        <p:nvSpPr>
          <p:cNvPr id="28" name="Shape 26"/>
          <p:cNvSpPr/>
          <p:nvPr/>
        </p:nvSpPr>
        <p:spPr>
          <a:xfrm>
            <a:off x="3794760" y="1005840"/>
            <a:ext cx="1627632"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29" name="Text 27"/>
          <p:cNvSpPr txBox="1"/>
          <p:nvPr/>
        </p:nvSpPr>
        <p:spPr>
          <a:xfrm>
            <a:off x="3840480" y="1005840"/>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3 Responsive adult</a:t>
            </a:r>
            <a:endParaRPr lang="en-US" sz="1050" dirty="0"/>
          </a:p>
        </p:txBody>
      </p:sp>
      <p:sp>
        <p:nvSpPr>
          <p:cNvPr id="30" name="Text 28"/>
          <p:cNvSpPr txBox="1"/>
          <p:nvPr/>
        </p:nvSpPr>
        <p:spPr>
          <a:xfrm>
            <a:off x="3840480" y="1307592"/>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Key-person consistency; follow her lead</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Interaction</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Settles; seeks me out</a:t>
            </a:r>
            <a:endParaRPr lang="en-US" sz="950" dirty="0"/>
          </a:p>
        </p:txBody>
      </p:sp>
      <p:sp>
        <p:nvSpPr>
          <p:cNvPr id="31" name="Shape 29"/>
          <p:cNvSpPr/>
          <p:nvPr/>
        </p:nvSpPr>
        <p:spPr>
          <a:xfrm>
            <a:off x="5486400" y="1005840"/>
            <a:ext cx="1627632" cy="1627632"/>
          </a:xfrm>
          <a:prstGeom prst="roundRect">
            <a:avLst>
              <a:gd name="adj" fmla="val 3371"/>
            </a:avLst>
          </a:prstGeom>
          <a:solidFill>
            <a:srgbClr val="FFFFFF"/>
          </a:solidFill>
          <a:ln w="15875">
            <a:solidFill>
              <a:srgbClr val="D9694B"/>
            </a:solidFill>
            <a:prstDash val="solid"/>
          </a:ln>
        </p:spPr>
        <p:txBody>
          <a:bodyPr/>
          <a:lstStyle/>
          <a:p>
            <a:endParaRPr lang="en-GB"/>
          </a:p>
        </p:txBody>
      </p:sp>
      <p:sp>
        <p:nvSpPr>
          <p:cNvPr id="32" name="Shape 30"/>
          <p:cNvSpPr/>
          <p:nvPr/>
        </p:nvSpPr>
        <p:spPr>
          <a:xfrm>
            <a:off x="5486400" y="1005840"/>
            <a:ext cx="1627632"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33" name="Text 31"/>
          <p:cNvSpPr txBox="1"/>
          <p:nvPr/>
        </p:nvSpPr>
        <p:spPr>
          <a:xfrm>
            <a:off x="5532120" y="1005840"/>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4 Communication</a:t>
            </a:r>
            <a:endParaRPr lang="en-US" sz="1050" dirty="0"/>
          </a:p>
        </p:txBody>
      </p:sp>
      <p:sp>
        <p:nvSpPr>
          <p:cNvPr id="34" name="Text 32"/>
          <p:cNvSpPr txBox="1"/>
          <p:nvPr/>
        </p:nvSpPr>
        <p:spPr>
          <a:xfrm>
            <a:off x="5532120" y="1307592"/>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Comment, model, extend, wait</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Language, scaffolding</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More attempts, any form</a:t>
            </a:r>
            <a:endParaRPr lang="en-US" sz="950" dirty="0"/>
          </a:p>
        </p:txBody>
      </p:sp>
      <p:sp>
        <p:nvSpPr>
          <p:cNvPr id="35" name="Shape 33"/>
          <p:cNvSpPr/>
          <p:nvPr/>
        </p:nvSpPr>
        <p:spPr>
          <a:xfrm>
            <a:off x="7178040" y="1005840"/>
            <a:ext cx="1627632" cy="1627632"/>
          </a:xfrm>
          <a:prstGeom prst="roundRect">
            <a:avLst>
              <a:gd name="adj" fmla="val 3371"/>
            </a:avLst>
          </a:prstGeom>
          <a:solidFill>
            <a:srgbClr val="FFFFFF"/>
          </a:solidFill>
          <a:ln w="15875">
            <a:solidFill>
              <a:srgbClr val="2A7F8E"/>
            </a:solidFill>
            <a:prstDash val="solid"/>
          </a:ln>
        </p:spPr>
        <p:txBody>
          <a:bodyPr/>
          <a:lstStyle/>
          <a:p>
            <a:endParaRPr lang="en-GB"/>
          </a:p>
        </p:txBody>
      </p:sp>
      <p:sp>
        <p:nvSpPr>
          <p:cNvPr id="36" name="Shape 34"/>
          <p:cNvSpPr/>
          <p:nvPr/>
        </p:nvSpPr>
        <p:spPr>
          <a:xfrm>
            <a:off x="7178040" y="1005840"/>
            <a:ext cx="1627632"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37" name="Text 35"/>
          <p:cNvSpPr txBox="1"/>
          <p:nvPr/>
        </p:nvSpPr>
        <p:spPr>
          <a:xfrm>
            <a:off x="7223760" y="1005840"/>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5 Scaffold play</a:t>
            </a:r>
            <a:endParaRPr lang="en-US" sz="1050" dirty="0"/>
          </a:p>
        </p:txBody>
      </p:sp>
      <p:sp>
        <p:nvSpPr>
          <p:cNvPr id="38" name="Text 36"/>
          <p:cNvSpPr txBox="1"/>
          <p:nvPr/>
        </p:nvSpPr>
        <p:spPr>
          <a:xfrm>
            <a:off x="7223760" y="1307592"/>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Join her play; model turn-taking</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Guided participation</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Stays in play longer</a:t>
            </a:r>
            <a:endParaRPr lang="en-US" sz="950" dirty="0"/>
          </a:p>
        </p:txBody>
      </p:sp>
      <p:sp>
        <p:nvSpPr>
          <p:cNvPr id="39" name="Shape 37"/>
          <p:cNvSpPr/>
          <p:nvPr/>
        </p:nvSpPr>
        <p:spPr>
          <a:xfrm>
            <a:off x="411480" y="2724912"/>
            <a:ext cx="1627632" cy="1627632"/>
          </a:xfrm>
          <a:prstGeom prst="roundRect">
            <a:avLst>
              <a:gd name="adj" fmla="val 3371"/>
            </a:avLst>
          </a:prstGeom>
          <a:solidFill>
            <a:srgbClr val="FFFFFF"/>
          </a:solidFill>
          <a:ln w="15875">
            <a:solidFill>
              <a:srgbClr val="D9694B"/>
            </a:solidFill>
            <a:prstDash val="solid"/>
          </a:ln>
        </p:spPr>
        <p:txBody>
          <a:bodyPr/>
          <a:lstStyle/>
          <a:p>
            <a:endParaRPr lang="en-GB"/>
          </a:p>
        </p:txBody>
      </p:sp>
      <p:sp>
        <p:nvSpPr>
          <p:cNvPr id="40" name="Shape 38"/>
          <p:cNvSpPr/>
          <p:nvPr/>
        </p:nvSpPr>
        <p:spPr>
          <a:xfrm>
            <a:off x="411480" y="2724912"/>
            <a:ext cx="1627632"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41" name="Text 39"/>
          <p:cNvSpPr txBox="1"/>
          <p:nvPr/>
        </p:nvSpPr>
        <p:spPr>
          <a:xfrm>
            <a:off x="457200" y="2724912"/>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6 Peer interaction</a:t>
            </a:r>
            <a:endParaRPr lang="en-US" sz="1050" dirty="0"/>
          </a:p>
        </p:txBody>
      </p:sp>
      <p:sp>
        <p:nvSpPr>
          <p:cNvPr id="42" name="Text 40"/>
          <p:cNvSpPr txBox="1"/>
          <p:nvPr/>
        </p:nvSpPr>
        <p:spPr>
          <a:xfrm>
            <a:off x="457200" y="3026664"/>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Add one familiar peer</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Peer learning</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Responds to the peer</a:t>
            </a:r>
            <a:endParaRPr lang="en-US" sz="950" dirty="0"/>
          </a:p>
        </p:txBody>
      </p:sp>
      <p:sp>
        <p:nvSpPr>
          <p:cNvPr id="43" name="Shape 41"/>
          <p:cNvSpPr/>
          <p:nvPr/>
        </p:nvSpPr>
        <p:spPr>
          <a:xfrm>
            <a:off x="2103120" y="2724912"/>
            <a:ext cx="1627632" cy="1627632"/>
          </a:xfrm>
          <a:prstGeom prst="roundRect">
            <a:avLst>
              <a:gd name="adj" fmla="val 3371"/>
            </a:avLst>
          </a:prstGeom>
          <a:solidFill>
            <a:srgbClr val="FFFFFF"/>
          </a:solidFill>
          <a:ln w="15875">
            <a:solidFill>
              <a:srgbClr val="2A7F8E"/>
            </a:solidFill>
            <a:prstDash val="solid"/>
          </a:ln>
        </p:spPr>
        <p:txBody>
          <a:bodyPr/>
          <a:lstStyle/>
          <a:p>
            <a:endParaRPr lang="en-GB"/>
          </a:p>
        </p:txBody>
      </p:sp>
      <p:sp>
        <p:nvSpPr>
          <p:cNvPr id="44" name="Shape 42"/>
          <p:cNvSpPr/>
          <p:nvPr/>
        </p:nvSpPr>
        <p:spPr>
          <a:xfrm>
            <a:off x="2103120" y="2724912"/>
            <a:ext cx="1627632"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45" name="Text 43"/>
          <p:cNvSpPr txBox="1"/>
          <p:nvPr/>
        </p:nvSpPr>
        <p:spPr>
          <a:xfrm>
            <a:off x="2148840" y="2724912"/>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7 Reduce support</a:t>
            </a:r>
            <a:endParaRPr lang="en-US" sz="1050" dirty="0"/>
          </a:p>
        </p:txBody>
      </p:sp>
      <p:sp>
        <p:nvSpPr>
          <p:cNvPr id="46" name="Text 44"/>
          <p:cNvSpPr txBox="1"/>
          <p:nvPr/>
        </p:nvSpPr>
        <p:spPr>
          <a:xfrm>
            <a:off x="2148840" y="3026664"/>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Step back gradually</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Move to independence</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Needs fewer prompts</a:t>
            </a:r>
            <a:endParaRPr lang="en-US" sz="950" dirty="0"/>
          </a:p>
        </p:txBody>
      </p:sp>
      <p:sp>
        <p:nvSpPr>
          <p:cNvPr id="47" name="Shape 45"/>
          <p:cNvSpPr/>
          <p:nvPr/>
        </p:nvSpPr>
        <p:spPr>
          <a:xfrm>
            <a:off x="3794760" y="2724912"/>
            <a:ext cx="1627632" cy="1627632"/>
          </a:xfrm>
          <a:prstGeom prst="roundRect">
            <a:avLst>
              <a:gd name="adj" fmla="val 3371"/>
            </a:avLst>
          </a:prstGeom>
          <a:solidFill>
            <a:srgbClr val="FFFFFF"/>
          </a:solidFill>
          <a:ln w="15875">
            <a:solidFill>
              <a:srgbClr val="D9694B"/>
            </a:solidFill>
            <a:prstDash val="solid"/>
          </a:ln>
        </p:spPr>
        <p:txBody>
          <a:bodyPr/>
          <a:lstStyle/>
          <a:p>
            <a:endParaRPr lang="en-GB"/>
          </a:p>
        </p:txBody>
      </p:sp>
      <p:sp>
        <p:nvSpPr>
          <p:cNvPr id="48" name="Shape 46"/>
          <p:cNvSpPr/>
          <p:nvPr/>
        </p:nvSpPr>
        <p:spPr>
          <a:xfrm>
            <a:off x="3794760" y="2724912"/>
            <a:ext cx="1627632"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49" name="Text 47"/>
          <p:cNvSpPr txBox="1"/>
          <p:nvPr/>
        </p:nvSpPr>
        <p:spPr>
          <a:xfrm>
            <a:off x="3840480" y="2724912"/>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8 Carers</a:t>
            </a:r>
            <a:endParaRPr lang="en-US" sz="1050" dirty="0"/>
          </a:p>
        </p:txBody>
      </p:sp>
      <p:sp>
        <p:nvSpPr>
          <p:cNvPr id="50" name="Text 48"/>
          <p:cNvSpPr txBox="1"/>
          <p:nvPr/>
        </p:nvSpPr>
        <p:spPr>
          <a:xfrm>
            <a:off x="3840480" y="3026664"/>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Share, listen, agree approach</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Social context</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Same strategies at home?</a:t>
            </a:r>
            <a:endParaRPr lang="en-US" sz="950" dirty="0"/>
          </a:p>
        </p:txBody>
      </p:sp>
      <p:sp>
        <p:nvSpPr>
          <p:cNvPr id="51" name="Shape 49"/>
          <p:cNvSpPr/>
          <p:nvPr/>
        </p:nvSpPr>
        <p:spPr>
          <a:xfrm>
            <a:off x="5486400" y="2724912"/>
            <a:ext cx="1627632" cy="1627632"/>
          </a:xfrm>
          <a:prstGeom prst="roundRect">
            <a:avLst>
              <a:gd name="adj" fmla="val 3371"/>
            </a:avLst>
          </a:prstGeom>
          <a:solidFill>
            <a:srgbClr val="FFFFFF"/>
          </a:solidFill>
          <a:ln w="15875">
            <a:solidFill>
              <a:srgbClr val="2A7F8E"/>
            </a:solidFill>
            <a:prstDash val="solid"/>
          </a:ln>
        </p:spPr>
        <p:txBody>
          <a:bodyPr/>
          <a:lstStyle/>
          <a:p>
            <a:endParaRPr lang="en-GB"/>
          </a:p>
        </p:txBody>
      </p:sp>
      <p:sp>
        <p:nvSpPr>
          <p:cNvPr id="52" name="Shape 50"/>
          <p:cNvSpPr/>
          <p:nvPr/>
        </p:nvSpPr>
        <p:spPr>
          <a:xfrm>
            <a:off x="5486400" y="2724912"/>
            <a:ext cx="1627632"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53" name="Text 51"/>
          <p:cNvSpPr txBox="1"/>
          <p:nvPr/>
        </p:nvSpPr>
        <p:spPr>
          <a:xfrm>
            <a:off x="5532120" y="2724912"/>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9 Monitor / review</a:t>
            </a:r>
            <a:endParaRPr lang="en-US" sz="1050" dirty="0"/>
          </a:p>
        </p:txBody>
      </p:sp>
      <p:sp>
        <p:nvSpPr>
          <p:cNvPr id="54" name="Text 52"/>
          <p:cNvSpPr txBox="1"/>
          <p:nvPr/>
        </p:nvSpPr>
        <p:spPr>
          <a:xfrm>
            <a:off x="5532120" y="3026664"/>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Short dated notes</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Check ZPD level</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Pattern over time</a:t>
            </a:r>
            <a:endParaRPr lang="en-US" sz="950" dirty="0"/>
          </a:p>
        </p:txBody>
      </p:sp>
      <p:sp>
        <p:nvSpPr>
          <p:cNvPr id="55" name="Shape 53"/>
          <p:cNvSpPr/>
          <p:nvPr/>
        </p:nvSpPr>
        <p:spPr>
          <a:xfrm>
            <a:off x="7178040" y="2724912"/>
            <a:ext cx="1627632" cy="1627632"/>
          </a:xfrm>
          <a:prstGeom prst="roundRect">
            <a:avLst>
              <a:gd name="adj" fmla="val 3371"/>
            </a:avLst>
          </a:prstGeom>
          <a:solidFill>
            <a:srgbClr val="FFFFFF"/>
          </a:solidFill>
          <a:ln w="15875">
            <a:solidFill>
              <a:srgbClr val="D9694B"/>
            </a:solidFill>
            <a:prstDash val="solid"/>
          </a:ln>
        </p:spPr>
        <p:txBody>
          <a:bodyPr/>
          <a:lstStyle/>
          <a:p>
            <a:endParaRPr lang="en-GB"/>
          </a:p>
        </p:txBody>
      </p:sp>
      <p:sp>
        <p:nvSpPr>
          <p:cNvPr id="56" name="Shape 54"/>
          <p:cNvSpPr/>
          <p:nvPr/>
        </p:nvSpPr>
        <p:spPr>
          <a:xfrm>
            <a:off x="7178040" y="2724912"/>
            <a:ext cx="1627632"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57" name="Text 55"/>
          <p:cNvSpPr txBox="1"/>
          <p:nvPr/>
        </p:nvSpPr>
        <p:spPr>
          <a:xfrm>
            <a:off x="7223760" y="2724912"/>
            <a:ext cx="1554480" cy="274320"/>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10 Adapt</a:t>
            </a:r>
            <a:endParaRPr lang="en-US" sz="1050" dirty="0"/>
          </a:p>
        </p:txBody>
      </p:sp>
      <p:sp>
        <p:nvSpPr>
          <p:cNvPr id="58" name="Text 56"/>
          <p:cNvSpPr txBox="1"/>
          <p:nvPr/>
        </p:nvSpPr>
        <p:spPr>
          <a:xfrm>
            <a:off x="7223760" y="3026664"/>
            <a:ext cx="1554480" cy="1298448"/>
          </a:xfrm>
          <a:prstGeom prst="rect">
            <a:avLst/>
          </a:prstGeom>
          <a:noFill/>
          <a:ln/>
        </p:spPr>
        <p:txBody>
          <a:bodyPr wrap="square" lIns="25400" tIns="25400" rIns="25400" bIns="25400" rtlCol="0" anchor="t"/>
          <a:lstStyle/>
          <a:p>
            <a:pPr marL="0" indent="0">
              <a:spcAft>
                <a:spcPts val="200"/>
              </a:spcAft>
              <a:buNone/>
            </a:pPr>
            <a:r>
              <a:rPr lang="en-US" sz="950" b="1" dirty="0">
                <a:solidFill>
                  <a:srgbClr val="22313A"/>
                </a:solidFill>
                <a:latin typeface="Calibri" pitchFamily="34" charset="0"/>
                <a:ea typeface="Calibri" pitchFamily="34" charset="-122"/>
                <a:cs typeface="Calibri" pitchFamily="34" charset="-120"/>
              </a:rPr>
              <a:t>Do: </a:t>
            </a:r>
            <a:r>
              <a:rPr lang="en-US" sz="950" dirty="0">
                <a:solidFill>
                  <a:srgbClr val="22313A"/>
                </a:solidFill>
                <a:latin typeface="Calibri" pitchFamily="34" charset="0"/>
                <a:ea typeface="Calibri" pitchFamily="34" charset="-122"/>
                <a:cs typeface="Calibri" pitchFamily="34" charset="-120"/>
              </a:rPr>
              <a:t>Change level, activity, timing</a:t>
            </a:r>
            <a:endParaRPr lang="en-US" sz="950" dirty="0"/>
          </a:p>
          <a:p>
            <a:pPr marL="0" indent="0">
              <a:spcAft>
                <a:spcPts val="200"/>
              </a:spcAft>
              <a:buNone/>
            </a:pPr>
            <a:r>
              <a:rPr lang="en-US" sz="950" b="1" dirty="0">
                <a:solidFill>
                  <a:srgbClr val="2A7F8E"/>
                </a:solidFill>
                <a:latin typeface="Calibri" pitchFamily="34" charset="0"/>
                <a:ea typeface="Calibri" pitchFamily="34" charset="-122"/>
                <a:cs typeface="Calibri" pitchFamily="34" charset="-120"/>
              </a:rPr>
              <a:t>Why: </a:t>
            </a:r>
            <a:r>
              <a:rPr lang="en-US" sz="950" dirty="0">
                <a:solidFill>
                  <a:srgbClr val="22313A"/>
                </a:solidFill>
                <a:latin typeface="Calibri" pitchFamily="34" charset="0"/>
                <a:ea typeface="Calibri" pitchFamily="34" charset="-122"/>
                <a:cs typeface="Calibri" pitchFamily="34" charset="-120"/>
              </a:rPr>
              <a:t>Reset the ZPD</a:t>
            </a:r>
            <a:endParaRPr lang="en-US" sz="950" dirty="0"/>
          </a:p>
          <a:p>
            <a:pPr marL="0" indent="0">
              <a:spcAft>
                <a:spcPts val="200"/>
              </a:spcAft>
              <a:buNone/>
            </a:pPr>
            <a:r>
              <a:rPr lang="en-US" sz="950" b="1" dirty="0">
                <a:solidFill>
                  <a:srgbClr val="D9694B"/>
                </a:solidFill>
                <a:latin typeface="Calibri" pitchFamily="34" charset="0"/>
                <a:ea typeface="Calibri" pitchFamily="34" charset="-122"/>
                <a:cs typeface="Calibri" pitchFamily="34" charset="-120"/>
              </a:rPr>
              <a:t>Look for: </a:t>
            </a:r>
            <a:r>
              <a:rPr lang="en-US" sz="950" dirty="0">
                <a:solidFill>
                  <a:srgbClr val="22313A"/>
                </a:solidFill>
                <a:latin typeface="Calibri" pitchFamily="34" charset="0"/>
                <a:ea typeface="Calibri" pitchFamily="34" charset="-122"/>
                <a:cs typeface="Calibri" pitchFamily="34" charset="-120"/>
              </a:rPr>
              <a:t>Or seek further input</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272143" y="182880"/>
            <a:ext cx="8577943"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Critical Evaluation: Strengths and Limitations of Vygotsky</a:t>
            </a:r>
            <a:endParaRPr lang="en-US" sz="2200" dirty="0"/>
          </a:p>
        </p:txBody>
      </p:sp>
      <p:sp>
        <p:nvSpPr>
          <p:cNvPr id="4" name="Text 2"/>
          <p:cNvSpPr txBox="1"/>
          <p:nvPr/>
        </p:nvSpPr>
        <p:spPr>
          <a:xfrm>
            <a:off x="411480" y="658368"/>
            <a:ext cx="8321040" cy="274320"/>
          </a:xfrm>
          <a:prstGeom prst="rect">
            <a:avLst/>
          </a:prstGeom>
          <a:noFill/>
          <a:ln/>
        </p:spPr>
        <p:txBody>
          <a:bodyPr wrap="square" lIns="25400" tIns="25400" rIns="25400" bIns="25400" rtlCol="0" anchor="t"/>
          <a:lstStyle/>
          <a:p>
            <a:pPr marL="0" indent="0">
              <a:buNone/>
            </a:pPr>
            <a:r>
              <a:rPr lang="en-US" sz="1150" i="1" dirty="0">
                <a:solidFill>
                  <a:srgbClr val="5B6B73"/>
                </a:solidFill>
                <a:latin typeface="Calibri" pitchFamily="34" charset="0"/>
                <a:ea typeface="Calibri" pitchFamily="34" charset="-122"/>
                <a:cs typeface="Calibri" pitchFamily="34" charset="-120"/>
              </a:rPr>
              <a:t>Judgement: useful for communication and participation, incomplete for the rest</a:t>
            </a:r>
            <a:endParaRPr lang="en-US" sz="1150" dirty="0"/>
          </a:p>
        </p:txBody>
      </p:sp>
      <p:sp>
        <p:nvSpPr>
          <p:cNvPr id="5" name="Shape 3"/>
          <p:cNvSpPr/>
          <p:nvPr/>
        </p:nvSpPr>
        <p:spPr>
          <a:xfrm>
            <a:off x="41148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6" name="Text 4"/>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SHONA</a:t>
            </a:r>
            <a:endParaRPr lang="en-US" sz="700" dirty="0"/>
          </a:p>
        </p:txBody>
      </p:sp>
      <p:sp>
        <p:nvSpPr>
          <p:cNvPr id="7" name="Shape 5"/>
          <p:cNvSpPr/>
          <p:nvPr/>
        </p:nvSpPr>
        <p:spPr>
          <a:xfrm>
            <a:off x="123444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8" name="Text 6"/>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OBSERVE</a:t>
            </a:r>
            <a:endParaRPr lang="en-US" sz="700" dirty="0"/>
          </a:p>
        </p:txBody>
      </p:sp>
      <p:sp>
        <p:nvSpPr>
          <p:cNvPr id="9" name="Shape 7"/>
          <p:cNvSpPr/>
          <p:nvPr/>
        </p:nvSpPr>
        <p:spPr>
          <a:xfrm>
            <a:off x="2057400" y="4828032"/>
            <a:ext cx="2057400" cy="219456"/>
          </a:xfrm>
          <a:prstGeom prst="rect">
            <a:avLst/>
          </a:prstGeom>
          <a:solidFill>
            <a:srgbClr val="D9694B"/>
          </a:solidFill>
          <a:ln w="9525">
            <a:solidFill>
              <a:srgbClr val="D9694B"/>
            </a:solidFill>
            <a:prstDash val="solid"/>
          </a:ln>
        </p:spPr>
        <p:txBody>
          <a:bodyPr/>
          <a:lstStyle/>
          <a:p>
            <a:endParaRPr lang="en-GB"/>
          </a:p>
        </p:txBody>
      </p:sp>
      <p:sp>
        <p:nvSpPr>
          <p:cNvPr id="10" name="Text 8"/>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VYGOTSKIAN INTERPRETATION</a:t>
            </a:r>
            <a:endParaRPr lang="en-US" sz="700" dirty="0"/>
          </a:p>
        </p:txBody>
      </p:sp>
      <p:sp>
        <p:nvSpPr>
          <p:cNvPr id="11" name="Shape 9"/>
          <p:cNvSpPr/>
          <p:nvPr/>
        </p:nvSpPr>
        <p:spPr>
          <a:xfrm>
            <a:off x="4160520" y="4828032"/>
            <a:ext cx="1508760" cy="219456"/>
          </a:xfrm>
          <a:prstGeom prst="rect">
            <a:avLst/>
          </a:prstGeom>
          <a:solidFill>
            <a:srgbClr val="DCEBEE"/>
          </a:solidFill>
          <a:ln w="9525">
            <a:solidFill>
              <a:srgbClr val="DCEBEE"/>
            </a:solidFill>
            <a:prstDash val="solid"/>
          </a:ln>
        </p:spPr>
        <p:txBody>
          <a:bodyPr/>
          <a:lstStyle/>
          <a:p>
            <a:endParaRPr lang="en-GB"/>
          </a:p>
        </p:txBody>
      </p:sp>
      <p:sp>
        <p:nvSpPr>
          <p:cNvPr id="12" name="Text 10"/>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PRACTITIONER ACTION</a:t>
            </a:r>
            <a:endParaRPr lang="en-US" sz="700" dirty="0"/>
          </a:p>
        </p:txBody>
      </p:sp>
      <p:sp>
        <p:nvSpPr>
          <p:cNvPr id="13" name="Shape 11"/>
          <p:cNvSpPr/>
          <p:nvPr/>
        </p:nvSpPr>
        <p:spPr>
          <a:xfrm>
            <a:off x="571500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4" name="Text 12"/>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MONITOR</a:t>
            </a:r>
            <a:endParaRPr lang="en-US" sz="700" dirty="0"/>
          </a:p>
        </p:txBody>
      </p:sp>
      <p:sp>
        <p:nvSpPr>
          <p:cNvPr id="15" name="Shape 13"/>
          <p:cNvSpPr/>
          <p:nvPr/>
        </p:nvSpPr>
        <p:spPr>
          <a:xfrm>
            <a:off x="6537960" y="4828032"/>
            <a:ext cx="777240" cy="219456"/>
          </a:xfrm>
          <a:prstGeom prst="rect">
            <a:avLst/>
          </a:prstGeom>
          <a:solidFill>
            <a:srgbClr val="DCEBEE"/>
          </a:solidFill>
          <a:ln w="9525">
            <a:solidFill>
              <a:srgbClr val="DCEBEE"/>
            </a:solidFill>
            <a:prstDash val="solid"/>
          </a:ln>
        </p:spPr>
        <p:txBody>
          <a:bodyPr/>
          <a:lstStyle/>
          <a:p>
            <a:endParaRPr lang="en-GB"/>
          </a:p>
        </p:txBody>
      </p:sp>
      <p:sp>
        <p:nvSpPr>
          <p:cNvPr id="16" name="Text 14"/>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5B6B73"/>
                </a:solidFill>
                <a:latin typeface="Calibri" pitchFamily="34" charset="0"/>
                <a:ea typeface="Calibri" pitchFamily="34" charset="-122"/>
                <a:cs typeface="Calibri" pitchFamily="34" charset="-120"/>
              </a:rPr>
              <a:t>ADAPT</a:t>
            </a:r>
            <a:endParaRPr lang="en-US" sz="700" dirty="0"/>
          </a:p>
        </p:txBody>
      </p:sp>
      <p:sp>
        <p:nvSpPr>
          <p:cNvPr id="17" name="Text 15"/>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8" name="Text 16"/>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(Vygotsky, 1978; Chaiklin, 2003; Skene et al., 2022; Smits-van der Nat et al., 2024; Wang et al., 2024)</a:t>
            </a:r>
            <a:endParaRPr lang="en-US" sz="900" dirty="0"/>
          </a:p>
        </p:txBody>
      </p:sp>
      <p:sp>
        <p:nvSpPr>
          <p:cNvPr id="19" name="Shape 17"/>
          <p:cNvSpPr/>
          <p:nvPr/>
        </p:nvSpPr>
        <p:spPr>
          <a:xfrm>
            <a:off x="411480" y="1005840"/>
            <a:ext cx="4069080" cy="2743200"/>
          </a:xfrm>
          <a:prstGeom prst="roundRect">
            <a:avLst>
              <a:gd name="adj" fmla="val 2000"/>
            </a:avLst>
          </a:prstGeom>
          <a:solidFill>
            <a:srgbClr val="FFFFFF"/>
          </a:solidFill>
          <a:ln w="15875">
            <a:solidFill>
              <a:srgbClr val="2A7F8E"/>
            </a:solidFill>
            <a:prstDash val="solid"/>
          </a:ln>
        </p:spPr>
        <p:txBody>
          <a:bodyPr/>
          <a:lstStyle/>
          <a:p>
            <a:endParaRPr lang="en-GB"/>
          </a:p>
        </p:txBody>
      </p:sp>
      <p:sp>
        <p:nvSpPr>
          <p:cNvPr id="20" name="Shape 18"/>
          <p:cNvSpPr/>
          <p:nvPr/>
        </p:nvSpPr>
        <p:spPr>
          <a:xfrm>
            <a:off x="411480" y="1005840"/>
            <a:ext cx="4069080" cy="274320"/>
          </a:xfrm>
          <a:prstGeom prst="roundRect">
            <a:avLst>
              <a:gd name="adj" fmla="val 20000"/>
            </a:avLst>
          </a:prstGeom>
          <a:solidFill>
            <a:srgbClr val="2A7F8E"/>
          </a:solidFill>
          <a:ln w="9525">
            <a:solidFill>
              <a:srgbClr val="2A7F8E"/>
            </a:solidFill>
            <a:prstDash val="solid"/>
          </a:ln>
        </p:spPr>
        <p:txBody>
          <a:bodyPr/>
          <a:lstStyle/>
          <a:p>
            <a:endParaRPr lang="en-GB"/>
          </a:p>
        </p:txBody>
      </p:sp>
      <p:sp>
        <p:nvSpPr>
          <p:cNvPr id="21" name="Text 19"/>
          <p:cNvSpPr txBox="1"/>
          <p:nvPr/>
        </p:nvSpPr>
        <p:spPr>
          <a:xfrm>
            <a:off x="484632" y="1005840"/>
            <a:ext cx="392277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STRENGTHS OF THE THEORY</a:t>
            </a:r>
            <a:endParaRPr lang="en-US" sz="1100" dirty="0"/>
          </a:p>
        </p:txBody>
      </p:sp>
      <p:sp>
        <p:nvSpPr>
          <p:cNvPr id="22" name="Text 20"/>
          <p:cNvSpPr txBox="1"/>
          <p:nvPr/>
        </p:nvSpPr>
        <p:spPr>
          <a:xfrm>
            <a:off x="484632" y="1335024"/>
            <a:ext cx="3922776" cy="2377440"/>
          </a:xfrm>
          <a:prstGeom prst="rect">
            <a:avLst/>
          </a:prstGeom>
          <a:noFill/>
          <a:ln/>
        </p:spPr>
        <p:txBody>
          <a:bodyPr wrap="square" lIns="25400" tIns="25400" rIns="25400" bIns="25400" rtlCol="0" anchor="t"/>
          <a:lstStyle/>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Social interaction and language as routes into support</a:t>
            </a:r>
            <a:endParaRPr lang="en-US" sz="1150" dirty="0"/>
          </a:p>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Scaffolding gives me a decision rule: support, then step back</a:t>
            </a:r>
            <a:endParaRPr lang="en-US" sz="1150" dirty="0"/>
          </a:p>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Group play as a graded, supported progression</a:t>
            </a:r>
            <a:endParaRPr lang="en-US" sz="1150" dirty="0"/>
          </a:p>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Turns observation into action I can review</a:t>
            </a:r>
            <a:endParaRPr lang="en-US" sz="1150" dirty="0"/>
          </a:p>
        </p:txBody>
      </p:sp>
      <p:sp>
        <p:nvSpPr>
          <p:cNvPr id="23" name="Shape 21"/>
          <p:cNvSpPr/>
          <p:nvPr/>
        </p:nvSpPr>
        <p:spPr>
          <a:xfrm>
            <a:off x="4617720" y="1005840"/>
            <a:ext cx="4114800" cy="2743200"/>
          </a:xfrm>
          <a:prstGeom prst="roundRect">
            <a:avLst>
              <a:gd name="adj" fmla="val 2000"/>
            </a:avLst>
          </a:prstGeom>
          <a:solidFill>
            <a:srgbClr val="FFFFFF"/>
          </a:solidFill>
          <a:ln w="15875">
            <a:solidFill>
              <a:srgbClr val="D9694B"/>
            </a:solidFill>
            <a:prstDash val="solid"/>
          </a:ln>
        </p:spPr>
        <p:txBody>
          <a:bodyPr/>
          <a:lstStyle/>
          <a:p>
            <a:endParaRPr lang="en-GB"/>
          </a:p>
        </p:txBody>
      </p:sp>
      <p:sp>
        <p:nvSpPr>
          <p:cNvPr id="24" name="Shape 22"/>
          <p:cNvSpPr/>
          <p:nvPr/>
        </p:nvSpPr>
        <p:spPr>
          <a:xfrm>
            <a:off x="4617720" y="1005840"/>
            <a:ext cx="4114800" cy="274320"/>
          </a:xfrm>
          <a:prstGeom prst="roundRect">
            <a:avLst>
              <a:gd name="adj" fmla="val 20000"/>
            </a:avLst>
          </a:prstGeom>
          <a:solidFill>
            <a:srgbClr val="D9694B"/>
          </a:solidFill>
          <a:ln w="9525">
            <a:solidFill>
              <a:srgbClr val="D9694B"/>
            </a:solidFill>
            <a:prstDash val="solid"/>
          </a:ln>
        </p:spPr>
        <p:txBody>
          <a:bodyPr/>
          <a:lstStyle/>
          <a:p>
            <a:endParaRPr lang="en-GB"/>
          </a:p>
        </p:txBody>
      </p:sp>
      <p:sp>
        <p:nvSpPr>
          <p:cNvPr id="25" name="Text 23"/>
          <p:cNvSpPr txBox="1"/>
          <p:nvPr/>
        </p:nvSpPr>
        <p:spPr>
          <a:xfrm>
            <a:off x="4690872" y="1005840"/>
            <a:ext cx="3968496" cy="27432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WEAKNESSES / LIMITATIONS</a:t>
            </a:r>
            <a:endParaRPr lang="en-US" sz="1100" dirty="0"/>
          </a:p>
        </p:txBody>
      </p:sp>
      <p:sp>
        <p:nvSpPr>
          <p:cNvPr id="26" name="Text 24"/>
          <p:cNvSpPr txBox="1"/>
          <p:nvPr/>
        </p:nvSpPr>
        <p:spPr>
          <a:xfrm>
            <a:off x="4690872" y="1335024"/>
            <a:ext cx="3968496" cy="2377440"/>
          </a:xfrm>
          <a:prstGeom prst="rect">
            <a:avLst/>
          </a:prstGeom>
          <a:noFill/>
          <a:ln/>
        </p:spPr>
        <p:txBody>
          <a:bodyPr wrap="square" lIns="25400" tIns="25400" rIns="25400" bIns="25400" rtlCol="0" anchor="t"/>
          <a:lstStyle/>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Emotional meaning of separation from carers</a:t>
            </a:r>
            <a:endParaRPr lang="en-US" sz="1150" dirty="0"/>
          </a:p>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Social focus may not fully explain individual and biological differences</a:t>
            </a:r>
            <a:endParaRPr lang="en-US" sz="1150" dirty="0"/>
          </a:p>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ZPD is hard to judge precisely in real time (Chaiklin, 2003)</a:t>
            </a:r>
            <a:endParaRPr lang="en-US" sz="1150" dirty="0"/>
          </a:p>
          <a:p>
            <a:pPr marL="342900" indent="-342900">
              <a:spcAft>
                <a:spcPts val="600"/>
              </a:spcAft>
              <a:buSzPct val="100000"/>
              <a:buChar char="•"/>
            </a:pPr>
            <a:r>
              <a:rPr lang="en-US" sz="1150" dirty="0">
                <a:solidFill>
                  <a:srgbClr val="22313A"/>
                </a:solidFill>
                <a:latin typeface="Calibri" pitchFamily="34" charset="0"/>
                <a:ea typeface="Calibri" pitchFamily="34" charset="-122"/>
                <a:cs typeface="Calibri" pitchFamily="34" charset="-120"/>
              </a:rPr>
              <a:t>Not diagnostic: cannot tell me why Shona is presenting this way</a:t>
            </a:r>
            <a:endParaRPr lang="en-US" sz="1150" dirty="0"/>
          </a:p>
        </p:txBody>
      </p:sp>
      <p:sp>
        <p:nvSpPr>
          <p:cNvPr id="27" name="Shape 25"/>
          <p:cNvSpPr/>
          <p:nvPr/>
        </p:nvSpPr>
        <p:spPr>
          <a:xfrm>
            <a:off x="411480" y="3840480"/>
            <a:ext cx="8321040" cy="621792"/>
          </a:xfrm>
          <a:prstGeom prst="roundRect">
            <a:avLst>
              <a:gd name="adj" fmla="val 8824"/>
            </a:avLst>
          </a:prstGeom>
          <a:solidFill>
            <a:srgbClr val="DCEBEE"/>
          </a:solidFill>
          <a:ln w="19050">
            <a:solidFill>
              <a:srgbClr val="1F3A4D"/>
            </a:solidFill>
            <a:prstDash val="solid"/>
          </a:ln>
        </p:spPr>
        <p:txBody>
          <a:bodyPr/>
          <a:lstStyle/>
          <a:p>
            <a:endParaRPr lang="en-GB"/>
          </a:p>
        </p:txBody>
      </p:sp>
      <p:sp>
        <p:nvSpPr>
          <p:cNvPr id="28" name="Text 26"/>
          <p:cNvSpPr txBox="1"/>
          <p:nvPr/>
        </p:nvSpPr>
        <p:spPr>
          <a:xfrm>
            <a:off x="548640" y="3840480"/>
            <a:ext cx="8046720" cy="621792"/>
          </a:xfrm>
          <a:prstGeom prst="rect">
            <a:avLst/>
          </a:prstGeom>
          <a:noFill/>
          <a:ln/>
        </p:spPr>
        <p:txBody>
          <a:bodyPr wrap="square" lIns="25400" tIns="25400" rIns="25400" bIns="25400" rtlCol="0" anchor="ctr"/>
          <a:lstStyle/>
          <a:p>
            <a:pPr marL="0" indent="0">
              <a:buNone/>
            </a:pPr>
            <a:r>
              <a:rPr lang="en-US" sz="1150" b="1" dirty="0">
                <a:solidFill>
                  <a:srgbClr val="1F3A4D"/>
                </a:solidFill>
                <a:latin typeface="Calibri" pitchFamily="34" charset="0"/>
                <a:ea typeface="Calibri" pitchFamily="34" charset="-122"/>
                <a:cs typeface="Calibri" pitchFamily="34" charset="-120"/>
              </a:rPr>
              <a:t>Evidence also qualifies it: </a:t>
            </a:r>
            <a:r>
              <a:rPr lang="en-US" sz="1150" dirty="0">
                <a:solidFill>
                  <a:srgbClr val="22313A"/>
                </a:solidFill>
                <a:latin typeface="Calibri" pitchFamily="34" charset="0"/>
                <a:ea typeface="Calibri" pitchFamily="34" charset="-122"/>
                <a:cs typeface="Calibri" pitchFamily="34" charset="-120"/>
              </a:rPr>
              <a:t>small, mostly cross-sectional play links; guided play evidence varies; interaction quality links are complex.</a:t>
            </a:r>
            <a:endParaRPr lang="en-US" sz="11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321040" cy="502920"/>
          </a:xfrm>
          <a:prstGeom prst="rect">
            <a:avLst/>
          </a:prstGeom>
          <a:noFill/>
          <a:ln/>
        </p:spPr>
        <p:txBody>
          <a:bodyPr wrap="square" lIns="25400" tIns="25400" rIns="25400" bIns="25400" rtlCol="0" anchor="ctr"/>
          <a:lstStyle/>
          <a:p>
            <a:pPr marL="0" indent="0">
              <a:buNone/>
            </a:pPr>
            <a:r>
              <a:rPr lang="en-US" sz="2200" b="1" dirty="0">
                <a:solidFill>
                  <a:srgbClr val="1F3A4D"/>
                </a:solidFill>
                <a:latin typeface="Georgia" pitchFamily="34" charset="0"/>
                <a:ea typeface="Georgia" pitchFamily="34" charset="-122"/>
                <a:cs typeface="Georgia" pitchFamily="34" charset="-120"/>
              </a:rPr>
              <a:t>Professional conclusion</a:t>
            </a:r>
            <a:endParaRPr lang="en-US" sz="2200" dirty="0"/>
          </a:p>
        </p:txBody>
      </p:sp>
      <p:sp>
        <p:nvSpPr>
          <p:cNvPr id="4" name="Shape 2"/>
          <p:cNvSpPr/>
          <p:nvPr/>
        </p:nvSpPr>
        <p:spPr>
          <a:xfrm>
            <a:off x="41148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5" name="Text 3"/>
          <p:cNvSpPr txBox="1"/>
          <p:nvPr/>
        </p:nvSpPr>
        <p:spPr>
          <a:xfrm>
            <a:off x="41148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SHONA</a:t>
            </a:r>
            <a:endParaRPr lang="en-US" sz="700" dirty="0"/>
          </a:p>
        </p:txBody>
      </p:sp>
      <p:sp>
        <p:nvSpPr>
          <p:cNvPr id="6" name="Shape 4"/>
          <p:cNvSpPr/>
          <p:nvPr/>
        </p:nvSpPr>
        <p:spPr>
          <a:xfrm>
            <a:off x="123444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7" name="Text 5"/>
          <p:cNvSpPr txBox="1"/>
          <p:nvPr/>
        </p:nvSpPr>
        <p:spPr>
          <a:xfrm>
            <a:off x="123444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OBSERVE</a:t>
            </a:r>
            <a:endParaRPr lang="en-US" sz="700" dirty="0"/>
          </a:p>
        </p:txBody>
      </p:sp>
      <p:sp>
        <p:nvSpPr>
          <p:cNvPr id="8" name="Shape 6"/>
          <p:cNvSpPr/>
          <p:nvPr/>
        </p:nvSpPr>
        <p:spPr>
          <a:xfrm>
            <a:off x="2057400" y="4828032"/>
            <a:ext cx="2057400" cy="219456"/>
          </a:xfrm>
          <a:prstGeom prst="rect">
            <a:avLst/>
          </a:prstGeom>
          <a:solidFill>
            <a:srgbClr val="D9694B"/>
          </a:solidFill>
          <a:ln w="9525">
            <a:solidFill>
              <a:srgbClr val="D9694B"/>
            </a:solidFill>
            <a:prstDash val="solid"/>
          </a:ln>
        </p:spPr>
        <p:txBody>
          <a:bodyPr/>
          <a:lstStyle/>
          <a:p>
            <a:endParaRPr lang="en-GB"/>
          </a:p>
        </p:txBody>
      </p:sp>
      <p:sp>
        <p:nvSpPr>
          <p:cNvPr id="9" name="Text 7"/>
          <p:cNvSpPr txBox="1"/>
          <p:nvPr/>
        </p:nvSpPr>
        <p:spPr>
          <a:xfrm>
            <a:off x="2057400" y="4828032"/>
            <a:ext cx="205740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VYGOTSKIAN INTERPRETATION</a:t>
            </a:r>
            <a:endParaRPr lang="en-US" sz="700" dirty="0"/>
          </a:p>
        </p:txBody>
      </p:sp>
      <p:sp>
        <p:nvSpPr>
          <p:cNvPr id="10" name="Shape 8"/>
          <p:cNvSpPr/>
          <p:nvPr/>
        </p:nvSpPr>
        <p:spPr>
          <a:xfrm>
            <a:off x="4160520" y="4828032"/>
            <a:ext cx="1508760" cy="219456"/>
          </a:xfrm>
          <a:prstGeom prst="rect">
            <a:avLst/>
          </a:prstGeom>
          <a:solidFill>
            <a:srgbClr val="D9694B"/>
          </a:solidFill>
          <a:ln w="9525">
            <a:solidFill>
              <a:srgbClr val="D9694B"/>
            </a:solidFill>
            <a:prstDash val="solid"/>
          </a:ln>
        </p:spPr>
        <p:txBody>
          <a:bodyPr/>
          <a:lstStyle/>
          <a:p>
            <a:endParaRPr lang="en-GB"/>
          </a:p>
        </p:txBody>
      </p:sp>
      <p:sp>
        <p:nvSpPr>
          <p:cNvPr id="11" name="Text 9"/>
          <p:cNvSpPr txBox="1"/>
          <p:nvPr/>
        </p:nvSpPr>
        <p:spPr>
          <a:xfrm>
            <a:off x="4160520" y="4828032"/>
            <a:ext cx="150876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PRACTITIONER ACTION</a:t>
            </a:r>
            <a:endParaRPr lang="en-US" sz="700" dirty="0"/>
          </a:p>
        </p:txBody>
      </p:sp>
      <p:sp>
        <p:nvSpPr>
          <p:cNvPr id="12" name="Shape 10"/>
          <p:cNvSpPr/>
          <p:nvPr/>
        </p:nvSpPr>
        <p:spPr>
          <a:xfrm>
            <a:off x="571500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13" name="Text 11"/>
          <p:cNvSpPr txBox="1"/>
          <p:nvPr/>
        </p:nvSpPr>
        <p:spPr>
          <a:xfrm>
            <a:off x="571500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MONITOR</a:t>
            </a:r>
            <a:endParaRPr lang="en-US" sz="700" dirty="0"/>
          </a:p>
        </p:txBody>
      </p:sp>
      <p:sp>
        <p:nvSpPr>
          <p:cNvPr id="14" name="Shape 12"/>
          <p:cNvSpPr/>
          <p:nvPr/>
        </p:nvSpPr>
        <p:spPr>
          <a:xfrm>
            <a:off x="6537960" y="4828032"/>
            <a:ext cx="777240" cy="219456"/>
          </a:xfrm>
          <a:prstGeom prst="rect">
            <a:avLst/>
          </a:prstGeom>
          <a:solidFill>
            <a:srgbClr val="D9694B"/>
          </a:solidFill>
          <a:ln w="9525">
            <a:solidFill>
              <a:srgbClr val="D9694B"/>
            </a:solidFill>
            <a:prstDash val="solid"/>
          </a:ln>
        </p:spPr>
        <p:txBody>
          <a:bodyPr/>
          <a:lstStyle/>
          <a:p>
            <a:endParaRPr lang="en-GB"/>
          </a:p>
        </p:txBody>
      </p:sp>
      <p:sp>
        <p:nvSpPr>
          <p:cNvPr id="15" name="Text 13"/>
          <p:cNvSpPr txBox="1"/>
          <p:nvPr/>
        </p:nvSpPr>
        <p:spPr>
          <a:xfrm>
            <a:off x="6537960" y="4828032"/>
            <a:ext cx="777240" cy="219456"/>
          </a:xfrm>
          <a:prstGeom prst="rect">
            <a:avLst/>
          </a:prstGeom>
          <a:noFill/>
          <a:ln/>
        </p:spPr>
        <p:txBody>
          <a:bodyPr wrap="square" lIns="0" tIns="0" rIns="0" bIns="0" rtlCol="0" anchor="ctr"/>
          <a:lstStyle/>
          <a:p>
            <a:pPr marL="0" indent="0" algn="ctr">
              <a:buNone/>
            </a:pPr>
            <a:r>
              <a:rPr lang="en-US" sz="700" b="1" dirty="0">
                <a:solidFill>
                  <a:srgbClr val="FFFFFF"/>
                </a:solidFill>
                <a:latin typeface="Calibri" pitchFamily="34" charset="0"/>
                <a:ea typeface="Calibri" pitchFamily="34" charset="-122"/>
                <a:cs typeface="Calibri" pitchFamily="34" charset="-120"/>
              </a:rPr>
              <a:t>ADAPT</a:t>
            </a:r>
            <a:endParaRPr lang="en-US" sz="700" dirty="0"/>
          </a:p>
        </p:txBody>
      </p:sp>
      <p:sp>
        <p:nvSpPr>
          <p:cNvPr id="16" name="Text 14"/>
          <p:cNvSpPr txBox="1"/>
          <p:nvPr/>
        </p:nvSpPr>
        <p:spPr>
          <a:xfrm>
            <a:off x="6492240" y="4828032"/>
            <a:ext cx="2240280" cy="219456"/>
          </a:xfrm>
          <a:prstGeom prst="rect">
            <a:avLst/>
          </a:prstGeom>
          <a:noFill/>
          <a:ln/>
        </p:spPr>
        <p:txBody>
          <a:bodyPr wrap="square" lIns="0" tIns="0" rIns="0" bIns="0" rtlCol="0" anchor="ctr"/>
          <a:lstStyle/>
          <a:p>
            <a:pPr marL="0" indent="0" algn="r">
              <a:buNone/>
            </a:pPr>
            <a:r>
              <a:rPr lang="en-US" sz="750" b="1" dirty="0">
                <a:solidFill>
                  <a:srgbClr val="2A7F8E"/>
                </a:solidFill>
                <a:latin typeface="Calibri" pitchFamily="34" charset="0"/>
                <a:ea typeface="Calibri" pitchFamily="34" charset="-122"/>
                <a:cs typeface="Calibri" pitchFamily="34" charset="-120"/>
              </a:rPr>
              <a:t>THEORY → SHONA → PRACTICE</a:t>
            </a:r>
            <a:endParaRPr lang="en-US" sz="750" dirty="0"/>
          </a:p>
        </p:txBody>
      </p:sp>
      <p:sp>
        <p:nvSpPr>
          <p:cNvPr id="17" name="Text 15"/>
          <p:cNvSpPr txBox="1"/>
          <p:nvPr/>
        </p:nvSpPr>
        <p:spPr>
          <a:xfrm>
            <a:off x="411480" y="4553712"/>
            <a:ext cx="8321040" cy="237744"/>
          </a:xfrm>
          <a:prstGeom prst="rect">
            <a:avLst/>
          </a:prstGeom>
          <a:noFill/>
          <a:ln/>
        </p:spPr>
        <p:txBody>
          <a:bodyPr wrap="square" lIns="25400" tIns="25400" rIns="25400" bIns="25400" rtlCol="0" anchor="ctr"/>
          <a:lstStyle/>
          <a:p>
            <a:pPr marL="0" indent="0">
              <a:buNone/>
            </a:pPr>
            <a:r>
              <a:rPr lang="en-US" sz="900" i="1" dirty="0">
                <a:solidFill>
                  <a:srgbClr val="2A7F8E"/>
                </a:solidFill>
                <a:latin typeface="Calibri" pitchFamily="34" charset="0"/>
                <a:ea typeface="Calibri" pitchFamily="34" charset="-122"/>
                <a:cs typeface="Calibri" pitchFamily="34" charset="-120"/>
              </a:rPr>
              <a:t>(Vygotsky, 1978; Smits-van der Nat et al., 2024)</a:t>
            </a:r>
            <a:endParaRPr lang="en-US" sz="900" dirty="0"/>
          </a:p>
        </p:txBody>
      </p:sp>
      <p:sp>
        <p:nvSpPr>
          <p:cNvPr id="18" name="Shape 16"/>
          <p:cNvSpPr/>
          <p:nvPr/>
        </p:nvSpPr>
        <p:spPr>
          <a:xfrm>
            <a:off x="411480" y="868680"/>
            <a:ext cx="4114800" cy="1188720"/>
          </a:xfrm>
          <a:prstGeom prst="roundRect">
            <a:avLst>
              <a:gd name="adj" fmla="val 4615"/>
            </a:avLst>
          </a:prstGeom>
          <a:solidFill>
            <a:srgbClr val="FFFFFF"/>
          </a:solidFill>
          <a:ln w="15875">
            <a:solidFill>
              <a:srgbClr val="2A7F8E"/>
            </a:solidFill>
            <a:prstDash val="solid"/>
          </a:ln>
        </p:spPr>
        <p:txBody>
          <a:bodyPr/>
          <a:lstStyle/>
          <a:p>
            <a:endParaRPr lang="en-GB"/>
          </a:p>
        </p:txBody>
      </p:sp>
      <p:sp>
        <p:nvSpPr>
          <p:cNvPr id="19" name="Text 17"/>
          <p:cNvSpPr txBox="1"/>
          <p:nvPr/>
        </p:nvSpPr>
        <p:spPr>
          <a:xfrm>
            <a:off x="502920" y="914400"/>
            <a:ext cx="3931920" cy="365760"/>
          </a:xfrm>
          <a:prstGeom prst="rect">
            <a:avLst/>
          </a:prstGeom>
          <a:noFill/>
          <a:ln/>
        </p:spPr>
        <p:txBody>
          <a:bodyPr wrap="square" lIns="25400" tIns="25400" rIns="25400" bIns="25400" rtlCol="0" anchor="t"/>
          <a:lstStyle/>
          <a:p>
            <a:pPr marL="0" indent="0">
              <a:buNone/>
            </a:pPr>
            <a:r>
              <a:rPr lang="en-US" sz="1300" b="1" dirty="0">
                <a:solidFill>
                  <a:srgbClr val="2A7F8E"/>
                </a:solidFill>
                <a:latin typeface="Calibri" pitchFamily="34" charset="0"/>
                <a:ea typeface="Calibri" pitchFamily="34" charset="-122"/>
                <a:cs typeface="Calibri" pitchFamily="34" charset="-120"/>
              </a:rPr>
              <a:t>1  What Vygotsky helps me understand</a:t>
            </a:r>
            <a:endParaRPr lang="en-US" sz="1300" dirty="0"/>
          </a:p>
        </p:txBody>
      </p:sp>
      <p:sp>
        <p:nvSpPr>
          <p:cNvPr id="20" name="Text 18"/>
          <p:cNvSpPr txBox="1"/>
          <p:nvPr/>
        </p:nvSpPr>
        <p:spPr>
          <a:xfrm>
            <a:off x="502920" y="1325880"/>
            <a:ext cx="3931920" cy="685800"/>
          </a:xfrm>
          <a:prstGeom prst="rect">
            <a:avLst/>
          </a:prstGeom>
          <a:noFill/>
          <a:ln/>
        </p:spPr>
        <p:txBody>
          <a:bodyPr wrap="square" lIns="25400" tIns="25400" rIns="25400" bIns="25400" rtlCol="0" anchor="t"/>
          <a:lstStyle/>
          <a:p>
            <a:pPr marL="0" indent="0">
              <a:buNone/>
            </a:pPr>
            <a:r>
              <a:rPr lang="en-US" sz="1200" dirty="0">
                <a:solidFill>
                  <a:srgbClr val="22313A"/>
                </a:solidFill>
                <a:latin typeface="Calibri" pitchFamily="34" charset="0"/>
                <a:ea typeface="Calibri" pitchFamily="34" charset="-122"/>
                <a:cs typeface="Calibri" pitchFamily="34" charset="-120"/>
              </a:rPr>
              <a:t>Shona’s communication and play are social, so support should be social too</a:t>
            </a:r>
            <a:endParaRPr lang="en-US" sz="1200" dirty="0"/>
          </a:p>
        </p:txBody>
      </p:sp>
      <p:sp>
        <p:nvSpPr>
          <p:cNvPr id="21" name="Shape 19"/>
          <p:cNvSpPr/>
          <p:nvPr/>
        </p:nvSpPr>
        <p:spPr>
          <a:xfrm>
            <a:off x="4617720" y="868680"/>
            <a:ext cx="4114800" cy="1188720"/>
          </a:xfrm>
          <a:prstGeom prst="roundRect">
            <a:avLst>
              <a:gd name="adj" fmla="val 4615"/>
            </a:avLst>
          </a:prstGeom>
          <a:solidFill>
            <a:srgbClr val="FFFFFF"/>
          </a:solidFill>
          <a:ln w="15875">
            <a:solidFill>
              <a:srgbClr val="D9694B"/>
            </a:solidFill>
            <a:prstDash val="solid"/>
          </a:ln>
        </p:spPr>
        <p:txBody>
          <a:bodyPr/>
          <a:lstStyle/>
          <a:p>
            <a:endParaRPr lang="en-GB"/>
          </a:p>
        </p:txBody>
      </p:sp>
      <p:sp>
        <p:nvSpPr>
          <p:cNvPr id="22" name="Text 20"/>
          <p:cNvSpPr txBox="1"/>
          <p:nvPr/>
        </p:nvSpPr>
        <p:spPr>
          <a:xfrm>
            <a:off x="4709160" y="914400"/>
            <a:ext cx="3931920" cy="365760"/>
          </a:xfrm>
          <a:prstGeom prst="rect">
            <a:avLst/>
          </a:prstGeom>
          <a:noFill/>
          <a:ln/>
        </p:spPr>
        <p:txBody>
          <a:bodyPr wrap="square" lIns="25400" tIns="25400" rIns="25400" bIns="25400" rtlCol="0" anchor="t"/>
          <a:lstStyle/>
          <a:p>
            <a:pPr marL="0" indent="0">
              <a:buNone/>
            </a:pPr>
            <a:r>
              <a:rPr lang="en-US" sz="1300" b="1" dirty="0">
                <a:solidFill>
                  <a:srgbClr val="D9694B"/>
                </a:solidFill>
                <a:latin typeface="Calibri" pitchFamily="34" charset="0"/>
                <a:ea typeface="Calibri" pitchFamily="34" charset="-122"/>
                <a:cs typeface="Calibri" pitchFamily="34" charset="-120"/>
              </a:rPr>
              <a:t>2  What it changes in my practice</a:t>
            </a:r>
            <a:endParaRPr lang="en-US" sz="1300" dirty="0"/>
          </a:p>
        </p:txBody>
      </p:sp>
      <p:sp>
        <p:nvSpPr>
          <p:cNvPr id="23" name="Text 21"/>
          <p:cNvSpPr txBox="1"/>
          <p:nvPr/>
        </p:nvSpPr>
        <p:spPr>
          <a:xfrm>
            <a:off x="4709160" y="1325880"/>
            <a:ext cx="3931920" cy="685800"/>
          </a:xfrm>
          <a:prstGeom prst="rect">
            <a:avLst/>
          </a:prstGeom>
          <a:noFill/>
          <a:ln/>
        </p:spPr>
        <p:txBody>
          <a:bodyPr wrap="square" lIns="25400" tIns="25400" rIns="25400" bIns="25400" rtlCol="0" anchor="t"/>
          <a:lstStyle/>
          <a:p>
            <a:pPr marL="0" indent="0">
              <a:buNone/>
            </a:pPr>
            <a:r>
              <a:rPr lang="en-US" sz="1200" dirty="0">
                <a:solidFill>
                  <a:srgbClr val="22313A"/>
                </a:solidFill>
                <a:latin typeface="Calibri" pitchFamily="34" charset="0"/>
                <a:ea typeface="Calibri" pitchFamily="34" charset="-122"/>
                <a:cs typeface="Calibri" pitchFamily="34" charset="-120"/>
              </a:rPr>
              <a:t>Observe, find her level, support, step back, review, adapt</a:t>
            </a:r>
            <a:endParaRPr lang="en-US" sz="1200" dirty="0"/>
          </a:p>
        </p:txBody>
      </p:sp>
      <p:sp>
        <p:nvSpPr>
          <p:cNvPr id="24" name="Shape 22"/>
          <p:cNvSpPr/>
          <p:nvPr/>
        </p:nvSpPr>
        <p:spPr>
          <a:xfrm>
            <a:off x="411480" y="2194560"/>
            <a:ext cx="4114800" cy="1188720"/>
          </a:xfrm>
          <a:prstGeom prst="roundRect">
            <a:avLst>
              <a:gd name="adj" fmla="val 4615"/>
            </a:avLst>
          </a:prstGeom>
          <a:solidFill>
            <a:srgbClr val="FFFFFF"/>
          </a:solidFill>
          <a:ln w="15875">
            <a:solidFill>
              <a:srgbClr val="D9694B"/>
            </a:solidFill>
            <a:prstDash val="solid"/>
          </a:ln>
        </p:spPr>
        <p:txBody>
          <a:bodyPr/>
          <a:lstStyle/>
          <a:p>
            <a:endParaRPr lang="en-GB"/>
          </a:p>
        </p:txBody>
      </p:sp>
      <p:sp>
        <p:nvSpPr>
          <p:cNvPr id="25" name="Text 23"/>
          <p:cNvSpPr txBox="1"/>
          <p:nvPr/>
        </p:nvSpPr>
        <p:spPr>
          <a:xfrm>
            <a:off x="502920" y="2240280"/>
            <a:ext cx="3931920" cy="365760"/>
          </a:xfrm>
          <a:prstGeom prst="rect">
            <a:avLst/>
          </a:prstGeom>
          <a:noFill/>
          <a:ln/>
        </p:spPr>
        <p:txBody>
          <a:bodyPr wrap="square" lIns="25400" tIns="25400" rIns="25400" bIns="25400" rtlCol="0" anchor="t"/>
          <a:lstStyle/>
          <a:p>
            <a:pPr marL="0" indent="0">
              <a:buNone/>
            </a:pPr>
            <a:r>
              <a:rPr lang="en-US" sz="1300" b="1" dirty="0">
                <a:solidFill>
                  <a:srgbClr val="D9694B"/>
                </a:solidFill>
                <a:latin typeface="Calibri" pitchFamily="34" charset="0"/>
                <a:ea typeface="Calibri" pitchFamily="34" charset="-122"/>
                <a:cs typeface="Calibri" pitchFamily="34" charset="-120"/>
              </a:rPr>
              <a:t>3  Where it stops</a:t>
            </a:r>
            <a:endParaRPr lang="en-US" sz="1300" dirty="0"/>
          </a:p>
        </p:txBody>
      </p:sp>
      <p:sp>
        <p:nvSpPr>
          <p:cNvPr id="26" name="Text 24"/>
          <p:cNvSpPr txBox="1"/>
          <p:nvPr/>
        </p:nvSpPr>
        <p:spPr>
          <a:xfrm>
            <a:off x="502920" y="2651760"/>
            <a:ext cx="3931920" cy="685800"/>
          </a:xfrm>
          <a:prstGeom prst="rect">
            <a:avLst/>
          </a:prstGeom>
          <a:noFill/>
          <a:ln/>
        </p:spPr>
        <p:txBody>
          <a:bodyPr wrap="square" lIns="25400" tIns="25400" rIns="25400" bIns="25400" rtlCol="0" anchor="t"/>
          <a:lstStyle/>
          <a:p>
            <a:pPr marL="0" indent="0">
              <a:buNone/>
            </a:pPr>
            <a:r>
              <a:rPr lang="en-US" sz="1200" dirty="0">
                <a:solidFill>
                  <a:srgbClr val="22313A"/>
                </a:solidFill>
                <a:latin typeface="Calibri" pitchFamily="34" charset="0"/>
                <a:ea typeface="Calibri" pitchFamily="34" charset="-122"/>
                <a:cs typeface="Calibri" pitchFamily="34" charset="-120"/>
              </a:rPr>
              <a:t>Separation anxiety, individual factors, and diagnosis need more than this theory</a:t>
            </a:r>
            <a:endParaRPr lang="en-US" sz="1200" dirty="0"/>
          </a:p>
        </p:txBody>
      </p:sp>
      <p:sp>
        <p:nvSpPr>
          <p:cNvPr id="27" name="Shape 25"/>
          <p:cNvSpPr/>
          <p:nvPr/>
        </p:nvSpPr>
        <p:spPr>
          <a:xfrm>
            <a:off x="4617720" y="2194560"/>
            <a:ext cx="4114800" cy="1188720"/>
          </a:xfrm>
          <a:prstGeom prst="roundRect">
            <a:avLst>
              <a:gd name="adj" fmla="val 4615"/>
            </a:avLst>
          </a:prstGeom>
          <a:solidFill>
            <a:srgbClr val="FFFFFF"/>
          </a:solidFill>
          <a:ln w="15875">
            <a:solidFill>
              <a:srgbClr val="2A7F8E"/>
            </a:solidFill>
            <a:prstDash val="solid"/>
          </a:ln>
        </p:spPr>
        <p:txBody>
          <a:bodyPr/>
          <a:lstStyle/>
          <a:p>
            <a:endParaRPr lang="en-GB"/>
          </a:p>
        </p:txBody>
      </p:sp>
      <p:sp>
        <p:nvSpPr>
          <p:cNvPr id="28" name="Text 26"/>
          <p:cNvSpPr txBox="1"/>
          <p:nvPr/>
        </p:nvSpPr>
        <p:spPr>
          <a:xfrm>
            <a:off x="4709160" y="2240280"/>
            <a:ext cx="3931920" cy="365760"/>
          </a:xfrm>
          <a:prstGeom prst="rect">
            <a:avLst/>
          </a:prstGeom>
          <a:noFill/>
          <a:ln/>
        </p:spPr>
        <p:txBody>
          <a:bodyPr wrap="square" lIns="25400" tIns="25400" rIns="25400" bIns="25400" rtlCol="0" anchor="t"/>
          <a:lstStyle/>
          <a:p>
            <a:pPr marL="0" indent="0">
              <a:buNone/>
            </a:pPr>
            <a:r>
              <a:rPr lang="en-US" sz="1300" b="1" dirty="0">
                <a:solidFill>
                  <a:srgbClr val="2A7F8E"/>
                </a:solidFill>
                <a:latin typeface="Calibri" pitchFamily="34" charset="0"/>
                <a:ea typeface="Calibri" pitchFamily="34" charset="-122"/>
                <a:cs typeface="Calibri" pitchFamily="34" charset="-120"/>
              </a:rPr>
              <a:t>4  Why observation stays essential</a:t>
            </a:r>
            <a:endParaRPr lang="en-US" sz="1300" dirty="0"/>
          </a:p>
        </p:txBody>
      </p:sp>
      <p:sp>
        <p:nvSpPr>
          <p:cNvPr id="29" name="Text 27"/>
          <p:cNvSpPr txBox="1"/>
          <p:nvPr/>
        </p:nvSpPr>
        <p:spPr>
          <a:xfrm>
            <a:off x="4709160" y="2651760"/>
            <a:ext cx="3931920" cy="685800"/>
          </a:xfrm>
          <a:prstGeom prst="rect">
            <a:avLst/>
          </a:prstGeom>
          <a:noFill/>
          <a:ln/>
        </p:spPr>
        <p:txBody>
          <a:bodyPr wrap="square" lIns="25400" tIns="25400" rIns="25400" bIns="25400" rtlCol="0" anchor="t"/>
          <a:lstStyle/>
          <a:p>
            <a:pPr marL="0" indent="0">
              <a:buNone/>
            </a:pPr>
            <a:r>
              <a:rPr lang="en-US" sz="1200" dirty="0">
                <a:solidFill>
                  <a:srgbClr val="22313A"/>
                </a:solidFill>
                <a:latin typeface="Calibri" pitchFamily="34" charset="0"/>
                <a:ea typeface="Calibri" pitchFamily="34" charset="-122"/>
                <a:cs typeface="Calibri" pitchFamily="34" charset="-120"/>
              </a:rPr>
              <a:t>The case is thin; evidence is general. Review keeps me honest</a:t>
            </a:r>
            <a:endParaRPr lang="en-US" sz="1200" dirty="0"/>
          </a:p>
        </p:txBody>
      </p:sp>
      <p:sp>
        <p:nvSpPr>
          <p:cNvPr id="30" name="Shape 28"/>
          <p:cNvSpPr/>
          <p:nvPr/>
        </p:nvSpPr>
        <p:spPr>
          <a:xfrm>
            <a:off x="411480" y="3611880"/>
            <a:ext cx="8321040" cy="868680"/>
          </a:xfrm>
          <a:prstGeom prst="roundRect">
            <a:avLst>
              <a:gd name="adj" fmla="val 6316"/>
            </a:avLst>
          </a:prstGeom>
          <a:solidFill>
            <a:srgbClr val="1F3A4D"/>
          </a:solidFill>
          <a:ln w="9525">
            <a:solidFill>
              <a:srgbClr val="1F3A4D"/>
            </a:solidFill>
            <a:prstDash val="solid"/>
          </a:ln>
        </p:spPr>
        <p:txBody>
          <a:bodyPr/>
          <a:lstStyle/>
          <a:p>
            <a:endParaRPr lang="en-GB"/>
          </a:p>
        </p:txBody>
      </p:sp>
      <p:sp>
        <p:nvSpPr>
          <p:cNvPr id="31" name="Text 29"/>
          <p:cNvSpPr txBox="1"/>
          <p:nvPr/>
        </p:nvSpPr>
        <p:spPr>
          <a:xfrm>
            <a:off x="548640" y="3611880"/>
            <a:ext cx="8046720" cy="868680"/>
          </a:xfrm>
          <a:prstGeom prst="rect">
            <a:avLst/>
          </a:prstGeom>
          <a:noFill/>
          <a:ln/>
        </p:spPr>
        <p:txBody>
          <a:bodyPr wrap="square" lIns="25400" tIns="25400" rIns="25400" bIns="25400" rtlCol="0" anchor="ctr"/>
          <a:lstStyle/>
          <a:p>
            <a:pPr marL="0" indent="0" algn="ctr">
              <a:buNone/>
            </a:pPr>
            <a:r>
              <a:rPr lang="en-US" sz="1450" b="1" dirty="0">
                <a:solidFill>
                  <a:srgbClr val="FFFFFF"/>
                </a:solidFill>
                <a:latin typeface="Georgia" pitchFamily="34" charset="0"/>
                <a:ea typeface="Georgia" pitchFamily="34" charset="-122"/>
                <a:cs typeface="Georgia" pitchFamily="34" charset="-120"/>
              </a:rPr>
              <a:t>Vygotsky is a useful practitioner framework for Shona’s communication and social participation, but not a complete explanation of her behaviour.</a:t>
            </a:r>
            <a:endParaRPr lang="en-US" sz="14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2A7F8E"/>
          </a:solidFill>
          <a:ln w="9525">
            <a:solidFill>
              <a:srgbClr val="2A7F8E"/>
            </a:solidFill>
            <a:prstDash val="solid"/>
          </a:ln>
        </p:spPr>
        <p:txBody>
          <a:bodyPr/>
          <a:lstStyle/>
          <a:p>
            <a:endParaRPr lang="en-GB"/>
          </a:p>
        </p:txBody>
      </p:sp>
      <p:sp>
        <p:nvSpPr>
          <p:cNvPr id="3" name="Text 1"/>
          <p:cNvSpPr txBox="1"/>
          <p:nvPr/>
        </p:nvSpPr>
        <p:spPr>
          <a:xfrm>
            <a:off x="411480" y="182880"/>
            <a:ext cx="8229600" cy="457200"/>
          </a:xfrm>
          <a:prstGeom prst="rect">
            <a:avLst/>
          </a:prstGeom>
          <a:noFill/>
          <a:ln/>
        </p:spPr>
        <p:txBody>
          <a:bodyPr wrap="square" lIns="25400" tIns="25400" rIns="25400" bIns="25400" rtlCol="0" anchor="t"/>
          <a:lstStyle/>
          <a:p>
            <a:pPr marL="0" indent="0">
              <a:buNone/>
            </a:pPr>
            <a:r>
              <a:rPr lang="en-US" sz="2200" b="1" dirty="0">
                <a:solidFill>
                  <a:srgbClr val="1F3A4D"/>
                </a:solidFill>
                <a:latin typeface="Georgia" pitchFamily="34" charset="0"/>
                <a:ea typeface="Georgia" pitchFamily="34" charset="-122"/>
                <a:cs typeface="Georgia" pitchFamily="34" charset="-120"/>
              </a:rPr>
              <a:t>References</a:t>
            </a:r>
            <a:endParaRPr lang="en-US" sz="2200" dirty="0"/>
          </a:p>
        </p:txBody>
      </p:sp>
      <p:sp>
        <p:nvSpPr>
          <p:cNvPr id="4" name="Text 2"/>
          <p:cNvSpPr txBox="1"/>
          <p:nvPr/>
        </p:nvSpPr>
        <p:spPr>
          <a:xfrm>
            <a:off x="411480" y="685800"/>
            <a:ext cx="8321040" cy="4206240"/>
          </a:xfrm>
          <a:prstGeom prst="rect">
            <a:avLst/>
          </a:prstGeom>
          <a:noFill/>
          <a:ln/>
        </p:spPr>
        <p:txBody>
          <a:bodyPr wrap="square" lIns="25400" tIns="25400" rIns="25400" bIns="25400" rtlCol="0" anchor="t"/>
          <a:lstStyle/>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Chaiklin, S. (2003) ‘The zone of proximal development in Vygotsky’s analysis of learning and instruction’, in Kozulin, A., Gindis, B., Ageyev, V.S. and Miller, S.M. (eds.) Vygotsky’s educational theory in cultural context. Cambridge: Cambridge University Press, pp. 39–64.</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Department for Education (2023) Development Matters. Available at: https://www.gov.uk (Accessed: [date]).</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Drainville, R., Marinova, K. and Dumais, C. (2023) ‘Teacher’s intervention in the pretend play to scaffold kindergartener’s language development’, International Review of CRIRES: Innovating in the Tradition of Vygotsky, 7(1), pp. 39–61. https://doi.org/10.51657/ric.v7i1.51835</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Skene, K., O’Farrelly, C.M., Byrne, E.M., Kirby, N., Stevens, E.C. and Ramchandani, P.G. (2022) ‘Can guidance during play enhance children’s learning and development in educational contexts? A systematic review and meta-analysis’, Child Development, 93(4), pp. 1162–1180.</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Smits-van der Nat, M., van der Wilt, F., Meeter, M. and van der Veen, C. (2024) ‘The value of pretend play for social competence in early childhood: a meta-analysis’, Educational Psychology Review, 36, article 46. https://doi.org/10.1007/s10648-024-09884-z</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Vygotsky, L.S. (1978) Mind in society: the development of higher psychological processes. Cambridge, MA: Harvard University Press.</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Vygotsky, L.S. (1986) Thought and language. Rev. edn. Cambridge, MA: MIT Press.</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Wang, S., Wang, X., Liang, L. and Xie, H. (2024) ‘Teacher-child interaction domains measured by the CLASS and children’s pre-literacy skills: a systematic review and meta-analysis’, Early Education and Development, 35(3), pp. 431–453. https://doi.org/10.1080/10409289.2022.2159259</a:t>
            </a:r>
            <a:endParaRPr lang="en-US" sz="950" dirty="0"/>
          </a:p>
          <a:p>
            <a:pPr marL="0" indent="0">
              <a:spcAft>
                <a:spcPts val="400"/>
              </a:spcAft>
              <a:buNone/>
            </a:pPr>
            <a:r>
              <a:rPr lang="en-US" sz="950" dirty="0">
                <a:solidFill>
                  <a:srgbClr val="22313A"/>
                </a:solidFill>
                <a:latin typeface="Calibri" pitchFamily="34" charset="0"/>
                <a:ea typeface="Calibri" pitchFamily="34" charset="-122"/>
                <a:cs typeface="Calibri" pitchFamily="34" charset="-120"/>
              </a:rPr>
              <a:t>Wood, D., Bruner, J.S. and Ross, G. (1976) ‘The role of tutoring in problem solving’, Journal of Child Psychology and Psychiatry, 17(2), pp. 89–100.</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4183</Words>
  <Application>Microsoft Office PowerPoint</Application>
  <PresentationFormat>On-screen Show (16:9)</PresentationFormat>
  <Paragraphs>318</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Edmund Abeiku Quarshie (2525233)</cp:lastModifiedBy>
  <cp:revision>5</cp:revision>
  <dcterms:created xsi:type="dcterms:W3CDTF">2026-10-06T01:39:36Z</dcterms:created>
  <dcterms:modified xsi:type="dcterms:W3CDTF">2026-10-11T09:34:48Z</dcterms:modified>
</cp:coreProperties>
</file>