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310" r:id="rId2"/>
    <p:sldId id="334" r:id="rId3"/>
    <p:sldId id="335" r:id="rId4"/>
    <p:sldId id="336" r:id="rId5"/>
    <p:sldId id="337" r:id="rId6"/>
    <p:sldId id="338" r:id="rId7"/>
    <p:sldId id="339" r:id="rId8"/>
    <p:sldId id="342" r:id="rId9"/>
    <p:sldId id="340" r:id="rId10"/>
    <p:sldId id="343" r:id="rId11"/>
    <p:sldId id="344" r:id="rId12"/>
    <p:sldId id="345" r:id="rId13"/>
    <p:sldId id="346" r:id="rId14"/>
    <p:sldId id="34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9" autoAdjust="0"/>
    <p:restoredTop sz="94660"/>
  </p:normalViewPr>
  <p:slideViewPr>
    <p:cSldViewPr snapToGrid="0">
      <p:cViewPr>
        <p:scale>
          <a:sx n="60" d="100"/>
          <a:sy n="60" d="100"/>
        </p:scale>
        <p:origin x="1050" y="8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49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Hutchings" userId="585bde28-eced-4edb-8f9c-713ef82e6f71" providerId="ADAL" clId="{68E57178-E163-4CBF-99E8-41840621237C}"/>
    <pc:docChg chg="delSld">
      <pc:chgData name="Paul Hutchings" userId="585bde28-eced-4edb-8f9c-713ef82e6f71" providerId="ADAL" clId="{68E57178-E163-4CBF-99E8-41840621237C}" dt="2026-01-22T12:31:03.914" v="3" actId="47"/>
      <pc:docMkLst>
        <pc:docMk/>
      </pc:docMkLst>
      <pc:sldChg chg="del">
        <pc:chgData name="Paul Hutchings" userId="585bde28-eced-4edb-8f9c-713ef82e6f71" providerId="ADAL" clId="{68E57178-E163-4CBF-99E8-41840621237C}" dt="2026-01-22T12:30:54.710" v="0" actId="47"/>
        <pc:sldMkLst>
          <pc:docMk/>
          <pc:sldMk cId="1527038010" sldId="341"/>
        </pc:sldMkLst>
      </pc:sldChg>
      <pc:sldChg chg="del">
        <pc:chgData name="Paul Hutchings" userId="585bde28-eced-4edb-8f9c-713ef82e6f71" providerId="ADAL" clId="{68E57178-E163-4CBF-99E8-41840621237C}" dt="2026-01-22T12:30:58.308" v="1" actId="47"/>
        <pc:sldMkLst>
          <pc:docMk/>
          <pc:sldMk cId="4288415578" sldId="347"/>
        </pc:sldMkLst>
      </pc:sldChg>
      <pc:sldChg chg="del">
        <pc:chgData name="Paul Hutchings" userId="585bde28-eced-4edb-8f9c-713ef82e6f71" providerId="ADAL" clId="{68E57178-E163-4CBF-99E8-41840621237C}" dt="2026-01-22T12:31:01.236" v="2" actId="47"/>
        <pc:sldMkLst>
          <pc:docMk/>
          <pc:sldMk cId="2095127847" sldId="349"/>
        </pc:sldMkLst>
      </pc:sldChg>
      <pc:sldChg chg="del">
        <pc:chgData name="Paul Hutchings" userId="585bde28-eced-4edb-8f9c-713ef82e6f71" providerId="ADAL" clId="{68E57178-E163-4CBF-99E8-41840621237C}" dt="2026-01-22T12:31:03.914" v="3" actId="47"/>
        <pc:sldMkLst>
          <pc:docMk/>
          <pc:sldMk cId="2268439645" sldId="350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E5F4B30-AB32-4CBE-8DAE-02FE2D997C8F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C67AC3F-15DD-4A16-9CD1-85A3AB57627C}">
      <dgm:prSet/>
      <dgm:spPr/>
      <dgm:t>
        <a:bodyPr/>
        <a:lstStyle/>
        <a:p>
          <a:pPr>
            <a:defRPr b="1"/>
          </a:pPr>
          <a:r>
            <a:rPr lang="en-GB" dirty="0"/>
            <a:t>Yale model (Hovland et al., 1953).</a:t>
          </a:r>
          <a:endParaRPr lang="en-US" dirty="0"/>
        </a:p>
      </dgm:t>
    </dgm:pt>
    <dgm:pt modelId="{DF52E2E6-BE6F-4DBE-B014-DEAB546C4E7C}" type="parTrans" cxnId="{A065D20D-EDF4-4226-BCD6-6A42BBD36ED8}">
      <dgm:prSet/>
      <dgm:spPr/>
      <dgm:t>
        <a:bodyPr/>
        <a:lstStyle/>
        <a:p>
          <a:endParaRPr lang="en-US"/>
        </a:p>
      </dgm:t>
    </dgm:pt>
    <dgm:pt modelId="{FD7E7C23-FC5C-413B-9F0B-418042C48799}" type="sibTrans" cxnId="{A065D20D-EDF4-4226-BCD6-6A42BBD36ED8}">
      <dgm:prSet/>
      <dgm:spPr/>
      <dgm:t>
        <a:bodyPr/>
        <a:lstStyle/>
        <a:p>
          <a:endParaRPr lang="en-US"/>
        </a:p>
      </dgm:t>
    </dgm:pt>
    <dgm:pt modelId="{48F01665-6F1D-4AB3-83BF-2D0C5C85CFA1}">
      <dgm:prSet/>
      <dgm:spPr/>
      <dgm:t>
        <a:bodyPr/>
        <a:lstStyle/>
        <a:p>
          <a:r>
            <a:rPr lang="en-GB"/>
            <a:t>Reinforcement learning (Classical and operant conditioning)</a:t>
          </a:r>
          <a:endParaRPr lang="en-US"/>
        </a:p>
      </dgm:t>
    </dgm:pt>
    <dgm:pt modelId="{C7684FAD-B72A-4285-8E6D-F764F97163C4}" type="parTrans" cxnId="{3AEBEA40-F9B9-401F-BF67-E940F5D21E2B}">
      <dgm:prSet/>
      <dgm:spPr/>
      <dgm:t>
        <a:bodyPr/>
        <a:lstStyle/>
        <a:p>
          <a:endParaRPr lang="en-US"/>
        </a:p>
      </dgm:t>
    </dgm:pt>
    <dgm:pt modelId="{81ED7DC4-AECC-4AB2-9A13-85BCD669FC95}" type="sibTrans" cxnId="{3AEBEA40-F9B9-401F-BF67-E940F5D21E2B}">
      <dgm:prSet/>
      <dgm:spPr/>
      <dgm:t>
        <a:bodyPr/>
        <a:lstStyle/>
        <a:p>
          <a:endParaRPr lang="en-US"/>
        </a:p>
      </dgm:t>
    </dgm:pt>
    <dgm:pt modelId="{CDF2B4D2-73D7-4617-B53C-4911F4982FC2}">
      <dgm:prSet/>
      <dgm:spPr/>
      <dgm:t>
        <a:bodyPr/>
        <a:lstStyle/>
        <a:p>
          <a:r>
            <a:rPr lang="en-GB"/>
            <a:t>Attitude change as a function of degree to which participants are rewarded for changing their attitudes towards the required direction (McGuire, 1986)</a:t>
          </a:r>
          <a:endParaRPr lang="en-US"/>
        </a:p>
      </dgm:t>
    </dgm:pt>
    <dgm:pt modelId="{49C16749-06FF-4E22-8F57-95CB7FE6E3E8}" type="parTrans" cxnId="{3DD6738A-4DB2-4651-85FE-E07B38593E85}">
      <dgm:prSet/>
      <dgm:spPr/>
      <dgm:t>
        <a:bodyPr/>
        <a:lstStyle/>
        <a:p>
          <a:endParaRPr lang="en-US"/>
        </a:p>
      </dgm:t>
    </dgm:pt>
    <dgm:pt modelId="{14FC929B-267A-4FBC-8510-CB462AF150A9}" type="sibTrans" cxnId="{3DD6738A-4DB2-4651-85FE-E07B38593E85}">
      <dgm:prSet/>
      <dgm:spPr/>
      <dgm:t>
        <a:bodyPr/>
        <a:lstStyle/>
        <a:p>
          <a:endParaRPr lang="en-US"/>
        </a:p>
      </dgm:t>
    </dgm:pt>
    <dgm:pt modelId="{7EF6671C-998C-4164-91AA-196626E4D0F2}">
      <dgm:prSet/>
      <dgm:spPr/>
      <dgm:t>
        <a:bodyPr/>
        <a:lstStyle/>
        <a:p>
          <a:pPr>
            <a:defRPr b="1"/>
          </a:pPr>
          <a:r>
            <a:rPr lang="en-GB"/>
            <a:t>Social judgment theory (Sherif &amp; Cantril, 1947)</a:t>
          </a:r>
          <a:endParaRPr lang="en-US"/>
        </a:p>
      </dgm:t>
    </dgm:pt>
    <dgm:pt modelId="{C3F0A60B-EAD7-4A7A-B0C9-8489FEF37D4A}" type="parTrans" cxnId="{8D33531C-B2A4-4E9C-A3B2-C4ACFD7F4CF8}">
      <dgm:prSet/>
      <dgm:spPr/>
      <dgm:t>
        <a:bodyPr/>
        <a:lstStyle/>
        <a:p>
          <a:endParaRPr lang="en-US"/>
        </a:p>
      </dgm:t>
    </dgm:pt>
    <dgm:pt modelId="{7E16EC46-7B91-4A16-8116-BD9DDCCB4897}" type="sibTrans" cxnId="{8D33531C-B2A4-4E9C-A3B2-C4ACFD7F4CF8}">
      <dgm:prSet/>
      <dgm:spPr/>
      <dgm:t>
        <a:bodyPr/>
        <a:lstStyle/>
        <a:p>
          <a:endParaRPr lang="en-US"/>
        </a:p>
      </dgm:t>
    </dgm:pt>
    <dgm:pt modelId="{7287FDED-84F3-43C6-A85B-1AFA8E2331C1}" type="pres">
      <dgm:prSet presAssocID="{0E5F4B30-AB32-4CBE-8DAE-02FE2D997C8F}" presName="root" presStyleCnt="0">
        <dgm:presLayoutVars>
          <dgm:dir/>
          <dgm:resizeHandles val="exact"/>
        </dgm:presLayoutVars>
      </dgm:prSet>
      <dgm:spPr/>
    </dgm:pt>
    <dgm:pt modelId="{345E6F02-FF1B-49EF-AF7A-7C4A15861310}" type="pres">
      <dgm:prSet presAssocID="{6C67AC3F-15DD-4A16-9CD1-85A3AB57627C}" presName="compNode" presStyleCnt="0"/>
      <dgm:spPr/>
    </dgm:pt>
    <dgm:pt modelId="{E74EB8DE-1056-48F7-9C6F-31A36145E763}" type="pres">
      <dgm:prSet presAssocID="{6C67AC3F-15DD-4A16-9CD1-85A3AB57627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1C7C982-0FBF-4C29-9F50-01E477993FB9}" type="pres">
      <dgm:prSet presAssocID="{6C67AC3F-15DD-4A16-9CD1-85A3AB57627C}" presName="iconSpace" presStyleCnt="0"/>
      <dgm:spPr/>
    </dgm:pt>
    <dgm:pt modelId="{09855CC3-59EF-4E8D-9A9B-37CC90D72EB3}" type="pres">
      <dgm:prSet presAssocID="{6C67AC3F-15DD-4A16-9CD1-85A3AB57627C}" presName="parTx" presStyleLbl="revTx" presStyleIdx="0" presStyleCnt="4">
        <dgm:presLayoutVars>
          <dgm:chMax val="0"/>
          <dgm:chPref val="0"/>
        </dgm:presLayoutVars>
      </dgm:prSet>
      <dgm:spPr/>
    </dgm:pt>
    <dgm:pt modelId="{14662720-16D7-4644-89BC-16B98B9BBE98}" type="pres">
      <dgm:prSet presAssocID="{6C67AC3F-15DD-4A16-9CD1-85A3AB57627C}" presName="txSpace" presStyleCnt="0"/>
      <dgm:spPr/>
    </dgm:pt>
    <dgm:pt modelId="{1890E2DB-0EE4-4535-91E6-0C9DF374A814}" type="pres">
      <dgm:prSet presAssocID="{6C67AC3F-15DD-4A16-9CD1-85A3AB57627C}" presName="desTx" presStyleLbl="revTx" presStyleIdx="1" presStyleCnt="4">
        <dgm:presLayoutVars/>
      </dgm:prSet>
      <dgm:spPr/>
    </dgm:pt>
    <dgm:pt modelId="{2932469A-9D06-4EF2-89A7-F16DDC91EE3D}" type="pres">
      <dgm:prSet presAssocID="{FD7E7C23-FC5C-413B-9F0B-418042C48799}" presName="sibTrans" presStyleCnt="0"/>
      <dgm:spPr/>
    </dgm:pt>
    <dgm:pt modelId="{5AFA89AD-72B1-4AC8-96C5-0BB09BD546E3}" type="pres">
      <dgm:prSet presAssocID="{7EF6671C-998C-4164-91AA-196626E4D0F2}" presName="compNode" presStyleCnt="0"/>
      <dgm:spPr/>
    </dgm:pt>
    <dgm:pt modelId="{3E7DD8E7-092E-407E-BE5E-93417B191F9A}" type="pres">
      <dgm:prSet presAssocID="{7EF6671C-998C-4164-91AA-196626E4D0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44808F2-20E4-48EE-8FA4-B913AFD84668}" type="pres">
      <dgm:prSet presAssocID="{7EF6671C-998C-4164-91AA-196626E4D0F2}" presName="iconSpace" presStyleCnt="0"/>
      <dgm:spPr/>
    </dgm:pt>
    <dgm:pt modelId="{79692C8F-B264-452A-836C-3FB8DAFFA1DC}" type="pres">
      <dgm:prSet presAssocID="{7EF6671C-998C-4164-91AA-196626E4D0F2}" presName="parTx" presStyleLbl="revTx" presStyleIdx="2" presStyleCnt="4">
        <dgm:presLayoutVars>
          <dgm:chMax val="0"/>
          <dgm:chPref val="0"/>
        </dgm:presLayoutVars>
      </dgm:prSet>
      <dgm:spPr/>
    </dgm:pt>
    <dgm:pt modelId="{5DD539D6-AD28-49DD-95CD-F5C1AFC6ED6C}" type="pres">
      <dgm:prSet presAssocID="{7EF6671C-998C-4164-91AA-196626E4D0F2}" presName="txSpace" presStyleCnt="0"/>
      <dgm:spPr/>
    </dgm:pt>
    <dgm:pt modelId="{26799758-3471-4631-8245-16261DD92AEC}" type="pres">
      <dgm:prSet presAssocID="{7EF6671C-998C-4164-91AA-196626E4D0F2}" presName="desTx" presStyleLbl="revTx" presStyleIdx="3" presStyleCnt="4">
        <dgm:presLayoutVars/>
      </dgm:prSet>
      <dgm:spPr/>
    </dgm:pt>
  </dgm:ptLst>
  <dgm:cxnLst>
    <dgm:cxn modelId="{A065D20D-EDF4-4226-BCD6-6A42BBD36ED8}" srcId="{0E5F4B30-AB32-4CBE-8DAE-02FE2D997C8F}" destId="{6C67AC3F-15DD-4A16-9CD1-85A3AB57627C}" srcOrd="0" destOrd="0" parTransId="{DF52E2E6-BE6F-4DBE-B014-DEAB546C4E7C}" sibTransId="{FD7E7C23-FC5C-413B-9F0B-418042C48799}"/>
    <dgm:cxn modelId="{8D33531C-B2A4-4E9C-A3B2-C4ACFD7F4CF8}" srcId="{0E5F4B30-AB32-4CBE-8DAE-02FE2D997C8F}" destId="{7EF6671C-998C-4164-91AA-196626E4D0F2}" srcOrd="1" destOrd="0" parTransId="{C3F0A60B-EAD7-4A7A-B0C9-8489FEF37D4A}" sibTransId="{7E16EC46-7B91-4A16-8116-BD9DDCCB4897}"/>
    <dgm:cxn modelId="{41491425-A572-4B65-9477-063340CF1D32}" type="presOf" srcId="{7EF6671C-998C-4164-91AA-196626E4D0F2}" destId="{79692C8F-B264-452A-836C-3FB8DAFFA1DC}" srcOrd="0" destOrd="0" presId="urn:microsoft.com/office/officeart/2018/5/layout/CenteredIconLabelDescriptionList"/>
    <dgm:cxn modelId="{3AEBEA40-F9B9-401F-BF67-E940F5D21E2B}" srcId="{6C67AC3F-15DD-4A16-9CD1-85A3AB57627C}" destId="{48F01665-6F1D-4AB3-83BF-2D0C5C85CFA1}" srcOrd="0" destOrd="0" parTransId="{C7684FAD-B72A-4285-8E6D-F764F97163C4}" sibTransId="{81ED7DC4-AECC-4AB2-9A13-85BCD669FC95}"/>
    <dgm:cxn modelId="{854CD659-095D-41F6-8F05-B95B9992FAC7}" type="presOf" srcId="{0E5F4B30-AB32-4CBE-8DAE-02FE2D997C8F}" destId="{7287FDED-84F3-43C6-A85B-1AFA8E2331C1}" srcOrd="0" destOrd="0" presId="urn:microsoft.com/office/officeart/2018/5/layout/CenteredIconLabelDescriptionList"/>
    <dgm:cxn modelId="{3DD6738A-4DB2-4651-85FE-E07B38593E85}" srcId="{6C67AC3F-15DD-4A16-9CD1-85A3AB57627C}" destId="{CDF2B4D2-73D7-4617-B53C-4911F4982FC2}" srcOrd="1" destOrd="0" parTransId="{49C16749-06FF-4E22-8F57-95CB7FE6E3E8}" sibTransId="{14FC929B-267A-4FBC-8510-CB462AF150A9}"/>
    <dgm:cxn modelId="{E628B4B8-1A6E-4E58-8B98-8086042364F2}" type="presOf" srcId="{CDF2B4D2-73D7-4617-B53C-4911F4982FC2}" destId="{1890E2DB-0EE4-4535-91E6-0C9DF374A814}" srcOrd="0" destOrd="1" presId="urn:microsoft.com/office/officeart/2018/5/layout/CenteredIconLabelDescriptionList"/>
    <dgm:cxn modelId="{4B9A50BF-E53C-487D-826C-135C2321C998}" type="presOf" srcId="{48F01665-6F1D-4AB3-83BF-2D0C5C85CFA1}" destId="{1890E2DB-0EE4-4535-91E6-0C9DF374A814}" srcOrd="0" destOrd="0" presId="urn:microsoft.com/office/officeart/2018/5/layout/CenteredIconLabelDescriptionList"/>
    <dgm:cxn modelId="{B70AD8E1-9A40-41DD-ADBB-A3C2A410F13F}" type="presOf" srcId="{6C67AC3F-15DD-4A16-9CD1-85A3AB57627C}" destId="{09855CC3-59EF-4E8D-9A9B-37CC90D72EB3}" srcOrd="0" destOrd="0" presId="urn:microsoft.com/office/officeart/2018/5/layout/CenteredIconLabelDescriptionList"/>
    <dgm:cxn modelId="{F396C105-A842-4377-AD03-DA9B6E862A1B}" type="presParOf" srcId="{7287FDED-84F3-43C6-A85B-1AFA8E2331C1}" destId="{345E6F02-FF1B-49EF-AF7A-7C4A15861310}" srcOrd="0" destOrd="0" presId="urn:microsoft.com/office/officeart/2018/5/layout/CenteredIconLabelDescriptionList"/>
    <dgm:cxn modelId="{4F0BE701-E60A-4F25-95F6-5266CE572858}" type="presParOf" srcId="{345E6F02-FF1B-49EF-AF7A-7C4A15861310}" destId="{E74EB8DE-1056-48F7-9C6F-31A36145E763}" srcOrd="0" destOrd="0" presId="urn:microsoft.com/office/officeart/2018/5/layout/CenteredIconLabelDescriptionList"/>
    <dgm:cxn modelId="{E161B25E-9C0B-4C5B-85EC-0153927A9190}" type="presParOf" srcId="{345E6F02-FF1B-49EF-AF7A-7C4A15861310}" destId="{C1C7C982-0FBF-4C29-9F50-01E477993FB9}" srcOrd="1" destOrd="0" presId="urn:microsoft.com/office/officeart/2018/5/layout/CenteredIconLabelDescriptionList"/>
    <dgm:cxn modelId="{A4A6BF2E-6653-45BF-8DBC-803D0F17190C}" type="presParOf" srcId="{345E6F02-FF1B-49EF-AF7A-7C4A15861310}" destId="{09855CC3-59EF-4E8D-9A9B-37CC90D72EB3}" srcOrd="2" destOrd="0" presId="urn:microsoft.com/office/officeart/2018/5/layout/CenteredIconLabelDescriptionList"/>
    <dgm:cxn modelId="{F68B6D2B-82A9-4341-AEB4-5653F96C7DDD}" type="presParOf" srcId="{345E6F02-FF1B-49EF-AF7A-7C4A15861310}" destId="{14662720-16D7-4644-89BC-16B98B9BBE98}" srcOrd="3" destOrd="0" presId="urn:microsoft.com/office/officeart/2018/5/layout/CenteredIconLabelDescriptionList"/>
    <dgm:cxn modelId="{B0927EEF-6FC1-4073-BDF5-02DADAE2E417}" type="presParOf" srcId="{345E6F02-FF1B-49EF-AF7A-7C4A15861310}" destId="{1890E2DB-0EE4-4535-91E6-0C9DF374A814}" srcOrd="4" destOrd="0" presId="urn:microsoft.com/office/officeart/2018/5/layout/CenteredIconLabelDescriptionList"/>
    <dgm:cxn modelId="{AF3374C8-C4EE-44DF-8F92-01EE1C683590}" type="presParOf" srcId="{7287FDED-84F3-43C6-A85B-1AFA8E2331C1}" destId="{2932469A-9D06-4EF2-89A7-F16DDC91EE3D}" srcOrd="1" destOrd="0" presId="urn:microsoft.com/office/officeart/2018/5/layout/CenteredIconLabelDescriptionList"/>
    <dgm:cxn modelId="{F5805B47-D119-4B18-948D-BEC30ED671C5}" type="presParOf" srcId="{7287FDED-84F3-43C6-A85B-1AFA8E2331C1}" destId="{5AFA89AD-72B1-4AC8-96C5-0BB09BD546E3}" srcOrd="2" destOrd="0" presId="urn:microsoft.com/office/officeart/2018/5/layout/CenteredIconLabelDescriptionList"/>
    <dgm:cxn modelId="{F8CFF374-A10C-4CF9-A4E1-72DD79500DC5}" type="presParOf" srcId="{5AFA89AD-72B1-4AC8-96C5-0BB09BD546E3}" destId="{3E7DD8E7-092E-407E-BE5E-93417B191F9A}" srcOrd="0" destOrd="0" presId="urn:microsoft.com/office/officeart/2018/5/layout/CenteredIconLabelDescriptionList"/>
    <dgm:cxn modelId="{5A61EFD4-8A98-45FD-9962-BEB118215B8F}" type="presParOf" srcId="{5AFA89AD-72B1-4AC8-96C5-0BB09BD546E3}" destId="{544808F2-20E4-48EE-8FA4-B913AFD84668}" srcOrd="1" destOrd="0" presId="urn:microsoft.com/office/officeart/2018/5/layout/CenteredIconLabelDescriptionList"/>
    <dgm:cxn modelId="{9C999D5C-34E4-40AC-8332-4F234B233229}" type="presParOf" srcId="{5AFA89AD-72B1-4AC8-96C5-0BB09BD546E3}" destId="{79692C8F-B264-452A-836C-3FB8DAFFA1DC}" srcOrd="2" destOrd="0" presId="urn:microsoft.com/office/officeart/2018/5/layout/CenteredIconLabelDescriptionList"/>
    <dgm:cxn modelId="{276273BF-6401-4D05-A014-9F0D5EB62C3F}" type="presParOf" srcId="{5AFA89AD-72B1-4AC8-96C5-0BB09BD546E3}" destId="{5DD539D6-AD28-49DD-95CD-F5C1AFC6ED6C}" srcOrd="3" destOrd="0" presId="urn:microsoft.com/office/officeart/2018/5/layout/CenteredIconLabelDescriptionList"/>
    <dgm:cxn modelId="{A4732E8D-B3C4-4103-98F6-DC5AEDC6B262}" type="presParOf" srcId="{5AFA89AD-72B1-4AC8-96C5-0BB09BD546E3}" destId="{26799758-3471-4631-8245-16261DD92AEC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4EB8DE-1056-48F7-9C6F-31A36145E763}">
      <dsp:nvSpPr>
        <dsp:cNvPr id="0" name=""/>
        <dsp:cNvSpPr/>
      </dsp:nvSpPr>
      <dsp:spPr>
        <a:xfrm>
          <a:off x="2156901" y="0"/>
          <a:ext cx="1510523" cy="13117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55CC3-59EF-4E8D-9A9B-37CC90D72EB3}">
      <dsp:nvSpPr>
        <dsp:cNvPr id="0" name=""/>
        <dsp:cNvSpPr/>
      </dsp:nvSpPr>
      <dsp:spPr>
        <a:xfrm>
          <a:off x="754272" y="1438834"/>
          <a:ext cx="4315781" cy="562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/>
            <a:t>Yale model (Hovland et al., 1953).</a:t>
          </a:r>
          <a:endParaRPr lang="en-US" sz="2000" kern="1200" dirty="0"/>
        </a:p>
      </dsp:txBody>
      <dsp:txXfrm>
        <a:off x="754272" y="1438834"/>
        <a:ext cx="4315781" cy="562164"/>
      </dsp:txXfrm>
    </dsp:sp>
    <dsp:sp modelId="{1890E2DB-0EE4-4535-91E6-0C9DF374A814}">
      <dsp:nvSpPr>
        <dsp:cNvPr id="0" name=""/>
        <dsp:cNvSpPr/>
      </dsp:nvSpPr>
      <dsp:spPr>
        <a:xfrm>
          <a:off x="754272" y="2060123"/>
          <a:ext cx="4315781" cy="1344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Reinforcement learning (Classical and operant conditioning)</a:t>
          </a:r>
          <a:endParaRPr lang="en-US" sz="1500" kern="1200"/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Attitude change as a function of degree to which participants are rewarded for changing their attitudes towards the required direction (McGuire, 1986)</a:t>
          </a:r>
          <a:endParaRPr lang="en-US" sz="1500" kern="1200"/>
        </a:p>
      </dsp:txBody>
      <dsp:txXfrm>
        <a:off x="754272" y="2060123"/>
        <a:ext cx="4315781" cy="1344153"/>
      </dsp:txXfrm>
    </dsp:sp>
    <dsp:sp modelId="{3E7DD8E7-092E-407E-BE5E-93417B191F9A}">
      <dsp:nvSpPr>
        <dsp:cNvPr id="0" name=""/>
        <dsp:cNvSpPr/>
      </dsp:nvSpPr>
      <dsp:spPr>
        <a:xfrm>
          <a:off x="7227944" y="0"/>
          <a:ext cx="1510523" cy="13117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692C8F-B264-452A-836C-3FB8DAFFA1DC}">
      <dsp:nvSpPr>
        <dsp:cNvPr id="0" name=""/>
        <dsp:cNvSpPr/>
      </dsp:nvSpPr>
      <dsp:spPr>
        <a:xfrm>
          <a:off x="5825315" y="1438834"/>
          <a:ext cx="4315781" cy="562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/>
            <a:t>Social judgment theory (Sherif &amp; Cantril, 1947)</a:t>
          </a:r>
          <a:endParaRPr lang="en-US" sz="2000" kern="1200"/>
        </a:p>
      </dsp:txBody>
      <dsp:txXfrm>
        <a:off x="5825315" y="1438834"/>
        <a:ext cx="4315781" cy="562164"/>
      </dsp:txXfrm>
    </dsp:sp>
    <dsp:sp modelId="{26799758-3471-4631-8245-16261DD92AEC}">
      <dsp:nvSpPr>
        <dsp:cNvPr id="0" name=""/>
        <dsp:cNvSpPr/>
      </dsp:nvSpPr>
      <dsp:spPr>
        <a:xfrm>
          <a:off x="5825315" y="2060123"/>
          <a:ext cx="4315781" cy="13441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2E75BE-E5FB-4F9B-BD65-67570377E8C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4C874-BAAE-419B-9B7C-BBA891A223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870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4ABF25-8DC0-4265-BEFB-D02090AA66F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110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2.png"/><Relationship Id="rId7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0843" y="1601872"/>
            <a:ext cx="8825658" cy="2289759"/>
          </a:xfrm>
        </p:spPr>
        <p:txBody>
          <a:bodyPr/>
          <a:lstStyle/>
          <a:p>
            <a:pPr algn="ctr"/>
            <a:r>
              <a:rPr lang="en-GB" sz="6000" dirty="0"/>
              <a:t>ECAS7011 </a:t>
            </a:r>
            <a:br>
              <a:rPr lang="en-GB" sz="6000" dirty="0"/>
            </a:br>
            <a:r>
              <a:rPr lang="en-GB" sz="6000" dirty="0"/>
              <a:t>The Psychology of Behaviour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8461" y="4703127"/>
            <a:ext cx="9630422" cy="861420"/>
          </a:xfrm>
        </p:spPr>
        <p:txBody>
          <a:bodyPr>
            <a:noAutofit/>
          </a:bodyPr>
          <a:lstStyle/>
          <a:p>
            <a:pPr algn="ctr"/>
            <a:r>
              <a:rPr lang="en-GB" sz="3200" dirty="0"/>
              <a:t>Attitudes and behaviour</a:t>
            </a:r>
          </a:p>
          <a:p>
            <a:pPr algn="ctr"/>
            <a:r>
              <a:rPr lang="en-GB" sz="2800" dirty="0"/>
              <a:t>Assoc Prof Paul B. Hutchings</a:t>
            </a:r>
          </a:p>
        </p:txBody>
      </p:sp>
    </p:spTree>
    <p:extLst>
      <p:ext uri="{BB962C8B-B14F-4D97-AF65-F5344CB8AC3E}">
        <p14:creationId xmlns:p14="http://schemas.microsoft.com/office/powerpoint/2010/main" val="18072984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2F7D8-75E9-AA1E-5E79-A69B9C9AA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28576-6259-44F8-0C6D-657ADCFBF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717781"/>
            <a:ext cx="8946541" cy="4195481"/>
          </a:xfrm>
        </p:spPr>
        <p:txBody>
          <a:bodyPr/>
          <a:lstStyle/>
          <a:p>
            <a:r>
              <a:rPr lang="en-GB" sz="2400" dirty="0"/>
              <a:t>9am – 9.30am:  Advance Reading Discussion</a:t>
            </a:r>
          </a:p>
          <a:p>
            <a:r>
              <a:rPr lang="en-GB" sz="2400" dirty="0"/>
              <a:t>9.30 -  10.30: Attitude and Attitude Change lecture</a:t>
            </a:r>
            <a:endParaRPr lang="en-GB" sz="2000" dirty="0"/>
          </a:p>
          <a:p>
            <a:pPr marL="400050"/>
            <a:r>
              <a:rPr lang="en-GB" sz="2400" dirty="0"/>
              <a:t>10.45 – 12: Attitude Change tasks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6715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8F3E2-675C-5448-27EF-EF23012DE3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Early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0701B-C3DC-A99A-EA3C-46EE4847E4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Attitude = Behaviour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5296E2-3768-5ED1-22EA-B94815FA32F4}"/>
              </a:ext>
            </a:extLst>
          </p:cNvPr>
          <p:cNvSpPr txBox="1"/>
          <p:nvPr/>
        </p:nvSpPr>
        <p:spPr>
          <a:xfrm>
            <a:off x="3374379" y="2284585"/>
            <a:ext cx="3851809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9900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10E30E-150A-B3C2-63B1-1E1C8A47C90A}"/>
              </a:ext>
            </a:extLst>
          </p:cNvPr>
          <p:cNvSpPr txBox="1"/>
          <p:nvPr/>
        </p:nvSpPr>
        <p:spPr>
          <a:xfrm>
            <a:off x="6578598" y="5419899"/>
            <a:ext cx="41188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e.g., </a:t>
            </a:r>
            <a:r>
              <a:rPr lang="en-GB" sz="2400" dirty="0" err="1"/>
              <a:t>LaPiere</a:t>
            </a:r>
            <a:r>
              <a:rPr lang="en-GB" sz="2400" dirty="0"/>
              <a:t> (1934)</a:t>
            </a:r>
          </a:p>
        </p:txBody>
      </p:sp>
    </p:spTree>
    <p:extLst>
      <p:ext uri="{BB962C8B-B14F-4D97-AF65-F5344CB8AC3E}">
        <p14:creationId xmlns:p14="http://schemas.microsoft.com/office/powerpoint/2010/main" val="256842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1A908-5912-C17A-AA08-4D1D43431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05027"/>
          </a:xfrm>
        </p:spPr>
        <p:txBody>
          <a:bodyPr/>
          <a:lstStyle/>
          <a:p>
            <a:pPr algn="ctr"/>
            <a:r>
              <a:rPr lang="en-GB" dirty="0"/>
              <a:t>What is an attitude?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CAB1D-36ED-6238-6587-7AC2936FE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evaluation of an entity, which could be any object, person, behaviour, idea, or event in a person’s environment (</a:t>
            </a:r>
            <a:r>
              <a:rPr lang="en-GB" dirty="0" err="1"/>
              <a:t>Eagly</a:t>
            </a:r>
            <a:r>
              <a:rPr lang="en-GB" dirty="0"/>
              <a:t> &amp; Chaiken, 1993)</a:t>
            </a:r>
          </a:p>
          <a:p>
            <a:endParaRPr lang="en-GB" dirty="0"/>
          </a:p>
          <a:p>
            <a:r>
              <a:rPr lang="en-GB" dirty="0"/>
              <a:t>Conceptualised by </a:t>
            </a:r>
            <a:r>
              <a:rPr lang="en-GB" b="1" dirty="0"/>
              <a:t>valence</a:t>
            </a:r>
            <a:r>
              <a:rPr lang="en-GB" dirty="0"/>
              <a:t> (direction) and </a:t>
            </a:r>
            <a:r>
              <a:rPr lang="en-GB" b="1" dirty="0"/>
              <a:t>strength</a:t>
            </a:r>
          </a:p>
          <a:p>
            <a:endParaRPr lang="en-GB" b="1" dirty="0"/>
          </a:p>
          <a:p>
            <a:r>
              <a:rPr lang="en-GB" b="1" dirty="0"/>
              <a:t>ABC </a:t>
            </a:r>
            <a:r>
              <a:rPr lang="en-GB" dirty="0"/>
              <a:t>components of attitudes:</a:t>
            </a:r>
          </a:p>
          <a:p>
            <a:pPr lvl="1"/>
            <a:r>
              <a:rPr lang="en-GB" b="1" dirty="0"/>
              <a:t>A</a:t>
            </a:r>
            <a:r>
              <a:rPr lang="en-GB" dirty="0"/>
              <a:t>ffective (emotional)</a:t>
            </a:r>
          </a:p>
          <a:p>
            <a:pPr lvl="1"/>
            <a:r>
              <a:rPr lang="en-GB" b="1" dirty="0"/>
              <a:t>B</a:t>
            </a:r>
            <a:r>
              <a:rPr lang="en-GB" dirty="0"/>
              <a:t>ehavioural (conative)</a:t>
            </a:r>
          </a:p>
          <a:p>
            <a:pPr lvl="1"/>
            <a:r>
              <a:rPr lang="en-GB" b="1" dirty="0"/>
              <a:t>C</a:t>
            </a:r>
            <a:r>
              <a:rPr lang="en-GB" dirty="0"/>
              <a:t>ognitive (instrumental)</a:t>
            </a:r>
          </a:p>
        </p:txBody>
      </p:sp>
    </p:spTree>
    <p:extLst>
      <p:ext uri="{BB962C8B-B14F-4D97-AF65-F5344CB8AC3E}">
        <p14:creationId xmlns:p14="http://schemas.microsoft.com/office/powerpoint/2010/main" val="6899906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7A401-8FA4-7EF9-7AE3-BC5D4AF45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Consistency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E7C9A-4E2F-2DF0-605E-176256289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Intra-attitudinal consistency – extent to which tripartite components converge (e.g., Breckler, 1984; </a:t>
            </a:r>
            <a:r>
              <a:rPr lang="en-GB" dirty="0" err="1"/>
              <a:t>Fabrigar</a:t>
            </a:r>
            <a:r>
              <a:rPr lang="en-GB" dirty="0"/>
              <a:t> et al., 2019)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Inter-attitudinal consistency – extent to which people possess attitudes towards related entities that agree (e.g., Jonas et al., 200 values)</a:t>
            </a:r>
          </a:p>
        </p:txBody>
      </p:sp>
    </p:spTree>
    <p:extLst>
      <p:ext uri="{BB962C8B-B14F-4D97-AF65-F5344CB8AC3E}">
        <p14:creationId xmlns:p14="http://schemas.microsoft.com/office/powerpoint/2010/main" val="3386733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1C25E-53D4-D337-C3DB-0F09A5989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Inconsistency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4609A-F31B-BD0B-F196-D51430F0DA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 can hold conflicting attitudes and attitude components</a:t>
            </a:r>
          </a:p>
          <a:p>
            <a:pPr lvl="1"/>
            <a:r>
              <a:rPr lang="en-GB" dirty="0"/>
              <a:t>E.g., the ‘meat paradox’ (</a:t>
            </a:r>
            <a:r>
              <a:rPr lang="en-GB" dirty="0" err="1"/>
              <a:t>Buttlar</a:t>
            </a:r>
            <a:r>
              <a:rPr lang="en-GB" dirty="0"/>
              <a:t> &amp; Walther, 2018)</a:t>
            </a:r>
          </a:p>
          <a:p>
            <a:endParaRPr lang="en-GB" dirty="0"/>
          </a:p>
          <a:p>
            <a:r>
              <a:rPr lang="en-GB" dirty="0"/>
              <a:t>People may make mistakes – not working from reality – which can lead to conflicting components and accuracy (e.g., Nisbett &amp; Wilson, 1977)</a:t>
            </a:r>
          </a:p>
        </p:txBody>
      </p:sp>
    </p:spTree>
    <p:extLst>
      <p:ext uri="{BB962C8B-B14F-4D97-AF65-F5344CB8AC3E}">
        <p14:creationId xmlns:p14="http://schemas.microsoft.com/office/powerpoint/2010/main" val="15801744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C0B13FF8-2B3C-4BC1-B3E4-254B3F8C3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464A1F-A54C-07B1-13D3-F6ECF9BCC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23" y="629266"/>
            <a:ext cx="3116690" cy="5594554"/>
          </a:xfrm>
        </p:spPr>
        <p:txBody>
          <a:bodyPr anchor="ctr">
            <a:normAutofit/>
          </a:bodyPr>
          <a:lstStyle/>
          <a:p>
            <a:r>
              <a:rPr lang="en-GB" sz="3700">
                <a:solidFill>
                  <a:srgbClr val="EBEBEB"/>
                </a:solidFill>
              </a:rPr>
              <a:t>Consistency Theories</a:t>
            </a:r>
          </a:p>
        </p:txBody>
      </p:sp>
      <p:sp>
        <p:nvSpPr>
          <p:cNvPr id="1033" name="Freeform 7">
            <a:extLst>
              <a:ext uri="{FF2B5EF4-FFF2-40B4-BE49-F238E27FC236}">
                <a16:creationId xmlns:a16="http://schemas.microsoft.com/office/drawing/2014/main" id="{B9C1207E-FFD8-4821-AFE6-71C7243609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5" name="Freeform: Shape 1034">
            <a:extLst>
              <a:ext uri="{FF2B5EF4-FFF2-40B4-BE49-F238E27FC236}">
                <a16:creationId xmlns:a16="http://schemas.microsoft.com/office/drawing/2014/main" id="{2B199503-2632-490F-8EB2-759D88708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747655" y="-586345"/>
            <a:ext cx="6858001" cy="8030691"/>
          </a:xfrm>
          <a:custGeom>
            <a:avLst/>
            <a:gdLst>
              <a:gd name="connsiteX0" fmla="*/ 6858001 w 6858001"/>
              <a:gd name="connsiteY0" fmla="*/ 1177 h 8030691"/>
              <a:gd name="connsiteX1" fmla="*/ 6858001 w 6858001"/>
              <a:gd name="connsiteY1" fmla="*/ 1344715 h 8030691"/>
              <a:gd name="connsiteX2" fmla="*/ 6858000 w 6858001"/>
              <a:gd name="connsiteY2" fmla="*/ 1344715 h 8030691"/>
              <a:gd name="connsiteX3" fmla="*/ 6858000 w 6858001"/>
              <a:gd name="connsiteY3" fmla="*/ 8030691 h 8030691"/>
              <a:gd name="connsiteX4" fmla="*/ 0 w 6858001"/>
              <a:gd name="connsiteY4" fmla="*/ 8030690 h 8030691"/>
              <a:gd name="connsiteX5" fmla="*/ 0 w 6858001"/>
              <a:gd name="connsiteY5" fmla="*/ 477747 h 8030691"/>
              <a:gd name="connsiteX6" fmla="*/ 1 w 6858001"/>
              <a:gd name="connsiteY6" fmla="*/ 477747 h 8030691"/>
              <a:gd name="connsiteX7" fmla="*/ 1 w 6858001"/>
              <a:gd name="connsiteY7" fmla="*/ 0 h 8030691"/>
              <a:gd name="connsiteX8" fmla="*/ 40463 w 6858001"/>
              <a:gd name="connsiteY8" fmla="*/ 5883 h 8030691"/>
              <a:gd name="connsiteX9" fmla="*/ 159107 w 6858001"/>
              <a:gd name="connsiteY9" fmla="*/ 23196 h 8030691"/>
              <a:gd name="connsiteX10" fmla="*/ 245518 w 6858001"/>
              <a:gd name="connsiteY10" fmla="*/ 35299 h 8030691"/>
              <a:gd name="connsiteX11" fmla="*/ 348388 w 6858001"/>
              <a:gd name="connsiteY11" fmla="*/ 48074 h 8030691"/>
              <a:gd name="connsiteX12" fmla="*/ 470460 w 6858001"/>
              <a:gd name="connsiteY12" fmla="*/ 63370 h 8030691"/>
              <a:gd name="connsiteX13" fmla="*/ 605563 w 6858001"/>
              <a:gd name="connsiteY13" fmla="*/ 79507 h 8030691"/>
              <a:gd name="connsiteX14" fmla="*/ 757810 w 6858001"/>
              <a:gd name="connsiteY14" fmla="*/ 96484 h 8030691"/>
              <a:gd name="connsiteX15" fmla="*/ 923774 w 6858001"/>
              <a:gd name="connsiteY15" fmla="*/ 114469 h 8030691"/>
              <a:gd name="connsiteX16" fmla="*/ 1104139 w 6858001"/>
              <a:gd name="connsiteY16" fmla="*/ 132455 h 8030691"/>
              <a:gd name="connsiteX17" fmla="*/ 1296163 w 6858001"/>
              <a:gd name="connsiteY17" fmla="*/ 150776 h 8030691"/>
              <a:gd name="connsiteX18" fmla="*/ 1503275 w 6858001"/>
              <a:gd name="connsiteY18" fmla="*/ 167753 h 8030691"/>
              <a:gd name="connsiteX19" fmla="*/ 1719988 w 6858001"/>
              <a:gd name="connsiteY19" fmla="*/ 184058 h 8030691"/>
              <a:gd name="connsiteX20" fmla="*/ 1949045 w 6858001"/>
              <a:gd name="connsiteY20" fmla="*/ 198850 h 8030691"/>
              <a:gd name="connsiteX21" fmla="*/ 2187703 w 6858001"/>
              <a:gd name="connsiteY21" fmla="*/ 212969 h 8030691"/>
              <a:gd name="connsiteX22" fmla="*/ 2436649 w 6858001"/>
              <a:gd name="connsiteY22" fmla="*/ 226249 h 8030691"/>
              <a:gd name="connsiteX23" fmla="*/ 2564208 w 6858001"/>
              <a:gd name="connsiteY23" fmla="*/ 230955 h 8030691"/>
              <a:gd name="connsiteX24" fmla="*/ 2694509 w 6858001"/>
              <a:gd name="connsiteY24" fmla="*/ 236166 h 8030691"/>
              <a:gd name="connsiteX25" fmla="*/ 2826869 w 6858001"/>
              <a:gd name="connsiteY25" fmla="*/ 241040 h 8030691"/>
              <a:gd name="connsiteX26" fmla="*/ 2959914 w 6858001"/>
              <a:gd name="connsiteY26" fmla="*/ 244234 h 8030691"/>
              <a:gd name="connsiteX27" fmla="*/ 3095702 w 6858001"/>
              <a:gd name="connsiteY27" fmla="*/ 247092 h 8030691"/>
              <a:gd name="connsiteX28" fmla="*/ 3232862 w 6858001"/>
              <a:gd name="connsiteY28" fmla="*/ 250117 h 8030691"/>
              <a:gd name="connsiteX29" fmla="*/ 3372766 w 6858001"/>
              <a:gd name="connsiteY29" fmla="*/ 252134 h 8030691"/>
              <a:gd name="connsiteX30" fmla="*/ 3514040 w 6858001"/>
              <a:gd name="connsiteY30" fmla="*/ 252134 h 8030691"/>
              <a:gd name="connsiteX31" fmla="*/ 3656686 w 6858001"/>
              <a:gd name="connsiteY31" fmla="*/ 253143 h 8030691"/>
              <a:gd name="connsiteX32" fmla="*/ 3800705 w 6858001"/>
              <a:gd name="connsiteY32" fmla="*/ 252134 h 8030691"/>
              <a:gd name="connsiteX33" fmla="*/ 3946780 w 6858001"/>
              <a:gd name="connsiteY33" fmla="*/ 250117 h 8030691"/>
              <a:gd name="connsiteX34" fmla="*/ 4092856 w 6858001"/>
              <a:gd name="connsiteY34" fmla="*/ 248268 h 8030691"/>
              <a:gd name="connsiteX35" fmla="*/ 4240988 w 6858001"/>
              <a:gd name="connsiteY35" fmla="*/ 244234 h 8030691"/>
              <a:gd name="connsiteX36" fmla="*/ 4390492 w 6858001"/>
              <a:gd name="connsiteY36" fmla="*/ 240032 h 8030691"/>
              <a:gd name="connsiteX37" fmla="*/ 4539997 w 6858001"/>
              <a:gd name="connsiteY37" fmla="*/ 235157 h 8030691"/>
              <a:gd name="connsiteX38" fmla="*/ 4690873 w 6858001"/>
              <a:gd name="connsiteY38" fmla="*/ 228266 h 8030691"/>
              <a:gd name="connsiteX39" fmla="*/ 4843120 w 6858001"/>
              <a:gd name="connsiteY39" fmla="*/ 220029 h 8030691"/>
              <a:gd name="connsiteX40" fmla="*/ 4996054 w 6858001"/>
              <a:gd name="connsiteY40" fmla="*/ 212129 h 8030691"/>
              <a:gd name="connsiteX41" fmla="*/ 5148987 w 6858001"/>
              <a:gd name="connsiteY41" fmla="*/ 202044 h 8030691"/>
              <a:gd name="connsiteX42" fmla="*/ 5303978 w 6858001"/>
              <a:gd name="connsiteY42" fmla="*/ 189941 h 8030691"/>
              <a:gd name="connsiteX43" fmla="*/ 5456911 w 6858001"/>
              <a:gd name="connsiteY43" fmla="*/ 177839 h 8030691"/>
              <a:gd name="connsiteX44" fmla="*/ 5612588 w 6858001"/>
              <a:gd name="connsiteY44" fmla="*/ 163887 h 8030691"/>
              <a:gd name="connsiteX45" fmla="*/ 5768950 w 6858001"/>
              <a:gd name="connsiteY45" fmla="*/ 148591 h 8030691"/>
              <a:gd name="connsiteX46" fmla="*/ 5923255 w 6858001"/>
              <a:gd name="connsiteY46" fmla="*/ 132455 h 8030691"/>
              <a:gd name="connsiteX47" fmla="*/ 6079618 w 6858001"/>
              <a:gd name="connsiteY47" fmla="*/ 113629 h 8030691"/>
              <a:gd name="connsiteX48" fmla="*/ 6235294 w 6858001"/>
              <a:gd name="connsiteY48" fmla="*/ 93458 h 8030691"/>
              <a:gd name="connsiteX49" fmla="*/ 6391657 w 6858001"/>
              <a:gd name="connsiteY49" fmla="*/ 73455 h 8030691"/>
              <a:gd name="connsiteX50" fmla="*/ 6547333 w 6858001"/>
              <a:gd name="connsiteY50" fmla="*/ 50091 h 8030691"/>
              <a:gd name="connsiteX51" fmla="*/ 6702324 w 6858001"/>
              <a:gd name="connsiteY51" fmla="*/ 26222 h 8030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8030691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8030691"/>
                </a:lnTo>
                <a:lnTo>
                  <a:pt x="0" y="8030690"/>
                </a:lnTo>
                <a:lnTo>
                  <a:pt x="0" y="477747"/>
                </a:lnTo>
                <a:lnTo>
                  <a:pt x="1" y="477747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4"/>
                </a:lnTo>
                <a:lnTo>
                  <a:pt x="470460" y="63370"/>
                </a:lnTo>
                <a:lnTo>
                  <a:pt x="605563" y="79507"/>
                </a:lnTo>
                <a:lnTo>
                  <a:pt x="757810" y="96484"/>
                </a:lnTo>
                <a:lnTo>
                  <a:pt x="923774" y="114469"/>
                </a:lnTo>
                <a:lnTo>
                  <a:pt x="1104139" y="132455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50"/>
                </a:lnTo>
                <a:lnTo>
                  <a:pt x="2187703" y="212969"/>
                </a:lnTo>
                <a:lnTo>
                  <a:pt x="2436649" y="226249"/>
                </a:lnTo>
                <a:lnTo>
                  <a:pt x="2564208" y="230955"/>
                </a:lnTo>
                <a:lnTo>
                  <a:pt x="2694509" y="236166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2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3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F11C7CB4-0228-486A-931A-262ABB670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22B69-3D2D-E93A-A1DC-F712922F3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8452" y="1410459"/>
            <a:ext cx="6495847" cy="1885146"/>
          </a:xfrm>
        </p:spPr>
        <p:txBody>
          <a:bodyPr>
            <a:normAutofit/>
          </a:bodyPr>
          <a:lstStyle/>
          <a:p>
            <a:r>
              <a:rPr lang="en-GB" dirty="0"/>
              <a:t>Festinger (1962, 1964) – Dissonance theory</a:t>
            </a:r>
          </a:p>
          <a:p>
            <a:pPr lvl="1"/>
            <a:r>
              <a:rPr lang="en-GB" dirty="0"/>
              <a:t>People strive for consistency between attitudes and behaviour to avoid dissonance (psychological tension)</a:t>
            </a:r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1026" name="Picture 2" descr="3 Tips To Apply The Cognitive Dissonance Theory In eLearning - eLearning  Industry">
            <a:extLst>
              <a:ext uri="{FF2B5EF4-FFF2-40B4-BE49-F238E27FC236}">
                <a16:creationId xmlns:a16="http://schemas.microsoft.com/office/drawing/2014/main" id="{DD09EFF2-20B8-AB1D-2A28-EBBA95BDE5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8452" y="3052105"/>
            <a:ext cx="6624360" cy="370964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0980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9E1ED9-CA73-1D41-98DF-269BBB0ED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1" y="629266"/>
            <a:ext cx="416651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</a:rPr>
              <a:t>Theory of Planned Behaviour (Ajzen, 1991)</a:t>
            </a:r>
          </a:p>
        </p:txBody>
      </p:sp>
      <p:sp>
        <p:nvSpPr>
          <p:cNvPr id="2059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61" name="Freeform: Shape 2060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2050" name="Picture 2" descr="Theory of Planned Behavior Diagram">
            <a:extLst>
              <a:ext uri="{FF2B5EF4-FFF2-40B4-BE49-F238E27FC236}">
                <a16:creationId xmlns:a16="http://schemas.microsoft.com/office/drawing/2014/main" id="{A5AC2651-450B-5806-9BBA-E378AB2ACE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3992" y="1964341"/>
            <a:ext cx="5449889" cy="292931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9651ABD5-BE34-7A5C-A925-8ABC19D64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4166509" cy="3785419"/>
          </a:xfrm>
        </p:spPr>
        <p:txBody>
          <a:bodyPr>
            <a:normAutofit/>
          </a:bodyPr>
          <a:lstStyle/>
          <a:p>
            <a:endParaRPr lang="en-US">
              <a:solidFill>
                <a:srgbClr val="EBEBE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9820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A7A79-35FF-CD66-5839-F5A382583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EBEBEB"/>
                </a:solidFill>
              </a:rPr>
              <a:t>Alternatives to Consistency Theories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C88414-0D5F-3631-12D5-BD24BD70AA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701699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34143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E648E-258D-330D-A58F-382ABED93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48961"/>
          </a:xfrm>
        </p:spPr>
        <p:txBody>
          <a:bodyPr/>
          <a:lstStyle/>
          <a:p>
            <a:pPr algn="ctr"/>
            <a:r>
              <a:rPr lang="en-GB" dirty="0"/>
              <a:t>Yale Model</a:t>
            </a:r>
          </a:p>
        </p:txBody>
      </p:sp>
      <p:pic>
        <p:nvPicPr>
          <p:cNvPr id="3074" name="Picture 2" descr="Attitudes and Persuasion – Introduction to Psychology">
            <a:extLst>
              <a:ext uri="{FF2B5EF4-FFF2-40B4-BE49-F238E27FC236}">
                <a16:creationId xmlns:a16="http://schemas.microsoft.com/office/drawing/2014/main" id="{AB92E34C-8E36-1CA4-032A-5FA09451567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383" y="2112796"/>
            <a:ext cx="6640587" cy="419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414A0A1-2B76-D20E-073A-4EF9EDF36C97}"/>
              </a:ext>
            </a:extLst>
          </p:cNvPr>
          <p:cNvSpPr txBox="1"/>
          <p:nvPr/>
        </p:nvSpPr>
        <p:spPr>
          <a:xfrm>
            <a:off x="7411453" y="2273968"/>
            <a:ext cx="39824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Message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Channel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Audience</a:t>
            </a:r>
          </a:p>
        </p:txBody>
      </p:sp>
    </p:spTree>
    <p:extLst>
      <p:ext uri="{BB962C8B-B14F-4D97-AF65-F5344CB8AC3E}">
        <p14:creationId xmlns:p14="http://schemas.microsoft.com/office/powerpoint/2010/main" val="38202090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58" name="Picture 4157">
            <a:extLst>
              <a:ext uri="{FF2B5EF4-FFF2-40B4-BE49-F238E27FC236}">
                <a16:creationId xmlns:a16="http://schemas.microsoft.com/office/drawing/2014/main" id="{94DDC893-E5EF-4CDE-B040-BA5B53AADD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160" name="Picture 4159">
            <a:extLst>
              <a:ext uri="{FF2B5EF4-FFF2-40B4-BE49-F238E27FC236}">
                <a16:creationId xmlns:a16="http://schemas.microsoft.com/office/drawing/2014/main" id="{85F1A06D-D369-4974-8208-56120C5E7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162" name="Oval 4161">
            <a:extLst>
              <a:ext uri="{FF2B5EF4-FFF2-40B4-BE49-F238E27FC236}">
                <a16:creationId xmlns:a16="http://schemas.microsoft.com/office/drawing/2014/main" id="{DAD27A50-88D7-4E2A-8488-F2879768A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164" name="Picture 4163">
            <a:extLst>
              <a:ext uri="{FF2B5EF4-FFF2-40B4-BE49-F238E27FC236}">
                <a16:creationId xmlns:a16="http://schemas.microsoft.com/office/drawing/2014/main" id="{A47C6ACD-2325-48C6-B9F3-C21563A05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166" name="Picture 4165">
            <a:extLst>
              <a:ext uri="{FF2B5EF4-FFF2-40B4-BE49-F238E27FC236}">
                <a16:creationId xmlns:a16="http://schemas.microsoft.com/office/drawing/2014/main" id="{1081DF83-4F35-4560-87E6-0DE8AAAC33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168" name="Rectangle 4167">
            <a:extLst>
              <a:ext uri="{FF2B5EF4-FFF2-40B4-BE49-F238E27FC236}">
                <a16:creationId xmlns:a16="http://schemas.microsoft.com/office/drawing/2014/main" id="{7C704F0F-1CD8-4DC1-AEE9-225958232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24CD5-040F-DBC1-3D35-5A847C41C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28" y="5462899"/>
            <a:ext cx="11355109" cy="118998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 dirty="0"/>
              <a:t>Social Judgment Theory (Sherif &amp; </a:t>
            </a:r>
            <a:r>
              <a:rPr lang="en-US" sz="3800" dirty="0" err="1"/>
              <a:t>Cantril</a:t>
            </a:r>
            <a:r>
              <a:rPr lang="en-US" sz="3800" dirty="0"/>
              <a:t>, 1947)</a:t>
            </a:r>
          </a:p>
        </p:txBody>
      </p:sp>
      <p:pic>
        <p:nvPicPr>
          <p:cNvPr id="4102" name="Picture 6" descr="Social Judgement Theory and Persuasion Degrees - YouTube">
            <a:extLst>
              <a:ext uri="{FF2B5EF4-FFF2-40B4-BE49-F238E27FC236}">
                <a16:creationId xmlns:a16="http://schemas.microsoft.com/office/drawing/2014/main" id="{962E9C35-5D29-47DB-6246-C08A5AB28A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19" b="-1"/>
          <a:stretch>
            <a:fillRect/>
          </a:stretch>
        </p:blipFill>
        <p:spPr bwMode="auto">
          <a:xfrm>
            <a:off x="24584" y="640080"/>
            <a:ext cx="6213860" cy="510765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cial Judgment theory (Sherrif)">
            <a:extLst>
              <a:ext uri="{FF2B5EF4-FFF2-40B4-BE49-F238E27FC236}">
                <a16:creationId xmlns:a16="http://schemas.microsoft.com/office/drawing/2014/main" id="{C7F781DE-9092-07F8-8125-E4323DD01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13" r="-1" b="-1"/>
          <a:stretch>
            <a:fillRect/>
          </a:stretch>
        </p:blipFill>
        <p:spPr bwMode="auto">
          <a:xfrm>
            <a:off x="6389321" y="640079"/>
            <a:ext cx="4949239" cy="519515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1238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5126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129" name="Picture 5128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131" name="Oval 5130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133" name="Picture 5132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135" name="Picture 5134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137" name="Rectangle 5136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9" name="Rectangle 5138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E1BDF-40A5-4B4F-BDA8-A04E34036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Integrated Models: Elaboration Likelihood Model</a:t>
            </a:r>
          </a:p>
        </p:txBody>
      </p:sp>
      <p:sp useBgFill="1">
        <p:nvSpPr>
          <p:cNvPr id="5141" name="Rectangle 5140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3" name="Rectangle 5142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122" name="Picture 2" descr="How Elaboration Likelihood Model Can Inform Instructional Design -  eLearning Industry">
            <a:extLst>
              <a:ext uri="{FF2B5EF4-FFF2-40B4-BE49-F238E27FC236}">
                <a16:creationId xmlns:a16="http://schemas.microsoft.com/office/drawing/2014/main" id="{C4E2D586-D669-23A3-2A88-8B2527862B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5392" y="1548921"/>
            <a:ext cx="6275584" cy="376535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1734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04828-A0CE-B59A-4016-5582F3109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Integrated Models: Heuristic- Systematic Model</a:t>
            </a: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1073C5-8443-D726-D98C-4ACC78FB34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5392" y="1392032"/>
            <a:ext cx="6275584" cy="407912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570469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F6FF9-C547-77B9-CF62-7FC53FA0D1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Other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D35A4-DF79-740A-1D5F-E0627A827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Mere-exposure effect (Zajonc, 1965)</a:t>
            </a:r>
          </a:p>
          <a:p>
            <a:pPr lvl="1"/>
            <a:r>
              <a:rPr lang="en-GB" sz="2000" dirty="0"/>
              <a:t>Repeated exposure and direct experience have a more powerful effect on beliefs than those acquired indirectly</a:t>
            </a:r>
          </a:p>
          <a:p>
            <a:pPr lvl="2"/>
            <a:r>
              <a:rPr lang="en-GB" sz="1800" dirty="0"/>
              <a:t>Attitudes based on beliefs are more predictive of intentions and behaviours than those based on non-belief or weak belief (Wyer &amp; </a:t>
            </a:r>
            <a:r>
              <a:rPr lang="en-GB" sz="1800" dirty="0" err="1"/>
              <a:t>Alberracin</a:t>
            </a:r>
            <a:r>
              <a:rPr lang="en-GB" sz="1800" dirty="0"/>
              <a:t>, 2005)</a:t>
            </a:r>
          </a:p>
        </p:txBody>
      </p:sp>
    </p:spTree>
    <p:extLst>
      <p:ext uri="{BB962C8B-B14F-4D97-AF65-F5344CB8AC3E}">
        <p14:creationId xmlns:p14="http://schemas.microsoft.com/office/powerpoint/2010/main" val="7845624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392</Words>
  <Application>Microsoft Office PowerPoint</Application>
  <PresentationFormat>Widescreen</PresentationFormat>
  <Paragraphs>59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Gothic</vt:lpstr>
      <vt:lpstr>Wingdings 3</vt:lpstr>
      <vt:lpstr>Ion</vt:lpstr>
      <vt:lpstr>ECAS7011  The Psychology of Behaviour Change</vt:lpstr>
      <vt:lpstr>Session overview</vt:lpstr>
      <vt:lpstr>Early Theory</vt:lpstr>
      <vt:lpstr>What is an attitude?</vt:lpstr>
      <vt:lpstr>Consistency</vt:lpstr>
      <vt:lpstr>Inconsistency</vt:lpstr>
      <vt:lpstr>Consistency Theories</vt:lpstr>
      <vt:lpstr>Theory of Planned Behaviour (Ajzen, 1991)</vt:lpstr>
      <vt:lpstr>Alternatives to Consistency Theories</vt:lpstr>
      <vt:lpstr>Yale Model</vt:lpstr>
      <vt:lpstr>Social Judgment Theory (Sherif &amp; Cantril, 1947)</vt:lpstr>
      <vt:lpstr>Integrated Models: Elaboration Likelihood Model</vt:lpstr>
      <vt:lpstr>Integrated Models: Heuristic- Systematic Model</vt:lpstr>
      <vt:lpstr>Other Methods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ECAS7003 Behaviour Change in Context</dc:title>
  <dc:creator>Ceri Phelps</dc:creator>
  <cp:lastModifiedBy>Paul Hutchings</cp:lastModifiedBy>
  <cp:revision>8</cp:revision>
  <dcterms:created xsi:type="dcterms:W3CDTF">2020-10-22T10:39:34Z</dcterms:created>
  <dcterms:modified xsi:type="dcterms:W3CDTF">2026-01-22T12:31:12Z</dcterms:modified>
</cp:coreProperties>
</file>