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71" r:id="rId3"/>
    <p:sldId id="272" r:id="rId4"/>
    <p:sldId id="273" r:id="rId5"/>
    <p:sldId id="274" r:id="rId6"/>
    <p:sldId id="275" r:id="rId7"/>
    <p:sldId id="276" r:id="rId8"/>
    <p:sldId id="277" r:id="rId9"/>
    <p:sldId id="278" r:id="rId10"/>
    <p:sldId id="300" r:id="rId11"/>
    <p:sldId id="301" r:id="rId12"/>
    <p:sldId id="302" r:id="rId13"/>
    <p:sldId id="279" r:id="rId14"/>
    <p:sldId id="303" r:id="rId15"/>
    <p:sldId id="280" r:id="rId16"/>
    <p:sldId id="281" r:id="rId17"/>
    <p:sldId id="282" r:id="rId18"/>
    <p:sldId id="283" r:id="rId19"/>
    <p:sldId id="284" r:id="rId20"/>
    <p:sldId id="285" r:id="rId21"/>
    <p:sldId id="286" r:id="rId22"/>
    <p:sldId id="287" r:id="rId23"/>
    <p:sldId id="288" r:id="rId24"/>
    <p:sldId id="289" r:id="rId25"/>
    <p:sldId id="290" r:id="rId26"/>
    <p:sldId id="291"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p:cViewPr varScale="1">
        <p:scale>
          <a:sx n="112" d="100"/>
          <a:sy n="112" d="100"/>
        </p:scale>
        <p:origin x="1620"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C60421-E99E-49E4-BF2C-D181F4F6B5E1}" type="datetimeFigureOut">
              <a:rPr lang="en-GB" smtClean="0"/>
              <a:t>28/01/2025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4C8F6D-79B3-4771-BB5D-6C28CB594ED4}" type="slidenum">
              <a:rPr lang="en-GB" smtClean="0"/>
              <a:t>‹#›</a:t>
            </a:fld>
            <a:endParaRPr lang="en-GB"/>
          </a:p>
        </p:txBody>
      </p:sp>
    </p:spTree>
    <p:extLst>
      <p:ext uri="{BB962C8B-B14F-4D97-AF65-F5344CB8AC3E}">
        <p14:creationId xmlns:p14="http://schemas.microsoft.com/office/powerpoint/2010/main" val="2502813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10196706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3</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N.B. Remind students that they should make notes of any skills that they think are important for them</a:t>
            </a:r>
          </a:p>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1392797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N.B. Check the groups understanding of the phrase ‘venture creation’.</a:t>
            </a:r>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650101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5</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N.B. Remind students that they should make notes of any skills that they think are important for them</a:t>
            </a:r>
          </a:p>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28920825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6</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N.B. Remind students that they should make notes of any skills that they think are important for them.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There may not be time for the students to undertake the self-assessment in the session but at least get them to look at the statements for each capability and to think about them in the context of their preferred work setting (e.g. Investigating opportunity in the context of a Third Sector organisation seeking funding etc.)</a:t>
            </a:r>
          </a:p>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33876357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7</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Check on students’ prior knowledge of the difference between public, private and third sector organisations before linking this to the next slide.</a:t>
            </a:r>
            <a:endParaRPr lang="en-GB" b="1" dirty="0"/>
          </a:p>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33102110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8</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4214863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9</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en-US" altLang="en-US" dirty="0">
                <a:latin typeface="Times New Roman" panose="02020603050405020304" pitchFamily="18" charset="0"/>
              </a:rPr>
              <a:t>If students cannot think of an example then use the Xcel Bowl in Carmarthen as an example (or other relevant local example).</a:t>
            </a:r>
          </a:p>
        </p:txBody>
      </p:sp>
    </p:spTree>
    <p:extLst>
      <p:ext uri="{BB962C8B-B14F-4D97-AF65-F5344CB8AC3E}">
        <p14:creationId xmlns:p14="http://schemas.microsoft.com/office/powerpoint/2010/main" val="6153169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10</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en-US" altLang="en-US" dirty="0">
                <a:latin typeface="Times New Roman" panose="02020603050405020304" pitchFamily="18" charset="0"/>
              </a:rPr>
              <a:t>If students cannot think of an example then use the Xcel Bowl in Carmarthen as an example (or other relevant local example).</a:t>
            </a:r>
          </a:p>
        </p:txBody>
      </p:sp>
    </p:spTree>
    <p:extLst>
      <p:ext uri="{BB962C8B-B14F-4D97-AF65-F5344CB8AC3E}">
        <p14:creationId xmlns:p14="http://schemas.microsoft.com/office/powerpoint/2010/main" val="33261306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11</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en-US" altLang="en-US" dirty="0">
                <a:latin typeface="Times New Roman" panose="02020603050405020304" pitchFamily="18" charset="0"/>
              </a:rPr>
              <a:t>If students cannot think of an example then use the Xcel Bowl in Carmarthen as an example (or other relevant local example).</a:t>
            </a:r>
          </a:p>
        </p:txBody>
      </p:sp>
    </p:spTree>
    <p:extLst>
      <p:ext uri="{BB962C8B-B14F-4D97-AF65-F5344CB8AC3E}">
        <p14:creationId xmlns:p14="http://schemas.microsoft.com/office/powerpoint/2010/main" val="15185160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12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en-US" altLang="en-US" dirty="0">
                <a:latin typeface="Times New Roman" panose="02020603050405020304" pitchFamily="18" charset="0"/>
              </a:rPr>
              <a:t>If students cannot think of an example then use the Xcel Bowl in Carmarthen as an example (or other relevant local example).</a:t>
            </a:r>
          </a:p>
        </p:txBody>
      </p:sp>
    </p:spTree>
    <p:extLst>
      <p:ext uri="{BB962C8B-B14F-4D97-AF65-F5344CB8AC3E}">
        <p14:creationId xmlns:p14="http://schemas.microsoft.com/office/powerpoint/2010/main" val="37684608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13</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en-US" altLang="en-US" dirty="0">
                <a:latin typeface="Times New Roman" panose="02020603050405020304" pitchFamily="18" charset="0"/>
              </a:rPr>
              <a:t>If no ideas are forthcoming then show the Trevor Bayliss’ wind-up radio.</a:t>
            </a:r>
          </a:p>
        </p:txBody>
      </p:sp>
    </p:spTree>
    <p:extLst>
      <p:ext uri="{BB962C8B-B14F-4D97-AF65-F5344CB8AC3E}">
        <p14:creationId xmlns:p14="http://schemas.microsoft.com/office/powerpoint/2010/main" val="1711589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14</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en-US" altLang="en-US" dirty="0">
                <a:latin typeface="Times New Roman" panose="02020603050405020304" pitchFamily="18" charset="0"/>
              </a:rPr>
              <a:t>If students cannot think of an example then use the Xcel Bowl in Carmarthen as an example (or other relevant local example).</a:t>
            </a:r>
          </a:p>
        </p:txBody>
      </p:sp>
    </p:spTree>
    <p:extLst>
      <p:ext uri="{BB962C8B-B14F-4D97-AF65-F5344CB8AC3E}">
        <p14:creationId xmlns:p14="http://schemas.microsoft.com/office/powerpoint/2010/main" val="30412726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15</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en-US" altLang="en-US" dirty="0">
                <a:latin typeface="Times New Roman" panose="02020603050405020304" pitchFamily="18" charset="0"/>
              </a:rPr>
              <a:t>An example is the </a:t>
            </a:r>
            <a:r>
              <a:rPr lang="en-GB" sz="1200" b="0" i="0" kern="1200" dirty="0">
                <a:solidFill>
                  <a:schemeClr val="tx1"/>
                </a:solidFill>
                <a:effectLst/>
                <a:latin typeface="+mn-lt"/>
                <a:ea typeface="+mn-ea"/>
                <a:cs typeface="+mn-cs"/>
              </a:rPr>
              <a:t>Nest Learning Thermostat is a smart thermostat developed by Nest Labs and designed by Tony Fadell, Ben </a:t>
            </a:r>
            <a:r>
              <a:rPr lang="en-GB" sz="1200" b="0" i="0" kern="1200" dirty="0" err="1">
                <a:solidFill>
                  <a:schemeClr val="tx1"/>
                </a:solidFill>
                <a:effectLst/>
                <a:latin typeface="+mn-lt"/>
                <a:ea typeface="+mn-ea"/>
                <a:cs typeface="+mn-cs"/>
              </a:rPr>
              <a:t>Filson</a:t>
            </a:r>
            <a:r>
              <a:rPr lang="en-GB" sz="1200" b="0" i="0" kern="1200" dirty="0">
                <a:solidFill>
                  <a:schemeClr val="tx1"/>
                </a:solidFill>
                <a:effectLst/>
                <a:latin typeface="+mn-lt"/>
                <a:ea typeface="+mn-ea"/>
                <a:cs typeface="+mn-cs"/>
              </a:rPr>
              <a:t>, and Fred </a:t>
            </a:r>
            <a:r>
              <a:rPr lang="en-GB" sz="1200" b="0" i="0" kern="1200" dirty="0" err="1">
                <a:solidFill>
                  <a:schemeClr val="tx1"/>
                </a:solidFill>
                <a:effectLst/>
                <a:latin typeface="+mn-lt"/>
                <a:ea typeface="+mn-ea"/>
                <a:cs typeface="+mn-cs"/>
              </a:rPr>
              <a:t>Bould</a:t>
            </a:r>
            <a:r>
              <a:rPr lang="en-GB" sz="1200" b="0" i="0" kern="1200" dirty="0">
                <a:solidFill>
                  <a:schemeClr val="tx1"/>
                </a:solidFill>
                <a:effectLst/>
                <a:latin typeface="+mn-lt"/>
                <a:ea typeface="+mn-ea"/>
                <a:cs typeface="+mn-cs"/>
              </a:rPr>
              <a:t>.</a:t>
            </a:r>
            <a:endParaRPr lang="en-US" altLang="en-US" dirty="0">
              <a:latin typeface="Times New Roman" panose="02020603050405020304" pitchFamily="18" charset="0"/>
            </a:endParaRPr>
          </a:p>
        </p:txBody>
      </p:sp>
    </p:spTree>
    <p:extLst>
      <p:ext uri="{BB962C8B-B14F-4D97-AF65-F5344CB8AC3E}">
        <p14:creationId xmlns:p14="http://schemas.microsoft.com/office/powerpoint/2010/main" val="22540954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16</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7588685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17</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r>
              <a:rPr lang="en-US" altLang="en-US" dirty="0">
                <a:latin typeface="Times New Roman" panose="02020603050405020304" pitchFamily="18" charset="0"/>
              </a:rPr>
              <a:t>Competency-based interviews seek to explore how a candidate’s previous experience relates to the post applied for.</a:t>
            </a:r>
          </a:p>
        </p:txBody>
      </p:sp>
    </p:spTree>
    <p:extLst>
      <p:ext uri="{BB962C8B-B14F-4D97-AF65-F5344CB8AC3E}">
        <p14:creationId xmlns:p14="http://schemas.microsoft.com/office/powerpoint/2010/main" val="40662813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18</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36457895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19</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416612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20</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8503699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21</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30510664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5381062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23</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24939688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24</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latin typeface="Times New Roman" panose="02020603050405020304" pitchFamily="18" charset="0"/>
            </a:endParaRPr>
          </a:p>
        </p:txBody>
      </p:sp>
    </p:spTree>
    <p:extLst>
      <p:ext uri="{BB962C8B-B14F-4D97-AF65-F5344CB8AC3E}">
        <p14:creationId xmlns:p14="http://schemas.microsoft.com/office/powerpoint/2010/main" val="6071724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25</a:t>
            </a:fld>
            <a:endParaRPr lang="en-US"/>
          </a:p>
        </p:txBody>
      </p:sp>
    </p:spTree>
    <p:extLst>
      <p:ext uri="{BB962C8B-B14F-4D97-AF65-F5344CB8AC3E}">
        <p14:creationId xmlns:p14="http://schemas.microsoft.com/office/powerpoint/2010/main" val="2628365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26</a:t>
            </a:fld>
            <a:endParaRPr lang="en-US"/>
          </a:p>
        </p:txBody>
      </p:sp>
    </p:spTree>
    <p:extLst>
      <p:ext uri="{BB962C8B-B14F-4D97-AF65-F5344CB8AC3E}">
        <p14:creationId xmlns:p14="http://schemas.microsoft.com/office/powerpoint/2010/main" val="18268257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28/01/2025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28/01/2025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28/01/2025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28/01/2025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28/01/2025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28/01/2025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28/01/2025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hyperlink" Target="https://www.qaa.ac.uk/about-us" TargetMode="External"/><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moodle.uwtsd.ac.uk/course/view.php?id=12710#section-3"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hyperlink" Target="https://moodle.uwtsd.ac.uk/course/view.php?id=12710#section-3"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uowtsd-my.sharepoint.com/personal/r_phillips_uwtsd_ac_uk/_layouts/15/stream.aspx?id=%2Fpersonal%2Fr%5Fphillips%5Fuwtsd%5Fac%5Fuk%2FDocuments%2FStuff%2FBack%20ups%2FRecordings%2FGraduate%20Stories%2D20250120%5F195919%2DMeeting%20Recording%2Emp4&amp;ga=1&amp;referrer=StreamWebApp%2EWeb&amp;referrerScenario=AddressBarCopied%2Eview%2E547c53ff%2D4213%2D4bee%2D9c9e%2D2d85c2521431"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www.carmarthenshire.gov.wales/home/council-services/community-information/bureau/social-enterprises-in-carmarthenshire/"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5" Type="http://schemas.openxmlformats.org/officeDocument/2006/relationships/hyperlink" Target="https://wcva.cymru/funding/social-investment-cymru/social-business-growth-fund/" TargetMode="External"/><Relationship Id="rId4" Type="http://schemas.openxmlformats.org/officeDocument/2006/relationships/hyperlink" Target="https://businesswales.gov.wales/socialbusinesswales/"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ied.eu/blog/green-entrepreneurship-sustainable-development-for-business/#:~:text=Green%20entrepreneurship%20is%20the%20activity,bring%20a%20solution%20to%20them."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hyperlink" Target="https://www.ilo.org/wcmsp5/groups/public/---ed_emp/---emp_ent/documents/publication/wcms_250688.pdf" TargetMode="External"/><Relationship Id="rId5" Type="http://schemas.openxmlformats.org/officeDocument/2006/relationships/hyperlink" Target="https://www.oecd-ilibrary.org/docserver/9789264097711-4-en.pdf?expires=1616241307&amp;id=id&amp;accname=guest&amp;checksum=2EBDA87B2EA0D20BFE0FCAABA293980C" TargetMode="Externa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Cottrell,%20S.%20(2010)%20Skills%20for%20Success:%20The%20Personal%20Development%20Planning%20Handbook%20(4th%20ed.)%20Basingstoke:%20Palgrave%20Macmillan%20ProQuest%20Ebook%20Central%20-%20Reader" TargetMode="External"/><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8" Type="http://schemas.openxmlformats.org/officeDocument/2006/relationships/hyperlink" Target="https://www.oxfordreference.com/display/10.1093/acref/9780199684984.001.0001/acref-9780199684984" TargetMode="External"/><Relationship Id="rId3" Type="http://schemas.openxmlformats.org/officeDocument/2006/relationships/hyperlink" Target="https://businesswales.gov.wales/socialbusinesswales/" TargetMode="External"/><Relationship Id="rId7" Type="http://schemas.openxmlformats.org/officeDocument/2006/relationships/hyperlink" Target="https://www.theguardian.com/careers/careers-blog/star-technique-competency-based-interview" TargetMode="External"/><Relationship Id="rId2" Type="http://schemas.openxmlformats.org/officeDocument/2006/relationships/notesSlide" Target="../notesSlides/notesSlide25.xml"/><Relationship Id="rId1" Type="http://schemas.openxmlformats.org/officeDocument/2006/relationships/slideLayout" Target="../slideLayouts/slideLayout6.xml"/><Relationship Id="rId6" Type="http://schemas.openxmlformats.org/officeDocument/2006/relationships/hyperlink" Target="https://ebookcentral.proquest.com/lib/trinity/reader.action?docID=6577749&amp;ppg=24" TargetMode="External"/><Relationship Id="rId11" Type="http://schemas.openxmlformats.org/officeDocument/2006/relationships/hyperlink" Target="https://wcva.cymru/funding/social-investment-cymru/social-business-growth-fund/" TargetMode="External"/><Relationship Id="rId5" Type="http://schemas.openxmlformats.org/officeDocument/2006/relationships/hyperlink" Target="https://www.cipd.org/uk/learning/cpd/about/" TargetMode="External"/><Relationship Id="rId10" Type="http://schemas.openxmlformats.org/officeDocument/2006/relationships/hyperlink" Target="https://www.researchgate.net/publication/281119169_Green_Entrepreneurship_Building_a_Green_Economy_Evidence_from_the_UK" TargetMode="External"/><Relationship Id="rId4" Type="http://schemas.openxmlformats.org/officeDocument/2006/relationships/hyperlink" Target="https://www.carmarthenshire.gov.wales/home/council-services/community-information/bureau/social-enterprises-in-carmarthenshire/" TargetMode="External"/><Relationship Id="rId9" Type="http://schemas.openxmlformats.org/officeDocument/2006/relationships/hyperlink" Target="https://www.qaa.ac.uk/docs/qaas/enhancement-and-development/enterprise-and-entrpreneurship-education-2018.pdf?sfvrsn=15f1f981_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1700808"/>
            <a:ext cx="2232248" cy="115212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4860032" y="309870"/>
            <a:ext cx="2736304" cy="167897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2627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5702648" y="3068624"/>
            <a:ext cx="3117824" cy="15121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2339752" y="2996952"/>
            <a:ext cx="1838294"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293491" y="2048600"/>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Rectangle 13"/>
          <p:cNvSpPr/>
          <p:nvPr/>
        </p:nvSpPr>
        <p:spPr>
          <a:xfrm>
            <a:off x="2627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293491" y="3284984"/>
            <a:ext cx="1286621"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61665"/>
          </a:xfrm>
          <a:prstGeom prst="rect">
            <a:avLst/>
          </a:prstGeom>
          <a:noFill/>
        </p:spPr>
        <p:txBody>
          <a:bodyPr wrap="square" rtlCol="0">
            <a:spAutoFit/>
          </a:bodyPr>
          <a:lstStyle/>
          <a:p>
            <a:r>
              <a:rPr lang="en-GB" sz="2400" b="1" dirty="0"/>
              <a:t>ECSO6006: Skills for Life: Employability and Future Pathways</a:t>
            </a:r>
          </a:p>
        </p:txBody>
      </p:sp>
      <p:sp>
        <p:nvSpPr>
          <p:cNvPr id="18" name="TextBox 17"/>
          <p:cNvSpPr txBox="1"/>
          <p:nvPr/>
        </p:nvSpPr>
        <p:spPr>
          <a:xfrm>
            <a:off x="338948" y="5343599"/>
            <a:ext cx="8496944" cy="830997"/>
          </a:xfrm>
          <a:prstGeom prst="rect">
            <a:avLst/>
          </a:prstGeom>
          <a:noFill/>
        </p:spPr>
        <p:txBody>
          <a:bodyPr wrap="square" rtlCol="0">
            <a:spAutoFit/>
          </a:bodyPr>
          <a:lstStyle/>
          <a:p>
            <a:r>
              <a:rPr lang="en-GB" sz="2400" b="1" dirty="0"/>
              <a:t>Theme 1: Personal Development &amp; Identifying Individual Needs</a:t>
            </a:r>
          </a:p>
          <a:p>
            <a:pPr algn="r"/>
            <a:r>
              <a:rPr lang="en-GB" sz="2400" b="1" dirty="0"/>
              <a:t>Part 3: Employment and Entrepreneurship Skills  </a:t>
            </a:r>
          </a:p>
        </p:txBody>
      </p:sp>
      <p:sp>
        <p:nvSpPr>
          <p:cNvPr id="20" name="Rectangle 19"/>
          <p:cNvSpPr/>
          <p:nvPr/>
        </p:nvSpPr>
        <p:spPr>
          <a:xfrm>
            <a:off x="5683690" y="2063912"/>
            <a:ext cx="1872208" cy="7200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Rectangle 21"/>
          <p:cNvSpPr/>
          <p:nvPr/>
        </p:nvSpPr>
        <p:spPr>
          <a:xfrm>
            <a:off x="323528" y="2996952"/>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p:nvSpPr>
        <p:spPr>
          <a:xfrm>
            <a:off x="7668344" y="332656"/>
            <a:ext cx="1152128" cy="14401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13" name="Picture 1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34129" y="369449"/>
            <a:ext cx="2557401" cy="1547383"/>
          </a:xfrm>
          <a:prstGeom prst="rect">
            <a:avLst/>
          </a:prstGeom>
        </p:spPr>
      </p:pic>
      <p:pic>
        <p:nvPicPr>
          <p:cNvPr id="19" name="Picture 18"/>
          <p:cNvPicPr>
            <a:picLocks noChangeAspect="1"/>
          </p:cNvPicPr>
          <p:nvPr/>
        </p:nvPicPr>
        <p:blipFill>
          <a:blip r:embed="rId3"/>
          <a:stretch>
            <a:fillRect/>
          </a:stretch>
        </p:blipFill>
        <p:spPr>
          <a:xfrm>
            <a:off x="2554239" y="3068960"/>
            <a:ext cx="1394483" cy="1410667"/>
          </a:xfrm>
          <a:prstGeom prst="rect">
            <a:avLst/>
          </a:prstGeom>
        </p:spPr>
      </p:pic>
      <p:pic>
        <p:nvPicPr>
          <p:cNvPr id="23" name="Picture 22"/>
          <p:cNvPicPr>
            <a:picLocks noChangeAspect="1"/>
          </p:cNvPicPr>
          <p:nvPr/>
        </p:nvPicPr>
        <p:blipFill>
          <a:blip r:embed="rId4"/>
          <a:stretch>
            <a:fillRect/>
          </a:stretch>
        </p:blipFill>
        <p:spPr>
          <a:xfrm>
            <a:off x="467544" y="1772816"/>
            <a:ext cx="1941760" cy="973943"/>
          </a:xfrm>
          <a:prstGeom prst="rect">
            <a:avLst/>
          </a:prstGeom>
        </p:spPr>
      </p:pic>
      <p:pic>
        <p:nvPicPr>
          <p:cNvPr id="24" name="Picture 23"/>
          <p:cNvPicPr>
            <a:picLocks noChangeAspect="1"/>
          </p:cNvPicPr>
          <p:nvPr/>
        </p:nvPicPr>
        <p:blipFill>
          <a:blip r:embed="rId5"/>
          <a:stretch>
            <a:fillRect/>
          </a:stretch>
        </p:blipFill>
        <p:spPr>
          <a:xfrm>
            <a:off x="5868144" y="3256359"/>
            <a:ext cx="2732517" cy="1127457"/>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215153" y="1244232"/>
            <a:ext cx="8317287" cy="1014874"/>
          </a:xfrm>
        </p:spPr>
        <p:txBody>
          <a:bodyPr>
            <a:noAutofit/>
          </a:bodyPr>
          <a:lstStyle/>
          <a:p>
            <a:r>
              <a:rPr lang="en-GB" sz="2600" dirty="0">
                <a:latin typeface="Calibri" panose="020F0502020204030204" pitchFamily="34" charset="0"/>
                <a:cs typeface="Calibri" panose="020F0502020204030204" pitchFamily="34" charset="0"/>
              </a:rPr>
              <a:t>A key part of personal development planning is identifying the skills that we have and those that we need to improve our practice and prospects</a:t>
            </a:r>
          </a:p>
          <a:p>
            <a:r>
              <a:rPr lang="en-GB" sz="2600" dirty="0">
                <a:latin typeface="Calibri" panose="020F0502020204030204" pitchFamily="34" charset="0"/>
                <a:cs typeface="Calibri" panose="020F0502020204030204" pitchFamily="34" charset="0"/>
              </a:rPr>
              <a:t>This is acknowledged by the </a:t>
            </a:r>
            <a:r>
              <a:rPr lang="en-GB" sz="2600" dirty="0">
                <a:latin typeface="Calibri" panose="020F0502020204030204" pitchFamily="34" charset="0"/>
                <a:cs typeface="Calibri" panose="020F0502020204030204" pitchFamily="34" charset="0"/>
                <a:hlinkClick r:id="rId3"/>
              </a:rPr>
              <a:t>Quality Assurance Agency for Higher Education</a:t>
            </a:r>
            <a:r>
              <a:rPr lang="en-GB" sz="2600" dirty="0">
                <a:latin typeface="Calibri" panose="020F0502020204030204" pitchFamily="34" charset="0"/>
                <a:cs typeface="Calibri" panose="020F0502020204030204" pitchFamily="34" charset="0"/>
              </a:rPr>
              <a:t> (QAA) who state that, whilst there is not a direct link;</a:t>
            </a:r>
          </a:p>
          <a:p>
            <a:r>
              <a:rPr lang="en-GB" sz="2600" dirty="0"/>
              <a:t>‘there is an overlap between the broad set of skills, attributes and competencies that contribute to graduate employability and the characteristics of Enterprise and Entrepreneurship’</a:t>
            </a:r>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382935" y="44624"/>
            <a:ext cx="8263830" cy="836712"/>
          </a:xfrm>
        </p:spPr>
        <p:txBody>
          <a:bodyPr>
            <a:normAutofit/>
          </a:bodyPr>
          <a:lstStyle/>
          <a:p>
            <a:pPr algn="ctr"/>
            <a:r>
              <a:rPr lang="en-GB" sz="3600" b="1" dirty="0"/>
              <a:t>Employment and Entrepreneurship Skills</a:t>
            </a:r>
          </a:p>
        </p:txBody>
      </p:sp>
      <p:sp>
        <p:nvSpPr>
          <p:cNvPr id="6" name="TextBox 5">
            <a:extLst>
              <a:ext uri="{FF2B5EF4-FFF2-40B4-BE49-F238E27FC236}">
                <a16:creationId xmlns:a16="http://schemas.microsoft.com/office/drawing/2014/main" id="{B7C0C4E9-1B2E-49AA-BE84-F9D557B0896E}"/>
              </a:ext>
            </a:extLst>
          </p:cNvPr>
          <p:cNvSpPr txBox="1"/>
          <p:nvPr/>
        </p:nvSpPr>
        <p:spPr>
          <a:xfrm>
            <a:off x="4514850" y="5721346"/>
            <a:ext cx="4299698" cy="400110"/>
          </a:xfrm>
          <a:prstGeom prst="rect">
            <a:avLst/>
          </a:prstGeom>
          <a:noFill/>
        </p:spPr>
        <p:txBody>
          <a:bodyPr wrap="square" rtlCol="0">
            <a:spAutoFit/>
          </a:bodyPr>
          <a:lstStyle/>
          <a:p>
            <a:pPr algn="r"/>
            <a:r>
              <a:rPr lang="en-GB" sz="2000" b="1" dirty="0"/>
              <a:t>(QAA,</a:t>
            </a:r>
            <a:r>
              <a:rPr lang="en-GB" sz="2000" b="1" dirty="0">
                <a:latin typeface="Calibri" panose="020F0502020204030204" pitchFamily="34" charset="0"/>
                <a:cs typeface="Calibri" panose="020F0502020204030204" pitchFamily="34" charset="0"/>
              </a:rPr>
              <a:t> 2018, p.9</a:t>
            </a:r>
            <a:r>
              <a:rPr lang="en-GB" sz="2000" b="1" dirty="0"/>
              <a:t>)</a:t>
            </a:r>
          </a:p>
        </p:txBody>
      </p:sp>
    </p:spTree>
    <p:extLst>
      <p:ext uri="{BB962C8B-B14F-4D97-AF65-F5344CB8AC3E}">
        <p14:creationId xmlns:p14="http://schemas.microsoft.com/office/powerpoint/2010/main" val="3970987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5"/>
            <a:ext cx="7886700" cy="782826"/>
          </a:xfrm>
        </p:spPr>
        <p:txBody>
          <a:bodyPr>
            <a:normAutofit/>
          </a:bodyPr>
          <a:lstStyle/>
          <a:p>
            <a:pPr algn="ctr"/>
            <a:r>
              <a:rPr lang="en-GB" sz="3200" b="1" dirty="0"/>
              <a:t>What are Employability Skills?</a:t>
            </a:r>
          </a:p>
        </p:txBody>
      </p:sp>
      <p:sp>
        <p:nvSpPr>
          <p:cNvPr id="3" name="Content Placeholder 2"/>
          <p:cNvSpPr>
            <a:spLocks noGrp="1"/>
          </p:cNvSpPr>
          <p:nvPr>
            <p:ph sz="half" idx="1"/>
          </p:nvPr>
        </p:nvSpPr>
        <p:spPr>
          <a:xfrm>
            <a:off x="678395" y="1481367"/>
            <a:ext cx="7672908" cy="936104"/>
          </a:xfrm>
        </p:spPr>
        <p:txBody>
          <a:bodyPr>
            <a:normAutofit lnSpcReduction="10000"/>
          </a:bodyPr>
          <a:lstStyle/>
          <a:p>
            <a:pPr marL="0" indent="0" algn="ctr">
              <a:buNone/>
            </a:pPr>
            <a:r>
              <a:rPr lang="en-GB" i="1" dirty="0"/>
              <a:t>Make a list of the skills that you think make you more employable?</a:t>
            </a:r>
          </a:p>
          <a:p>
            <a:pPr algn="ctr"/>
            <a:endParaRPr lang="en-GB" i="1" dirty="0"/>
          </a:p>
          <a:p>
            <a:pPr marL="0" indent="0" algn="ctr">
              <a:buNone/>
            </a:pPr>
            <a:endParaRPr lang="en-GB" i="1"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51433" y="2489479"/>
            <a:ext cx="926833" cy="926833"/>
          </a:xfrm>
          <a:prstGeom prst="rect">
            <a:avLst/>
          </a:prstGeom>
        </p:spPr>
      </p:pic>
      <p:sp>
        <p:nvSpPr>
          <p:cNvPr id="8" name="TextBox 7"/>
          <p:cNvSpPr txBox="1"/>
          <p:nvPr/>
        </p:nvSpPr>
        <p:spPr>
          <a:xfrm>
            <a:off x="1619672" y="3933056"/>
            <a:ext cx="6120680" cy="461665"/>
          </a:xfrm>
          <a:prstGeom prst="rect">
            <a:avLst/>
          </a:prstGeom>
          <a:noFill/>
        </p:spPr>
        <p:txBody>
          <a:bodyPr wrap="square" rtlCol="0">
            <a:spAutoFit/>
          </a:bodyPr>
          <a:lstStyle/>
          <a:p>
            <a:pPr algn="ctr"/>
            <a:r>
              <a:rPr lang="en-GB" sz="2400" i="1" dirty="0"/>
              <a:t>Feedback to your Tutor</a:t>
            </a:r>
          </a:p>
        </p:txBody>
      </p:sp>
    </p:spTree>
    <p:extLst>
      <p:ext uri="{BB962C8B-B14F-4D97-AF65-F5344CB8AC3E}">
        <p14:creationId xmlns:p14="http://schemas.microsoft.com/office/powerpoint/2010/main" val="278745220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2FC4A-1FB7-44F3-A13C-1737D173B81E}"/>
              </a:ext>
            </a:extLst>
          </p:cNvPr>
          <p:cNvSpPr>
            <a:spLocks noGrp="1"/>
          </p:cNvSpPr>
          <p:nvPr>
            <p:ph sz="half" idx="1"/>
          </p:nvPr>
        </p:nvSpPr>
        <p:spPr>
          <a:xfrm>
            <a:off x="179512" y="980728"/>
            <a:ext cx="8533311" cy="1014874"/>
          </a:xfrm>
        </p:spPr>
        <p:txBody>
          <a:bodyPr>
            <a:noAutofit/>
          </a:bodyPr>
          <a:lstStyle/>
          <a:p>
            <a:r>
              <a:rPr lang="en-GB" sz="2600" dirty="0">
                <a:latin typeface="Calibri" panose="020F0502020204030204" pitchFamily="34" charset="0"/>
                <a:cs typeface="Calibri" panose="020F0502020204030204" pitchFamily="34" charset="0"/>
              </a:rPr>
              <a:t>“Entrepreneurship […] is defined as the application of enterprise behaviours, attributes and competencies into the creation of cultural, social or economic value”.</a:t>
            </a:r>
          </a:p>
          <a:p>
            <a:r>
              <a:rPr lang="en-GB" sz="2600" dirty="0">
                <a:latin typeface="Calibri" panose="020F0502020204030204" pitchFamily="34" charset="0"/>
                <a:cs typeface="Calibri" panose="020F0502020204030204" pitchFamily="34" charset="0"/>
              </a:rPr>
              <a:t>“This can, but does not exclusively, lead to venture creation”.</a:t>
            </a:r>
          </a:p>
        </p:txBody>
      </p:sp>
      <p:sp>
        <p:nvSpPr>
          <p:cNvPr id="9" name="Title 1">
            <a:extLst>
              <a:ext uri="{FF2B5EF4-FFF2-40B4-BE49-F238E27FC236}">
                <a16:creationId xmlns:a16="http://schemas.microsoft.com/office/drawing/2014/main" id="{987ECA63-586D-48AE-8A2B-16C5BF561AF1}"/>
              </a:ext>
            </a:extLst>
          </p:cNvPr>
          <p:cNvSpPr>
            <a:spLocks noGrp="1"/>
          </p:cNvSpPr>
          <p:nvPr>
            <p:ph type="title"/>
          </p:nvPr>
        </p:nvSpPr>
        <p:spPr>
          <a:xfrm>
            <a:off x="628650" y="1"/>
            <a:ext cx="7886700" cy="764704"/>
          </a:xfrm>
        </p:spPr>
        <p:txBody>
          <a:bodyPr>
            <a:normAutofit/>
          </a:bodyPr>
          <a:lstStyle/>
          <a:p>
            <a:pPr algn="ctr"/>
            <a:r>
              <a:rPr lang="en-GB" sz="3600" b="1" dirty="0"/>
              <a:t>Why Entrepreneurship?</a:t>
            </a:r>
          </a:p>
        </p:txBody>
      </p:sp>
      <p:sp>
        <p:nvSpPr>
          <p:cNvPr id="6" name="TextBox 5">
            <a:extLst>
              <a:ext uri="{FF2B5EF4-FFF2-40B4-BE49-F238E27FC236}">
                <a16:creationId xmlns:a16="http://schemas.microsoft.com/office/drawing/2014/main" id="{B7C0C4E9-1B2E-49AA-BE84-F9D557B0896E}"/>
              </a:ext>
            </a:extLst>
          </p:cNvPr>
          <p:cNvSpPr txBox="1"/>
          <p:nvPr/>
        </p:nvSpPr>
        <p:spPr>
          <a:xfrm>
            <a:off x="4067944" y="2852936"/>
            <a:ext cx="4299698" cy="400110"/>
          </a:xfrm>
          <a:prstGeom prst="rect">
            <a:avLst/>
          </a:prstGeom>
          <a:noFill/>
        </p:spPr>
        <p:txBody>
          <a:bodyPr wrap="square" rtlCol="0">
            <a:spAutoFit/>
          </a:bodyPr>
          <a:lstStyle/>
          <a:p>
            <a:pPr algn="r"/>
            <a:r>
              <a:rPr lang="en-GB" sz="2000" b="1" dirty="0"/>
              <a:t>(QAA</a:t>
            </a:r>
            <a:r>
              <a:rPr lang="en-GB" sz="2000" b="1" dirty="0">
                <a:latin typeface="Calibri" panose="020F0502020204030204" pitchFamily="34" charset="0"/>
                <a:cs typeface="Calibri" panose="020F0502020204030204" pitchFamily="34" charset="0"/>
              </a:rPr>
              <a:t>, 2018, p.7</a:t>
            </a:r>
            <a:r>
              <a:rPr lang="en-GB" sz="2000" b="1" dirty="0"/>
              <a:t>)</a:t>
            </a:r>
          </a:p>
        </p:txBody>
      </p:sp>
      <p:sp>
        <p:nvSpPr>
          <p:cNvPr id="5" name="TextBox 4"/>
          <p:cNvSpPr txBox="1"/>
          <p:nvPr/>
        </p:nvSpPr>
        <p:spPr>
          <a:xfrm>
            <a:off x="197332" y="3471151"/>
            <a:ext cx="8635036" cy="2246769"/>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600" i="1" dirty="0"/>
              <a:t>Yes but what’s this got to do with us?</a:t>
            </a:r>
          </a:p>
          <a:p>
            <a:pPr marL="457200" indent="-457200">
              <a:spcBef>
                <a:spcPts val="600"/>
              </a:spcBef>
              <a:spcAft>
                <a:spcPts val="600"/>
              </a:spcAft>
              <a:buFont typeface="Arial" panose="020B0604020202020204" pitchFamily="34" charset="0"/>
              <a:buChar char="•"/>
            </a:pPr>
            <a:r>
              <a:rPr lang="en-GB" sz="2600" dirty="0">
                <a:latin typeface="Calibri" panose="020F0502020204030204" pitchFamily="34" charset="0"/>
                <a:cs typeface="Calibri" panose="020F0502020204030204" pitchFamily="34" charset="0"/>
              </a:rPr>
              <a:t>“Entrepreneurship applies to both individuals and groups (teams or organisations), and it refers to value creation in the </a:t>
            </a:r>
            <a:r>
              <a:rPr lang="en-GB" sz="2600" u="sng" dirty="0">
                <a:latin typeface="Calibri" panose="020F0502020204030204" pitchFamily="34" charset="0"/>
                <a:cs typeface="Calibri" panose="020F0502020204030204" pitchFamily="34" charset="0"/>
              </a:rPr>
              <a:t>private, public and third sectors, and in any hybrid combination of the three</a:t>
            </a:r>
            <a:r>
              <a:rPr lang="en-GB" sz="2600" dirty="0">
                <a:latin typeface="Calibri" panose="020F0502020204030204" pitchFamily="34" charset="0"/>
                <a:cs typeface="Calibri" panose="020F0502020204030204" pitchFamily="34" charset="0"/>
              </a:rPr>
              <a:t>”.</a:t>
            </a:r>
          </a:p>
        </p:txBody>
      </p:sp>
      <p:sp>
        <p:nvSpPr>
          <p:cNvPr id="8" name="TextBox 7">
            <a:extLst>
              <a:ext uri="{FF2B5EF4-FFF2-40B4-BE49-F238E27FC236}">
                <a16:creationId xmlns:a16="http://schemas.microsoft.com/office/drawing/2014/main" id="{B7C0C4E9-1B2E-49AA-BE84-F9D557B0896E}"/>
              </a:ext>
            </a:extLst>
          </p:cNvPr>
          <p:cNvSpPr txBox="1"/>
          <p:nvPr/>
        </p:nvSpPr>
        <p:spPr>
          <a:xfrm>
            <a:off x="4139952" y="5805264"/>
            <a:ext cx="4299698" cy="400110"/>
          </a:xfrm>
          <a:prstGeom prst="rect">
            <a:avLst/>
          </a:prstGeom>
          <a:noFill/>
        </p:spPr>
        <p:txBody>
          <a:bodyPr wrap="square" rtlCol="0">
            <a:spAutoFit/>
          </a:bodyPr>
          <a:lstStyle/>
          <a:p>
            <a:pPr algn="r"/>
            <a:r>
              <a:rPr lang="en-GB" sz="2000" b="1" dirty="0"/>
              <a:t>(QAA</a:t>
            </a:r>
            <a:r>
              <a:rPr lang="en-GB" sz="2000" b="1" dirty="0">
                <a:latin typeface="Calibri" panose="020F0502020204030204" pitchFamily="34" charset="0"/>
                <a:cs typeface="Calibri" panose="020F0502020204030204" pitchFamily="34" charset="0"/>
              </a:rPr>
              <a:t>, 2018, p.7</a:t>
            </a:r>
            <a:r>
              <a:rPr lang="en-GB" sz="2000" b="1" dirty="0"/>
              <a:t>)</a:t>
            </a:r>
          </a:p>
        </p:txBody>
      </p:sp>
    </p:spTree>
    <p:extLst>
      <p:ext uri="{BB962C8B-B14F-4D97-AF65-F5344CB8AC3E}">
        <p14:creationId xmlns:p14="http://schemas.microsoft.com/office/powerpoint/2010/main" val="2776050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5" grpId="0" build="p"/>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5"/>
            <a:ext cx="7886700" cy="782826"/>
          </a:xfrm>
        </p:spPr>
        <p:txBody>
          <a:bodyPr>
            <a:normAutofit/>
          </a:bodyPr>
          <a:lstStyle/>
          <a:p>
            <a:pPr algn="ctr"/>
            <a:r>
              <a:rPr lang="en-GB" sz="3200" b="1" dirty="0"/>
              <a:t>What is Entrepreneurship?</a:t>
            </a:r>
            <a:endParaRPr lang="en-GB" sz="3200" dirty="0"/>
          </a:p>
        </p:txBody>
      </p:sp>
      <p:sp>
        <p:nvSpPr>
          <p:cNvPr id="3" name="Content Placeholder 2"/>
          <p:cNvSpPr>
            <a:spLocks noGrp="1"/>
          </p:cNvSpPr>
          <p:nvPr>
            <p:ph sz="half" idx="1"/>
          </p:nvPr>
        </p:nvSpPr>
        <p:spPr>
          <a:xfrm>
            <a:off x="467544" y="1052736"/>
            <a:ext cx="8537004" cy="2736304"/>
          </a:xfrm>
        </p:spPr>
        <p:txBody>
          <a:bodyPr>
            <a:normAutofit fontScale="92500" lnSpcReduction="10000"/>
          </a:bodyPr>
          <a:lstStyle/>
          <a:p>
            <a:pPr marL="0" indent="0" algn="ctr">
              <a:buNone/>
            </a:pPr>
            <a:r>
              <a:rPr lang="en-GB" i="1" dirty="0"/>
              <a:t>Take some time to think about and research the following questions</a:t>
            </a:r>
          </a:p>
          <a:p>
            <a:pPr marL="0" indent="0" algn="ctr">
              <a:buNone/>
            </a:pPr>
            <a:endParaRPr lang="en-GB" i="1" dirty="0"/>
          </a:p>
          <a:p>
            <a:pPr marL="514350" indent="-514350" algn="ctr">
              <a:buFont typeface="+mj-lt"/>
              <a:buAutoNum type="arabicPeriod"/>
            </a:pPr>
            <a:r>
              <a:rPr lang="en-GB" i="1" dirty="0"/>
              <a:t>Who or what is an Entrepreneur?</a:t>
            </a:r>
          </a:p>
          <a:p>
            <a:pPr marL="514350" indent="-514350" algn="ctr">
              <a:buFont typeface="+mj-lt"/>
              <a:buAutoNum type="arabicPeriod"/>
            </a:pPr>
            <a:r>
              <a:rPr lang="en-GB" i="1" dirty="0"/>
              <a:t>How do people become entrepreneurs?</a:t>
            </a:r>
          </a:p>
          <a:p>
            <a:pPr marL="514350" indent="-514350" algn="ctr">
              <a:buFont typeface="+mj-lt"/>
              <a:buAutoNum type="arabicPeriod"/>
            </a:pPr>
            <a:r>
              <a:rPr lang="en-GB" i="1" dirty="0"/>
              <a:t>What is the role of entrepreneurship in society?</a:t>
            </a:r>
          </a:p>
        </p:txBody>
      </p:sp>
      <p:sp>
        <p:nvSpPr>
          <p:cNvPr id="5" name="TextBox 4">
            <a:extLst>
              <a:ext uri="{FF2B5EF4-FFF2-40B4-BE49-F238E27FC236}">
                <a16:creationId xmlns:a16="http://schemas.microsoft.com/office/drawing/2014/main" id="{341C77C9-6EC1-4AB4-AC4C-0CCD4F0D77C6}"/>
              </a:ext>
            </a:extLst>
          </p:cNvPr>
          <p:cNvSpPr txBox="1"/>
          <p:nvPr/>
        </p:nvSpPr>
        <p:spPr>
          <a:xfrm>
            <a:off x="6156176" y="6093296"/>
            <a:ext cx="2787530" cy="400110"/>
          </a:xfrm>
          <a:prstGeom prst="rect">
            <a:avLst/>
          </a:prstGeom>
          <a:noFill/>
        </p:spPr>
        <p:txBody>
          <a:bodyPr wrap="square" rtlCol="0">
            <a:spAutoFit/>
          </a:bodyPr>
          <a:lstStyle/>
          <a:p>
            <a:pPr algn="r"/>
            <a:r>
              <a:rPr lang="en-GB" sz="2000" dirty="0"/>
              <a:t>(Based on Rae</a:t>
            </a:r>
            <a:r>
              <a:rPr lang="en-GB" sz="2000" dirty="0">
                <a:latin typeface="Calibri" panose="020F0502020204030204" pitchFamily="34" charset="0"/>
                <a:cs typeface="Calibri" panose="020F0502020204030204" pitchFamily="34" charset="0"/>
              </a:rPr>
              <a:t>, 2007</a:t>
            </a:r>
            <a:r>
              <a:rPr lang="en-GB" sz="2000" dirty="0"/>
              <a:t>)</a:t>
            </a:r>
          </a:p>
        </p:txBody>
      </p:sp>
      <p:sp>
        <p:nvSpPr>
          <p:cNvPr id="7" name="TextBox 6"/>
          <p:cNvSpPr txBox="1"/>
          <p:nvPr/>
        </p:nvSpPr>
        <p:spPr>
          <a:xfrm>
            <a:off x="1763688" y="4766127"/>
            <a:ext cx="5976664" cy="523220"/>
          </a:xfrm>
          <a:prstGeom prst="rect">
            <a:avLst/>
          </a:prstGeom>
          <a:noFill/>
        </p:spPr>
        <p:txBody>
          <a:bodyPr wrap="square" rtlCol="0">
            <a:spAutoFit/>
          </a:bodyPr>
          <a:lstStyle/>
          <a:p>
            <a:pPr algn="ctr"/>
            <a:r>
              <a:rPr lang="en-GB" sz="2800" i="1" dirty="0"/>
              <a:t>Feedback to your Tutor</a:t>
            </a:r>
          </a:p>
        </p:txBody>
      </p:sp>
      <p:sp>
        <p:nvSpPr>
          <p:cNvPr id="9" name="TextBox 8"/>
          <p:cNvSpPr txBox="1"/>
          <p:nvPr/>
        </p:nvSpPr>
        <p:spPr>
          <a:xfrm>
            <a:off x="2843808" y="4058241"/>
            <a:ext cx="5400600" cy="369332"/>
          </a:xfrm>
          <a:prstGeom prst="rect">
            <a:avLst/>
          </a:prstGeom>
          <a:noFill/>
        </p:spPr>
        <p:txBody>
          <a:bodyPr wrap="square" rtlCol="0">
            <a:spAutoFit/>
          </a:bodyPr>
          <a:lstStyle/>
          <a:p>
            <a:r>
              <a:rPr lang="en-GB" dirty="0"/>
              <a:t>Guided Study Sheet 2: What is entrepreneurship?</a:t>
            </a:r>
          </a:p>
        </p:txBody>
      </p:sp>
      <p:pic>
        <p:nvPicPr>
          <p:cNvPr id="10" name="Picture 9">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23728" y="3976693"/>
            <a:ext cx="532427" cy="532427"/>
          </a:xfrm>
          <a:prstGeom prst="rect">
            <a:avLst/>
          </a:prstGeom>
        </p:spPr>
      </p:pic>
    </p:spTree>
    <p:extLst>
      <p:ext uri="{BB962C8B-B14F-4D97-AF65-F5344CB8AC3E}">
        <p14:creationId xmlns:p14="http://schemas.microsoft.com/office/powerpoint/2010/main" val="97892569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7"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5"/>
            <a:ext cx="7886700" cy="638810"/>
          </a:xfrm>
        </p:spPr>
        <p:txBody>
          <a:bodyPr>
            <a:normAutofit/>
          </a:bodyPr>
          <a:lstStyle/>
          <a:p>
            <a:pPr algn="ctr"/>
            <a:r>
              <a:rPr lang="en-GB" sz="3200" b="1" dirty="0"/>
              <a:t>Entrepreneurship Capabilities</a:t>
            </a:r>
            <a:endParaRPr lang="en-GB" sz="3200" dirty="0"/>
          </a:p>
        </p:txBody>
      </p:sp>
      <p:sp>
        <p:nvSpPr>
          <p:cNvPr id="3" name="Content Placeholder 2"/>
          <p:cNvSpPr>
            <a:spLocks noGrp="1"/>
          </p:cNvSpPr>
          <p:nvPr>
            <p:ph sz="half" idx="1"/>
          </p:nvPr>
        </p:nvSpPr>
        <p:spPr>
          <a:xfrm>
            <a:off x="540667" y="1124744"/>
            <a:ext cx="8176964" cy="3844483"/>
          </a:xfrm>
        </p:spPr>
        <p:txBody>
          <a:bodyPr>
            <a:normAutofit lnSpcReduction="10000"/>
          </a:bodyPr>
          <a:lstStyle/>
          <a:p>
            <a:r>
              <a:rPr lang="en-GB" dirty="0"/>
              <a:t>Rae lists the following entrepreneurship capabilities;</a:t>
            </a:r>
          </a:p>
          <a:p>
            <a:pPr marL="0" indent="0">
              <a:buNone/>
            </a:pPr>
            <a:endParaRPr lang="en-GB" dirty="0"/>
          </a:p>
          <a:p>
            <a:r>
              <a:rPr lang="en-GB" dirty="0"/>
              <a:t>Personal organisation</a:t>
            </a:r>
          </a:p>
          <a:p>
            <a:r>
              <a:rPr lang="en-GB" dirty="0"/>
              <a:t>Interpersonal interaction</a:t>
            </a:r>
          </a:p>
          <a:p>
            <a:r>
              <a:rPr lang="en-GB" dirty="0"/>
              <a:t>Investigating opportunity</a:t>
            </a:r>
          </a:p>
          <a:p>
            <a:r>
              <a:rPr lang="en-GB" dirty="0"/>
              <a:t>Applying innovation</a:t>
            </a:r>
          </a:p>
          <a:p>
            <a:r>
              <a:rPr lang="en-GB" dirty="0"/>
              <a:t>Strategic venture planning</a:t>
            </a:r>
          </a:p>
          <a:p>
            <a:r>
              <a:rPr lang="en-GB" dirty="0"/>
              <a:t>Market development </a:t>
            </a:r>
          </a:p>
          <a:p>
            <a:pPr marL="0" indent="0">
              <a:buNone/>
            </a:pPr>
            <a:endParaRPr lang="en-GB" dirty="0"/>
          </a:p>
        </p:txBody>
      </p:sp>
      <p:sp>
        <p:nvSpPr>
          <p:cNvPr id="5" name="TextBox 4">
            <a:extLst>
              <a:ext uri="{FF2B5EF4-FFF2-40B4-BE49-F238E27FC236}">
                <a16:creationId xmlns:a16="http://schemas.microsoft.com/office/drawing/2014/main" id="{341C77C9-6EC1-4AB4-AC4C-0CCD4F0D77C6}"/>
              </a:ext>
            </a:extLst>
          </p:cNvPr>
          <p:cNvSpPr txBox="1"/>
          <p:nvPr/>
        </p:nvSpPr>
        <p:spPr>
          <a:xfrm>
            <a:off x="4629149" y="5180291"/>
            <a:ext cx="4299698" cy="400110"/>
          </a:xfrm>
          <a:prstGeom prst="rect">
            <a:avLst/>
          </a:prstGeom>
          <a:noFill/>
        </p:spPr>
        <p:txBody>
          <a:bodyPr wrap="square" rtlCol="0">
            <a:spAutoFit/>
          </a:bodyPr>
          <a:lstStyle/>
          <a:p>
            <a:pPr algn="r"/>
            <a:r>
              <a:rPr lang="en-GB" sz="2000" dirty="0"/>
              <a:t>(Based on Rae</a:t>
            </a:r>
            <a:r>
              <a:rPr lang="en-GB" sz="2000" dirty="0">
                <a:latin typeface="Calibri" panose="020F0502020204030204" pitchFamily="34" charset="0"/>
                <a:cs typeface="Calibri" panose="020F0502020204030204" pitchFamily="34" charset="0"/>
              </a:rPr>
              <a:t>, 2007</a:t>
            </a:r>
            <a:r>
              <a:rPr lang="en-GB" sz="2000" dirty="0"/>
              <a:t>)</a:t>
            </a:r>
          </a:p>
        </p:txBody>
      </p:sp>
      <p:sp>
        <p:nvSpPr>
          <p:cNvPr id="6" name="TextBox 5">
            <a:extLst>
              <a:ext uri="{FF2B5EF4-FFF2-40B4-BE49-F238E27FC236}">
                <a16:creationId xmlns:a16="http://schemas.microsoft.com/office/drawing/2014/main" id="{581DD7D3-B26C-4279-8DC6-06F6771D370A}"/>
              </a:ext>
            </a:extLst>
          </p:cNvPr>
          <p:cNvSpPr txBox="1"/>
          <p:nvPr/>
        </p:nvSpPr>
        <p:spPr>
          <a:xfrm>
            <a:off x="3707904" y="6093296"/>
            <a:ext cx="5181422" cy="369332"/>
          </a:xfrm>
          <a:prstGeom prst="rect">
            <a:avLst/>
          </a:prstGeom>
          <a:noFill/>
        </p:spPr>
        <p:txBody>
          <a:bodyPr wrap="square" rtlCol="0">
            <a:spAutoFit/>
          </a:bodyPr>
          <a:lstStyle/>
          <a:p>
            <a:r>
              <a:rPr lang="en-GB" b="1" dirty="0"/>
              <a:t>Guided Study 3: Entrepreneurship self assessment   </a:t>
            </a:r>
          </a:p>
        </p:txBody>
      </p:sp>
      <p:pic>
        <p:nvPicPr>
          <p:cNvPr id="7" name="Picture 6">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02126" y="5983451"/>
            <a:ext cx="604435" cy="604435"/>
          </a:xfrm>
          <a:prstGeom prst="rect">
            <a:avLst/>
          </a:prstGeom>
        </p:spPr>
      </p:pic>
    </p:spTree>
    <p:extLst>
      <p:ext uri="{BB962C8B-B14F-4D97-AF65-F5344CB8AC3E}">
        <p14:creationId xmlns:p14="http://schemas.microsoft.com/office/powerpoint/2010/main" val="348498271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5"/>
            <a:ext cx="7886700" cy="710818"/>
          </a:xfrm>
        </p:spPr>
        <p:txBody>
          <a:bodyPr>
            <a:normAutofit/>
          </a:bodyPr>
          <a:lstStyle/>
          <a:p>
            <a:pPr algn="ctr"/>
            <a:r>
              <a:rPr lang="en-GB" sz="3200" b="1" dirty="0"/>
              <a:t>Entrepreneurship Capabilities</a:t>
            </a:r>
            <a:endParaRPr lang="en-GB" sz="3200" dirty="0"/>
          </a:p>
        </p:txBody>
      </p:sp>
      <p:sp>
        <p:nvSpPr>
          <p:cNvPr id="3" name="Content Placeholder 2"/>
          <p:cNvSpPr>
            <a:spLocks noGrp="1"/>
          </p:cNvSpPr>
          <p:nvPr>
            <p:ph sz="half" idx="1"/>
          </p:nvPr>
        </p:nvSpPr>
        <p:spPr>
          <a:xfrm>
            <a:off x="571500" y="1556792"/>
            <a:ext cx="8248972" cy="2074434"/>
          </a:xfrm>
        </p:spPr>
        <p:txBody>
          <a:bodyPr>
            <a:normAutofit/>
          </a:bodyPr>
          <a:lstStyle/>
          <a:p>
            <a:r>
              <a:rPr lang="en-GB" dirty="0"/>
              <a:t>Whilst Rae focuses on entrepreneurship for business, we have seen that the QAA believes that these capabilities are also valuable in the Public and Third sectors</a:t>
            </a:r>
          </a:p>
          <a:p>
            <a:pPr marL="0" indent="0">
              <a:buNone/>
            </a:pPr>
            <a:endParaRPr lang="en-GB" dirty="0"/>
          </a:p>
        </p:txBody>
      </p:sp>
      <p:sp>
        <p:nvSpPr>
          <p:cNvPr id="6" name="TextBox 5"/>
          <p:cNvSpPr txBox="1"/>
          <p:nvPr/>
        </p:nvSpPr>
        <p:spPr>
          <a:xfrm>
            <a:off x="899592" y="3933056"/>
            <a:ext cx="7272808" cy="954107"/>
          </a:xfrm>
          <a:prstGeom prst="rect">
            <a:avLst/>
          </a:prstGeom>
          <a:noFill/>
        </p:spPr>
        <p:txBody>
          <a:bodyPr wrap="square" rtlCol="0">
            <a:spAutoFit/>
          </a:bodyPr>
          <a:lstStyle/>
          <a:p>
            <a:pPr algn="ctr"/>
            <a:r>
              <a:rPr lang="en-GB" sz="2800" i="1" dirty="0"/>
              <a:t>What do we mean by the Public Sector and the Third sector?</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72579" y="5013176"/>
            <a:ext cx="926833" cy="926833"/>
          </a:xfrm>
          <a:prstGeom prst="rect">
            <a:avLst/>
          </a:prstGeom>
        </p:spPr>
      </p:pic>
    </p:spTree>
    <p:extLst>
      <p:ext uri="{BB962C8B-B14F-4D97-AF65-F5344CB8AC3E}">
        <p14:creationId xmlns:p14="http://schemas.microsoft.com/office/powerpoint/2010/main" val="412139647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5"/>
            <a:ext cx="7886700" cy="710818"/>
          </a:xfrm>
        </p:spPr>
        <p:txBody>
          <a:bodyPr>
            <a:normAutofit/>
          </a:bodyPr>
          <a:lstStyle/>
          <a:p>
            <a:pPr algn="ctr"/>
            <a:r>
              <a:rPr lang="en-GB" sz="3200" b="1" dirty="0"/>
              <a:t>Other forms of Entrepreneurship</a:t>
            </a:r>
          </a:p>
        </p:txBody>
      </p:sp>
      <p:sp>
        <p:nvSpPr>
          <p:cNvPr id="3" name="Content Placeholder 2"/>
          <p:cNvSpPr>
            <a:spLocks noGrp="1"/>
          </p:cNvSpPr>
          <p:nvPr>
            <p:ph sz="half" idx="1"/>
          </p:nvPr>
        </p:nvSpPr>
        <p:spPr>
          <a:xfrm>
            <a:off x="467544" y="1412776"/>
            <a:ext cx="8392988" cy="4275850"/>
          </a:xfrm>
        </p:spPr>
        <p:txBody>
          <a:bodyPr>
            <a:normAutofit/>
          </a:bodyPr>
          <a:lstStyle/>
          <a:p>
            <a:r>
              <a:rPr lang="en-GB" dirty="0"/>
              <a:t>The QAA goes on to define four, relatively new, forms of entrepreneurship that may have a relevance for your chosen programme of study, namely;</a:t>
            </a:r>
          </a:p>
          <a:p>
            <a:r>
              <a:rPr lang="en-GB" dirty="0"/>
              <a:t>Social Entrepreneurship</a:t>
            </a:r>
          </a:p>
          <a:p>
            <a:r>
              <a:rPr lang="en-GB" dirty="0"/>
              <a:t>Green entrepreneurship</a:t>
            </a:r>
          </a:p>
          <a:p>
            <a:r>
              <a:rPr lang="en-GB" dirty="0"/>
              <a:t>Digital entrepreneurship</a:t>
            </a:r>
          </a:p>
          <a:p>
            <a:r>
              <a:rPr lang="en-GB" dirty="0"/>
              <a:t>Intrapreneurship</a:t>
            </a:r>
          </a:p>
          <a:p>
            <a:pPr marL="0" indent="0">
              <a:buNone/>
            </a:pPr>
            <a:endParaRPr lang="en-GB" dirty="0"/>
          </a:p>
        </p:txBody>
      </p:sp>
      <p:sp>
        <p:nvSpPr>
          <p:cNvPr id="5" name="TextBox 4">
            <a:extLst>
              <a:ext uri="{FF2B5EF4-FFF2-40B4-BE49-F238E27FC236}">
                <a16:creationId xmlns:a16="http://schemas.microsoft.com/office/drawing/2014/main" id="{0B7F95CE-B2E2-4C6A-891D-751C101DE153}"/>
              </a:ext>
            </a:extLst>
          </p:cNvPr>
          <p:cNvSpPr txBox="1"/>
          <p:nvPr/>
        </p:nvSpPr>
        <p:spPr>
          <a:xfrm>
            <a:off x="4572000" y="5949280"/>
            <a:ext cx="4299698" cy="400110"/>
          </a:xfrm>
          <a:prstGeom prst="rect">
            <a:avLst/>
          </a:prstGeom>
          <a:noFill/>
        </p:spPr>
        <p:txBody>
          <a:bodyPr wrap="square" rtlCol="0">
            <a:spAutoFit/>
          </a:bodyPr>
          <a:lstStyle/>
          <a:p>
            <a:pPr algn="r"/>
            <a:r>
              <a:rPr lang="en-GB" sz="2000" b="1" dirty="0"/>
              <a:t>(QAA</a:t>
            </a:r>
            <a:r>
              <a:rPr lang="en-GB" sz="2000" b="1" dirty="0">
                <a:latin typeface="Calibri" panose="020F0502020204030204" pitchFamily="34" charset="0"/>
                <a:cs typeface="Calibri" panose="020F0502020204030204" pitchFamily="34" charset="0"/>
              </a:rPr>
              <a:t>, 2018, p.8</a:t>
            </a:r>
            <a:r>
              <a:rPr lang="en-GB" sz="2000" b="1" dirty="0"/>
              <a:t>)</a:t>
            </a:r>
          </a:p>
        </p:txBody>
      </p:sp>
    </p:spTree>
    <p:extLst>
      <p:ext uri="{BB962C8B-B14F-4D97-AF65-F5344CB8AC3E}">
        <p14:creationId xmlns:p14="http://schemas.microsoft.com/office/powerpoint/2010/main" val="153341442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5"/>
            <a:ext cx="7886700" cy="782826"/>
          </a:xfrm>
        </p:spPr>
        <p:txBody>
          <a:bodyPr>
            <a:normAutofit/>
          </a:bodyPr>
          <a:lstStyle/>
          <a:p>
            <a:pPr algn="ctr"/>
            <a:r>
              <a:rPr lang="en-GB" sz="3200" b="1" dirty="0"/>
              <a:t>Social Entrepreneurship</a:t>
            </a:r>
          </a:p>
        </p:txBody>
      </p:sp>
      <p:sp>
        <p:nvSpPr>
          <p:cNvPr id="3" name="Content Placeholder 2"/>
          <p:cNvSpPr>
            <a:spLocks noGrp="1"/>
          </p:cNvSpPr>
          <p:nvPr>
            <p:ph sz="half" idx="1"/>
          </p:nvPr>
        </p:nvSpPr>
        <p:spPr>
          <a:xfrm>
            <a:off x="251520" y="980728"/>
            <a:ext cx="8784976" cy="1224136"/>
          </a:xfrm>
        </p:spPr>
        <p:txBody>
          <a:bodyPr>
            <a:normAutofit/>
          </a:bodyPr>
          <a:lstStyle/>
          <a:p>
            <a:r>
              <a:rPr lang="en-GB" sz="2400" b="1" dirty="0"/>
              <a:t>Social entrepreneurship </a:t>
            </a:r>
            <a:r>
              <a:rPr lang="en-GB" sz="2400" dirty="0"/>
              <a:t>is where entrepreneurial ventures are driven by solving social or cultural issues, as opposed to financial gain or profit.</a:t>
            </a:r>
          </a:p>
        </p:txBody>
      </p:sp>
      <p:sp>
        <p:nvSpPr>
          <p:cNvPr id="5" name="TextBox 4">
            <a:extLst>
              <a:ext uri="{FF2B5EF4-FFF2-40B4-BE49-F238E27FC236}">
                <a16:creationId xmlns:a16="http://schemas.microsoft.com/office/drawing/2014/main" id="{0B7F95CE-B2E2-4C6A-891D-751C101DE153}"/>
              </a:ext>
            </a:extLst>
          </p:cNvPr>
          <p:cNvSpPr txBox="1"/>
          <p:nvPr/>
        </p:nvSpPr>
        <p:spPr>
          <a:xfrm>
            <a:off x="4514850" y="2101856"/>
            <a:ext cx="4299698" cy="400110"/>
          </a:xfrm>
          <a:prstGeom prst="rect">
            <a:avLst/>
          </a:prstGeom>
          <a:noFill/>
        </p:spPr>
        <p:txBody>
          <a:bodyPr wrap="square" rtlCol="0">
            <a:spAutoFit/>
          </a:bodyPr>
          <a:lstStyle/>
          <a:p>
            <a:pPr algn="r"/>
            <a:r>
              <a:rPr lang="en-GB" sz="2000" b="1" dirty="0"/>
              <a:t>(QAA</a:t>
            </a:r>
            <a:r>
              <a:rPr lang="en-GB" sz="2000" b="1" dirty="0">
                <a:latin typeface="Calibri" panose="020F0502020204030204" pitchFamily="34" charset="0"/>
                <a:cs typeface="Calibri" panose="020F0502020204030204" pitchFamily="34" charset="0"/>
              </a:rPr>
              <a:t>, 2018, p.8</a:t>
            </a:r>
            <a:r>
              <a:rPr lang="en-GB" sz="2000" b="1" dirty="0"/>
              <a:t>)</a:t>
            </a:r>
          </a:p>
        </p:txBody>
      </p:sp>
      <p:sp>
        <p:nvSpPr>
          <p:cNvPr id="9" name="Content Placeholder 2"/>
          <p:cNvSpPr>
            <a:spLocks noGrp="1"/>
          </p:cNvSpPr>
          <p:nvPr>
            <p:ph sz="half" idx="1"/>
          </p:nvPr>
        </p:nvSpPr>
        <p:spPr>
          <a:xfrm>
            <a:off x="179512" y="2636912"/>
            <a:ext cx="8712968" cy="1570378"/>
          </a:xfrm>
        </p:spPr>
        <p:txBody>
          <a:bodyPr>
            <a:noAutofit/>
          </a:bodyPr>
          <a:lstStyle/>
          <a:p>
            <a:r>
              <a:rPr lang="en-GB" sz="2400" dirty="0"/>
              <a:t>‘A form of entrepreneurship in which a company or organization is established to further a defined social goal rather than to pursue maximum profit’. </a:t>
            </a:r>
          </a:p>
          <a:p>
            <a:r>
              <a:rPr lang="en-GB" sz="2400" dirty="0"/>
              <a:t>‘Typically, a social entrepreneur recognizes a need not currently met by for-profit business, government, or charity and aims to fill this gap through his or her own initiative, rather than by campaigning against existing business practices or public policy’.</a:t>
            </a:r>
          </a:p>
        </p:txBody>
      </p:sp>
      <p:sp>
        <p:nvSpPr>
          <p:cNvPr id="10" name="TextBox 9">
            <a:extLst>
              <a:ext uri="{FF2B5EF4-FFF2-40B4-BE49-F238E27FC236}">
                <a16:creationId xmlns:a16="http://schemas.microsoft.com/office/drawing/2014/main" id="{0B7F95CE-B2E2-4C6A-891D-751C101DE153}"/>
              </a:ext>
            </a:extLst>
          </p:cNvPr>
          <p:cNvSpPr txBox="1"/>
          <p:nvPr/>
        </p:nvSpPr>
        <p:spPr>
          <a:xfrm>
            <a:off x="4613158" y="5589240"/>
            <a:ext cx="4299698" cy="400110"/>
          </a:xfrm>
          <a:prstGeom prst="rect">
            <a:avLst/>
          </a:prstGeom>
          <a:noFill/>
        </p:spPr>
        <p:txBody>
          <a:bodyPr wrap="square" rtlCol="0">
            <a:spAutoFit/>
          </a:bodyPr>
          <a:lstStyle/>
          <a:p>
            <a:pPr algn="r"/>
            <a:r>
              <a:rPr lang="en-GB" sz="2000" b="1" dirty="0"/>
              <a:t>(Law</a:t>
            </a:r>
            <a:r>
              <a:rPr lang="en-GB" sz="2000" b="1" dirty="0">
                <a:latin typeface="Calibri" panose="020F0502020204030204" pitchFamily="34" charset="0"/>
                <a:cs typeface="Calibri" panose="020F0502020204030204" pitchFamily="34" charset="0"/>
              </a:rPr>
              <a:t>, 2016</a:t>
            </a:r>
            <a:r>
              <a:rPr lang="en-GB" sz="2000" b="1" dirty="0"/>
              <a:t>)</a:t>
            </a:r>
          </a:p>
        </p:txBody>
      </p:sp>
    </p:spTree>
    <p:extLst>
      <p:ext uri="{BB962C8B-B14F-4D97-AF65-F5344CB8AC3E}">
        <p14:creationId xmlns:p14="http://schemas.microsoft.com/office/powerpoint/2010/main" val="58790244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9" grpId="0" build="p"/>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5"/>
            <a:ext cx="7886700" cy="782826"/>
          </a:xfrm>
        </p:spPr>
        <p:txBody>
          <a:bodyPr>
            <a:normAutofit/>
          </a:bodyPr>
          <a:lstStyle/>
          <a:p>
            <a:pPr algn="ctr"/>
            <a:r>
              <a:rPr lang="en-GB" sz="3200" b="1" dirty="0"/>
              <a:t>Social Entrepreneurship</a:t>
            </a:r>
          </a:p>
        </p:txBody>
      </p:sp>
      <p:sp>
        <p:nvSpPr>
          <p:cNvPr id="7" name="TextBox 6"/>
          <p:cNvSpPr txBox="1"/>
          <p:nvPr/>
        </p:nvSpPr>
        <p:spPr>
          <a:xfrm>
            <a:off x="467544" y="980728"/>
            <a:ext cx="8208912" cy="523220"/>
          </a:xfrm>
          <a:prstGeom prst="rect">
            <a:avLst/>
          </a:prstGeom>
          <a:noFill/>
        </p:spPr>
        <p:txBody>
          <a:bodyPr wrap="square" rtlCol="0">
            <a:spAutoFit/>
          </a:bodyPr>
          <a:lstStyle/>
          <a:p>
            <a:pPr algn="ctr"/>
            <a:r>
              <a:rPr lang="en-GB" sz="2800" i="1" dirty="0"/>
              <a:t>“Yes Ken, but what has that to do with us?”</a:t>
            </a:r>
          </a:p>
        </p:txBody>
      </p:sp>
      <p:sp>
        <p:nvSpPr>
          <p:cNvPr id="9" name="TextBox 8"/>
          <p:cNvSpPr txBox="1"/>
          <p:nvPr/>
        </p:nvSpPr>
        <p:spPr>
          <a:xfrm>
            <a:off x="359532" y="1575955"/>
            <a:ext cx="8424936" cy="335476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We are part of a group of Programmes that all focus on studying and addressing the needs of others in society</a:t>
            </a:r>
          </a:p>
          <a:p>
            <a:pPr marL="285750" indent="-285750">
              <a:spcBef>
                <a:spcPts val="600"/>
              </a:spcBef>
              <a:spcAft>
                <a:spcPts val="600"/>
              </a:spcAft>
              <a:buFont typeface="Arial" panose="020B0604020202020204" pitchFamily="34" charset="0"/>
              <a:buChar char="•"/>
            </a:pPr>
            <a:r>
              <a:rPr lang="en-GB" sz="2400" dirty="0"/>
              <a:t>As well as Advocacy and Sociology, we have students studying Early Years, Education Studies, Inclusive Education and Youth &amp; Community.</a:t>
            </a:r>
          </a:p>
          <a:p>
            <a:pPr marL="285750" indent="-285750">
              <a:spcBef>
                <a:spcPts val="600"/>
              </a:spcBef>
              <a:spcAft>
                <a:spcPts val="600"/>
              </a:spcAft>
              <a:buFont typeface="Arial" panose="020B0604020202020204" pitchFamily="34" charset="0"/>
              <a:buChar char="•"/>
            </a:pPr>
            <a:r>
              <a:rPr lang="en-GB" sz="2400" dirty="0"/>
              <a:t>The following video is the story of a student who was inspired by her studies on her Early Years degree to set up her own educational business</a:t>
            </a:r>
          </a:p>
        </p:txBody>
      </p:sp>
      <p:pic>
        <p:nvPicPr>
          <p:cNvPr id="4" name="Picture 3" descr="A blue button with a computer monitor&#10;&#10;Description automatically generated">
            <a:hlinkClick r:id="rId3"/>
            <a:extLst>
              <a:ext uri="{FF2B5EF4-FFF2-40B4-BE49-F238E27FC236}">
                <a16:creationId xmlns:a16="http://schemas.microsoft.com/office/drawing/2014/main" id="{44BB8943-D77A-CBF8-304A-D0FA30E9A39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35896" y="4633395"/>
            <a:ext cx="1595452" cy="1682874"/>
          </a:xfrm>
          <a:prstGeom prst="rect">
            <a:avLst/>
          </a:prstGeom>
        </p:spPr>
      </p:pic>
      <p:sp>
        <p:nvSpPr>
          <p:cNvPr id="5" name="TextBox 4">
            <a:extLst>
              <a:ext uri="{FF2B5EF4-FFF2-40B4-BE49-F238E27FC236}">
                <a16:creationId xmlns:a16="http://schemas.microsoft.com/office/drawing/2014/main" id="{BCABE18E-6E21-59E4-E222-4FEA4640A061}"/>
              </a:ext>
            </a:extLst>
          </p:cNvPr>
          <p:cNvSpPr txBox="1"/>
          <p:nvPr/>
        </p:nvSpPr>
        <p:spPr>
          <a:xfrm>
            <a:off x="5004048" y="5888487"/>
            <a:ext cx="2232248" cy="276999"/>
          </a:xfrm>
          <a:prstGeom prst="rect">
            <a:avLst/>
          </a:prstGeom>
          <a:noFill/>
        </p:spPr>
        <p:txBody>
          <a:bodyPr wrap="square" rtlCol="0">
            <a:spAutoFit/>
          </a:bodyPr>
          <a:lstStyle/>
          <a:p>
            <a:r>
              <a:rPr lang="en-GB" sz="1200" dirty="0"/>
              <a:t>Time Stamp: 56 mins</a:t>
            </a:r>
          </a:p>
        </p:txBody>
      </p:sp>
    </p:spTree>
    <p:extLst>
      <p:ext uri="{BB962C8B-B14F-4D97-AF65-F5344CB8AC3E}">
        <p14:creationId xmlns:p14="http://schemas.microsoft.com/office/powerpoint/2010/main" val="44627160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build="p"/>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5"/>
            <a:ext cx="7886700" cy="782826"/>
          </a:xfrm>
        </p:spPr>
        <p:txBody>
          <a:bodyPr>
            <a:normAutofit/>
          </a:bodyPr>
          <a:lstStyle/>
          <a:p>
            <a:pPr algn="ctr"/>
            <a:r>
              <a:rPr lang="en-GB" sz="3200" b="1" dirty="0"/>
              <a:t>Social Entrepreneurship</a:t>
            </a:r>
          </a:p>
        </p:txBody>
      </p:sp>
      <p:sp>
        <p:nvSpPr>
          <p:cNvPr id="8" name="TextBox 7"/>
          <p:cNvSpPr txBox="1"/>
          <p:nvPr/>
        </p:nvSpPr>
        <p:spPr>
          <a:xfrm>
            <a:off x="467544" y="980728"/>
            <a:ext cx="8064896" cy="954107"/>
          </a:xfrm>
          <a:prstGeom prst="rect">
            <a:avLst/>
          </a:prstGeom>
          <a:noFill/>
        </p:spPr>
        <p:txBody>
          <a:bodyPr wrap="square" rtlCol="0">
            <a:spAutoFit/>
          </a:bodyPr>
          <a:lstStyle/>
          <a:p>
            <a:pPr algn="ctr"/>
            <a:r>
              <a:rPr lang="en-GB" sz="2800" i="1" dirty="0"/>
              <a:t>What other examples of social entrepreneurship can you think of or find?</a:t>
            </a: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39952" y="2060848"/>
            <a:ext cx="820459" cy="820459"/>
          </a:xfrm>
          <a:prstGeom prst="rect">
            <a:avLst/>
          </a:prstGeom>
        </p:spPr>
      </p:pic>
      <p:sp>
        <p:nvSpPr>
          <p:cNvPr id="10" name="TextBox 9"/>
          <p:cNvSpPr txBox="1"/>
          <p:nvPr/>
        </p:nvSpPr>
        <p:spPr>
          <a:xfrm>
            <a:off x="482402" y="3269302"/>
            <a:ext cx="8064896" cy="1815882"/>
          </a:xfrm>
          <a:prstGeom prst="rect">
            <a:avLst/>
          </a:prstGeom>
          <a:noFill/>
        </p:spPr>
        <p:txBody>
          <a:bodyPr wrap="square" rtlCol="0">
            <a:spAutoFit/>
          </a:bodyPr>
          <a:lstStyle/>
          <a:p>
            <a:pPr algn="ctr"/>
            <a:r>
              <a:rPr lang="en-GB" sz="2800" i="1" dirty="0"/>
              <a:t>Now go back to Guided Study Sheet 3.</a:t>
            </a:r>
          </a:p>
          <a:p>
            <a:pPr algn="ctr"/>
            <a:endParaRPr lang="en-GB" sz="2800" i="1" dirty="0"/>
          </a:p>
          <a:p>
            <a:pPr algn="ctr"/>
            <a:r>
              <a:rPr lang="en-GB" sz="2800" i="1" dirty="0"/>
              <a:t>What entrepreneurship skills do you think people needed to set these up? </a:t>
            </a:r>
          </a:p>
        </p:txBody>
      </p:sp>
    </p:spTree>
    <p:extLst>
      <p:ext uri="{BB962C8B-B14F-4D97-AF65-F5344CB8AC3E}">
        <p14:creationId xmlns:p14="http://schemas.microsoft.com/office/powerpoint/2010/main" val="65374856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5"/>
            <a:ext cx="7886700" cy="782826"/>
          </a:xfrm>
        </p:spPr>
        <p:txBody>
          <a:bodyPr>
            <a:normAutofit/>
          </a:bodyPr>
          <a:lstStyle/>
          <a:p>
            <a:pPr algn="ctr"/>
            <a:r>
              <a:rPr lang="en-GB" sz="3200" b="1" dirty="0"/>
              <a:t>Social Entrepreneurship</a:t>
            </a:r>
          </a:p>
        </p:txBody>
      </p:sp>
      <p:sp>
        <p:nvSpPr>
          <p:cNvPr id="9" name="TextBox 8"/>
          <p:cNvSpPr txBox="1"/>
          <p:nvPr/>
        </p:nvSpPr>
        <p:spPr>
          <a:xfrm>
            <a:off x="251520" y="1052736"/>
            <a:ext cx="8712968" cy="400109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Social Entrepreneurship is actively encouraged and there are many sources of support if you wish to set up such a venture e.g.;</a:t>
            </a:r>
          </a:p>
          <a:p>
            <a:pPr marL="285750" indent="-285750">
              <a:spcBef>
                <a:spcPts val="600"/>
              </a:spcBef>
              <a:spcAft>
                <a:spcPts val="600"/>
              </a:spcAft>
              <a:buFont typeface="Arial" panose="020B0604020202020204" pitchFamily="34" charset="0"/>
              <a:buChar char="•"/>
            </a:pPr>
            <a:r>
              <a:rPr lang="en-GB" sz="2800" dirty="0"/>
              <a:t>Carmarthenshire Council </a:t>
            </a:r>
            <a:r>
              <a:rPr lang="en-GB" sz="2800" dirty="0">
                <a:hlinkClick r:id="rId3"/>
              </a:rPr>
              <a:t>Social Enterprises in Carmarthenshire - Carmarthenshire County Council</a:t>
            </a:r>
            <a:endParaRPr lang="en-GB" sz="2800" dirty="0"/>
          </a:p>
          <a:p>
            <a:pPr marL="285750" indent="-285750">
              <a:spcBef>
                <a:spcPts val="600"/>
              </a:spcBef>
              <a:spcAft>
                <a:spcPts val="600"/>
              </a:spcAft>
              <a:buFont typeface="Arial" panose="020B0604020202020204" pitchFamily="34" charset="0"/>
              <a:buChar char="•"/>
            </a:pPr>
            <a:r>
              <a:rPr lang="en-GB" sz="2800" dirty="0"/>
              <a:t>Social Business Wales </a:t>
            </a:r>
            <a:r>
              <a:rPr lang="en-GB" sz="2800" dirty="0">
                <a:hlinkClick r:id="rId4"/>
              </a:rPr>
              <a:t>Social Business Wales</a:t>
            </a:r>
            <a:endParaRPr lang="en-GB" sz="2800" dirty="0"/>
          </a:p>
          <a:p>
            <a:pPr marL="285750" indent="-285750">
              <a:spcBef>
                <a:spcPts val="600"/>
              </a:spcBef>
              <a:spcAft>
                <a:spcPts val="600"/>
              </a:spcAft>
              <a:buFont typeface="Arial" panose="020B0604020202020204" pitchFamily="34" charset="0"/>
              <a:buChar char="•"/>
            </a:pPr>
            <a:r>
              <a:rPr lang="en-GB" sz="2800" dirty="0"/>
              <a:t>Wales Council for Voluntary Associations </a:t>
            </a:r>
            <a:r>
              <a:rPr lang="en-GB" sz="2800" dirty="0">
                <a:hlinkClick r:id="rId5"/>
              </a:rPr>
              <a:t>Social Business Growth Fund - WCVA</a:t>
            </a:r>
            <a:endParaRPr lang="en-GB" sz="2800" dirty="0"/>
          </a:p>
        </p:txBody>
      </p:sp>
    </p:spTree>
    <p:extLst>
      <p:ext uri="{BB962C8B-B14F-4D97-AF65-F5344CB8AC3E}">
        <p14:creationId xmlns:p14="http://schemas.microsoft.com/office/powerpoint/2010/main" val="403793144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5"/>
            <a:ext cx="7886700" cy="782826"/>
          </a:xfrm>
        </p:spPr>
        <p:txBody>
          <a:bodyPr>
            <a:normAutofit/>
          </a:bodyPr>
          <a:lstStyle/>
          <a:p>
            <a:pPr algn="ctr"/>
            <a:r>
              <a:rPr lang="en-GB" sz="3200" b="1" dirty="0">
                <a:solidFill>
                  <a:srgbClr val="FF0000"/>
                </a:solidFill>
              </a:rPr>
              <a:t>Green Entrepreneurship</a:t>
            </a:r>
            <a:endParaRPr lang="en-GB" sz="3200" dirty="0">
              <a:solidFill>
                <a:srgbClr val="FF0000"/>
              </a:solidFill>
            </a:endParaRPr>
          </a:p>
        </p:txBody>
      </p:sp>
      <p:sp>
        <p:nvSpPr>
          <p:cNvPr id="3" name="Content Placeholder 2"/>
          <p:cNvSpPr>
            <a:spLocks noGrp="1"/>
          </p:cNvSpPr>
          <p:nvPr>
            <p:ph sz="half" idx="1"/>
          </p:nvPr>
        </p:nvSpPr>
        <p:spPr>
          <a:xfrm>
            <a:off x="251520" y="1052736"/>
            <a:ext cx="8522096" cy="1872208"/>
          </a:xfrm>
        </p:spPr>
        <p:txBody>
          <a:bodyPr>
            <a:normAutofit/>
          </a:bodyPr>
          <a:lstStyle/>
          <a:p>
            <a:r>
              <a:rPr lang="en-GB" b="1" dirty="0"/>
              <a:t>Green entrepreneurship </a:t>
            </a:r>
            <a:r>
              <a:rPr lang="en-GB" dirty="0"/>
              <a:t>is where environmental problems </a:t>
            </a:r>
            <a:r>
              <a:rPr lang="en-GB" sz="2400" dirty="0"/>
              <a:t>are</a:t>
            </a:r>
            <a:r>
              <a:rPr lang="en-GB" dirty="0"/>
              <a:t> explored to result in a net positive impact on the natural environment using sustainable processes.</a:t>
            </a:r>
          </a:p>
        </p:txBody>
      </p:sp>
      <p:sp>
        <p:nvSpPr>
          <p:cNvPr id="5" name="TextBox 4">
            <a:extLst>
              <a:ext uri="{FF2B5EF4-FFF2-40B4-BE49-F238E27FC236}">
                <a16:creationId xmlns:a16="http://schemas.microsoft.com/office/drawing/2014/main" id="{0B7F95CE-B2E2-4C6A-891D-751C101DE153}"/>
              </a:ext>
            </a:extLst>
          </p:cNvPr>
          <p:cNvSpPr txBox="1"/>
          <p:nvPr/>
        </p:nvSpPr>
        <p:spPr>
          <a:xfrm>
            <a:off x="2483768" y="6165304"/>
            <a:ext cx="6474796" cy="400110"/>
          </a:xfrm>
          <a:prstGeom prst="rect">
            <a:avLst/>
          </a:prstGeom>
          <a:noFill/>
        </p:spPr>
        <p:txBody>
          <a:bodyPr wrap="square" rtlCol="0">
            <a:spAutoFit/>
          </a:bodyPr>
          <a:lstStyle/>
          <a:p>
            <a:pPr algn="r"/>
            <a:r>
              <a:rPr lang="en-GB" sz="2000" b="1" dirty="0"/>
              <a:t>(See for example O’Neill &amp; Gibbs in Underwood </a:t>
            </a:r>
            <a:r>
              <a:rPr lang="en-GB" sz="2000" b="1" i="1" dirty="0"/>
              <a:t>et al</a:t>
            </a:r>
            <a:r>
              <a:rPr lang="en-GB" sz="2000" b="1" dirty="0"/>
              <a:t>, 2012)</a:t>
            </a:r>
          </a:p>
        </p:txBody>
      </p:sp>
      <p:sp>
        <p:nvSpPr>
          <p:cNvPr id="7" name="TextBox 6"/>
          <p:cNvSpPr txBox="1"/>
          <p:nvPr/>
        </p:nvSpPr>
        <p:spPr>
          <a:xfrm>
            <a:off x="251520" y="3140968"/>
            <a:ext cx="5976664"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Institute of Entrepreneurship Development </a:t>
            </a:r>
          </a:p>
        </p:txBody>
      </p:sp>
      <p:pic>
        <p:nvPicPr>
          <p:cNvPr id="8" name="Picture 7">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24328" y="3088403"/>
            <a:ext cx="566793" cy="566793"/>
          </a:xfrm>
          <a:prstGeom prst="rect">
            <a:avLst/>
          </a:prstGeom>
        </p:spPr>
      </p:pic>
      <p:sp>
        <p:nvSpPr>
          <p:cNvPr id="9" name="TextBox 8"/>
          <p:cNvSpPr txBox="1"/>
          <p:nvPr/>
        </p:nvSpPr>
        <p:spPr>
          <a:xfrm>
            <a:off x="260791" y="3966155"/>
            <a:ext cx="5976664"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Organisation for Economic Cooperation and Development</a:t>
            </a:r>
          </a:p>
        </p:txBody>
      </p:sp>
      <p:pic>
        <p:nvPicPr>
          <p:cNvPr id="10" name="Picture 9">
            <a:hlinkClick r:id="rId5"/>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33599" y="3913590"/>
            <a:ext cx="566793" cy="566793"/>
          </a:xfrm>
          <a:prstGeom prst="rect">
            <a:avLst/>
          </a:prstGeom>
        </p:spPr>
      </p:pic>
      <p:sp>
        <p:nvSpPr>
          <p:cNvPr id="11" name="TextBox 10"/>
          <p:cNvSpPr txBox="1"/>
          <p:nvPr/>
        </p:nvSpPr>
        <p:spPr>
          <a:xfrm>
            <a:off x="260791" y="4830251"/>
            <a:ext cx="5976664"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International Labour Organisation</a:t>
            </a:r>
          </a:p>
        </p:txBody>
      </p:sp>
      <p:pic>
        <p:nvPicPr>
          <p:cNvPr id="12" name="Picture 11">
            <a:hlinkClick r:id="rId6"/>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33599" y="4777686"/>
            <a:ext cx="566793" cy="566793"/>
          </a:xfrm>
          <a:prstGeom prst="rect">
            <a:avLst/>
          </a:prstGeom>
        </p:spPr>
      </p:pic>
    </p:spTree>
    <p:extLst>
      <p:ext uri="{BB962C8B-B14F-4D97-AF65-F5344CB8AC3E}">
        <p14:creationId xmlns:p14="http://schemas.microsoft.com/office/powerpoint/2010/main" val="105886914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7" grpId="0"/>
      <p:bldP spid="9" grpId="0"/>
      <p:bldP spid="1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5"/>
            <a:ext cx="7886700" cy="782826"/>
          </a:xfrm>
        </p:spPr>
        <p:txBody>
          <a:bodyPr>
            <a:normAutofit/>
          </a:bodyPr>
          <a:lstStyle/>
          <a:p>
            <a:pPr algn="ctr"/>
            <a:r>
              <a:rPr lang="en-GB" sz="3200" b="1" dirty="0"/>
              <a:t>Green Entrepreneurship</a:t>
            </a:r>
          </a:p>
        </p:txBody>
      </p:sp>
      <p:sp>
        <p:nvSpPr>
          <p:cNvPr id="8" name="TextBox 7"/>
          <p:cNvSpPr txBox="1"/>
          <p:nvPr/>
        </p:nvSpPr>
        <p:spPr>
          <a:xfrm>
            <a:off x="467544" y="2948392"/>
            <a:ext cx="8064896" cy="954107"/>
          </a:xfrm>
          <a:prstGeom prst="rect">
            <a:avLst/>
          </a:prstGeom>
          <a:noFill/>
        </p:spPr>
        <p:txBody>
          <a:bodyPr wrap="square" rtlCol="0">
            <a:spAutoFit/>
          </a:bodyPr>
          <a:lstStyle/>
          <a:p>
            <a:pPr algn="ctr"/>
            <a:r>
              <a:rPr lang="en-GB" sz="2800" i="1" dirty="0"/>
              <a:t>What other examples of green entrepreneurship can you think of or find?</a:t>
            </a: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67944" y="3976693"/>
            <a:ext cx="820459" cy="820459"/>
          </a:xfrm>
          <a:prstGeom prst="rect">
            <a:avLst/>
          </a:prstGeom>
        </p:spPr>
      </p:pic>
    </p:spTree>
    <p:extLst>
      <p:ext uri="{BB962C8B-B14F-4D97-AF65-F5344CB8AC3E}">
        <p14:creationId xmlns:p14="http://schemas.microsoft.com/office/powerpoint/2010/main" val="67431371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5"/>
            <a:ext cx="7886700" cy="710818"/>
          </a:xfrm>
        </p:spPr>
        <p:txBody>
          <a:bodyPr>
            <a:normAutofit/>
          </a:bodyPr>
          <a:lstStyle/>
          <a:p>
            <a:pPr algn="ctr"/>
            <a:r>
              <a:rPr lang="en-GB" sz="3200" b="1" dirty="0"/>
              <a:t>Digital Entrepreneurship</a:t>
            </a:r>
            <a:endParaRPr lang="en-GB" sz="3200" dirty="0"/>
          </a:p>
        </p:txBody>
      </p:sp>
      <p:sp>
        <p:nvSpPr>
          <p:cNvPr id="3" name="Content Placeholder 2"/>
          <p:cNvSpPr>
            <a:spLocks noGrp="1"/>
          </p:cNvSpPr>
          <p:nvPr>
            <p:ph sz="half" idx="1"/>
          </p:nvPr>
        </p:nvSpPr>
        <p:spPr>
          <a:xfrm>
            <a:off x="539552" y="1052736"/>
            <a:ext cx="8104956" cy="1584176"/>
          </a:xfrm>
        </p:spPr>
        <p:txBody>
          <a:bodyPr>
            <a:normAutofit/>
          </a:bodyPr>
          <a:lstStyle/>
          <a:p>
            <a:r>
              <a:rPr lang="en-GB" b="1" dirty="0"/>
              <a:t>Digital entrepreneurship </a:t>
            </a:r>
            <a:r>
              <a:rPr lang="en-GB" dirty="0"/>
              <a:t>is where digital products and services that are created are marketed, delivered and supported online</a:t>
            </a:r>
            <a:r>
              <a:rPr lang="en-GB" b="1" dirty="0"/>
              <a:t>.</a:t>
            </a:r>
          </a:p>
          <a:p>
            <a:endParaRPr lang="en-GB" b="1" dirty="0"/>
          </a:p>
        </p:txBody>
      </p:sp>
      <p:sp>
        <p:nvSpPr>
          <p:cNvPr id="5" name="TextBox 4">
            <a:extLst>
              <a:ext uri="{FF2B5EF4-FFF2-40B4-BE49-F238E27FC236}">
                <a16:creationId xmlns:a16="http://schemas.microsoft.com/office/drawing/2014/main" id="{0B7F95CE-B2E2-4C6A-891D-751C101DE153}"/>
              </a:ext>
            </a:extLst>
          </p:cNvPr>
          <p:cNvSpPr txBox="1"/>
          <p:nvPr/>
        </p:nvSpPr>
        <p:spPr>
          <a:xfrm>
            <a:off x="4457700" y="6021288"/>
            <a:ext cx="4299698" cy="400110"/>
          </a:xfrm>
          <a:prstGeom prst="rect">
            <a:avLst/>
          </a:prstGeom>
          <a:noFill/>
        </p:spPr>
        <p:txBody>
          <a:bodyPr wrap="square" rtlCol="0">
            <a:spAutoFit/>
          </a:bodyPr>
          <a:lstStyle/>
          <a:p>
            <a:pPr algn="r"/>
            <a:r>
              <a:rPr lang="en-GB" sz="2000" b="1" dirty="0"/>
              <a:t>(QAA</a:t>
            </a:r>
            <a:r>
              <a:rPr lang="en-GB" sz="2000" b="1" dirty="0">
                <a:latin typeface="Calibri" panose="020F0502020204030204" pitchFamily="34" charset="0"/>
                <a:cs typeface="Calibri" panose="020F0502020204030204" pitchFamily="34" charset="0"/>
              </a:rPr>
              <a:t>, 2018, p.8</a:t>
            </a:r>
            <a:r>
              <a:rPr lang="en-GB" sz="2000" b="1" dirty="0"/>
              <a:t>)</a:t>
            </a:r>
          </a:p>
        </p:txBody>
      </p:sp>
      <p:sp>
        <p:nvSpPr>
          <p:cNvPr id="7" name="TextBox 6"/>
          <p:cNvSpPr txBox="1"/>
          <p:nvPr/>
        </p:nvSpPr>
        <p:spPr>
          <a:xfrm>
            <a:off x="467544" y="2948392"/>
            <a:ext cx="8064896" cy="954107"/>
          </a:xfrm>
          <a:prstGeom prst="rect">
            <a:avLst/>
          </a:prstGeom>
          <a:noFill/>
        </p:spPr>
        <p:txBody>
          <a:bodyPr wrap="square" rtlCol="0">
            <a:spAutoFit/>
          </a:bodyPr>
          <a:lstStyle/>
          <a:p>
            <a:pPr algn="ctr"/>
            <a:r>
              <a:rPr lang="en-GB" sz="2800" i="1" dirty="0"/>
              <a:t>What other examples of digital entrepreneurship can you think of or find?</a:t>
            </a: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67944" y="3976693"/>
            <a:ext cx="820459" cy="820459"/>
          </a:xfrm>
          <a:prstGeom prst="rect">
            <a:avLst/>
          </a:prstGeom>
        </p:spPr>
      </p:pic>
    </p:spTree>
    <p:extLst>
      <p:ext uri="{BB962C8B-B14F-4D97-AF65-F5344CB8AC3E}">
        <p14:creationId xmlns:p14="http://schemas.microsoft.com/office/powerpoint/2010/main" val="126103992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Entrepreneurship continued:</a:t>
            </a:r>
            <a:br>
              <a:rPr lang="en-GB" sz="3200" b="1" dirty="0"/>
            </a:br>
            <a:endParaRPr lang="en-GB" sz="3200" dirty="0"/>
          </a:p>
        </p:txBody>
      </p:sp>
      <p:sp>
        <p:nvSpPr>
          <p:cNvPr id="3" name="Content Placeholder 2"/>
          <p:cNvSpPr>
            <a:spLocks noGrp="1"/>
          </p:cNvSpPr>
          <p:nvPr>
            <p:ph sz="half" idx="1"/>
          </p:nvPr>
        </p:nvSpPr>
        <p:spPr>
          <a:xfrm>
            <a:off x="571500" y="1210550"/>
            <a:ext cx="7744916" cy="4275850"/>
          </a:xfrm>
        </p:spPr>
        <p:txBody>
          <a:bodyPr>
            <a:normAutofit/>
          </a:bodyPr>
          <a:lstStyle/>
          <a:p>
            <a:r>
              <a:rPr lang="en-GB" dirty="0"/>
              <a:t>Note: it is important to recognise that these entrepreneurial ventures will seek to become financially sustainable, in order to respond to the needs of their target audience(s).</a:t>
            </a:r>
          </a:p>
          <a:p>
            <a:r>
              <a:rPr lang="en-GB" b="1" dirty="0"/>
              <a:t>Intrapreneurship </a:t>
            </a:r>
            <a:r>
              <a:rPr lang="en-GB" dirty="0"/>
              <a:t>is the application of enterprise behaviours, attributes and skills </a:t>
            </a:r>
            <a:r>
              <a:rPr lang="en-GB" u="sng" dirty="0"/>
              <a:t>within</a:t>
            </a:r>
            <a:r>
              <a:rPr lang="en-GB" dirty="0"/>
              <a:t> an existing micro or small business, corporate or public-sector organisation.</a:t>
            </a:r>
            <a:endParaRPr lang="en-GB" sz="2400" i="1" dirty="0"/>
          </a:p>
        </p:txBody>
      </p:sp>
      <p:sp>
        <p:nvSpPr>
          <p:cNvPr id="5" name="TextBox 4">
            <a:extLst>
              <a:ext uri="{FF2B5EF4-FFF2-40B4-BE49-F238E27FC236}">
                <a16:creationId xmlns:a16="http://schemas.microsoft.com/office/drawing/2014/main" id="{0B7F95CE-B2E2-4C6A-891D-751C101DE153}"/>
              </a:ext>
            </a:extLst>
          </p:cNvPr>
          <p:cNvSpPr txBox="1"/>
          <p:nvPr/>
        </p:nvSpPr>
        <p:spPr>
          <a:xfrm>
            <a:off x="4457700" y="6021288"/>
            <a:ext cx="4299698" cy="400110"/>
          </a:xfrm>
          <a:prstGeom prst="rect">
            <a:avLst/>
          </a:prstGeom>
          <a:noFill/>
        </p:spPr>
        <p:txBody>
          <a:bodyPr wrap="square" rtlCol="0">
            <a:spAutoFit/>
          </a:bodyPr>
          <a:lstStyle/>
          <a:p>
            <a:pPr algn="r"/>
            <a:r>
              <a:rPr lang="en-GB" sz="2000" b="1" dirty="0"/>
              <a:t>(QAA</a:t>
            </a:r>
            <a:r>
              <a:rPr lang="en-GB" sz="2000" b="1" dirty="0">
                <a:latin typeface="Calibri" panose="020F0502020204030204" pitchFamily="34" charset="0"/>
                <a:cs typeface="Calibri" panose="020F0502020204030204" pitchFamily="34" charset="0"/>
              </a:rPr>
              <a:t>, 2018, p.8</a:t>
            </a:r>
            <a:r>
              <a:rPr lang="en-GB" sz="2000" b="1" dirty="0"/>
              <a:t>)</a:t>
            </a:r>
          </a:p>
        </p:txBody>
      </p:sp>
    </p:spTree>
    <p:extLst>
      <p:ext uri="{BB962C8B-B14F-4D97-AF65-F5344CB8AC3E}">
        <p14:creationId xmlns:p14="http://schemas.microsoft.com/office/powerpoint/2010/main" val="248978447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5"/>
            <a:ext cx="7886700" cy="926842"/>
          </a:xfrm>
        </p:spPr>
        <p:txBody>
          <a:bodyPr>
            <a:normAutofit/>
          </a:bodyPr>
          <a:lstStyle/>
          <a:p>
            <a:pPr algn="ctr"/>
            <a:r>
              <a:rPr lang="en-GB" sz="3200" b="1" dirty="0"/>
              <a:t>Using your experience to ‘sell’ yourself</a:t>
            </a:r>
            <a:endParaRPr lang="en-GB" sz="3200" dirty="0"/>
          </a:p>
        </p:txBody>
      </p:sp>
      <p:sp>
        <p:nvSpPr>
          <p:cNvPr id="3" name="Content Placeholder 2"/>
          <p:cNvSpPr>
            <a:spLocks noGrp="1"/>
          </p:cNvSpPr>
          <p:nvPr>
            <p:ph sz="half" idx="1"/>
          </p:nvPr>
        </p:nvSpPr>
        <p:spPr>
          <a:xfrm>
            <a:off x="611560" y="1340768"/>
            <a:ext cx="8104956" cy="4275850"/>
          </a:xfrm>
        </p:spPr>
        <p:txBody>
          <a:bodyPr>
            <a:noAutofit/>
          </a:bodyPr>
          <a:lstStyle/>
          <a:p>
            <a:r>
              <a:rPr lang="en-GB" dirty="0"/>
              <a:t>In the self-assessment that we looked at previously you were asked to think of examples from your own experience to support your assessment.</a:t>
            </a:r>
          </a:p>
          <a:p>
            <a:r>
              <a:rPr lang="en-GB" dirty="0"/>
              <a:t>Using your own experience means that you can personalise your statements and demonstrates practical experience as well as knowledge and understanding</a:t>
            </a:r>
          </a:p>
          <a:p>
            <a:r>
              <a:rPr lang="en-GB" dirty="0"/>
              <a:t>This is also a valuable technique to use in competency-based interviews</a:t>
            </a:r>
          </a:p>
        </p:txBody>
      </p:sp>
    </p:spTree>
    <p:extLst>
      <p:ext uri="{BB962C8B-B14F-4D97-AF65-F5344CB8AC3E}">
        <p14:creationId xmlns:p14="http://schemas.microsoft.com/office/powerpoint/2010/main" val="73828917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The STAR technique</a:t>
            </a:r>
            <a:endParaRPr lang="en-GB" sz="3200" dirty="0"/>
          </a:p>
        </p:txBody>
      </p:sp>
      <p:sp>
        <p:nvSpPr>
          <p:cNvPr id="3" name="Content Placeholder 2"/>
          <p:cNvSpPr>
            <a:spLocks noGrp="1"/>
          </p:cNvSpPr>
          <p:nvPr>
            <p:ph sz="half" idx="1"/>
          </p:nvPr>
        </p:nvSpPr>
        <p:spPr>
          <a:xfrm>
            <a:off x="395536" y="1844824"/>
            <a:ext cx="8176964" cy="2952328"/>
          </a:xfrm>
        </p:spPr>
        <p:txBody>
          <a:bodyPr>
            <a:noAutofit/>
          </a:bodyPr>
          <a:lstStyle/>
          <a:p>
            <a:r>
              <a:rPr lang="en-GB" sz="2400" dirty="0"/>
              <a:t>This has been formalised as the STAR technique</a:t>
            </a:r>
          </a:p>
          <a:p>
            <a:r>
              <a:rPr lang="en-GB" sz="2400" dirty="0"/>
              <a:t>This is a four stage for promoting yourself in an interview or review process</a:t>
            </a:r>
          </a:p>
          <a:p>
            <a:r>
              <a:rPr lang="en-GB" sz="2400" b="1" dirty="0"/>
              <a:t>Situation</a:t>
            </a:r>
            <a:r>
              <a:rPr lang="en-GB" sz="2400" dirty="0"/>
              <a:t> – set the context for your example (e.g. what was happening, who was involved etc.)</a:t>
            </a:r>
          </a:p>
          <a:p>
            <a:r>
              <a:rPr lang="en-GB" sz="2400" i="1" dirty="0"/>
              <a:t>N.B. this is similar to the ‘Description’ phase of Gibbs’ model that we discussed earlier</a:t>
            </a:r>
            <a:endParaRPr lang="en-GB" sz="2400" b="1" i="1" dirty="0"/>
          </a:p>
        </p:txBody>
      </p:sp>
      <p:sp>
        <p:nvSpPr>
          <p:cNvPr id="5" name="TextBox 4">
            <a:extLst>
              <a:ext uri="{FF2B5EF4-FFF2-40B4-BE49-F238E27FC236}">
                <a16:creationId xmlns:a16="http://schemas.microsoft.com/office/drawing/2014/main" id="{8992C9BC-A06F-4095-BC51-086B0317E74D}"/>
              </a:ext>
            </a:extLst>
          </p:cNvPr>
          <p:cNvSpPr txBox="1"/>
          <p:nvPr/>
        </p:nvSpPr>
        <p:spPr>
          <a:xfrm>
            <a:off x="4267200" y="5761567"/>
            <a:ext cx="4661647" cy="400110"/>
          </a:xfrm>
          <a:prstGeom prst="rect">
            <a:avLst/>
          </a:prstGeom>
          <a:noFill/>
        </p:spPr>
        <p:txBody>
          <a:bodyPr wrap="square" rtlCol="0">
            <a:spAutoFit/>
          </a:bodyPr>
          <a:lstStyle/>
          <a:p>
            <a:pPr algn="r"/>
            <a:r>
              <a:rPr lang="en-GB" sz="2000" b="1" dirty="0"/>
              <a:t>(Based on Higgins</a:t>
            </a:r>
            <a:r>
              <a:rPr lang="en-GB" sz="2000" b="1" dirty="0">
                <a:latin typeface="Calibri" panose="020F0502020204030204" pitchFamily="34" charset="0"/>
                <a:cs typeface="Calibri" panose="020F0502020204030204" pitchFamily="34" charset="0"/>
              </a:rPr>
              <a:t>, 2014</a:t>
            </a:r>
            <a:r>
              <a:rPr lang="en-GB" sz="2000" b="1" dirty="0"/>
              <a:t>)</a:t>
            </a:r>
          </a:p>
        </p:txBody>
      </p:sp>
    </p:spTree>
    <p:extLst>
      <p:ext uri="{BB962C8B-B14F-4D97-AF65-F5344CB8AC3E}">
        <p14:creationId xmlns:p14="http://schemas.microsoft.com/office/powerpoint/2010/main" val="208488585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5"/>
            <a:ext cx="7886700" cy="854834"/>
          </a:xfrm>
        </p:spPr>
        <p:txBody>
          <a:bodyPr>
            <a:normAutofit/>
          </a:bodyPr>
          <a:lstStyle/>
          <a:p>
            <a:pPr algn="ctr"/>
            <a:r>
              <a:rPr lang="en-GB" sz="3200" b="1" dirty="0"/>
              <a:t>The STAR technique</a:t>
            </a:r>
            <a:endParaRPr lang="en-GB" sz="3200" dirty="0"/>
          </a:p>
        </p:txBody>
      </p:sp>
      <p:sp>
        <p:nvSpPr>
          <p:cNvPr id="3" name="Content Placeholder 2"/>
          <p:cNvSpPr>
            <a:spLocks noGrp="1"/>
          </p:cNvSpPr>
          <p:nvPr>
            <p:ph sz="half" idx="1"/>
          </p:nvPr>
        </p:nvSpPr>
        <p:spPr>
          <a:xfrm>
            <a:off x="323528" y="1340768"/>
            <a:ext cx="8424936" cy="3747966"/>
          </a:xfrm>
        </p:spPr>
        <p:txBody>
          <a:bodyPr>
            <a:noAutofit/>
          </a:bodyPr>
          <a:lstStyle/>
          <a:p>
            <a:r>
              <a:rPr lang="en-GB" b="1" dirty="0"/>
              <a:t>Task</a:t>
            </a:r>
            <a:r>
              <a:rPr lang="en-GB" dirty="0"/>
              <a:t> – what was required of you?, what were the expected outcomes for the situation?, what needed to happen?</a:t>
            </a:r>
          </a:p>
          <a:p>
            <a:r>
              <a:rPr lang="en-GB" b="1" dirty="0"/>
              <a:t>Activity</a:t>
            </a:r>
            <a:r>
              <a:rPr lang="en-GB" dirty="0"/>
              <a:t> – explain what you actually did, describe the steps that you had to take to solve the situation</a:t>
            </a:r>
          </a:p>
          <a:p>
            <a:r>
              <a:rPr lang="en-GB" b="1" dirty="0"/>
              <a:t>Result</a:t>
            </a:r>
            <a:r>
              <a:rPr lang="en-GB" dirty="0"/>
              <a:t> – what actually happened?, did you meet the outcomes?, what other benefits were there?</a:t>
            </a:r>
            <a:endParaRPr lang="en-GB" b="1" dirty="0"/>
          </a:p>
        </p:txBody>
      </p:sp>
      <p:sp>
        <p:nvSpPr>
          <p:cNvPr id="5" name="TextBox 4">
            <a:extLst>
              <a:ext uri="{FF2B5EF4-FFF2-40B4-BE49-F238E27FC236}">
                <a16:creationId xmlns:a16="http://schemas.microsoft.com/office/drawing/2014/main" id="{8992C9BC-A06F-4095-BC51-086B0317E74D}"/>
              </a:ext>
            </a:extLst>
          </p:cNvPr>
          <p:cNvSpPr txBox="1"/>
          <p:nvPr/>
        </p:nvSpPr>
        <p:spPr>
          <a:xfrm>
            <a:off x="4427984" y="6165304"/>
            <a:ext cx="4471147" cy="707886"/>
          </a:xfrm>
          <a:prstGeom prst="rect">
            <a:avLst/>
          </a:prstGeom>
          <a:noFill/>
        </p:spPr>
        <p:txBody>
          <a:bodyPr wrap="square" rtlCol="0">
            <a:spAutoFit/>
          </a:bodyPr>
          <a:lstStyle/>
          <a:p>
            <a:pPr algn="r"/>
            <a:r>
              <a:rPr lang="en-GB" sz="2000" b="1" dirty="0"/>
              <a:t>(Based on Higgins</a:t>
            </a:r>
            <a:r>
              <a:rPr lang="en-GB" sz="2000" b="1" dirty="0">
                <a:latin typeface="Calibri" panose="020F0502020204030204" pitchFamily="34" charset="0"/>
                <a:cs typeface="Calibri" panose="020F0502020204030204" pitchFamily="34" charset="0"/>
              </a:rPr>
              <a:t>, 2014 and The National </a:t>
            </a:r>
            <a:r>
              <a:rPr lang="en-GB" sz="2000" b="1">
                <a:latin typeface="Calibri" panose="020F0502020204030204" pitchFamily="34" charset="0"/>
                <a:cs typeface="Calibri" panose="020F0502020204030204" pitchFamily="34" charset="0"/>
              </a:rPr>
              <a:t>Careers Serv</a:t>
            </a:r>
            <a:r>
              <a:rPr lang="en-GB" sz="2000" b="1"/>
              <a:t>)</a:t>
            </a:r>
            <a:endParaRPr lang="en-GB" sz="2000" b="1" dirty="0"/>
          </a:p>
        </p:txBody>
      </p:sp>
    </p:spTree>
    <p:extLst>
      <p:ext uri="{BB962C8B-B14F-4D97-AF65-F5344CB8AC3E}">
        <p14:creationId xmlns:p14="http://schemas.microsoft.com/office/powerpoint/2010/main" val="272009070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5"/>
            <a:ext cx="7886700" cy="782826"/>
          </a:xfrm>
        </p:spPr>
        <p:txBody>
          <a:bodyPr>
            <a:normAutofit/>
          </a:bodyPr>
          <a:lstStyle/>
          <a:p>
            <a:pPr algn="ctr"/>
            <a:r>
              <a:rPr lang="en-GB" sz="3200" b="1" dirty="0"/>
              <a:t>The STAR technique some things to consider</a:t>
            </a:r>
            <a:endParaRPr lang="en-GB" sz="3200" dirty="0"/>
          </a:p>
        </p:txBody>
      </p:sp>
      <p:sp>
        <p:nvSpPr>
          <p:cNvPr id="3" name="Content Placeholder 2"/>
          <p:cNvSpPr>
            <a:spLocks noGrp="1"/>
          </p:cNvSpPr>
          <p:nvPr>
            <p:ph sz="half" idx="1"/>
          </p:nvPr>
        </p:nvSpPr>
        <p:spPr>
          <a:xfrm>
            <a:off x="539552" y="1268760"/>
            <a:ext cx="8104956" cy="3926226"/>
          </a:xfrm>
        </p:spPr>
        <p:txBody>
          <a:bodyPr>
            <a:noAutofit/>
          </a:bodyPr>
          <a:lstStyle/>
          <a:p>
            <a:r>
              <a:rPr lang="en-GB" dirty="0"/>
              <a:t>“It’s important to speak in specific rather than general terms and quantify your success”. </a:t>
            </a:r>
          </a:p>
          <a:p>
            <a:r>
              <a:rPr lang="en-GB" dirty="0"/>
              <a:t>“From a listener’s perspective, this makes the story more interesting and they are more able to gauge your success”.</a:t>
            </a:r>
          </a:p>
          <a:p>
            <a:r>
              <a:rPr lang="en-GB" dirty="0"/>
              <a:t>“Nameless figures and undefined successes can make the answer feel less convincing”.</a:t>
            </a:r>
          </a:p>
          <a:p>
            <a:endParaRPr lang="en-GB" dirty="0"/>
          </a:p>
        </p:txBody>
      </p:sp>
      <p:sp>
        <p:nvSpPr>
          <p:cNvPr id="5" name="TextBox 4">
            <a:extLst>
              <a:ext uri="{FF2B5EF4-FFF2-40B4-BE49-F238E27FC236}">
                <a16:creationId xmlns:a16="http://schemas.microsoft.com/office/drawing/2014/main" id="{8992C9BC-A06F-4095-BC51-086B0317E74D}"/>
              </a:ext>
            </a:extLst>
          </p:cNvPr>
          <p:cNvSpPr txBox="1"/>
          <p:nvPr/>
        </p:nvSpPr>
        <p:spPr>
          <a:xfrm>
            <a:off x="4457700" y="6021288"/>
            <a:ext cx="4299698" cy="400110"/>
          </a:xfrm>
          <a:prstGeom prst="rect">
            <a:avLst/>
          </a:prstGeom>
          <a:noFill/>
        </p:spPr>
        <p:txBody>
          <a:bodyPr wrap="square" rtlCol="0">
            <a:spAutoFit/>
          </a:bodyPr>
          <a:lstStyle/>
          <a:p>
            <a:pPr algn="r"/>
            <a:r>
              <a:rPr lang="en-GB" sz="2000" b="1" dirty="0"/>
              <a:t>(Higgins</a:t>
            </a:r>
            <a:r>
              <a:rPr lang="en-GB" sz="2000" b="1" dirty="0">
                <a:latin typeface="Calibri" panose="020F0502020204030204" pitchFamily="34" charset="0"/>
                <a:cs typeface="Calibri" panose="020F0502020204030204" pitchFamily="34" charset="0"/>
              </a:rPr>
              <a:t>, 2014</a:t>
            </a:r>
            <a:r>
              <a:rPr lang="en-GB" sz="2000" b="1" dirty="0"/>
              <a:t>)</a:t>
            </a:r>
          </a:p>
        </p:txBody>
      </p:sp>
    </p:spTree>
    <p:extLst>
      <p:ext uri="{BB962C8B-B14F-4D97-AF65-F5344CB8AC3E}">
        <p14:creationId xmlns:p14="http://schemas.microsoft.com/office/powerpoint/2010/main" val="378948313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5"/>
            <a:ext cx="7886700" cy="765228"/>
          </a:xfrm>
        </p:spPr>
        <p:txBody>
          <a:bodyPr>
            <a:normAutofit/>
          </a:bodyPr>
          <a:lstStyle/>
          <a:p>
            <a:pPr algn="ctr"/>
            <a:r>
              <a:rPr lang="en-GB" sz="3200" b="1" dirty="0"/>
              <a:t>The STAR technique some things to consider</a:t>
            </a:r>
            <a:endParaRPr lang="cy-GB" sz="3200" dirty="0"/>
          </a:p>
        </p:txBody>
      </p:sp>
      <p:sp>
        <p:nvSpPr>
          <p:cNvPr id="3" name="Content Placeholder 2"/>
          <p:cNvSpPr>
            <a:spLocks noGrp="1"/>
          </p:cNvSpPr>
          <p:nvPr>
            <p:ph sz="half" idx="1"/>
          </p:nvPr>
        </p:nvSpPr>
        <p:spPr>
          <a:xfrm>
            <a:off x="395536" y="1426934"/>
            <a:ext cx="7888932" cy="3926226"/>
          </a:xfrm>
        </p:spPr>
        <p:txBody>
          <a:bodyPr>
            <a:noAutofit/>
          </a:bodyPr>
          <a:lstStyle/>
          <a:p>
            <a:r>
              <a:rPr lang="en-GB" dirty="0"/>
              <a:t>“Secondly, as there are likely to be many questions and interviewers have short attention spans, it’s important to keep your answers concise”.</a:t>
            </a:r>
          </a:p>
          <a:p>
            <a:r>
              <a:rPr lang="en-GB" dirty="0"/>
              <a:t>“ Convey the maximum achievement in the minimum time”. </a:t>
            </a:r>
          </a:p>
          <a:p>
            <a:r>
              <a:rPr lang="en-GB" dirty="0"/>
              <a:t>“Finally, it’s important to finish on a positive note so the overall impression is strong”.</a:t>
            </a:r>
          </a:p>
        </p:txBody>
      </p:sp>
      <p:sp>
        <p:nvSpPr>
          <p:cNvPr id="5" name="TextBox 4">
            <a:extLst>
              <a:ext uri="{FF2B5EF4-FFF2-40B4-BE49-F238E27FC236}">
                <a16:creationId xmlns:a16="http://schemas.microsoft.com/office/drawing/2014/main" id="{8992C9BC-A06F-4095-BC51-086B0317E74D}"/>
              </a:ext>
            </a:extLst>
          </p:cNvPr>
          <p:cNvSpPr txBox="1"/>
          <p:nvPr/>
        </p:nvSpPr>
        <p:spPr>
          <a:xfrm>
            <a:off x="4629149" y="5217458"/>
            <a:ext cx="4299698" cy="400110"/>
          </a:xfrm>
          <a:prstGeom prst="rect">
            <a:avLst/>
          </a:prstGeom>
          <a:noFill/>
        </p:spPr>
        <p:txBody>
          <a:bodyPr wrap="square" rtlCol="0">
            <a:spAutoFit/>
          </a:bodyPr>
          <a:lstStyle/>
          <a:p>
            <a:pPr algn="r"/>
            <a:r>
              <a:rPr lang="en-GB" sz="2000" b="1" dirty="0"/>
              <a:t>(Higgins</a:t>
            </a:r>
            <a:r>
              <a:rPr lang="en-GB" sz="2000" b="1" dirty="0">
                <a:latin typeface="Calibri" panose="020F0502020204030204" pitchFamily="34" charset="0"/>
                <a:cs typeface="Calibri" panose="020F0502020204030204" pitchFamily="34" charset="0"/>
              </a:rPr>
              <a:t>, 2014</a:t>
            </a:r>
            <a:r>
              <a:rPr lang="en-GB" sz="2000" b="1" dirty="0"/>
              <a:t>)</a:t>
            </a:r>
          </a:p>
        </p:txBody>
      </p:sp>
      <p:sp>
        <p:nvSpPr>
          <p:cNvPr id="6" name="TextBox 5">
            <a:extLst>
              <a:ext uri="{FF2B5EF4-FFF2-40B4-BE49-F238E27FC236}">
                <a16:creationId xmlns:a16="http://schemas.microsoft.com/office/drawing/2014/main" id="{C461FF58-4070-494A-9B4A-EFD3919CEFDF}"/>
              </a:ext>
            </a:extLst>
          </p:cNvPr>
          <p:cNvSpPr txBox="1"/>
          <p:nvPr/>
        </p:nvSpPr>
        <p:spPr>
          <a:xfrm>
            <a:off x="3995936" y="6021288"/>
            <a:ext cx="4788895" cy="400110"/>
          </a:xfrm>
          <a:prstGeom prst="rect">
            <a:avLst/>
          </a:prstGeom>
          <a:noFill/>
        </p:spPr>
        <p:txBody>
          <a:bodyPr wrap="square" rtlCol="0">
            <a:spAutoFit/>
          </a:bodyPr>
          <a:lstStyle/>
          <a:p>
            <a:pPr algn="r"/>
            <a:r>
              <a:rPr lang="en-GB" sz="2000" b="1" dirty="0"/>
              <a:t>Guided Study 4: Using the STAR Technique</a:t>
            </a: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63888" y="5955129"/>
            <a:ext cx="532427" cy="532427"/>
          </a:xfrm>
          <a:prstGeom prst="rect">
            <a:avLst/>
          </a:prstGeom>
        </p:spPr>
      </p:pic>
    </p:spTree>
    <p:extLst>
      <p:ext uri="{BB962C8B-B14F-4D97-AF65-F5344CB8AC3E}">
        <p14:creationId xmlns:p14="http://schemas.microsoft.com/office/powerpoint/2010/main" val="314491989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Keeping track of your Personal Development</a:t>
            </a:r>
            <a:endParaRPr lang="en-GB" sz="3200" dirty="0"/>
          </a:p>
        </p:txBody>
      </p:sp>
      <p:sp>
        <p:nvSpPr>
          <p:cNvPr id="3" name="Content Placeholder 2"/>
          <p:cNvSpPr>
            <a:spLocks noGrp="1"/>
          </p:cNvSpPr>
          <p:nvPr>
            <p:ph sz="half" idx="1"/>
          </p:nvPr>
        </p:nvSpPr>
        <p:spPr>
          <a:xfrm>
            <a:off x="560960" y="1196752"/>
            <a:ext cx="8331519" cy="3926226"/>
          </a:xfrm>
        </p:spPr>
        <p:txBody>
          <a:bodyPr>
            <a:noAutofit/>
          </a:bodyPr>
          <a:lstStyle/>
          <a:p>
            <a:r>
              <a:rPr lang="en-GB" dirty="0"/>
              <a:t>It is all very well taking part in Personal Development activities, but you also need a way of keeping track of what you have done.</a:t>
            </a:r>
          </a:p>
          <a:p>
            <a:r>
              <a:rPr lang="en-GB" dirty="0"/>
              <a:t>The Chartered Institute of Personnel &amp; Development recommends that professionals keep a record of their CPD activities (CIPD, No Date)</a:t>
            </a:r>
          </a:p>
          <a:p>
            <a:r>
              <a:rPr lang="en-GB" dirty="0"/>
              <a:t>This is also reinforced by Stella Cottrell (2021) in </a:t>
            </a:r>
            <a:r>
              <a:rPr lang="en-GB" i="1" dirty="0">
                <a:hlinkClick r:id="rId3"/>
              </a:rPr>
              <a:t>Skills for Success</a:t>
            </a:r>
            <a:endParaRPr lang="en-GB" dirty="0"/>
          </a:p>
        </p:txBody>
      </p:sp>
    </p:spTree>
    <p:extLst>
      <p:ext uri="{BB962C8B-B14F-4D97-AF65-F5344CB8AC3E}">
        <p14:creationId xmlns:p14="http://schemas.microsoft.com/office/powerpoint/2010/main" val="214836020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Keeping track of your Personal Development</a:t>
            </a:r>
            <a:endParaRPr lang="en-GB" sz="3200" dirty="0"/>
          </a:p>
        </p:txBody>
      </p:sp>
      <p:sp>
        <p:nvSpPr>
          <p:cNvPr id="3" name="Content Placeholder 2"/>
          <p:cNvSpPr>
            <a:spLocks noGrp="1"/>
          </p:cNvSpPr>
          <p:nvPr>
            <p:ph sz="half" idx="1"/>
          </p:nvPr>
        </p:nvSpPr>
        <p:spPr>
          <a:xfrm>
            <a:off x="571500" y="1291232"/>
            <a:ext cx="7960940" cy="3926226"/>
          </a:xfrm>
        </p:spPr>
        <p:txBody>
          <a:bodyPr>
            <a:noAutofit/>
          </a:bodyPr>
          <a:lstStyle/>
          <a:p>
            <a:r>
              <a:rPr lang="en-GB" dirty="0"/>
              <a:t>The Dearing Report on Higher Education (1997) also made this point and the QAA has recommended that students should keep;</a:t>
            </a:r>
          </a:p>
          <a:p>
            <a:pPr marL="0" indent="0" algn="ctr">
              <a:buNone/>
            </a:pPr>
            <a:r>
              <a:rPr lang="en-GB" i="1" dirty="0"/>
              <a:t>“personal records of learning and achievements, progress reviews and plans that are used to clarify personal goals and can provide a resource from which material is selected to produce personal statements and CVs for employers, admissions tutors and others”.</a:t>
            </a:r>
          </a:p>
          <a:p>
            <a:endParaRPr lang="en-GB" dirty="0"/>
          </a:p>
        </p:txBody>
      </p:sp>
      <p:sp>
        <p:nvSpPr>
          <p:cNvPr id="6" name="TextBox 5">
            <a:extLst>
              <a:ext uri="{FF2B5EF4-FFF2-40B4-BE49-F238E27FC236}">
                <a16:creationId xmlns:a16="http://schemas.microsoft.com/office/drawing/2014/main" id="{C461FF58-4070-494A-9B4A-EFD3919CEFDF}"/>
              </a:ext>
            </a:extLst>
          </p:cNvPr>
          <p:cNvSpPr txBox="1"/>
          <p:nvPr/>
        </p:nvSpPr>
        <p:spPr>
          <a:xfrm>
            <a:off x="4222376" y="5863082"/>
            <a:ext cx="4706471" cy="400110"/>
          </a:xfrm>
          <a:prstGeom prst="rect">
            <a:avLst/>
          </a:prstGeom>
          <a:noFill/>
        </p:spPr>
        <p:txBody>
          <a:bodyPr wrap="square" rtlCol="0">
            <a:spAutoFit/>
          </a:bodyPr>
          <a:lstStyle/>
          <a:p>
            <a:pPr algn="r"/>
            <a:r>
              <a:rPr lang="en-GB" sz="2000" b="1" dirty="0"/>
              <a:t>(QAA, 2009, p.3)</a:t>
            </a:r>
          </a:p>
        </p:txBody>
      </p:sp>
    </p:spTree>
    <p:extLst>
      <p:ext uri="{BB962C8B-B14F-4D97-AF65-F5344CB8AC3E}">
        <p14:creationId xmlns:p14="http://schemas.microsoft.com/office/powerpoint/2010/main" val="324274088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normAutofit/>
          </a:bodyPr>
          <a:lstStyle/>
          <a:p>
            <a:pPr algn="ctr"/>
            <a:r>
              <a:rPr lang="en-GB" sz="3200" b="1" dirty="0"/>
              <a:t>Personal Development Plan</a:t>
            </a:r>
            <a:br>
              <a:rPr lang="en-GB" sz="3200" b="1" dirty="0"/>
            </a:br>
            <a:endParaRPr lang="cy-GB" sz="3200" dirty="0"/>
          </a:p>
        </p:txBody>
      </p:sp>
      <p:sp>
        <p:nvSpPr>
          <p:cNvPr id="8" name="TextBox 7"/>
          <p:cNvSpPr txBox="1"/>
          <p:nvPr/>
        </p:nvSpPr>
        <p:spPr>
          <a:xfrm>
            <a:off x="393304" y="2276872"/>
            <a:ext cx="8064896" cy="523220"/>
          </a:xfrm>
          <a:prstGeom prst="rect">
            <a:avLst/>
          </a:prstGeom>
          <a:noFill/>
        </p:spPr>
        <p:txBody>
          <a:bodyPr wrap="square" rtlCol="0">
            <a:spAutoFit/>
          </a:bodyPr>
          <a:lstStyle/>
          <a:p>
            <a:pPr algn="ctr"/>
            <a:r>
              <a:rPr lang="en-GB" sz="2800" i="1" dirty="0"/>
              <a:t>Does anyone use a Personal Development Plan?</a:t>
            </a: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9912" y="3164146"/>
            <a:ext cx="1358881" cy="1358881"/>
          </a:xfrm>
          <a:prstGeom prst="rect">
            <a:avLst/>
          </a:prstGeom>
        </p:spPr>
      </p:pic>
    </p:spTree>
    <p:extLst>
      <p:ext uri="{BB962C8B-B14F-4D97-AF65-F5344CB8AC3E}">
        <p14:creationId xmlns:p14="http://schemas.microsoft.com/office/powerpoint/2010/main" val="77802148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75A05-FCB8-4D2D-9D8E-5F61A5C44548}"/>
              </a:ext>
            </a:extLst>
          </p:cNvPr>
          <p:cNvSpPr>
            <a:spLocks noGrp="1"/>
          </p:cNvSpPr>
          <p:nvPr>
            <p:ph type="title"/>
          </p:nvPr>
        </p:nvSpPr>
        <p:spPr>
          <a:xfrm>
            <a:off x="628650" y="125236"/>
            <a:ext cx="7886700" cy="1325563"/>
          </a:xfrm>
        </p:spPr>
        <p:txBody>
          <a:bodyPr>
            <a:normAutofit/>
          </a:bodyPr>
          <a:lstStyle/>
          <a:p>
            <a:pPr algn="ctr"/>
            <a:r>
              <a:rPr lang="en-GB" sz="3600" dirty="0"/>
              <a:t>Suggested reading</a:t>
            </a:r>
            <a:br>
              <a:rPr lang="en-GB" sz="3600" dirty="0"/>
            </a:br>
            <a:r>
              <a:rPr lang="en-GB" sz="3600" dirty="0" err="1"/>
              <a:t>Deunydd</a:t>
            </a:r>
            <a:r>
              <a:rPr lang="en-GB" sz="3600" dirty="0"/>
              <a:t> </a:t>
            </a:r>
            <a:r>
              <a:rPr lang="en-GB" sz="3600" dirty="0" err="1"/>
              <a:t>darllen</a:t>
            </a:r>
            <a:r>
              <a:rPr lang="en-GB" sz="3600" dirty="0"/>
              <a:t> a </a:t>
            </a:r>
            <a:r>
              <a:rPr lang="en-GB" sz="3600" dirty="0" err="1"/>
              <a:t>argymellir</a:t>
            </a:r>
            <a:endParaRPr lang="en-GB" sz="3600" dirty="0"/>
          </a:p>
        </p:txBody>
      </p:sp>
      <p:sp>
        <p:nvSpPr>
          <p:cNvPr id="5" name="TextBox 4">
            <a:extLst>
              <a:ext uri="{FF2B5EF4-FFF2-40B4-BE49-F238E27FC236}">
                <a16:creationId xmlns:a16="http://schemas.microsoft.com/office/drawing/2014/main" id="{176DC376-090D-4558-8662-E6878E064F0C}"/>
              </a:ext>
            </a:extLst>
          </p:cNvPr>
          <p:cNvSpPr txBox="1"/>
          <p:nvPr/>
        </p:nvSpPr>
        <p:spPr>
          <a:xfrm>
            <a:off x="628650" y="1450799"/>
            <a:ext cx="7886700" cy="1938992"/>
          </a:xfrm>
          <a:prstGeom prst="rect">
            <a:avLst/>
          </a:prstGeom>
          <a:noFill/>
        </p:spPr>
        <p:txBody>
          <a:bodyPr wrap="square" rtlCol="0">
            <a:spAutoFit/>
          </a:bodyPr>
          <a:lstStyle/>
          <a:p>
            <a:pPr algn="ctr"/>
            <a:r>
              <a:rPr lang="en-GB" sz="2400" i="1" dirty="0"/>
              <a:t>As well as the reference list below you might also want to look at the following articles which can all be found via the Library search.</a:t>
            </a:r>
          </a:p>
          <a:p>
            <a:pPr algn="ctr"/>
            <a:r>
              <a:rPr lang="cy-GB" sz="2400" i="1" dirty="0"/>
              <a:t>Yn ogystal â’r rhestr gyfeirio isod, gallwch hefyd edrych ar yr erthyglau a ganlyn sydd ar gael drwy gynnal chwiliad Llyfrgell.</a:t>
            </a:r>
          </a:p>
        </p:txBody>
      </p:sp>
      <p:sp>
        <p:nvSpPr>
          <p:cNvPr id="7" name="TextBox 6">
            <a:extLst>
              <a:ext uri="{FF2B5EF4-FFF2-40B4-BE49-F238E27FC236}">
                <a16:creationId xmlns:a16="http://schemas.microsoft.com/office/drawing/2014/main" id="{C026726F-136F-41C7-8F2D-89A894241D9F}"/>
              </a:ext>
            </a:extLst>
          </p:cNvPr>
          <p:cNvSpPr txBox="1"/>
          <p:nvPr/>
        </p:nvSpPr>
        <p:spPr>
          <a:xfrm>
            <a:off x="628650" y="3908816"/>
            <a:ext cx="7886700" cy="646331"/>
          </a:xfrm>
          <a:prstGeom prst="rect">
            <a:avLst/>
          </a:prstGeom>
          <a:noFill/>
        </p:spPr>
        <p:txBody>
          <a:bodyPr wrap="square" rtlCol="0">
            <a:spAutoFit/>
          </a:bodyPr>
          <a:lstStyle/>
          <a:p>
            <a:r>
              <a:rPr lang="en-GB" dirty="0"/>
              <a:t>Fry. E (2010) </a:t>
            </a:r>
            <a:r>
              <a:rPr lang="en-GB" i="1" dirty="0"/>
              <a:t>How to approach your own career like an entrepreneur.</a:t>
            </a:r>
          </a:p>
          <a:p>
            <a:r>
              <a:rPr lang="en-GB" dirty="0"/>
              <a:t>Meredith Corporation Fortune, 2015, Vol./Cyf.171 (1), p./t.84-90</a:t>
            </a:r>
          </a:p>
        </p:txBody>
      </p:sp>
      <p:sp>
        <p:nvSpPr>
          <p:cNvPr id="8" name="TextBox 7">
            <a:extLst>
              <a:ext uri="{FF2B5EF4-FFF2-40B4-BE49-F238E27FC236}">
                <a16:creationId xmlns:a16="http://schemas.microsoft.com/office/drawing/2014/main" id="{C53BA6AC-BB48-45AD-B99C-2DDDC2FC4061}"/>
              </a:ext>
            </a:extLst>
          </p:cNvPr>
          <p:cNvSpPr txBox="1"/>
          <p:nvPr/>
        </p:nvSpPr>
        <p:spPr>
          <a:xfrm>
            <a:off x="628650" y="4715354"/>
            <a:ext cx="7886700" cy="923330"/>
          </a:xfrm>
          <a:prstGeom prst="rect">
            <a:avLst/>
          </a:prstGeom>
          <a:noFill/>
        </p:spPr>
        <p:txBody>
          <a:bodyPr wrap="square" rtlCol="0">
            <a:spAutoFit/>
          </a:bodyPr>
          <a:lstStyle/>
          <a:p>
            <a:r>
              <a:rPr lang="en-GB" dirty="0"/>
              <a:t>Reiter-</a:t>
            </a:r>
            <a:r>
              <a:rPr lang="en-GB" dirty="0" err="1"/>
              <a:t>Palmon</a:t>
            </a:r>
            <a:r>
              <a:rPr lang="en-GB" dirty="0"/>
              <a:t>. R (2011) </a:t>
            </a:r>
            <a:r>
              <a:rPr lang="en-GB" i="1" dirty="0"/>
              <a:t>The Psychology of Creativity and Innovation in the Workplace </a:t>
            </a:r>
            <a:r>
              <a:rPr lang="en-GB" dirty="0"/>
              <a:t>Psychology of Aesthetics, Creativity, and the Arts  Vol./</a:t>
            </a:r>
            <a:r>
              <a:rPr lang="en-GB" dirty="0" err="1"/>
              <a:t>Cyf</a:t>
            </a:r>
            <a:r>
              <a:rPr lang="en-GB" dirty="0"/>
              <a:t>. 5, No./</a:t>
            </a:r>
            <a:r>
              <a:rPr lang="en-GB" dirty="0" err="1"/>
              <a:t>Rhif</a:t>
            </a:r>
            <a:r>
              <a:rPr lang="en-GB" dirty="0"/>
              <a:t> 1, pp./tt.1–2</a:t>
            </a:r>
          </a:p>
        </p:txBody>
      </p:sp>
    </p:spTree>
    <p:extLst>
      <p:ext uri="{BB962C8B-B14F-4D97-AF65-F5344CB8AC3E}">
        <p14:creationId xmlns:p14="http://schemas.microsoft.com/office/powerpoint/2010/main" val="610844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75A05-FCB8-4D2D-9D8E-5F61A5C44548}"/>
              </a:ext>
            </a:extLst>
          </p:cNvPr>
          <p:cNvSpPr>
            <a:spLocks noGrp="1"/>
          </p:cNvSpPr>
          <p:nvPr>
            <p:ph type="title"/>
          </p:nvPr>
        </p:nvSpPr>
        <p:spPr>
          <a:xfrm>
            <a:off x="628650" y="125237"/>
            <a:ext cx="7886700" cy="639468"/>
          </a:xfrm>
        </p:spPr>
        <p:txBody>
          <a:bodyPr>
            <a:normAutofit/>
          </a:bodyPr>
          <a:lstStyle/>
          <a:p>
            <a:pPr algn="ctr"/>
            <a:r>
              <a:rPr lang="en-GB" sz="2800" dirty="0"/>
              <a:t>References</a:t>
            </a:r>
          </a:p>
        </p:txBody>
      </p:sp>
      <p:sp>
        <p:nvSpPr>
          <p:cNvPr id="4" name="TextBox 3">
            <a:extLst>
              <a:ext uri="{FF2B5EF4-FFF2-40B4-BE49-F238E27FC236}">
                <a16:creationId xmlns:a16="http://schemas.microsoft.com/office/drawing/2014/main" id="{3AC72ACD-E89F-4874-B450-E2348A0BA86C}"/>
              </a:ext>
            </a:extLst>
          </p:cNvPr>
          <p:cNvSpPr txBox="1"/>
          <p:nvPr/>
        </p:nvSpPr>
        <p:spPr>
          <a:xfrm>
            <a:off x="467544" y="702469"/>
            <a:ext cx="7886700" cy="6155531"/>
          </a:xfrm>
          <a:prstGeom prst="rect">
            <a:avLst/>
          </a:prstGeom>
          <a:noFill/>
        </p:spPr>
        <p:txBody>
          <a:bodyPr wrap="square" rtlCol="0">
            <a:spAutoFit/>
          </a:bodyPr>
          <a:lstStyle/>
          <a:p>
            <a:pPr>
              <a:spcBef>
                <a:spcPts val="600"/>
              </a:spcBef>
              <a:spcAft>
                <a:spcPts val="600"/>
              </a:spcAft>
            </a:pPr>
            <a:r>
              <a:rPr lang="en-GB" sz="1400" dirty="0"/>
              <a:t>Business Wales (2025) </a:t>
            </a:r>
            <a:r>
              <a:rPr lang="en-GB" sz="1400" i="1" dirty="0"/>
              <a:t>Social Business Wales</a:t>
            </a:r>
            <a:r>
              <a:rPr lang="en-GB" sz="1400" dirty="0"/>
              <a:t> Available at: </a:t>
            </a:r>
            <a:r>
              <a:rPr lang="en-GB" sz="1400" dirty="0">
                <a:hlinkClick r:id="rId3"/>
              </a:rPr>
              <a:t>Social Business Wales</a:t>
            </a:r>
            <a:r>
              <a:rPr lang="en-GB" sz="1400" dirty="0"/>
              <a:t> [Accessed 28/01/2025]</a:t>
            </a:r>
          </a:p>
          <a:p>
            <a:pPr>
              <a:spcBef>
                <a:spcPts val="600"/>
              </a:spcBef>
              <a:spcAft>
                <a:spcPts val="600"/>
              </a:spcAft>
            </a:pPr>
            <a:r>
              <a:rPr lang="en-GB" sz="1400" dirty="0"/>
              <a:t>Carmarthenshire County Council (2024) </a:t>
            </a:r>
            <a:r>
              <a:rPr lang="en-GB" sz="1400" i="1" dirty="0"/>
              <a:t>Social Enterprises in Carmarthenshire </a:t>
            </a:r>
            <a:r>
              <a:rPr lang="en-GB" sz="1400" dirty="0"/>
              <a:t>Available at: </a:t>
            </a:r>
            <a:r>
              <a:rPr lang="en-GB" sz="1400" dirty="0">
                <a:hlinkClick r:id="rId4"/>
              </a:rPr>
              <a:t>Social Enterprises in Carmarthenshire - Carmarthenshire County Council</a:t>
            </a:r>
            <a:r>
              <a:rPr lang="en-GB" sz="1400" i="1" dirty="0"/>
              <a:t> </a:t>
            </a:r>
            <a:r>
              <a:rPr lang="en-GB" sz="1400" dirty="0"/>
              <a:t>[Accessed 28/01/2025]</a:t>
            </a:r>
          </a:p>
          <a:p>
            <a:pPr>
              <a:spcBef>
                <a:spcPts val="600"/>
              </a:spcBef>
              <a:spcAft>
                <a:spcPts val="600"/>
              </a:spcAft>
            </a:pPr>
            <a:r>
              <a:rPr lang="en-GB" sz="1400" dirty="0"/>
              <a:t>CIPD (No Date) </a:t>
            </a:r>
            <a:r>
              <a:rPr lang="en-GB" sz="1400" i="1" dirty="0"/>
              <a:t>About CPD</a:t>
            </a:r>
            <a:r>
              <a:rPr lang="en-GB" sz="1400" dirty="0"/>
              <a:t> Available at: </a:t>
            </a:r>
            <a:r>
              <a:rPr lang="en-GB" sz="1400" dirty="0">
                <a:hlinkClick r:id="rId5"/>
              </a:rPr>
              <a:t>What is Continuing Professional Development (CPD) | CIPD | CIPD </a:t>
            </a:r>
            <a:r>
              <a:rPr lang="en-GB" sz="1400" dirty="0"/>
              <a:t>[Accessed 17/01/2025]</a:t>
            </a:r>
          </a:p>
          <a:p>
            <a:pPr>
              <a:spcBef>
                <a:spcPts val="600"/>
              </a:spcBef>
              <a:spcAft>
                <a:spcPts val="600"/>
              </a:spcAft>
            </a:pPr>
            <a:r>
              <a:rPr lang="en-GB" sz="1400" dirty="0"/>
              <a:t>Cottrell, S. (2010) </a:t>
            </a:r>
            <a:r>
              <a:rPr lang="en-GB" sz="1400" i="1" dirty="0"/>
              <a:t>Skills for Success: The Personal Development Planning Handbook (4th ed.)</a:t>
            </a:r>
            <a:r>
              <a:rPr lang="en-GB" sz="1400" dirty="0"/>
              <a:t> Basingstoke: Palgrave Macmillan Available at:  </a:t>
            </a:r>
            <a:r>
              <a:rPr lang="en-GB" sz="1400" dirty="0">
                <a:hlinkClick r:id="rId6"/>
              </a:rPr>
              <a:t>ProQuest </a:t>
            </a:r>
            <a:r>
              <a:rPr lang="en-GB" sz="1400" dirty="0" err="1">
                <a:hlinkClick r:id="rId6"/>
              </a:rPr>
              <a:t>Ebook</a:t>
            </a:r>
            <a:r>
              <a:rPr lang="en-GB" sz="1400" dirty="0">
                <a:hlinkClick r:id="rId6"/>
              </a:rPr>
              <a:t> Central – Reader</a:t>
            </a:r>
            <a:r>
              <a:rPr lang="en-GB" sz="1400" dirty="0"/>
              <a:t> [Accessed 28/01/2025]</a:t>
            </a:r>
          </a:p>
          <a:p>
            <a:pPr>
              <a:spcBef>
                <a:spcPts val="600"/>
              </a:spcBef>
              <a:spcAft>
                <a:spcPts val="600"/>
              </a:spcAft>
            </a:pPr>
            <a:r>
              <a:rPr lang="en-GB" sz="1400" dirty="0"/>
              <a:t>Higgins, M. (2014) </a:t>
            </a:r>
            <a:r>
              <a:rPr lang="en-GB" sz="1400" i="1" dirty="0"/>
              <a:t>Using the Star technique to shine at job interviews: a how-to guide </a:t>
            </a:r>
            <a:r>
              <a:rPr lang="en-GB" sz="1400" dirty="0"/>
              <a:t>Guardian Available at: </a:t>
            </a:r>
            <a:r>
              <a:rPr lang="en-GB" sz="1400" dirty="0">
                <a:hlinkClick r:id="rId7"/>
              </a:rPr>
              <a:t>Using the Star technique to shine at job interviews: a how-to guide | Guardian Careers | The Guardian </a:t>
            </a:r>
            <a:r>
              <a:rPr lang="en-GB" sz="1400" dirty="0"/>
              <a:t>[Accessed 17/01/2025]</a:t>
            </a:r>
          </a:p>
          <a:p>
            <a:pPr>
              <a:spcBef>
                <a:spcPts val="600"/>
              </a:spcBef>
              <a:spcAft>
                <a:spcPts val="600"/>
              </a:spcAft>
            </a:pPr>
            <a:r>
              <a:rPr lang="en-GB" sz="1400" dirty="0"/>
              <a:t>Law, J. (2016) </a:t>
            </a:r>
            <a:r>
              <a:rPr lang="en-GB" sz="1400" i="1" dirty="0"/>
              <a:t>A Dictionary of Business and Management</a:t>
            </a:r>
            <a:r>
              <a:rPr lang="en-GB" sz="1400" dirty="0"/>
              <a:t>, Oxford: Oxford University Press Available at: </a:t>
            </a:r>
            <a:r>
              <a:rPr lang="en-GB" sz="1400" dirty="0">
                <a:hlinkClick r:id="rId8"/>
              </a:rPr>
              <a:t>Dictionary of Business and Management - Oxford Reference </a:t>
            </a:r>
            <a:r>
              <a:rPr lang="en-GB" sz="1400" dirty="0"/>
              <a:t> [Accessed 20/01/2025]</a:t>
            </a:r>
          </a:p>
          <a:p>
            <a:r>
              <a:rPr lang="en-GB" sz="1400" dirty="0"/>
              <a:t>QAA  (2018) </a:t>
            </a:r>
            <a:r>
              <a:rPr lang="en-GB" sz="1400" i="1" dirty="0"/>
              <a:t>Enterprise and Entrepreneurship Education: Guidance for UK Higher Education Providers.</a:t>
            </a:r>
            <a:r>
              <a:rPr lang="en-GB" sz="1400" dirty="0"/>
              <a:t> Gloucester: QAA Available at: </a:t>
            </a:r>
            <a:r>
              <a:rPr lang="en-GB" sz="1400" dirty="0">
                <a:hlinkClick r:id="rId9"/>
              </a:rPr>
              <a:t>Enterprise and Entrepreneurship Education 2018 </a:t>
            </a:r>
            <a:r>
              <a:rPr lang="en-GB" sz="1400" dirty="0"/>
              <a:t> [Accessed 16/01/2025]</a:t>
            </a:r>
          </a:p>
          <a:p>
            <a:pPr>
              <a:spcBef>
                <a:spcPts val="600"/>
              </a:spcBef>
              <a:spcAft>
                <a:spcPts val="600"/>
              </a:spcAft>
            </a:pPr>
            <a:r>
              <a:rPr lang="en-GB" sz="1400" dirty="0"/>
              <a:t>Rae, D.  (2007) </a:t>
            </a:r>
            <a:r>
              <a:rPr lang="en-GB" sz="1400" i="1" dirty="0"/>
              <a:t>Entrepreneurship: From Opportunity to Action.</a:t>
            </a:r>
            <a:r>
              <a:rPr lang="en-GB" sz="1400" dirty="0"/>
              <a:t> Basingstoke: Palgrave Macmillan</a:t>
            </a:r>
          </a:p>
          <a:p>
            <a:pPr>
              <a:spcBef>
                <a:spcPts val="600"/>
              </a:spcBef>
              <a:spcAft>
                <a:spcPts val="600"/>
              </a:spcAft>
            </a:pPr>
            <a:r>
              <a:rPr lang="en-GB" sz="1400" dirty="0"/>
              <a:t>Underwood, S. </a:t>
            </a:r>
            <a:r>
              <a:rPr lang="en-GB" sz="1400" i="1" dirty="0"/>
              <a:t>et al </a:t>
            </a:r>
            <a:r>
              <a:rPr lang="en-GB" sz="1400" dirty="0"/>
              <a:t>(2012) </a:t>
            </a:r>
            <a:r>
              <a:rPr lang="en-GB" sz="1400" i="1" dirty="0"/>
              <a:t>Changing the Nature of Business </a:t>
            </a:r>
            <a:r>
              <a:rPr lang="en-GB" sz="1400" dirty="0"/>
              <a:t>Emerald Available at: </a:t>
            </a:r>
            <a:r>
              <a:rPr lang="en-GB" sz="1400" dirty="0">
                <a:hlinkClick r:id="rId10"/>
              </a:rPr>
              <a:t>(PDF) Green Entrepreneurship: Building a Green Economy? Evidence from the UK </a:t>
            </a:r>
            <a:r>
              <a:rPr lang="en-GB" sz="1400" dirty="0"/>
              <a:t> [Accessed 20/01/2025]</a:t>
            </a:r>
          </a:p>
          <a:p>
            <a:pPr>
              <a:spcBef>
                <a:spcPts val="600"/>
              </a:spcBef>
              <a:spcAft>
                <a:spcPts val="600"/>
              </a:spcAft>
            </a:pPr>
            <a:r>
              <a:rPr lang="en-GB" sz="1400" dirty="0"/>
              <a:t>Wales Council for Voluntary Associations (2024) </a:t>
            </a:r>
            <a:r>
              <a:rPr lang="en-GB" sz="1400" i="1" dirty="0"/>
              <a:t>Social Business Growth Fund</a:t>
            </a:r>
            <a:r>
              <a:rPr lang="en-GB" sz="1400" dirty="0"/>
              <a:t> Available at: </a:t>
            </a:r>
            <a:r>
              <a:rPr lang="en-GB" sz="1400" dirty="0">
                <a:hlinkClick r:id="rId11"/>
              </a:rPr>
              <a:t>Social Business Growth Fund – WCVA</a:t>
            </a:r>
            <a:r>
              <a:rPr lang="en-GB" sz="1400" dirty="0"/>
              <a:t> [Accessed 28/01/2025)</a:t>
            </a:r>
          </a:p>
          <a:p>
            <a:pPr>
              <a:spcBef>
                <a:spcPts val="600"/>
              </a:spcBef>
              <a:spcAft>
                <a:spcPts val="600"/>
              </a:spcAft>
            </a:pPr>
            <a:endParaRPr lang="en-GB" sz="1400" dirty="0"/>
          </a:p>
          <a:p>
            <a:pPr>
              <a:spcBef>
                <a:spcPts val="600"/>
              </a:spcBef>
              <a:spcAft>
                <a:spcPts val="600"/>
              </a:spcAft>
            </a:pPr>
            <a:endParaRPr lang="en-GB" sz="1400" dirty="0"/>
          </a:p>
        </p:txBody>
      </p:sp>
    </p:spTree>
    <p:extLst>
      <p:ext uri="{BB962C8B-B14F-4D97-AF65-F5344CB8AC3E}">
        <p14:creationId xmlns:p14="http://schemas.microsoft.com/office/powerpoint/2010/main" val="3388379161"/>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907</TotalTime>
  <Words>2217</Words>
  <Application>Microsoft Office PowerPoint</Application>
  <PresentationFormat>On-screen Show (4:3)</PresentationFormat>
  <Paragraphs>179</Paragraphs>
  <Slides>26</Slides>
  <Notes>25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Times New Roman</vt:lpstr>
      <vt:lpstr>UWTSD blue background</vt:lpstr>
      <vt:lpstr>PowerPoint Presentation</vt:lpstr>
      <vt:lpstr>Employment and Entrepreneurship Skills</vt:lpstr>
      <vt:lpstr>What are Employability Skills?</vt:lpstr>
      <vt:lpstr>Why Entrepreneurship?</vt:lpstr>
      <vt:lpstr>What is Entrepreneurship?</vt:lpstr>
      <vt:lpstr>Entrepreneurship Capabilities</vt:lpstr>
      <vt:lpstr>Entrepreneurship Capabilities</vt:lpstr>
      <vt:lpstr>Other forms of Entrepreneurship</vt:lpstr>
      <vt:lpstr>Social Entrepreneurship</vt:lpstr>
      <vt:lpstr>Social Entrepreneurship</vt:lpstr>
      <vt:lpstr>Social Entrepreneurship</vt:lpstr>
      <vt:lpstr>Social Entrepreneurship</vt:lpstr>
      <vt:lpstr>Green Entrepreneurship</vt:lpstr>
      <vt:lpstr>Green Entrepreneurship</vt:lpstr>
      <vt:lpstr>Digital Entrepreneurship</vt:lpstr>
      <vt:lpstr>Entrepreneurship continued: </vt:lpstr>
      <vt:lpstr>Using your experience to ‘sell’ yourself</vt:lpstr>
      <vt:lpstr>The STAR technique</vt:lpstr>
      <vt:lpstr>The STAR technique</vt:lpstr>
      <vt:lpstr>The STAR technique some things to consider</vt:lpstr>
      <vt:lpstr>The STAR technique some things to consider</vt:lpstr>
      <vt:lpstr>Keeping track of your Personal Development</vt:lpstr>
      <vt:lpstr>Keeping track of your Personal Development</vt:lpstr>
      <vt:lpstr>Personal Development Plan </vt:lpstr>
      <vt:lpstr>Suggested reading Deunydd darllen a argymellir</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52</cp:revision>
  <dcterms:created xsi:type="dcterms:W3CDTF">2021-02-09T14:04:40Z</dcterms:created>
  <dcterms:modified xsi:type="dcterms:W3CDTF">2025-01-28T11:39:27Z</dcterms:modified>
</cp:coreProperties>
</file>