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103"/>
  </p:notesMasterIdLst>
  <p:sldIdLst>
    <p:sldId id="353" r:id="rId2"/>
    <p:sldId id="378" r:id="rId3"/>
    <p:sldId id="359" r:id="rId4"/>
    <p:sldId id="377" r:id="rId5"/>
    <p:sldId id="257" r:id="rId6"/>
    <p:sldId id="354" r:id="rId7"/>
    <p:sldId id="360" r:id="rId8"/>
    <p:sldId id="355" r:id="rId9"/>
    <p:sldId id="356" r:id="rId10"/>
    <p:sldId id="357" r:id="rId11"/>
    <p:sldId id="350" r:id="rId12"/>
    <p:sldId id="344" r:id="rId13"/>
    <p:sldId id="361" r:id="rId14"/>
    <p:sldId id="363" r:id="rId15"/>
    <p:sldId id="362" r:id="rId16"/>
    <p:sldId id="364" r:id="rId17"/>
    <p:sldId id="367" r:id="rId18"/>
    <p:sldId id="368" r:id="rId19"/>
    <p:sldId id="370" r:id="rId20"/>
    <p:sldId id="346" r:id="rId21"/>
    <p:sldId id="347" r:id="rId22"/>
    <p:sldId id="371" r:id="rId23"/>
    <p:sldId id="348" r:id="rId24"/>
    <p:sldId id="349" r:id="rId25"/>
    <p:sldId id="351" r:id="rId26"/>
    <p:sldId id="373" r:id="rId27"/>
    <p:sldId id="372" r:id="rId28"/>
    <p:sldId id="352" r:id="rId29"/>
    <p:sldId id="340" r:id="rId30"/>
    <p:sldId id="341" r:id="rId31"/>
    <p:sldId id="342" r:id="rId32"/>
    <p:sldId id="318" r:id="rId33"/>
    <p:sldId id="272" r:id="rId34"/>
    <p:sldId id="276" r:id="rId35"/>
    <p:sldId id="273" r:id="rId36"/>
    <p:sldId id="274" r:id="rId37"/>
    <p:sldId id="278" r:id="rId38"/>
    <p:sldId id="343" r:id="rId39"/>
    <p:sldId id="263" r:id="rId40"/>
    <p:sldId id="258" r:id="rId41"/>
    <p:sldId id="259" r:id="rId42"/>
    <p:sldId id="260" r:id="rId43"/>
    <p:sldId id="319" r:id="rId44"/>
    <p:sldId id="333" r:id="rId45"/>
    <p:sldId id="334" r:id="rId46"/>
    <p:sldId id="335" r:id="rId47"/>
    <p:sldId id="337" r:id="rId48"/>
    <p:sldId id="320" r:id="rId49"/>
    <p:sldId id="375" r:id="rId50"/>
    <p:sldId id="376" r:id="rId51"/>
    <p:sldId id="321" r:id="rId52"/>
    <p:sldId id="322" r:id="rId53"/>
    <p:sldId id="323" r:id="rId54"/>
    <p:sldId id="324" r:id="rId55"/>
    <p:sldId id="325" r:id="rId56"/>
    <p:sldId id="326" r:id="rId57"/>
    <p:sldId id="327" r:id="rId58"/>
    <p:sldId id="328" r:id="rId59"/>
    <p:sldId id="329" r:id="rId60"/>
    <p:sldId id="330" r:id="rId61"/>
    <p:sldId id="338" r:id="rId62"/>
    <p:sldId id="331" r:id="rId63"/>
    <p:sldId id="332" r:id="rId64"/>
    <p:sldId id="262" r:id="rId65"/>
    <p:sldId id="264" r:id="rId66"/>
    <p:sldId id="270" r:id="rId67"/>
    <p:sldId id="271" r:id="rId68"/>
    <p:sldId id="309" r:id="rId69"/>
    <p:sldId id="310" r:id="rId70"/>
    <p:sldId id="311" r:id="rId71"/>
    <p:sldId id="312" r:id="rId72"/>
    <p:sldId id="313" r:id="rId73"/>
    <p:sldId id="314" r:id="rId74"/>
    <p:sldId id="315" r:id="rId75"/>
    <p:sldId id="316" r:id="rId76"/>
    <p:sldId id="358" r:id="rId77"/>
    <p:sldId id="317" r:id="rId78"/>
    <p:sldId id="277" r:id="rId79"/>
    <p:sldId id="279" r:id="rId80"/>
    <p:sldId id="283" r:id="rId81"/>
    <p:sldId id="284" r:id="rId82"/>
    <p:sldId id="285" r:id="rId83"/>
    <p:sldId id="286" r:id="rId84"/>
    <p:sldId id="287" r:id="rId85"/>
    <p:sldId id="288" r:id="rId86"/>
    <p:sldId id="289" r:id="rId87"/>
    <p:sldId id="290" r:id="rId88"/>
    <p:sldId id="291" r:id="rId89"/>
    <p:sldId id="292" r:id="rId90"/>
    <p:sldId id="293" r:id="rId91"/>
    <p:sldId id="294" r:id="rId92"/>
    <p:sldId id="295" r:id="rId93"/>
    <p:sldId id="296" r:id="rId94"/>
    <p:sldId id="297" r:id="rId95"/>
    <p:sldId id="298" r:id="rId96"/>
    <p:sldId id="299" r:id="rId97"/>
    <p:sldId id="302" r:id="rId98"/>
    <p:sldId id="303" r:id="rId99"/>
    <p:sldId id="304" r:id="rId100"/>
    <p:sldId id="305" r:id="rId101"/>
    <p:sldId id="308" r:id="rId10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89"/>
    <p:restoredTop sz="94713"/>
  </p:normalViewPr>
  <p:slideViewPr>
    <p:cSldViewPr snapToGrid="0" snapToObjects="1">
      <p:cViewPr varScale="1">
        <p:scale>
          <a:sx n="102" d="100"/>
          <a:sy n="102" d="100"/>
        </p:scale>
        <p:origin x="132"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ableStyles" Target="tableStyle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4574A5-48E2-46FB-B593-F4951A16C8AA}" type="doc">
      <dgm:prSet loTypeId="urn:microsoft.com/office/officeart/2005/8/layout/hierarchy3" loCatId="hierarchy" qsTypeId="urn:microsoft.com/office/officeart/2005/8/quickstyle/simple2" qsCatId="simple" csTypeId="urn:microsoft.com/office/officeart/2005/8/colors/colorful2" csCatId="colorful"/>
      <dgm:spPr/>
      <dgm:t>
        <a:bodyPr/>
        <a:lstStyle/>
        <a:p>
          <a:endParaRPr lang="en-US"/>
        </a:p>
      </dgm:t>
    </dgm:pt>
    <dgm:pt modelId="{C8B8BE8D-8BF9-459F-BC99-4799703D833D}">
      <dgm:prSet/>
      <dgm:spPr/>
      <dgm:t>
        <a:bodyPr/>
        <a:lstStyle/>
        <a:p>
          <a:r>
            <a:rPr lang="en-GB" b="1"/>
            <a:t>Business ethics management</a:t>
          </a:r>
          <a:r>
            <a:rPr lang="en-GB"/>
            <a:t> is the direct attempt to formally or informally manage ethical issues or problems through specific policies, practices and programmes</a:t>
          </a:r>
          <a:endParaRPr lang="en-US"/>
        </a:p>
      </dgm:t>
    </dgm:pt>
    <dgm:pt modelId="{B3B71B5D-CF7A-4EF7-881E-623618971856}" type="parTrans" cxnId="{C94A3194-F746-4009-B1B4-30B75E44D66E}">
      <dgm:prSet/>
      <dgm:spPr/>
      <dgm:t>
        <a:bodyPr/>
        <a:lstStyle/>
        <a:p>
          <a:endParaRPr lang="en-US"/>
        </a:p>
      </dgm:t>
    </dgm:pt>
    <dgm:pt modelId="{DEC52CF9-9F1D-4DEC-9494-AF049D8ECE73}" type="sibTrans" cxnId="{C94A3194-F746-4009-B1B4-30B75E44D66E}">
      <dgm:prSet/>
      <dgm:spPr/>
      <dgm:t>
        <a:bodyPr/>
        <a:lstStyle/>
        <a:p>
          <a:endParaRPr lang="en-US"/>
        </a:p>
      </dgm:t>
    </dgm:pt>
    <dgm:pt modelId="{E97036A3-7ED6-2B42-BE6A-D8CAC8F3019C}" type="pres">
      <dgm:prSet presAssocID="{CA4574A5-48E2-46FB-B593-F4951A16C8AA}" presName="diagram" presStyleCnt="0">
        <dgm:presLayoutVars>
          <dgm:chPref val="1"/>
          <dgm:dir/>
          <dgm:animOne val="branch"/>
          <dgm:animLvl val="lvl"/>
          <dgm:resizeHandles/>
        </dgm:presLayoutVars>
      </dgm:prSet>
      <dgm:spPr/>
      <dgm:t>
        <a:bodyPr/>
        <a:lstStyle/>
        <a:p>
          <a:endParaRPr lang="en-GB"/>
        </a:p>
      </dgm:t>
    </dgm:pt>
    <dgm:pt modelId="{5FE9F89D-CBBC-884A-9867-2987FC722F90}" type="pres">
      <dgm:prSet presAssocID="{C8B8BE8D-8BF9-459F-BC99-4799703D833D}" presName="root" presStyleCnt="0"/>
      <dgm:spPr/>
    </dgm:pt>
    <dgm:pt modelId="{56BF6BC4-B65F-9F44-82E0-23CE24DE4199}" type="pres">
      <dgm:prSet presAssocID="{C8B8BE8D-8BF9-459F-BC99-4799703D833D}" presName="rootComposite" presStyleCnt="0"/>
      <dgm:spPr/>
    </dgm:pt>
    <dgm:pt modelId="{54D310E0-5C4E-874E-BD66-77EF793B0893}" type="pres">
      <dgm:prSet presAssocID="{C8B8BE8D-8BF9-459F-BC99-4799703D833D}" presName="rootText" presStyleLbl="node1" presStyleIdx="0" presStyleCnt="1"/>
      <dgm:spPr/>
      <dgm:t>
        <a:bodyPr/>
        <a:lstStyle/>
        <a:p>
          <a:endParaRPr lang="en-GB"/>
        </a:p>
      </dgm:t>
    </dgm:pt>
    <dgm:pt modelId="{30881AD9-8B49-464F-B3D3-1D2928F2A9CC}" type="pres">
      <dgm:prSet presAssocID="{C8B8BE8D-8BF9-459F-BC99-4799703D833D}" presName="rootConnector" presStyleLbl="node1" presStyleIdx="0" presStyleCnt="1"/>
      <dgm:spPr/>
      <dgm:t>
        <a:bodyPr/>
        <a:lstStyle/>
        <a:p>
          <a:endParaRPr lang="en-GB"/>
        </a:p>
      </dgm:t>
    </dgm:pt>
    <dgm:pt modelId="{6CAB49E2-0587-1F4C-95E4-E0E68AFA32C9}" type="pres">
      <dgm:prSet presAssocID="{C8B8BE8D-8BF9-459F-BC99-4799703D833D}" presName="childShape" presStyleCnt="0"/>
      <dgm:spPr/>
    </dgm:pt>
  </dgm:ptLst>
  <dgm:cxnLst>
    <dgm:cxn modelId="{5A999B22-E0B0-F140-BC17-1CCDEE651905}" type="presOf" srcId="{C8B8BE8D-8BF9-459F-BC99-4799703D833D}" destId="{54D310E0-5C4E-874E-BD66-77EF793B0893}" srcOrd="0" destOrd="0" presId="urn:microsoft.com/office/officeart/2005/8/layout/hierarchy3"/>
    <dgm:cxn modelId="{C94A3194-F746-4009-B1B4-30B75E44D66E}" srcId="{CA4574A5-48E2-46FB-B593-F4951A16C8AA}" destId="{C8B8BE8D-8BF9-459F-BC99-4799703D833D}" srcOrd="0" destOrd="0" parTransId="{B3B71B5D-CF7A-4EF7-881E-623618971856}" sibTransId="{DEC52CF9-9F1D-4DEC-9494-AF049D8ECE73}"/>
    <dgm:cxn modelId="{4A7CDA28-1948-7049-BEFC-A07FD0F7D3E8}" type="presOf" srcId="{C8B8BE8D-8BF9-459F-BC99-4799703D833D}" destId="{30881AD9-8B49-464F-B3D3-1D2928F2A9CC}" srcOrd="1" destOrd="0" presId="urn:microsoft.com/office/officeart/2005/8/layout/hierarchy3"/>
    <dgm:cxn modelId="{EA50F327-E4C3-C447-879F-F42771FE0346}" type="presOf" srcId="{CA4574A5-48E2-46FB-B593-F4951A16C8AA}" destId="{E97036A3-7ED6-2B42-BE6A-D8CAC8F3019C}" srcOrd="0" destOrd="0" presId="urn:microsoft.com/office/officeart/2005/8/layout/hierarchy3"/>
    <dgm:cxn modelId="{82166CC7-6B18-9F48-9DFC-7ABBC4930CFF}" type="presParOf" srcId="{E97036A3-7ED6-2B42-BE6A-D8CAC8F3019C}" destId="{5FE9F89D-CBBC-884A-9867-2987FC722F90}" srcOrd="0" destOrd="0" presId="urn:microsoft.com/office/officeart/2005/8/layout/hierarchy3"/>
    <dgm:cxn modelId="{C8FF782F-BAF1-E142-808E-D7CAED34BAC7}" type="presParOf" srcId="{5FE9F89D-CBBC-884A-9867-2987FC722F90}" destId="{56BF6BC4-B65F-9F44-82E0-23CE24DE4199}" srcOrd="0" destOrd="0" presId="urn:microsoft.com/office/officeart/2005/8/layout/hierarchy3"/>
    <dgm:cxn modelId="{6A9B6CD4-1DAA-8143-B5B2-6F64FBF5BD89}" type="presParOf" srcId="{56BF6BC4-B65F-9F44-82E0-23CE24DE4199}" destId="{54D310E0-5C4E-874E-BD66-77EF793B0893}" srcOrd="0" destOrd="0" presId="urn:microsoft.com/office/officeart/2005/8/layout/hierarchy3"/>
    <dgm:cxn modelId="{AC85C145-77A5-BC4F-96DF-219662C03336}" type="presParOf" srcId="{56BF6BC4-B65F-9F44-82E0-23CE24DE4199}" destId="{30881AD9-8B49-464F-B3D3-1D2928F2A9CC}" srcOrd="1" destOrd="0" presId="urn:microsoft.com/office/officeart/2005/8/layout/hierarchy3"/>
    <dgm:cxn modelId="{D849F151-D3DE-8D45-B32C-A60E9E40B975}" type="presParOf" srcId="{5FE9F89D-CBBC-884A-9867-2987FC722F90}" destId="{6CAB49E2-0587-1F4C-95E4-E0E68AFA32C9}"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15799F-8DC3-4A01-B564-0535522D856D}" type="doc">
      <dgm:prSet loTypeId="urn:microsoft.com/office/officeart/2005/8/layout/bProcess4" loCatId="process" qsTypeId="urn:microsoft.com/office/officeart/2005/8/quickstyle/simple4" qsCatId="simple" csTypeId="urn:microsoft.com/office/officeart/2005/8/colors/accent1_2" csCatId="accent1"/>
      <dgm:spPr/>
      <dgm:t>
        <a:bodyPr/>
        <a:lstStyle/>
        <a:p>
          <a:endParaRPr lang="en-US"/>
        </a:p>
      </dgm:t>
    </dgm:pt>
    <dgm:pt modelId="{E0F080F4-903C-42BC-ADB0-7FBF5999A12E}">
      <dgm:prSet/>
      <dgm:spPr/>
      <dgm:t>
        <a:bodyPr/>
        <a:lstStyle/>
        <a:p>
          <a:r>
            <a:rPr lang="en-GB" b="1"/>
            <a:t>‘Co-operative’: co-operation between regulator and regulated on the operation of statutory regulation; </a:t>
          </a:r>
          <a:endParaRPr lang="en-US"/>
        </a:p>
      </dgm:t>
    </dgm:pt>
    <dgm:pt modelId="{6C10D13D-3845-4FF5-9947-CFFDB55291B9}" type="parTrans" cxnId="{4FE5EDAA-593D-41B2-8E18-FE9C96F8EEC8}">
      <dgm:prSet/>
      <dgm:spPr/>
      <dgm:t>
        <a:bodyPr/>
        <a:lstStyle/>
        <a:p>
          <a:endParaRPr lang="en-US"/>
        </a:p>
      </dgm:t>
    </dgm:pt>
    <dgm:pt modelId="{EBFCB15E-C04A-466B-ABCC-AD119F875DCF}" type="sibTrans" cxnId="{4FE5EDAA-593D-41B2-8E18-FE9C96F8EEC8}">
      <dgm:prSet/>
      <dgm:spPr/>
      <dgm:t>
        <a:bodyPr/>
        <a:lstStyle/>
        <a:p>
          <a:endParaRPr lang="en-US"/>
        </a:p>
      </dgm:t>
    </dgm:pt>
    <dgm:pt modelId="{E143E3BD-B2A9-440A-B335-730271F6CD0A}">
      <dgm:prSet/>
      <dgm:spPr/>
      <dgm:t>
        <a:bodyPr/>
        <a:lstStyle/>
        <a:p>
          <a:r>
            <a:rPr lang="en-GB" b="1"/>
            <a:t>‘Delegated’: the delegation of the implementation of statutory duties by a public authority to self-regulatory bodies; </a:t>
          </a:r>
          <a:endParaRPr lang="en-US"/>
        </a:p>
      </dgm:t>
    </dgm:pt>
    <dgm:pt modelId="{7D242A16-9148-423A-8640-91FFCA5E0A65}" type="parTrans" cxnId="{11903975-4CF3-45CA-998C-98BC08224535}">
      <dgm:prSet/>
      <dgm:spPr/>
      <dgm:t>
        <a:bodyPr/>
        <a:lstStyle/>
        <a:p>
          <a:endParaRPr lang="en-US"/>
        </a:p>
      </dgm:t>
    </dgm:pt>
    <dgm:pt modelId="{40AD1920-BE40-4772-96AA-40CECEA88670}" type="sibTrans" cxnId="{11903975-4CF3-45CA-998C-98BC08224535}">
      <dgm:prSet/>
      <dgm:spPr/>
      <dgm:t>
        <a:bodyPr/>
        <a:lstStyle/>
        <a:p>
          <a:endParaRPr lang="en-US"/>
        </a:p>
      </dgm:t>
    </dgm:pt>
    <dgm:pt modelId="{FBA6BC97-8766-BB4A-B7C9-540612D92529}" type="pres">
      <dgm:prSet presAssocID="{A415799F-8DC3-4A01-B564-0535522D856D}" presName="Name0" presStyleCnt="0">
        <dgm:presLayoutVars>
          <dgm:dir/>
          <dgm:resizeHandles/>
        </dgm:presLayoutVars>
      </dgm:prSet>
      <dgm:spPr/>
      <dgm:t>
        <a:bodyPr/>
        <a:lstStyle/>
        <a:p>
          <a:endParaRPr lang="en-GB"/>
        </a:p>
      </dgm:t>
    </dgm:pt>
    <dgm:pt modelId="{12F3FC25-C276-004E-B8A3-133F090FC35B}" type="pres">
      <dgm:prSet presAssocID="{E0F080F4-903C-42BC-ADB0-7FBF5999A12E}" presName="compNode" presStyleCnt="0"/>
      <dgm:spPr/>
    </dgm:pt>
    <dgm:pt modelId="{4609778E-9D70-8F42-8ACE-FB9471C6DE2D}" type="pres">
      <dgm:prSet presAssocID="{E0F080F4-903C-42BC-ADB0-7FBF5999A12E}" presName="dummyConnPt" presStyleCnt="0"/>
      <dgm:spPr/>
    </dgm:pt>
    <dgm:pt modelId="{414754C5-816E-4C4D-BDE8-58478178DDE6}" type="pres">
      <dgm:prSet presAssocID="{E0F080F4-903C-42BC-ADB0-7FBF5999A12E}" presName="node" presStyleLbl="node1" presStyleIdx="0" presStyleCnt="2">
        <dgm:presLayoutVars>
          <dgm:bulletEnabled val="1"/>
        </dgm:presLayoutVars>
      </dgm:prSet>
      <dgm:spPr/>
      <dgm:t>
        <a:bodyPr/>
        <a:lstStyle/>
        <a:p>
          <a:endParaRPr lang="en-GB"/>
        </a:p>
      </dgm:t>
    </dgm:pt>
    <dgm:pt modelId="{0217F2BA-9C8A-454F-AF04-9E08BD6FFB16}" type="pres">
      <dgm:prSet presAssocID="{EBFCB15E-C04A-466B-ABCC-AD119F875DCF}" presName="sibTrans" presStyleLbl="bgSibTrans2D1" presStyleIdx="0" presStyleCnt="1"/>
      <dgm:spPr/>
      <dgm:t>
        <a:bodyPr/>
        <a:lstStyle/>
        <a:p>
          <a:endParaRPr lang="en-GB"/>
        </a:p>
      </dgm:t>
    </dgm:pt>
    <dgm:pt modelId="{FB70C1C3-21DA-7D45-B191-C8C0FE004D84}" type="pres">
      <dgm:prSet presAssocID="{E143E3BD-B2A9-440A-B335-730271F6CD0A}" presName="compNode" presStyleCnt="0"/>
      <dgm:spPr/>
    </dgm:pt>
    <dgm:pt modelId="{5045972F-CFEC-454A-B084-BDF44F0C2AAE}" type="pres">
      <dgm:prSet presAssocID="{E143E3BD-B2A9-440A-B335-730271F6CD0A}" presName="dummyConnPt" presStyleCnt="0"/>
      <dgm:spPr/>
    </dgm:pt>
    <dgm:pt modelId="{7C9825F8-1073-E14F-A7F3-0FF4320EAE1B}" type="pres">
      <dgm:prSet presAssocID="{E143E3BD-B2A9-440A-B335-730271F6CD0A}" presName="node" presStyleLbl="node1" presStyleIdx="1" presStyleCnt="2">
        <dgm:presLayoutVars>
          <dgm:bulletEnabled val="1"/>
        </dgm:presLayoutVars>
      </dgm:prSet>
      <dgm:spPr/>
      <dgm:t>
        <a:bodyPr/>
        <a:lstStyle/>
        <a:p>
          <a:endParaRPr lang="en-GB"/>
        </a:p>
      </dgm:t>
    </dgm:pt>
  </dgm:ptLst>
  <dgm:cxnLst>
    <dgm:cxn modelId="{11903975-4CF3-45CA-998C-98BC08224535}" srcId="{A415799F-8DC3-4A01-B564-0535522D856D}" destId="{E143E3BD-B2A9-440A-B335-730271F6CD0A}" srcOrd="1" destOrd="0" parTransId="{7D242A16-9148-423A-8640-91FFCA5E0A65}" sibTransId="{40AD1920-BE40-4772-96AA-40CECEA88670}"/>
    <dgm:cxn modelId="{21EAE935-431F-B04A-8F3A-37F4F23DD6EE}" type="presOf" srcId="{EBFCB15E-C04A-466B-ABCC-AD119F875DCF}" destId="{0217F2BA-9C8A-454F-AF04-9E08BD6FFB16}" srcOrd="0" destOrd="0" presId="urn:microsoft.com/office/officeart/2005/8/layout/bProcess4"/>
    <dgm:cxn modelId="{177D2E12-B971-B841-8DB0-A9F261343003}" type="presOf" srcId="{A415799F-8DC3-4A01-B564-0535522D856D}" destId="{FBA6BC97-8766-BB4A-B7C9-540612D92529}" srcOrd="0" destOrd="0" presId="urn:microsoft.com/office/officeart/2005/8/layout/bProcess4"/>
    <dgm:cxn modelId="{88F22AD5-C22D-F445-909C-5B8C106BAC48}" type="presOf" srcId="{E143E3BD-B2A9-440A-B335-730271F6CD0A}" destId="{7C9825F8-1073-E14F-A7F3-0FF4320EAE1B}" srcOrd="0" destOrd="0" presId="urn:microsoft.com/office/officeart/2005/8/layout/bProcess4"/>
    <dgm:cxn modelId="{37D15AEF-E589-D441-929C-BC9669DB1C2E}" type="presOf" srcId="{E0F080F4-903C-42BC-ADB0-7FBF5999A12E}" destId="{414754C5-816E-4C4D-BDE8-58478178DDE6}" srcOrd="0" destOrd="0" presId="urn:microsoft.com/office/officeart/2005/8/layout/bProcess4"/>
    <dgm:cxn modelId="{4FE5EDAA-593D-41B2-8E18-FE9C96F8EEC8}" srcId="{A415799F-8DC3-4A01-B564-0535522D856D}" destId="{E0F080F4-903C-42BC-ADB0-7FBF5999A12E}" srcOrd="0" destOrd="0" parTransId="{6C10D13D-3845-4FF5-9947-CFFDB55291B9}" sibTransId="{EBFCB15E-C04A-466B-ABCC-AD119F875DCF}"/>
    <dgm:cxn modelId="{0A0726A6-2252-7C48-A13E-5FDC42752052}" type="presParOf" srcId="{FBA6BC97-8766-BB4A-B7C9-540612D92529}" destId="{12F3FC25-C276-004E-B8A3-133F090FC35B}" srcOrd="0" destOrd="0" presId="urn:microsoft.com/office/officeart/2005/8/layout/bProcess4"/>
    <dgm:cxn modelId="{F5ECD208-BAB0-3842-BFBB-E1E8A2B2165A}" type="presParOf" srcId="{12F3FC25-C276-004E-B8A3-133F090FC35B}" destId="{4609778E-9D70-8F42-8ACE-FB9471C6DE2D}" srcOrd="0" destOrd="0" presId="urn:microsoft.com/office/officeart/2005/8/layout/bProcess4"/>
    <dgm:cxn modelId="{EC480755-3E26-BF42-AFE5-E7F91CD35C98}" type="presParOf" srcId="{12F3FC25-C276-004E-B8A3-133F090FC35B}" destId="{414754C5-816E-4C4D-BDE8-58478178DDE6}" srcOrd="1" destOrd="0" presId="urn:microsoft.com/office/officeart/2005/8/layout/bProcess4"/>
    <dgm:cxn modelId="{17EF3897-3F9F-6F48-998C-7215E6F2B578}" type="presParOf" srcId="{FBA6BC97-8766-BB4A-B7C9-540612D92529}" destId="{0217F2BA-9C8A-454F-AF04-9E08BD6FFB16}" srcOrd="1" destOrd="0" presId="urn:microsoft.com/office/officeart/2005/8/layout/bProcess4"/>
    <dgm:cxn modelId="{2892F04B-CF3E-7C48-AEF3-9FBCBCEC7B35}" type="presParOf" srcId="{FBA6BC97-8766-BB4A-B7C9-540612D92529}" destId="{FB70C1C3-21DA-7D45-B191-C8C0FE004D84}" srcOrd="2" destOrd="0" presId="urn:microsoft.com/office/officeart/2005/8/layout/bProcess4"/>
    <dgm:cxn modelId="{CCB24AF4-4E7B-F742-AB48-B9D0C72BB671}" type="presParOf" srcId="{FB70C1C3-21DA-7D45-B191-C8C0FE004D84}" destId="{5045972F-CFEC-454A-B084-BDF44F0C2AAE}" srcOrd="0" destOrd="0" presId="urn:microsoft.com/office/officeart/2005/8/layout/bProcess4"/>
    <dgm:cxn modelId="{2E40672E-18AA-EE48-A80D-321C8E5A25D5}" type="presParOf" srcId="{FB70C1C3-21DA-7D45-B191-C8C0FE004D84}" destId="{7C9825F8-1073-E14F-A7F3-0FF4320EAE1B}"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11F5EC-F958-4049-A475-A01855ECC929}" type="doc">
      <dgm:prSet loTypeId="urn:microsoft.com/office/officeart/2005/8/layout/hierarchy3" loCatId="hierarchy" qsTypeId="urn:microsoft.com/office/officeart/2005/8/quickstyle/simple2" qsCatId="simple" csTypeId="urn:microsoft.com/office/officeart/2005/8/colors/colorful2" csCatId="colorful"/>
      <dgm:spPr/>
      <dgm:t>
        <a:bodyPr/>
        <a:lstStyle/>
        <a:p>
          <a:endParaRPr lang="en-US"/>
        </a:p>
      </dgm:t>
    </dgm:pt>
    <dgm:pt modelId="{5A72C5E7-2191-477E-B437-FB468F6C6DD0}">
      <dgm:prSet/>
      <dgm:spPr/>
      <dgm:t>
        <a:bodyPr/>
        <a:lstStyle/>
        <a:p>
          <a:r>
            <a:rPr lang="en-GB"/>
            <a:t>Deregulation and self-regulation = aversion to the state</a:t>
          </a:r>
          <a:endParaRPr lang="en-US"/>
        </a:p>
      </dgm:t>
    </dgm:pt>
    <dgm:pt modelId="{EB586360-7CD7-4AFC-AE04-88AC806AAF3C}" type="parTrans" cxnId="{C3B8953E-B9C1-4E69-AB7D-44568FAC9B89}">
      <dgm:prSet/>
      <dgm:spPr/>
      <dgm:t>
        <a:bodyPr/>
        <a:lstStyle/>
        <a:p>
          <a:endParaRPr lang="en-US"/>
        </a:p>
      </dgm:t>
    </dgm:pt>
    <dgm:pt modelId="{3C8A73B8-DD7C-4A44-AD70-7D6840983D27}" type="sibTrans" cxnId="{C3B8953E-B9C1-4E69-AB7D-44568FAC9B89}">
      <dgm:prSet/>
      <dgm:spPr/>
      <dgm:t>
        <a:bodyPr/>
        <a:lstStyle/>
        <a:p>
          <a:endParaRPr lang="en-US"/>
        </a:p>
      </dgm:t>
    </dgm:pt>
    <dgm:pt modelId="{5056493A-BABA-49EF-B2E9-167EF7B9B3C6}">
      <dgm:prSet/>
      <dgm:spPr/>
      <dgm:t>
        <a:bodyPr/>
        <a:lstStyle/>
        <a:p>
          <a:r>
            <a:rPr lang="en-GB"/>
            <a:t>Fear self-regulation will lack legitimacy, prove unfair, elusive and inefficient</a:t>
          </a:r>
          <a:endParaRPr lang="en-US"/>
        </a:p>
      </dgm:t>
    </dgm:pt>
    <dgm:pt modelId="{D0E99031-4869-4B61-9552-11C4BC4B55D5}" type="parTrans" cxnId="{EC3F8DFE-2FD9-466B-A77B-6DB2C0EABE60}">
      <dgm:prSet/>
      <dgm:spPr/>
      <dgm:t>
        <a:bodyPr/>
        <a:lstStyle/>
        <a:p>
          <a:endParaRPr lang="en-US"/>
        </a:p>
      </dgm:t>
    </dgm:pt>
    <dgm:pt modelId="{2601CA1A-9BD7-40B8-AE72-15D828F42B87}" type="sibTrans" cxnId="{EC3F8DFE-2FD9-466B-A77B-6DB2C0EABE60}">
      <dgm:prSet/>
      <dgm:spPr/>
      <dgm:t>
        <a:bodyPr/>
        <a:lstStyle/>
        <a:p>
          <a:endParaRPr lang="en-US"/>
        </a:p>
      </dgm:t>
    </dgm:pt>
    <dgm:pt modelId="{53C186E6-C516-994E-A9AB-B8C5968D1D3A}" type="pres">
      <dgm:prSet presAssocID="{0F11F5EC-F958-4049-A475-A01855ECC929}" presName="diagram" presStyleCnt="0">
        <dgm:presLayoutVars>
          <dgm:chPref val="1"/>
          <dgm:dir/>
          <dgm:animOne val="branch"/>
          <dgm:animLvl val="lvl"/>
          <dgm:resizeHandles/>
        </dgm:presLayoutVars>
      </dgm:prSet>
      <dgm:spPr/>
      <dgm:t>
        <a:bodyPr/>
        <a:lstStyle/>
        <a:p>
          <a:endParaRPr lang="en-GB"/>
        </a:p>
      </dgm:t>
    </dgm:pt>
    <dgm:pt modelId="{8570F077-5760-284E-BCB6-A2B6942118CC}" type="pres">
      <dgm:prSet presAssocID="{5A72C5E7-2191-477E-B437-FB468F6C6DD0}" presName="root" presStyleCnt="0"/>
      <dgm:spPr/>
    </dgm:pt>
    <dgm:pt modelId="{8A058389-B672-C945-8061-13140ADA6B5F}" type="pres">
      <dgm:prSet presAssocID="{5A72C5E7-2191-477E-B437-FB468F6C6DD0}" presName="rootComposite" presStyleCnt="0"/>
      <dgm:spPr/>
    </dgm:pt>
    <dgm:pt modelId="{7C42B1F9-D774-8240-B20C-1DE3956CB9D4}" type="pres">
      <dgm:prSet presAssocID="{5A72C5E7-2191-477E-B437-FB468F6C6DD0}" presName="rootText" presStyleLbl="node1" presStyleIdx="0" presStyleCnt="2"/>
      <dgm:spPr/>
      <dgm:t>
        <a:bodyPr/>
        <a:lstStyle/>
        <a:p>
          <a:endParaRPr lang="en-GB"/>
        </a:p>
      </dgm:t>
    </dgm:pt>
    <dgm:pt modelId="{3A8039CE-2389-944F-A882-2B60E23B25C3}" type="pres">
      <dgm:prSet presAssocID="{5A72C5E7-2191-477E-B437-FB468F6C6DD0}" presName="rootConnector" presStyleLbl="node1" presStyleIdx="0" presStyleCnt="2"/>
      <dgm:spPr/>
      <dgm:t>
        <a:bodyPr/>
        <a:lstStyle/>
        <a:p>
          <a:endParaRPr lang="en-GB"/>
        </a:p>
      </dgm:t>
    </dgm:pt>
    <dgm:pt modelId="{66249A7B-F0F4-9641-8477-FBF2212D460D}" type="pres">
      <dgm:prSet presAssocID="{5A72C5E7-2191-477E-B437-FB468F6C6DD0}" presName="childShape" presStyleCnt="0"/>
      <dgm:spPr/>
    </dgm:pt>
    <dgm:pt modelId="{E8DAD28A-7CB7-F44B-85BB-9F531FC61DD3}" type="pres">
      <dgm:prSet presAssocID="{5056493A-BABA-49EF-B2E9-167EF7B9B3C6}" presName="root" presStyleCnt="0"/>
      <dgm:spPr/>
    </dgm:pt>
    <dgm:pt modelId="{00321408-B122-B042-834A-645675981263}" type="pres">
      <dgm:prSet presAssocID="{5056493A-BABA-49EF-B2E9-167EF7B9B3C6}" presName="rootComposite" presStyleCnt="0"/>
      <dgm:spPr/>
    </dgm:pt>
    <dgm:pt modelId="{A1A6A9F0-62E0-6249-9154-6EC966C066F4}" type="pres">
      <dgm:prSet presAssocID="{5056493A-BABA-49EF-B2E9-167EF7B9B3C6}" presName="rootText" presStyleLbl="node1" presStyleIdx="1" presStyleCnt="2"/>
      <dgm:spPr/>
      <dgm:t>
        <a:bodyPr/>
        <a:lstStyle/>
        <a:p>
          <a:endParaRPr lang="en-GB"/>
        </a:p>
      </dgm:t>
    </dgm:pt>
    <dgm:pt modelId="{BB536080-9118-D24A-9F59-41DD509A57F7}" type="pres">
      <dgm:prSet presAssocID="{5056493A-BABA-49EF-B2E9-167EF7B9B3C6}" presName="rootConnector" presStyleLbl="node1" presStyleIdx="1" presStyleCnt="2"/>
      <dgm:spPr/>
      <dgm:t>
        <a:bodyPr/>
        <a:lstStyle/>
        <a:p>
          <a:endParaRPr lang="en-GB"/>
        </a:p>
      </dgm:t>
    </dgm:pt>
    <dgm:pt modelId="{3CEC66F3-2911-2840-B441-72AFC163BBA3}" type="pres">
      <dgm:prSet presAssocID="{5056493A-BABA-49EF-B2E9-167EF7B9B3C6}" presName="childShape" presStyleCnt="0"/>
      <dgm:spPr/>
    </dgm:pt>
  </dgm:ptLst>
  <dgm:cxnLst>
    <dgm:cxn modelId="{7DED512C-BB65-2243-B3D7-9F363AF519F0}" type="presOf" srcId="{0F11F5EC-F958-4049-A475-A01855ECC929}" destId="{53C186E6-C516-994E-A9AB-B8C5968D1D3A}" srcOrd="0" destOrd="0" presId="urn:microsoft.com/office/officeart/2005/8/layout/hierarchy3"/>
    <dgm:cxn modelId="{9B438F20-469F-C74F-A4D6-EE03B983FD9D}" type="presOf" srcId="{5056493A-BABA-49EF-B2E9-167EF7B9B3C6}" destId="{A1A6A9F0-62E0-6249-9154-6EC966C066F4}" srcOrd="0" destOrd="0" presId="urn:microsoft.com/office/officeart/2005/8/layout/hierarchy3"/>
    <dgm:cxn modelId="{6A7CF653-8A97-334E-BF24-30052F8F37C3}" type="presOf" srcId="{5A72C5E7-2191-477E-B437-FB468F6C6DD0}" destId="{7C42B1F9-D774-8240-B20C-1DE3956CB9D4}" srcOrd="0" destOrd="0" presId="urn:microsoft.com/office/officeart/2005/8/layout/hierarchy3"/>
    <dgm:cxn modelId="{EC3F8DFE-2FD9-466B-A77B-6DB2C0EABE60}" srcId="{0F11F5EC-F958-4049-A475-A01855ECC929}" destId="{5056493A-BABA-49EF-B2E9-167EF7B9B3C6}" srcOrd="1" destOrd="0" parTransId="{D0E99031-4869-4B61-9552-11C4BC4B55D5}" sibTransId="{2601CA1A-9BD7-40B8-AE72-15D828F42B87}"/>
    <dgm:cxn modelId="{1ABB18A0-3CCB-C74F-96D3-6D829FC49A62}" type="presOf" srcId="{5056493A-BABA-49EF-B2E9-167EF7B9B3C6}" destId="{BB536080-9118-D24A-9F59-41DD509A57F7}" srcOrd="1" destOrd="0" presId="urn:microsoft.com/office/officeart/2005/8/layout/hierarchy3"/>
    <dgm:cxn modelId="{C3B8953E-B9C1-4E69-AB7D-44568FAC9B89}" srcId="{0F11F5EC-F958-4049-A475-A01855ECC929}" destId="{5A72C5E7-2191-477E-B437-FB468F6C6DD0}" srcOrd="0" destOrd="0" parTransId="{EB586360-7CD7-4AFC-AE04-88AC806AAF3C}" sibTransId="{3C8A73B8-DD7C-4A44-AD70-7D6840983D27}"/>
    <dgm:cxn modelId="{D2BCBC03-3A01-964D-AD6E-EA96F25B0785}" type="presOf" srcId="{5A72C5E7-2191-477E-B437-FB468F6C6DD0}" destId="{3A8039CE-2389-944F-A882-2B60E23B25C3}" srcOrd="1" destOrd="0" presId="urn:microsoft.com/office/officeart/2005/8/layout/hierarchy3"/>
    <dgm:cxn modelId="{F6D1BC0B-AD4B-ED4F-86EE-49FC9873B193}" type="presParOf" srcId="{53C186E6-C516-994E-A9AB-B8C5968D1D3A}" destId="{8570F077-5760-284E-BCB6-A2B6942118CC}" srcOrd="0" destOrd="0" presId="urn:microsoft.com/office/officeart/2005/8/layout/hierarchy3"/>
    <dgm:cxn modelId="{8B605C77-1C8E-EC45-8207-1B651ECFD221}" type="presParOf" srcId="{8570F077-5760-284E-BCB6-A2B6942118CC}" destId="{8A058389-B672-C945-8061-13140ADA6B5F}" srcOrd="0" destOrd="0" presId="urn:microsoft.com/office/officeart/2005/8/layout/hierarchy3"/>
    <dgm:cxn modelId="{A25FEB18-053C-B844-B2AC-95BAC896A868}" type="presParOf" srcId="{8A058389-B672-C945-8061-13140ADA6B5F}" destId="{7C42B1F9-D774-8240-B20C-1DE3956CB9D4}" srcOrd="0" destOrd="0" presId="urn:microsoft.com/office/officeart/2005/8/layout/hierarchy3"/>
    <dgm:cxn modelId="{0E488C01-2DAF-2F4B-97B7-8EFD9DA63BEA}" type="presParOf" srcId="{8A058389-B672-C945-8061-13140ADA6B5F}" destId="{3A8039CE-2389-944F-A882-2B60E23B25C3}" srcOrd="1" destOrd="0" presId="urn:microsoft.com/office/officeart/2005/8/layout/hierarchy3"/>
    <dgm:cxn modelId="{429B1526-CE65-C244-9E24-2F0E94A71DCF}" type="presParOf" srcId="{8570F077-5760-284E-BCB6-A2B6942118CC}" destId="{66249A7B-F0F4-9641-8477-FBF2212D460D}" srcOrd="1" destOrd="0" presId="urn:microsoft.com/office/officeart/2005/8/layout/hierarchy3"/>
    <dgm:cxn modelId="{80E33581-F6A4-CB4A-A384-0720617B8CE8}" type="presParOf" srcId="{53C186E6-C516-994E-A9AB-B8C5968D1D3A}" destId="{E8DAD28A-7CB7-F44B-85BB-9F531FC61DD3}" srcOrd="1" destOrd="0" presId="urn:microsoft.com/office/officeart/2005/8/layout/hierarchy3"/>
    <dgm:cxn modelId="{E377B24A-B5B5-6448-B5C8-CDDBCB677A6B}" type="presParOf" srcId="{E8DAD28A-7CB7-F44B-85BB-9F531FC61DD3}" destId="{00321408-B122-B042-834A-645675981263}" srcOrd="0" destOrd="0" presId="urn:microsoft.com/office/officeart/2005/8/layout/hierarchy3"/>
    <dgm:cxn modelId="{DE09261E-9B47-6F4C-8E8B-443CE68652AA}" type="presParOf" srcId="{00321408-B122-B042-834A-645675981263}" destId="{A1A6A9F0-62E0-6249-9154-6EC966C066F4}" srcOrd="0" destOrd="0" presId="urn:microsoft.com/office/officeart/2005/8/layout/hierarchy3"/>
    <dgm:cxn modelId="{26345425-EF98-B943-810A-452CC3C47A20}" type="presParOf" srcId="{00321408-B122-B042-834A-645675981263}" destId="{BB536080-9118-D24A-9F59-41DD509A57F7}" srcOrd="1" destOrd="0" presId="urn:microsoft.com/office/officeart/2005/8/layout/hierarchy3"/>
    <dgm:cxn modelId="{58894253-FE61-6943-9364-589B4DF1F450}" type="presParOf" srcId="{E8DAD28A-7CB7-F44B-85BB-9F531FC61DD3}" destId="{3CEC66F3-2911-2840-B441-72AFC163BBA3}"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208B0C-FE19-4C3A-A06C-50D591D9D1E1}" type="doc">
      <dgm:prSet loTypeId="urn:microsoft.com/office/officeart/2005/8/layout/hList1" loCatId="list" qsTypeId="urn:microsoft.com/office/officeart/2005/8/quickstyle/simple5" qsCatId="simple" csTypeId="urn:microsoft.com/office/officeart/2005/8/colors/colorful5" csCatId="colorful" phldr="1"/>
      <dgm:spPr/>
      <dgm:t>
        <a:bodyPr/>
        <a:lstStyle/>
        <a:p>
          <a:endParaRPr lang="en-GB"/>
        </a:p>
      </dgm:t>
    </dgm:pt>
    <dgm:pt modelId="{07286484-51C9-491F-9679-3021E37D4CA9}">
      <dgm:prSet phldrT="[Text]"/>
      <dgm:spPr/>
      <dgm:t>
        <a:bodyPr/>
        <a:lstStyle/>
        <a:p>
          <a:r>
            <a:rPr lang="en-GB" b="1"/>
            <a:t>No intervention</a:t>
          </a:r>
        </a:p>
      </dgm:t>
    </dgm:pt>
    <dgm:pt modelId="{A59A59F1-8C92-48A1-82DA-CC0853962BAB}" type="parTrans" cxnId="{734CAB6C-A592-44AC-9F89-E07D752C4924}">
      <dgm:prSet/>
      <dgm:spPr/>
      <dgm:t>
        <a:bodyPr/>
        <a:lstStyle/>
        <a:p>
          <a:endParaRPr lang="en-GB"/>
        </a:p>
      </dgm:t>
    </dgm:pt>
    <dgm:pt modelId="{65ACDDBC-7DDC-4AD1-9FC7-DE916CC49737}" type="sibTrans" cxnId="{734CAB6C-A592-44AC-9F89-E07D752C4924}">
      <dgm:prSet/>
      <dgm:spPr/>
      <dgm:t>
        <a:bodyPr/>
        <a:lstStyle/>
        <a:p>
          <a:endParaRPr lang="en-GB"/>
        </a:p>
      </dgm:t>
    </dgm:pt>
    <dgm:pt modelId="{3CED3AED-B016-4435-86A3-11A8B75422CD}">
      <dgm:prSet phldrT="[Text]"/>
      <dgm:spPr/>
      <dgm:t>
        <a:bodyPr/>
        <a:lstStyle/>
        <a:p>
          <a:r>
            <a:rPr lang="en-GB" b="1" dirty="0"/>
            <a:t>No formal government action.</a:t>
          </a:r>
        </a:p>
      </dgm:t>
    </dgm:pt>
    <dgm:pt modelId="{39445E13-0E5A-47A4-AA7C-1AE6AF16C0F2}" type="parTrans" cxnId="{49F6453B-0C27-48CA-AAD2-43D238827CF8}">
      <dgm:prSet/>
      <dgm:spPr/>
      <dgm:t>
        <a:bodyPr/>
        <a:lstStyle/>
        <a:p>
          <a:endParaRPr lang="en-GB"/>
        </a:p>
      </dgm:t>
    </dgm:pt>
    <dgm:pt modelId="{8B5B1074-3CC1-4E6C-9D17-157DAA2F3D58}" type="sibTrans" cxnId="{49F6453B-0C27-48CA-AAD2-43D238827CF8}">
      <dgm:prSet/>
      <dgm:spPr/>
      <dgm:t>
        <a:bodyPr/>
        <a:lstStyle/>
        <a:p>
          <a:endParaRPr lang="en-GB"/>
        </a:p>
      </dgm:t>
    </dgm:pt>
    <dgm:pt modelId="{C63B96A7-4EBC-4EEF-8DE4-B0BB60A36D47}">
      <dgm:prSet phldrT="[Text]"/>
      <dgm:spPr/>
      <dgm:t>
        <a:bodyPr/>
        <a:lstStyle/>
        <a:p>
          <a:r>
            <a:rPr lang="en-GB" b="1"/>
            <a:t>Incentive based structures</a:t>
          </a:r>
        </a:p>
      </dgm:t>
    </dgm:pt>
    <dgm:pt modelId="{37851A8E-61B3-42B6-828A-776272C8122D}" type="parTrans" cxnId="{69AB2910-89C0-4FDA-B6FB-5EB9797A56B9}">
      <dgm:prSet/>
      <dgm:spPr/>
      <dgm:t>
        <a:bodyPr/>
        <a:lstStyle/>
        <a:p>
          <a:endParaRPr lang="en-GB"/>
        </a:p>
      </dgm:t>
    </dgm:pt>
    <dgm:pt modelId="{FE8F63CE-896A-4B53-ACC8-2A561EAEAB47}" type="sibTrans" cxnId="{69AB2910-89C0-4FDA-B6FB-5EB9797A56B9}">
      <dgm:prSet/>
      <dgm:spPr/>
      <dgm:t>
        <a:bodyPr/>
        <a:lstStyle/>
        <a:p>
          <a:endParaRPr lang="en-GB"/>
        </a:p>
      </dgm:t>
    </dgm:pt>
    <dgm:pt modelId="{D60ED966-512C-43AF-963A-116827777676}">
      <dgm:prSet phldrT="[Text]"/>
      <dgm:spPr/>
      <dgm:t>
        <a:bodyPr/>
        <a:lstStyle/>
        <a:p>
          <a:r>
            <a:rPr lang="en-GB" b="1"/>
            <a:t>Classic regulation</a:t>
          </a:r>
        </a:p>
      </dgm:t>
    </dgm:pt>
    <dgm:pt modelId="{191C1007-3D0A-48FF-A608-27F900B0DFA5}" type="parTrans" cxnId="{96ECEF27-55AD-444D-AA1C-C2F9E6886FE2}">
      <dgm:prSet/>
      <dgm:spPr/>
      <dgm:t>
        <a:bodyPr/>
        <a:lstStyle/>
        <a:p>
          <a:endParaRPr lang="en-GB"/>
        </a:p>
      </dgm:t>
    </dgm:pt>
    <dgm:pt modelId="{4E6AC966-0969-4F44-8AB2-E0F84FC3D105}" type="sibTrans" cxnId="{96ECEF27-55AD-444D-AA1C-C2F9E6886FE2}">
      <dgm:prSet/>
      <dgm:spPr/>
      <dgm:t>
        <a:bodyPr/>
        <a:lstStyle/>
        <a:p>
          <a:endParaRPr lang="en-GB"/>
        </a:p>
      </dgm:t>
    </dgm:pt>
    <dgm:pt modelId="{7B746573-0480-44BD-98F3-ECEFC2FC332F}">
      <dgm:prSet phldrT="[Text]"/>
      <dgm:spPr/>
      <dgm:t>
        <a:bodyPr/>
        <a:lstStyle/>
        <a:p>
          <a:r>
            <a:rPr lang="en-GB" b="1" dirty="0"/>
            <a:t>Prescriptive state regulation. Regulations prescribe particular conduct.</a:t>
          </a:r>
        </a:p>
      </dgm:t>
    </dgm:pt>
    <dgm:pt modelId="{0785FBE6-5983-44C5-8E58-E15A5DA406E7}" type="parTrans" cxnId="{42AA98DC-B81C-4D35-8E7F-BFD9DDAAE679}">
      <dgm:prSet/>
      <dgm:spPr/>
      <dgm:t>
        <a:bodyPr/>
        <a:lstStyle/>
        <a:p>
          <a:endParaRPr lang="en-GB"/>
        </a:p>
      </dgm:t>
    </dgm:pt>
    <dgm:pt modelId="{4AEA3C1B-C245-441C-A78C-CEE65EF185A4}" type="sibTrans" cxnId="{42AA98DC-B81C-4D35-8E7F-BFD9DDAAE679}">
      <dgm:prSet/>
      <dgm:spPr/>
      <dgm:t>
        <a:bodyPr/>
        <a:lstStyle/>
        <a:p>
          <a:endParaRPr lang="en-GB"/>
        </a:p>
      </dgm:t>
    </dgm:pt>
    <dgm:pt modelId="{540A307A-BB2D-4E94-9875-2032CE2B8993}">
      <dgm:prSet/>
      <dgm:spPr/>
      <dgm:t>
        <a:bodyPr/>
        <a:lstStyle/>
        <a:p>
          <a:r>
            <a:rPr lang="en-GB" b="1"/>
            <a:t>Information and Education</a:t>
          </a:r>
        </a:p>
      </dgm:t>
    </dgm:pt>
    <dgm:pt modelId="{BE519B2B-B6F5-4AB9-A394-889DA71D0625}" type="parTrans" cxnId="{D4AFB96D-EE9E-4F32-882D-7F88DD7A5DBC}">
      <dgm:prSet/>
      <dgm:spPr/>
      <dgm:t>
        <a:bodyPr/>
        <a:lstStyle/>
        <a:p>
          <a:endParaRPr lang="en-GB"/>
        </a:p>
      </dgm:t>
    </dgm:pt>
    <dgm:pt modelId="{52C810D8-3B0A-4833-9ECA-0F793828F01E}" type="sibTrans" cxnId="{D4AFB96D-EE9E-4F32-882D-7F88DD7A5DBC}">
      <dgm:prSet/>
      <dgm:spPr/>
      <dgm:t>
        <a:bodyPr/>
        <a:lstStyle/>
        <a:p>
          <a:endParaRPr lang="en-GB"/>
        </a:p>
      </dgm:t>
    </dgm:pt>
    <dgm:pt modelId="{DE7BADFF-34E0-4288-B7E7-09A11B91F4FB}">
      <dgm:prSet/>
      <dgm:spPr/>
      <dgm:t>
        <a:bodyPr/>
        <a:lstStyle/>
        <a:p>
          <a:r>
            <a:rPr lang="en-GB" b="1"/>
            <a:t>Self regulation</a:t>
          </a:r>
        </a:p>
      </dgm:t>
    </dgm:pt>
    <dgm:pt modelId="{E15D3C52-8300-4671-895A-3A60FBF19479}" type="parTrans" cxnId="{F618B7C5-C8E1-44E2-8DB0-6A82B2BCBD41}">
      <dgm:prSet/>
      <dgm:spPr/>
      <dgm:t>
        <a:bodyPr/>
        <a:lstStyle/>
        <a:p>
          <a:endParaRPr lang="en-GB"/>
        </a:p>
      </dgm:t>
    </dgm:pt>
    <dgm:pt modelId="{B0E78633-FA0E-4219-B93E-DBEA16ACE959}" type="sibTrans" cxnId="{F618B7C5-C8E1-44E2-8DB0-6A82B2BCBD41}">
      <dgm:prSet/>
      <dgm:spPr/>
      <dgm:t>
        <a:bodyPr/>
        <a:lstStyle/>
        <a:p>
          <a:endParaRPr lang="en-GB"/>
        </a:p>
      </dgm:t>
    </dgm:pt>
    <dgm:pt modelId="{23E7E852-8EB2-4A66-A9CD-4953C510FCF6}">
      <dgm:prSet/>
      <dgm:spPr/>
      <dgm:t>
        <a:bodyPr/>
        <a:lstStyle/>
        <a:p>
          <a:r>
            <a:rPr lang="en-GB" b="1" dirty="0"/>
            <a:t>Enables better informed choices.  Can change attitudes - ‘hearts and minds’.</a:t>
          </a:r>
        </a:p>
      </dgm:t>
    </dgm:pt>
    <dgm:pt modelId="{6BB54CB2-3A91-4EFD-812D-83580F912D34}" type="parTrans" cxnId="{3C6BBA84-8BF6-4F55-902F-B1AC21F838CA}">
      <dgm:prSet/>
      <dgm:spPr/>
      <dgm:t>
        <a:bodyPr/>
        <a:lstStyle/>
        <a:p>
          <a:endParaRPr lang="en-GB"/>
        </a:p>
      </dgm:t>
    </dgm:pt>
    <dgm:pt modelId="{D3093AF0-4219-4ABA-9B18-C4887D7FCC79}" type="sibTrans" cxnId="{3C6BBA84-8BF6-4F55-902F-B1AC21F838CA}">
      <dgm:prSet/>
      <dgm:spPr/>
      <dgm:t>
        <a:bodyPr/>
        <a:lstStyle/>
        <a:p>
          <a:endParaRPr lang="en-GB"/>
        </a:p>
      </dgm:t>
    </dgm:pt>
    <dgm:pt modelId="{11BDA29A-2089-4EF7-9DBA-4C947EF2F47A}">
      <dgm:prSet/>
      <dgm:spPr/>
      <dgm:t>
        <a:bodyPr/>
        <a:lstStyle/>
        <a:p>
          <a:r>
            <a:rPr lang="en-GB" b="1" dirty="0"/>
            <a:t>Codes negotiated and enforced within an industry. Those with statutory backing or significant government involvement are co-regulation.</a:t>
          </a:r>
        </a:p>
      </dgm:t>
    </dgm:pt>
    <dgm:pt modelId="{FF7BC959-FFAA-4F54-B437-4FD54D96BD83}" type="parTrans" cxnId="{787351F5-01AB-45BD-BF17-3E4C210751D2}">
      <dgm:prSet/>
      <dgm:spPr/>
      <dgm:t>
        <a:bodyPr/>
        <a:lstStyle/>
        <a:p>
          <a:endParaRPr lang="en-GB"/>
        </a:p>
      </dgm:t>
    </dgm:pt>
    <dgm:pt modelId="{563B6999-C424-485C-BA0D-64EA855293B0}" type="sibTrans" cxnId="{787351F5-01AB-45BD-BF17-3E4C210751D2}">
      <dgm:prSet/>
      <dgm:spPr/>
      <dgm:t>
        <a:bodyPr/>
        <a:lstStyle/>
        <a:p>
          <a:endParaRPr lang="en-GB"/>
        </a:p>
      </dgm:t>
    </dgm:pt>
    <dgm:pt modelId="{9B023977-5C14-40E1-804A-0EE55E49D5E8}">
      <dgm:prSet/>
      <dgm:spPr/>
      <dgm:t>
        <a:bodyPr/>
        <a:lstStyle/>
        <a:p>
          <a:r>
            <a:rPr lang="en-GB" b="1" dirty="0"/>
            <a:t>The encouragement of particular types of behaviour. Financial instruments, </a:t>
          </a:r>
          <a:r>
            <a:rPr lang="en-GB" b="1" dirty="0" err="1"/>
            <a:t>eg</a:t>
          </a:r>
          <a:r>
            <a:rPr lang="en-GB" b="1" dirty="0"/>
            <a:t>, price caps, taxes often used.</a:t>
          </a:r>
        </a:p>
      </dgm:t>
    </dgm:pt>
    <dgm:pt modelId="{E7F713FF-0FFD-4F9B-B35A-F3B58B712D6D}" type="parTrans" cxnId="{6044CE40-252E-44F9-A924-A6EF683A8A88}">
      <dgm:prSet/>
      <dgm:spPr/>
      <dgm:t>
        <a:bodyPr/>
        <a:lstStyle/>
        <a:p>
          <a:endParaRPr lang="en-GB"/>
        </a:p>
      </dgm:t>
    </dgm:pt>
    <dgm:pt modelId="{01A674BE-7878-42AA-B7FA-815D0C36DFE9}" type="sibTrans" cxnId="{6044CE40-252E-44F9-A924-A6EF683A8A88}">
      <dgm:prSet/>
      <dgm:spPr/>
      <dgm:t>
        <a:bodyPr/>
        <a:lstStyle/>
        <a:p>
          <a:endParaRPr lang="en-GB"/>
        </a:p>
      </dgm:t>
    </dgm:pt>
    <dgm:pt modelId="{20965632-EF2F-6F45-96C8-2034C1748E1C}" type="pres">
      <dgm:prSet presAssocID="{22208B0C-FE19-4C3A-A06C-50D591D9D1E1}" presName="Name0" presStyleCnt="0">
        <dgm:presLayoutVars>
          <dgm:dir/>
          <dgm:animLvl val="lvl"/>
          <dgm:resizeHandles val="exact"/>
        </dgm:presLayoutVars>
      </dgm:prSet>
      <dgm:spPr/>
      <dgm:t>
        <a:bodyPr/>
        <a:lstStyle/>
        <a:p>
          <a:endParaRPr lang="en-GB"/>
        </a:p>
      </dgm:t>
    </dgm:pt>
    <dgm:pt modelId="{C0627735-2E90-DF46-8D8E-0F8B87C46C9E}" type="pres">
      <dgm:prSet presAssocID="{07286484-51C9-491F-9679-3021E37D4CA9}" presName="composite" presStyleCnt="0"/>
      <dgm:spPr/>
    </dgm:pt>
    <dgm:pt modelId="{BAF102F9-42F5-8640-9216-73BB6C66BD5B}" type="pres">
      <dgm:prSet presAssocID="{07286484-51C9-491F-9679-3021E37D4CA9}" presName="parTx" presStyleLbl="alignNode1" presStyleIdx="0" presStyleCnt="5">
        <dgm:presLayoutVars>
          <dgm:chMax val="0"/>
          <dgm:chPref val="0"/>
          <dgm:bulletEnabled val="1"/>
        </dgm:presLayoutVars>
      </dgm:prSet>
      <dgm:spPr/>
      <dgm:t>
        <a:bodyPr/>
        <a:lstStyle/>
        <a:p>
          <a:endParaRPr lang="en-GB"/>
        </a:p>
      </dgm:t>
    </dgm:pt>
    <dgm:pt modelId="{D21823B8-BB52-754A-8FD2-0445D809FDBD}" type="pres">
      <dgm:prSet presAssocID="{07286484-51C9-491F-9679-3021E37D4CA9}" presName="desTx" presStyleLbl="alignAccFollowNode1" presStyleIdx="0" presStyleCnt="5">
        <dgm:presLayoutVars>
          <dgm:bulletEnabled val="1"/>
        </dgm:presLayoutVars>
      </dgm:prSet>
      <dgm:spPr/>
      <dgm:t>
        <a:bodyPr/>
        <a:lstStyle/>
        <a:p>
          <a:endParaRPr lang="en-GB"/>
        </a:p>
      </dgm:t>
    </dgm:pt>
    <dgm:pt modelId="{5DA383DD-8AF2-AE43-B3F8-27E00237FEFE}" type="pres">
      <dgm:prSet presAssocID="{65ACDDBC-7DDC-4AD1-9FC7-DE916CC49737}" presName="space" presStyleCnt="0"/>
      <dgm:spPr/>
    </dgm:pt>
    <dgm:pt modelId="{5C66E0AE-0537-9447-AE4D-7916D361A2AA}" type="pres">
      <dgm:prSet presAssocID="{540A307A-BB2D-4E94-9875-2032CE2B8993}" presName="composite" presStyleCnt="0"/>
      <dgm:spPr/>
    </dgm:pt>
    <dgm:pt modelId="{35E6DFCA-60A1-1D46-B31A-717CD4FC8D9A}" type="pres">
      <dgm:prSet presAssocID="{540A307A-BB2D-4E94-9875-2032CE2B8993}" presName="parTx" presStyleLbl="alignNode1" presStyleIdx="1" presStyleCnt="5">
        <dgm:presLayoutVars>
          <dgm:chMax val="0"/>
          <dgm:chPref val="0"/>
          <dgm:bulletEnabled val="1"/>
        </dgm:presLayoutVars>
      </dgm:prSet>
      <dgm:spPr/>
      <dgm:t>
        <a:bodyPr/>
        <a:lstStyle/>
        <a:p>
          <a:endParaRPr lang="en-GB"/>
        </a:p>
      </dgm:t>
    </dgm:pt>
    <dgm:pt modelId="{8716748C-67D0-7D4A-99B6-0A8CADE94B53}" type="pres">
      <dgm:prSet presAssocID="{540A307A-BB2D-4E94-9875-2032CE2B8993}" presName="desTx" presStyleLbl="alignAccFollowNode1" presStyleIdx="1" presStyleCnt="5">
        <dgm:presLayoutVars>
          <dgm:bulletEnabled val="1"/>
        </dgm:presLayoutVars>
      </dgm:prSet>
      <dgm:spPr/>
      <dgm:t>
        <a:bodyPr/>
        <a:lstStyle/>
        <a:p>
          <a:endParaRPr lang="en-GB"/>
        </a:p>
      </dgm:t>
    </dgm:pt>
    <dgm:pt modelId="{A56BD94A-1A3B-924E-AE4B-10440B5703C9}" type="pres">
      <dgm:prSet presAssocID="{52C810D8-3B0A-4833-9ECA-0F793828F01E}" presName="space" presStyleCnt="0"/>
      <dgm:spPr/>
    </dgm:pt>
    <dgm:pt modelId="{97BFF450-FB56-154E-A0EE-98B1B2394567}" type="pres">
      <dgm:prSet presAssocID="{DE7BADFF-34E0-4288-B7E7-09A11B91F4FB}" presName="composite" presStyleCnt="0"/>
      <dgm:spPr/>
    </dgm:pt>
    <dgm:pt modelId="{B9D4AEE8-9261-9A4B-A15D-E165804928EA}" type="pres">
      <dgm:prSet presAssocID="{DE7BADFF-34E0-4288-B7E7-09A11B91F4FB}" presName="parTx" presStyleLbl="alignNode1" presStyleIdx="2" presStyleCnt="5">
        <dgm:presLayoutVars>
          <dgm:chMax val="0"/>
          <dgm:chPref val="0"/>
          <dgm:bulletEnabled val="1"/>
        </dgm:presLayoutVars>
      </dgm:prSet>
      <dgm:spPr/>
      <dgm:t>
        <a:bodyPr/>
        <a:lstStyle/>
        <a:p>
          <a:endParaRPr lang="en-GB"/>
        </a:p>
      </dgm:t>
    </dgm:pt>
    <dgm:pt modelId="{BCF33DC3-C6E6-934E-ACE2-E1D088DD9414}" type="pres">
      <dgm:prSet presAssocID="{DE7BADFF-34E0-4288-B7E7-09A11B91F4FB}" presName="desTx" presStyleLbl="alignAccFollowNode1" presStyleIdx="2" presStyleCnt="5">
        <dgm:presLayoutVars>
          <dgm:bulletEnabled val="1"/>
        </dgm:presLayoutVars>
      </dgm:prSet>
      <dgm:spPr/>
      <dgm:t>
        <a:bodyPr/>
        <a:lstStyle/>
        <a:p>
          <a:endParaRPr lang="en-GB"/>
        </a:p>
      </dgm:t>
    </dgm:pt>
    <dgm:pt modelId="{B2EC452A-C4A0-714B-B262-7B847967C245}" type="pres">
      <dgm:prSet presAssocID="{B0E78633-FA0E-4219-B93E-DBEA16ACE959}" presName="space" presStyleCnt="0"/>
      <dgm:spPr/>
    </dgm:pt>
    <dgm:pt modelId="{5CB0C6FE-9AC7-1D44-A7FF-632FD0326B66}" type="pres">
      <dgm:prSet presAssocID="{C63B96A7-4EBC-4EEF-8DE4-B0BB60A36D47}" presName="composite" presStyleCnt="0"/>
      <dgm:spPr/>
    </dgm:pt>
    <dgm:pt modelId="{6C9C8605-FDC1-6549-B6AA-385A362DCC3D}" type="pres">
      <dgm:prSet presAssocID="{C63B96A7-4EBC-4EEF-8DE4-B0BB60A36D47}" presName="parTx" presStyleLbl="alignNode1" presStyleIdx="3" presStyleCnt="5">
        <dgm:presLayoutVars>
          <dgm:chMax val="0"/>
          <dgm:chPref val="0"/>
          <dgm:bulletEnabled val="1"/>
        </dgm:presLayoutVars>
      </dgm:prSet>
      <dgm:spPr/>
      <dgm:t>
        <a:bodyPr/>
        <a:lstStyle/>
        <a:p>
          <a:endParaRPr lang="en-GB"/>
        </a:p>
      </dgm:t>
    </dgm:pt>
    <dgm:pt modelId="{8DD86C2B-3786-9A4E-B2E9-0643D202D326}" type="pres">
      <dgm:prSet presAssocID="{C63B96A7-4EBC-4EEF-8DE4-B0BB60A36D47}" presName="desTx" presStyleLbl="alignAccFollowNode1" presStyleIdx="3" presStyleCnt="5">
        <dgm:presLayoutVars>
          <dgm:bulletEnabled val="1"/>
        </dgm:presLayoutVars>
      </dgm:prSet>
      <dgm:spPr/>
      <dgm:t>
        <a:bodyPr/>
        <a:lstStyle/>
        <a:p>
          <a:endParaRPr lang="en-GB"/>
        </a:p>
      </dgm:t>
    </dgm:pt>
    <dgm:pt modelId="{1C40487A-14AD-444B-A673-679D4EAF2664}" type="pres">
      <dgm:prSet presAssocID="{FE8F63CE-896A-4B53-ACC8-2A561EAEAB47}" presName="space" presStyleCnt="0"/>
      <dgm:spPr/>
    </dgm:pt>
    <dgm:pt modelId="{479412A1-AF36-5A47-862A-2E3B024EF7A2}" type="pres">
      <dgm:prSet presAssocID="{D60ED966-512C-43AF-963A-116827777676}" presName="composite" presStyleCnt="0"/>
      <dgm:spPr/>
    </dgm:pt>
    <dgm:pt modelId="{A8CA59C5-6A68-6348-977F-5AD115058423}" type="pres">
      <dgm:prSet presAssocID="{D60ED966-512C-43AF-963A-116827777676}" presName="parTx" presStyleLbl="alignNode1" presStyleIdx="4" presStyleCnt="5">
        <dgm:presLayoutVars>
          <dgm:chMax val="0"/>
          <dgm:chPref val="0"/>
          <dgm:bulletEnabled val="1"/>
        </dgm:presLayoutVars>
      </dgm:prSet>
      <dgm:spPr/>
      <dgm:t>
        <a:bodyPr/>
        <a:lstStyle/>
        <a:p>
          <a:endParaRPr lang="en-GB"/>
        </a:p>
      </dgm:t>
    </dgm:pt>
    <dgm:pt modelId="{9D3CC747-5616-FA47-9146-B943FB9700BA}" type="pres">
      <dgm:prSet presAssocID="{D60ED966-512C-43AF-963A-116827777676}" presName="desTx" presStyleLbl="alignAccFollowNode1" presStyleIdx="4" presStyleCnt="5">
        <dgm:presLayoutVars>
          <dgm:bulletEnabled val="1"/>
        </dgm:presLayoutVars>
      </dgm:prSet>
      <dgm:spPr/>
      <dgm:t>
        <a:bodyPr/>
        <a:lstStyle/>
        <a:p>
          <a:endParaRPr lang="en-GB"/>
        </a:p>
      </dgm:t>
    </dgm:pt>
  </dgm:ptLst>
  <dgm:cxnLst>
    <dgm:cxn modelId="{C36B2281-5BE4-404E-B59A-10D46E94A1BC}" type="presOf" srcId="{540A307A-BB2D-4E94-9875-2032CE2B8993}" destId="{35E6DFCA-60A1-1D46-B31A-717CD4FC8D9A}" srcOrd="0" destOrd="0" presId="urn:microsoft.com/office/officeart/2005/8/layout/hList1"/>
    <dgm:cxn modelId="{9F5FF12F-D46E-CF44-BB9E-F0C1D5FE06C6}" type="presOf" srcId="{3CED3AED-B016-4435-86A3-11A8B75422CD}" destId="{D21823B8-BB52-754A-8FD2-0445D809FDBD}" srcOrd="0" destOrd="0" presId="urn:microsoft.com/office/officeart/2005/8/layout/hList1"/>
    <dgm:cxn modelId="{3C6BBA84-8BF6-4F55-902F-B1AC21F838CA}" srcId="{540A307A-BB2D-4E94-9875-2032CE2B8993}" destId="{23E7E852-8EB2-4A66-A9CD-4953C510FCF6}" srcOrd="0" destOrd="0" parTransId="{6BB54CB2-3A91-4EFD-812D-83580F912D34}" sibTransId="{D3093AF0-4219-4ABA-9B18-C4887D7FCC79}"/>
    <dgm:cxn modelId="{734CAB6C-A592-44AC-9F89-E07D752C4924}" srcId="{22208B0C-FE19-4C3A-A06C-50D591D9D1E1}" destId="{07286484-51C9-491F-9679-3021E37D4CA9}" srcOrd="0" destOrd="0" parTransId="{A59A59F1-8C92-48A1-82DA-CC0853962BAB}" sibTransId="{65ACDDBC-7DDC-4AD1-9FC7-DE916CC49737}"/>
    <dgm:cxn modelId="{CA40763A-CEF0-284F-AD95-AEFB8647B145}" type="presOf" srcId="{D60ED966-512C-43AF-963A-116827777676}" destId="{A8CA59C5-6A68-6348-977F-5AD115058423}" srcOrd="0" destOrd="0" presId="urn:microsoft.com/office/officeart/2005/8/layout/hList1"/>
    <dgm:cxn modelId="{F44C1315-258B-A843-9275-56B7861E29F8}" type="presOf" srcId="{7B746573-0480-44BD-98F3-ECEFC2FC332F}" destId="{9D3CC747-5616-FA47-9146-B943FB9700BA}" srcOrd="0" destOrd="0" presId="urn:microsoft.com/office/officeart/2005/8/layout/hList1"/>
    <dgm:cxn modelId="{46B8ED34-F2B0-7A44-8CB8-28FDBF308353}" type="presOf" srcId="{22208B0C-FE19-4C3A-A06C-50D591D9D1E1}" destId="{20965632-EF2F-6F45-96C8-2034C1748E1C}" srcOrd="0" destOrd="0" presId="urn:microsoft.com/office/officeart/2005/8/layout/hList1"/>
    <dgm:cxn modelId="{787351F5-01AB-45BD-BF17-3E4C210751D2}" srcId="{DE7BADFF-34E0-4288-B7E7-09A11B91F4FB}" destId="{11BDA29A-2089-4EF7-9DBA-4C947EF2F47A}" srcOrd="0" destOrd="0" parTransId="{FF7BC959-FFAA-4F54-B437-4FD54D96BD83}" sibTransId="{563B6999-C424-485C-BA0D-64EA855293B0}"/>
    <dgm:cxn modelId="{6044CE40-252E-44F9-A924-A6EF683A8A88}" srcId="{C63B96A7-4EBC-4EEF-8DE4-B0BB60A36D47}" destId="{9B023977-5C14-40E1-804A-0EE55E49D5E8}" srcOrd="0" destOrd="0" parTransId="{E7F713FF-0FFD-4F9B-B35A-F3B58B712D6D}" sibTransId="{01A674BE-7878-42AA-B7FA-815D0C36DFE9}"/>
    <dgm:cxn modelId="{63A4385E-0F48-FE40-A5FD-039105CDCB51}" type="presOf" srcId="{07286484-51C9-491F-9679-3021E37D4CA9}" destId="{BAF102F9-42F5-8640-9216-73BB6C66BD5B}" srcOrd="0" destOrd="0" presId="urn:microsoft.com/office/officeart/2005/8/layout/hList1"/>
    <dgm:cxn modelId="{49F6453B-0C27-48CA-AAD2-43D238827CF8}" srcId="{07286484-51C9-491F-9679-3021E37D4CA9}" destId="{3CED3AED-B016-4435-86A3-11A8B75422CD}" srcOrd="0" destOrd="0" parTransId="{39445E13-0E5A-47A4-AA7C-1AE6AF16C0F2}" sibTransId="{8B5B1074-3CC1-4E6C-9D17-157DAA2F3D58}"/>
    <dgm:cxn modelId="{F618B7C5-C8E1-44E2-8DB0-6A82B2BCBD41}" srcId="{22208B0C-FE19-4C3A-A06C-50D591D9D1E1}" destId="{DE7BADFF-34E0-4288-B7E7-09A11B91F4FB}" srcOrd="2" destOrd="0" parTransId="{E15D3C52-8300-4671-895A-3A60FBF19479}" sibTransId="{B0E78633-FA0E-4219-B93E-DBEA16ACE959}"/>
    <dgm:cxn modelId="{42AA98DC-B81C-4D35-8E7F-BFD9DDAAE679}" srcId="{D60ED966-512C-43AF-963A-116827777676}" destId="{7B746573-0480-44BD-98F3-ECEFC2FC332F}" srcOrd="0" destOrd="0" parTransId="{0785FBE6-5983-44C5-8E58-E15A5DA406E7}" sibTransId="{4AEA3C1B-C245-441C-A78C-CEE65EF185A4}"/>
    <dgm:cxn modelId="{589FAC36-1C20-0442-8B50-188352BFAD8D}" type="presOf" srcId="{DE7BADFF-34E0-4288-B7E7-09A11B91F4FB}" destId="{B9D4AEE8-9261-9A4B-A15D-E165804928EA}" srcOrd="0" destOrd="0" presId="urn:microsoft.com/office/officeart/2005/8/layout/hList1"/>
    <dgm:cxn modelId="{46E6D2B1-698D-514F-A99D-C188B53BA1C2}" type="presOf" srcId="{23E7E852-8EB2-4A66-A9CD-4953C510FCF6}" destId="{8716748C-67D0-7D4A-99B6-0A8CADE94B53}" srcOrd="0" destOrd="0" presId="urn:microsoft.com/office/officeart/2005/8/layout/hList1"/>
    <dgm:cxn modelId="{D4AFB96D-EE9E-4F32-882D-7F88DD7A5DBC}" srcId="{22208B0C-FE19-4C3A-A06C-50D591D9D1E1}" destId="{540A307A-BB2D-4E94-9875-2032CE2B8993}" srcOrd="1" destOrd="0" parTransId="{BE519B2B-B6F5-4AB9-A394-889DA71D0625}" sibTransId="{52C810D8-3B0A-4833-9ECA-0F793828F01E}"/>
    <dgm:cxn modelId="{7A8116EE-D340-3641-8B65-0527AD8FB6F2}" type="presOf" srcId="{11BDA29A-2089-4EF7-9DBA-4C947EF2F47A}" destId="{BCF33DC3-C6E6-934E-ACE2-E1D088DD9414}" srcOrd="0" destOrd="0" presId="urn:microsoft.com/office/officeart/2005/8/layout/hList1"/>
    <dgm:cxn modelId="{96ECEF27-55AD-444D-AA1C-C2F9E6886FE2}" srcId="{22208B0C-FE19-4C3A-A06C-50D591D9D1E1}" destId="{D60ED966-512C-43AF-963A-116827777676}" srcOrd="4" destOrd="0" parTransId="{191C1007-3D0A-48FF-A608-27F900B0DFA5}" sibTransId="{4E6AC966-0969-4F44-8AB2-E0F84FC3D105}"/>
    <dgm:cxn modelId="{69AB2910-89C0-4FDA-B6FB-5EB9797A56B9}" srcId="{22208B0C-FE19-4C3A-A06C-50D591D9D1E1}" destId="{C63B96A7-4EBC-4EEF-8DE4-B0BB60A36D47}" srcOrd="3" destOrd="0" parTransId="{37851A8E-61B3-42B6-828A-776272C8122D}" sibTransId="{FE8F63CE-896A-4B53-ACC8-2A561EAEAB47}"/>
    <dgm:cxn modelId="{62195096-C94E-324A-8954-2E4952241901}" type="presOf" srcId="{9B023977-5C14-40E1-804A-0EE55E49D5E8}" destId="{8DD86C2B-3786-9A4E-B2E9-0643D202D326}" srcOrd="0" destOrd="0" presId="urn:microsoft.com/office/officeart/2005/8/layout/hList1"/>
    <dgm:cxn modelId="{169F8D77-7944-5345-A856-6384890784AE}" type="presOf" srcId="{C63B96A7-4EBC-4EEF-8DE4-B0BB60A36D47}" destId="{6C9C8605-FDC1-6549-B6AA-385A362DCC3D}" srcOrd="0" destOrd="0" presId="urn:microsoft.com/office/officeart/2005/8/layout/hList1"/>
    <dgm:cxn modelId="{C3DEA480-7AF1-074E-8919-367548C2723F}" type="presParOf" srcId="{20965632-EF2F-6F45-96C8-2034C1748E1C}" destId="{C0627735-2E90-DF46-8D8E-0F8B87C46C9E}" srcOrd="0" destOrd="0" presId="urn:microsoft.com/office/officeart/2005/8/layout/hList1"/>
    <dgm:cxn modelId="{965E9144-65A9-114F-8880-006461B0DE77}" type="presParOf" srcId="{C0627735-2E90-DF46-8D8E-0F8B87C46C9E}" destId="{BAF102F9-42F5-8640-9216-73BB6C66BD5B}" srcOrd="0" destOrd="0" presId="urn:microsoft.com/office/officeart/2005/8/layout/hList1"/>
    <dgm:cxn modelId="{2906E802-0D74-C741-8486-690616C3C544}" type="presParOf" srcId="{C0627735-2E90-DF46-8D8E-0F8B87C46C9E}" destId="{D21823B8-BB52-754A-8FD2-0445D809FDBD}" srcOrd="1" destOrd="0" presId="urn:microsoft.com/office/officeart/2005/8/layout/hList1"/>
    <dgm:cxn modelId="{77B48058-C37B-244D-8325-14E143325A52}" type="presParOf" srcId="{20965632-EF2F-6F45-96C8-2034C1748E1C}" destId="{5DA383DD-8AF2-AE43-B3F8-27E00237FEFE}" srcOrd="1" destOrd="0" presId="urn:microsoft.com/office/officeart/2005/8/layout/hList1"/>
    <dgm:cxn modelId="{541701A2-3BFA-5C4B-A3F8-515DE9FAC13F}" type="presParOf" srcId="{20965632-EF2F-6F45-96C8-2034C1748E1C}" destId="{5C66E0AE-0537-9447-AE4D-7916D361A2AA}" srcOrd="2" destOrd="0" presId="urn:microsoft.com/office/officeart/2005/8/layout/hList1"/>
    <dgm:cxn modelId="{DDCD7DA1-FCE9-1F49-A663-0D5D4EBDB2AB}" type="presParOf" srcId="{5C66E0AE-0537-9447-AE4D-7916D361A2AA}" destId="{35E6DFCA-60A1-1D46-B31A-717CD4FC8D9A}" srcOrd="0" destOrd="0" presId="urn:microsoft.com/office/officeart/2005/8/layout/hList1"/>
    <dgm:cxn modelId="{ABA779D5-65D4-AE47-8A97-8FBB7BA569FD}" type="presParOf" srcId="{5C66E0AE-0537-9447-AE4D-7916D361A2AA}" destId="{8716748C-67D0-7D4A-99B6-0A8CADE94B53}" srcOrd="1" destOrd="0" presId="urn:microsoft.com/office/officeart/2005/8/layout/hList1"/>
    <dgm:cxn modelId="{10AF75DD-7E90-CA4A-A3A6-F08C0FF8F5E1}" type="presParOf" srcId="{20965632-EF2F-6F45-96C8-2034C1748E1C}" destId="{A56BD94A-1A3B-924E-AE4B-10440B5703C9}" srcOrd="3" destOrd="0" presId="urn:microsoft.com/office/officeart/2005/8/layout/hList1"/>
    <dgm:cxn modelId="{C2EF77AD-17DC-264B-B28F-E1B613C21C6A}" type="presParOf" srcId="{20965632-EF2F-6F45-96C8-2034C1748E1C}" destId="{97BFF450-FB56-154E-A0EE-98B1B2394567}" srcOrd="4" destOrd="0" presId="urn:microsoft.com/office/officeart/2005/8/layout/hList1"/>
    <dgm:cxn modelId="{2232F858-7291-A440-9705-191A850A1985}" type="presParOf" srcId="{97BFF450-FB56-154E-A0EE-98B1B2394567}" destId="{B9D4AEE8-9261-9A4B-A15D-E165804928EA}" srcOrd="0" destOrd="0" presId="urn:microsoft.com/office/officeart/2005/8/layout/hList1"/>
    <dgm:cxn modelId="{4C530DF2-6CF7-7948-9C31-86FAFC20B444}" type="presParOf" srcId="{97BFF450-FB56-154E-A0EE-98B1B2394567}" destId="{BCF33DC3-C6E6-934E-ACE2-E1D088DD9414}" srcOrd="1" destOrd="0" presId="urn:microsoft.com/office/officeart/2005/8/layout/hList1"/>
    <dgm:cxn modelId="{38C9FBC4-AD76-4C47-B33A-E9BAD01F6E22}" type="presParOf" srcId="{20965632-EF2F-6F45-96C8-2034C1748E1C}" destId="{B2EC452A-C4A0-714B-B262-7B847967C245}" srcOrd="5" destOrd="0" presId="urn:microsoft.com/office/officeart/2005/8/layout/hList1"/>
    <dgm:cxn modelId="{83CF1A8F-C4E3-394A-94F6-AB743BFF7BA1}" type="presParOf" srcId="{20965632-EF2F-6F45-96C8-2034C1748E1C}" destId="{5CB0C6FE-9AC7-1D44-A7FF-632FD0326B66}" srcOrd="6" destOrd="0" presId="urn:microsoft.com/office/officeart/2005/8/layout/hList1"/>
    <dgm:cxn modelId="{81B79F31-2DE2-3145-94BB-2BBD19A8C9C8}" type="presParOf" srcId="{5CB0C6FE-9AC7-1D44-A7FF-632FD0326B66}" destId="{6C9C8605-FDC1-6549-B6AA-385A362DCC3D}" srcOrd="0" destOrd="0" presId="urn:microsoft.com/office/officeart/2005/8/layout/hList1"/>
    <dgm:cxn modelId="{C5CF200F-266D-6948-B675-61BF78BE56E2}" type="presParOf" srcId="{5CB0C6FE-9AC7-1D44-A7FF-632FD0326B66}" destId="{8DD86C2B-3786-9A4E-B2E9-0643D202D326}" srcOrd="1" destOrd="0" presId="urn:microsoft.com/office/officeart/2005/8/layout/hList1"/>
    <dgm:cxn modelId="{AA452E1C-3309-5E45-9D91-B6C56F37C5DF}" type="presParOf" srcId="{20965632-EF2F-6F45-96C8-2034C1748E1C}" destId="{1C40487A-14AD-444B-A673-679D4EAF2664}" srcOrd="7" destOrd="0" presId="urn:microsoft.com/office/officeart/2005/8/layout/hList1"/>
    <dgm:cxn modelId="{324AC7B1-18E0-ED4C-AB76-8D42F80929EB}" type="presParOf" srcId="{20965632-EF2F-6F45-96C8-2034C1748E1C}" destId="{479412A1-AF36-5A47-862A-2E3B024EF7A2}" srcOrd="8" destOrd="0" presId="urn:microsoft.com/office/officeart/2005/8/layout/hList1"/>
    <dgm:cxn modelId="{AFDF90AA-B6E1-CA44-AAD1-A7835C274179}" type="presParOf" srcId="{479412A1-AF36-5A47-862A-2E3B024EF7A2}" destId="{A8CA59C5-6A68-6348-977F-5AD115058423}" srcOrd="0" destOrd="0" presId="urn:microsoft.com/office/officeart/2005/8/layout/hList1"/>
    <dgm:cxn modelId="{41EA9B68-C28D-C040-AC2E-3BF677EA77D2}" type="presParOf" srcId="{479412A1-AF36-5A47-862A-2E3B024EF7A2}" destId="{9D3CC747-5616-FA47-9146-B943FB9700B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37A0BE-8521-444C-8B72-CAC6A0FC3B7B}" type="doc">
      <dgm:prSet loTypeId="urn:microsoft.com/office/officeart/2005/8/layout/cycle3" loCatId="cycle" qsTypeId="urn:microsoft.com/office/officeart/2005/8/quickstyle/simple5" qsCatId="simple" csTypeId="urn:microsoft.com/office/officeart/2005/8/colors/colorful2" csCatId="colorful" phldr="1"/>
      <dgm:spPr/>
      <dgm:t>
        <a:bodyPr/>
        <a:lstStyle/>
        <a:p>
          <a:endParaRPr lang="en-GB"/>
        </a:p>
      </dgm:t>
    </dgm:pt>
    <dgm:pt modelId="{9FE8B6FD-EBC7-4492-BA4B-3146E0AEE0AB}">
      <dgm:prSet phldrT="[Text]"/>
      <dgm:spPr/>
      <dgm:t>
        <a:bodyPr/>
        <a:lstStyle/>
        <a:p>
          <a:r>
            <a:rPr lang="en-GB" b="1"/>
            <a:t>Legal codes</a:t>
          </a:r>
        </a:p>
      </dgm:t>
    </dgm:pt>
    <dgm:pt modelId="{EDFA4AF7-E315-4565-948C-B193B0F64337}" type="parTrans" cxnId="{CC9D6BDB-A592-4309-A96B-3D2E9F00B831}">
      <dgm:prSet/>
      <dgm:spPr/>
      <dgm:t>
        <a:bodyPr/>
        <a:lstStyle/>
        <a:p>
          <a:endParaRPr lang="en-GB"/>
        </a:p>
      </dgm:t>
    </dgm:pt>
    <dgm:pt modelId="{2AE4ED22-4352-427B-895B-3CC3A22880B8}" type="sibTrans" cxnId="{CC9D6BDB-A592-4309-A96B-3D2E9F00B831}">
      <dgm:prSet/>
      <dgm:spPr/>
      <dgm:t>
        <a:bodyPr/>
        <a:lstStyle/>
        <a:p>
          <a:endParaRPr lang="en-GB"/>
        </a:p>
      </dgm:t>
    </dgm:pt>
    <dgm:pt modelId="{5550816F-4885-4A2F-8466-D4687B865B49}">
      <dgm:prSet phldrT="[Text]"/>
      <dgm:spPr/>
      <dgm:t>
        <a:bodyPr/>
        <a:lstStyle/>
        <a:p>
          <a:r>
            <a:rPr lang="en-GB" b="1"/>
            <a:t>Unilateral  codes of conduct</a:t>
          </a:r>
        </a:p>
      </dgm:t>
    </dgm:pt>
    <dgm:pt modelId="{31594E03-B407-43A9-B119-CEFFCE284F93}" type="parTrans" cxnId="{EF962F85-AC6F-413B-BA25-8C55D6B72EA8}">
      <dgm:prSet/>
      <dgm:spPr/>
      <dgm:t>
        <a:bodyPr/>
        <a:lstStyle/>
        <a:p>
          <a:endParaRPr lang="en-GB"/>
        </a:p>
      </dgm:t>
    </dgm:pt>
    <dgm:pt modelId="{513AB7AA-C4AA-400C-A07F-0A19C5DEAD72}" type="sibTrans" cxnId="{EF962F85-AC6F-413B-BA25-8C55D6B72EA8}">
      <dgm:prSet/>
      <dgm:spPr/>
      <dgm:t>
        <a:bodyPr/>
        <a:lstStyle/>
        <a:p>
          <a:endParaRPr lang="en-GB"/>
        </a:p>
      </dgm:t>
    </dgm:pt>
    <dgm:pt modelId="{03CC49BC-D324-44CD-833A-60C4B6D70720}">
      <dgm:prSet/>
      <dgm:spPr/>
      <dgm:t>
        <a:bodyPr/>
        <a:lstStyle/>
        <a:p>
          <a:r>
            <a:rPr lang="en-GB" b="1"/>
            <a:t>Official codes and guidance</a:t>
          </a:r>
        </a:p>
      </dgm:t>
    </dgm:pt>
    <dgm:pt modelId="{8121F98E-DBC2-4204-B691-EF629D4F4C00}" type="parTrans" cxnId="{F2FE218B-1C62-47BB-ABBA-E4323E4E6416}">
      <dgm:prSet/>
      <dgm:spPr/>
    </dgm:pt>
    <dgm:pt modelId="{F4BBD790-260B-495C-9060-459474018DFC}" type="sibTrans" cxnId="{F2FE218B-1C62-47BB-ABBA-E4323E4E6416}">
      <dgm:prSet/>
      <dgm:spPr/>
    </dgm:pt>
    <dgm:pt modelId="{81E6F527-D550-473A-AA1D-CBBEC999020A}">
      <dgm:prSet/>
      <dgm:spPr/>
      <dgm:t>
        <a:bodyPr/>
        <a:lstStyle/>
        <a:p>
          <a:r>
            <a:rPr lang="en-GB" b="1"/>
            <a:t>Recognised codes</a:t>
          </a:r>
        </a:p>
      </dgm:t>
    </dgm:pt>
    <dgm:pt modelId="{E434C07B-6404-4880-AF50-5F1B5B98F783}" type="parTrans" cxnId="{12C345A0-FE3E-4699-B338-2823DC2B96B5}">
      <dgm:prSet/>
      <dgm:spPr/>
    </dgm:pt>
    <dgm:pt modelId="{8ED5FEB1-C3A1-4541-83DA-9D26DA2A6952}" type="sibTrans" cxnId="{12C345A0-FE3E-4699-B338-2823DC2B96B5}">
      <dgm:prSet/>
      <dgm:spPr/>
    </dgm:pt>
    <dgm:pt modelId="{3CC83015-A8CA-420F-9C92-B3AC6905CB26}">
      <dgm:prSet/>
      <dgm:spPr/>
      <dgm:t>
        <a:bodyPr/>
        <a:lstStyle/>
        <a:p>
          <a:r>
            <a:rPr lang="en-GB" b="1"/>
            <a:t>Trade association codes</a:t>
          </a:r>
        </a:p>
      </dgm:t>
    </dgm:pt>
    <dgm:pt modelId="{D91AC1A5-5674-4353-A8B8-338D6C0E9158}" type="parTrans" cxnId="{0C787053-2E49-4749-A916-D1D3F774B0D8}">
      <dgm:prSet/>
      <dgm:spPr/>
    </dgm:pt>
    <dgm:pt modelId="{2874E31E-C816-40CD-B528-95DA6004957D}" type="sibTrans" cxnId="{0C787053-2E49-4749-A916-D1D3F774B0D8}">
      <dgm:prSet/>
      <dgm:spPr/>
    </dgm:pt>
    <dgm:pt modelId="{8AE798A7-9B7D-4769-8E0A-E756E0B06232}">
      <dgm:prSet/>
      <dgm:spPr/>
      <dgm:t>
        <a:bodyPr/>
        <a:lstStyle/>
        <a:p>
          <a:r>
            <a:rPr lang="en-GB" b="1"/>
            <a:t>Negotiated codes</a:t>
          </a:r>
        </a:p>
      </dgm:t>
    </dgm:pt>
    <dgm:pt modelId="{AF24B599-2E9D-4E28-A5C5-B43720E2CB8C}" type="parTrans" cxnId="{E29044F0-8723-4AF9-8646-46C7779C7F3F}">
      <dgm:prSet/>
      <dgm:spPr/>
    </dgm:pt>
    <dgm:pt modelId="{5F56B8C8-B4C2-4FB4-8D16-C1B1B0065493}" type="sibTrans" cxnId="{E29044F0-8723-4AF9-8646-46C7779C7F3F}">
      <dgm:prSet/>
      <dgm:spPr/>
    </dgm:pt>
    <dgm:pt modelId="{CE430D12-60B1-475B-AF72-111A980B489F}">
      <dgm:prSet/>
      <dgm:spPr/>
      <dgm:t>
        <a:bodyPr/>
        <a:lstStyle/>
        <a:p>
          <a:r>
            <a:rPr lang="en-GB" b="1"/>
            <a:t>Unilateral sector cod</a:t>
          </a:r>
          <a:r>
            <a:rPr lang="en-GB"/>
            <a:t>es</a:t>
          </a:r>
        </a:p>
      </dgm:t>
    </dgm:pt>
    <dgm:pt modelId="{9FDE83E9-C22B-4AA4-A8B4-1B02006BE143}" type="parTrans" cxnId="{12F8E64B-51EC-4DF8-8DF8-6C81F8220D35}">
      <dgm:prSet/>
      <dgm:spPr/>
    </dgm:pt>
    <dgm:pt modelId="{9F7E5E4B-D2E4-4790-9FA6-99D0BEC9EB02}" type="sibTrans" cxnId="{12F8E64B-51EC-4DF8-8DF8-6C81F8220D35}">
      <dgm:prSet/>
      <dgm:spPr/>
    </dgm:pt>
    <dgm:pt modelId="{63899AAF-6977-431A-987D-77FF6044C0B6}">
      <dgm:prSet/>
      <dgm:spPr/>
      <dgm:t>
        <a:bodyPr/>
        <a:lstStyle/>
        <a:p>
          <a:r>
            <a:rPr lang="en-GB" b="1"/>
            <a:t>Customer charters</a:t>
          </a:r>
        </a:p>
      </dgm:t>
    </dgm:pt>
    <dgm:pt modelId="{40BE4401-F26F-44E9-8B15-34A7067F77EA}" type="parTrans" cxnId="{BBF354EE-8E50-4814-BAFC-136D783889A7}">
      <dgm:prSet/>
      <dgm:spPr/>
    </dgm:pt>
    <dgm:pt modelId="{A433E050-D222-4ABA-BB3D-C67EAE080FEE}" type="sibTrans" cxnId="{BBF354EE-8E50-4814-BAFC-136D783889A7}">
      <dgm:prSet/>
      <dgm:spPr/>
    </dgm:pt>
    <dgm:pt modelId="{97F3473C-F9AF-C84A-9570-F33E3A871FB3}" type="pres">
      <dgm:prSet presAssocID="{C637A0BE-8521-444C-8B72-CAC6A0FC3B7B}" presName="Name0" presStyleCnt="0">
        <dgm:presLayoutVars>
          <dgm:dir/>
          <dgm:resizeHandles val="exact"/>
        </dgm:presLayoutVars>
      </dgm:prSet>
      <dgm:spPr/>
      <dgm:t>
        <a:bodyPr/>
        <a:lstStyle/>
        <a:p>
          <a:endParaRPr lang="en-GB"/>
        </a:p>
      </dgm:t>
    </dgm:pt>
    <dgm:pt modelId="{5F975561-3F65-E948-AE4F-5C2900BD1A9F}" type="pres">
      <dgm:prSet presAssocID="{C637A0BE-8521-444C-8B72-CAC6A0FC3B7B}" presName="cycle" presStyleCnt="0"/>
      <dgm:spPr/>
    </dgm:pt>
    <dgm:pt modelId="{A5AF1AA1-AC6B-4240-AD8D-7EC65251735C}" type="pres">
      <dgm:prSet presAssocID="{9FE8B6FD-EBC7-4492-BA4B-3146E0AEE0AB}" presName="nodeFirstNode" presStyleLbl="node1" presStyleIdx="0" presStyleCnt="8">
        <dgm:presLayoutVars>
          <dgm:bulletEnabled val="1"/>
        </dgm:presLayoutVars>
      </dgm:prSet>
      <dgm:spPr/>
      <dgm:t>
        <a:bodyPr/>
        <a:lstStyle/>
        <a:p>
          <a:endParaRPr lang="en-GB"/>
        </a:p>
      </dgm:t>
    </dgm:pt>
    <dgm:pt modelId="{41A5BFFE-D6D6-764B-9FC2-2745BC48C07D}" type="pres">
      <dgm:prSet presAssocID="{2AE4ED22-4352-427B-895B-3CC3A22880B8}" presName="sibTransFirstNode" presStyleLbl="bgShp" presStyleIdx="0" presStyleCnt="1"/>
      <dgm:spPr/>
      <dgm:t>
        <a:bodyPr/>
        <a:lstStyle/>
        <a:p>
          <a:endParaRPr lang="en-GB"/>
        </a:p>
      </dgm:t>
    </dgm:pt>
    <dgm:pt modelId="{ECCF8662-5912-2241-97B7-396F1769AD32}" type="pres">
      <dgm:prSet presAssocID="{03CC49BC-D324-44CD-833A-60C4B6D70720}" presName="nodeFollowingNodes" presStyleLbl="node1" presStyleIdx="1" presStyleCnt="8">
        <dgm:presLayoutVars>
          <dgm:bulletEnabled val="1"/>
        </dgm:presLayoutVars>
      </dgm:prSet>
      <dgm:spPr/>
      <dgm:t>
        <a:bodyPr/>
        <a:lstStyle/>
        <a:p>
          <a:endParaRPr lang="en-GB"/>
        </a:p>
      </dgm:t>
    </dgm:pt>
    <dgm:pt modelId="{30FB153F-B9C4-EE4B-9CFB-068321C34CCC}" type="pres">
      <dgm:prSet presAssocID="{81E6F527-D550-473A-AA1D-CBBEC999020A}" presName="nodeFollowingNodes" presStyleLbl="node1" presStyleIdx="2" presStyleCnt="8">
        <dgm:presLayoutVars>
          <dgm:bulletEnabled val="1"/>
        </dgm:presLayoutVars>
      </dgm:prSet>
      <dgm:spPr/>
      <dgm:t>
        <a:bodyPr/>
        <a:lstStyle/>
        <a:p>
          <a:endParaRPr lang="en-GB"/>
        </a:p>
      </dgm:t>
    </dgm:pt>
    <dgm:pt modelId="{65250C57-EC96-6F4C-BAB5-69A969B23A82}" type="pres">
      <dgm:prSet presAssocID="{3CC83015-A8CA-420F-9C92-B3AC6905CB26}" presName="nodeFollowingNodes" presStyleLbl="node1" presStyleIdx="3" presStyleCnt="8">
        <dgm:presLayoutVars>
          <dgm:bulletEnabled val="1"/>
        </dgm:presLayoutVars>
      </dgm:prSet>
      <dgm:spPr/>
      <dgm:t>
        <a:bodyPr/>
        <a:lstStyle/>
        <a:p>
          <a:endParaRPr lang="en-GB"/>
        </a:p>
      </dgm:t>
    </dgm:pt>
    <dgm:pt modelId="{6A778D35-066B-4040-8B72-67D85514E941}" type="pres">
      <dgm:prSet presAssocID="{8AE798A7-9B7D-4769-8E0A-E756E0B06232}" presName="nodeFollowingNodes" presStyleLbl="node1" presStyleIdx="4" presStyleCnt="8">
        <dgm:presLayoutVars>
          <dgm:bulletEnabled val="1"/>
        </dgm:presLayoutVars>
      </dgm:prSet>
      <dgm:spPr/>
      <dgm:t>
        <a:bodyPr/>
        <a:lstStyle/>
        <a:p>
          <a:endParaRPr lang="en-GB"/>
        </a:p>
      </dgm:t>
    </dgm:pt>
    <dgm:pt modelId="{C64FCBEE-FF58-B642-AE9C-58046A90B302}" type="pres">
      <dgm:prSet presAssocID="{CE430D12-60B1-475B-AF72-111A980B489F}" presName="nodeFollowingNodes" presStyleLbl="node1" presStyleIdx="5" presStyleCnt="8">
        <dgm:presLayoutVars>
          <dgm:bulletEnabled val="1"/>
        </dgm:presLayoutVars>
      </dgm:prSet>
      <dgm:spPr/>
      <dgm:t>
        <a:bodyPr/>
        <a:lstStyle/>
        <a:p>
          <a:endParaRPr lang="en-GB"/>
        </a:p>
      </dgm:t>
    </dgm:pt>
    <dgm:pt modelId="{95A0EE55-331B-314B-A043-9745AF547E95}" type="pres">
      <dgm:prSet presAssocID="{63899AAF-6977-431A-987D-77FF6044C0B6}" presName="nodeFollowingNodes" presStyleLbl="node1" presStyleIdx="6" presStyleCnt="8">
        <dgm:presLayoutVars>
          <dgm:bulletEnabled val="1"/>
        </dgm:presLayoutVars>
      </dgm:prSet>
      <dgm:spPr/>
      <dgm:t>
        <a:bodyPr/>
        <a:lstStyle/>
        <a:p>
          <a:endParaRPr lang="en-GB"/>
        </a:p>
      </dgm:t>
    </dgm:pt>
    <dgm:pt modelId="{789B77C2-29DB-B740-82A0-7654D6752754}" type="pres">
      <dgm:prSet presAssocID="{5550816F-4885-4A2F-8466-D4687B865B49}" presName="nodeFollowingNodes" presStyleLbl="node1" presStyleIdx="7" presStyleCnt="8">
        <dgm:presLayoutVars>
          <dgm:bulletEnabled val="1"/>
        </dgm:presLayoutVars>
      </dgm:prSet>
      <dgm:spPr/>
      <dgm:t>
        <a:bodyPr/>
        <a:lstStyle/>
        <a:p>
          <a:endParaRPr lang="en-GB"/>
        </a:p>
      </dgm:t>
    </dgm:pt>
  </dgm:ptLst>
  <dgm:cxnLst>
    <dgm:cxn modelId="{7A04CB81-CBDC-9B40-B12C-A10BD8BBE85D}" type="presOf" srcId="{03CC49BC-D324-44CD-833A-60C4B6D70720}" destId="{ECCF8662-5912-2241-97B7-396F1769AD32}" srcOrd="0" destOrd="0" presId="urn:microsoft.com/office/officeart/2005/8/layout/cycle3"/>
    <dgm:cxn modelId="{2B230957-627E-0148-AC31-913384406B5B}" type="presOf" srcId="{CE430D12-60B1-475B-AF72-111A980B489F}" destId="{C64FCBEE-FF58-B642-AE9C-58046A90B302}" srcOrd="0" destOrd="0" presId="urn:microsoft.com/office/officeart/2005/8/layout/cycle3"/>
    <dgm:cxn modelId="{1DC8407B-E022-DC4A-94E4-18AF2DF70492}" type="presOf" srcId="{3CC83015-A8CA-420F-9C92-B3AC6905CB26}" destId="{65250C57-EC96-6F4C-BAB5-69A969B23A82}" srcOrd="0" destOrd="0" presId="urn:microsoft.com/office/officeart/2005/8/layout/cycle3"/>
    <dgm:cxn modelId="{8BB243EF-7A1D-BA42-8365-6A9926B0269A}" type="presOf" srcId="{63899AAF-6977-431A-987D-77FF6044C0B6}" destId="{95A0EE55-331B-314B-A043-9745AF547E95}" srcOrd="0" destOrd="0" presId="urn:microsoft.com/office/officeart/2005/8/layout/cycle3"/>
    <dgm:cxn modelId="{A13EF4BC-7B48-8249-8EB0-F18403F9ABA5}" type="presOf" srcId="{8AE798A7-9B7D-4769-8E0A-E756E0B06232}" destId="{6A778D35-066B-4040-8B72-67D85514E941}" srcOrd="0" destOrd="0" presId="urn:microsoft.com/office/officeart/2005/8/layout/cycle3"/>
    <dgm:cxn modelId="{EF962F85-AC6F-413B-BA25-8C55D6B72EA8}" srcId="{C637A0BE-8521-444C-8B72-CAC6A0FC3B7B}" destId="{5550816F-4885-4A2F-8466-D4687B865B49}" srcOrd="7" destOrd="0" parTransId="{31594E03-B407-43A9-B119-CEFFCE284F93}" sibTransId="{513AB7AA-C4AA-400C-A07F-0A19C5DEAD72}"/>
    <dgm:cxn modelId="{BBF354EE-8E50-4814-BAFC-136D783889A7}" srcId="{C637A0BE-8521-444C-8B72-CAC6A0FC3B7B}" destId="{63899AAF-6977-431A-987D-77FF6044C0B6}" srcOrd="6" destOrd="0" parTransId="{40BE4401-F26F-44E9-8B15-34A7067F77EA}" sibTransId="{A433E050-D222-4ABA-BB3D-C67EAE080FEE}"/>
    <dgm:cxn modelId="{E29044F0-8723-4AF9-8646-46C7779C7F3F}" srcId="{C637A0BE-8521-444C-8B72-CAC6A0FC3B7B}" destId="{8AE798A7-9B7D-4769-8E0A-E756E0B06232}" srcOrd="4" destOrd="0" parTransId="{AF24B599-2E9D-4E28-A5C5-B43720E2CB8C}" sibTransId="{5F56B8C8-B4C2-4FB4-8D16-C1B1B0065493}"/>
    <dgm:cxn modelId="{A3A8313A-8269-094C-8A03-1ADFFCE97BEA}" type="presOf" srcId="{81E6F527-D550-473A-AA1D-CBBEC999020A}" destId="{30FB153F-B9C4-EE4B-9CFB-068321C34CCC}" srcOrd="0" destOrd="0" presId="urn:microsoft.com/office/officeart/2005/8/layout/cycle3"/>
    <dgm:cxn modelId="{D9FFBFA2-2B9E-1B4F-96E1-5BEFFB2595B6}" type="presOf" srcId="{2AE4ED22-4352-427B-895B-3CC3A22880B8}" destId="{41A5BFFE-D6D6-764B-9FC2-2745BC48C07D}" srcOrd="0" destOrd="0" presId="urn:microsoft.com/office/officeart/2005/8/layout/cycle3"/>
    <dgm:cxn modelId="{F2FE218B-1C62-47BB-ABBA-E4323E4E6416}" srcId="{C637A0BE-8521-444C-8B72-CAC6A0FC3B7B}" destId="{03CC49BC-D324-44CD-833A-60C4B6D70720}" srcOrd="1" destOrd="0" parTransId="{8121F98E-DBC2-4204-B691-EF629D4F4C00}" sibTransId="{F4BBD790-260B-495C-9060-459474018DFC}"/>
    <dgm:cxn modelId="{6837DCEB-205C-AC43-A363-7623E4073F2C}" type="presOf" srcId="{C637A0BE-8521-444C-8B72-CAC6A0FC3B7B}" destId="{97F3473C-F9AF-C84A-9570-F33E3A871FB3}" srcOrd="0" destOrd="0" presId="urn:microsoft.com/office/officeart/2005/8/layout/cycle3"/>
    <dgm:cxn modelId="{1DC8F837-4969-3B47-83F7-ABD0989B2488}" type="presOf" srcId="{9FE8B6FD-EBC7-4492-BA4B-3146E0AEE0AB}" destId="{A5AF1AA1-AC6B-4240-AD8D-7EC65251735C}" srcOrd="0" destOrd="0" presId="urn:microsoft.com/office/officeart/2005/8/layout/cycle3"/>
    <dgm:cxn modelId="{12C345A0-FE3E-4699-B338-2823DC2B96B5}" srcId="{C637A0BE-8521-444C-8B72-CAC6A0FC3B7B}" destId="{81E6F527-D550-473A-AA1D-CBBEC999020A}" srcOrd="2" destOrd="0" parTransId="{E434C07B-6404-4880-AF50-5F1B5B98F783}" sibTransId="{8ED5FEB1-C3A1-4541-83DA-9D26DA2A6952}"/>
    <dgm:cxn modelId="{12F8E64B-51EC-4DF8-8DF8-6C81F8220D35}" srcId="{C637A0BE-8521-444C-8B72-CAC6A0FC3B7B}" destId="{CE430D12-60B1-475B-AF72-111A980B489F}" srcOrd="5" destOrd="0" parTransId="{9FDE83E9-C22B-4AA4-A8B4-1B02006BE143}" sibTransId="{9F7E5E4B-D2E4-4790-9FA6-99D0BEC9EB02}"/>
    <dgm:cxn modelId="{0C787053-2E49-4749-A916-D1D3F774B0D8}" srcId="{C637A0BE-8521-444C-8B72-CAC6A0FC3B7B}" destId="{3CC83015-A8CA-420F-9C92-B3AC6905CB26}" srcOrd="3" destOrd="0" parTransId="{D91AC1A5-5674-4353-A8B8-338D6C0E9158}" sibTransId="{2874E31E-C816-40CD-B528-95DA6004957D}"/>
    <dgm:cxn modelId="{CC9D6BDB-A592-4309-A96B-3D2E9F00B831}" srcId="{C637A0BE-8521-444C-8B72-CAC6A0FC3B7B}" destId="{9FE8B6FD-EBC7-4492-BA4B-3146E0AEE0AB}" srcOrd="0" destOrd="0" parTransId="{EDFA4AF7-E315-4565-948C-B193B0F64337}" sibTransId="{2AE4ED22-4352-427B-895B-3CC3A22880B8}"/>
    <dgm:cxn modelId="{9518942D-C5BB-9E4E-BEA3-2AC3512883E5}" type="presOf" srcId="{5550816F-4885-4A2F-8466-D4687B865B49}" destId="{789B77C2-29DB-B740-82A0-7654D6752754}" srcOrd="0" destOrd="0" presId="urn:microsoft.com/office/officeart/2005/8/layout/cycle3"/>
    <dgm:cxn modelId="{91567E3E-B56E-B84C-8263-5D342A54213C}" type="presParOf" srcId="{97F3473C-F9AF-C84A-9570-F33E3A871FB3}" destId="{5F975561-3F65-E948-AE4F-5C2900BD1A9F}" srcOrd="0" destOrd="0" presId="urn:microsoft.com/office/officeart/2005/8/layout/cycle3"/>
    <dgm:cxn modelId="{7474CBEA-7013-D644-9212-D320FB7B2C18}" type="presParOf" srcId="{5F975561-3F65-E948-AE4F-5C2900BD1A9F}" destId="{A5AF1AA1-AC6B-4240-AD8D-7EC65251735C}" srcOrd="0" destOrd="0" presId="urn:microsoft.com/office/officeart/2005/8/layout/cycle3"/>
    <dgm:cxn modelId="{2C19F1B3-8CB7-324A-B380-140BDD18A96E}" type="presParOf" srcId="{5F975561-3F65-E948-AE4F-5C2900BD1A9F}" destId="{41A5BFFE-D6D6-764B-9FC2-2745BC48C07D}" srcOrd="1" destOrd="0" presId="urn:microsoft.com/office/officeart/2005/8/layout/cycle3"/>
    <dgm:cxn modelId="{3654CE14-C09E-F64A-906C-5A3D8CB403F7}" type="presParOf" srcId="{5F975561-3F65-E948-AE4F-5C2900BD1A9F}" destId="{ECCF8662-5912-2241-97B7-396F1769AD32}" srcOrd="2" destOrd="0" presId="urn:microsoft.com/office/officeart/2005/8/layout/cycle3"/>
    <dgm:cxn modelId="{1A82CDC5-261D-9540-ADB1-B692B6780A2C}" type="presParOf" srcId="{5F975561-3F65-E948-AE4F-5C2900BD1A9F}" destId="{30FB153F-B9C4-EE4B-9CFB-068321C34CCC}" srcOrd="3" destOrd="0" presId="urn:microsoft.com/office/officeart/2005/8/layout/cycle3"/>
    <dgm:cxn modelId="{B96B3A5F-CB6D-DA43-8DC9-8FE3B708ECB1}" type="presParOf" srcId="{5F975561-3F65-E948-AE4F-5C2900BD1A9F}" destId="{65250C57-EC96-6F4C-BAB5-69A969B23A82}" srcOrd="4" destOrd="0" presId="urn:microsoft.com/office/officeart/2005/8/layout/cycle3"/>
    <dgm:cxn modelId="{793A84D9-3C4C-D743-AAFF-65335E6F3255}" type="presParOf" srcId="{5F975561-3F65-E948-AE4F-5C2900BD1A9F}" destId="{6A778D35-066B-4040-8B72-67D85514E941}" srcOrd="5" destOrd="0" presId="urn:microsoft.com/office/officeart/2005/8/layout/cycle3"/>
    <dgm:cxn modelId="{B9F58958-8C2A-EC45-9266-704A74D8B94C}" type="presParOf" srcId="{5F975561-3F65-E948-AE4F-5C2900BD1A9F}" destId="{C64FCBEE-FF58-B642-AE9C-58046A90B302}" srcOrd="6" destOrd="0" presId="urn:microsoft.com/office/officeart/2005/8/layout/cycle3"/>
    <dgm:cxn modelId="{5A97DD9B-37AD-BF4C-AFC7-067F29E267EF}" type="presParOf" srcId="{5F975561-3F65-E948-AE4F-5C2900BD1A9F}" destId="{95A0EE55-331B-314B-A043-9745AF547E95}" srcOrd="7" destOrd="0" presId="urn:microsoft.com/office/officeart/2005/8/layout/cycle3"/>
    <dgm:cxn modelId="{77A3590F-A56D-B446-8DC4-8F8A6F82950D}" type="presParOf" srcId="{5F975561-3F65-E948-AE4F-5C2900BD1A9F}" destId="{789B77C2-29DB-B740-82A0-7654D6752754}" srcOrd="8"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488616E-EFB3-4AD7-A2BD-713F0C386652}" type="doc">
      <dgm:prSet loTypeId="urn:microsoft.com/office/officeart/2005/8/layout/cycle5" loCatId="cycle" qsTypeId="urn:microsoft.com/office/officeart/2005/8/quickstyle/simple5" qsCatId="simple" csTypeId="urn:microsoft.com/office/officeart/2005/8/colors/colorful2" csCatId="colorful" phldr="1"/>
      <dgm:spPr/>
    </dgm:pt>
    <dgm:pt modelId="{855B557C-7F70-4A31-B18C-15AF9523F46B}">
      <dgm:prSet phldrT="[Text]"/>
      <dgm:spPr/>
      <dgm:t>
        <a:bodyPr/>
        <a:lstStyle/>
        <a:p>
          <a:r>
            <a:rPr lang="en-GB" dirty="0"/>
            <a:t>No regulation</a:t>
          </a:r>
        </a:p>
      </dgm:t>
    </dgm:pt>
    <dgm:pt modelId="{F05C5FFC-E9E7-43DD-93C2-35E05264789A}" type="parTrans" cxnId="{128235C0-C918-4F51-B23D-F08EAF113D86}">
      <dgm:prSet/>
      <dgm:spPr/>
      <dgm:t>
        <a:bodyPr/>
        <a:lstStyle/>
        <a:p>
          <a:endParaRPr lang="en-GB"/>
        </a:p>
      </dgm:t>
    </dgm:pt>
    <dgm:pt modelId="{9AD0400F-FB2B-448F-9B2C-98A32B40DABF}" type="sibTrans" cxnId="{128235C0-C918-4F51-B23D-F08EAF113D86}">
      <dgm:prSet/>
      <dgm:spPr/>
      <dgm:t>
        <a:bodyPr/>
        <a:lstStyle/>
        <a:p>
          <a:endParaRPr lang="en-GB"/>
        </a:p>
      </dgm:t>
    </dgm:pt>
    <dgm:pt modelId="{8BB4602F-9664-4BA2-A0E9-CA14F20EBF80}">
      <dgm:prSet phldrT="[Text]"/>
      <dgm:spPr/>
      <dgm:t>
        <a:bodyPr/>
        <a:lstStyle/>
        <a:p>
          <a:r>
            <a:rPr lang="en-GB" dirty="0"/>
            <a:t>Co regulation</a:t>
          </a:r>
        </a:p>
      </dgm:t>
    </dgm:pt>
    <dgm:pt modelId="{F03487E4-DCCE-45E0-B09B-EB77D910D5CA}" type="parTrans" cxnId="{B7C43781-8839-4B96-8AA0-FA6BBF31B2F8}">
      <dgm:prSet/>
      <dgm:spPr/>
      <dgm:t>
        <a:bodyPr/>
        <a:lstStyle/>
        <a:p>
          <a:endParaRPr lang="en-GB"/>
        </a:p>
      </dgm:t>
    </dgm:pt>
    <dgm:pt modelId="{D29C4041-2834-433F-A212-A8435D0556E9}" type="sibTrans" cxnId="{B7C43781-8839-4B96-8AA0-FA6BBF31B2F8}">
      <dgm:prSet/>
      <dgm:spPr/>
      <dgm:t>
        <a:bodyPr/>
        <a:lstStyle/>
        <a:p>
          <a:endParaRPr lang="en-GB"/>
        </a:p>
      </dgm:t>
    </dgm:pt>
    <dgm:pt modelId="{58312DDE-72B5-49A0-AD68-C330B179BF9B}">
      <dgm:prSet phldrT="[Text]"/>
      <dgm:spPr/>
      <dgm:t>
        <a:bodyPr/>
        <a:lstStyle/>
        <a:p>
          <a:r>
            <a:rPr lang="en-GB" dirty="0"/>
            <a:t>Legislation</a:t>
          </a:r>
        </a:p>
      </dgm:t>
    </dgm:pt>
    <dgm:pt modelId="{C8CE3ABF-2BC4-4FE3-BF1F-88953FAAA73E}" type="parTrans" cxnId="{8C9C303C-991F-46CA-8F97-C4975496D7A2}">
      <dgm:prSet/>
      <dgm:spPr/>
      <dgm:t>
        <a:bodyPr/>
        <a:lstStyle/>
        <a:p>
          <a:endParaRPr lang="en-GB"/>
        </a:p>
      </dgm:t>
    </dgm:pt>
    <dgm:pt modelId="{710B7B35-4726-43BC-9A4F-24FD3D9E3E27}" type="sibTrans" cxnId="{8C9C303C-991F-46CA-8F97-C4975496D7A2}">
      <dgm:prSet/>
      <dgm:spPr/>
      <dgm:t>
        <a:bodyPr/>
        <a:lstStyle/>
        <a:p>
          <a:endParaRPr lang="en-GB"/>
        </a:p>
      </dgm:t>
    </dgm:pt>
    <dgm:pt modelId="{3CC3E2CE-DDDD-4625-A9E8-E0934D96E339}">
      <dgm:prSet/>
      <dgm:spPr/>
      <dgm:t>
        <a:bodyPr/>
        <a:lstStyle/>
        <a:p>
          <a:r>
            <a:rPr lang="en-GB" dirty="0"/>
            <a:t>Self regulation</a:t>
          </a:r>
        </a:p>
      </dgm:t>
    </dgm:pt>
    <dgm:pt modelId="{8E81D1A3-0EF6-4C38-825B-0D05C5A184D0}" type="parTrans" cxnId="{355C42AF-A39F-4202-A51D-C2FA2D4CB323}">
      <dgm:prSet/>
      <dgm:spPr/>
      <dgm:t>
        <a:bodyPr/>
        <a:lstStyle/>
        <a:p>
          <a:endParaRPr lang="en-GB"/>
        </a:p>
      </dgm:t>
    </dgm:pt>
    <dgm:pt modelId="{49CC77DC-4404-473A-85B2-5CA21E7BDDE3}" type="sibTrans" cxnId="{355C42AF-A39F-4202-A51D-C2FA2D4CB323}">
      <dgm:prSet/>
      <dgm:spPr/>
      <dgm:t>
        <a:bodyPr/>
        <a:lstStyle/>
        <a:p>
          <a:endParaRPr lang="en-GB"/>
        </a:p>
      </dgm:t>
    </dgm:pt>
    <dgm:pt modelId="{5832CA5E-3166-4D6E-94A6-61C9221C2332}">
      <dgm:prSet/>
      <dgm:spPr/>
      <dgm:t>
        <a:bodyPr/>
        <a:lstStyle/>
        <a:p>
          <a:r>
            <a:rPr lang="en-GB" dirty="0"/>
            <a:t>Quasi regulation</a:t>
          </a:r>
        </a:p>
      </dgm:t>
    </dgm:pt>
    <dgm:pt modelId="{3E759E5A-1DDC-4337-974E-B0D32F373B98}" type="parTrans" cxnId="{4180C01C-7E8F-4891-B5FD-F850FBD5E264}">
      <dgm:prSet/>
      <dgm:spPr/>
      <dgm:t>
        <a:bodyPr/>
        <a:lstStyle/>
        <a:p>
          <a:endParaRPr lang="en-GB"/>
        </a:p>
      </dgm:t>
    </dgm:pt>
    <dgm:pt modelId="{FD1B02C3-D2A6-4320-85AF-242725AA8F59}" type="sibTrans" cxnId="{4180C01C-7E8F-4891-B5FD-F850FBD5E264}">
      <dgm:prSet/>
      <dgm:spPr/>
      <dgm:t>
        <a:bodyPr/>
        <a:lstStyle/>
        <a:p>
          <a:endParaRPr lang="en-GB"/>
        </a:p>
      </dgm:t>
    </dgm:pt>
    <dgm:pt modelId="{65F74570-4076-9E4E-945B-6C0AA4EAABDA}" type="pres">
      <dgm:prSet presAssocID="{4488616E-EFB3-4AD7-A2BD-713F0C386652}" presName="cycle" presStyleCnt="0">
        <dgm:presLayoutVars>
          <dgm:dir/>
          <dgm:resizeHandles val="exact"/>
        </dgm:presLayoutVars>
      </dgm:prSet>
      <dgm:spPr/>
    </dgm:pt>
    <dgm:pt modelId="{C706BA4C-7C6F-564D-B7E3-26D95953A21B}" type="pres">
      <dgm:prSet presAssocID="{855B557C-7F70-4A31-B18C-15AF9523F46B}" presName="node" presStyleLbl="node1" presStyleIdx="0" presStyleCnt="5">
        <dgm:presLayoutVars>
          <dgm:bulletEnabled val="1"/>
        </dgm:presLayoutVars>
      </dgm:prSet>
      <dgm:spPr/>
      <dgm:t>
        <a:bodyPr/>
        <a:lstStyle/>
        <a:p>
          <a:endParaRPr lang="en-GB"/>
        </a:p>
      </dgm:t>
    </dgm:pt>
    <dgm:pt modelId="{5C84E54F-1A5E-3C49-9F9E-0E32D73EE254}" type="pres">
      <dgm:prSet presAssocID="{855B557C-7F70-4A31-B18C-15AF9523F46B}" presName="spNode" presStyleCnt="0"/>
      <dgm:spPr/>
    </dgm:pt>
    <dgm:pt modelId="{82F02ABF-DE5F-2B4A-9404-067E09B6F7C3}" type="pres">
      <dgm:prSet presAssocID="{9AD0400F-FB2B-448F-9B2C-98A32B40DABF}" presName="sibTrans" presStyleLbl="sibTrans1D1" presStyleIdx="0" presStyleCnt="5"/>
      <dgm:spPr/>
      <dgm:t>
        <a:bodyPr/>
        <a:lstStyle/>
        <a:p>
          <a:endParaRPr lang="en-GB"/>
        </a:p>
      </dgm:t>
    </dgm:pt>
    <dgm:pt modelId="{658AC132-5610-0E49-84CE-8AF3ACFB7080}" type="pres">
      <dgm:prSet presAssocID="{3CC3E2CE-DDDD-4625-A9E8-E0934D96E339}" presName="node" presStyleLbl="node1" presStyleIdx="1" presStyleCnt="5">
        <dgm:presLayoutVars>
          <dgm:bulletEnabled val="1"/>
        </dgm:presLayoutVars>
      </dgm:prSet>
      <dgm:spPr/>
      <dgm:t>
        <a:bodyPr/>
        <a:lstStyle/>
        <a:p>
          <a:endParaRPr lang="en-GB"/>
        </a:p>
      </dgm:t>
    </dgm:pt>
    <dgm:pt modelId="{10D74749-91B4-FF40-A36C-55C783481756}" type="pres">
      <dgm:prSet presAssocID="{3CC3E2CE-DDDD-4625-A9E8-E0934D96E339}" presName="spNode" presStyleCnt="0"/>
      <dgm:spPr/>
    </dgm:pt>
    <dgm:pt modelId="{D571D582-3E01-8248-AC6F-0C0843FD28AC}" type="pres">
      <dgm:prSet presAssocID="{49CC77DC-4404-473A-85B2-5CA21E7BDDE3}" presName="sibTrans" presStyleLbl="sibTrans1D1" presStyleIdx="1" presStyleCnt="5"/>
      <dgm:spPr/>
      <dgm:t>
        <a:bodyPr/>
        <a:lstStyle/>
        <a:p>
          <a:endParaRPr lang="en-GB"/>
        </a:p>
      </dgm:t>
    </dgm:pt>
    <dgm:pt modelId="{0124C21E-76F5-BE41-B463-98786FED00A1}" type="pres">
      <dgm:prSet presAssocID="{5832CA5E-3166-4D6E-94A6-61C9221C2332}" presName="node" presStyleLbl="node1" presStyleIdx="2" presStyleCnt="5">
        <dgm:presLayoutVars>
          <dgm:bulletEnabled val="1"/>
        </dgm:presLayoutVars>
      </dgm:prSet>
      <dgm:spPr/>
      <dgm:t>
        <a:bodyPr/>
        <a:lstStyle/>
        <a:p>
          <a:endParaRPr lang="en-GB"/>
        </a:p>
      </dgm:t>
    </dgm:pt>
    <dgm:pt modelId="{E4BC0607-6217-BB4B-801F-87662BEA245C}" type="pres">
      <dgm:prSet presAssocID="{5832CA5E-3166-4D6E-94A6-61C9221C2332}" presName="spNode" presStyleCnt="0"/>
      <dgm:spPr/>
    </dgm:pt>
    <dgm:pt modelId="{6F78D9BD-1CD6-B34C-B3F0-28BA6CF08FAD}" type="pres">
      <dgm:prSet presAssocID="{FD1B02C3-D2A6-4320-85AF-242725AA8F59}" presName="sibTrans" presStyleLbl="sibTrans1D1" presStyleIdx="2" presStyleCnt="5"/>
      <dgm:spPr/>
      <dgm:t>
        <a:bodyPr/>
        <a:lstStyle/>
        <a:p>
          <a:endParaRPr lang="en-GB"/>
        </a:p>
      </dgm:t>
    </dgm:pt>
    <dgm:pt modelId="{439FEAD5-EE1E-4641-8154-BDC68E67A48F}" type="pres">
      <dgm:prSet presAssocID="{8BB4602F-9664-4BA2-A0E9-CA14F20EBF80}" presName="node" presStyleLbl="node1" presStyleIdx="3" presStyleCnt="5">
        <dgm:presLayoutVars>
          <dgm:bulletEnabled val="1"/>
        </dgm:presLayoutVars>
      </dgm:prSet>
      <dgm:spPr/>
      <dgm:t>
        <a:bodyPr/>
        <a:lstStyle/>
        <a:p>
          <a:endParaRPr lang="en-GB"/>
        </a:p>
      </dgm:t>
    </dgm:pt>
    <dgm:pt modelId="{EF7107F5-2D46-F341-89EB-546E6B4AB8CF}" type="pres">
      <dgm:prSet presAssocID="{8BB4602F-9664-4BA2-A0E9-CA14F20EBF80}" presName="spNode" presStyleCnt="0"/>
      <dgm:spPr/>
    </dgm:pt>
    <dgm:pt modelId="{2A88D013-EFA5-F04B-B442-5549B41CE4D6}" type="pres">
      <dgm:prSet presAssocID="{D29C4041-2834-433F-A212-A8435D0556E9}" presName="sibTrans" presStyleLbl="sibTrans1D1" presStyleIdx="3" presStyleCnt="5"/>
      <dgm:spPr/>
      <dgm:t>
        <a:bodyPr/>
        <a:lstStyle/>
        <a:p>
          <a:endParaRPr lang="en-GB"/>
        </a:p>
      </dgm:t>
    </dgm:pt>
    <dgm:pt modelId="{D5A6D66F-C4B6-6E45-BDCF-A90B6FCC8BF4}" type="pres">
      <dgm:prSet presAssocID="{58312DDE-72B5-49A0-AD68-C330B179BF9B}" presName="node" presStyleLbl="node1" presStyleIdx="4" presStyleCnt="5">
        <dgm:presLayoutVars>
          <dgm:bulletEnabled val="1"/>
        </dgm:presLayoutVars>
      </dgm:prSet>
      <dgm:spPr/>
      <dgm:t>
        <a:bodyPr/>
        <a:lstStyle/>
        <a:p>
          <a:endParaRPr lang="en-GB"/>
        </a:p>
      </dgm:t>
    </dgm:pt>
    <dgm:pt modelId="{ED2F51AF-B58E-A84B-ADB5-152FDCD176DE}" type="pres">
      <dgm:prSet presAssocID="{58312DDE-72B5-49A0-AD68-C330B179BF9B}" presName="spNode" presStyleCnt="0"/>
      <dgm:spPr/>
    </dgm:pt>
    <dgm:pt modelId="{81F53849-3A8B-DB4E-976F-D26E4DED2317}" type="pres">
      <dgm:prSet presAssocID="{710B7B35-4726-43BC-9A4F-24FD3D9E3E27}" presName="sibTrans" presStyleLbl="sibTrans1D1" presStyleIdx="4" presStyleCnt="5"/>
      <dgm:spPr/>
      <dgm:t>
        <a:bodyPr/>
        <a:lstStyle/>
        <a:p>
          <a:endParaRPr lang="en-GB"/>
        </a:p>
      </dgm:t>
    </dgm:pt>
  </dgm:ptLst>
  <dgm:cxnLst>
    <dgm:cxn modelId="{015AF207-579E-CE45-9977-6B20EC4027C8}" type="presOf" srcId="{49CC77DC-4404-473A-85B2-5CA21E7BDDE3}" destId="{D571D582-3E01-8248-AC6F-0C0843FD28AC}" srcOrd="0" destOrd="0" presId="urn:microsoft.com/office/officeart/2005/8/layout/cycle5"/>
    <dgm:cxn modelId="{08556B4D-75C8-0E47-A095-5ACF82BAC4B8}" type="presOf" srcId="{855B557C-7F70-4A31-B18C-15AF9523F46B}" destId="{C706BA4C-7C6F-564D-B7E3-26D95953A21B}" srcOrd="0" destOrd="0" presId="urn:microsoft.com/office/officeart/2005/8/layout/cycle5"/>
    <dgm:cxn modelId="{54B9F8B6-BD38-B64F-A00D-2B81321513C9}" type="presOf" srcId="{5832CA5E-3166-4D6E-94A6-61C9221C2332}" destId="{0124C21E-76F5-BE41-B463-98786FED00A1}" srcOrd="0" destOrd="0" presId="urn:microsoft.com/office/officeart/2005/8/layout/cycle5"/>
    <dgm:cxn modelId="{4986E482-662B-544D-A5A4-732D4B106D3F}" type="presOf" srcId="{3CC3E2CE-DDDD-4625-A9E8-E0934D96E339}" destId="{658AC132-5610-0E49-84CE-8AF3ACFB7080}" srcOrd="0" destOrd="0" presId="urn:microsoft.com/office/officeart/2005/8/layout/cycle5"/>
    <dgm:cxn modelId="{E9C81C3B-AFF8-F946-B5B2-5DEC464B9C07}" type="presOf" srcId="{58312DDE-72B5-49A0-AD68-C330B179BF9B}" destId="{D5A6D66F-C4B6-6E45-BDCF-A90B6FCC8BF4}" srcOrd="0" destOrd="0" presId="urn:microsoft.com/office/officeart/2005/8/layout/cycle5"/>
    <dgm:cxn modelId="{4F13B9D3-3E42-6140-82AD-8B60A1D9531E}" type="presOf" srcId="{710B7B35-4726-43BC-9A4F-24FD3D9E3E27}" destId="{81F53849-3A8B-DB4E-976F-D26E4DED2317}" srcOrd="0" destOrd="0" presId="urn:microsoft.com/office/officeart/2005/8/layout/cycle5"/>
    <dgm:cxn modelId="{4180C01C-7E8F-4891-B5FD-F850FBD5E264}" srcId="{4488616E-EFB3-4AD7-A2BD-713F0C386652}" destId="{5832CA5E-3166-4D6E-94A6-61C9221C2332}" srcOrd="2" destOrd="0" parTransId="{3E759E5A-1DDC-4337-974E-B0D32F373B98}" sibTransId="{FD1B02C3-D2A6-4320-85AF-242725AA8F59}"/>
    <dgm:cxn modelId="{9B8D39D6-74F3-484B-8BE4-AE48258C7DAF}" type="presOf" srcId="{8BB4602F-9664-4BA2-A0E9-CA14F20EBF80}" destId="{439FEAD5-EE1E-4641-8154-BDC68E67A48F}" srcOrd="0" destOrd="0" presId="urn:microsoft.com/office/officeart/2005/8/layout/cycle5"/>
    <dgm:cxn modelId="{B7C43781-8839-4B96-8AA0-FA6BBF31B2F8}" srcId="{4488616E-EFB3-4AD7-A2BD-713F0C386652}" destId="{8BB4602F-9664-4BA2-A0E9-CA14F20EBF80}" srcOrd="3" destOrd="0" parTransId="{F03487E4-DCCE-45E0-B09B-EB77D910D5CA}" sibTransId="{D29C4041-2834-433F-A212-A8435D0556E9}"/>
    <dgm:cxn modelId="{8C9C303C-991F-46CA-8F97-C4975496D7A2}" srcId="{4488616E-EFB3-4AD7-A2BD-713F0C386652}" destId="{58312DDE-72B5-49A0-AD68-C330B179BF9B}" srcOrd="4" destOrd="0" parTransId="{C8CE3ABF-2BC4-4FE3-BF1F-88953FAAA73E}" sibTransId="{710B7B35-4726-43BC-9A4F-24FD3D9E3E27}"/>
    <dgm:cxn modelId="{355C42AF-A39F-4202-A51D-C2FA2D4CB323}" srcId="{4488616E-EFB3-4AD7-A2BD-713F0C386652}" destId="{3CC3E2CE-DDDD-4625-A9E8-E0934D96E339}" srcOrd="1" destOrd="0" parTransId="{8E81D1A3-0EF6-4C38-825B-0D05C5A184D0}" sibTransId="{49CC77DC-4404-473A-85B2-5CA21E7BDDE3}"/>
    <dgm:cxn modelId="{192E66A4-2157-3C46-A7ED-88BB3F790E34}" type="presOf" srcId="{4488616E-EFB3-4AD7-A2BD-713F0C386652}" destId="{65F74570-4076-9E4E-945B-6C0AA4EAABDA}" srcOrd="0" destOrd="0" presId="urn:microsoft.com/office/officeart/2005/8/layout/cycle5"/>
    <dgm:cxn modelId="{128235C0-C918-4F51-B23D-F08EAF113D86}" srcId="{4488616E-EFB3-4AD7-A2BD-713F0C386652}" destId="{855B557C-7F70-4A31-B18C-15AF9523F46B}" srcOrd="0" destOrd="0" parTransId="{F05C5FFC-E9E7-43DD-93C2-35E05264789A}" sibTransId="{9AD0400F-FB2B-448F-9B2C-98A32B40DABF}"/>
    <dgm:cxn modelId="{2672FC00-437E-5C46-BC77-9C249A80A66F}" type="presOf" srcId="{9AD0400F-FB2B-448F-9B2C-98A32B40DABF}" destId="{82F02ABF-DE5F-2B4A-9404-067E09B6F7C3}" srcOrd="0" destOrd="0" presId="urn:microsoft.com/office/officeart/2005/8/layout/cycle5"/>
    <dgm:cxn modelId="{1F725F12-EC4D-9B4A-A32B-600C9894ADEA}" type="presOf" srcId="{FD1B02C3-D2A6-4320-85AF-242725AA8F59}" destId="{6F78D9BD-1CD6-B34C-B3F0-28BA6CF08FAD}" srcOrd="0" destOrd="0" presId="urn:microsoft.com/office/officeart/2005/8/layout/cycle5"/>
    <dgm:cxn modelId="{88411B40-59C9-5749-9E78-DCD212830109}" type="presOf" srcId="{D29C4041-2834-433F-A212-A8435D0556E9}" destId="{2A88D013-EFA5-F04B-B442-5549B41CE4D6}" srcOrd="0" destOrd="0" presId="urn:microsoft.com/office/officeart/2005/8/layout/cycle5"/>
    <dgm:cxn modelId="{B92CED9B-F473-5646-8EA1-B94151151770}" type="presParOf" srcId="{65F74570-4076-9E4E-945B-6C0AA4EAABDA}" destId="{C706BA4C-7C6F-564D-B7E3-26D95953A21B}" srcOrd="0" destOrd="0" presId="urn:microsoft.com/office/officeart/2005/8/layout/cycle5"/>
    <dgm:cxn modelId="{4A120099-F58B-184E-AA42-897F82B47B0D}" type="presParOf" srcId="{65F74570-4076-9E4E-945B-6C0AA4EAABDA}" destId="{5C84E54F-1A5E-3C49-9F9E-0E32D73EE254}" srcOrd="1" destOrd="0" presId="urn:microsoft.com/office/officeart/2005/8/layout/cycle5"/>
    <dgm:cxn modelId="{76B1E851-3C11-554A-A90E-B440880A68DB}" type="presParOf" srcId="{65F74570-4076-9E4E-945B-6C0AA4EAABDA}" destId="{82F02ABF-DE5F-2B4A-9404-067E09B6F7C3}" srcOrd="2" destOrd="0" presId="urn:microsoft.com/office/officeart/2005/8/layout/cycle5"/>
    <dgm:cxn modelId="{7428A313-2A34-A141-B0F2-B7F009F35C62}" type="presParOf" srcId="{65F74570-4076-9E4E-945B-6C0AA4EAABDA}" destId="{658AC132-5610-0E49-84CE-8AF3ACFB7080}" srcOrd="3" destOrd="0" presId="urn:microsoft.com/office/officeart/2005/8/layout/cycle5"/>
    <dgm:cxn modelId="{2A2B0521-F4E6-CB4C-9F25-8F5FBE6F2165}" type="presParOf" srcId="{65F74570-4076-9E4E-945B-6C0AA4EAABDA}" destId="{10D74749-91B4-FF40-A36C-55C783481756}" srcOrd="4" destOrd="0" presId="urn:microsoft.com/office/officeart/2005/8/layout/cycle5"/>
    <dgm:cxn modelId="{C22D7EE4-C1A9-FB49-AF9D-C2F90BEF0E96}" type="presParOf" srcId="{65F74570-4076-9E4E-945B-6C0AA4EAABDA}" destId="{D571D582-3E01-8248-AC6F-0C0843FD28AC}" srcOrd="5" destOrd="0" presId="urn:microsoft.com/office/officeart/2005/8/layout/cycle5"/>
    <dgm:cxn modelId="{84FA7F4A-404A-4F4B-9425-3AD53DE52D8F}" type="presParOf" srcId="{65F74570-4076-9E4E-945B-6C0AA4EAABDA}" destId="{0124C21E-76F5-BE41-B463-98786FED00A1}" srcOrd="6" destOrd="0" presId="urn:microsoft.com/office/officeart/2005/8/layout/cycle5"/>
    <dgm:cxn modelId="{5CA46F3F-AAA0-C747-81C0-58163B16707D}" type="presParOf" srcId="{65F74570-4076-9E4E-945B-6C0AA4EAABDA}" destId="{E4BC0607-6217-BB4B-801F-87662BEA245C}" srcOrd="7" destOrd="0" presId="urn:microsoft.com/office/officeart/2005/8/layout/cycle5"/>
    <dgm:cxn modelId="{F2033C2F-C1DD-8942-A7B0-998CCB5CA7BD}" type="presParOf" srcId="{65F74570-4076-9E4E-945B-6C0AA4EAABDA}" destId="{6F78D9BD-1CD6-B34C-B3F0-28BA6CF08FAD}" srcOrd="8" destOrd="0" presId="urn:microsoft.com/office/officeart/2005/8/layout/cycle5"/>
    <dgm:cxn modelId="{3C096EF8-42C8-414D-87A7-7D42E8E9239B}" type="presParOf" srcId="{65F74570-4076-9E4E-945B-6C0AA4EAABDA}" destId="{439FEAD5-EE1E-4641-8154-BDC68E67A48F}" srcOrd="9" destOrd="0" presId="urn:microsoft.com/office/officeart/2005/8/layout/cycle5"/>
    <dgm:cxn modelId="{DEE32451-C456-2E4D-9670-BEB4515DE450}" type="presParOf" srcId="{65F74570-4076-9E4E-945B-6C0AA4EAABDA}" destId="{EF7107F5-2D46-F341-89EB-546E6B4AB8CF}" srcOrd="10" destOrd="0" presId="urn:microsoft.com/office/officeart/2005/8/layout/cycle5"/>
    <dgm:cxn modelId="{27221474-0C4D-CB46-8EE1-F65388A22145}" type="presParOf" srcId="{65F74570-4076-9E4E-945B-6C0AA4EAABDA}" destId="{2A88D013-EFA5-F04B-B442-5549B41CE4D6}" srcOrd="11" destOrd="0" presId="urn:microsoft.com/office/officeart/2005/8/layout/cycle5"/>
    <dgm:cxn modelId="{3D9B5D89-758C-3A49-B118-42E18FA08029}" type="presParOf" srcId="{65F74570-4076-9E4E-945B-6C0AA4EAABDA}" destId="{D5A6D66F-C4B6-6E45-BDCF-A90B6FCC8BF4}" srcOrd="12" destOrd="0" presId="urn:microsoft.com/office/officeart/2005/8/layout/cycle5"/>
    <dgm:cxn modelId="{157BA861-7C67-4B46-ACD3-63E201A47AFE}" type="presParOf" srcId="{65F74570-4076-9E4E-945B-6C0AA4EAABDA}" destId="{ED2F51AF-B58E-A84B-ADB5-152FDCD176DE}" srcOrd="13" destOrd="0" presId="urn:microsoft.com/office/officeart/2005/8/layout/cycle5"/>
    <dgm:cxn modelId="{C74075CC-30A4-994D-B233-9DE28C4DE0DC}" type="presParOf" srcId="{65F74570-4076-9E4E-945B-6C0AA4EAABDA}" destId="{81F53849-3A8B-DB4E-976F-D26E4DED2317}" srcOrd="14"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D310E0-5C4E-874E-BD66-77EF793B0893}">
      <dsp:nvSpPr>
        <dsp:cNvPr id="0" name=""/>
        <dsp:cNvSpPr/>
      </dsp:nvSpPr>
      <dsp:spPr>
        <a:xfrm>
          <a:off x="1306413" y="1412"/>
          <a:ext cx="7445573" cy="3722786"/>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48260" rIns="72390" bIns="48260" numCol="1" spcCol="1270" anchor="ctr" anchorCtr="0">
          <a:noAutofit/>
        </a:bodyPr>
        <a:lstStyle/>
        <a:p>
          <a:pPr lvl="0" algn="ctr" defTabSz="1689100">
            <a:lnSpc>
              <a:spcPct val="90000"/>
            </a:lnSpc>
            <a:spcBef>
              <a:spcPct val="0"/>
            </a:spcBef>
            <a:spcAft>
              <a:spcPct val="35000"/>
            </a:spcAft>
          </a:pPr>
          <a:r>
            <a:rPr lang="en-GB" sz="3800" b="1" kern="1200"/>
            <a:t>Business ethics management</a:t>
          </a:r>
          <a:r>
            <a:rPr lang="en-GB" sz="3800" kern="1200"/>
            <a:t> is the direct attempt to formally or informally manage ethical issues or problems through specific policies, practices and programmes</a:t>
          </a:r>
          <a:endParaRPr lang="en-US" sz="3800" kern="1200"/>
        </a:p>
      </dsp:txBody>
      <dsp:txXfrm>
        <a:off x="1415450" y="110449"/>
        <a:ext cx="7227499" cy="35047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8BB313-D4CD-324F-81CA-E51A2C27D90B}" type="datetimeFigureOut">
              <a:rPr lang="en-US" smtClean="0"/>
              <a:t>11/5/2018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EB3CDD-817E-1647-BD31-A6A555D5B587}" type="slidenum">
              <a:rPr lang="en-US" smtClean="0"/>
              <a:t>‹#›</a:t>
            </a:fld>
            <a:endParaRPr lang="en-US"/>
          </a:p>
        </p:txBody>
      </p:sp>
    </p:spTree>
    <p:extLst>
      <p:ext uri="{BB962C8B-B14F-4D97-AF65-F5344CB8AC3E}">
        <p14:creationId xmlns:p14="http://schemas.microsoft.com/office/powerpoint/2010/main" val="3545376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imple.wikipedia.org/wiki/Treaty_of_Versailles" TargetMode="External"/><Relationship Id="rId7" Type="http://schemas.openxmlformats.org/officeDocument/2006/relationships/hyperlink" Target="http://simple.wikipedia.org/wiki/World_War_I" TargetMode="External"/><Relationship Id="rId2" Type="http://schemas.openxmlformats.org/officeDocument/2006/relationships/slide" Target="../slides/slide44.xml"/><Relationship Id="rId1" Type="http://schemas.openxmlformats.org/officeDocument/2006/relationships/notesMaster" Target="../notesMasters/notesMaster1.xml"/><Relationship Id="rId6" Type="http://schemas.openxmlformats.org/officeDocument/2006/relationships/hyperlink" Target="http://simple.wikipedia.org/wiki/France" TargetMode="External"/><Relationship Id="rId5" Type="http://schemas.openxmlformats.org/officeDocument/2006/relationships/hyperlink" Target="http://simple.wikipedia.org/wiki/Great_Britain" TargetMode="External"/><Relationship Id="rId4" Type="http://schemas.openxmlformats.org/officeDocument/2006/relationships/hyperlink" Target="http://simple.wikipedia.org/wiki/Great_Depression#cite_note-3"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BE8708FD-F23D-414F-9D57-6D869E97197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xmlns="" id="{FB77F2ED-74F9-244D-9D5A-34348D266C8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https://www.investopedia.com/updates/enron-scandal-summary/</a:t>
            </a:r>
          </a:p>
        </p:txBody>
      </p:sp>
      <p:sp>
        <p:nvSpPr>
          <p:cNvPr id="18436" name="Slide Number Placeholder 3">
            <a:extLst>
              <a:ext uri="{FF2B5EF4-FFF2-40B4-BE49-F238E27FC236}">
                <a16:creationId xmlns:a16="http://schemas.microsoft.com/office/drawing/2014/main" xmlns="" id="{77869EBA-3273-FB4E-99A6-8F6852F88F6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Narrow" panose="020B0604020202020204" pitchFamily="34" charset="0"/>
                <a:ea typeface="ＭＳ Ｐゴシック" panose="020B0600070205080204" pitchFamily="34" charset="-128"/>
              </a:defRPr>
            </a:lvl1pPr>
            <a:lvl2pPr marL="742950" indent="-285750">
              <a:defRPr sz="2400">
                <a:solidFill>
                  <a:schemeClr val="tx1"/>
                </a:solidFill>
                <a:latin typeface="Arial Narrow" panose="020B0604020202020204" pitchFamily="34" charset="0"/>
                <a:ea typeface="ＭＳ Ｐゴシック" panose="020B0600070205080204" pitchFamily="34" charset="-128"/>
              </a:defRPr>
            </a:lvl2pPr>
            <a:lvl3pPr marL="1143000" indent="-228600">
              <a:defRPr sz="2400">
                <a:solidFill>
                  <a:schemeClr val="tx1"/>
                </a:solidFill>
                <a:latin typeface="Arial Narrow" panose="020B0604020202020204" pitchFamily="34" charset="0"/>
                <a:ea typeface="ＭＳ Ｐゴシック" panose="020B0600070205080204" pitchFamily="34" charset="-128"/>
              </a:defRPr>
            </a:lvl3pPr>
            <a:lvl4pPr marL="1600200" indent="-228600">
              <a:defRPr sz="2400">
                <a:solidFill>
                  <a:schemeClr val="tx1"/>
                </a:solidFill>
                <a:latin typeface="Arial Narrow" panose="020B0604020202020204" pitchFamily="34" charset="0"/>
                <a:ea typeface="ＭＳ Ｐゴシック" panose="020B0600070205080204" pitchFamily="34" charset="-128"/>
              </a:defRPr>
            </a:lvl4pPr>
            <a:lvl5pPr marL="2057400" indent="-228600">
              <a:defRPr sz="2400">
                <a:solidFill>
                  <a:schemeClr val="tx1"/>
                </a:solidFill>
                <a:latin typeface="Arial Narrow"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Narrow"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Narrow"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Narrow"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Narrow" panose="020B0604020202020204" pitchFamily="34" charset="0"/>
                <a:ea typeface="ＭＳ Ｐゴシック" panose="020B0600070205080204" pitchFamily="34" charset="-128"/>
              </a:defRPr>
            </a:lvl9pPr>
          </a:lstStyle>
          <a:p>
            <a:fld id="{1EC53452-8391-0A4D-850A-1B35E3273D72}" type="slidenum">
              <a:rPr lang="en-GB" altLang="en-US" sz="1200" smtClean="0"/>
              <a:pPr/>
              <a:t>28</a:t>
            </a:fld>
            <a:endParaRPr lang="en-GB" altLang="en-US" sz="1200"/>
          </a:p>
        </p:txBody>
      </p:sp>
    </p:spTree>
    <p:extLst>
      <p:ext uri="{BB962C8B-B14F-4D97-AF65-F5344CB8AC3E}">
        <p14:creationId xmlns:p14="http://schemas.microsoft.com/office/powerpoint/2010/main" val="2439238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xmlns="" id="{D26042C3-ECDF-D34A-BD11-7B8F6E0664D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xmlns="" id="{2F95DBFE-0B12-384E-A6AE-26E8974C80B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a:t>http://www.bloomsburyacademic.com/view/NetNeutrality_9781849662192/chapter-ba-9781849662192-chapter-0007.xml</a:t>
            </a:r>
          </a:p>
        </p:txBody>
      </p:sp>
      <p:sp>
        <p:nvSpPr>
          <p:cNvPr id="23556" name="Slide Number Placeholder 3">
            <a:extLst>
              <a:ext uri="{FF2B5EF4-FFF2-40B4-BE49-F238E27FC236}">
                <a16:creationId xmlns:a16="http://schemas.microsoft.com/office/drawing/2014/main" xmlns="" id="{F1B49944-B7D0-7249-930A-099CEE6E954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E749B40-F2C3-1040-8DD1-0AD9F5CE5F61}" type="slidenum">
              <a:rPr lang="en-GB" altLang="en-US" smtClean="0">
                <a:latin typeface="Arial Narrow" panose="020B0604020202020204" pitchFamily="34" charset="0"/>
              </a:rPr>
              <a:pPr>
                <a:spcBef>
                  <a:spcPct val="0"/>
                </a:spcBef>
              </a:pPr>
              <a:t>32</a:t>
            </a:fld>
            <a:endParaRPr lang="en-GB" altLang="en-US">
              <a:latin typeface="Arial Narrow" panose="020B0604020202020204" pitchFamily="34" charset="0"/>
            </a:endParaRPr>
          </a:p>
        </p:txBody>
      </p:sp>
    </p:spTree>
    <p:extLst>
      <p:ext uri="{BB962C8B-B14F-4D97-AF65-F5344CB8AC3E}">
        <p14:creationId xmlns:p14="http://schemas.microsoft.com/office/powerpoint/2010/main" val="620110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xmlns="" id="{779C786D-B7FA-614E-8EA6-DFBA3CA458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xmlns="" id="{D96EA435-C553-BB4E-B4B0-B9E19E33E02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a:t>“softer”, voluntary approaches to business regulation being promoted in an attempt to improve aspects of company performance that relate to social and sustainable development and human rights. Such approaches are often designed by business interests and non-governmental organizations (NGOs), and couched in a discourse that proclaims their superiority in relation to legalistic, “harder” approaches involving state actors. </a:t>
            </a:r>
          </a:p>
        </p:txBody>
      </p:sp>
      <p:sp>
        <p:nvSpPr>
          <p:cNvPr id="26628" name="Slide Number Placeholder 3">
            <a:extLst>
              <a:ext uri="{FF2B5EF4-FFF2-40B4-BE49-F238E27FC236}">
                <a16:creationId xmlns:a16="http://schemas.microsoft.com/office/drawing/2014/main" xmlns="" id="{A4171397-C3EB-FB45-9168-60F286244DB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C2B6EDCC-CEE0-D94E-8266-FB247BC9454B}" type="slidenum">
              <a:rPr lang="en-GB" altLang="en-US" smtClean="0">
                <a:latin typeface="Arial Narrow" panose="020B0604020202020204" pitchFamily="34" charset="0"/>
              </a:rPr>
              <a:pPr>
                <a:spcBef>
                  <a:spcPct val="0"/>
                </a:spcBef>
              </a:pPr>
              <a:t>34</a:t>
            </a:fld>
            <a:endParaRPr lang="en-GB" altLang="en-US">
              <a:latin typeface="Arial Narrow" panose="020B0604020202020204" pitchFamily="34" charset="0"/>
            </a:endParaRPr>
          </a:p>
        </p:txBody>
      </p:sp>
    </p:spTree>
    <p:extLst>
      <p:ext uri="{BB962C8B-B14F-4D97-AF65-F5344CB8AC3E}">
        <p14:creationId xmlns:p14="http://schemas.microsoft.com/office/powerpoint/2010/main" val="113799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xmlns="" id="{33C8F149-C9BB-7442-9AF8-4589166A404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xmlns="" id="{F88AB88B-21EB-C84D-9D5F-D66976BF608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xmlns="" id="{69DFDFC4-B408-9344-9F51-786C215D00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F94531C-0331-F546-ADEF-26D4730E2FBF}" type="slidenum">
              <a:rPr lang="en-CA" altLang="en-US" smtClean="0">
                <a:latin typeface="Arial" panose="020B0604020202020204" pitchFamily="34" charset="0"/>
              </a:rPr>
              <a:pPr>
                <a:spcBef>
                  <a:spcPct val="0"/>
                </a:spcBef>
              </a:pPr>
              <a:t>35</a:t>
            </a:fld>
            <a:endParaRPr lang="en-CA" altLang="en-US">
              <a:latin typeface="Arial" panose="020B0604020202020204" pitchFamily="34" charset="0"/>
            </a:endParaRPr>
          </a:p>
        </p:txBody>
      </p:sp>
    </p:spTree>
    <p:extLst>
      <p:ext uri="{BB962C8B-B14F-4D97-AF65-F5344CB8AC3E}">
        <p14:creationId xmlns:p14="http://schemas.microsoft.com/office/powerpoint/2010/main" val="15965077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B3F96BB7-C82C-B24B-95BF-20BF0484EC0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D15661AE-DDFD-CE43-B2C8-41E48CB3313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p>
        </p:txBody>
      </p:sp>
      <p:sp>
        <p:nvSpPr>
          <p:cNvPr id="31748" name="Slide Number Placeholder 3">
            <a:extLst>
              <a:ext uri="{FF2B5EF4-FFF2-40B4-BE49-F238E27FC236}">
                <a16:creationId xmlns:a16="http://schemas.microsoft.com/office/drawing/2014/main" xmlns="" id="{A0CBE100-5366-304B-B3BB-2269F3435E9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0D203E7F-07CD-4B4A-98A5-DA98A993D8FE}" type="slidenum">
              <a:rPr lang="en-GB" altLang="en-US" smtClean="0">
                <a:latin typeface="Arial Narrow" panose="020B0604020202020204" pitchFamily="34" charset="0"/>
              </a:rPr>
              <a:pPr>
                <a:spcBef>
                  <a:spcPct val="0"/>
                </a:spcBef>
              </a:pPr>
              <a:t>37</a:t>
            </a:fld>
            <a:endParaRPr lang="en-GB" altLang="en-US">
              <a:latin typeface="Arial Narrow" panose="020B0604020202020204" pitchFamily="34" charset="0"/>
            </a:endParaRPr>
          </a:p>
        </p:txBody>
      </p:sp>
    </p:spTree>
    <p:extLst>
      <p:ext uri="{BB962C8B-B14F-4D97-AF65-F5344CB8AC3E}">
        <p14:creationId xmlns:p14="http://schemas.microsoft.com/office/powerpoint/2010/main" val="3512982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xmlns="" id="{5D762DF3-5AAE-7945-83BB-BF7DF796DF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xmlns="" id="{1C2E08F3-5562-DC44-AF52-A4ECA67A62D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An important reason for the Great Depression was the </a:t>
            </a:r>
            <a:r>
              <a:rPr lang="en-GB" altLang="en-US">
                <a:hlinkClick r:id="rId3" tooltip="Treaty of Versailles"/>
              </a:rPr>
              <a:t>Treaty of Versailles</a:t>
            </a:r>
            <a:r>
              <a:rPr lang="en-GB" altLang="en-US"/>
              <a:t>.</a:t>
            </a:r>
            <a:r>
              <a:rPr lang="en-GB" altLang="en-US" baseline="30000">
                <a:hlinkClick r:id="rId4"/>
              </a:rPr>
              <a:t>[4]</a:t>
            </a:r>
            <a:r>
              <a:rPr lang="en-GB" altLang="en-US"/>
              <a:t> The Treaty of Versailles made the United States very rich. </a:t>
            </a:r>
            <a:r>
              <a:rPr lang="en-GB" altLang="en-US">
                <a:hlinkClick r:id="rId5" tooltip="Great Britain"/>
              </a:rPr>
              <a:t>Britain</a:t>
            </a:r>
            <a:r>
              <a:rPr lang="en-GB" altLang="en-US"/>
              <a:t> and </a:t>
            </a:r>
            <a:r>
              <a:rPr lang="en-GB" altLang="en-US">
                <a:hlinkClick r:id="rId6" tooltip="France"/>
              </a:rPr>
              <a:t>France</a:t>
            </a:r>
            <a:r>
              <a:rPr lang="en-GB" altLang="en-US"/>
              <a:t> both gave large amounts of money to the U.S., and Germany had to pay a great amount of money for the damage they had done in </a:t>
            </a:r>
            <a:r>
              <a:rPr lang="en-GB" altLang="en-US">
                <a:hlinkClick r:id="rId7" tooltip="World War I"/>
              </a:rPr>
              <a:t>World War I</a:t>
            </a:r>
            <a:r>
              <a:rPr lang="en-GB" altLang="en-US"/>
              <a:t>. However, it was this wealth that began the stock market crash.</a:t>
            </a:r>
          </a:p>
        </p:txBody>
      </p:sp>
      <p:sp>
        <p:nvSpPr>
          <p:cNvPr id="39940" name="Slide Number Placeholder 3">
            <a:extLst>
              <a:ext uri="{FF2B5EF4-FFF2-40B4-BE49-F238E27FC236}">
                <a16:creationId xmlns:a16="http://schemas.microsoft.com/office/drawing/2014/main" xmlns="" id="{2DD38621-CFF0-DF4C-91C0-54603C6851E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E953CBE7-A268-0A44-ADDB-FB21453B6788}" type="slidenum">
              <a:rPr lang="en-GB" altLang="en-US" smtClean="0">
                <a:latin typeface="Arial Narrow" panose="020B0604020202020204" pitchFamily="34" charset="0"/>
              </a:rPr>
              <a:pPr>
                <a:spcBef>
                  <a:spcPct val="0"/>
                </a:spcBef>
              </a:pPr>
              <a:t>44</a:t>
            </a:fld>
            <a:endParaRPr lang="en-GB" altLang="en-US">
              <a:latin typeface="Arial Narrow" panose="020B0604020202020204" pitchFamily="34" charset="0"/>
            </a:endParaRPr>
          </a:p>
        </p:txBody>
      </p:sp>
    </p:spTree>
    <p:extLst>
      <p:ext uri="{BB962C8B-B14F-4D97-AF65-F5344CB8AC3E}">
        <p14:creationId xmlns:p14="http://schemas.microsoft.com/office/powerpoint/2010/main" val="118468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xmlns="" id="{68171081-2365-B84B-BE52-7931C7BDE4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xmlns="" id="{DC52E366-9302-1D42-97C1-3CB8A19C7783}"/>
              </a:ext>
            </a:extLst>
          </p:cNvPr>
          <p:cNvSpPr>
            <a:spLocks noGrp="1"/>
          </p:cNvSpPr>
          <p:nvPr>
            <p:ph type="body" idx="1"/>
          </p:nvPr>
        </p:nvSpPr>
        <p:spPr/>
        <p:txBody>
          <a:bodyPr rtlCol="0"/>
          <a:lstStyle/>
          <a:p>
            <a:pPr>
              <a:defRPr/>
            </a:pPr>
            <a:endParaRPr lang="en-GB" dirty="0">
              <a:ea typeface="+mn-ea"/>
            </a:endParaRPr>
          </a:p>
        </p:txBody>
      </p:sp>
      <p:sp>
        <p:nvSpPr>
          <p:cNvPr id="41988" name="Slide Number Placeholder 3">
            <a:extLst>
              <a:ext uri="{FF2B5EF4-FFF2-40B4-BE49-F238E27FC236}">
                <a16:creationId xmlns:a16="http://schemas.microsoft.com/office/drawing/2014/main" xmlns="" id="{745B36A0-C1E6-7946-9A18-FE1235BE737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A0CA327-6A83-E74A-9E0B-36632D06B471}" type="slidenum">
              <a:rPr lang="en-GB" altLang="en-US" smtClean="0">
                <a:latin typeface="Arial Narrow" panose="020B0604020202020204" pitchFamily="34" charset="0"/>
              </a:rPr>
              <a:pPr>
                <a:spcBef>
                  <a:spcPct val="0"/>
                </a:spcBef>
              </a:pPr>
              <a:t>45</a:t>
            </a:fld>
            <a:endParaRPr lang="en-GB" altLang="en-US">
              <a:latin typeface="Arial Narrow" panose="020B0604020202020204" pitchFamily="34" charset="0"/>
            </a:endParaRPr>
          </a:p>
        </p:txBody>
      </p:sp>
    </p:spTree>
    <p:extLst>
      <p:ext uri="{BB962C8B-B14F-4D97-AF65-F5344CB8AC3E}">
        <p14:creationId xmlns:p14="http://schemas.microsoft.com/office/powerpoint/2010/main" val="646168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xmlns="" id="{C389E369-45B9-F748-9BCA-988126065A7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xmlns="" id="{F7211D7C-60E8-0042-AE21-86CEF579A0B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pPr>
            <a:r>
              <a:rPr lang="en-GB" altLang="en-US" sz="1000"/>
              <a:t>Americans invested in the stock market for six reasons during the 1920s:</a:t>
            </a:r>
          </a:p>
          <a:p>
            <a:pPr>
              <a:lnSpc>
                <a:spcPct val="80000"/>
              </a:lnSpc>
            </a:pPr>
            <a:r>
              <a:rPr lang="en-GB" altLang="en-US" sz="1000" b="1"/>
              <a:t>1. Rising stock dividends.</a:t>
            </a:r>
            <a:r>
              <a:rPr lang="en-GB" altLang="en-US" sz="1000"/>
              <a:t> </a:t>
            </a:r>
            <a:br>
              <a:rPr lang="en-GB" altLang="en-US" sz="1000"/>
            </a:br>
            <a:r>
              <a:rPr lang="en-GB" altLang="en-US" sz="1000"/>
              <a:t>New investors entering the market, many who viewed it as an easy way to get rich quick, helped inflate stock prices. Economic historians, however, estimate that a relatively small number of Americans--about 4 million--had investments in the market at any one time. Yet, the constant influx of new investors coming in and old investors moving out ensured that new money was always floating around. </a:t>
            </a:r>
          </a:p>
          <a:p>
            <a:pPr>
              <a:lnSpc>
                <a:spcPct val="80000"/>
              </a:lnSpc>
            </a:pPr>
            <a:r>
              <a:rPr lang="en-GB" altLang="en-US" sz="1000" b="1"/>
              <a:t>2. Increase in personal savings.</a:t>
            </a:r>
            <a:r>
              <a:rPr lang="en-GB" altLang="en-US" sz="1000"/>
              <a:t> </a:t>
            </a:r>
            <a:br>
              <a:rPr lang="en-GB" altLang="en-US" sz="1000"/>
            </a:br>
            <a:r>
              <a:rPr lang="en-GB" altLang="en-US" sz="1000"/>
              <a:t>Higher wages meant that even average Americans now had surplus money to put into savings or invest in the stock market.</a:t>
            </a:r>
          </a:p>
          <a:p>
            <a:pPr>
              <a:lnSpc>
                <a:spcPct val="80000"/>
              </a:lnSpc>
            </a:pPr>
            <a:r>
              <a:rPr lang="en-GB" altLang="en-US" sz="1000" b="1"/>
              <a:t>3. Relatively easy money policy.</a:t>
            </a:r>
            <a:r>
              <a:rPr lang="en-GB" altLang="en-US" sz="1000"/>
              <a:t/>
            </a:r>
            <a:br>
              <a:rPr lang="en-GB" altLang="en-US" sz="1000"/>
            </a:br>
            <a:r>
              <a:rPr lang="en-GB" altLang="en-US" sz="1000"/>
              <a:t>At this time, banks made money more readily available at lower interest rates to more and more people. Although economists debate the actual influence of this phenomenon on the stock market, it's conceivable that many people took out loans not only to buy cars, but also to buy stock.</a:t>
            </a:r>
          </a:p>
          <a:p>
            <a:pPr>
              <a:lnSpc>
                <a:spcPct val="80000"/>
              </a:lnSpc>
            </a:pPr>
            <a:r>
              <a:rPr lang="en-GB" altLang="en-US" sz="1000" b="1"/>
              <a:t>4. Companies invested their over-production profits in new production.</a:t>
            </a:r>
            <a:r>
              <a:rPr lang="en-GB" altLang="en-US" sz="1000"/>
              <a:t/>
            </a:r>
            <a:br>
              <a:rPr lang="en-GB" altLang="en-US" sz="1000"/>
            </a:br>
            <a:r>
              <a:rPr lang="en-GB" altLang="en-US" sz="1000"/>
              <a:t>From 1925 on, industry was over-producing. In anticipation of eventually selling the surplus, business leaders funneled their profits right back into industry. They invested in factories and new machinery, and hired more workers, which, in turn, fueled even greater overproduction. This increased production gave the companies an aura of financial soundness, which encouraged Americans to buy more stock.</a:t>
            </a:r>
          </a:p>
          <a:p>
            <a:pPr>
              <a:lnSpc>
                <a:spcPct val="80000"/>
              </a:lnSpc>
            </a:pPr>
            <a:r>
              <a:rPr lang="en-GB" altLang="en-US" sz="1000" b="1"/>
              <a:t>5. Lack of stock market regulation.</a:t>
            </a:r>
            <a:r>
              <a:rPr lang="en-GB" altLang="en-US" sz="1000"/>
              <a:t/>
            </a:r>
            <a:br>
              <a:rPr lang="en-GB" altLang="en-US" sz="1000"/>
            </a:br>
            <a:r>
              <a:rPr lang="en-GB" altLang="en-US" sz="1000"/>
              <a:t>At this time, there were no effective legal guidelines on buying and selling stock. Free from such limitations, corporations began printing up more and more common stock. Many investors in the stock market practiced "buying on margin," that is, buying stock on credit. Confident that a given stock's value would rise, an investor put a down payment on the stock, expecting in a few months to pay off the balance of their initial investment while reaping a hefty profit. This investment strategy turned the stock market into a speculative pyramid game, in which most of the money invested in the market didn't actually exist. </a:t>
            </a:r>
          </a:p>
          <a:p>
            <a:pPr>
              <a:lnSpc>
                <a:spcPct val="80000"/>
              </a:lnSpc>
            </a:pPr>
            <a:r>
              <a:rPr lang="en-GB" altLang="en-US" sz="1000" b="1"/>
              <a:t>6. Psychology of consumption.</a:t>
            </a:r>
            <a:r>
              <a:rPr lang="en-GB" altLang="en-US" sz="1000"/>
              <a:t/>
            </a:r>
            <a:br>
              <a:rPr lang="en-GB" altLang="en-US" sz="1000"/>
            </a:br>
            <a:r>
              <a:rPr lang="en-GB" altLang="en-US" sz="1000"/>
              <a:t>The Psychology of Consumption fed the optimism of investors and gave them unquestioning faith in prosperity. When the Crash did come, it was even more devastating because of this unquestioned faith.</a:t>
            </a:r>
          </a:p>
          <a:p>
            <a:pPr>
              <a:lnSpc>
                <a:spcPct val="80000"/>
              </a:lnSpc>
            </a:pPr>
            <a:endParaRPr lang="en-GB" altLang="en-US" sz="1000"/>
          </a:p>
        </p:txBody>
      </p:sp>
      <p:sp>
        <p:nvSpPr>
          <p:cNvPr id="44036" name="Slide Number Placeholder 3">
            <a:extLst>
              <a:ext uri="{FF2B5EF4-FFF2-40B4-BE49-F238E27FC236}">
                <a16:creationId xmlns:a16="http://schemas.microsoft.com/office/drawing/2014/main" xmlns="" id="{80448DD0-E62D-8743-A48C-16DE2FB7A8B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0DAF1C1D-9497-DD49-8C6A-0D935C7EE304}" type="slidenum">
              <a:rPr lang="en-GB" altLang="en-US" smtClean="0">
                <a:latin typeface="Arial Narrow" panose="020B0604020202020204" pitchFamily="34" charset="0"/>
              </a:rPr>
              <a:pPr>
                <a:spcBef>
                  <a:spcPct val="0"/>
                </a:spcBef>
              </a:pPr>
              <a:t>46</a:t>
            </a:fld>
            <a:endParaRPr lang="en-GB" altLang="en-US">
              <a:latin typeface="Arial Narrow" panose="020B0604020202020204" pitchFamily="34" charset="0"/>
            </a:endParaRPr>
          </a:p>
        </p:txBody>
      </p:sp>
    </p:spTree>
    <p:extLst>
      <p:ext uri="{BB962C8B-B14F-4D97-AF65-F5344CB8AC3E}">
        <p14:creationId xmlns:p14="http://schemas.microsoft.com/office/powerpoint/2010/main" val="3899218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xmlns="" id="{AB8D4814-CC21-BE48-84D2-E190100DE30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xmlns="" id="{17BA2C7D-3837-0942-A638-8F944763907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In September of 1929, stock prices began to fluctuate, but market analysts dismissed this as temporary. What many of these analysts did not realize--or refused to admit--however, was that stock prices were totally out of proportion to actual profits. </a:t>
            </a:r>
          </a:p>
          <a:p>
            <a:r>
              <a:rPr lang="en-GB" altLang="en-US"/>
              <a:t>October 24, 1929 as "Black Thursday." On this day, people began dumping their stocks as quickly as they could. October 29, 1929, "Black Tuesday," was the beginning of the Great Crash. </a:t>
            </a:r>
          </a:p>
          <a:p>
            <a:r>
              <a:rPr lang="en-GB" altLang="en-US"/>
              <a:t>"Black Tuesday" was the single most devastating financial day in the history of the New York Stock Exchange. Within the first few hours the stock market was open, prices collapsed and wiped out all the financial gains of the previous year. Since most Americans viewed the stock market as the chief indicator of the health of the American economy, the Great Crash shattered public confidence. Between October 29 and November 13, the day when stock prices hit their lowest point, over $30 billion disappeared from the American economy.  This amount was comparable to the total amount of money that the federal government had spent to fight the First World War.</a:t>
            </a:r>
          </a:p>
          <a:p>
            <a:endParaRPr lang="en-GB" altLang="en-US"/>
          </a:p>
        </p:txBody>
      </p:sp>
      <p:sp>
        <p:nvSpPr>
          <p:cNvPr id="46084" name="Slide Number Placeholder 3">
            <a:extLst>
              <a:ext uri="{FF2B5EF4-FFF2-40B4-BE49-F238E27FC236}">
                <a16:creationId xmlns:a16="http://schemas.microsoft.com/office/drawing/2014/main" xmlns="" id="{E8238DEE-648A-434B-B78B-6F1FAF289BA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877D655-E31E-6944-88EE-EA73665F1A3E}" type="slidenum">
              <a:rPr lang="en-GB" altLang="en-US" smtClean="0">
                <a:latin typeface="Arial Narrow" panose="020B0604020202020204" pitchFamily="34" charset="0"/>
              </a:rPr>
              <a:pPr>
                <a:spcBef>
                  <a:spcPct val="0"/>
                </a:spcBef>
              </a:pPr>
              <a:t>47</a:t>
            </a:fld>
            <a:endParaRPr lang="en-GB" altLang="en-US">
              <a:latin typeface="Arial Narrow" panose="020B0604020202020204" pitchFamily="34" charset="0"/>
            </a:endParaRPr>
          </a:p>
        </p:txBody>
      </p:sp>
    </p:spTree>
    <p:extLst>
      <p:ext uri="{BB962C8B-B14F-4D97-AF65-F5344CB8AC3E}">
        <p14:creationId xmlns:p14="http://schemas.microsoft.com/office/powerpoint/2010/main" val="16500606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xmlns="" id="{D684D07A-08EB-864C-AE9F-D5FA538A45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xmlns="" id="{308C341F-BD4E-E340-817B-6CA8D53700D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After the Great Depression, banks became like oil tankers – each tanks carefully separated from each other – safety reasons – good for balance, easier to manage – and captain did not want all the oil to slosh around together</a:t>
            </a:r>
          </a:p>
          <a:p>
            <a:pPr eaLnBrk="1" hangingPunct="1"/>
            <a:r>
              <a:rPr lang="en-GB" altLang="en-US"/>
              <a:t>But deregulations changed this</a:t>
            </a:r>
          </a:p>
          <a:p>
            <a:pPr eaLnBrk="1" hangingPunct="1"/>
            <a:r>
              <a:rPr lang="en-GB" altLang="en-US"/>
              <a:t>In the 1990s – the $1billion dollar fines started coming in for the banks – and they said they wouldnt do it again –</a:t>
            </a:r>
          </a:p>
          <a:p>
            <a:pPr eaLnBrk="1" hangingPunct="1"/>
            <a:r>
              <a:rPr lang="en-GB" altLang="en-US"/>
              <a:t>COOKING THE BOOKS, LAUNDERING MONEY – CITIBANK funneled $100m  of drug money out of Mexico</a:t>
            </a:r>
          </a:p>
        </p:txBody>
      </p:sp>
      <p:sp>
        <p:nvSpPr>
          <p:cNvPr id="51204" name="Slide Number Placeholder 3">
            <a:extLst>
              <a:ext uri="{FF2B5EF4-FFF2-40B4-BE49-F238E27FC236}">
                <a16:creationId xmlns:a16="http://schemas.microsoft.com/office/drawing/2014/main" xmlns="" id="{6F8FAF40-6675-794D-BCA6-8C7E13370F9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85D2009-CC15-EA45-A152-938A005B06FD}" type="slidenum">
              <a:rPr lang="en-GB" altLang="en-US" smtClean="0">
                <a:latin typeface="Arial Narrow" panose="020B0604020202020204" pitchFamily="34" charset="0"/>
              </a:rPr>
              <a:pPr>
                <a:spcBef>
                  <a:spcPct val="0"/>
                </a:spcBef>
              </a:pPr>
              <a:t>53</a:t>
            </a:fld>
            <a:endParaRPr lang="en-GB" altLang="en-US">
              <a:latin typeface="Arial Narrow" panose="020B0604020202020204" pitchFamily="34" charset="0"/>
            </a:endParaRPr>
          </a:p>
        </p:txBody>
      </p:sp>
    </p:spTree>
    <p:extLst>
      <p:ext uri="{BB962C8B-B14F-4D97-AF65-F5344CB8AC3E}">
        <p14:creationId xmlns:p14="http://schemas.microsoft.com/office/powerpoint/2010/main" val="2898579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xmlns="" id="{69B14E79-E71F-D249-A626-B3731784DA2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xmlns="" id="{AD83A4B0-30B9-B94C-8717-7A78548D367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http://us.history.wisc.edu/hist102/lectures/lecture18.html</a:t>
            </a:r>
          </a:p>
          <a:p>
            <a:r>
              <a:rPr lang="en-GB" altLang="en-US"/>
              <a:t>“Fannie Mae and Freddie Mac executives told the world that their subprime exposure was substantially smaller than it really was.</a:t>
            </a:r>
          </a:p>
          <a:p>
            <a:r>
              <a:rPr lang="en-GB" altLang="en-US"/>
              <a:t>Swiss banking giant UBS has agreed to pay $780 and identify certain US clients in a deal to resolve criminal fraud charges that it assisted rich Americans to evade taxes. </a:t>
            </a:r>
          </a:p>
          <a:p>
            <a:r>
              <a:rPr lang="en-GB" altLang="en-US"/>
              <a:t>American International Group announced Thursday a $1.6 billion settlement to resolve regulators' charges that it used fraudulent accounting techniques to artificially bolster results and rigged bids for commercial insurance.</a:t>
            </a:r>
          </a:p>
        </p:txBody>
      </p:sp>
      <p:sp>
        <p:nvSpPr>
          <p:cNvPr id="54276" name="Slide Number Placeholder 3">
            <a:extLst>
              <a:ext uri="{FF2B5EF4-FFF2-40B4-BE49-F238E27FC236}">
                <a16:creationId xmlns:a16="http://schemas.microsoft.com/office/drawing/2014/main" xmlns="" id="{9E64CC01-8A28-3349-80ED-16287A31FF1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3CF612C5-A65C-7744-A58F-A5D14EBA2DAA}" type="slidenum">
              <a:rPr lang="en-GB" altLang="en-US" smtClean="0">
                <a:latin typeface="Arial Narrow" panose="020B0604020202020204" pitchFamily="34" charset="0"/>
              </a:rPr>
              <a:pPr>
                <a:spcBef>
                  <a:spcPct val="0"/>
                </a:spcBef>
              </a:pPr>
              <a:t>55</a:t>
            </a:fld>
            <a:endParaRPr lang="en-GB" altLang="en-US">
              <a:latin typeface="Arial Narrow" panose="020B0604020202020204" pitchFamily="34" charset="0"/>
            </a:endParaRPr>
          </a:p>
        </p:txBody>
      </p:sp>
    </p:spTree>
    <p:extLst>
      <p:ext uri="{BB962C8B-B14F-4D97-AF65-F5344CB8AC3E}">
        <p14:creationId xmlns:p14="http://schemas.microsoft.com/office/powerpoint/2010/main" val="37428797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xmlns="" id="{08A469CE-7773-1849-87DF-1E5A7CC365E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xmlns="" id="{13ECDF86-7D49-B44B-826B-D3BB61BBFC3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Lehman Brothers – PONZI scheme</a:t>
            </a:r>
          </a:p>
          <a:p>
            <a:pPr eaLnBrk="1" hangingPunct="1"/>
            <a:r>
              <a:rPr lang="en-GB" altLang="en-US"/>
              <a:t>Greenspan did not believe in regulatoin – would not change his mind</a:t>
            </a:r>
          </a:p>
          <a:p>
            <a:pPr eaLnBrk="1" hangingPunct="1"/>
            <a:r>
              <a:rPr lang="en-GB" altLang="en-US"/>
              <a:t>Instant global communication – helped the finance industry</a:t>
            </a:r>
          </a:p>
        </p:txBody>
      </p:sp>
      <p:sp>
        <p:nvSpPr>
          <p:cNvPr id="57348" name="Slide Number Placeholder 3">
            <a:extLst>
              <a:ext uri="{FF2B5EF4-FFF2-40B4-BE49-F238E27FC236}">
                <a16:creationId xmlns:a16="http://schemas.microsoft.com/office/drawing/2014/main" xmlns="" id="{B241B37E-7412-C341-BC5B-8FB68F7384D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B5D896D-97C0-D540-A5E3-DBAB5AC83C08}" type="slidenum">
              <a:rPr lang="en-GB" altLang="en-US" smtClean="0">
                <a:latin typeface="Arial Narrow" panose="020B0604020202020204" pitchFamily="34" charset="0"/>
              </a:rPr>
              <a:pPr>
                <a:spcBef>
                  <a:spcPct val="0"/>
                </a:spcBef>
              </a:pPr>
              <a:t>57</a:t>
            </a:fld>
            <a:endParaRPr lang="en-GB" altLang="en-US">
              <a:latin typeface="Arial Narrow" panose="020B0604020202020204" pitchFamily="34" charset="0"/>
            </a:endParaRPr>
          </a:p>
        </p:txBody>
      </p:sp>
    </p:spTree>
    <p:extLst>
      <p:ext uri="{BB962C8B-B14F-4D97-AF65-F5344CB8AC3E}">
        <p14:creationId xmlns:p14="http://schemas.microsoft.com/office/powerpoint/2010/main" val="25278264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xmlns="" id="{AA2F36A5-DDB6-7840-A94E-5BAB5FD162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xmlns="" id="{5568BB50-1CF9-0D45-A40D-0FF24CC8503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Using derivatives, bankers could gamble on virtually anything. They could</a:t>
            </a:r>
          </a:p>
          <a:p>
            <a:r>
              <a:rPr lang="en-GB" altLang="en-US"/>
              <a:t>bet on the rise or fall of oil prices, the bankruptcy of a company; even the weather. By</a:t>
            </a:r>
          </a:p>
          <a:p>
            <a:r>
              <a:rPr lang="en-GB" altLang="en-US"/>
              <a:t>the late 1990s, derivatives were a 50-trillion-dollar unregulated market.</a:t>
            </a:r>
          </a:p>
          <a:p>
            <a:r>
              <a:rPr lang="en-GB" altLang="en-US"/>
              <a:t>In insurance, you can only insure something you own. Let's say you</a:t>
            </a:r>
          </a:p>
          <a:p>
            <a:r>
              <a:rPr lang="en-GB" altLang="en-US"/>
              <a:t>and I own property; I own a house. I can only insure that house once. The derivatives</a:t>
            </a:r>
          </a:p>
          <a:p>
            <a:r>
              <a:rPr lang="en-GB" altLang="en-US"/>
              <a:t>universe essentially enables anybody to actually insure that house. So you could insure</a:t>
            </a:r>
          </a:p>
          <a:p>
            <a:r>
              <a:rPr lang="en-GB" altLang="en-US"/>
              <a:t>that; somebody else could do that. So 50 people might insure my house.</a:t>
            </a:r>
          </a:p>
          <a:p>
            <a:r>
              <a:rPr lang="en-GB" altLang="en-US"/>
              <a:t>So what happens is, if my house burns down, now the number of losses in the system</a:t>
            </a:r>
          </a:p>
          <a:p>
            <a:r>
              <a:rPr lang="en-GB" altLang="en-US"/>
              <a:t>becomes proportionately larger.</a:t>
            </a:r>
          </a:p>
        </p:txBody>
      </p:sp>
      <p:sp>
        <p:nvSpPr>
          <p:cNvPr id="60420" name="Slide Number Placeholder 3">
            <a:extLst>
              <a:ext uri="{FF2B5EF4-FFF2-40B4-BE49-F238E27FC236}">
                <a16:creationId xmlns:a16="http://schemas.microsoft.com/office/drawing/2014/main" xmlns="" id="{F88257E2-992B-1A41-A597-AF45B6423A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EF883BF-0FAF-5A40-9520-A63B15660AE7}" type="slidenum">
              <a:rPr lang="en-GB" altLang="en-US" smtClean="0">
                <a:latin typeface="Arial Narrow" panose="020B0604020202020204" pitchFamily="34" charset="0"/>
              </a:rPr>
              <a:pPr>
                <a:spcBef>
                  <a:spcPct val="0"/>
                </a:spcBef>
              </a:pPr>
              <a:t>59</a:t>
            </a:fld>
            <a:endParaRPr lang="en-GB" altLang="en-US">
              <a:latin typeface="Arial Narrow" panose="020B0604020202020204" pitchFamily="34" charset="0"/>
            </a:endParaRPr>
          </a:p>
        </p:txBody>
      </p:sp>
    </p:spTree>
    <p:extLst>
      <p:ext uri="{BB962C8B-B14F-4D97-AF65-F5344CB8AC3E}">
        <p14:creationId xmlns:p14="http://schemas.microsoft.com/office/powerpoint/2010/main" val="40007433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xmlns="" id="{C83F50C3-5C4C-1F42-BAB2-42E43F34352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xmlns="" id="{3C41D315-F4B2-9D4E-8C6B-A2D03DCE03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Type A people – competitive – work obsessed - Type A</a:t>
            </a:r>
          </a:p>
          <a:p>
            <a:r>
              <a:rPr lang="en-GB" altLang="en-US"/>
              <a:t>personalities know everything in the world. These people are risk-takers; they're impulsive. It's part of their behavior, it's part of their personality.</a:t>
            </a:r>
          </a:p>
        </p:txBody>
      </p:sp>
      <p:sp>
        <p:nvSpPr>
          <p:cNvPr id="62468" name="Slide Number Placeholder 3">
            <a:extLst>
              <a:ext uri="{FF2B5EF4-FFF2-40B4-BE49-F238E27FC236}">
                <a16:creationId xmlns:a16="http://schemas.microsoft.com/office/drawing/2014/main" xmlns="" id="{CC3B9640-49F9-D64E-A3A9-E0FF4C0A145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C2FB4776-3C19-9C4C-87CC-747725B952C0}" type="slidenum">
              <a:rPr lang="en-GB" altLang="en-US" smtClean="0">
                <a:latin typeface="Arial Narrow" panose="020B0604020202020204" pitchFamily="34" charset="0"/>
              </a:rPr>
              <a:pPr>
                <a:spcBef>
                  <a:spcPct val="0"/>
                </a:spcBef>
              </a:pPr>
              <a:t>60</a:t>
            </a:fld>
            <a:endParaRPr lang="en-GB" altLang="en-US">
              <a:latin typeface="Arial Narrow" panose="020B0604020202020204" pitchFamily="34" charset="0"/>
            </a:endParaRPr>
          </a:p>
        </p:txBody>
      </p:sp>
    </p:spTree>
    <p:extLst>
      <p:ext uri="{BB962C8B-B14F-4D97-AF65-F5344CB8AC3E}">
        <p14:creationId xmlns:p14="http://schemas.microsoft.com/office/powerpoint/2010/main" val="35205780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xmlns="" id="{A36ACEF6-D3EE-134A-A7B9-71AC17D1B4F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a:extLst>
              <a:ext uri="{FF2B5EF4-FFF2-40B4-BE49-F238E27FC236}">
                <a16:creationId xmlns:a16="http://schemas.microsoft.com/office/drawing/2014/main" xmlns="" id="{F4F7677C-7506-4046-A9BE-113B389E030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There are fewer competitors, and a lot of smaller banks have been</a:t>
            </a:r>
          </a:p>
          <a:p>
            <a:r>
              <a:rPr lang="en-GB" altLang="en-US"/>
              <a:t>taken over by big ones. JP Morgan today is even bigger than it was before.</a:t>
            </a:r>
          </a:p>
          <a:p>
            <a:r>
              <a:rPr lang="en-GB" altLang="en-US" b="1"/>
              <a:t>JP Morgan took over first Bear Stearns and then WAMU; Bank of</a:t>
            </a:r>
          </a:p>
          <a:p>
            <a:r>
              <a:rPr lang="en-GB" altLang="en-US"/>
              <a:t>America took over Countrywide and Merrill Lynch; Wells Fargo took over Wachovia.</a:t>
            </a:r>
          </a:p>
          <a:p>
            <a:r>
              <a:rPr lang="en-GB" altLang="en-US" b="1"/>
              <a:t>After the crisis, the financial industry, including the Financial Services</a:t>
            </a:r>
          </a:p>
          <a:p>
            <a:r>
              <a:rPr lang="en-GB" altLang="en-US"/>
              <a:t>Roundtable, worked harder than ever to fight reform. The financial sector employs 3,000</a:t>
            </a:r>
          </a:p>
          <a:p>
            <a:r>
              <a:rPr lang="en-GB" altLang="en-US"/>
              <a:t>lobbyists, more than five for each member of Congress.</a:t>
            </a:r>
          </a:p>
        </p:txBody>
      </p:sp>
      <p:sp>
        <p:nvSpPr>
          <p:cNvPr id="65540" name="Slide Number Placeholder 3">
            <a:extLst>
              <a:ext uri="{FF2B5EF4-FFF2-40B4-BE49-F238E27FC236}">
                <a16:creationId xmlns:a16="http://schemas.microsoft.com/office/drawing/2014/main" xmlns="" id="{48F5693C-55A6-714D-8CDB-EEB748BFD4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6BF55DF8-FEDD-A84A-A8CB-35991C14E07B}" type="slidenum">
              <a:rPr lang="en-GB" altLang="en-US" smtClean="0">
                <a:latin typeface="Arial Narrow" panose="020B0604020202020204" pitchFamily="34" charset="0"/>
              </a:rPr>
              <a:pPr>
                <a:spcBef>
                  <a:spcPct val="0"/>
                </a:spcBef>
              </a:pPr>
              <a:t>62</a:t>
            </a:fld>
            <a:endParaRPr lang="en-GB" altLang="en-US">
              <a:latin typeface="Arial Narrow" panose="020B0604020202020204" pitchFamily="34" charset="0"/>
            </a:endParaRPr>
          </a:p>
        </p:txBody>
      </p:sp>
    </p:spTree>
    <p:extLst>
      <p:ext uri="{BB962C8B-B14F-4D97-AF65-F5344CB8AC3E}">
        <p14:creationId xmlns:p14="http://schemas.microsoft.com/office/powerpoint/2010/main" val="2993335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xmlns="" id="{993099B2-A84F-074C-B2C5-B7CB3C565B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a:extLst>
              <a:ext uri="{FF2B5EF4-FFF2-40B4-BE49-F238E27FC236}">
                <a16:creationId xmlns:a16="http://schemas.microsoft.com/office/drawing/2014/main" xmlns="" id="{11FEFE33-122D-7043-B2B9-460BA22C0C5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a:t>There are many reasons for the decline of self-regulation including an increasingly complex and globalised economy and society, increasing risk aversion and the need to regulate to promote competition. Social and economic change, however, have not always resulted in less self-regulation. In some areas self-regulation has increased (eg, voluntary agreements are becoming more significant in environmental regulation) and self-regulation at the transnational level has increased significantly (eg, in international banking, employee working conditions and the internet).6 </a:t>
            </a:r>
          </a:p>
        </p:txBody>
      </p:sp>
      <p:sp>
        <p:nvSpPr>
          <p:cNvPr id="77828" name="Slide Number Placeholder 3">
            <a:extLst>
              <a:ext uri="{FF2B5EF4-FFF2-40B4-BE49-F238E27FC236}">
                <a16:creationId xmlns:a16="http://schemas.microsoft.com/office/drawing/2014/main" xmlns="" id="{CEB13B24-4FC8-D54D-A624-0858B08078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D657F4E-7173-5F4E-B256-DD880D367DBD}" type="slidenum">
              <a:rPr lang="en-GB" altLang="en-US" smtClean="0">
                <a:latin typeface="Arial Narrow" panose="020B0604020202020204" pitchFamily="34" charset="0"/>
              </a:rPr>
              <a:pPr>
                <a:spcBef>
                  <a:spcPct val="0"/>
                </a:spcBef>
              </a:pPr>
              <a:t>73</a:t>
            </a:fld>
            <a:endParaRPr lang="en-GB" altLang="en-US">
              <a:latin typeface="Arial Narrow" panose="020B0604020202020204" pitchFamily="34" charset="0"/>
            </a:endParaRPr>
          </a:p>
        </p:txBody>
      </p:sp>
    </p:spTree>
    <p:extLst>
      <p:ext uri="{BB962C8B-B14F-4D97-AF65-F5344CB8AC3E}">
        <p14:creationId xmlns:p14="http://schemas.microsoft.com/office/powerpoint/2010/main" val="38672132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xmlns="" id="{D5BDFBB7-EF24-6D40-846F-AACEA9F977F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a:extLst>
              <a:ext uri="{FF2B5EF4-FFF2-40B4-BE49-F238E27FC236}">
                <a16:creationId xmlns:a16="http://schemas.microsoft.com/office/drawing/2014/main" xmlns="" id="{D023C79E-E40B-224F-93C5-3E12EE35597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a:t>The decline in self-regulation can also be connected to its weaknesses. One of the most important weaknesses is that self-regulation might lead to collusion and anti-competitive behaviour.7 Another weakness is the possibility of ‘regulatory capture’ which involves the control of regulation by parties not pursuing the public interest. Processes of self-regulation might be closed with little participation by outside interests and little accountability through democratic political processes. Another disadvantage is that not all members of a sectoral self-regulatory scheme may subscribe to regulatory standards and the public may be unaware of this (Baldwin and Cave, 1999, p128). Self-regulation also has the perception of being ‘soft’ and may not achieve its objectives.8 The experience of local loop unbundling in telecommunications in Britain can be perceived as an example of the failure of self-regulation. In 2000 there was controversy over the lack of access to the local loop - Oftel’s initial light touch strategy and the hope of negotiated industry agreements failed and it was pressurised to take a more pro-active role.9 </a:t>
            </a:r>
          </a:p>
          <a:p>
            <a:pPr eaLnBrk="1" hangingPunct="1">
              <a:spcBef>
                <a:spcPct val="0"/>
              </a:spcBef>
            </a:pPr>
            <a:endParaRPr lang="en-GB" altLang="en-US"/>
          </a:p>
        </p:txBody>
      </p:sp>
      <p:sp>
        <p:nvSpPr>
          <p:cNvPr id="79876" name="Slide Number Placeholder 3">
            <a:extLst>
              <a:ext uri="{FF2B5EF4-FFF2-40B4-BE49-F238E27FC236}">
                <a16:creationId xmlns:a16="http://schemas.microsoft.com/office/drawing/2014/main" xmlns="" id="{85DC679C-19C2-344F-B134-CC703D046BD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E90DE27-9138-F04D-AC7A-6F106B471199}" type="slidenum">
              <a:rPr lang="en-GB" altLang="en-US" smtClean="0">
                <a:latin typeface="Arial Narrow" panose="020B0604020202020204" pitchFamily="34" charset="0"/>
              </a:rPr>
              <a:pPr>
                <a:spcBef>
                  <a:spcPct val="0"/>
                </a:spcBef>
              </a:pPr>
              <a:t>74</a:t>
            </a:fld>
            <a:endParaRPr lang="en-GB" altLang="en-US">
              <a:latin typeface="Arial Narrow" panose="020B0604020202020204" pitchFamily="34" charset="0"/>
            </a:endParaRPr>
          </a:p>
        </p:txBody>
      </p:sp>
    </p:spTree>
    <p:extLst>
      <p:ext uri="{BB962C8B-B14F-4D97-AF65-F5344CB8AC3E}">
        <p14:creationId xmlns:p14="http://schemas.microsoft.com/office/powerpoint/2010/main" val="34469585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xmlns="" id="{E88B1DA5-98DB-734E-AC2F-ADC92A55F6C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a:extLst>
              <a:ext uri="{FF2B5EF4-FFF2-40B4-BE49-F238E27FC236}">
                <a16:creationId xmlns:a16="http://schemas.microsoft.com/office/drawing/2014/main" xmlns="" id="{472BDAE1-E146-9D4D-BE41-E3176CBC471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a:t>This late 20</a:t>
            </a:r>
            <a:r>
              <a:rPr lang="en-GB" altLang="en-US" baseline="30000"/>
              <a:t>th </a:t>
            </a:r>
            <a:r>
              <a:rPr lang="en-GB" altLang="en-US"/>
              <a:t>century decline in self-regulation is, however, somewhat paradoxical in that it coincides with the era of ‘deregulation’ and liberalisation. Although they are not identical, there is a congruence between deregulation and self-regulation: they both represent an aversion to state intervention which became dominant in the late 20</a:t>
            </a:r>
            <a:r>
              <a:rPr lang="en-GB" altLang="en-US" baseline="30000"/>
              <a:t>th </a:t>
            </a:r>
            <a:r>
              <a:rPr lang="en-GB" altLang="en-US"/>
              <a:t>century. An expectation therefore is that they would coexist and rise and fall in unison. The ‘new wave’ of self-regulation might be a response to this paradox but the weaknesses of self-regulation mean that care is required in the transition. It has been recognised, for example, ‘that a more effective route to compliance lies through more proactive stimulation of the self-regulatory capacities of companies’ but there are ‘dangers that flow from excessive trust … [which] will not lead corporations to act in a wholly public spirited manner’ (Baldwin, 2004, p381). There is a ‘fear that regulatory processes, as a result, will lack legitimacy and prove unfair, exclusive and inefficient’ (ibid). </a:t>
            </a:r>
          </a:p>
        </p:txBody>
      </p:sp>
      <p:sp>
        <p:nvSpPr>
          <p:cNvPr id="81924" name="Slide Number Placeholder 3">
            <a:extLst>
              <a:ext uri="{FF2B5EF4-FFF2-40B4-BE49-F238E27FC236}">
                <a16:creationId xmlns:a16="http://schemas.microsoft.com/office/drawing/2014/main" xmlns="" id="{61EEF481-3344-6549-AB2D-290B4AADE1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A02F00B9-DEA4-904F-915B-CE78E3661731}" type="slidenum">
              <a:rPr lang="en-GB" altLang="en-US" smtClean="0">
                <a:latin typeface="Arial Narrow" panose="020B0604020202020204" pitchFamily="34" charset="0"/>
              </a:rPr>
              <a:pPr>
                <a:spcBef>
                  <a:spcPct val="0"/>
                </a:spcBef>
              </a:pPr>
              <a:t>75</a:t>
            </a:fld>
            <a:endParaRPr lang="en-GB" altLang="en-US">
              <a:latin typeface="Arial Narrow" panose="020B0604020202020204" pitchFamily="34" charset="0"/>
            </a:endParaRPr>
          </a:p>
        </p:txBody>
      </p:sp>
    </p:spTree>
    <p:extLst>
      <p:ext uri="{BB962C8B-B14F-4D97-AF65-F5344CB8AC3E}">
        <p14:creationId xmlns:p14="http://schemas.microsoft.com/office/powerpoint/2010/main" val="41659006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xmlns="" id="{3405197B-B5D3-BD4D-AED9-710A7E0235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a:extLst>
              <a:ext uri="{FF2B5EF4-FFF2-40B4-BE49-F238E27FC236}">
                <a16:creationId xmlns:a16="http://schemas.microsoft.com/office/drawing/2014/main" xmlns="" id="{25F8E7B9-317C-1F49-88F7-D5DDB47482D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a:t>The 1990s saw a proliferation of corporate codes of conduct and an increased emphasis on corporate responsibility. This was a result of economic developments in the 1980s, which saw a major shift away from the social democratic and Keynesian interventionism of the postwar period in the North, and from import substituting industrialization and statism in the South. The emphasis on monetarist economic policies and increased integration of international markets for goods and finance, the massive privatization of state assets and, in developing countries, the shift to trade liberalization and export promotion, all served to redefine the economic role of the state. </a:t>
            </a:r>
          </a:p>
          <a:p>
            <a:pPr eaLnBrk="1" hangingPunct="1">
              <a:spcBef>
                <a:spcPct val="0"/>
              </a:spcBef>
            </a:pPr>
            <a:endParaRPr lang="en-GB" altLang="en-US"/>
          </a:p>
        </p:txBody>
      </p:sp>
      <p:sp>
        <p:nvSpPr>
          <p:cNvPr id="84996" name="Slide Number Placeholder 3">
            <a:extLst>
              <a:ext uri="{FF2B5EF4-FFF2-40B4-BE49-F238E27FC236}">
                <a16:creationId xmlns:a16="http://schemas.microsoft.com/office/drawing/2014/main" xmlns="" id="{CD2E0D2A-FF9A-1541-8A84-168DA095F5D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22E6EBC-1487-344F-B6BD-B8B89E1B4AA5}" type="slidenum">
              <a:rPr lang="en-GB" altLang="en-US" smtClean="0">
                <a:latin typeface="Arial Narrow" panose="020B0604020202020204" pitchFamily="34" charset="0"/>
              </a:rPr>
              <a:pPr>
                <a:spcBef>
                  <a:spcPct val="0"/>
                </a:spcBef>
              </a:pPr>
              <a:t>78</a:t>
            </a:fld>
            <a:endParaRPr lang="en-GB" altLang="en-US">
              <a:latin typeface="Arial Narrow" panose="020B0604020202020204" pitchFamily="34" charset="0"/>
            </a:endParaRPr>
          </a:p>
        </p:txBody>
      </p:sp>
    </p:spTree>
    <p:extLst>
      <p:ext uri="{BB962C8B-B14F-4D97-AF65-F5344CB8AC3E}">
        <p14:creationId xmlns:p14="http://schemas.microsoft.com/office/powerpoint/2010/main" val="3667801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xmlns="" id="{2544595B-FE9D-E84F-A61F-37486F703FD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C8B83C5-F324-FE46-8402-94E7F2F3E211}" type="slidenum">
              <a:rPr lang="en-US" altLang="en-US" smtClean="0">
                <a:latin typeface="Arial Narrow" panose="020B0604020202020204" pitchFamily="34" charset="0"/>
              </a:rPr>
              <a:pPr>
                <a:spcBef>
                  <a:spcPct val="0"/>
                </a:spcBef>
              </a:pPr>
              <a:t>80</a:t>
            </a:fld>
            <a:endParaRPr lang="en-US" altLang="en-US">
              <a:latin typeface="Arial Narrow" panose="020B0604020202020204" pitchFamily="34" charset="0"/>
            </a:endParaRPr>
          </a:p>
        </p:txBody>
      </p:sp>
      <p:sp>
        <p:nvSpPr>
          <p:cNvPr id="88067" name="Rectangle 2">
            <a:extLst>
              <a:ext uri="{FF2B5EF4-FFF2-40B4-BE49-F238E27FC236}">
                <a16:creationId xmlns:a16="http://schemas.microsoft.com/office/drawing/2014/main" xmlns="" id="{F7B796FB-1580-6B44-8B5C-D39FBA4418D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8" name="Rectangle 3">
            <a:extLst>
              <a:ext uri="{FF2B5EF4-FFF2-40B4-BE49-F238E27FC236}">
                <a16:creationId xmlns:a16="http://schemas.microsoft.com/office/drawing/2014/main" xmlns="" id="{3D5CD92B-B29F-D44B-81CB-CDA9A4EF2BD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Tree>
    <p:extLst>
      <p:ext uri="{BB962C8B-B14F-4D97-AF65-F5344CB8AC3E}">
        <p14:creationId xmlns:p14="http://schemas.microsoft.com/office/powerpoint/2010/main" val="16931402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xmlns="" id="{18934D3F-125C-8041-90B5-7C5FDCD91A7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a:extLst>
              <a:ext uri="{FF2B5EF4-FFF2-40B4-BE49-F238E27FC236}">
                <a16:creationId xmlns:a16="http://schemas.microsoft.com/office/drawing/2014/main" xmlns="" id="{1FB5E522-4490-7C44-9B0F-671C3586B34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spcBef>
                <a:spcPct val="0"/>
              </a:spcBef>
            </a:pPr>
            <a:r>
              <a:rPr lang="en-GB" altLang="en-US"/>
              <a:t>L'etang (1992) differentiates between three different types of codes: codes of ethics which comprise a fairly short set of ethical principles expressed in the imperative mode; codes of conduct which are more specific, practical documents and govern client relationships, and; codes of practice which are technical documents that define required standards for the members of a profession.</a:t>
            </a:r>
          </a:p>
          <a:p>
            <a:pPr eaLnBrk="1" hangingPunct="1">
              <a:lnSpc>
                <a:spcPct val="90000"/>
              </a:lnSpc>
              <a:spcBef>
                <a:spcPct val="0"/>
              </a:spcBef>
            </a:pPr>
            <a:r>
              <a:rPr lang="en-GB" altLang="en-US"/>
              <a:t>Self-regulatory codes of conduct are used to control the promotional practices of the pharmaceutical industry, but the effectiveness of these codes in controlling pharmaceutical representatives' presentations has not been examined. This is a matter of concern because pharmaceutical representatives have more influence than any other promotional media on prescribing practices. The authors developed a method for monitoring the oral presentations of pharmaceutical representatives when promoting products to medical practitioners. Sixteen audio-recordings, detailing 64 medicines, were obtained; 38 of the 64 products were prescription-only medicines. Information on indications and on dosage and administration was commonly provided, but information on other areas of drug knowledge, particularly product risk, was minimal. Thirteen presentations contained at least one inaccuracy when compared with Australian Approved Product Information. Presentations did not always comply with current guidelines in the Code of Conduct. The Code provides only limited standards for pharmaceutical representatives' presentations, and no active monitoring system is in place to ensure adherence to the code. There is an urgent need for policy development on the role of pharmaceutical representatives, their standards of practice, and regulation of their activities to ensure they contribute to the appropriate use of medicines.</a:t>
            </a:r>
          </a:p>
          <a:p>
            <a:pPr eaLnBrk="1" hangingPunct="1">
              <a:lnSpc>
                <a:spcPct val="90000"/>
              </a:lnSpc>
              <a:spcBef>
                <a:spcPct val="0"/>
              </a:spcBef>
            </a:pPr>
            <a:r>
              <a:rPr lang="en-GB" altLang="en-US"/>
              <a:t>http://www.ncbi.nlm.nih.gov/pubmed/9595344</a:t>
            </a:r>
          </a:p>
          <a:p>
            <a:pPr eaLnBrk="1" hangingPunct="1">
              <a:lnSpc>
                <a:spcPct val="90000"/>
              </a:lnSpc>
              <a:spcBef>
                <a:spcPct val="0"/>
              </a:spcBef>
            </a:pPr>
            <a:endParaRPr lang="en-GB" altLang="en-US"/>
          </a:p>
        </p:txBody>
      </p:sp>
      <p:sp>
        <p:nvSpPr>
          <p:cNvPr id="90116" name="Slide Number Placeholder 3">
            <a:extLst>
              <a:ext uri="{FF2B5EF4-FFF2-40B4-BE49-F238E27FC236}">
                <a16:creationId xmlns:a16="http://schemas.microsoft.com/office/drawing/2014/main" xmlns="" id="{752EA0BC-30A0-D343-BBC1-BF5DAD4ACFF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85730FA-1143-6F4B-ADC5-114864B3C1EA}" type="slidenum">
              <a:rPr lang="en-GB" altLang="en-US" smtClean="0">
                <a:latin typeface="Arial Narrow" panose="020B0604020202020204" pitchFamily="34" charset="0"/>
              </a:rPr>
              <a:pPr>
                <a:spcBef>
                  <a:spcPct val="0"/>
                </a:spcBef>
              </a:pPr>
              <a:t>81</a:t>
            </a:fld>
            <a:endParaRPr lang="en-GB" altLang="en-US">
              <a:latin typeface="Arial Narrow" panose="020B0604020202020204" pitchFamily="34" charset="0"/>
            </a:endParaRPr>
          </a:p>
        </p:txBody>
      </p:sp>
    </p:spTree>
    <p:extLst>
      <p:ext uri="{BB962C8B-B14F-4D97-AF65-F5344CB8AC3E}">
        <p14:creationId xmlns:p14="http://schemas.microsoft.com/office/powerpoint/2010/main" val="3286035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xmlns="" id="{272D5202-63F0-814D-8574-C740E78E93E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433CA36-F4FA-CB4F-BBB3-0687F60019E8}" type="slidenum">
              <a:rPr lang="en-US" altLang="en-US" smtClean="0">
                <a:latin typeface="Arial Narrow" panose="020B0604020202020204" pitchFamily="34" charset="0"/>
              </a:rPr>
              <a:pPr>
                <a:spcBef>
                  <a:spcPct val="0"/>
                </a:spcBef>
              </a:pPr>
              <a:t>82</a:t>
            </a:fld>
            <a:endParaRPr lang="en-US" altLang="en-US">
              <a:latin typeface="Arial Narrow" panose="020B0604020202020204" pitchFamily="34" charset="0"/>
            </a:endParaRPr>
          </a:p>
        </p:txBody>
      </p:sp>
      <p:sp>
        <p:nvSpPr>
          <p:cNvPr id="92163" name="Rectangle 2">
            <a:extLst>
              <a:ext uri="{FF2B5EF4-FFF2-40B4-BE49-F238E27FC236}">
                <a16:creationId xmlns:a16="http://schemas.microsoft.com/office/drawing/2014/main" xmlns="" id="{6117ECFF-3A99-0145-97A5-7D1E108D77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4" name="Rectangle 3">
            <a:extLst>
              <a:ext uri="{FF2B5EF4-FFF2-40B4-BE49-F238E27FC236}">
                <a16:creationId xmlns:a16="http://schemas.microsoft.com/office/drawing/2014/main" xmlns="" id="{E1053187-4825-1E4D-8562-4CD9EA9D877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Tree>
    <p:extLst>
      <p:ext uri="{BB962C8B-B14F-4D97-AF65-F5344CB8AC3E}">
        <p14:creationId xmlns:p14="http://schemas.microsoft.com/office/powerpoint/2010/main" val="9905622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a:extLst>
              <a:ext uri="{FF2B5EF4-FFF2-40B4-BE49-F238E27FC236}">
                <a16:creationId xmlns:a16="http://schemas.microsoft.com/office/drawing/2014/main" xmlns="" id="{57C0D846-0008-B84E-B855-65DA7D4DC18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a:extLst>
              <a:ext uri="{FF2B5EF4-FFF2-40B4-BE49-F238E27FC236}">
                <a16:creationId xmlns:a16="http://schemas.microsoft.com/office/drawing/2014/main" xmlns="" id="{360415A8-1273-9B44-94BD-5DD647635F6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i="1"/>
              <a:t>Stakeholder Regulation</a:t>
            </a:r>
          </a:p>
          <a:p>
            <a:pPr eaLnBrk="1" hangingPunct="1">
              <a:spcBef>
                <a:spcPct val="0"/>
              </a:spcBef>
            </a:pPr>
            <a:r>
              <a:rPr lang="en-GB" altLang="en-US"/>
              <a:t>Stakeholder regulation motives are based on using codes as a way of guiding or controlling employee and/ or other stakeholder (such as supplier) behaviour as it relates to day-to-day operational concerns and/or stakeholder groups (Aaronson and Reeves, 2002; Kolk, van Tulder and Welters, 1999; Rezaee, Elmore and Szendi 2001). This includes the desire of corporations to formalise their values, philosophies or commitments as a way of encouraging buy-in to the code and protecting the corporation from rogue employees by using the code as part of the employment contract. This group also includes third party codes written by a wide variety of stakeholder groups such as NGOs, governments, business associations etc., so as to guide or influence the behaviour of the corporation (Kolk, van Tulder and Welters, 1999). Not all of the motives for self-regulation focus on influencing the behaviour of others or</a:t>
            </a:r>
          </a:p>
          <a:p>
            <a:pPr eaLnBrk="1" hangingPunct="1">
              <a:spcBef>
                <a:spcPct val="0"/>
              </a:spcBef>
            </a:pPr>
            <a:r>
              <a:rPr lang="en-GB" altLang="en-US"/>
              <a:t>protecting the corporation. Some codes are championed by senior executives who feel a personal commitment to do the right thing (Gibson, 2000; Thompson, 2002) and formalise this in the corporate ethic using a code.</a:t>
            </a:r>
          </a:p>
          <a:p>
            <a:pPr eaLnBrk="1" hangingPunct="1">
              <a:spcBef>
                <a:spcPct val="0"/>
              </a:spcBef>
            </a:pPr>
            <a:endParaRPr lang="en-GB" altLang="en-US"/>
          </a:p>
        </p:txBody>
      </p:sp>
      <p:sp>
        <p:nvSpPr>
          <p:cNvPr id="94212" name="Slide Number Placeholder 3">
            <a:extLst>
              <a:ext uri="{FF2B5EF4-FFF2-40B4-BE49-F238E27FC236}">
                <a16:creationId xmlns:a16="http://schemas.microsoft.com/office/drawing/2014/main" xmlns="" id="{AD32B028-156F-FB48-8108-E8B6D2D17BB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2F2C69AA-E765-8A4F-BD58-ECC7E65DB286}" type="slidenum">
              <a:rPr lang="en-GB" altLang="en-US" smtClean="0">
                <a:latin typeface="Arial Narrow" panose="020B0604020202020204" pitchFamily="34" charset="0"/>
              </a:rPr>
              <a:pPr>
                <a:spcBef>
                  <a:spcPct val="0"/>
                </a:spcBef>
              </a:pPr>
              <a:t>83</a:t>
            </a:fld>
            <a:endParaRPr lang="en-GB" altLang="en-US">
              <a:latin typeface="Arial Narrow" panose="020B0604020202020204" pitchFamily="34" charset="0"/>
            </a:endParaRPr>
          </a:p>
        </p:txBody>
      </p:sp>
    </p:spTree>
    <p:extLst>
      <p:ext uri="{BB962C8B-B14F-4D97-AF65-F5344CB8AC3E}">
        <p14:creationId xmlns:p14="http://schemas.microsoft.com/office/powerpoint/2010/main" val="12857503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a:extLst>
              <a:ext uri="{FF2B5EF4-FFF2-40B4-BE49-F238E27FC236}">
                <a16:creationId xmlns:a16="http://schemas.microsoft.com/office/drawing/2014/main" xmlns="" id="{A9B86841-FEAC-8B4C-ACB7-406FD02FFF2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a:extLst>
              <a:ext uri="{FF2B5EF4-FFF2-40B4-BE49-F238E27FC236}">
                <a16:creationId xmlns:a16="http://schemas.microsoft.com/office/drawing/2014/main" xmlns="" id="{6C4605A3-84B3-5047-8B63-A3E072C71A7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i="1"/>
              <a:t>Stakeholder Communication</a:t>
            </a:r>
          </a:p>
          <a:p>
            <a:pPr eaLnBrk="1" hangingPunct="1">
              <a:spcBef>
                <a:spcPct val="0"/>
              </a:spcBef>
            </a:pPr>
            <a:r>
              <a:rPr lang="en-GB" altLang="en-US"/>
              <a:t>These deal specifically with communicating elements of corporate philosophy, activities and performance to both internal and external stakeholders, but where the code is not intended to regulate all the groups to which it communicates. Motivations in this group include a desire by corporations to ensure a continued societal license to operate (White, 1999; Kagan, Gunningham and Thornton 2003) where codes are used to formalise this commitment, to create trust, legitimacy and credibility of corporations with its stakeholder groups (Sethi, 2002), and</a:t>
            </a:r>
          </a:p>
          <a:p>
            <a:pPr eaLnBrk="1" hangingPunct="1">
              <a:spcBef>
                <a:spcPct val="0"/>
              </a:spcBef>
            </a:pPr>
            <a:r>
              <a:rPr lang="en-GB" altLang="en-US"/>
              <a:t>to communicate their intentions or activities towards operating in an ethical and socially acceptable manner, while still maintaining their ability to be profitable. Here corporations emphasise how products are made based on corporate philosophies and operating practices, which in turn can positively affect public opinion of the corporation (Wotruba, 1997; Rezaee, Elmore and Szendi 2001).</a:t>
            </a:r>
          </a:p>
        </p:txBody>
      </p:sp>
      <p:sp>
        <p:nvSpPr>
          <p:cNvPr id="96260" name="Slide Number Placeholder 3">
            <a:extLst>
              <a:ext uri="{FF2B5EF4-FFF2-40B4-BE49-F238E27FC236}">
                <a16:creationId xmlns:a16="http://schemas.microsoft.com/office/drawing/2014/main" xmlns="" id="{9CB95860-D139-1944-99E5-4243494FD9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5E71492-5C5E-1C47-B547-A097DD49F74F}" type="slidenum">
              <a:rPr lang="en-GB" altLang="en-US" smtClean="0">
                <a:latin typeface="Arial Narrow" panose="020B0604020202020204" pitchFamily="34" charset="0"/>
              </a:rPr>
              <a:pPr>
                <a:spcBef>
                  <a:spcPct val="0"/>
                </a:spcBef>
              </a:pPr>
              <a:t>84</a:t>
            </a:fld>
            <a:endParaRPr lang="en-GB" altLang="en-US">
              <a:latin typeface="Arial Narrow" panose="020B0604020202020204" pitchFamily="34" charset="0"/>
            </a:endParaRPr>
          </a:p>
        </p:txBody>
      </p:sp>
    </p:spTree>
    <p:extLst>
      <p:ext uri="{BB962C8B-B14F-4D97-AF65-F5344CB8AC3E}">
        <p14:creationId xmlns:p14="http://schemas.microsoft.com/office/powerpoint/2010/main" val="25441258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xmlns="" id="{C99C9966-4883-EF45-80E2-DD0AEE6978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a:extLst>
              <a:ext uri="{FF2B5EF4-FFF2-40B4-BE49-F238E27FC236}">
                <a16:creationId xmlns:a16="http://schemas.microsoft.com/office/drawing/2014/main" xmlns="" id="{E75160DF-B159-A541-9E48-1CADC79C2F7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i="1"/>
              <a:t>Competitive Advantage</a:t>
            </a:r>
          </a:p>
          <a:p>
            <a:pPr eaLnBrk="1" hangingPunct="1">
              <a:spcBef>
                <a:spcPct val="0"/>
              </a:spcBef>
            </a:pPr>
            <a:r>
              <a:rPr lang="en-GB" altLang="en-US"/>
              <a:t>Motivations in this category are based on corporations using codes to help create a market advantage for the corporation. This includes corporations using codes to protect or enhance their already existing reputation within</a:t>
            </a:r>
          </a:p>
          <a:p>
            <a:pPr eaLnBrk="1" hangingPunct="1">
              <a:spcBef>
                <a:spcPct val="0"/>
              </a:spcBef>
            </a:pPr>
            <a:r>
              <a:rPr lang="en-GB" altLang="en-US"/>
              <a:t>the marketplace (Gibson, 2000; Diller, 1999; Brereton, 2002) by articulating a triple bottom line approach to production. This puts them in a position of leader or innovator either in their own industry or with regard to CSR issues. Some codes are created to help win contracts with discerning corporations or governments, (Ruhnka and Boerstler, 1998) to exclude new competitors to the market and/ or access to new markets, (Gibson, 2000; Wotruba, 1997) or to attract potential investors. Codes can also be used to help differentiate products in the marketplace as they inform the public about the corporation’s quality and modes of production. Therefore, the codes are created to provide information about the corporation with the hope these commitments will be rewarded by customers and other stakeholders when purchasing. (Lenox and Nash, 2003) Code creation is also motivated by a desire to improve relationships with customers (Diller, 1999) and other stakeholders.</a:t>
            </a:r>
          </a:p>
        </p:txBody>
      </p:sp>
      <p:sp>
        <p:nvSpPr>
          <p:cNvPr id="98308" name="Slide Number Placeholder 3">
            <a:extLst>
              <a:ext uri="{FF2B5EF4-FFF2-40B4-BE49-F238E27FC236}">
                <a16:creationId xmlns:a16="http://schemas.microsoft.com/office/drawing/2014/main" xmlns="" id="{F19D8ABC-0DC2-4842-80D0-24CE55F446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0072261B-EB05-AB45-A283-EC3448B143EA}" type="slidenum">
              <a:rPr lang="en-GB" altLang="en-US" smtClean="0">
                <a:latin typeface="Arial Narrow" panose="020B0604020202020204" pitchFamily="34" charset="0"/>
              </a:rPr>
              <a:pPr>
                <a:spcBef>
                  <a:spcPct val="0"/>
                </a:spcBef>
              </a:pPr>
              <a:t>85</a:t>
            </a:fld>
            <a:endParaRPr lang="en-GB" altLang="en-US">
              <a:latin typeface="Arial Narrow" panose="020B0604020202020204" pitchFamily="34" charset="0"/>
            </a:endParaRPr>
          </a:p>
        </p:txBody>
      </p:sp>
    </p:spTree>
    <p:extLst>
      <p:ext uri="{BB962C8B-B14F-4D97-AF65-F5344CB8AC3E}">
        <p14:creationId xmlns:p14="http://schemas.microsoft.com/office/powerpoint/2010/main" val="5464498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a:extLst>
              <a:ext uri="{FF2B5EF4-FFF2-40B4-BE49-F238E27FC236}">
                <a16:creationId xmlns:a16="http://schemas.microsoft.com/office/drawing/2014/main" xmlns="" id="{11587ED3-AAEF-E148-AF23-3EF9B180030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es Placeholder 2">
            <a:extLst>
              <a:ext uri="{FF2B5EF4-FFF2-40B4-BE49-F238E27FC236}">
                <a16:creationId xmlns:a16="http://schemas.microsoft.com/office/drawing/2014/main" xmlns="" id="{34A5BAB1-31BB-724E-91B2-5F3D7F55C8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i="1"/>
              <a:t>Mitigation of Risks or Threats</a:t>
            </a:r>
          </a:p>
          <a:p>
            <a:pPr eaLnBrk="1" hangingPunct="1">
              <a:spcBef>
                <a:spcPct val="0"/>
              </a:spcBef>
            </a:pPr>
            <a:r>
              <a:rPr lang="en-GB" altLang="en-US"/>
              <a:t>The last major group of motivations, mitigation of risks or threats, seems to have the most emphasis in the literature. Avoiding government legislation, intervention, or pressure and reducing or preventing negative</a:t>
            </a:r>
          </a:p>
          <a:p>
            <a:pPr eaLnBrk="1" hangingPunct="1">
              <a:spcBef>
                <a:spcPct val="0"/>
              </a:spcBef>
            </a:pPr>
            <a:r>
              <a:rPr lang="en-GB" altLang="en-US"/>
              <a:t>public attention are the most commonly noted motivations for corporations in adopting codes. (McInnes, 1996; Diller, 1999; Brereton, 2002; Truss, 1998; Aaronson and Reeves, 2002; Wotruba, 1997; Gibson, 2000; van Tulder and Kolk, 2001; Lenox and Nash, 2003; Cragg, 2005) Other threats or risks to mitigate include pressure from other corporations in the same industry or industry associations (Lenox and Nash, 2003), pressure from the public resulting from government failure to regulate (McInnes, 1996) and pre-empting consumer boycotts or remedy through the legal system. (Diller, 1999) Codes are also used to prove due diligence in court proceedings as a defence against legal sanction or to reduce legal penalties (Carroll and McGregor-Lowndes, 2001) or to indicate appropriate internal control systems in place to secure bank loans and reduce insurance premiums. (Brereton, 2002; Lenox and Nash, 2003; Thompson, 2002)</a:t>
            </a:r>
          </a:p>
        </p:txBody>
      </p:sp>
      <p:sp>
        <p:nvSpPr>
          <p:cNvPr id="100356" name="Slide Number Placeholder 3">
            <a:extLst>
              <a:ext uri="{FF2B5EF4-FFF2-40B4-BE49-F238E27FC236}">
                <a16:creationId xmlns:a16="http://schemas.microsoft.com/office/drawing/2014/main" xmlns="" id="{42BAAC2D-009A-674F-9755-6B364A5AC4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63E81315-2EFC-1049-BE5F-B029ACE6B35B}" type="slidenum">
              <a:rPr lang="en-GB" altLang="en-US" smtClean="0">
                <a:latin typeface="Arial Narrow" panose="020B0604020202020204" pitchFamily="34" charset="0"/>
              </a:rPr>
              <a:pPr>
                <a:spcBef>
                  <a:spcPct val="0"/>
                </a:spcBef>
              </a:pPr>
              <a:t>86</a:t>
            </a:fld>
            <a:endParaRPr lang="en-GB" altLang="en-US">
              <a:latin typeface="Arial Narrow" panose="020B0604020202020204" pitchFamily="34" charset="0"/>
            </a:endParaRPr>
          </a:p>
        </p:txBody>
      </p:sp>
    </p:spTree>
    <p:extLst>
      <p:ext uri="{BB962C8B-B14F-4D97-AF65-F5344CB8AC3E}">
        <p14:creationId xmlns:p14="http://schemas.microsoft.com/office/powerpoint/2010/main" val="5305927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a:extLst>
              <a:ext uri="{FF2B5EF4-FFF2-40B4-BE49-F238E27FC236}">
                <a16:creationId xmlns:a16="http://schemas.microsoft.com/office/drawing/2014/main" xmlns="" id="{0BE44739-578D-A446-BBAA-74B1872821F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Notes Placeholder 2">
            <a:extLst>
              <a:ext uri="{FF2B5EF4-FFF2-40B4-BE49-F238E27FC236}">
                <a16:creationId xmlns:a16="http://schemas.microsoft.com/office/drawing/2014/main" xmlns="" id="{E4262AC7-C7DB-5448-B59A-52D7E4DD5C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a:t>In the vast majority of literature written on codes, there is an assumption (often implicit) that codes are created to encourage and/or ensure corporations act more responsibly. In the CSR and code literature, this assumption can be found in many works such as Diller (1999), Forcese (1997), Alexander (1997), and the ILO (n.d.a. and n.d.b.), where "code" is defined without any indication of the content or commitments to be made, however the body of</a:t>
            </a:r>
          </a:p>
          <a:p>
            <a:pPr eaLnBrk="1" hangingPunct="1">
              <a:spcBef>
                <a:spcPct val="0"/>
              </a:spcBef>
            </a:pPr>
            <a:r>
              <a:rPr lang="en-GB" altLang="en-US"/>
              <a:t>literature focuses on particular areas of importance with regard to CSR issues. For example, the United States Council for International Business (2004) website corporate responsibility section has a "position/statement document" on codes of conduct, where codes are defined as "commitments voluntarily made by companies, associations, or other organisations that put forth standards and principles of business conduct in the marketplace, and are thus primarily market-driven" (2000: 2). The definition does not describe content, or the nature of the</a:t>
            </a:r>
          </a:p>
          <a:p>
            <a:pPr eaLnBrk="1" hangingPunct="1">
              <a:spcBef>
                <a:spcPct val="0"/>
              </a:spcBef>
            </a:pPr>
            <a:r>
              <a:rPr lang="en-GB" altLang="en-US"/>
              <a:t>voluntary commitments to be made by the code. These pages also provide a summary of initiatives such as the US Model Business Principles, UN Global Compact, UN Guidelines for Corporate Social Responsibility and the ILO Tripartite Declaration of Principles, Concerning Multinational Enterprises and Social Policy, whose purpose is to encourage greater social and environmental responsibility by corporations. There are no statements that explicitly suggest or question the assumption that codes are to be used for reasons other than to promote CSR</a:t>
            </a:r>
          </a:p>
          <a:p>
            <a:pPr eaLnBrk="1" hangingPunct="1">
              <a:spcBef>
                <a:spcPct val="0"/>
              </a:spcBef>
            </a:pPr>
            <a:r>
              <a:rPr lang="en-GB" altLang="en-US"/>
              <a:t>Commitments.</a:t>
            </a:r>
          </a:p>
          <a:p>
            <a:pPr eaLnBrk="1" hangingPunct="1">
              <a:spcBef>
                <a:spcPct val="0"/>
              </a:spcBef>
            </a:pPr>
            <a:endParaRPr lang="en-GB" altLang="en-US"/>
          </a:p>
          <a:p>
            <a:pPr eaLnBrk="1" hangingPunct="1">
              <a:spcBef>
                <a:spcPct val="0"/>
              </a:spcBef>
            </a:pPr>
            <a:endParaRPr lang="en-GB" altLang="en-US"/>
          </a:p>
        </p:txBody>
      </p:sp>
      <p:sp>
        <p:nvSpPr>
          <p:cNvPr id="103428" name="Slide Number Placeholder 3">
            <a:extLst>
              <a:ext uri="{FF2B5EF4-FFF2-40B4-BE49-F238E27FC236}">
                <a16:creationId xmlns:a16="http://schemas.microsoft.com/office/drawing/2014/main" xmlns="" id="{F8845A3B-D5C5-1E4E-8D2E-72B132375DA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7057E34-B1AB-764A-808E-B096765AA923}" type="slidenum">
              <a:rPr lang="en-GB" altLang="en-US" smtClean="0">
                <a:latin typeface="Arial Narrow" panose="020B0604020202020204" pitchFamily="34" charset="0"/>
              </a:rPr>
              <a:pPr>
                <a:spcBef>
                  <a:spcPct val="0"/>
                </a:spcBef>
              </a:pPr>
              <a:t>88</a:t>
            </a:fld>
            <a:endParaRPr lang="en-GB" altLang="en-US">
              <a:latin typeface="Arial Narrow" panose="020B0604020202020204" pitchFamily="34" charset="0"/>
            </a:endParaRPr>
          </a:p>
        </p:txBody>
      </p:sp>
    </p:spTree>
    <p:extLst>
      <p:ext uri="{BB962C8B-B14F-4D97-AF65-F5344CB8AC3E}">
        <p14:creationId xmlns:p14="http://schemas.microsoft.com/office/powerpoint/2010/main" val="36470145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a:extLst>
              <a:ext uri="{FF2B5EF4-FFF2-40B4-BE49-F238E27FC236}">
                <a16:creationId xmlns:a16="http://schemas.microsoft.com/office/drawing/2014/main" xmlns="" id="{042F683D-7A65-3F42-96D5-6321AA88CEC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es Placeholder 2">
            <a:extLst>
              <a:ext uri="{FF2B5EF4-FFF2-40B4-BE49-F238E27FC236}">
                <a16:creationId xmlns:a16="http://schemas.microsoft.com/office/drawing/2014/main" xmlns="" id="{C7ACFEE9-CB42-DB43-9B8A-9BB846632B6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r>
              <a:rPr lang="en-GB" altLang="en-US" sz="1000"/>
              <a:t>http://www.csrinternational.org/wp-content/uploads/Visser_Age_of_Responsibility_Paper_2011.pdf</a:t>
            </a:r>
          </a:p>
          <a:p>
            <a:pPr eaLnBrk="1" hangingPunct="1">
              <a:lnSpc>
                <a:spcPct val="80000"/>
              </a:lnSpc>
              <a:spcBef>
                <a:spcPct val="0"/>
              </a:spcBef>
            </a:pPr>
            <a:r>
              <a:rPr lang="en-GB" altLang="en-US" sz="1000"/>
              <a:t>http://www.unrisd.org/unrisd/website/document.nsf/0/e3b3e78bab9a886f80256b5e00344278/$FILE/jenkins.pdf</a:t>
            </a:r>
          </a:p>
          <a:p>
            <a:pPr eaLnBrk="1" hangingPunct="1">
              <a:lnSpc>
                <a:spcPct val="80000"/>
              </a:lnSpc>
              <a:spcBef>
                <a:spcPct val="0"/>
              </a:spcBef>
            </a:pPr>
            <a:r>
              <a:rPr lang="en-GB" altLang="en-US" sz="1000"/>
              <a:t>In some states the development and implementation of codes of practice is required by legislation. However, administration of the content and management of the codes is the responsibility of industry. </a:t>
            </a:r>
          </a:p>
          <a:p>
            <a:pPr eaLnBrk="1" hangingPunct="1">
              <a:lnSpc>
                <a:spcPct val="80000"/>
              </a:lnSpc>
              <a:spcBef>
                <a:spcPct val="0"/>
              </a:spcBef>
            </a:pPr>
            <a:r>
              <a:rPr lang="en-GB" altLang="en-US" sz="1000"/>
              <a:t>• The NT Code of Practice has classified the required harm minimisation measures into nine categories. These are: the provision of information, interaction with customers and community, training and skills development, exclusion of problem gamblers, physical environment, minors, financial transactions, advertising and promotions and privacy</a:t>
            </a:r>
          </a:p>
          <a:p>
            <a:pPr eaLnBrk="1" hangingPunct="1">
              <a:lnSpc>
                <a:spcPct val="80000"/>
              </a:lnSpc>
              <a:spcBef>
                <a:spcPct val="0"/>
              </a:spcBef>
            </a:pPr>
            <a:r>
              <a:rPr lang="en-GB" altLang="en-US" sz="1000"/>
              <a:t>policies.</a:t>
            </a:r>
          </a:p>
          <a:p>
            <a:pPr eaLnBrk="1" hangingPunct="1">
              <a:lnSpc>
                <a:spcPct val="80000"/>
              </a:lnSpc>
              <a:spcBef>
                <a:spcPct val="0"/>
              </a:spcBef>
            </a:pPr>
            <a:r>
              <a:rPr lang="en-GB" altLang="en-US" sz="1000"/>
              <a:t>• The NT Code has a three-phase model for review that covers (1) implementation, (2) cultural shift and (3) sustainability. </a:t>
            </a:r>
          </a:p>
          <a:p>
            <a:pPr eaLnBrk="1" hangingPunct="1">
              <a:lnSpc>
                <a:spcPct val="80000"/>
              </a:lnSpc>
              <a:spcBef>
                <a:spcPct val="0"/>
              </a:spcBef>
            </a:pPr>
            <a:r>
              <a:rPr lang="en-GB" altLang="en-US" sz="1000"/>
              <a:t>• Resource constraints, affecting both governments and individual venues affect the implementation and enforcement of the codes. Consequently, this varies from state to state and venue to venue. Despite community</a:t>
            </a:r>
          </a:p>
          <a:p>
            <a:pPr eaLnBrk="1" hangingPunct="1">
              <a:lnSpc>
                <a:spcPct val="80000"/>
              </a:lnSpc>
              <a:spcBef>
                <a:spcPct val="0"/>
              </a:spcBef>
            </a:pPr>
            <a:r>
              <a:rPr lang="en-GB" altLang="en-US" sz="1000"/>
              <a:t>input in the development of some codes, reviews in some states (i.e. Qld &amp; SA) have found that communities are rarely aware of the codes in practice.</a:t>
            </a:r>
          </a:p>
          <a:p>
            <a:pPr eaLnBrk="1" hangingPunct="1">
              <a:lnSpc>
                <a:spcPct val="80000"/>
              </a:lnSpc>
              <a:spcBef>
                <a:spcPct val="0"/>
              </a:spcBef>
            </a:pPr>
            <a:r>
              <a:rPr lang="en-GB" altLang="en-US" sz="1000" b="1"/>
              <a:t>Mandatory codes </a:t>
            </a:r>
            <a:r>
              <a:rPr lang="en-GB" altLang="en-US" sz="1000"/>
              <a:t>are legislated and imposed by governments to ensure industry (operators and venues) abide to the specific standards and practices of the code with penalties applicable for non-compliance</a:t>
            </a:r>
          </a:p>
          <a:p>
            <a:pPr eaLnBrk="1" hangingPunct="1">
              <a:lnSpc>
                <a:spcPct val="80000"/>
              </a:lnSpc>
              <a:spcBef>
                <a:spcPct val="0"/>
              </a:spcBef>
            </a:pPr>
            <a:r>
              <a:rPr lang="en-GB" altLang="en-US" sz="1000" b="1"/>
              <a:t>Co-regulatory (or voluntary codes</a:t>
            </a:r>
            <a:r>
              <a:rPr lang="en-GB" altLang="en-US" sz="1000"/>
              <a:t>) are intended to develop a shared understanding between parties (government, community and industry) for specific practices, policies and standards. These codes usually do not have penalties applied, but may be legislated. </a:t>
            </a:r>
          </a:p>
          <a:p>
            <a:pPr eaLnBrk="1" hangingPunct="1">
              <a:lnSpc>
                <a:spcPct val="80000"/>
              </a:lnSpc>
              <a:spcBef>
                <a:spcPct val="0"/>
              </a:spcBef>
            </a:pPr>
            <a:r>
              <a:rPr lang="en-GB" altLang="en-US" sz="1000" b="1"/>
              <a:t>Self-regulatory codes </a:t>
            </a:r>
            <a:r>
              <a:rPr lang="en-GB" altLang="en-US" sz="1000"/>
              <a:t>have been developed and enforced by industry itself.</a:t>
            </a:r>
          </a:p>
        </p:txBody>
      </p:sp>
      <p:sp>
        <p:nvSpPr>
          <p:cNvPr id="105476" name="Slide Number Placeholder 3">
            <a:extLst>
              <a:ext uri="{FF2B5EF4-FFF2-40B4-BE49-F238E27FC236}">
                <a16:creationId xmlns:a16="http://schemas.microsoft.com/office/drawing/2014/main" xmlns="" id="{8332925E-8646-4B4A-BA28-B572250396B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308DA22-0B51-4B4D-832E-C5E199869C4F}" type="slidenum">
              <a:rPr lang="en-GB" altLang="en-US" smtClean="0">
                <a:latin typeface="Arial Narrow" panose="020B0604020202020204" pitchFamily="34" charset="0"/>
              </a:rPr>
              <a:pPr>
                <a:spcBef>
                  <a:spcPct val="0"/>
                </a:spcBef>
              </a:pPr>
              <a:t>89</a:t>
            </a:fld>
            <a:endParaRPr lang="en-GB" altLang="en-US">
              <a:latin typeface="Arial Narrow" panose="020B0604020202020204" pitchFamily="34" charset="0"/>
            </a:endParaRPr>
          </a:p>
        </p:txBody>
      </p:sp>
    </p:spTree>
    <p:extLst>
      <p:ext uri="{BB962C8B-B14F-4D97-AF65-F5344CB8AC3E}">
        <p14:creationId xmlns:p14="http://schemas.microsoft.com/office/powerpoint/2010/main" val="567825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a:extLst>
              <a:ext uri="{FF2B5EF4-FFF2-40B4-BE49-F238E27FC236}">
                <a16:creationId xmlns:a16="http://schemas.microsoft.com/office/drawing/2014/main" xmlns="" id="{43497C72-1632-2D49-B39D-6E73981D444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Notes Placeholder 2">
            <a:extLst>
              <a:ext uri="{FF2B5EF4-FFF2-40B4-BE49-F238E27FC236}">
                <a16:creationId xmlns:a16="http://schemas.microsoft.com/office/drawing/2014/main" xmlns="" id="{A3D717D7-2097-B944-A6CC-BC914F0FDDC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r>
              <a:rPr lang="en-GB" altLang="en-US" sz="900" b="1"/>
              <a:t>Codes of practice and programs — some examples</a:t>
            </a:r>
          </a:p>
          <a:p>
            <a:pPr eaLnBrk="1" hangingPunct="1">
              <a:lnSpc>
                <a:spcPct val="80000"/>
              </a:lnSpc>
              <a:spcBef>
                <a:spcPct val="0"/>
              </a:spcBef>
            </a:pPr>
            <a:r>
              <a:rPr lang="en-GB" altLang="en-US" sz="900"/>
              <a:t>The voluntary </a:t>
            </a:r>
            <a:r>
              <a:rPr lang="en-GB" altLang="en-US" sz="900" b="1"/>
              <a:t>Queensland Responsible Gambling Code of Practice, introduced in </a:t>
            </a:r>
            <a:r>
              <a:rPr lang="en-GB" altLang="en-US" sz="900"/>
              <a:t>2002, was developed by the Queensland gambling industry, the State Government and the Queensland community. The Code ‘represents a voluntary, whole-of-industry commitment to best practice in the provision of responsible gambling’ (Queensland</a:t>
            </a:r>
          </a:p>
          <a:p>
            <a:pPr eaLnBrk="1" hangingPunct="1">
              <a:lnSpc>
                <a:spcPct val="80000"/>
              </a:lnSpc>
              <a:spcBef>
                <a:spcPct val="0"/>
              </a:spcBef>
            </a:pPr>
            <a:r>
              <a:rPr lang="en-GB" altLang="en-US" sz="900"/>
              <a:t>Responsible Gambling Advisory Committee, sub. 235, p. 13). It contains ‘responsible gambling practices’ relating to: the provision of information; the interaction with customers and the community; exclusion; the physical environment; financial transactions; and advertising and promotions.</a:t>
            </a:r>
          </a:p>
          <a:p>
            <a:pPr eaLnBrk="1" hangingPunct="1">
              <a:lnSpc>
                <a:spcPct val="80000"/>
              </a:lnSpc>
              <a:spcBef>
                <a:spcPct val="0"/>
              </a:spcBef>
            </a:pPr>
            <a:r>
              <a:rPr lang="en-GB" altLang="en-US" sz="900"/>
              <a:t>In South Australia, individual </a:t>
            </a:r>
            <a:r>
              <a:rPr lang="en-GB" altLang="en-US" sz="900" b="1"/>
              <a:t>Advertising and Responsible Gambling Codes of Practice have mandatorily applied since 2004 to the casino, lotteries, TAB, licensed </a:t>
            </a:r>
            <a:r>
              <a:rPr lang="en-GB" altLang="en-US" sz="900"/>
              <a:t>racing clubs and gaming machine venues (hotels and clubs). The gaming machine venue Advertising Code of Practice covers such matters as electronic media blackouts, the advertising of prises, the sounds of gaming in radio and TV advertisements, and interior and exterior advertising. The gaming machine venue Responsible Gambling Code of Practice covers such matters as the screening of the sights and sounds of gambling, customer information and signage, coin availability, alcohol and gambling, inducements, self-exclusion and staff and training (South Australian Government, sub. 225, pp. 35–6).</a:t>
            </a:r>
          </a:p>
          <a:p>
            <a:pPr eaLnBrk="1" hangingPunct="1">
              <a:lnSpc>
                <a:spcPct val="80000"/>
              </a:lnSpc>
              <a:spcBef>
                <a:spcPct val="0"/>
              </a:spcBef>
            </a:pPr>
            <a:r>
              <a:rPr lang="en-GB" altLang="en-US" sz="900"/>
              <a:t>The </a:t>
            </a:r>
            <a:r>
              <a:rPr lang="en-GB" altLang="en-US" sz="900" b="1"/>
              <a:t>BetSafe Program, developed in 1998 by a gambling counsellor and funded by</a:t>
            </a:r>
          </a:p>
          <a:p>
            <a:pPr eaLnBrk="1" hangingPunct="1">
              <a:lnSpc>
                <a:spcPct val="80000"/>
              </a:lnSpc>
              <a:spcBef>
                <a:spcPct val="0"/>
              </a:spcBef>
            </a:pPr>
            <a:r>
              <a:rPr lang="en-GB" altLang="en-US" sz="900"/>
              <a:t>industry members, provides over 40 New South Wales and ACT clubs with: staff training in responsible gambling; problem gambling counselling; a self-exclusion program, and information, publications, signage, and policies and procedures (BetSafe, sub. 93, pp. 1–3). Specific BetSafe policies and procedures cover such matters as unattended children, underage gambling, financial transactions, legal and compliance information, complementary food and drinks, payment of jackpots and winnings, helping problem gamblers, dealing with third party complaints, exclusion</a:t>
            </a:r>
          </a:p>
          <a:p>
            <a:pPr eaLnBrk="1" hangingPunct="1">
              <a:lnSpc>
                <a:spcPct val="80000"/>
              </a:lnSpc>
              <a:spcBef>
                <a:spcPct val="0"/>
              </a:spcBef>
            </a:pPr>
            <a:r>
              <a:rPr lang="en-GB" altLang="en-US" sz="900"/>
              <a:t>procedures and training policy.</a:t>
            </a:r>
          </a:p>
          <a:p>
            <a:pPr eaLnBrk="1" hangingPunct="1">
              <a:lnSpc>
                <a:spcPct val="80000"/>
              </a:lnSpc>
              <a:spcBef>
                <a:spcPct val="0"/>
              </a:spcBef>
            </a:pPr>
            <a:r>
              <a:rPr lang="en-GB" altLang="en-US" sz="900"/>
              <a:t>The </a:t>
            </a:r>
            <a:r>
              <a:rPr lang="en-GB" altLang="en-US" sz="900" b="1"/>
              <a:t>ACT Clubsafe Program, a joint initiative of ClubsACT and Lifeline Canberra </a:t>
            </a:r>
            <a:r>
              <a:rPr lang="en-GB" altLang="en-US" sz="900"/>
              <a:t>commenced in 2001 and now applies to 26 clubs in the ACT, which operate over 90 per cent of gaming machines. Under the program, clubs contribute funding to Lifeline, which provides access to counselling for club patrons. The </a:t>
            </a:r>
            <a:r>
              <a:rPr lang="en-GB" altLang="en-US" sz="900" b="1"/>
              <a:t>ACT Clubstart Program,</a:t>
            </a:r>
          </a:p>
          <a:p>
            <a:pPr eaLnBrk="1" hangingPunct="1">
              <a:lnSpc>
                <a:spcPct val="80000"/>
              </a:lnSpc>
              <a:spcBef>
                <a:spcPct val="0"/>
              </a:spcBef>
            </a:pPr>
            <a:r>
              <a:rPr lang="en-GB" altLang="en-US" sz="900"/>
              <a:t>an initiative of ClubsACT in 2007, among other things, provides training in the responsible service of gambling and alcohol to participants (ClubsACT, sub. DR337, pp. 8–9).</a:t>
            </a:r>
          </a:p>
          <a:p>
            <a:pPr eaLnBrk="1" hangingPunct="1">
              <a:lnSpc>
                <a:spcPct val="80000"/>
              </a:lnSpc>
              <a:spcBef>
                <a:spcPct val="0"/>
              </a:spcBef>
            </a:pPr>
            <a:r>
              <a:rPr lang="en-GB" altLang="en-US" sz="900"/>
              <a:t>Crown Casino in Melbourne voluntarily operates an on-site </a:t>
            </a:r>
            <a:r>
              <a:rPr lang="en-GB" altLang="en-US" sz="900" b="1"/>
              <a:t>Responsible Gaming Support Centre, 24 hours a day seven days a week, that provides a variety of </a:t>
            </a:r>
            <a:r>
              <a:rPr lang="en-GB" altLang="en-US" sz="900"/>
              <a:t>services to assist patrons and their families including responsible gaming information, counselling and referral to other service providers. Trained Responsible Gaming</a:t>
            </a:r>
          </a:p>
          <a:p>
            <a:pPr eaLnBrk="1" hangingPunct="1">
              <a:lnSpc>
                <a:spcPct val="80000"/>
              </a:lnSpc>
              <a:spcBef>
                <a:spcPct val="0"/>
              </a:spcBef>
            </a:pPr>
            <a:r>
              <a:rPr lang="en-GB" altLang="en-US" sz="900"/>
              <a:t>Liaison Officers, a chaplain and two registered psychologists staff the Centre (Australasian Casino Association, sub. 214, attachment — Allen Consulting Group 2009b, p. 61).</a:t>
            </a:r>
          </a:p>
        </p:txBody>
      </p:sp>
      <p:sp>
        <p:nvSpPr>
          <p:cNvPr id="110596" name="Slide Number Placeholder 3">
            <a:extLst>
              <a:ext uri="{FF2B5EF4-FFF2-40B4-BE49-F238E27FC236}">
                <a16:creationId xmlns:a16="http://schemas.microsoft.com/office/drawing/2014/main" xmlns="" id="{CA4CAF49-E8D6-654C-A688-9063F5BE2FB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1D800C2-2295-234D-8D5E-0A122955EB4F}" type="slidenum">
              <a:rPr lang="en-GB" altLang="en-US" smtClean="0">
                <a:latin typeface="Arial Narrow" panose="020B0604020202020204" pitchFamily="34" charset="0"/>
              </a:rPr>
              <a:pPr>
                <a:spcBef>
                  <a:spcPct val="0"/>
                </a:spcBef>
              </a:pPr>
              <a:t>93</a:t>
            </a:fld>
            <a:endParaRPr lang="en-GB" altLang="en-US">
              <a:latin typeface="Arial Narrow" panose="020B0604020202020204" pitchFamily="34" charset="0"/>
            </a:endParaRPr>
          </a:p>
        </p:txBody>
      </p:sp>
    </p:spTree>
    <p:extLst>
      <p:ext uri="{BB962C8B-B14F-4D97-AF65-F5344CB8AC3E}">
        <p14:creationId xmlns:p14="http://schemas.microsoft.com/office/powerpoint/2010/main" val="19650658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a:extLst>
              <a:ext uri="{FF2B5EF4-FFF2-40B4-BE49-F238E27FC236}">
                <a16:creationId xmlns:a16="http://schemas.microsoft.com/office/drawing/2014/main" xmlns="" id="{DA0604F7-50C1-0B4F-AD26-51FD9BFF22D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es Placeholder 2">
            <a:extLst>
              <a:ext uri="{FF2B5EF4-FFF2-40B4-BE49-F238E27FC236}">
                <a16:creationId xmlns:a16="http://schemas.microsoft.com/office/drawing/2014/main" xmlns="" id="{66C46C3A-DB44-9F4A-9B0C-EF51F114372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buFontTx/>
              <a:buChar char="•"/>
            </a:pPr>
            <a:r>
              <a:rPr lang="en-GB" altLang="en-US"/>
              <a:t>there are numerous and various initiatives introduced, or funded, voluntarily by the industries, some of which governments have subsequently mandated</a:t>
            </a:r>
          </a:p>
          <a:p>
            <a:pPr eaLnBrk="1" hangingPunct="1">
              <a:spcBef>
                <a:spcPct val="0"/>
              </a:spcBef>
              <a:buFontTx/>
              <a:buChar char="•"/>
            </a:pPr>
            <a:r>
              <a:rPr lang="en-GB" altLang="en-US"/>
              <a:t>some have gone beyond minimum mandated requirements or have reflected best practice</a:t>
            </a:r>
          </a:p>
          <a:p>
            <a:pPr eaLnBrk="1" hangingPunct="1">
              <a:spcBef>
                <a:spcPct val="0"/>
              </a:spcBef>
              <a:buFontTx/>
              <a:buChar char="•"/>
            </a:pPr>
            <a:r>
              <a:rPr lang="en-GB" altLang="en-US"/>
              <a:t>many have involved collabouration with community sector organisations and governments </a:t>
            </a:r>
          </a:p>
          <a:p>
            <a:pPr eaLnBrk="1" hangingPunct="1">
              <a:spcBef>
                <a:spcPct val="0"/>
              </a:spcBef>
              <a:buFontTx/>
              <a:buChar char="•"/>
            </a:pPr>
            <a:r>
              <a:rPr lang="en-GB" altLang="en-US"/>
              <a:t>compared with government regulation, self-regulation is quicker to implement and amend, more flexible and more reflective of diversity in local conditions facing venues, and leads to greater ownership by venues</a:t>
            </a:r>
          </a:p>
          <a:p>
            <a:pPr eaLnBrk="1" hangingPunct="1">
              <a:spcBef>
                <a:spcPct val="0"/>
              </a:spcBef>
              <a:buFontTx/>
              <a:buChar char="•"/>
            </a:pPr>
            <a:endParaRPr lang="en-GB" altLang="en-US"/>
          </a:p>
        </p:txBody>
      </p:sp>
      <p:sp>
        <p:nvSpPr>
          <p:cNvPr id="112644" name="Slide Number Placeholder 3">
            <a:extLst>
              <a:ext uri="{FF2B5EF4-FFF2-40B4-BE49-F238E27FC236}">
                <a16:creationId xmlns:a16="http://schemas.microsoft.com/office/drawing/2014/main" xmlns="" id="{630D1F7D-63F0-0B44-B09E-85AC5B3AADC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00ABCED3-225F-624C-9E4F-A33C6087C4CE}" type="slidenum">
              <a:rPr lang="en-GB" altLang="en-US" smtClean="0">
                <a:latin typeface="Arial Narrow" panose="020B0604020202020204" pitchFamily="34" charset="0"/>
              </a:rPr>
              <a:pPr>
                <a:spcBef>
                  <a:spcPct val="0"/>
                </a:spcBef>
              </a:pPr>
              <a:t>94</a:t>
            </a:fld>
            <a:endParaRPr lang="en-GB" altLang="en-US">
              <a:latin typeface="Arial Narrow" panose="020B0604020202020204" pitchFamily="34" charset="0"/>
            </a:endParaRPr>
          </a:p>
        </p:txBody>
      </p:sp>
    </p:spTree>
    <p:extLst>
      <p:ext uri="{BB962C8B-B14F-4D97-AF65-F5344CB8AC3E}">
        <p14:creationId xmlns:p14="http://schemas.microsoft.com/office/powerpoint/2010/main" val="29351661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a:extLst>
              <a:ext uri="{FF2B5EF4-FFF2-40B4-BE49-F238E27FC236}">
                <a16:creationId xmlns:a16="http://schemas.microsoft.com/office/drawing/2014/main" xmlns="" id="{C2682EE2-3E02-874D-9357-239706B7AE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es Placeholder 2">
            <a:extLst>
              <a:ext uri="{FF2B5EF4-FFF2-40B4-BE49-F238E27FC236}">
                <a16:creationId xmlns:a16="http://schemas.microsoft.com/office/drawing/2014/main" xmlns="" id="{3C1763C6-58D5-164C-A592-2B3A91E4E7D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spcBef>
                <a:spcPct val="0"/>
              </a:spcBef>
            </a:pPr>
            <a:r>
              <a:rPr lang="en-GB" altLang="en-US" sz="1100"/>
              <a:t>However, despite their benefits in terms of their flexibility, there are three interrelated deficiencies with </a:t>
            </a:r>
            <a:r>
              <a:rPr lang="en-GB" altLang="en-US" sz="1100" i="1"/>
              <a:t>voluntary codes of practice and programs as a means of </a:t>
            </a:r>
            <a:r>
              <a:rPr lang="en-GB" altLang="en-US" sz="1100"/>
              <a:t> addressing gambling harms.</a:t>
            </a:r>
          </a:p>
          <a:p>
            <a:pPr eaLnBrk="1" hangingPunct="1">
              <a:lnSpc>
                <a:spcPct val="90000"/>
              </a:lnSpc>
              <a:spcBef>
                <a:spcPct val="0"/>
              </a:spcBef>
            </a:pPr>
            <a:r>
              <a:rPr lang="en-GB" altLang="en-US" sz="1100" b="1"/>
              <a:t>The first deficiency </a:t>
            </a:r>
            <a:r>
              <a:rPr lang="en-GB" altLang="en-US" sz="1100"/>
              <a:t>relates to the types of harm minimisation measures that voluntary codes of practice and programs include. Voluntary measures tend to be at the ‘soft’ end of the harm minimisation spectrum — that is, they appear to involve the provision of information or warnings, or the introduction of documentation or</a:t>
            </a:r>
          </a:p>
          <a:p>
            <a:pPr eaLnBrk="1" hangingPunct="1">
              <a:lnSpc>
                <a:spcPct val="90000"/>
              </a:lnSpc>
              <a:spcBef>
                <a:spcPct val="0"/>
              </a:spcBef>
            </a:pPr>
            <a:r>
              <a:rPr lang="en-GB" altLang="en-US" sz="1100"/>
              <a:t>reporting systems, or the identification of venue liaison contacts, or merely restate government regulation (for example, Hing and Dickerson 2002). Such measures are unlikely to reduce gambling revenues significantly for a venue.</a:t>
            </a:r>
          </a:p>
          <a:p>
            <a:pPr eaLnBrk="1" hangingPunct="1">
              <a:lnSpc>
                <a:spcPct val="90000"/>
              </a:lnSpc>
              <a:spcBef>
                <a:spcPct val="0"/>
              </a:spcBef>
            </a:pPr>
            <a:r>
              <a:rPr lang="en-GB" altLang="en-US" sz="1100" b="1"/>
              <a:t>The second deficiency </a:t>
            </a:r>
            <a:r>
              <a:rPr lang="en-GB" altLang="en-US" sz="1100"/>
              <a:t>is the lack of effective monitoring and enforcement. There is very little evidence of industry associations or governments publicly reporting the extent of venue compliance with voluntary codes of practice and programs, or penalising venues for breaches. For example, McMillen noted that governments</a:t>
            </a:r>
          </a:p>
          <a:p>
            <a:pPr eaLnBrk="1" hangingPunct="1">
              <a:lnSpc>
                <a:spcPct val="90000"/>
              </a:lnSpc>
              <a:spcBef>
                <a:spcPct val="0"/>
              </a:spcBef>
            </a:pPr>
            <a:r>
              <a:rPr lang="en-GB" altLang="en-US" sz="1100"/>
              <a:t>have different ways of monitoring the compliance of industries with codes of practice, with none commissioning an independent compliance audit. Furthermore, she noted that there is little public information on compliance or on consumer experiences of codes (sub. 223, p. 32). This is an important deficiency in that effective monitoring and enforcement has the potential to countervail the commercial incentive of venues not to vigorously pursue effective harm minimisation measures.</a:t>
            </a:r>
          </a:p>
          <a:p>
            <a:pPr eaLnBrk="1" hangingPunct="1">
              <a:lnSpc>
                <a:spcPct val="90000"/>
              </a:lnSpc>
              <a:spcBef>
                <a:spcPct val="0"/>
              </a:spcBef>
            </a:pPr>
            <a:r>
              <a:rPr lang="en-GB" altLang="en-US" sz="1100" b="1"/>
              <a:t>Linked to these two deficiencies is the third </a:t>
            </a:r>
            <a:r>
              <a:rPr lang="en-GB" altLang="en-US" sz="1100"/>
              <a:t>— namely, inconsistent and/or low compliance by venues with voluntary codes of practice and programs. Poor compliance was a concern for some participants in respect of both voluntary and mandatory codes of practice and programs (box 12.6).</a:t>
            </a:r>
          </a:p>
        </p:txBody>
      </p:sp>
      <p:sp>
        <p:nvSpPr>
          <p:cNvPr id="114692" name="Slide Number Placeholder 3">
            <a:extLst>
              <a:ext uri="{FF2B5EF4-FFF2-40B4-BE49-F238E27FC236}">
                <a16:creationId xmlns:a16="http://schemas.microsoft.com/office/drawing/2014/main" xmlns="" id="{BD062549-75C4-724C-9A3D-3304384DF3A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2F78406B-4D16-5142-815D-73E18A25D278}" type="slidenum">
              <a:rPr lang="en-GB" altLang="en-US" smtClean="0">
                <a:latin typeface="Arial Narrow" panose="020B0604020202020204" pitchFamily="34" charset="0"/>
              </a:rPr>
              <a:pPr>
                <a:spcBef>
                  <a:spcPct val="0"/>
                </a:spcBef>
              </a:pPr>
              <a:t>95</a:t>
            </a:fld>
            <a:endParaRPr lang="en-GB" altLang="en-US">
              <a:latin typeface="Arial Narrow" panose="020B0604020202020204" pitchFamily="34" charset="0"/>
            </a:endParaRPr>
          </a:p>
        </p:txBody>
      </p:sp>
    </p:spTree>
    <p:extLst>
      <p:ext uri="{BB962C8B-B14F-4D97-AF65-F5344CB8AC3E}">
        <p14:creationId xmlns:p14="http://schemas.microsoft.com/office/powerpoint/2010/main" val="9065311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a:extLst>
              <a:ext uri="{FF2B5EF4-FFF2-40B4-BE49-F238E27FC236}">
                <a16:creationId xmlns:a16="http://schemas.microsoft.com/office/drawing/2014/main" xmlns="" id="{FC9A8AD3-E834-2440-B980-120D950F319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Notes Placeholder 2">
            <a:extLst>
              <a:ext uri="{FF2B5EF4-FFF2-40B4-BE49-F238E27FC236}">
                <a16:creationId xmlns:a16="http://schemas.microsoft.com/office/drawing/2014/main" xmlns="" id="{92A11948-980C-CB43-9B11-3FBF3E0A863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r>
              <a:rPr lang="en-GB" altLang="en-US" sz="1100"/>
              <a:t>Some studies suggest that venue compliance is better where codes are mandatory</a:t>
            </a:r>
          </a:p>
          <a:p>
            <a:pPr eaLnBrk="1" hangingPunct="1">
              <a:lnSpc>
                <a:spcPct val="80000"/>
              </a:lnSpc>
              <a:spcBef>
                <a:spcPct val="0"/>
              </a:spcBef>
            </a:pPr>
            <a:r>
              <a:rPr lang="en-GB" altLang="en-US" sz="1100"/>
              <a:t>Already noted are the inherently weak incentives facing venues, the specific measures included in the codes and</a:t>
            </a:r>
          </a:p>
          <a:p>
            <a:pPr eaLnBrk="1" hangingPunct="1">
              <a:lnSpc>
                <a:spcPct val="80000"/>
              </a:lnSpc>
              <a:spcBef>
                <a:spcPct val="0"/>
              </a:spcBef>
            </a:pPr>
            <a:r>
              <a:rPr lang="en-GB" altLang="en-US" sz="1100"/>
              <a:t>programs, and poor monitoring and enforcement. An additional reason for poor compliance is that venues may ‘lack ownership’ over a particular code or program that is externally imposed — they may not have been consulted in its development, or they genuinely believe that it does not reflect their particular circumstances.</a:t>
            </a:r>
          </a:p>
          <a:p>
            <a:pPr eaLnBrk="1" hangingPunct="1">
              <a:lnSpc>
                <a:spcPct val="80000"/>
              </a:lnSpc>
              <a:spcBef>
                <a:spcPct val="0"/>
              </a:spcBef>
            </a:pPr>
            <a:r>
              <a:rPr lang="en-GB" altLang="en-US" sz="1100"/>
              <a:t>A mandatory/systematic approach addresses the following issues:  the potential conflict of interest that gambling venues face — actions to increase revenue as opposed to harm reduction; and  research has indicated that c</a:t>
            </a:r>
          </a:p>
          <a:p>
            <a:pPr eaLnBrk="1" hangingPunct="1">
              <a:lnSpc>
                <a:spcPct val="80000"/>
              </a:lnSpc>
              <a:spcBef>
                <a:spcPct val="0"/>
              </a:spcBef>
            </a:pPr>
            <a:r>
              <a:rPr lang="en-GB" altLang="en-US" sz="1100"/>
              <a:t>compliance and commitment to voluntary requirements is generally low. (sub. 247, p. 46)</a:t>
            </a:r>
          </a:p>
          <a:p>
            <a:pPr eaLnBrk="1" hangingPunct="1">
              <a:lnSpc>
                <a:spcPct val="80000"/>
              </a:lnSpc>
              <a:spcBef>
                <a:spcPct val="0"/>
              </a:spcBef>
            </a:pPr>
            <a:r>
              <a:rPr lang="en-GB" altLang="en-US" sz="1100"/>
              <a:t>in the absence of strong incentives facing gambling venues to effectively address gambling harms, it would be inappropriate for governments and the community at large to depend solely on voluntary codes of practice and programs for harm minimisation. Indeed, as noted by Clubs Australia, no jurisdiction appears to rely sole upon voluntary measures to address gambling harms (sub. DR359, p. 53).</a:t>
            </a:r>
          </a:p>
          <a:p>
            <a:pPr eaLnBrk="1" hangingPunct="1">
              <a:lnSpc>
                <a:spcPct val="80000"/>
              </a:lnSpc>
              <a:spcBef>
                <a:spcPct val="0"/>
              </a:spcBef>
            </a:pPr>
            <a:r>
              <a:rPr lang="en-GB" altLang="en-US" sz="1100"/>
              <a:t>This is not to say that such industry self-regulation does not have a role within gambling regulatory regimes. </a:t>
            </a:r>
            <a:r>
              <a:rPr lang="en-GB" altLang="en-US" sz="1100" b="1"/>
              <a:t>Voluntary codes of practice and programs are a source of useful guidance and direction for individual venues. By their nature, they can be flexible instruments, easily altered to accommodate changing business practices, technologies and consumer demands.</a:t>
            </a:r>
          </a:p>
          <a:p>
            <a:pPr eaLnBrk="1" hangingPunct="1">
              <a:lnSpc>
                <a:spcPct val="80000"/>
              </a:lnSpc>
              <a:spcBef>
                <a:spcPct val="0"/>
              </a:spcBef>
            </a:pPr>
            <a:r>
              <a:rPr lang="en-GB" altLang="en-US" sz="1100"/>
              <a:t>However, there will be certain types of measures that will need to be made mandatory by governments — whether through so-called </a:t>
            </a:r>
            <a:r>
              <a:rPr lang="en-GB" altLang="en-US" sz="1100" b="1"/>
              <a:t>‘mandatory codes of practice’, venue licensing conditions or legislation — if harm minimisation is to be effectively achieved.</a:t>
            </a:r>
          </a:p>
        </p:txBody>
      </p:sp>
      <p:sp>
        <p:nvSpPr>
          <p:cNvPr id="116740" name="Slide Number Placeholder 3">
            <a:extLst>
              <a:ext uri="{FF2B5EF4-FFF2-40B4-BE49-F238E27FC236}">
                <a16:creationId xmlns:a16="http://schemas.microsoft.com/office/drawing/2014/main" xmlns="" id="{FB65E147-3E17-DC4D-8FDF-8828EB5F664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4C04367-9174-E845-83CC-C95444BD2160}" type="slidenum">
              <a:rPr lang="en-GB" altLang="en-US" smtClean="0">
                <a:latin typeface="Arial Narrow" panose="020B0604020202020204" pitchFamily="34" charset="0"/>
              </a:rPr>
              <a:pPr>
                <a:spcBef>
                  <a:spcPct val="0"/>
                </a:spcBef>
              </a:pPr>
              <a:t>96</a:t>
            </a:fld>
            <a:endParaRPr lang="en-GB" altLang="en-US">
              <a:latin typeface="Arial Narrow" panose="020B0604020202020204" pitchFamily="34" charset="0"/>
            </a:endParaRPr>
          </a:p>
        </p:txBody>
      </p:sp>
    </p:spTree>
    <p:extLst>
      <p:ext uri="{BB962C8B-B14F-4D97-AF65-F5344CB8AC3E}">
        <p14:creationId xmlns:p14="http://schemas.microsoft.com/office/powerpoint/2010/main" val="18411334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a:extLst>
              <a:ext uri="{FF2B5EF4-FFF2-40B4-BE49-F238E27FC236}">
                <a16:creationId xmlns:a16="http://schemas.microsoft.com/office/drawing/2014/main" xmlns="" id="{E5D4AAE2-97A9-2841-88AB-7B655EA906A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a:extLst>
              <a:ext uri="{FF2B5EF4-FFF2-40B4-BE49-F238E27FC236}">
                <a16:creationId xmlns:a16="http://schemas.microsoft.com/office/drawing/2014/main" xmlns="" id="{5612C928-E184-444A-B487-37D625A04F7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b="1"/>
              <a:t>Regulatory spectrum </a:t>
            </a:r>
            <a:r>
              <a:rPr lang="en-GB" altLang="en-US"/>
              <a:t>No intervention Information and education Self-regulation Classic regulation Incentive based structures No formal government action. Enables better informed choices. Can change attitudes - ‘hearts and minds’. The encouragement of particular types of behaviour. Financial instruments, eg, price caps, taxes often used. Prescriptive state regulation. Regulations prescribe particular conduct. Codes negotiated and enforced within an industry. Those with statutory backing or significant government involvement are co-regulation. </a:t>
            </a:r>
          </a:p>
          <a:p>
            <a:pPr eaLnBrk="1" hangingPunct="1">
              <a:spcBef>
                <a:spcPct val="0"/>
              </a:spcBef>
            </a:pPr>
            <a:endParaRPr lang="en-GB" altLang="en-US"/>
          </a:p>
          <a:p>
            <a:pPr eaLnBrk="1" hangingPunct="1">
              <a:spcBef>
                <a:spcPct val="0"/>
              </a:spcBef>
            </a:pPr>
            <a:endParaRPr lang="en-GB" altLang="en-US"/>
          </a:p>
        </p:txBody>
      </p:sp>
      <p:sp>
        <p:nvSpPr>
          <p:cNvPr id="118788" name="Slide Number Placeholder 3">
            <a:extLst>
              <a:ext uri="{FF2B5EF4-FFF2-40B4-BE49-F238E27FC236}">
                <a16:creationId xmlns:a16="http://schemas.microsoft.com/office/drawing/2014/main" xmlns="" id="{8C2AB56E-3656-C446-A9AB-A1A0A5A8586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D5A7691-FCF0-A04B-974D-3C440AFDDCED}" type="slidenum">
              <a:rPr lang="en-GB" altLang="en-US" smtClean="0">
                <a:latin typeface="Arial Narrow" panose="020B0604020202020204" pitchFamily="34" charset="0"/>
              </a:rPr>
              <a:pPr>
                <a:spcBef>
                  <a:spcPct val="0"/>
                </a:spcBef>
              </a:pPr>
              <a:t>97</a:t>
            </a:fld>
            <a:endParaRPr lang="en-GB" altLang="en-US">
              <a:latin typeface="Arial Narrow" panose="020B0604020202020204" pitchFamily="34" charset="0"/>
            </a:endParaRPr>
          </a:p>
        </p:txBody>
      </p:sp>
    </p:spTree>
    <p:extLst>
      <p:ext uri="{BB962C8B-B14F-4D97-AF65-F5344CB8AC3E}">
        <p14:creationId xmlns:p14="http://schemas.microsoft.com/office/powerpoint/2010/main" val="26419790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a:extLst>
              <a:ext uri="{FF2B5EF4-FFF2-40B4-BE49-F238E27FC236}">
                <a16:creationId xmlns:a16="http://schemas.microsoft.com/office/drawing/2014/main" xmlns="" id="{A51B2DBF-17F3-3F47-9D37-1F7670F6C1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Notes Placeholder 2">
            <a:extLst>
              <a:ext uri="{FF2B5EF4-FFF2-40B4-BE49-F238E27FC236}">
                <a16:creationId xmlns:a16="http://schemas.microsoft.com/office/drawing/2014/main" xmlns="" id="{979FC1E7-316F-4743-83BA-D5BDC18009F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spcBef>
                <a:spcPct val="0"/>
              </a:spcBef>
            </a:pPr>
            <a:r>
              <a:rPr lang="en-GB" altLang="en-US" sz="900"/>
              <a:t>At the pure self-regulatory end of the spectrum ‘unilateral codes of conduct’, according the NCC, are when an individual business ‘decides to adopt and implement specific policies which amount to some form of self-restraint on its conduct towards its customers.’ The objectives of this often have a mix of private and public interest. They can provide a competitive advantage, deflect the concerns of government, or pursue goals of social responsibility. </a:t>
            </a:r>
          </a:p>
          <a:p>
            <a:pPr eaLnBrk="1" hangingPunct="1">
              <a:lnSpc>
                <a:spcPct val="80000"/>
              </a:lnSpc>
              <a:spcBef>
                <a:spcPct val="0"/>
              </a:spcBef>
            </a:pPr>
            <a:r>
              <a:rPr lang="en-GB" altLang="en-US" sz="900"/>
              <a:t>One step along the spectrum ‘customer charters’ adopted by an individual business involve a ‘formal exercise covering all aspects of its dealings with customers, though still stopping short of collective participation of other companies’. It is a ‘formal public commitment to combine compliance with legal obligations with customer service initiatives’. </a:t>
            </a:r>
          </a:p>
          <a:p>
            <a:pPr eaLnBrk="1" hangingPunct="1">
              <a:lnSpc>
                <a:spcPct val="80000"/>
              </a:lnSpc>
              <a:spcBef>
                <a:spcPct val="0"/>
              </a:spcBef>
            </a:pPr>
            <a:r>
              <a:rPr lang="en-GB" altLang="en-US" sz="900"/>
              <a:t>A ‘unilateral sectoral code’ is a ‘code of practice or similar set of rules unilaterally adopted by a trade or profession, without any consultation or discussion with the outside world’. While the NCC notes that this ‘has all the characteristics of “genuine” self-regulation – entirely voluntary, self imposed and collective’ in practice it is ‘almost extinct’. It is close to classic self-regulation of the professions but it is ‘more or less unthinkable’ that a professional organisation would operate in such an isolated way today. </a:t>
            </a:r>
          </a:p>
          <a:p>
            <a:pPr eaLnBrk="1" hangingPunct="1">
              <a:lnSpc>
                <a:spcPct val="80000"/>
              </a:lnSpc>
              <a:spcBef>
                <a:spcPct val="0"/>
              </a:spcBef>
            </a:pPr>
            <a:r>
              <a:rPr lang="en-GB" altLang="en-US" sz="900"/>
              <a:t>‘Negotiated codes’ are more common in the modern world and are ‘codes of self-regulation which have been negotiated, or at least discussed (either formally or informally) between an industry body on the one hand, and government and consumer organisations on the other. They also include schemes in which the other organisations are involved in the administration of the codes. </a:t>
            </a:r>
            <a:r>
              <a:rPr lang="en-GB" altLang="en-US" sz="900" b="1"/>
              <a:t> </a:t>
            </a:r>
          </a:p>
          <a:p>
            <a:pPr eaLnBrk="1" hangingPunct="1">
              <a:lnSpc>
                <a:spcPct val="80000"/>
              </a:lnSpc>
              <a:spcBef>
                <a:spcPct val="0"/>
              </a:spcBef>
            </a:pPr>
            <a:r>
              <a:rPr lang="en-GB" altLang="en-US" sz="900"/>
              <a:t>‘Trade association codes’ approved by the OFT are a variant of negotiated codes including the codes developed by the trade association in consultation with and approved by the OFT. These are becoming more significant as the OFT has a duty to promote good consumer practice and an important way in which it does this is by encouraging and approving codes of practice. </a:t>
            </a:r>
          </a:p>
          <a:p>
            <a:pPr eaLnBrk="1" hangingPunct="1">
              <a:lnSpc>
                <a:spcPct val="80000"/>
              </a:lnSpc>
              <a:spcBef>
                <a:spcPct val="0"/>
              </a:spcBef>
            </a:pPr>
            <a:r>
              <a:rPr lang="en-GB" altLang="en-US" sz="900"/>
              <a:t>‘Recognised codes’ are ‘codes which have some form of statutory foundation or recognition’. It includes legislation which empowers the Law Society and the General Medical Council to make ‘practice rules’ for solicitors and doctors. </a:t>
            </a:r>
          </a:p>
          <a:p>
            <a:pPr eaLnBrk="1" hangingPunct="1">
              <a:lnSpc>
                <a:spcPct val="80000"/>
              </a:lnSpc>
              <a:spcBef>
                <a:spcPct val="0"/>
              </a:spcBef>
            </a:pPr>
            <a:r>
              <a:rPr lang="en-GB" altLang="en-US" sz="900"/>
              <a:t>‘Official codes and guidance’ refer to ‘a government department or regulatory agency issuing a code of guidance (often elabourating on statutory provision), which has had self-regulatory input’. The enforcement of such codes is through civil or criminal action in the courts. </a:t>
            </a:r>
          </a:p>
          <a:p>
            <a:pPr eaLnBrk="1" hangingPunct="1">
              <a:lnSpc>
                <a:spcPct val="80000"/>
              </a:lnSpc>
              <a:spcBef>
                <a:spcPct val="0"/>
              </a:spcBef>
            </a:pPr>
            <a:r>
              <a:rPr lang="en-GB" altLang="en-US" sz="900"/>
              <a:t>The final category, ‘legal codes’, is ‘perhaps not true self-regulation at all, but business interests are likely to have a strong influence in negotiating the content’. They are imposed by government or public authority under statute but do not have the full force of law ie, they often explain or supplement legislation but are not a substitute. </a:t>
            </a:r>
          </a:p>
          <a:p>
            <a:pPr eaLnBrk="1" hangingPunct="1">
              <a:lnSpc>
                <a:spcPct val="80000"/>
              </a:lnSpc>
              <a:spcBef>
                <a:spcPct val="0"/>
              </a:spcBef>
            </a:pPr>
            <a:r>
              <a:rPr lang="en-GB" altLang="en-US" sz="900"/>
              <a:t>Co-regulation is not specifically defined in this spectrum by the NCC but they see it in general as self-regulation which is ‘underpinned by legal regulation’. They quote the Australian government’s document on codes of conduct (DIST, 1998) which defines co-regulation as ‘a process where industry develops and administers a code and the government provides the ability to enforce it through legislative backing’. </a:t>
            </a:r>
          </a:p>
        </p:txBody>
      </p:sp>
      <p:sp>
        <p:nvSpPr>
          <p:cNvPr id="120836" name="Slide Number Placeholder 3">
            <a:extLst>
              <a:ext uri="{FF2B5EF4-FFF2-40B4-BE49-F238E27FC236}">
                <a16:creationId xmlns:a16="http://schemas.microsoft.com/office/drawing/2014/main" xmlns="" id="{681B5939-A3DD-4841-85EB-91E13BA8ADA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742878B-A7BF-6248-B606-8A74A44BFF7E}" type="slidenum">
              <a:rPr lang="en-GB" altLang="en-US" smtClean="0">
                <a:latin typeface="Arial Narrow" panose="020B0604020202020204" pitchFamily="34" charset="0"/>
              </a:rPr>
              <a:pPr>
                <a:spcBef>
                  <a:spcPct val="0"/>
                </a:spcBef>
              </a:pPr>
              <a:t>98</a:t>
            </a:fld>
            <a:endParaRPr lang="en-GB" altLang="en-US">
              <a:latin typeface="Arial Narrow" panose="020B0604020202020204" pitchFamily="34" charset="0"/>
            </a:endParaRPr>
          </a:p>
        </p:txBody>
      </p:sp>
    </p:spTree>
    <p:extLst>
      <p:ext uri="{BB962C8B-B14F-4D97-AF65-F5344CB8AC3E}">
        <p14:creationId xmlns:p14="http://schemas.microsoft.com/office/powerpoint/2010/main" val="6793948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a:extLst>
              <a:ext uri="{FF2B5EF4-FFF2-40B4-BE49-F238E27FC236}">
                <a16:creationId xmlns:a16="http://schemas.microsoft.com/office/drawing/2014/main" xmlns="" id="{C9C1FCB6-1C3D-EC48-A9BC-071236FDA2B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a:extLst>
              <a:ext uri="{FF2B5EF4-FFF2-40B4-BE49-F238E27FC236}">
                <a16:creationId xmlns:a16="http://schemas.microsoft.com/office/drawing/2014/main" xmlns="" id="{DFEC346C-C289-1A40-9C3A-9EF139E9374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sz="1100"/>
              <a:t>The category ‘no regulation’ is seen as important by the Australian government as it ‘supports a fair and informed marketplace where consumers’ interests are protected without excessive regulation’. Although the government will regulate when necessary in the public interest, it generally favours the ‘minimum effective regulation to achieve the desired outcomes’. Self-regulation and less interventionary approaches are therefore considered before stronger and more direct regulation. </a:t>
            </a:r>
          </a:p>
          <a:p>
            <a:pPr eaLnBrk="1" hangingPunct="1">
              <a:spcBef>
                <a:spcPct val="0"/>
              </a:spcBef>
            </a:pPr>
            <a:r>
              <a:rPr lang="en-GB" altLang="en-US" sz="1100"/>
              <a:t>Self-regulation is taken to be where ‘business sets its own standards of conduct and enforces those standards without any government involvement either in drafting the standards, promoting the standards or in enforcing the standards’. ‘Pure self-regulation’ would include voluntary codes. Self-regulation is often used ‘to correct a bad public image, to forestall legislation or to give an industry a competitive advantage’. </a:t>
            </a:r>
          </a:p>
          <a:p>
            <a:pPr eaLnBrk="1" hangingPunct="1">
              <a:spcBef>
                <a:spcPct val="0"/>
              </a:spcBef>
            </a:pPr>
            <a:r>
              <a:rPr lang="en-GB" altLang="en-US" sz="1100"/>
              <a:t>The next step along the spectrum is ‘quasi regulation’ which refers ‘to those situations where industry adopts or uses codes of conduct in which government involvement extends to matters such as drafting its provisions or endorsing a code, but the enforcement of the code is left to the industry’. A key difference between quasi regulation and self-regulation is that government involvement in the former implies that legislation may be introduced if industry does not satisfactorily comply with the code. </a:t>
            </a:r>
          </a:p>
          <a:p>
            <a:pPr eaLnBrk="1" hangingPunct="1">
              <a:spcBef>
                <a:spcPct val="0"/>
              </a:spcBef>
            </a:pPr>
            <a:r>
              <a:rPr lang="en-GB" altLang="en-US" sz="1100"/>
              <a:t>Co-regulation is when ‘industry develops and administers a code and government provides the ability to enforce the code by giving it legislative backing in some way’. The category ‘legislation’ is seen to be appropriate when less interventionary are found to be inadequate in solving a problem, or in areas where there is a clear and important public interest, such as safety. </a:t>
            </a:r>
          </a:p>
        </p:txBody>
      </p:sp>
      <p:sp>
        <p:nvSpPr>
          <p:cNvPr id="122884" name="Slide Number Placeholder 3">
            <a:extLst>
              <a:ext uri="{FF2B5EF4-FFF2-40B4-BE49-F238E27FC236}">
                <a16:creationId xmlns:a16="http://schemas.microsoft.com/office/drawing/2014/main" xmlns="" id="{5EAECC3A-7D00-1048-86EE-FBC2F36BB10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D14EC3F-97AB-D441-848A-2B1FA335EBC3}" type="slidenum">
              <a:rPr lang="en-GB" altLang="en-US" smtClean="0">
                <a:latin typeface="Arial Narrow" panose="020B0604020202020204" pitchFamily="34" charset="0"/>
              </a:rPr>
              <a:pPr>
                <a:spcBef>
                  <a:spcPct val="0"/>
                </a:spcBef>
              </a:pPr>
              <a:t>99</a:t>
            </a:fld>
            <a:endParaRPr lang="en-GB" altLang="en-US">
              <a:latin typeface="Arial Narrow" panose="020B0604020202020204" pitchFamily="34" charset="0"/>
            </a:endParaRPr>
          </a:p>
        </p:txBody>
      </p:sp>
    </p:spTree>
    <p:extLst>
      <p:ext uri="{BB962C8B-B14F-4D97-AF65-F5344CB8AC3E}">
        <p14:creationId xmlns:p14="http://schemas.microsoft.com/office/powerpoint/2010/main" val="42656642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E85C1503-D651-A945-B65C-542A06E0A6FA}" type="datetimeFigureOut">
              <a:rPr lang="en-US" smtClean="0"/>
              <a:t>11/5/2018</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749FB9D-96CE-BB48-AFED-D5D61F2E310D}" type="slidenum">
              <a:rPr lang="en-US" smtClean="0"/>
              <a:t>‹#›</a:t>
            </a:fld>
            <a:endParaRPr lang="en-US"/>
          </a:p>
        </p:txBody>
      </p:sp>
    </p:spTree>
    <p:extLst>
      <p:ext uri="{BB962C8B-B14F-4D97-AF65-F5344CB8AC3E}">
        <p14:creationId xmlns:p14="http://schemas.microsoft.com/office/powerpoint/2010/main" val="214569545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5C1503-D651-A945-B65C-542A06E0A6FA}" type="datetimeFigureOut">
              <a:rPr lang="en-US" smtClean="0"/>
              <a:t>11/5/2018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9FB9D-96CE-BB48-AFED-D5D61F2E310D}" type="slidenum">
              <a:rPr lang="en-US" smtClean="0"/>
              <a:t>‹#›</a:t>
            </a:fld>
            <a:endParaRPr lang="en-US"/>
          </a:p>
        </p:txBody>
      </p:sp>
    </p:spTree>
    <p:extLst>
      <p:ext uri="{BB962C8B-B14F-4D97-AF65-F5344CB8AC3E}">
        <p14:creationId xmlns:p14="http://schemas.microsoft.com/office/powerpoint/2010/main" val="1021654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E85C1503-D651-A945-B65C-542A06E0A6FA}" type="datetimeFigureOut">
              <a:rPr lang="en-US" smtClean="0"/>
              <a:t>11/5/2018</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0749FB9D-96CE-BB48-AFED-D5D61F2E310D}" type="slidenum">
              <a:rPr lang="en-US" smtClean="0"/>
              <a:t>‹#›</a:t>
            </a:fld>
            <a:endParaRPr lang="en-US"/>
          </a:p>
        </p:txBody>
      </p:sp>
    </p:spTree>
    <p:extLst>
      <p:ext uri="{BB962C8B-B14F-4D97-AF65-F5344CB8AC3E}">
        <p14:creationId xmlns:p14="http://schemas.microsoft.com/office/powerpoint/2010/main" val="156232396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5C1503-D651-A945-B65C-542A06E0A6FA}" type="datetimeFigureOut">
              <a:rPr lang="en-US" smtClean="0"/>
              <a:t>11/5/2018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9FB9D-96CE-BB48-AFED-D5D61F2E310D}" type="slidenum">
              <a:rPr lang="en-US" smtClean="0"/>
              <a:t>‹#›</a:t>
            </a:fld>
            <a:endParaRPr lang="en-US"/>
          </a:p>
        </p:txBody>
      </p:sp>
    </p:spTree>
    <p:extLst>
      <p:ext uri="{BB962C8B-B14F-4D97-AF65-F5344CB8AC3E}">
        <p14:creationId xmlns:p14="http://schemas.microsoft.com/office/powerpoint/2010/main" val="3048414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5C1503-D651-A945-B65C-542A06E0A6FA}" type="datetimeFigureOut">
              <a:rPr lang="en-US" smtClean="0"/>
              <a:t>11/5/2018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9FB9D-96CE-BB48-AFED-D5D61F2E310D}" type="slidenum">
              <a:rPr lang="en-US" smtClean="0"/>
              <a:t>‹#›</a:t>
            </a:fld>
            <a:endParaRPr lang="en-US"/>
          </a:p>
        </p:txBody>
      </p:sp>
    </p:spTree>
    <p:extLst>
      <p:ext uri="{BB962C8B-B14F-4D97-AF65-F5344CB8AC3E}">
        <p14:creationId xmlns:p14="http://schemas.microsoft.com/office/powerpoint/2010/main" val="2972616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5C1503-D651-A945-B65C-542A06E0A6FA}" type="datetimeFigureOut">
              <a:rPr lang="en-US" smtClean="0"/>
              <a:t>11/5/2018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49FB9D-96CE-BB48-AFED-D5D61F2E310D}" type="slidenum">
              <a:rPr lang="en-US" smtClean="0"/>
              <a:t>‹#›</a:t>
            </a:fld>
            <a:endParaRPr lang="en-US"/>
          </a:p>
        </p:txBody>
      </p:sp>
    </p:spTree>
    <p:extLst>
      <p:ext uri="{BB962C8B-B14F-4D97-AF65-F5344CB8AC3E}">
        <p14:creationId xmlns:p14="http://schemas.microsoft.com/office/powerpoint/2010/main" val="1884190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5C1503-D651-A945-B65C-542A06E0A6FA}" type="datetimeFigureOut">
              <a:rPr lang="en-US" smtClean="0"/>
              <a:t>11/5/2018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49FB9D-96CE-BB48-AFED-D5D61F2E310D}" type="slidenum">
              <a:rPr lang="en-US" smtClean="0"/>
              <a:t>‹#›</a:t>
            </a:fld>
            <a:endParaRPr lang="en-US"/>
          </a:p>
        </p:txBody>
      </p:sp>
    </p:spTree>
    <p:extLst>
      <p:ext uri="{BB962C8B-B14F-4D97-AF65-F5344CB8AC3E}">
        <p14:creationId xmlns:p14="http://schemas.microsoft.com/office/powerpoint/2010/main" val="2805800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E85C1503-D651-A945-B65C-542A06E0A6FA}" type="datetimeFigureOut">
              <a:rPr lang="en-US" smtClean="0"/>
              <a:t>11/5/2018</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0749FB9D-96CE-BB48-AFED-D5D61F2E310D}" type="slidenum">
              <a:rPr lang="en-US" smtClean="0"/>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88741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E85C1503-D651-A945-B65C-542A06E0A6FA}" type="datetimeFigureOut">
              <a:rPr lang="en-US" smtClean="0"/>
              <a:t>11/5/2018</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0749FB9D-96CE-BB48-AFED-D5D61F2E310D}" type="slidenum">
              <a:rPr lang="en-US" smtClean="0"/>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6037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5C1503-D651-A945-B65C-542A06E0A6FA}" type="datetimeFigureOut">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9FB9D-96CE-BB48-AFED-D5D61F2E310D}" type="slidenum">
              <a:rPr lang="en-US" smtClean="0"/>
              <a:t>‹#›</a:t>
            </a:fld>
            <a:endParaRPr lang="en-US"/>
          </a:p>
        </p:txBody>
      </p:sp>
    </p:spTree>
    <p:extLst>
      <p:ext uri="{BB962C8B-B14F-4D97-AF65-F5344CB8AC3E}">
        <p14:creationId xmlns:p14="http://schemas.microsoft.com/office/powerpoint/2010/main" val="156918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5C1503-D651-A945-B65C-542A06E0A6FA}" type="datetimeFigureOut">
              <a:rPr lang="en-US" smtClean="0"/>
              <a:t>11/5/2018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9FB9D-96CE-BB48-AFED-D5D61F2E310D}" type="slidenum">
              <a:rPr lang="en-US" smtClean="0"/>
              <a:t>‹#›</a:t>
            </a:fld>
            <a:endParaRPr lang="en-US"/>
          </a:p>
        </p:txBody>
      </p:sp>
    </p:spTree>
    <p:extLst>
      <p:ext uri="{BB962C8B-B14F-4D97-AF65-F5344CB8AC3E}">
        <p14:creationId xmlns:p14="http://schemas.microsoft.com/office/powerpoint/2010/main" val="650771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E85C1503-D651-A945-B65C-542A06E0A6FA}" type="datetimeFigureOut">
              <a:rPr lang="en-US" smtClean="0"/>
              <a:t>11/5/2018</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749FB9D-96CE-BB48-AFED-D5D61F2E310D}" type="slidenum">
              <a:rPr lang="en-US" smtClean="0"/>
              <a:t>‹#›</a:t>
            </a:fld>
            <a:endParaRPr lang="en-US"/>
          </a:p>
        </p:txBody>
      </p:sp>
    </p:spTree>
    <p:extLst>
      <p:ext uri="{BB962C8B-B14F-4D97-AF65-F5344CB8AC3E}">
        <p14:creationId xmlns:p14="http://schemas.microsoft.com/office/powerpoint/2010/main" val="387966229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hyperlink" Target="https://online.wsj.com/public/resources/documents/madoffclientlist020409.pdf"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tif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jpe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11" Type="http://schemas.openxmlformats.org/officeDocument/2006/relationships/image" Target="../media/image21.png"/><Relationship Id="rId5" Type="http://schemas.openxmlformats.org/officeDocument/2006/relationships/image" Target="../media/image15.jpeg"/><Relationship Id="rId10" Type="http://schemas.openxmlformats.org/officeDocument/2006/relationships/image" Target="../media/image20.png"/><Relationship Id="rId4" Type="http://schemas.openxmlformats.org/officeDocument/2006/relationships/image" Target="../media/image14.jpeg"/><Relationship Id="rId9" Type="http://schemas.openxmlformats.org/officeDocument/2006/relationships/image" Target="../media/image19.png"/><Relationship Id="rId14" Type="http://schemas.openxmlformats.org/officeDocument/2006/relationships/image" Target="../media/image24.png"/></Relationships>
</file>

<file path=ppt/slides/_rels/slide4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hyperlink" Target="https://www.youtube.com/watch?v=0WBi-ts4M5E" TargetMode="External"/><Relationship Id="rId4" Type="http://schemas.openxmlformats.org/officeDocument/2006/relationships/hyperlink" Target="https://www.youtube.com/watch?v=mFIKx-hWlZw" TargetMode="External"/></Relationships>
</file>

<file path=ppt/slides/_rels/slide5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6.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image" Target="../media/image31.tiff"/><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hyperlink" Target="http://www.gamcaretradeservices.com/data/files/v5_nov_2010_gamcare_code.pdf"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www.gamcaretradeservices.com/pages/certified_remote_companies.html" TargetMode="External"/></Relationships>
</file>

<file path=ppt/slides/_rels/slide9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www.pc.gov.au/__data/assets/pdf_file/0010/95698/15-chapter12.pdf" TargetMode="External"/></Relationships>
</file>

<file path=ppt/slides/_rels/slide9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9.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jpg"/><Relationship Id="rId7" Type="http://schemas.openxmlformats.org/officeDocument/2006/relationships/diagramColors" Target="../diagrams/colors6.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00.xml.rels><?xml version="1.0" encoding="UTF-8" standalone="yes"?>
<Relationships xmlns="http://schemas.openxmlformats.org/package/2006/relationships"><Relationship Id="rId3" Type="http://schemas.openxmlformats.org/officeDocument/2006/relationships/hyperlink" Target="http://www.bath.ac.uk/management/cri/pubpdf/Research_Reports/17_Bartle_Vass.pdf"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D071C0CD-5EFD-45A1-AAFD-61C3D4A6518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xmlns="" id="{8A03302C-20A2-4C4F-9760-E85AE1041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337" y="643464"/>
            <a:ext cx="10912338" cy="557107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6" name="Rectangle 75">
            <a:extLst>
              <a:ext uri="{FF2B5EF4-FFF2-40B4-BE49-F238E27FC236}">
                <a16:creationId xmlns:a16="http://schemas.microsoft.com/office/drawing/2014/main" xmlns="" id="{D00F093B-0739-4429-B30D-D72924D0887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09702" y="809244"/>
            <a:ext cx="10579608" cy="5239512"/>
          </a:xfrm>
          <a:prstGeom prst="rect">
            <a:avLst/>
          </a:prstGeom>
          <a:noFill/>
          <a:ln w="6350" cap="sq" cmpd="sng" algn="ctr">
            <a:solidFill>
              <a:schemeClr val="tx1">
                <a:lumMod val="75000"/>
                <a:lumOff val="25000"/>
              </a:schemeClr>
            </a:solidFill>
            <a:prstDash val="solid"/>
            <a:miter lim="800000"/>
          </a:ln>
          <a:effectLst/>
        </p:spPr>
      </p:sp>
      <p:sp>
        <p:nvSpPr>
          <p:cNvPr id="3074" name="Rectangle 2">
            <a:extLst>
              <a:ext uri="{FF2B5EF4-FFF2-40B4-BE49-F238E27FC236}">
                <a16:creationId xmlns:a16="http://schemas.microsoft.com/office/drawing/2014/main" xmlns="" id="{44FAE266-995D-1348-8BEB-09EE355E4182}"/>
              </a:ext>
            </a:extLst>
          </p:cNvPr>
          <p:cNvSpPr>
            <a:spLocks noGrp="1" noChangeArrowheads="1"/>
          </p:cNvSpPr>
          <p:nvPr>
            <p:ph type="ctrTitle"/>
          </p:nvPr>
        </p:nvSpPr>
        <p:spPr>
          <a:xfrm>
            <a:off x="1243632" y="1559768"/>
            <a:ext cx="9678368" cy="3135379"/>
          </a:xfrm>
        </p:spPr>
        <p:txBody>
          <a:bodyPr>
            <a:normAutofit/>
          </a:bodyPr>
          <a:lstStyle/>
          <a:p>
            <a:pPr>
              <a:defRPr/>
            </a:pPr>
            <a:r>
              <a:rPr lang="en-GB" altLang="en-US" sz="6600"/>
              <a:t>Managing Business Ethics</a:t>
            </a:r>
          </a:p>
        </p:txBody>
      </p:sp>
      <p:sp>
        <p:nvSpPr>
          <p:cNvPr id="3075" name="Rectangle 3">
            <a:extLst>
              <a:ext uri="{FF2B5EF4-FFF2-40B4-BE49-F238E27FC236}">
                <a16:creationId xmlns:a16="http://schemas.microsoft.com/office/drawing/2014/main" xmlns="" id="{369A3643-9738-5843-B68D-9D93BA13CF08}"/>
              </a:ext>
            </a:extLst>
          </p:cNvPr>
          <p:cNvSpPr>
            <a:spLocks noGrp="1" noChangeArrowheads="1"/>
          </p:cNvSpPr>
          <p:nvPr>
            <p:ph type="subTitle" idx="1"/>
          </p:nvPr>
        </p:nvSpPr>
        <p:spPr>
          <a:xfrm>
            <a:off x="1243633" y="4817251"/>
            <a:ext cx="9678367" cy="688024"/>
          </a:xfrm>
        </p:spPr>
        <p:txBody>
          <a:bodyPr rtlCol="0">
            <a:normAutofit/>
          </a:bodyPr>
          <a:lstStyle/>
          <a:p>
            <a:pPr fontAlgn="auto">
              <a:spcAft>
                <a:spcPts val="600"/>
              </a:spcAft>
              <a:buFont typeface="Tw Cen MT" panose="020B0602020104020603" pitchFamily="34" charset="0"/>
              <a:buNone/>
              <a:defRPr/>
            </a:pPr>
            <a:r>
              <a:rPr lang="en-GB" altLang="en-US"/>
              <a:t>Dr Caroline Jawad</a:t>
            </a:r>
          </a:p>
          <a:p>
            <a:pPr fontAlgn="auto">
              <a:spcAft>
                <a:spcPts val="600"/>
              </a:spcAft>
              <a:buFont typeface="Tw Cen MT" panose="020B0602020104020603" pitchFamily="34" charset="0"/>
              <a:buNone/>
              <a:defRPr/>
            </a:pPr>
            <a:r>
              <a:rPr lang="en-GB" altLang="en-US"/>
              <a:t>2018</a:t>
            </a:r>
          </a:p>
        </p:txBody>
      </p:sp>
      <p:sp>
        <p:nvSpPr>
          <p:cNvPr id="78" name="Rectangle 77">
            <a:extLst>
              <a:ext uri="{FF2B5EF4-FFF2-40B4-BE49-F238E27FC236}">
                <a16:creationId xmlns:a16="http://schemas.microsoft.com/office/drawing/2014/main" xmlns="" id="{1BB92999-6A40-480A-8965-2F20DFB032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640856"/>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80" name="Straight Connector 79">
            <a:extLst>
              <a:ext uri="{FF2B5EF4-FFF2-40B4-BE49-F238E27FC236}">
                <a16:creationId xmlns:a16="http://schemas.microsoft.com/office/drawing/2014/main" xmlns="" id="{15573B87-7D61-460C-9ADA-EF63674E3A9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250180"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0AAF6B7C-985D-4351-9564-8DBDF5BB03E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941820"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F88433F4-33AB-4CE1-9DE3-72A8403654F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250180" y="1286150"/>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0148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Reminder</a:t>
            </a:r>
            <a:endParaRPr lang="en-GB" dirty="0"/>
          </a:p>
        </p:txBody>
      </p:sp>
      <p:sp>
        <p:nvSpPr>
          <p:cNvPr id="5" name="Content Placeholder 4"/>
          <p:cNvSpPr>
            <a:spLocks noGrp="1"/>
          </p:cNvSpPr>
          <p:nvPr>
            <p:ph idx="1"/>
          </p:nvPr>
        </p:nvSpPr>
        <p:spPr/>
        <p:txBody>
          <a:bodyPr/>
          <a:lstStyle/>
          <a:p>
            <a:r>
              <a:rPr lang="en-GB" dirty="0" smtClean="0"/>
              <a:t>12 November 1-2-1 tutorials</a:t>
            </a:r>
          </a:p>
          <a:p>
            <a:r>
              <a:rPr lang="en-GB" dirty="0" smtClean="0"/>
              <a:t>19 November Reading session plus watching a film </a:t>
            </a:r>
            <a:r>
              <a:rPr lang="en-GB" dirty="0" smtClean="0">
                <a:sym typeface="Wingdings" panose="05000000000000000000" pitchFamily="2" charset="2"/>
              </a:rPr>
              <a:t></a:t>
            </a:r>
          </a:p>
          <a:p>
            <a:r>
              <a:rPr lang="en-GB"/>
              <a:t>https://www.channel4.com/programmes/deepwater-horizon</a:t>
            </a:r>
            <a:endParaRPr lang="en-GB" dirty="0"/>
          </a:p>
        </p:txBody>
      </p:sp>
    </p:spTree>
    <p:extLst>
      <p:ext uri="{BB962C8B-B14F-4D97-AF65-F5344CB8AC3E}">
        <p14:creationId xmlns:p14="http://schemas.microsoft.com/office/powerpoint/2010/main" val="2865671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8E0FBF5-F1B5-4711-AFDD-A39FF34BCA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048C101B-4757-46DF-AB0F-72AE1AD2DB8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solidFill>
                <a:schemeClr val="tx1"/>
              </a:solidFill>
            </a:endParaRPr>
          </a:p>
        </p:txBody>
      </p:sp>
      <p:pic>
        <p:nvPicPr>
          <p:cNvPr id="4" name="Picture 3">
            <a:extLst>
              <a:ext uri="{FF2B5EF4-FFF2-40B4-BE49-F238E27FC236}">
                <a16:creationId xmlns:a16="http://schemas.microsoft.com/office/drawing/2014/main" xmlns="" id="{2F69A411-6D4D-5046-B989-D9C6DD38B300}"/>
              </a:ext>
            </a:extLst>
          </p:cNvPr>
          <p:cNvPicPr>
            <a:picLocks noChangeAspect="1"/>
          </p:cNvPicPr>
          <p:nvPr/>
        </p:nvPicPr>
        <p:blipFill rotWithShape="1">
          <a:blip r:embed="rId2"/>
          <a:srcRect t="11104" r="1" b="7483"/>
          <a:stretch/>
        </p:blipFill>
        <p:spPr>
          <a:xfrm>
            <a:off x="643467" y="643467"/>
            <a:ext cx="10905066" cy="5571066"/>
          </a:xfrm>
          <a:prstGeom prst="rect">
            <a:avLst/>
          </a:prstGeom>
        </p:spPr>
      </p:pic>
    </p:spTree>
    <p:extLst>
      <p:ext uri="{BB962C8B-B14F-4D97-AF65-F5344CB8AC3E}">
        <p14:creationId xmlns:p14="http://schemas.microsoft.com/office/powerpoint/2010/main" val="939950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https://www.bbc.co.uk/iplayer/episode/b0bqlrls/breakfast-05112018</a:t>
            </a:r>
          </a:p>
        </p:txBody>
      </p:sp>
    </p:spTree>
    <p:extLst>
      <p:ext uri="{BB962C8B-B14F-4D97-AF65-F5344CB8AC3E}">
        <p14:creationId xmlns:p14="http://schemas.microsoft.com/office/powerpoint/2010/main" val="2675007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xmlns="" id="{70120F84-A866-4D9F-8B1C-9120A013D6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75" name="Rectangle 74">
            <a:extLst>
              <a:ext uri="{FF2B5EF4-FFF2-40B4-BE49-F238E27FC236}">
                <a16:creationId xmlns:a16="http://schemas.microsoft.com/office/drawing/2014/main" xmlns="" id="{252FEFEF-6AC0-46B6-AC09-11FC56196F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10312" y="226665"/>
            <a:ext cx="11722608" cy="6382512"/>
          </a:xfrm>
          <a:prstGeom prst="rect">
            <a:avLst/>
          </a:prstGeom>
          <a:ln w="6350" cap="flat" cmpd="sng" algn="ctr">
            <a:noFill/>
            <a:prstDash val="solid"/>
          </a:ln>
          <a:effectLst>
            <a:softEdge rad="0"/>
          </a:effectLst>
        </p:spPr>
      </p:sp>
      <p:sp>
        <p:nvSpPr>
          <p:cNvPr id="4098" name="Rectangle 2">
            <a:extLst>
              <a:ext uri="{FF2B5EF4-FFF2-40B4-BE49-F238E27FC236}">
                <a16:creationId xmlns:a16="http://schemas.microsoft.com/office/drawing/2014/main" xmlns="" id="{44F1FF4D-B7DF-3F40-A97D-A655012958C6}"/>
              </a:ext>
            </a:extLst>
          </p:cNvPr>
          <p:cNvSpPr>
            <a:spLocks noGrp="1" noChangeArrowheads="1"/>
          </p:cNvSpPr>
          <p:nvPr>
            <p:ph type="title"/>
          </p:nvPr>
        </p:nvSpPr>
        <p:spPr>
          <a:xfrm>
            <a:off x="1175512" y="870132"/>
            <a:ext cx="9792208" cy="1527078"/>
          </a:xfrm>
        </p:spPr>
        <p:txBody>
          <a:bodyPr>
            <a:normAutofit/>
          </a:bodyPr>
          <a:lstStyle/>
          <a:p>
            <a:pPr>
              <a:defRPr/>
            </a:pPr>
            <a:r>
              <a:rPr lang="en-GB" altLang="en-US"/>
              <a:t>Overview</a:t>
            </a:r>
          </a:p>
        </p:txBody>
      </p:sp>
      <p:sp>
        <p:nvSpPr>
          <p:cNvPr id="14339" name="Rectangle 3">
            <a:extLst>
              <a:ext uri="{FF2B5EF4-FFF2-40B4-BE49-F238E27FC236}">
                <a16:creationId xmlns:a16="http://schemas.microsoft.com/office/drawing/2014/main" xmlns="" id="{1831AEF0-D10F-9945-9F8C-5F5836723EC4}"/>
              </a:ext>
            </a:extLst>
          </p:cNvPr>
          <p:cNvSpPr>
            <a:spLocks noGrp="1" noChangeArrowheads="1"/>
          </p:cNvSpPr>
          <p:nvPr>
            <p:ph idx="1"/>
          </p:nvPr>
        </p:nvSpPr>
        <p:spPr>
          <a:xfrm>
            <a:off x="1175512" y="2557849"/>
            <a:ext cx="9792208" cy="3407862"/>
          </a:xfrm>
        </p:spPr>
        <p:txBody>
          <a:bodyPr>
            <a:normAutofit/>
          </a:bodyPr>
          <a:lstStyle/>
          <a:p>
            <a:r>
              <a:rPr lang="en-GB" altLang="en-US">
                <a:highlight>
                  <a:srgbClr val="00FFFF"/>
                </a:highlight>
              </a:rPr>
              <a:t>Time to discuss the nature and evolution of business ethics management</a:t>
            </a:r>
          </a:p>
          <a:p>
            <a:r>
              <a:rPr lang="en-GB" altLang="en-US">
                <a:highlight>
                  <a:srgbClr val="00FFFF"/>
                </a:highlight>
              </a:rPr>
              <a:t>Codes of ethics</a:t>
            </a:r>
          </a:p>
          <a:p>
            <a:r>
              <a:rPr lang="en-GB" altLang="en-US">
                <a:highlight>
                  <a:srgbClr val="00FFFF"/>
                </a:highlight>
              </a:rPr>
              <a:t>Current theory and practice regarding the management of stakeholder relationships</a:t>
            </a:r>
          </a:p>
          <a:p>
            <a:r>
              <a:rPr lang="en-GB" altLang="en-US">
                <a:highlight>
                  <a:srgbClr val="FFFF00"/>
                </a:highlight>
              </a:rPr>
              <a:t>The development of social, ethical, and environmental accounting, auditing and reporting tools</a:t>
            </a:r>
          </a:p>
          <a:p>
            <a:r>
              <a:rPr lang="en-GB" altLang="en-US">
                <a:highlight>
                  <a:srgbClr val="FFFF00"/>
                </a:highlight>
              </a:rPr>
              <a:t>Different ways of organising for the management of business ethics, and critically assess the role of organization culture and leadership</a:t>
            </a:r>
          </a:p>
          <a:p>
            <a:r>
              <a:rPr lang="en-GB" altLang="en-US">
                <a:highlight>
                  <a:srgbClr val="FFFF00"/>
                </a:highlight>
              </a:rPr>
              <a:t>Extent to which developments discussed in this lecture represent genuine commitment to business ethics or sophisticated public relations</a:t>
            </a:r>
            <a:endParaRPr lang="en-GB" altLang="en-US" dirty="0">
              <a:highlight>
                <a:srgbClr val="FFFF00"/>
              </a:highlight>
            </a:endParaRPr>
          </a:p>
        </p:txBody>
      </p:sp>
    </p:spTree>
    <p:extLst>
      <p:ext uri="{BB962C8B-B14F-4D97-AF65-F5344CB8AC3E}">
        <p14:creationId xmlns:p14="http://schemas.microsoft.com/office/powerpoint/2010/main" val="3202805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xmlns="" id="{414A43CF-ABDA-5143-8F0B-D29BC73A0E88}"/>
              </a:ext>
            </a:extLst>
          </p:cNvPr>
          <p:cNvSpPr>
            <a:spLocks noGrp="1" noChangeArrowheads="1"/>
          </p:cNvSpPr>
          <p:nvPr>
            <p:ph type="title"/>
          </p:nvPr>
        </p:nvSpPr>
        <p:spPr>
          <a:xfrm>
            <a:off x="1066800" y="642594"/>
            <a:ext cx="10058400" cy="1371600"/>
          </a:xfrm>
        </p:spPr>
        <p:txBody>
          <a:bodyPr>
            <a:normAutofit/>
          </a:bodyPr>
          <a:lstStyle/>
          <a:p>
            <a:pPr algn="ctr">
              <a:defRPr/>
            </a:pPr>
            <a:r>
              <a:rPr lang="en-GB" altLang="en-US" sz="4400"/>
              <a:t>What is business ethics management?</a:t>
            </a:r>
          </a:p>
        </p:txBody>
      </p:sp>
      <p:graphicFrame>
        <p:nvGraphicFramePr>
          <p:cNvPr id="15365" name="Rectangle 3">
            <a:extLst>
              <a:ext uri="{FF2B5EF4-FFF2-40B4-BE49-F238E27FC236}">
                <a16:creationId xmlns:a16="http://schemas.microsoft.com/office/drawing/2014/main" xmlns="" id="{EB2E89A5-AADC-496E-8482-9B9EEB8EFCBD}"/>
              </a:ext>
            </a:extLst>
          </p:cNvPr>
          <p:cNvGraphicFramePr>
            <a:graphicFrameLocks noGrp="1"/>
          </p:cNvGraphicFramePr>
          <p:nvPr>
            <p:ph idx="1"/>
            <p:extLst>
              <p:ext uri="{D42A27DB-BD31-4B8C-83A1-F6EECF244321}">
                <p14:modId xmlns:p14="http://schemas.microsoft.com/office/powerpoint/2010/main" val="1005715667"/>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15852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58E66DAC-9A80-6848-BE22-A26E98D57BC1}"/>
              </a:ext>
            </a:extLst>
          </p:cNvPr>
          <p:cNvPicPr>
            <a:picLocks noChangeAspect="1"/>
          </p:cNvPicPr>
          <p:nvPr/>
        </p:nvPicPr>
        <p:blipFill rotWithShape="1">
          <a:blip r:embed="rId2"/>
          <a:srcRect t="20685" b="23065"/>
          <a:stretch/>
        </p:blipFill>
        <p:spPr>
          <a:xfrm>
            <a:off x="20" y="10"/>
            <a:ext cx="12191980" cy="6857990"/>
          </a:xfrm>
          <a:prstGeom prst="rect">
            <a:avLst/>
          </a:prstGeom>
        </p:spPr>
      </p:pic>
    </p:spTree>
    <p:extLst>
      <p:ext uri="{BB962C8B-B14F-4D97-AF65-F5344CB8AC3E}">
        <p14:creationId xmlns:p14="http://schemas.microsoft.com/office/powerpoint/2010/main" val="1584904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7" name="Rectangle 76">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146" name="Rectangle 2">
            <a:extLst>
              <a:ext uri="{FF2B5EF4-FFF2-40B4-BE49-F238E27FC236}">
                <a16:creationId xmlns:a16="http://schemas.microsoft.com/office/drawing/2014/main" xmlns="" id="{D54C6172-425C-BC48-8A37-F53FA1877BCF}"/>
              </a:ext>
            </a:extLst>
          </p:cNvPr>
          <p:cNvSpPr>
            <a:spLocks noGrp="1" noChangeArrowheads="1"/>
          </p:cNvSpPr>
          <p:nvPr>
            <p:ph type="title"/>
          </p:nvPr>
        </p:nvSpPr>
        <p:spPr>
          <a:xfrm>
            <a:off x="8019287" y="1168400"/>
            <a:ext cx="3697043" cy="4521200"/>
          </a:xfrm>
        </p:spPr>
        <p:txBody>
          <a:bodyPr>
            <a:normAutofit/>
          </a:bodyPr>
          <a:lstStyle/>
          <a:p>
            <a:pPr>
              <a:defRPr/>
            </a:pPr>
            <a:r>
              <a:rPr lang="en-GB" altLang="en-US" sz="4000">
                <a:solidFill>
                  <a:srgbClr val="FFFFFF"/>
                </a:solidFill>
              </a:rPr>
              <a:t>Typical components of business ethics management</a:t>
            </a:r>
          </a:p>
        </p:txBody>
      </p:sp>
      <p:sp>
        <p:nvSpPr>
          <p:cNvPr id="16387" name="Rectangle 3">
            <a:extLst>
              <a:ext uri="{FF2B5EF4-FFF2-40B4-BE49-F238E27FC236}">
                <a16:creationId xmlns:a16="http://schemas.microsoft.com/office/drawing/2014/main" xmlns="" id="{E42D1459-20D3-6F43-866D-CEEBDAEC51C6}"/>
              </a:ext>
            </a:extLst>
          </p:cNvPr>
          <p:cNvSpPr>
            <a:spLocks noGrp="1" noChangeArrowheads="1"/>
          </p:cNvSpPr>
          <p:nvPr>
            <p:ph idx="1"/>
          </p:nvPr>
        </p:nvSpPr>
        <p:spPr>
          <a:xfrm>
            <a:off x="643337" y="1168400"/>
            <a:ext cx="6326423" cy="4521200"/>
          </a:xfrm>
        </p:spPr>
        <p:txBody>
          <a:bodyPr anchor="ctr">
            <a:normAutofit/>
          </a:bodyPr>
          <a:lstStyle/>
          <a:p>
            <a:r>
              <a:rPr lang="en-GB" altLang="en-US" sz="2000" dirty="0"/>
              <a:t>Mission or values statements</a:t>
            </a:r>
          </a:p>
          <a:p>
            <a:r>
              <a:rPr lang="en-GB" altLang="en-US" sz="2000" dirty="0"/>
              <a:t>Codes of ethics</a:t>
            </a:r>
          </a:p>
          <a:p>
            <a:r>
              <a:rPr lang="en-GB" altLang="en-US" sz="2000" dirty="0"/>
              <a:t>Reporting/advice channels</a:t>
            </a:r>
          </a:p>
          <a:p>
            <a:r>
              <a:rPr lang="en-GB" altLang="en-US" sz="2000" dirty="0"/>
              <a:t>Risk analysis and management</a:t>
            </a:r>
          </a:p>
          <a:p>
            <a:r>
              <a:rPr lang="en-GB" altLang="en-US" sz="2000" dirty="0"/>
              <a:t>Ethics managers, officers and committees</a:t>
            </a:r>
          </a:p>
          <a:p>
            <a:r>
              <a:rPr lang="en-GB" altLang="en-US" sz="2000" dirty="0"/>
              <a:t>Ethics consultants</a:t>
            </a:r>
          </a:p>
          <a:p>
            <a:r>
              <a:rPr lang="en-GB" altLang="en-US" sz="2000" dirty="0"/>
              <a:t>Ethics education and training</a:t>
            </a:r>
          </a:p>
          <a:p>
            <a:r>
              <a:rPr lang="en-GB" altLang="en-US" sz="2000" dirty="0"/>
              <a:t>Stakeholder consultation, dialogue and partnership programs</a:t>
            </a:r>
          </a:p>
          <a:p>
            <a:r>
              <a:rPr lang="en-GB" altLang="en-US" sz="2000" dirty="0"/>
              <a:t>Auditing, accounting and reporting</a:t>
            </a:r>
          </a:p>
        </p:txBody>
      </p:sp>
    </p:spTree>
    <p:extLst>
      <p:ext uri="{BB962C8B-B14F-4D97-AF65-F5344CB8AC3E}">
        <p14:creationId xmlns:p14="http://schemas.microsoft.com/office/powerpoint/2010/main" val="337700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3" name="Rectangle 135">
            <a:extLst>
              <a:ext uri="{FF2B5EF4-FFF2-40B4-BE49-F238E27FC236}">
                <a16:creationId xmlns:a16="http://schemas.microsoft.com/office/drawing/2014/main" xmlns="" id="{A009E310-C7C2-4F23-B466-4417C8ED3B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1"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7414" name="Rectangle 137">
            <a:extLst>
              <a:ext uri="{FF2B5EF4-FFF2-40B4-BE49-F238E27FC236}">
                <a16:creationId xmlns:a16="http://schemas.microsoft.com/office/drawing/2014/main" xmlns="" id="{51A4F4A1-146B-4D29-852A-F609966797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0" name="Rectangle 139">
            <a:extLst>
              <a:ext uri="{FF2B5EF4-FFF2-40B4-BE49-F238E27FC236}">
                <a16:creationId xmlns:a16="http://schemas.microsoft.com/office/drawing/2014/main" xmlns="" id="{A4C31FF5-F97E-4082-BFC5-A880DB9F3F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201150" y="457200"/>
            <a:ext cx="8533646" cy="5943603"/>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42" name="Rectangle 141">
            <a:extLst>
              <a:ext uri="{FF2B5EF4-FFF2-40B4-BE49-F238E27FC236}">
                <a16:creationId xmlns:a16="http://schemas.microsoft.com/office/drawing/2014/main" xmlns="" id="{6015B4CE-42DE-4E9B-B800-B5B8142E6F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372467" y="621793"/>
            <a:ext cx="8198780" cy="5614416"/>
          </a:xfrm>
          <a:prstGeom prst="rect">
            <a:avLst/>
          </a:prstGeom>
          <a:noFill/>
          <a:ln w="6350" cap="sq" cmpd="sng" algn="ctr">
            <a:solidFill>
              <a:schemeClr val="tx1">
                <a:lumMod val="75000"/>
                <a:lumOff val="25000"/>
              </a:schemeClr>
            </a:solidFill>
            <a:prstDash val="solid"/>
            <a:miter lim="800000"/>
          </a:ln>
          <a:effectLst/>
        </p:spPr>
      </p:sp>
      <p:sp>
        <p:nvSpPr>
          <p:cNvPr id="7170" name="Rectangle 2">
            <a:extLst>
              <a:ext uri="{FF2B5EF4-FFF2-40B4-BE49-F238E27FC236}">
                <a16:creationId xmlns:a16="http://schemas.microsoft.com/office/drawing/2014/main" xmlns="" id="{3515ACDA-CBF2-474D-AC32-53B84D96EB87}"/>
              </a:ext>
            </a:extLst>
          </p:cNvPr>
          <p:cNvSpPr>
            <a:spLocks noGrp="1" noChangeArrowheads="1"/>
          </p:cNvSpPr>
          <p:nvPr>
            <p:ph type="title"/>
          </p:nvPr>
        </p:nvSpPr>
        <p:spPr>
          <a:xfrm>
            <a:off x="3372466" y="640573"/>
            <a:ext cx="8198781" cy="1517035"/>
          </a:xfrm>
        </p:spPr>
        <p:txBody>
          <a:bodyPr>
            <a:normAutofit/>
          </a:bodyPr>
          <a:lstStyle/>
          <a:p>
            <a:pPr>
              <a:defRPr/>
            </a:pPr>
            <a:r>
              <a:rPr lang="en-GB" altLang="en-US" sz="3600" dirty="0">
                <a:solidFill>
                  <a:schemeClr val="tx1">
                    <a:lumMod val="75000"/>
                    <a:lumOff val="25000"/>
                  </a:schemeClr>
                </a:solidFill>
              </a:rPr>
              <a:t>Evolution of business ethics management</a:t>
            </a:r>
          </a:p>
        </p:txBody>
      </p:sp>
      <p:sp>
        <p:nvSpPr>
          <p:cNvPr id="17411" name="Rectangle 3">
            <a:extLst>
              <a:ext uri="{FF2B5EF4-FFF2-40B4-BE49-F238E27FC236}">
                <a16:creationId xmlns:a16="http://schemas.microsoft.com/office/drawing/2014/main" xmlns="" id="{A0D22CD2-62A0-7F4D-9342-D469A9E3115B}"/>
              </a:ext>
            </a:extLst>
          </p:cNvPr>
          <p:cNvSpPr>
            <a:spLocks noGrp="1" noChangeArrowheads="1"/>
          </p:cNvSpPr>
          <p:nvPr>
            <p:ph idx="1"/>
          </p:nvPr>
        </p:nvSpPr>
        <p:spPr>
          <a:xfrm>
            <a:off x="3845421" y="2157608"/>
            <a:ext cx="7245103" cy="3131777"/>
          </a:xfrm>
        </p:spPr>
        <p:txBody>
          <a:bodyPr>
            <a:noAutofit/>
          </a:bodyPr>
          <a:lstStyle/>
          <a:p>
            <a:r>
              <a:rPr lang="en-GB" altLang="en-US" sz="2400" dirty="0">
                <a:solidFill>
                  <a:schemeClr val="tx1">
                    <a:lumMod val="75000"/>
                    <a:lumOff val="25000"/>
                  </a:schemeClr>
                </a:solidFill>
              </a:rPr>
              <a:t>Few, if any, businesses likely to use all tools and some do not use any</a:t>
            </a:r>
          </a:p>
          <a:p>
            <a:r>
              <a:rPr lang="en-GB" altLang="en-US" sz="2400" dirty="0">
                <a:solidFill>
                  <a:schemeClr val="tx1">
                    <a:lumMod val="75000"/>
                    <a:lumOff val="25000"/>
                  </a:schemeClr>
                </a:solidFill>
              </a:rPr>
              <a:t>Escalating adoption of most if not all components (US and UK surveys)</a:t>
            </a:r>
          </a:p>
          <a:p>
            <a:r>
              <a:rPr lang="en-GB" altLang="en-US" sz="2400" dirty="0">
                <a:solidFill>
                  <a:schemeClr val="tx1">
                    <a:lumMod val="75000"/>
                    <a:lumOff val="25000"/>
                  </a:schemeClr>
                </a:solidFill>
              </a:rPr>
              <a:t>Change in emphasis concerning the purpose of business ethics management</a:t>
            </a:r>
          </a:p>
          <a:p>
            <a:pPr lvl="1"/>
            <a:r>
              <a:rPr lang="en-GB" altLang="en-US" sz="2400" dirty="0">
                <a:solidFill>
                  <a:schemeClr val="tx1">
                    <a:lumMod val="75000"/>
                    <a:lumOff val="25000"/>
                  </a:schemeClr>
                </a:solidFill>
              </a:rPr>
              <a:t>Previously primarily focused on managing employee behaviour</a:t>
            </a:r>
          </a:p>
          <a:p>
            <a:pPr lvl="1"/>
            <a:r>
              <a:rPr lang="en-GB" altLang="en-US" sz="2400" dirty="0">
                <a:solidFill>
                  <a:schemeClr val="tx1">
                    <a:lumMod val="75000"/>
                    <a:lumOff val="25000"/>
                  </a:schemeClr>
                </a:solidFill>
              </a:rPr>
              <a:t>Increasing attention to management of broader social responsibilities</a:t>
            </a:r>
          </a:p>
        </p:txBody>
      </p:sp>
    </p:spTree>
    <p:extLst>
      <p:ext uri="{BB962C8B-B14F-4D97-AF65-F5344CB8AC3E}">
        <p14:creationId xmlns:p14="http://schemas.microsoft.com/office/powerpoint/2010/main" val="1124112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8196" name="Rectangle 70">
            <a:extLst>
              <a:ext uri="{FF2B5EF4-FFF2-40B4-BE49-F238E27FC236}">
                <a16:creationId xmlns:a16="http://schemas.microsoft.com/office/drawing/2014/main" xmlns="" id="{B32F73EB-B46F-4F77-B3DC-7C374906F3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197" name="Rectangle 72">
            <a:extLst>
              <a:ext uri="{FF2B5EF4-FFF2-40B4-BE49-F238E27FC236}">
                <a16:creationId xmlns:a16="http://schemas.microsoft.com/office/drawing/2014/main" xmlns="" id="{ADDB10B3-CF45-4294-8994-0E8AD1FC6E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8198" name="Rectangle 74">
            <a:extLst>
              <a:ext uri="{FF2B5EF4-FFF2-40B4-BE49-F238E27FC236}">
                <a16:creationId xmlns:a16="http://schemas.microsoft.com/office/drawing/2014/main" xmlns="" id="{5145417F-1D1B-48A7-B4DA-BAD73B02C8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8199" name="Rectangle 76">
            <a:extLst>
              <a:ext uri="{FF2B5EF4-FFF2-40B4-BE49-F238E27FC236}">
                <a16:creationId xmlns:a16="http://schemas.microsoft.com/office/drawing/2014/main" xmlns="" id="{13CF9D9F-1672-4D0C-934E-CD9EE1BE54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200" name="Group 78">
            <a:extLst>
              <a:ext uri="{FF2B5EF4-FFF2-40B4-BE49-F238E27FC236}">
                <a16:creationId xmlns:a16="http://schemas.microsoft.com/office/drawing/2014/main" xmlns="" id="{1558C702-CA14-4264-B8FC-A5120F75DE0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828372" y="1267730"/>
            <a:ext cx="1567331" cy="645295"/>
            <a:chOff x="5318306" y="1386268"/>
            <a:chExt cx="1567331" cy="645295"/>
          </a:xfrm>
        </p:grpSpPr>
        <p:cxnSp>
          <p:nvCxnSpPr>
            <p:cNvPr id="80" name="Straight Connector 79">
              <a:extLst>
                <a:ext uri="{FF2B5EF4-FFF2-40B4-BE49-F238E27FC236}">
                  <a16:creationId xmlns:a16="http://schemas.microsoft.com/office/drawing/2014/main" xmlns="" id="{6621A72C-7343-4A22-8700-696C5860A21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BB44A4DC-7861-4DCC-9931-5A075855D6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E16C316F-BFB5-424F-A951-E962A3B745C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8201" name="Rectangle 83">
            <a:extLst>
              <a:ext uri="{FF2B5EF4-FFF2-40B4-BE49-F238E27FC236}">
                <a16:creationId xmlns:a16="http://schemas.microsoft.com/office/drawing/2014/main" xmlns="" id="{D071C0CD-5EFD-45A1-AAFD-61C3D4A6518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8202" name="Rectangle 85">
            <a:extLst>
              <a:ext uri="{FF2B5EF4-FFF2-40B4-BE49-F238E27FC236}">
                <a16:creationId xmlns:a16="http://schemas.microsoft.com/office/drawing/2014/main" xmlns="" id="{8A03302C-20A2-4C4F-9760-E85AE1041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337" y="643464"/>
            <a:ext cx="10912338" cy="557107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8203" name="Rectangle 87">
            <a:extLst>
              <a:ext uri="{FF2B5EF4-FFF2-40B4-BE49-F238E27FC236}">
                <a16:creationId xmlns:a16="http://schemas.microsoft.com/office/drawing/2014/main" xmlns="" id="{D00F093B-0739-4429-B30D-D72924D0887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09702" y="809244"/>
            <a:ext cx="10579608" cy="5239512"/>
          </a:xfrm>
          <a:prstGeom prst="rect">
            <a:avLst/>
          </a:prstGeom>
          <a:noFill/>
          <a:ln w="6350" cap="sq" cmpd="sng" algn="ctr">
            <a:solidFill>
              <a:schemeClr val="tx1">
                <a:lumMod val="75000"/>
                <a:lumOff val="25000"/>
              </a:schemeClr>
            </a:solidFill>
            <a:prstDash val="solid"/>
            <a:miter lim="800000"/>
          </a:ln>
          <a:effectLst/>
        </p:spPr>
      </p:sp>
      <p:sp>
        <p:nvSpPr>
          <p:cNvPr id="8194" name="Rectangle 2">
            <a:extLst>
              <a:ext uri="{FF2B5EF4-FFF2-40B4-BE49-F238E27FC236}">
                <a16:creationId xmlns:a16="http://schemas.microsoft.com/office/drawing/2014/main" xmlns="" id="{EEC77077-3DE9-2441-B254-1DAE86209B17}"/>
              </a:ext>
            </a:extLst>
          </p:cNvPr>
          <p:cNvSpPr>
            <a:spLocks noGrp="1" noChangeArrowheads="1"/>
          </p:cNvSpPr>
          <p:nvPr>
            <p:ph type="title"/>
          </p:nvPr>
        </p:nvSpPr>
        <p:spPr>
          <a:xfrm>
            <a:off x="1243632" y="1559768"/>
            <a:ext cx="9678368" cy="3135379"/>
          </a:xfrm>
        </p:spPr>
        <p:txBody>
          <a:bodyPr vert="horz" lIns="91440" tIns="45720" rIns="91440" bIns="45720" rtlCol="0" anchor="ctr">
            <a:normAutofit/>
          </a:bodyPr>
          <a:lstStyle/>
          <a:p>
            <a:pPr algn="ctr">
              <a:lnSpc>
                <a:spcPct val="83000"/>
              </a:lnSpc>
              <a:defRPr/>
            </a:pPr>
            <a:r>
              <a:rPr lang="en-US" altLang="en-US" sz="6600" cap="all" spc="-100"/>
              <a:t>Introducing regulation </a:t>
            </a:r>
          </a:p>
        </p:txBody>
      </p:sp>
      <p:sp>
        <p:nvSpPr>
          <p:cNvPr id="90" name="Rectangle 89">
            <a:extLst>
              <a:ext uri="{FF2B5EF4-FFF2-40B4-BE49-F238E27FC236}">
                <a16:creationId xmlns:a16="http://schemas.microsoft.com/office/drawing/2014/main" xmlns="" id="{1BB92999-6A40-480A-8965-2F20DFB032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640856"/>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92" name="Straight Connector 91">
            <a:extLst>
              <a:ext uri="{FF2B5EF4-FFF2-40B4-BE49-F238E27FC236}">
                <a16:creationId xmlns:a16="http://schemas.microsoft.com/office/drawing/2014/main" xmlns="" id="{15573B87-7D61-460C-9ADA-EF63674E3A9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250180"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0AAF6B7C-985D-4351-9564-8DBDF5BB03E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941820"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xmlns="" id="{F88433F4-33AB-4CE1-9DE3-72A8403654F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250180" y="1286150"/>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9166895"/>
      </p:ext>
    </p:extLst>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B32F73EB-B46F-4F77-B3DC-7C374906F3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4" name="Rectangle 73">
            <a:extLst>
              <a:ext uri="{FF2B5EF4-FFF2-40B4-BE49-F238E27FC236}">
                <a16:creationId xmlns:a16="http://schemas.microsoft.com/office/drawing/2014/main" xmlns="" id="{ADDB10B3-CF45-4294-8994-0E8AD1FC6E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6" name="Rectangle 75">
            <a:extLst>
              <a:ext uri="{FF2B5EF4-FFF2-40B4-BE49-F238E27FC236}">
                <a16:creationId xmlns:a16="http://schemas.microsoft.com/office/drawing/2014/main" xmlns="" id="{5145417F-1D1B-48A7-B4DA-BAD73B02C8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78" name="Rectangle 77">
            <a:extLst>
              <a:ext uri="{FF2B5EF4-FFF2-40B4-BE49-F238E27FC236}">
                <a16:creationId xmlns:a16="http://schemas.microsoft.com/office/drawing/2014/main" xmlns="" id="{13CF9D9F-1672-4D0C-934E-CD9EE1BE54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0" name="Group 79">
            <a:extLst>
              <a:ext uri="{FF2B5EF4-FFF2-40B4-BE49-F238E27FC236}">
                <a16:creationId xmlns:a16="http://schemas.microsoft.com/office/drawing/2014/main" xmlns="" id="{1558C702-CA14-4264-B8FC-A5120F75DE0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828372" y="1267730"/>
            <a:ext cx="1567331" cy="645295"/>
            <a:chOff x="5318306" y="1386268"/>
            <a:chExt cx="1567331" cy="645295"/>
          </a:xfrm>
        </p:grpSpPr>
        <p:cxnSp>
          <p:nvCxnSpPr>
            <p:cNvPr id="81" name="Straight Connector 80">
              <a:extLst>
                <a:ext uri="{FF2B5EF4-FFF2-40B4-BE49-F238E27FC236}">
                  <a16:creationId xmlns:a16="http://schemas.microsoft.com/office/drawing/2014/main" xmlns="" id="{6621A72C-7343-4A22-8700-696C5860A21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BB44A4DC-7861-4DCC-9931-5A075855D6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E16C316F-BFB5-424F-A951-E962A3B745C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85" name="Rectangle 84">
            <a:extLst>
              <a:ext uri="{FF2B5EF4-FFF2-40B4-BE49-F238E27FC236}">
                <a16:creationId xmlns:a16="http://schemas.microsoft.com/office/drawing/2014/main" xmlns="" id="{B66F8A2C-B8CF-4B20-9A73-2ADCF63027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1"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7" name="Rectangle 86">
            <a:extLst>
              <a:ext uri="{FF2B5EF4-FFF2-40B4-BE49-F238E27FC236}">
                <a16:creationId xmlns:a16="http://schemas.microsoft.com/office/drawing/2014/main" xmlns="" id="{180C23B1-7427-4DF4-BFF1-60CD7E93BC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9" name="Rectangle 88">
            <a:extLst>
              <a:ext uri="{FF2B5EF4-FFF2-40B4-BE49-F238E27FC236}">
                <a16:creationId xmlns:a16="http://schemas.microsoft.com/office/drawing/2014/main" xmlns="" id="{B5DD78E9-DE0D-47AF-A0DB-F475221E3D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32108" y="610955"/>
            <a:ext cx="10927784" cy="563609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91" name="Rectangle 90">
            <a:extLst>
              <a:ext uri="{FF2B5EF4-FFF2-40B4-BE49-F238E27FC236}">
                <a16:creationId xmlns:a16="http://schemas.microsoft.com/office/drawing/2014/main" xmlns="" id="{A118D329-2010-4A15-B57C-429FFAE35B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7052" y="777240"/>
            <a:ext cx="10597896" cy="5303520"/>
          </a:xfrm>
          <a:prstGeom prst="rect">
            <a:avLst/>
          </a:prstGeom>
          <a:solidFill>
            <a:schemeClr val="bg1"/>
          </a:solidFill>
          <a:ln w="6350" cap="sq" cmpd="sng" algn="ctr">
            <a:solidFill>
              <a:schemeClr val="tx1">
                <a:lumMod val="75000"/>
                <a:lumOff val="25000"/>
              </a:schemeClr>
            </a:solidFill>
            <a:prstDash val="solid"/>
            <a:miter lim="800000"/>
          </a:ln>
          <a:effectLst/>
        </p:spPr>
      </p:sp>
      <p:sp>
        <p:nvSpPr>
          <p:cNvPr id="9218" name="Title 1">
            <a:extLst>
              <a:ext uri="{FF2B5EF4-FFF2-40B4-BE49-F238E27FC236}">
                <a16:creationId xmlns:a16="http://schemas.microsoft.com/office/drawing/2014/main" xmlns="" id="{797D6BEA-4145-1B43-9858-EF513317F1A2}"/>
              </a:ext>
            </a:extLst>
          </p:cNvPr>
          <p:cNvSpPr>
            <a:spLocks noGrp="1"/>
          </p:cNvSpPr>
          <p:nvPr>
            <p:ph type="title"/>
          </p:nvPr>
        </p:nvSpPr>
        <p:spPr>
          <a:xfrm>
            <a:off x="1263520" y="1272800"/>
            <a:ext cx="6544620" cy="4312402"/>
          </a:xfrm>
        </p:spPr>
        <p:txBody>
          <a:bodyPr vert="horz" lIns="91440" tIns="45720" rIns="91440" bIns="45720" rtlCol="0" anchor="ctr">
            <a:normAutofit/>
          </a:bodyPr>
          <a:lstStyle/>
          <a:p>
            <a:pPr algn="r">
              <a:lnSpc>
                <a:spcPct val="83000"/>
              </a:lnSpc>
            </a:pPr>
            <a:r>
              <a:rPr lang="en-US" altLang="en-US" sz="6800" cap="all" spc="-100">
                <a:solidFill>
                  <a:schemeClr val="tx1"/>
                </a:solidFill>
              </a:rPr>
              <a:t>Have you ever heard ..</a:t>
            </a:r>
          </a:p>
        </p:txBody>
      </p:sp>
      <p:sp>
        <p:nvSpPr>
          <p:cNvPr id="9219" name="Content Placeholder 2">
            <a:extLst>
              <a:ext uri="{FF2B5EF4-FFF2-40B4-BE49-F238E27FC236}">
                <a16:creationId xmlns:a16="http://schemas.microsoft.com/office/drawing/2014/main" xmlns="" id="{C11718AD-91EE-1244-BFA2-63DBC488120E}"/>
              </a:ext>
            </a:extLst>
          </p:cNvPr>
          <p:cNvSpPr>
            <a:spLocks noGrp="1"/>
          </p:cNvSpPr>
          <p:nvPr>
            <p:ph idx="1"/>
          </p:nvPr>
        </p:nvSpPr>
        <p:spPr>
          <a:xfrm>
            <a:off x="8473440" y="1272800"/>
            <a:ext cx="2481307" cy="4312402"/>
          </a:xfrm>
        </p:spPr>
        <p:txBody>
          <a:bodyPr vert="horz" lIns="91440" tIns="45720" rIns="91440" bIns="45720" rtlCol="0" anchor="ctr">
            <a:normAutofit/>
          </a:bodyPr>
          <a:lstStyle/>
          <a:p>
            <a:pPr marL="0" indent="0">
              <a:spcBef>
                <a:spcPts val="0"/>
              </a:spcBef>
              <a:spcAft>
                <a:spcPts val="600"/>
              </a:spcAft>
              <a:buNone/>
            </a:pPr>
            <a:r>
              <a:rPr lang="en-US" altLang="en-US" sz="2800" b="1" spc="80" dirty="0"/>
              <a:t>Look, I am not to be trusted. Don’t do business with me.</a:t>
            </a:r>
          </a:p>
          <a:p>
            <a:pPr marL="0" indent="0">
              <a:spcBef>
                <a:spcPts val="0"/>
              </a:spcBef>
              <a:spcAft>
                <a:spcPts val="600"/>
              </a:spcAft>
              <a:buNone/>
            </a:pPr>
            <a:r>
              <a:rPr lang="en-US" altLang="en-US" sz="2800" b="1" spc="80" dirty="0"/>
              <a:t>Don’t do business with us.</a:t>
            </a:r>
          </a:p>
        </p:txBody>
      </p:sp>
      <p:cxnSp>
        <p:nvCxnSpPr>
          <p:cNvPr id="93" name="Straight Connector 92">
            <a:extLst>
              <a:ext uri="{FF2B5EF4-FFF2-40B4-BE49-F238E27FC236}">
                <a16:creationId xmlns:a16="http://schemas.microsoft.com/office/drawing/2014/main" xmlns="" id="{994262BC-EE98-4BD6-82DB-4955E8DCC29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129872" y="2057401"/>
            <a:ext cx="0" cy="274320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2852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B32F73EB-B46F-4F77-B3DC-7C374906F3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4" name="Rectangle 73">
            <a:extLst>
              <a:ext uri="{FF2B5EF4-FFF2-40B4-BE49-F238E27FC236}">
                <a16:creationId xmlns:a16="http://schemas.microsoft.com/office/drawing/2014/main" xmlns="" id="{ADDB10B3-CF45-4294-8994-0E8AD1FC6E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6" name="Rectangle 75">
            <a:extLst>
              <a:ext uri="{FF2B5EF4-FFF2-40B4-BE49-F238E27FC236}">
                <a16:creationId xmlns:a16="http://schemas.microsoft.com/office/drawing/2014/main" xmlns="" id="{5145417F-1D1B-48A7-B4DA-BAD73B02C8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78" name="Rectangle 77">
            <a:extLst>
              <a:ext uri="{FF2B5EF4-FFF2-40B4-BE49-F238E27FC236}">
                <a16:creationId xmlns:a16="http://schemas.microsoft.com/office/drawing/2014/main" xmlns="" id="{13CF9D9F-1672-4D0C-934E-CD9EE1BE54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0" name="Group 79">
            <a:extLst>
              <a:ext uri="{FF2B5EF4-FFF2-40B4-BE49-F238E27FC236}">
                <a16:creationId xmlns:a16="http://schemas.microsoft.com/office/drawing/2014/main" xmlns="" id="{1558C702-CA14-4264-B8FC-A5120F75DE0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828372" y="1267730"/>
            <a:ext cx="1567331" cy="645295"/>
            <a:chOff x="5318306" y="1386268"/>
            <a:chExt cx="1567331" cy="645295"/>
          </a:xfrm>
        </p:grpSpPr>
        <p:cxnSp>
          <p:nvCxnSpPr>
            <p:cNvPr id="81" name="Straight Connector 80">
              <a:extLst>
                <a:ext uri="{FF2B5EF4-FFF2-40B4-BE49-F238E27FC236}">
                  <a16:creationId xmlns:a16="http://schemas.microsoft.com/office/drawing/2014/main" xmlns="" id="{6621A72C-7343-4A22-8700-696C5860A21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BB44A4DC-7861-4DCC-9931-5A075855D6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E16C316F-BFB5-424F-A951-E962A3B745C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85" name="Rectangle 84">
            <a:extLst>
              <a:ext uri="{FF2B5EF4-FFF2-40B4-BE49-F238E27FC236}">
                <a16:creationId xmlns:a16="http://schemas.microsoft.com/office/drawing/2014/main" xmlns="" id="{AEFDCDD6-2444-445B-B2A6-41F0C73EF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87" name="Rectangle 86">
            <a:extLst>
              <a:ext uri="{FF2B5EF4-FFF2-40B4-BE49-F238E27FC236}">
                <a16:creationId xmlns:a16="http://schemas.microsoft.com/office/drawing/2014/main" xmlns="" id="{AA927C3B-99B6-4CC8-9B17-E037F84995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966432"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0242" name="Title 1">
            <a:extLst>
              <a:ext uri="{FF2B5EF4-FFF2-40B4-BE49-F238E27FC236}">
                <a16:creationId xmlns:a16="http://schemas.microsoft.com/office/drawing/2014/main" xmlns="" id="{EF1F4212-E50E-F348-8EC1-2CCA4B80E696}"/>
              </a:ext>
            </a:extLst>
          </p:cNvPr>
          <p:cNvSpPr>
            <a:spLocks noGrp="1"/>
          </p:cNvSpPr>
          <p:nvPr>
            <p:ph type="title"/>
          </p:nvPr>
        </p:nvSpPr>
        <p:spPr>
          <a:xfrm>
            <a:off x="1122682" y="1129369"/>
            <a:ext cx="5991857" cy="4599263"/>
          </a:xfrm>
        </p:spPr>
        <p:txBody>
          <a:bodyPr vert="horz" lIns="91440" tIns="45720" rIns="91440" bIns="45720" rtlCol="0" anchor="ctr">
            <a:normAutofit/>
          </a:bodyPr>
          <a:lstStyle/>
          <a:p>
            <a:pPr algn="ctr">
              <a:lnSpc>
                <a:spcPct val="83000"/>
              </a:lnSpc>
            </a:pPr>
            <a:r>
              <a:rPr lang="en-US" altLang="en-US" sz="6000" cap="all" spc="-100">
                <a:solidFill>
                  <a:schemeClr val="tx1">
                    <a:lumMod val="75000"/>
                    <a:lumOff val="25000"/>
                  </a:schemeClr>
                </a:solidFill>
              </a:rPr>
              <a:t>Bernie Madoff said</a:t>
            </a:r>
          </a:p>
        </p:txBody>
      </p:sp>
      <p:sp>
        <p:nvSpPr>
          <p:cNvPr id="89" name="Rectangle 88">
            <a:extLst>
              <a:ext uri="{FF2B5EF4-FFF2-40B4-BE49-F238E27FC236}">
                <a16:creationId xmlns:a16="http://schemas.microsoft.com/office/drawing/2014/main" xmlns="" id="{2EF28772-B422-402E-B5DE-1B9D7D9C46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66432" y="0"/>
            <a:ext cx="4225568"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243" name="Content Placeholder 2">
            <a:extLst>
              <a:ext uri="{FF2B5EF4-FFF2-40B4-BE49-F238E27FC236}">
                <a16:creationId xmlns:a16="http://schemas.microsoft.com/office/drawing/2014/main" xmlns="" id="{80E7570B-7052-D74F-9927-928319CAEEC6}"/>
              </a:ext>
            </a:extLst>
          </p:cNvPr>
          <p:cNvSpPr>
            <a:spLocks noGrp="1"/>
          </p:cNvSpPr>
          <p:nvPr>
            <p:ph idx="1"/>
          </p:nvPr>
        </p:nvSpPr>
        <p:spPr>
          <a:xfrm>
            <a:off x="8604233" y="1127760"/>
            <a:ext cx="2830683" cy="4599263"/>
          </a:xfrm>
        </p:spPr>
        <p:txBody>
          <a:bodyPr vert="horz" lIns="91440" tIns="45720" rIns="91440" bIns="45720" rtlCol="0" anchor="ctr">
            <a:normAutofit/>
          </a:bodyPr>
          <a:lstStyle/>
          <a:p>
            <a:pPr marL="0" indent="0">
              <a:spcBef>
                <a:spcPts val="0"/>
              </a:spcBef>
              <a:spcAft>
                <a:spcPts val="600"/>
              </a:spcAft>
              <a:buNone/>
            </a:pPr>
            <a:r>
              <a:rPr lang="en-US" altLang="en-US" sz="3200" b="1" spc="80" dirty="0">
                <a:solidFill>
                  <a:srgbClr val="FFFFFF"/>
                </a:solidFill>
              </a:rPr>
              <a:t>“In today’s regulatory environment, it’s virtually impossible to violate rules.”</a:t>
            </a:r>
          </a:p>
        </p:txBody>
      </p:sp>
    </p:spTree>
    <p:extLst>
      <p:ext uri="{BB962C8B-B14F-4D97-AF65-F5344CB8AC3E}">
        <p14:creationId xmlns:p14="http://schemas.microsoft.com/office/powerpoint/2010/main" val="1039295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3">
            <a:extLst>
              <a:ext uri="{FF2B5EF4-FFF2-40B4-BE49-F238E27FC236}">
                <a16:creationId xmlns:a16="http://schemas.microsoft.com/office/drawing/2014/main" xmlns="" id="{605CE667-E73E-714C-9478-F07C9E9BA936}"/>
              </a:ext>
            </a:extLst>
          </p:cNvPr>
          <p:cNvPicPr>
            <a:picLocks noChangeAspect="1"/>
          </p:cNvPicPr>
          <p:nvPr/>
        </p:nvPicPr>
        <p:blipFill rotWithShape="1">
          <a:blip r:embed="rId2">
            <a:extLst/>
          </a:blip>
          <a:srcRect r="11111"/>
          <a:stretch/>
        </p:blipFill>
        <p:spPr>
          <a:xfrm>
            <a:off x="20" y="10"/>
            <a:ext cx="12191980" cy="6857990"/>
          </a:xfrm>
          <a:prstGeom prst="rect">
            <a:avLst/>
          </a:prstGeom>
        </p:spPr>
      </p:pic>
      <p:sp>
        <p:nvSpPr>
          <p:cNvPr id="2" name="Title 1">
            <a:extLst>
              <a:ext uri="{FF2B5EF4-FFF2-40B4-BE49-F238E27FC236}">
                <a16:creationId xmlns:a16="http://schemas.microsoft.com/office/drawing/2014/main" xmlns="" id="{74D9D0A9-066D-6E48-8959-7D8AC24E5428}"/>
              </a:ext>
            </a:extLst>
          </p:cNvPr>
          <p:cNvSpPr>
            <a:spLocks noGrp="1"/>
          </p:cNvSpPr>
          <p:nvPr>
            <p:ph type="title" idx="4294967295"/>
          </p:nvPr>
        </p:nvSpPr>
        <p:spPr>
          <a:xfrm>
            <a:off x="8953500" y="966788"/>
            <a:ext cx="3238500" cy="3729037"/>
          </a:xfrm>
        </p:spPr>
        <p:txBody>
          <a:bodyPr vert="horz" lIns="91440" tIns="45720" rIns="91440" bIns="45720" rtlCol="0" anchor="ctr">
            <a:normAutofit/>
          </a:bodyPr>
          <a:lstStyle/>
          <a:p>
            <a:pPr algn="ctr">
              <a:lnSpc>
                <a:spcPct val="83000"/>
              </a:lnSpc>
            </a:pPr>
            <a:r>
              <a:rPr lang="en-US" cap="all" spc="-100"/>
              <a:t/>
            </a:r>
            <a:br>
              <a:rPr lang="en-US" cap="all" spc="-100"/>
            </a:br>
            <a:endParaRPr lang="en-US" cap="all" spc="-100"/>
          </a:p>
        </p:txBody>
      </p:sp>
      <p:sp>
        <p:nvSpPr>
          <p:cNvPr id="9" name="Content Placeholder 8">
            <a:extLst>
              <a:ext uri="{FF2B5EF4-FFF2-40B4-BE49-F238E27FC236}">
                <a16:creationId xmlns:a16="http://schemas.microsoft.com/office/drawing/2014/main" xmlns="" id="{BFAC7FB8-B28C-4822-B9ED-ADED86DA4A01}"/>
              </a:ext>
            </a:extLst>
          </p:cNvPr>
          <p:cNvSpPr>
            <a:spLocks noGrp="1"/>
          </p:cNvSpPr>
          <p:nvPr>
            <p:ph type="body" sz="half" idx="4294967295"/>
          </p:nvPr>
        </p:nvSpPr>
        <p:spPr>
          <a:xfrm>
            <a:off x="8953500" y="3236913"/>
            <a:ext cx="3238500" cy="2968625"/>
          </a:xfrm>
        </p:spPr>
        <p:txBody>
          <a:bodyPr vert="horz" lIns="91440" tIns="45720" rIns="91440" bIns="45720" rtlCol="0">
            <a:noAutofit/>
          </a:bodyPr>
          <a:lstStyle/>
          <a:p>
            <a:pPr algn="ctr">
              <a:spcBef>
                <a:spcPts val="0"/>
              </a:spcBef>
              <a:spcAft>
                <a:spcPts val="600"/>
              </a:spcAft>
            </a:pPr>
            <a:r>
              <a:rPr lang="en-US" sz="2800" b="1" spc="80" dirty="0">
                <a:solidFill>
                  <a:schemeClr val="bg1"/>
                </a:solidFill>
              </a:rPr>
              <a:t>Madoff Was Sentenced to 150 Years In Prison</a:t>
            </a:r>
          </a:p>
        </p:txBody>
      </p:sp>
    </p:spTree>
    <p:extLst>
      <p:ext uri="{BB962C8B-B14F-4D97-AF65-F5344CB8AC3E}">
        <p14:creationId xmlns:p14="http://schemas.microsoft.com/office/powerpoint/2010/main" val="940391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F2155CD3-83BB-4AEA-A737-FFB45BF5B9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C9481AC0-C94A-42B2-A337-8F2BD27B4C9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91044" y="374904"/>
            <a:ext cx="11409913"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16:creationId xmlns:a16="http://schemas.microsoft.com/office/drawing/2014/main" xmlns="" id="{9C990ECF-0B2F-4372-9715-326BA840E4E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54736" y="539496"/>
            <a:ext cx="11082528" cy="577900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00F83B49-EC65-ED45-800F-297768695BD8}"/>
              </a:ext>
            </a:extLst>
          </p:cNvPr>
          <p:cNvPicPr>
            <a:picLocks noChangeAspect="1"/>
          </p:cNvPicPr>
          <p:nvPr/>
        </p:nvPicPr>
        <p:blipFill>
          <a:blip r:embed="rId2">
            <a:grayscl/>
            <a:extLst/>
          </a:blip>
          <a:stretch>
            <a:fillRect/>
          </a:stretch>
        </p:blipFill>
        <p:spPr>
          <a:xfrm>
            <a:off x="1384494" y="861229"/>
            <a:ext cx="9423012" cy="5135542"/>
          </a:xfrm>
          <a:prstGeom prst="rect">
            <a:avLst/>
          </a:prstGeom>
        </p:spPr>
      </p:pic>
    </p:spTree>
    <p:extLst>
      <p:ext uri="{BB962C8B-B14F-4D97-AF65-F5344CB8AC3E}">
        <p14:creationId xmlns:p14="http://schemas.microsoft.com/office/powerpoint/2010/main" val="2379051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5" name="Rectangle 14">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itle 4">
            <a:extLst>
              <a:ext uri="{FF2B5EF4-FFF2-40B4-BE49-F238E27FC236}">
                <a16:creationId xmlns:a16="http://schemas.microsoft.com/office/drawing/2014/main" xmlns="" id="{93398ED9-9481-C043-98F1-9DB54FEBA0BC}"/>
              </a:ext>
            </a:extLst>
          </p:cNvPr>
          <p:cNvSpPr>
            <a:spLocks noGrp="1"/>
          </p:cNvSpPr>
          <p:nvPr>
            <p:ph type="title"/>
          </p:nvPr>
        </p:nvSpPr>
        <p:spPr>
          <a:xfrm>
            <a:off x="8019287" y="1168400"/>
            <a:ext cx="3697043" cy="4521200"/>
          </a:xfrm>
        </p:spPr>
        <p:txBody>
          <a:bodyPr>
            <a:normAutofit/>
          </a:bodyPr>
          <a:lstStyle/>
          <a:p>
            <a:r>
              <a:rPr lang="en-US" sz="4000">
                <a:solidFill>
                  <a:srgbClr val="FFFFFF"/>
                </a:solidFill>
              </a:rPr>
              <a:t>Ponzi </a:t>
            </a:r>
          </a:p>
        </p:txBody>
      </p:sp>
      <p:sp>
        <p:nvSpPr>
          <p:cNvPr id="6" name="Content Placeholder 5">
            <a:extLst>
              <a:ext uri="{FF2B5EF4-FFF2-40B4-BE49-F238E27FC236}">
                <a16:creationId xmlns:a16="http://schemas.microsoft.com/office/drawing/2014/main" xmlns="" id="{553598A8-F83C-6842-8931-FDD97EC91994}"/>
              </a:ext>
            </a:extLst>
          </p:cNvPr>
          <p:cNvSpPr>
            <a:spLocks noGrp="1"/>
          </p:cNvSpPr>
          <p:nvPr>
            <p:ph idx="1"/>
          </p:nvPr>
        </p:nvSpPr>
        <p:spPr>
          <a:xfrm>
            <a:off x="643337" y="1168400"/>
            <a:ext cx="6326423" cy="4521200"/>
          </a:xfrm>
        </p:spPr>
        <p:txBody>
          <a:bodyPr anchor="ctr">
            <a:normAutofit/>
          </a:bodyPr>
          <a:lstStyle/>
          <a:p>
            <a:r>
              <a:rPr lang="en-GB" sz="2400" dirty="0"/>
              <a:t>A well-respected financier, Madoff convinced thousands of investors to hand over their savings, falsely promising consistent profits in return. He was caught in December 2008 and charged with 11 counts of fraud, money laundering, perjury, and theft. </a:t>
            </a:r>
          </a:p>
          <a:p>
            <a:r>
              <a:rPr lang="en-GB" sz="2400" dirty="0"/>
              <a:t>Conned his investors out of $65 billion and went undetected for decades</a:t>
            </a:r>
          </a:p>
          <a:p>
            <a:r>
              <a:rPr lang="en-GB" dirty="0"/>
              <a:t/>
            </a:r>
            <a:br>
              <a:rPr lang="en-GB" dirty="0"/>
            </a:br>
            <a:endParaRPr lang="en-US" dirty="0"/>
          </a:p>
        </p:txBody>
      </p:sp>
    </p:spTree>
    <p:extLst>
      <p:ext uri="{BB962C8B-B14F-4D97-AF65-F5344CB8AC3E}">
        <p14:creationId xmlns:p14="http://schemas.microsoft.com/office/powerpoint/2010/main" val="3262250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0D70C8A-A50E-4B41-86A2-E2F8558124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10" name="Rectangle 9">
            <a:extLst>
              <a:ext uri="{FF2B5EF4-FFF2-40B4-BE49-F238E27FC236}">
                <a16:creationId xmlns:a16="http://schemas.microsoft.com/office/drawing/2014/main" xmlns="" id="{70120F84-A866-4D9F-8B1C-9120A013D6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xmlns="" id="{252FEFEF-6AC0-46B6-AC09-11FC56196F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10312" y="226665"/>
            <a:ext cx="11722608" cy="6382512"/>
          </a:xfrm>
          <a:prstGeom prst="rect">
            <a:avLst/>
          </a:prstGeom>
          <a:ln w="6350" cap="flat" cmpd="sng" algn="ctr">
            <a:noFill/>
            <a:prstDash val="solid"/>
          </a:ln>
          <a:effectLst>
            <a:softEdge rad="0"/>
          </a:effectLst>
        </p:spPr>
      </p:sp>
      <p:sp>
        <p:nvSpPr>
          <p:cNvPr id="3" name="Content Placeholder 2">
            <a:extLst>
              <a:ext uri="{FF2B5EF4-FFF2-40B4-BE49-F238E27FC236}">
                <a16:creationId xmlns:a16="http://schemas.microsoft.com/office/drawing/2014/main" xmlns="" id="{4B447875-AD83-7646-B97C-D34BD03F8C74}"/>
              </a:ext>
            </a:extLst>
          </p:cNvPr>
          <p:cNvSpPr>
            <a:spLocks noGrp="1"/>
          </p:cNvSpPr>
          <p:nvPr>
            <p:ph idx="4294967295"/>
          </p:nvPr>
        </p:nvSpPr>
        <p:spPr>
          <a:xfrm>
            <a:off x="1175512" y="1179095"/>
            <a:ext cx="9792208" cy="4786616"/>
          </a:xfrm>
        </p:spPr>
        <p:txBody>
          <a:bodyPr vert="horz" lIns="91440" tIns="45720" rIns="91440" bIns="45720" rtlCol="0">
            <a:normAutofit lnSpcReduction="10000"/>
          </a:bodyPr>
          <a:lstStyle/>
          <a:p>
            <a:r>
              <a:rPr lang="en-US" sz="2800" dirty="0"/>
              <a:t>Madoff used a so-called Ponzi scheme, which lures investors in by guaranteeing unusually high returns. The name originated with Charles Ponzi, who promised 50% returns on investments in only 90 days. </a:t>
            </a:r>
          </a:p>
          <a:p>
            <a:r>
              <a:rPr lang="en-US" sz="2800" dirty="0"/>
              <a:t>Ponzi schemes are run by a central operator, who uses the money from new, incoming investors to pay off the promised returns to older ones. This makes the operation seem profitable and legitimate, even though no actual profit is being made. Meanwhile, the person behind the scheme pockets the extra money or uses it to expand the operation.</a:t>
            </a:r>
          </a:p>
          <a:p>
            <a:endParaRPr lang="en-US" dirty="0"/>
          </a:p>
        </p:txBody>
      </p:sp>
    </p:spTree>
    <p:extLst>
      <p:ext uri="{BB962C8B-B14F-4D97-AF65-F5344CB8AC3E}">
        <p14:creationId xmlns:p14="http://schemas.microsoft.com/office/powerpoint/2010/main" val="1995205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0D70C8A-A50E-4B41-86A2-E2F8558124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10" name="Rectangle 9">
            <a:extLst>
              <a:ext uri="{FF2B5EF4-FFF2-40B4-BE49-F238E27FC236}">
                <a16:creationId xmlns:a16="http://schemas.microsoft.com/office/drawing/2014/main" xmlns="" id="{70120F84-A866-4D9F-8B1C-9120A013D6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xmlns="" id="{252FEFEF-6AC0-46B6-AC09-11FC56196F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10312" y="226665"/>
            <a:ext cx="11722608" cy="6382512"/>
          </a:xfrm>
          <a:prstGeom prst="rect">
            <a:avLst/>
          </a:prstGeom>
          <a:ln w="6350" cap="flat" cmpd="sng" algn="ctr">
            <a:noFill/>
            <a:prstDash val="solid"/>
          </a:ln>
          <a:effectLst>
            <a:softEdge rad="0"/>
          </a:effectLst>
        </p:spPr>
      </p:sp>
      <p:sp>
        <p:nvSpPr>
          <p:cNvPr id="3" name="Content Placeholder 2">
            <a:extLst>
              <a:ext uri="{FF2B5EF4-FFF2-40B4-BE49-F238E27FC236}">
                <a16:creationId xmlns:a16="http://schemas.microsoft.com/office/drawing/2014/main" xmlns="" id="{4B447875-AD83-7646-B97C-D34BD03F8C74}"/>
              </a:ext>
            </a:extLst>
          </p:cNvPr>
          <p:cNvSpPr>
            <a:spLocks noGrp="1"/>
          </p:cNvSpPr>
          <p:nvPr>
            <p:ph idx="4294967295"/>
          </p:nvPr>
        </p:nvSpPr>
        <p:spPr>
          <a:xfrm>
            <a:off x="1175512" y="999067"/>
            <a:ext cx="9792208" cy="4966644"/>
          </a:xfrm>
        </p:spPr>
        <p:txBody>
          <a:bodyPr vert="horz" lIns="91440" tIns="45720" rIns="91440" bIns="45720" rtlCol="0">
            <a:noAutofit/>
          </a:bodyPr>
          <a:lstStyle/>
          <a:p>
            <a:r>
              <a:rPr lang="en-US" sz="2400" dirty="0"/>
              <a:t>To avoid having too many investors reclaim their "profits," Ponzi schemes encourage them to stay in the game and earn even more money. The "investing strategies" used are vague and/or secretive, which schemers claim is to protect their business. Then all they need to do is tell investors how much they are making periodically, without actually providing any real returns. </a:t>
            </a:r>
          </a:p>
          <a:p>
            <a:r>
              <a:rPr lang="en-US" sz="2400" dirty="0"/>
              <a:t>Ponzi schemes aren't usually very sustainable. The setup eventually falls apart after: (1) The operator takes the remaining investment money and runs. (2) New investors become harder to find, meaning the flow of cash dies out. (3) Too many current investors begin to pull out and request their returns.</a:t>
            </a:r>
          </a:p>
        </p:txBody>
      </p:sp>
    </p:spTree>
    <p:extLst>
      <p:ext uri="{BB962C8B-B14F-4D97-AF65-F5344CB8AC3E}">
        <p14:creationId xmlns:p14="http://schemas.microsoft.com/office/powerpoint/2010/main" val="6119437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B447875-AD83-7646-B97C-D34BD03F8C74}"/>
              </a:ext>
            </a:extLst>
          </p:cNvPr>
          <p:cNvSpPr>
            <a:spLocks noGrp="1"/>
          </p:cNvSpPr>
          <p:nvPr>
            <p:ph idx="4294967295"/>
          </p:nvPr>
        </p:nvSpPr>
        <p:spPr>
          <a:xfrm>
            <a:off x="1175512" y="1179095"/>
            <a:ext cx="9792208" cy="4786616"/>
          </a:xfrm>
        </p:spPr>
        <p:txBody>
          <a:bodyPr vert="horz" lIns="91440" tIns="45720" rIns="91440" bIns="45720" rtlCol="0">
            <a:normAutofit/>
          </a:bodyPr>
          <a:lstStyle/>
          <a:p>
            <a:r>
              <a:rPr lang="en-GB" sz="2400" dirty="0"/>
              <a:t>In Madoff's case, things began to deteriorate after clients requested a total of $7 billion back in returns. Unfortunately for Madoff, he only had $200 million to $300 million left to give. </a:t>
            </a:r>
          </a:p>
          <a:p>
            <a:r>
              <a:rPr lang="en-GB" sz="2400" dirty="0"/>
              <a:t>Another reason Madoff managed to fly under the radar for so long (despite multiple reports to the SEC about suspicions of a Ponzi scheme), is because Madoff was a well-versed and active member of the financial industry. He started his own market maker firm in 1960 and helped launch the Nasdaq stock market. He sat on the board of National Association of Securities Dealers and advised the Securities and Exchange Commission on trading securities. It was easy to believe this 70-year-old industry veteran knew exactly what he was doing.</a:t>
            </a:r>
          </a:p>
          <a:p>
            <a:pPr marL="0" indent="0">
              <a:buNone/>
            </a:pPr>
            <a:endParaRPr lang="en-US" dirty="0"/>
          </a:p>
        </p:txBody>
      </p:sp>
    </p:spTree>
    <p:extLst>
      <p:ext uri="{BB962C8B-B14F-4D97-AF65-F5344CB8AC3E}">
        <p14:creationId xmlns:p14="http://schemas.microsoft.com/office/powerpoint/2010/main" val="3121708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B447875-AD83-7646-B97C-D34BD03F8C74}"/>
              </a:ext>
            </a:extLst>
          </p:cNvPr>
          <p:cNvSpPr>
            <a:spLocks noGrp="1"/>
          </p:cNvSpPr>
          <p:nvPr>
            <p:ph idx="4294967295"/>
          </p:nvPr>
        </p:nvSpPr>
        <p:spPr>
          <a:xfrm>
            <a:off x="1175512" y="1179095"/>
            <a:ext cx="9792208" cy="4786616"/>
          </a:xfrm>
        </p:spPr>
        <p:txBody>
          <a:bodyPr vert="horz" lIns="91440" tIns="45720" rIns="91440" bIns="45720" rtlCol="0">
            <a:normAutofit fontScale="92500" lnSpcReduction="20000"/>
          </a:bodyPr>
          <a:lstStyle/>
          <a:p>
            <a:r>
              <a:rPr lang="en-GB" sz="2800" dirty="0"/>
              <a:t>Madoff really cheated clients out of $65 billion. That's hardly any consolation for his thousands of investors, the full list of whom can be found with </a:t>
            </a:r>
            <a:r>
              <a:rPr lang="en-GB" sz="2800" dirty="0">
                <a:hlinkClick r:id="rId2"/>
              </a:rPr>
              <a:t>WSJ here</a:t>
            </a:r>
            <a:r>
              <a:rPr lang="en-GB" sz="2800" dirty="0"/>
              <a:t>. </a:t>
            </a:r>
          </a:p>
          <a:p>
            <a:r>
              <a:rPr lang="en-GB" sz="2800" dirty="0"/>
              <a:t>The 150-year sentence, more symbolic than literal, was followed by other convictions related to Madoff's scheme. In March this year, five of Madoff's employees were found guilty for their part in the Ponzi scheme. Most recently, Madoff's accountant and lawyer is also facing up to 30 years in prison for his role. </a:t>
            </a:r>
          </a:p>
          <a:p>
            <a:r>
              <a:rPr lang="en-GB" sz="2800" dirty="0"/>
              <a:t>There are several other notable Ponzi schemes in history, including Allen Stanford's which stole $8 billion and Tom Petters' that cheated investors out of $3.7 billion. But as far as scale goes, Madoff wins by a landslide.</a:t>
            </a:r>
          </a:p>
          <a:p>
            <a:endParaRPr lang="en-US" dirty="0"/>
          </a:p>
        </p:txBody>
      </p:sp>
    </p:spTree>
    <p:extLst>
      <p:ext uri="{BB962C8B-B14F-4D97-AF65-F5344CB8AC3E}">
        <p14:creationId xmlns:p14="http://schemas.microsoft.com/office/powerpoint/2010/main" val="25363177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B32F73EB-B46F-4F77-B3DC-7C374906F3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4" name="Rectangle 73">
            <a:extLst>
              <a:ext uri="{FF2B5EF4-FFF2-40B4-BE49-F238E27FC236}">
                <a16:creationId xmlns:a16="http://schemas.microsoft.com/office/drawing/2014/main" xmlns="" id="{ADDB10B3-CF45-4294-8994-0E8AD1FC6E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6" name="Rectangle 75">
            <a:extLst>
              <a:ext uri="{FF2B5EF4-FFF2-40B4-BE49-F238E27FC236}">
                <a16:creationId xmlns:a16="http://schemas.microsoft.com/office/drawing/2014/main" xmlns="" id="{5145417F-1D1B-48A7-B4DA-BAD73B02C8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78" name="Rectangle 77">
            <a:extLst>
              <a:ext uri="{FF2B5EF4-FFF2-40B4-BE49-F238E27FC236}">
                <a16:creationId xmlns:a16="http://schemas.microsoft.com/office/drawing/2014/main" xmlns="" id="{13CF9D9F-1672-4D0C-934E-CD9EE1BE54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0" name="Group 79">
            <a:extLst>
              <a:ext uri="{FF2B5EF4-FFF2-40B4-BE49-F238E27FC236}">
                <a16:creationId xmlns:a16="http://schemas.microsoft.com/office/drawing/2014/main" xmlns="" id="{1558C702-CA14-4264-B8FC-A5120F75DE0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828372" y="1267730"/>
            <a:ext cx="1567331" cy="645295"/>
            <a:chOff x="5318306" y="1386268"/>
            <a:chExt cx="1567331" cy="645295"/>
          </a:xfrm>
        </p:grpSpPr>
        <p:cxnSp>
          <p:nvCxnSpPr>
            <p:cNvPr id="81" name="Straight Connector 80">
              <a:extLst>
                <a:ext uri="{FF2B5EF4-FFF2-40B4-BE49-F238E27FC236}">
                  <a16:creationId xmlns:a16="http://schemas.microsoft.com/office/drawing/2014/main" xmlns="" id="{6621A72C-7343-4A22-8700-696C5860A21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BB44A4DC-7861-4DCC-9931-5A075855D6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E16C316F-BFB5-424F-A951-E962A3B745C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85" name="Rectangle 84">
            <a:extLst>
              <a:ext uri="{FF2B5EF4-FFF2-40B4-BE49-F238E27FC236}">
                <a16:creationId xmlns:a16="http://schemas.microsoft.com/office/drawing/2014/main" xmlns="" id="{AEFDCDD6-2444-445B-B2A6-41F0C73EF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87" name="Rectangle 86">
            <a:extLst>
              <a:ext uri="{FF2B5EF4-FFF2-40B4-BE49-F238E27FC236}">
                <a16:creationId xmlns:a16="http://schemas.microsoft.com/office/drawing/2014/main" xmlns="" id="{AA927C3B-99B6-4CC8-9B17-E037F84995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966432"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2290" name="Title 1">
            <a:extLst>
              <a:ext uri="{FF2B5EF4-FFF2-40B4-BE49-F238E27FC236}">
                <a16:creationId xmlns:a16="http://schemas.microsoft.com/office/drawing/2014/main" xmlns="" id="{9D80F41D-0B7F-F042-B0E3-F30A4B9D58B8}"/>
              </a:ext>
            </a:extLst>
          </p:cNvPr>
          <p:cNvSpPr>
            <a:spLocks noGrp="1"/>
          </p:cNvSpPr>
          <p:nvPr>
            <p:ph type="title"/>
          </p:nvPr>
        </p:nvSpPr>
        <p:spPr>
          <a:xfrm>
            <a:off x="1122682" y="1129369"/>
            <a:ext cx="5991857" cy="4599263"/>
          </a:xfrm>
        </p:spPr>
        <p:txBody>
          <a:bodyPr vert="horz" lIns="91440" tIns="45720" rIns="91440" bIns="45720" rtlCol="0" anchor="ctr">
            <a:normAutofit/>
          </a:bodyPr>
          <a:lstStyle/>
          <a:p>
            <a:pPr algn="ctr">
              <a:lnSpc>
                <a:spcPct val="83000"/>
              </a:lnSpc>
            </a:pPr>
            <a:r>
              <a:rPr lang="en-US" altLang="en-US" sz="6000" cap="all" spc="-100">
                <a:solidFill>
                  <a:schemeClr val="tx1">
                    <a:lumMod val="75000"/>
                    <a:lumOff val="25000"/>
                  </a:schemeClr>
                </a:solidFill>
              </a:rPr>
              <a:t>A CEO said</a:t>
            </a:r>
          </a:p>
        </p:txBody>
      </p:sp>
      <p:sp>
        <p:nvSpPr>
          <p:cNvPr id="89" name="Rectangle 88">
            <a:extLst>
              <a:ext uri="{FF2B5EF4-FFF2-40B4-BE49-F238E27FC236}">
                <a16:creationId xmlns:a16="http://schemas.microsoft.com/office/drawing/2014/main" xmlns="" id="{2EF28772-B422-402E-B5DE-1B9D7D9C46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66432" y="0"/>
            <a:ext cx="4225568"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291" name="Content Placeholder 2">
            <a:extLst>
              <a:ext uri="{FF2B5EF4-FFF2-40B4-BE49-F238E27FC236}">
                <a16:creationId xmlns:a16="http://schemas.microsoft.com/office/drawing/2014/main" xmlns="" id="{05B1AE86-854C-6E40-BD2D-A2F76D5C3EE8}"/>
              </a:ext>
            </a:extLst>
          </p:cNvPr>
          <p:cNvSpPr>
            <a:spLocks noGrp="1"/>
          </p:cNvSpPr>
          <p:nvPr>
            <p:ph idx="1"/>
          </p:nvPr>
        </p:nvSpPr>
        <p:spPr>
          <a:xfrm>
            <a:off x="8604233" y="1127760"/>
            <a:ext cx="2830683" cy="4599263"/>
          </a:xfrm>
        </p:spPr>
        <p:txBody>
          <a:bodyPr vert="horz" lIns="91440" tIns="45720" rIns="91440" bIns="45720" rtlCol="0" anchor="ctr">
            <a:normAutofit/>
          </a:bodyPr>
          <a:lstStyle/>
          <a:p>
            <a:pPr marL="0" indent="0">
              <a:spcBef>
                <a:spcPts val="0"/>
              </a:spcBef>
              <a:spcAft>
                <a:spcPts val="600"/>
              </a:spcAft>
              <a:buNone/>
            </a:pPr>
            <a:r>
              <a:rPr lang="en-US" altLang="en-US" sz="2800" b="1" spc="80" dirty="0">
                <a:solidFill>
                  <a:srgbClr val="FFFFFF"/>
                </a:solidFill>
              </a:rPr>
              <a:t>“We are the good guys.  We are on the side of angels.” and “We are doing God’s work here.”?</a:t>
            </a:r>
          </a:p>
        </p:txBody>
      </p:sp>
    </p:spTree>
    <p:extLst>
      <p:ext uri="{BB962C8B-B14F-4D97-AF65-F5344CB8AC3E}">
        <p14:creationId xmlns:p14="http://schemas.microsoft.com/office/powerpoint/2010/main" val="14652607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xmlns="" id="{B32F73EB-B46F-4F77-B3DC-7C374906F3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Rectangle 72">
            <a:extLst>
              <a:ext uri="{FF2B5EF4-FFF2-40B4-BE49-F238E27FC236}">
                <a16:creationId xmlns:a16="http://schemas.microsoft.com/office/drawing/2014/main" xmlns="" id="{ADDB10B3-CF45-4294-8994-0E8AD1FC6E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5" name="Rectangle 74">
            <a:extLst>
              <a:ext uri="{FF2B5EF4-FFF2-40B4-BE49-F238E27FC236}">
                <a16:creationId xmlns:a16="http://schemas.microsoft.com/office/drawing/2014/main" xmlns="" id="{5145417F-1D1B-48A7-B4DA-BAD73B02C8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77" name="Rectangle 76">
            <a:extLst>
              <a:ext uri="{FF2B5EF4-FFF2-40B4-BE49-F238E27FC236}">
                <a16:creationId xmlns:a16="http://schemas.microsoft.com/office/drawing/2014/main" xmlns="" id="{13CF9D9F-1672-4D0C-934E-CD9EE1BE54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9" name="Group 78">
            <a:extLst>
              <a:ext uri="{FF2B5EF4-FFF2-40B4-BE49-F238E27FC236}">
                <a16:creationId xmlns:a16="http://schemas.microsoft.com/office/drawing/2014/main" xmlns="" id="{1558C702-CA14-4264-B8FC-A5120F75DE0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828372" y="1267730"/>
            <a:ext cx="1567331" cy="645295"/>
            <a:chOff x="5318306" y="1386268"/>
            <a:chExt cx="1567331" cy="645295"/>
          </a:xfrm>
        </p:grpSpPr>
        <p:cxnSp>
          <p:nvCxnSpPr>
            <p:cNvPr id="80" name="Straight Connector 79">
              <a:extLst>
                <a:ext uri="{FF2B5EF4-FFF2-40B4-BE49-F238E27FC236}">
                  <a16:creationId xmlns:a16="http://schemas.microsoft.com/office/drawing/2014/main" xmlns="" id="{6621A72C-7343-4A22-8700-696C5860A21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BB44A4DC-7861-4DCC-9931-5A075855D6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E16C316F-BFB5-424F-A951-E962A3B745C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84" name="Rectangle 83">
            <a:extLst>
              <a:ext uri="{FF2B5EF4-FFF2-40B4-BE49-F238E27FC236}">
                <a16:creationId xmlns:a16="http://schemas.microsoft.com/office/drawing/2014/main" xmlns="" id="{AEFDCDD6-2444-445B-B2A6-41F0C73EF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86" name="Rectangle 85">
            <a:extLst>
              <a:ext uri="{FF2B5EF4-FFF2-40B4-BE49-F238E27FC236}">
                <a16:creationId xmlns:a16="http://schemas.microsoft.com/office/drawing/2014/main" xmlns="" id="{AA927C3B-99B6-4CC8-9B17-E037F84995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966432"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3314" name="Title 1">
            <a:extLst>
              <a:ext uri="{FF2B5EF4-FFF2-40B4-BE49-F238E27FC236}">
                <a16:creationId xmlns:a16="http://schemas.microsoft.com/office/drawing/2014/main" xmlns="" id="{05ECF934-43EC-B04A-B6C9-08DC11C844C3}"/>
              </a:ext>
            </a:extLst>
          </p:cNvPr>
          <p:cNvSpPr>
            <a:spLocks noGrp="1"/>
          </p:cNvSpPr>
          <p:nvPr>
            <p:ph type="title"/>
          </p:nvPr>
        </p:nvSpPr>
        <p:spPr>
          <a:xfrm>
            <a:off x="1122682" y="1129369"/>
            <a:ext cx="5991857" cy="4599263"/>
          </a:xfrm>
        </p:spPr>
        <p:txBody>
          <a:bodyPr vert="horz" lIns="91440" tIns="45720" rIns="91440" bIns="45720" rtlCol="0" anchor="ctr">
            <a:normAutofit/>
          </a:bodyPr>
          <a:lstStyle/>
          <a:p>
            <a:pPr algn="ctr">
              <a:lnSpc>
                <a:spcPct val="83000"/>
              </a:lnSpc>
            </a:pPr>
            <a:r>
              <a:rPr lang="en-US" altLang="en-US" sz="6000" cap="all" spc="-100">
                <a:solidFill>
                  <a:schemeClr val="tx1">
                    <a:lumMod val="75000"/>
                    <a:lumOff val="25000"/>
                  </a:schemeClr>
                </a:solidFill>
              </a:rPr>
              <a:t>Jeffrey Skilling CEO, Enron</a:t>
            </a:r>
            <a:br>
              <a:rPr lang="en-US" altLang="en-US" sz="6000" cap="all" spc="-100">
                <a:solidFill>
                  <a:schemeClr val="tx1">
                    <a:lumMod val="75000"/>
                    <a:lumOff val="25000"/>
                  </a:schemeClr>
                </a:solidFill>
              </a:rPr>
            </a:br>
            <a:endParaRPr lang="en-US" altLang="en-US" sz="6000" cap="all" spc="-100">
              <a:solidFill>
                <a:schemeClr val="tx1">
                  <a:lumMod val="75000"/>
                  <a:lumOff val="25000"/>
                </a:schemeClr>
              </a:solidFill>
            </a:endParaRPr>
          </a:p>
        </p:txBody>
      </p:sp>
      <p:sp>
        <p:nvSpPr>
          <p:cNvPr id="88" name="Rectangle 87">
            <a:extLst>
              <a:ext uri="{FF2B5EF4-FFF2-40B4-BE49-F238E27FC236}">
                <a16:creationId xmlns:a16="http://schemas.microsoft.com/office/drawing/2014/main" xmlns="" id="{2EF28772-B422-402E-B5DE-1B9D7D9C46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66432" y="0"/>
            <a:ext cx="4225568"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86754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5C2ACDD3-1C0D-4973-A7BA-E0870483C1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44D7B12E-4F12-4C02-B0DB-0D7ADF3C32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5458121" cy="58978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2B3CFD88-EA40-CF4A-B579-26E56B95B4FA}"/>
              </a:ext>
            </a:extLst>
          </p:cNvPr>
          <p:cNvPicPr>
            <a:picLocks noChangeAspect="1"/>
          </p:cNvPicPr>
          <p:nvPr/>
        </p:nvPicPr>
        <p:blipFill rotWithShape="1">
          <a:blip r:embed="rId2"/>
          <a:srcRect l="6253" r="32503" b="1"/>
          <a:stretch/>
        </p:blipFill>
        <p:spPr>
          <a:xfrm>
            <a:off x="643467" y="643467"/>
            <a:ext cx="5130799" cy="5571066"/>
          </a:xfrm>
          <a:prstGeom prst="rect">
            <a:avLst/>
          </a:prstGeom>
        </p:spPr>
      </p:pic>
      <p:sp>
        <p:nvSpPr>
          <p:cNvPr id="13" name="Rectangle 12">
            <a:extLst>
              <a:ext uri="{FF2B5EF4-FFF2-40B4-BE49-F238E27FC236}">
                <a16:creationId xmlns:a16="http://schemas.microsoft.com/office/drawing/2014/main" xmlns="" id="{1487778C-E680-4DB2-99A9-876F40CD61F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245690" y="480060"/>
            <a:ext cx="5458121" cy="58978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FA387F23-80F4-DB48-AD85-C1E33C35A611}"/>
              </a:ext>
            </a:extLst>
          </p:cNvPr>
          <p:cNvPicPr>
            <a:picLocks noChangeAspect="1"/>
          </p:cNvPicPr>
          <p:nvPr/>
        </p:nvPicPr>
        <p:blipFill rotWithShape="1">
          <a:blip r:embed="rId3"/>
          <a:srcRect r="9124" b="-1"/>
          <a:stretch/>
        </p:blipFill>
        <p:spPr>
          <a:xfrm>
            <a:off x="6412145" y="643467"/>
            <a:ext cx="5130799" cy="5571066"/>
          </a:xfrm>
          <a:prstGeom prst="rect">
            <a:avLst/>
          </a:prstGeom>
        </p:spPr>
      </p:pic>
    </p:spTree>
    <p:extLst>
      <p:ext uri="{BB962C8B-B14F-4D97-AF65-F5344CB8AC3E}">
        <p14:creationId xmlns:p14="http://schemas.microsoft.com/office/powerpoint/2010/main" val="20100009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xmlns="" id="{B32F73EB-B46F-4F77-B3DC-7C374906F3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Rectangle 72">
            <a:extLst>
              <a:ext uri="{FF2B5EF4-FFF2-40B4-BE49-F238E27FC236}">
                <a16:creationId xmlns:a16="http://schemas.microsoft.com/office/drawing/2014/main" xmlns="" id="{ADDB10B3-CF45-4294-8994-0E8AD1FC6E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5" name="Rectangle 74">
            <a:extLst>
              <a:ext uri="{FF2B5EF4-FFF2-40B4-BE49-F238E27FC236}">
                <a16:creationId xmlns:a16="http://schemas.microsoft.com/office/drawing/2014/main" xmlns="" id="{5145417F-1D1B-48A7-B4DA-BAD73B02C8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77" name="Rectangle 76">
            <a:extLst>
              <a:ext uri="{FF2B5EF4-FFF2-40B4-BE49-F238E27FC236}">
                <a16:creationId xmlns:a16="http://schemas.microsoft.com/office/drawing/2014/main" xmlns="" id="{13CF9D9F-1672-4D0C-934E-CD9EE1BE54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9" name="Group 78">
            <a:extLst>
              <a:ext uri="{FF2B5EF4-FFF2-40B4-BE49-F238E27FC236}">
                <a16:creationId xmlns:a16="http://schemas.microsoft.com/office/drawing/2014/main" xmlns="" id="{1558C702-CA14-4264-B8FC-A5120F75DE0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828372" y="1267730"/>
            <a:ext cx="1567331" cy="645295"/>
            <a:chOff x="5318306" y="1386268"/>
            <a:chExt cx="1567331" cy="645295"/>
          </a:xfrm>
        </p:grpSpPr>
        <p:cxnSp>
          <p:nvCxnSpPr>
            <p:cNvPr id="80" name="Straight Connector 79">
              <a:extLst>
                <a:ext uri="{FF2B5EF4-FFF2-40B4-BE49-F238E27FC236}">
                  <a16:creationId xmlns:a16="http://schemas.microsoft.com/office/drawing/2014/main" xmlns="" id="{6621A72C-7343-4A22-8700-696C5860A21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BB44A4DC-7861-4DCC-9931-5A075855D6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E16C316F-BFB5-424F-A951-E962A3B745C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84" name="Rectangle 83">
            <a:extLst>
              <a:ext uri="{FF2B5EF4-FFF2-40B4-BE49-F238E27FC236}">
                <a16:creationId xmlns:a16="http://schemas.microsoft.com/office/drawing/2014/main" xmlns="" id="{AEFDCDD6-2444-445B-B2A6-41F0C73EF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86" name="Rectangle 85">
            <a:extLst>
              <a:ext uri="{FF2B5EF4-FFF2-40B4-BE49-F238E27FC236}">
                <a16:creationId xmlns:a16="http://schemas.microsoft.com/office/drawing/2014/main" xmlns="" id="{AA927C3B-99B6-4CC8-9B17-E037F84995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966432"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4338" name="Title 1">
            <a:extLst>
              <a:ext uri="{FF2B5EF4-FFF2-40B4-BE49-F238E27FC236}">
                <a16:creationId xmlns:a16="http://schemas.microsoft.com/office/drawing/2014/main" xmlns="" id="{3B4209B0-45AE-6241-BC15-83AE3B82A645}"/>
              </a:ext>
            </a:extLst>
          </p:cNvPr>
          <p:cNvSpPr>
            <a:spLocks noGrp="1"/>
          </p:cNvSpPr>
          <p:nvPr>
            <p:ph type="title"/>
          </p:nvPr>
        </p:nvSpPr>
        <p:spPr>
          <a:xfrm>
            <a:off x="1122682" y="1129369"/>
            <a:ext cx="5991857" cy="4599263"/>
          </a:xfrm>
        </p:spPr>
        <p:txBody>
          <a:bodyPr vert="horz" lIns="91440" tIns="45720" rIns="91440" bIns="45720" rtlCol="0" anchor="ctr">
            <a:normAutofit/>
          </a:bodyPr>
          <a:lstStyle/>
          <a:p>
            <a:pPr algn="ctr">
              <a:lnSpc>
                <a:spcPct val="83000"/>
              </a:lnSpc>
            </a:pPr>
            <a:r>
              <a:rPr lang="en-US" altLang="en-US" sz="5600" cap="all" spc="-100">
                <a:solidFill>
                  <a:schemeClr val="tx1">
                    <a:lumMod val="75000"/>
                    <a:lumOff val="25000"/>
                  </a:schemeClr>
                </a:solidFill>
              </a:rPr>
              <a:t>What company had a 64-page award-winning code of ethics?</a:t>
            </a:r>
          </a:p>
        </p:txBody>
      </p:sp>
      <p:sp>
        <p:nvSpPr>
          <p:cNvPr id="88" name="Rectangle 87">
            <a:extLst>
              <a:ext uri="{FF2B5EF4-FFF2-40B4-BE49-F238E27FC236}">
                <a16:creationId xmlns:a16="http://schemas.microsoft.com/office/drawing/2014/main" xmlns="" id="{2EF28772-B422-402E-B5DE-1B9D7D9C46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66432" y="0"/>
            <a:ext cx="4225568"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473233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362" name="Title 1">
            <a:extLst>
              <a:ext uri="{FF2B5EF4-FFF2-40B4-BE49-F238E27FC236}">
                <a16:creationId xmlns:a16="http://schemas.microsoft.com/office/drawing/2014/main" xmlns="" id="{EE5B9D08-19F1-3A42-910F-35532BB0FA2E}"/>
              </a:ext>
            </a:extLst>
          </p:cNvPr>
          <p:cNvSpPr>
            <a:spLocks noGrp="1"/>
          </p:cNvSpPr>
          <p:nvPr>
            <p:ph type="title"/>
          </p:nvPr>
        </p:nvSpPr>
        <p:spPr>
          <a:xfrm>
            <a:off x="8019287" y="1168400"/>
            <a:ext cx="3697043" cy="4521200"/>
          </a:xfrm>
        </p:spPr>
        <p:txBody>
          <a:bodyPr>
            <a:normAutofit/>
          </a:bodyPr>
          <a:lstStyle/>
          <a:p>
            <a:r>
              <a:rPr lang="en-GB" altLang="en-US" sz="4000">
                <a:solidFill>
                  <a:srgbClr val="FFFFFF"/>
                </a:solidFill>
              </a:rPr>
              <a:t>Enron – the fall of a Wall Street Darling</a:t>
            </a:r>
          </a:p>
        </p:txBody>
      </p:sp>
      <p:sp>
        <p:nvSpPr>
          <p:cNvPr id="15363" name="Content Placeholder 2">
            <a:extLst>
              <a:ext uri="{FF2B5EF4-FFF2-40B4-BE49-F238E27FC236}">
                <a16:creationId xmlns:a16="http://schemas.microsoft.com/office/drawing/2014/main" xmlns="" id="{08AA2CC2-84D6-0742-9C6D-5ADCE55F00CE}"/>
              </a:ext>
            </a:extLst>
          </p:cNvPr>
          <p:cNvSpPr>
            <a:spLocks noGrp="1"/>
          </p:cNvSpPr>
          <p:nvPr>
            <p:ph idx="1"/>
          </p:nvPr>
        </p:nvSpPr>
        <p:spPr>
          <a:xfrm>
            <a:off x="643337" y="1168400"/>
            <a:ext cx="6326423" cy="4521200"/>
          </a:xfrm>
        </p:spPr>
        <p:txBody>
          <a:bodyPr anchor="ctr">
            <a:noAutofit/>
          </a:bodyPr>
          <a:lstStyle/>
          <a:p>
            <a:r>
              <a:rPr lang="en-GB" altLang="en-US" sz="2800" dirty="0"/>
              <a:t>7</a:t>
            </a:r>
            <a:r>
              <a:rPr lang="en-GB" altLang="en-US" sz="2800" baseline="30000" dirty="0"/>
              <a:t>th</a:t>
            </a:r>
            <a:r>
              <a:rPr lang="en-GB" altLang="en-US" sz="2800" dirty="0"/>
              <a:t> largest corporation in the US.</a:t>
            </a:r>
          </a:p>
          <a:p>
            <a:r>
              <a:rPr lang="en-GB" altLang="en-US" sz="2800" dirty="0"/>
              <a:t>Valued at over $70b.</a:t>
            </a:r>
          </a:p>
          <a:p>
            <a:r>
              <a:rPr lang="en-GB" altLang="en-US" sz="2800" dirty="0"/>
              <a:t>1997 started losing money and accumulating debt.</a:t>
            </a:r>
          </a:p>
          <a:p>
            <a:r>
              <a:rPr lang="en-GB" altLang="en-US" sz="2800" b="1" dirty="0"/>
              <a:t>Did not admit losses and decided to hide losses through ‘accounting tricks’ because they did not want stock price to go down.</a:t>
            </a:r>
          </a:p>
          <a:p>
            <a:r>
              <a:rPr lang="en-GB" altLang="en-US" sz="2800" dirty="0"/>
              <a:t>2001 media started to wonder if Enron was over-valued.</a:t>
            </a:r>
          </a:p>
        </p:txBody>
      </p:sp>
    </p:spTree>
    <p:extLst>
      <p:ext uri="{BB962C8B-B14F-4D97-AF65-F5344CB8AC3E}">
        <p14:creationId xmlns:p14="http://schemas.microsoft.com/office/powerpoint/2010/main" val="28315475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386" name="Title 1">
            <a:extLst>
              <a:ext uri="{FF2B5EF4-FFF2-40B4-BE49-F238E27FC236}">
                <a16:creationId xmlns:a16="http://schemas.microsoft.com/office/drawing/2014/main" xmlns="" id="{7C6F7770-D218-734C-AA70-A00FAE37AB35}"/>
              </a:ext>
            </a:extLst>
          </p:cNvPr>
          <p:cNvSpPr>
            <a:spLocks noGrp="1"/>
          </p:cNvSpPr>
          <p:nvPr>
            <p:ph type="title"/>
          </p:nvPr>
        </p:nvSpPr>
        <p:spPr>
          <a:xfrm>
            <a:off x="8019287" y="1168400"/>
            <a:ext cx="3697043" cy="4521200"/>
          </a:xfrm>
        </p:spPr>
        <p:txBody>
          <a:bodyPr>
            <a:normAutofit/>
          </a:bodyPr>
          <a:lstStyle/>
          <a:p>
            <a:r>
              <a:rPr lang="en-GB" altLang="en-US" sz="4000">
                <a:solidFill>
                  <a:srgbClr val="FFFFFF"/>
                </a:solidFill>
              </a:rPr>
              <a:t>Continued</a:t>
            </a:r>
          </a:p>
        </p:txBody>
      </p:sp>
      <p:sp>
        <p:nvSpPr>
          <p:cNvPr id="16387" name="Content Placeholder 2">
            <a:extLst>
              <a:ext uri="{FF2B5EF4-FFF2-40B4-BE49-F238E27FC236}">
                <a16:creationId xmlns:a16="http://schemas.microsoft.com/office/drawing/2014/main" xmlns="" id="{BE7DCC32-D35E-0849-98E7-CCBABF9F2FC0}"/>
              </a:ext>
            </a:extLst>
          </p:cNvPr>
          <p:cNvSpPr>
            <a:spLocks noGrp="1"/>
          </p:cNvSpPr>
          <p:nvPr>
            <p:ph idx="1"/>
          </p:nvPr>
        </p:nvSpPr>
        <p:spPr>
          <a:xfrm>
            <a:off x="643337" y="1168400"/>
            <a:ext cx="6326423" cy="4521200"/>
          </a:xfrm>
        </p:spPr>
        <p:txBody>
          <a:bodyPr anchor="ctr">
            <a:normAutofit/>
          </a:bodyPr>
          <a:lstStyle/>
          <a:p>
            <a:r>
              <a:rPr lang="en-GB" altLang="en-US" sz="2400" dirty="0"/>
              <a:t>Media speculation put pressure on stock prices which fell from $90.75 to 12 cents.</a:t>
            </a:r>
          </a:p>
          <a:p>
            <a:r>
              <a:rPr lang="en-GB" altLang="en-US" sz="2400" dirty="0"/>
              <a:t>2001 December filed for bankruptcy.</a:t>
            </a:r>
          </a:p>
          <a:p>
            <a:r>
              <a:rPr lang="en-GB" altLang="en-US" sz="2400" dirty="0"/>
              <a:t>20,000 jobs lost.</a:t>
            </a:r>
          </a:p>
          <a:p>
            <a:r>
              <a:rPr lang="en-GB" altLang="en-US" sz="2400" dirty="0"/>
              <a:t>$2b pension fund lost.</a:t>
            </a:r>
          </a:p>
          <a:p>
            <a:r>
              <a:rPr lang="en-GB" altLang="en-US" sz="2400" dirty="0"/>
              <a:t>Executives arrested, some imprisoned.</a:t>
            </a:r>
          </a:p>
          <a:p>
            <a:r>
              <a:rPr lang="en-GB" altLang="en-US" sz="2400" dirty="0"/>
              <a:t>Countless examples and mainly in the financial industry, especially after the 2008 global recession.</a:t>
            </a:r>
          </a:p>
        </p:txBody>
      </p:sp>
    </p:spTree>
    <p:extLst>
      <p:ext uri="{BB962C8B-B14F-4D97-AF65-F5344CB8AC3E}">
        <p14:creationId xmlns:p14="http://schemas.microsoft.com/office/powerpoint/2010/main" val="9362475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9664D085-C814-4D74-BCE0-2059F0DC04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684A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DDA5539E-D8B4-4F5A-B46F-C304F5D7A8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EA0C5654-D960-A641-B932-682018068BD0}"/>
              </a:ext>
            </a:extLst>
          </p:cNvPr>
          <p:cNvPicPr>
            <a:picLocks noChangeAspect="1"/>
          </p:cNvPicPr>
          <p:nvPr/>
        </p:nvPicPr>
        <p:blipFill>
          <a:blip r:embed="rId2"/>
          <a:stretch>
            <a:fillRect/>
          </a:stretch>
        </p:blipFill>
        <p:spPr>
          <a:xfrm>
            <a:off x="997093" y="803063"/>
            <a:ext cx="10197813" cy="5251874"/>
          </a:xfrm>
          <a:prstGeom prst="rect">
            <a:avLst/>
          </a:prstGeom>
        </p:spPr>
      </p:pic>
    </p:spTree>
    <p:extLst>
      <p:ext uri="{BB962C8B-B14F-4D97-AF65-F5344CB8AC3E}">
        <p14:creationId xmlns:p14="http://schemas.microsoft.com/office/powerpoint/2010/main" val="1055724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70A0A51-82A4-A04B-9230-4CD1E0E57963}"/>
              </a:ext>
            </a:extLst>
          </p:cNvPr>
          <p:cNvPicPr>
            <a:picLocks noChangeAspect="1"/>
          </p:cNvPicPr>
          <p:nvPr/>
        </p:nvPicPr>
        <p:blipFill rotWithShape="1">
          <a:blip r:embed="rId2"/>
          <a:srcRect b="25000"/>
          <a:stretch/>
        </p:blipFill>
        <p:spPr>
          <a:xfrm>
            <a:off x="20" y="10"/>
            <a:ext cx="12191980" cy="6857990"/>
          </a:xfrm>
          <a:prstGeom prst="rect">
            <a:avLst/>
          </a:prstGeom>
        </p:spPr>
      </p:pic>
    </p:spTree>
    <p:extLst>
      <p:ext uri="{BB962C8B-B14F-4D97-AF65-F5344CB8AC3E}">
        <p14:creationId xmlns:p14="http://schemas.microsoft.com/office/powerpoint/2010/main" val="27846507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a:extLst>
              <a:ext uri="{FF2B5EF4-FFF2-40B4-BE49-F238E27FC236}">
                <a16:creationId xmlns:a16="http://schemas.microsoft.com/office/drawing/2014/main" xmlns="" id="{BF84039F-FD20-B349-9FCB-3B59D85C2D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67214" y="0"/>
            <a:ext cx="2974975"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21798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38" name="Rectangle 137">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40" name="Rectangle 139">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9458" name="Title 1">
            <a:extLst>
              <a:ext uri="{FF2B5EF4-FFF2-40B4-BE49-F238E27FC236}">
                <a16:creationId xmlns:a16="http://schemas.microsoft.com/office/drawing/2014/main" xmlns="" id="{F19950FE-9E5D-7041-8E62-4765A125FB8E}"/>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Anarchy or not ?</a:t>
            </a:r>
          </a:p>
        </p:txBody>
      </p:sp>
      <p:sp>
        <p:nvSpPr>
          <p:cNvPr id="33795" name="Content Placeholder 2">
            <a:extLst>
              <a:ext uri="{FF2B5EF4-FFF2-40B4-BE49-F238E27FC236}">
                <a16:creationId xmlns:a16="http://schemas.microsoft.com/office/drawing/2014/main" xmlns="" id="{B5AD56C9-02A7-D548-A440-84A12C7FE161}"/>
              </a:ext>
            </a:extLst>
          </p:cNvPr>
          <p:cNvSpPr>
            <a:spLocks noGrp="1"/>
          </p:cNvSpPr>
          <p:nvPr>
            <p:ph idx="1"/>
          </p:nvPr>
        </p:nvSpPr>
        <p:spPr>
          <a:xfrm>
            <a:off x="643337" y="1168400"/>
            <a:ext cx="6326423" cy="4521200"/>
          </a:xfrm>
        </p:spPr>
        <p:txBody>
          <a:bodyPr rtlCol="0" anchor="ctr">
            <a:noAutofit/>
          </a:bodyPr>
          <a:lstStyle/>
          <a:p>
            <a:pPr marL="182880" indent="-182880">
              <a:buClr>
                <a:schemeClr val="tx1">
                  <a:lumMod val="85000"/>
                  <a:lumOff val="15000"/>
                </a:schemeClr>
              </a:buClr>
              <a:defRPr/>
            </a:pPr>
            <a:r>
              <a:rPr lang="en-GB" altLang="en-US" sz="2600" dirty="0"/>
              <a:t>The capacity to follow rules and regulations is far more advanced in  humans than in any other species (</a:t>
            </a:r>
            <a:r>
              <a:rPr lang="en-GB" altLang="en-US" sz="2600" dirty="0" err="1"/>
              <a:t>Baumeister</a:t>
            </a:r>
            <a:r>
              <a:rPr lang="en-GB" altLang="en-US" sz="2600" dirty="0"/>
              <a:t>, 2005).  </a:t>
            </a:r>
          </a:p>
          <a:p>
            <a:pPr marL="182880" indent="-182880">
              <a:buClr>
                <a:schemeClr val="tx1">
                  <a:lumMod val="85000"/>
                  <a:lumOff val="15000"/>
                </a:schemeClr>
              </a:buClr>
              <a:defRPr/>
            </a:pPr>
            <a:r>
              <a:rPr lang="en-GB" altLang="en-US" sz="2600" dirty="0"/>
              <a:t>Without this vital capacity, modern society would cease to function in any meaningful form. </a:t>
            </a:r>
          </a:p>
          <a:p>
            <a:pPr marL="182880" indent="-182880">
              <a:buClr>
                <a:schemeClr val="tx1">
                  <a:lumMod val="85000"/>
                  <a:lumOff val="15000"/>
                </a:schemeClr>
              </a:buClr>
              <a:defRPr/>
            </a:pPr>
            <a:r>
              <a:rPr lang="en-GB" altLang="en-US" sz="2600" dirty="0"/>
              <a:t>Adherence to social regulations (</a:t>
            </a:r>
            <a:r>
              <a:rPr lang="en-GB" altLang="en-US" sz="2600" dirty="0" err="1"/>
              <a:t>eg</a:t>
            </a:r>
            <a:r>
              <a:rPr lang="en-GB" altLang="en-US" sz="2600" dirty="0"/>
              <a:t> norms, morals and laws) is especially important, having benefits for individuals and society.</a:t>
            </a:r>
          </a:p>
          <a:p>
            <a:pPr marL="182880" indent="-182880">
              <a:buClr>
                <a:schemeClr val="tx1">
                  <a:lumMod val="85000"/>
                  <a:lumOff val="15000"/>
                </a:schemeClr>
              </a:buClr>
              <a:defRPr/>
            </a:pPr>
            <a:r>
              <a:rPr lang="en-GB" altLang="en-US" sz="2600" dirty="0"/>
              <a:t>When individuals comply, there is a safer, healthier, generally more desirable result.</a:t>
            </a:r>
          </a:p>
        </p:txBody>
      </p:sp>
    </p:spTree>
    <p:extLst>
      <p:ext uri="{BB962C8B-B14F-4D97-AF65-F5344CB8AC3E}">
        <p14:creationId xmlns:p14="http://schemas.microsoft.com/office/powerpoint/2010/main" val="14890444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482" name="Title 1">
            <a:extLst>
              <a:ext uri="{FF2B5EF4-FFF2-40B4-BE49-F238E27FC236}">
                <a16:creationId xmlns:a16="http://schemas.microsoft.com/office/drawing/2014/main" xmlns="" id="{498F13A5-30EF-EA4A-AA3B-A5A471914D38}"/>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However …</a:t>
            </a:r>
          </a:p>
        </p:txBody>
      </p:sp>
      <p:sp>
        <p:nvSpPr>
          <p:cNvPr id="20483" name="Content Placeholder 2">
            <a:extLst>
              <a:ext uri="{FF2B5EF4-FFF2-40B4-BE49-F238E27FC236}">
                <a16:creationId xmlns:a16="http://schemas.microsoft.com/office/drawing/2014/main" xmlns="" id="{D3BD3AE6-C33E-6943-9A7F-257D9404F745}"/>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Human life is saturated with rules.</a:t>
            </a:r>
          </a:p>
          <a:p>
            <a:pPr eaLnBrk="1" hangingPunct="1"/>
            <a:r>
              <a:rPr lang="en-GB" altLang="en-US" sz="2400" dirty="0"/>
              <a:t>What about business ?</a:t>
            </a:r>
          </a:p>
          <a:p>
            <a:pPr eaLnBrk="1" hangingPunct="1"/>
            <a:r>
              <a:rPr lang="en-GB" altLang="en-US" sz="2400" dirty="0"/>
              <a:t>When businesses comply, there is a safer, healthier, generally more desirable result.</a:t>
            </a:r>
          </a:p>
          <a:p>
            <a:pPr eaLnBrk="1" hangingPunct="1"/>
            <a:endParaRPr lang="en-GB" altLang="en-US" dirty="0"/>
          </a:p>
          <a:p>
            <a:pPr eaLnBrk="1" hangingPunct="1"/>
            <a:endParaRPr lang="en-GB" altLang="en-US" dirty="0"/>
          </a:p>
        </p:txBody>
      </p:sp>
    </p:spTree>
    <p:extLst>
      <p:ext uri="{BB962C8B-B14F-4D97-AF65-F5344CB8AC3E}">
        <p14:creationId xmlns:p14="http://schemas.microsoft.com/office/powerpoint/2010/main" val="4239507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B32F73EB-B46F-4F77-B3DC-7C374906F3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4" name="Rectangle 73">
            <a:extLst>
              <a:ext uri="{FF2B5EF4-FFF2-40B4-BE49-F238E27FC236}">
                <a16:creationId xmlns:a16="http://schemas.microsoft.com/office/drawing/2014/main" xmlns="" id="{ADDB10B3-CF45-4294-8994-0E8AD1FC6E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6" name="Rectangle 75">
            <a:extLst>
              <a:ext uri="{FF2B5EF4-FFF2-40B4-BE49-F238E27FC236}">
                <a16:creationId xmlns:a16="http://schemas.microsoft.com/office/drawing/2014/main" xmlns="" id="{5145417F-1D1B-48A7-B4DA-BAD73B02C8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78" name="Rectangle 77">
            <a:extLst>
              <a:ext uri="{FF2B5EF4-FFF2-40B4-BE49-F238E27FC236}">
                <a16:creationId xmlns:a16="http://schemas.microsoft.com/office/drawing/2014/main" xmlns="" id="{13CF9D9F-1672-4D0C-934E-CD9EE1BE54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0" name="Group 79">
            <a:extLst>
              <a:ext uri="{FF2B5EF4-FFF2-40B4-BE49-F238E27FC236}">
                <a16:creationId xmlns:a16="http://schemas.microsoft.com/office/drawing/2014/main" xmlns="" id="{1558C702-CA14-4264-B8FC-A5120F75DE0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828372" y="1267730"/>
            <a:ext cx="1567331" cy="645295"/>
            <a:chOff x="5318306" y="1386268"/>
            <a:chExt cx="1567331" cy="645295"/>
          </a:xfrm>
        </p:grpSpPr>
        <p:cxnSp>
          <p:nvCxnSpPr>
            <p:cNvPr id="81" name="Straight Connector 80">
              <a:extLst>
                <a:ext uri="{FF2B5EF4-FFF2-40B4-BE49-F238E27FC236}">
                  <a16:creationId xmlns:a16="http://schemas.microsoft.com/office/drawing/2014/main" xmlns="" id="{6621A72C-7343-4A22-8700-696C5860A21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BB44A4DC-7861-4DCC-9931-5A075855D6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E16C316F-BFB5-424F-A951-E962A3B745C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85" name="Rectangle 84">
            <a:extLst>
              <a:ext uri="{FF2B5EF4-FFF2-40B4-BE49-F238E27FC236}">
                <a16:creationId xmlns:a16="http://schemas.microsoft.com/office/drawing/2014/main" xmlns="" id="{B66F8A2C-B8CF-4B20-9A73-2ADCF63027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1"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7" name="Rectangle 86">
            <a:extLst>
              <a:ext uri="{FF2B5EF4-FFF2-40B4-BE49-F238E27FC236}">
                <a16:creationId xmlns:a16="http://schemas.microsoft.com/office/drawing/2014/main" xmlns="" id="{180C23B1-7427-4DF4-BFF1-60CD7E93BC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9" name="Rectangle 88">
            <a:extLst>
              <a:ext uri="{FF2B5EF4-FFF2-40B4-BE49-F238E27FC236}">
                <a16:creationId xmlns:a16="http://schemas.microsoft.com/office/drawing/2014/main" xmlns="" id="{B5DD78E9-DE0D-47AF-A0DB-F475221E3D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32108" y="610955"/>
            <a:ext cx="10927784" cy="563609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91" name="Rectangle 90">
            <a:extLst>
              <a:ext uri="{FF2B5EF4-FFF2-40B4-BE49-F238E27FC236}">
                <a16:creationId xmlns:a16="http://schemas.microsoft.com/office/drawing/2014/main" xmlns="" id="{A118D329-2010-4A15-B57C-429FFAE35B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7052" y="777240"/>
            <a:ext cx="10597896" cy="5303520"/>
          </a:xfrm>
          <a:prstGeom prst="rect">
            <a:avLst/>
          </a:prstGeom>
          <a:solidFill>
            <a:schemeClr val="bg1"/>
          </a:solidFill>
          <a:ln w="6350" cap="sq" cmpd="sng" algn="ctr">
            <a:solidFill>
              <a:schemeClr val="tx1">
                <a:lumMod val="75000"/>
                <a:lumOff val="25000"/>
              </a:schemeClr>
            </a:solidFill>
            <a:prstDash val="solid"/>
            <a:miter lim="800000"/>
          </a:ln>
          <a:effectLst/>
        </p:spPr>
      </p:sp>
      <p:sp>
        <p:nvSpPr>
          <p:cNvPr id="21506" name="Title 3">
            <a:extLst>
              <a:ext uri="{FF2B5EF4-FFF2-40B4-BE49-F238E27FC236}">
                <a16:creationId xmlns:a16="http://schemas.microsoft.com/office/drawing/2014/main" xmlns="" id="{94CD13B5-F1DA-284C-9DBA-921BB15B5B69}"/>
              </a:ext>
            </a:extLst>
          </p:cNvPr>
          <p:cNvSpPr>
            <a:spLocks noGrp="1"/>
          </p:cNvSpPr>
          <p:nvPr>
            <p:ph type="title"/>
          </p:nvPr>
        </p:nvSpPr>
        <p:spPr>
          <a:xfrm>
            <a:off x="1263520" y="1272800"/>
            <a:ext cx="6544620" cy="4312402"/>
          </a:xfrm>
        </p:spPr>
        <p:txBody>
          <a:bodyPr vert="horz" lIns="91440" tIns="45720" rIns="91440" bIns="45720" rtlCol="0" anchor="ctr">
            <a:normAutofit/>
          </a:bodyPr>
          <a:lstStyle/>
          <a:p>
            <a:pPr algn="r">
              <a:lnSpc>
                <a:spcPct val="83000"/>
              </a:lnSpc>
            </a:pPr>
            <a:r>
              <a:rPr lang="en-US" altLang="en-US" sz="6800" cap="all" spc="-100">
                <a:solidFill>
                  <a:schemeClr val="tx1"/>
                </a:solidFill>
              </a:rPr>
              <a:t>Self-regulation</a:t>
            </a:r>
          </a:p>
        </p:txBody>
      </p:sp>
      <p:sp>
        <p:nvSpPr>
          <p:cNvPr id="21507" name="Content Placeholder 4">
            <a:extLst>
              <a:ext uri="{FF2B5EF4-FFF2-40B4-BE49-F238E27FC236}">
                <a16:creationId xmlns:a16="http://schemas.microsoft.com/office/drawing/2014/main" xmlns="" id="{28471F27-C8AF-D54F-9718-475D209CF48B}"/>
              </a:ext>
            </a:extLst>
          </p:cNvPr>
          <p:cNvSpPr>
            <a:spLocks noGrp="1"/>
          </p:cNvSpPr>
          <p:nvPr>
            <p:ph idx="1"/>
          </p:nvPr>
        </p:nvSpPr>
        <p:spPr>
          <a:xfrm>
            <a:off x="8473440" y="1272800"/>
            <a:ext cx="2481307" cy="4312402"/>
          </a:xfrm>
        </p:spPr>
        <p:txBody>
          <a:bodyPr vert="horz" lIns="91440" tIns="45720" rIns="91440" bIns="45720" rtlCol="0" anchor="ctr">
            <a:normAutofit/>
          </a:bodyPr>
          <a:lstStyle/>
          <a:p>
            <a:pPr marL="0" indent="0">
              <a:spcBef>
                <a:spcPts val="0"/>
              </a:spcBef>
              <a:spcAft>
                <a:spcPts val="600"/>
              </a:spcAft>
              <a:buNone/>
            </a:pPr>
            <a:r>
              <a:rPr lang="en-US" altLang="en-US" sz="2000" spc="80"/>
              <a:t>The darling of the industry</a:t>
            </a:r>
          </a:p>
        </p:txBody>
      </p:sp>
      <p:cxnSp>
        <p:nvCxnSpPr>
          <p:cNvPr id="93" name="Straight Connector 92">
            <a:extLst>
              <a:ext uri="{FF2B5EF4-FFF2-40B4-BE49-F238E27FC236}">
                <a16:creationId xmlns:a16="http://schemas.microsoft.com/office/drawing/2014/main" xmlns="" id="{994262BC-EE98-4BD6-82DB-4955E8DCC29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129872" y="2057401"/>
            <a:ext cx="0" cy="274320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0345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70120F84-A866-4D9F-8B1C-9120A013D6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74" name="Rectangle 73">
            <a:extLst>
              <a:ext uri="{FF2B5EF4-FFF2-40B4-BE49-F238E27FC236}">
                <a16:creationId xmlns:a16="http://schemas.microsoft.com/office/drawing/2014/main" xmlns="" id="{252FEFEF-6AC0-46B6-AC09-11FC56196F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10312" y="226665"/>
            <a:ext cx="11722608" cy="6382512"/>
          </a:xfrm>
          <a:prstGeom prst="rect">
            <a:avLst/>
          </a:prstGeom>
          <a:ln w="6350" cap="flat" cmpd="sng" algn="ctr">
            <a:noFill/>
            <a:prstDash val="solid"/>
          </a:ln>
          <a:effectLst>
            <a:softEdge rad="0"/>
          </a:effectLst>
        </p:spPr>
      </p:sp>
      <p:sp>
        <p:nvSpPr>
          <p:cNvPr id="22530" name="Title 1">
            <a:extLst>
              <a:ext uri="{FF2B5EF4-FFF2-40B4-BE49-F238E27FC236}">
                <a16:creationId xmlns:a16="http://schemas.microsoft.com/office/drawing/2014/main" xmlns="" id="{30DCEF19-5B0A-4B44-BE0F-E8908E56D21E}"/>
              </a:ext>
            </a:extLst>
          </p:cNvPr>
          <p:cNvSpPr>
            <a:spLocks noGrp="1"/>
          </p:cNvSpPr>
          <p:nvPr>
            <p:ph type="title"/>
          </p:nvPr>
        </p:nvSpPr>
        <p:spPr>
          <a:xfrm>
            <a:off x="1175512" y="870132"/>
            <a:ext cx="9792208" cy="1527078"/>
          </a:xfrm>
        </p:spPr>
        <p:txBody>
          <a:bodyPr>
            <a:normAutofit/>
          </a:bodyPr>
          <a:lstStyle/>
          <a:p>
            <a:pPr eaLnBrk="1" hangingPunct="1"/>
            <a:r>
              <a:rPr lang="en-GB" altLang="en-US"/>
              <a:t>Self-regulation to be the best kind of control</a:t>
            </a:r>
          </a:p>
        </p:txBody>
      </p:sp>
      <p:sp>
        <p:nvSpPr>
          <p:cNvPr id="22531" name="Content Placeholder 2">
            <a:extLst>
              <a:ext uri="{FF2B5EF4-FFF2-40B4-BE49-F238E27FC236}">
                <a16:creationId xmlns:a16="http://schemas.microsoft.com/office/drawing/2014/main" xmlns="" id="{BA6C91C0-DCA8-8D41-A0E9-35EF4851F3D0}"/>
              </a:ext>
            </a:extLst>
          </p:cNvPr>
          <p:cNvSpPr>
            <a:spLocks noGrp="1"/>
          </p:cNvSpPr>
          <p:nvPr>
            <p:ph idx="1"/>
          </p:nvPr>
        </p:nvSpPr>
        <p:spPr>
          <a:xfrm>
            <a:off x="1175512" y="2557849"/>
            <a:ext cx="9792208" cy="3407862"/>
          </a:xfrm>
        </p:spPr>
        <p:txBody>
          <a:bodyPr>
            <a:normAutofit/>
          </a:bodyPr>
          <a:lstStyle/>
          <a:p>
            <a:pPr eaLnBrk="1" hangingPunct="1"/>
            <a:r>
              <a:rPr lang="en-GB" altLang="en-US" sz="2400" dirty="0"/>
              <a:t>In their election document, the country's Catholic bishops – who are not known for their support of free market economics – pointed out: </a:t>
            </a:r>
          </a:p>
          <a:p>
            <a:pPr lvl="1" eaLnBrk="1" hangingPunct="1"/>
            <a:r>
              <a:rPr lang="en-GB" altLang="en-US" sz="2400" dirty="0"/>
              <a:t>"A society that is held together just by compliance to rules is inherently fragile, open to further abuses which will be met by a further expansion of regulation.”</a:t>
            </a:r>
          </a:p>
          <a:p>
            <a:pPr eaLnBrk="1" hangingPunct="1"/>
            <a:endParaRPr lang="en-GB" altLang="en-US" dirty="0"/>
          </a:p>
        </p:txBody>
      </p:sp>
    </p:spTree>
    <p:extLst>
      <p:ext uri="{BB962C8B-B14F-4D97-AF65-F5344CB8AC3E}">
        <p14:creationId xmlns:p14="http://schemas.microsoft.com/office/powerpoint/2010/main" val="33878058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70120F84-A866-4D9F-8B1C-9120A013D6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74" name="Rectangle 73">
            <a:extLst>
              <a:ext uri="{FF2B5EF4-FFF2-40B4-BE49-F238E27FC236}">
                <a16:creationId xmlns:a16="http://schemas.microsoft.com/office/drawing/2014/main" xmlns="" id="{252FEFEF-6AC0-46B6-AC09-11FC56196F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10312" y="226665"/>
            <a:ext cx="11722608" cy="6382512"/>
          </a:xfrm>
          <a:prstGeom prst="rect">
            <a:avLst/>
          </a:prstGeom>
          <a:ln w="6350" cap="flat" cmpd="sng" algn="ctr">
            <a:noFill/>
            <a:prstDash val="solid"/>
          </a:ln>
          <a:effectLst>
            <a:softEdge rad="0"/>
          </a:effectLst>
        </p:spPr>
      </p:sp>
      <p:sp>
        <p:nvSpPr>
          <p:cNvPr id="24578" name="Title 4">
            <a:extLst>
              <a:ext uri="{FF2B5EF4-FFF2-40B4-BE49-F238E27FC236}">
                <a16:creationId xmlns:a16="http://schemas.microsoft.com/office/drawing/2014/main" xmlns="" id="{2EE181F6-AA0C-7845-9E22-0CAD1BFE3B8F}"/>
              </a:ext>
            </a:extLst>
          </p:cNvPr>
          <p:cNvSpPr>
            <a:spLocks noGrp="1"/>
          </p:cNvSpPr>
          <p:nvPr>
            <p:ph type="title"/>
          </p:nvPr>
        </p:nvSpPr>
        <p:spPr>
          <a:xfrm>
            <a:off x="1175512" y="870132"/>
            <a:ext cx="9792208" cy="1527078"/>
          </a:xfrm>
        </p:spPr>
        <p:txBody>
          <a:bodyPr>
            <a:normAutofit/>
          </a:bodyPr>
          <a:lstStyle/>
          <a:p>
            <a:pPr eaLnBrk="1" hangingPunct="1"/>
            <a:r>
              <a:rPr lang="en-GB" altLang="en-US"/>
              <a:t>Principles and trends</a:t>
            </a:r>
          </a:p>
        </p:txBody>
      </p:sp>
      <p:sp>
        <p:nvSpPr>
          <p:cNvPr id="24579" name="Content Placeholder 5">
            <a:extLst>
              <a:ext uri="{FF2B5EF4-FFF2-40B4-BE49-F238E27FC236}">
                <a16:creationId xmlns:a16="http://schemas.microsoft.com/office/drawing/2014/main" xmlns="" id="{AEA77D44-3B48-0F42-9954-F937D940261F}"/>
              </a:ext>
            </a:extLst>
          </p:cNvPr>
          <p:cNvSpPr>
            <a:spLocks noGrp="1"/>
          </p:cNvSpPr>
          <p:nvPr>
            <p:ph idx="1"/>
          </p:nvPr>
        </p:nvSpPr>
        <p:spPr>
          <a:xfrm>
            <a:off x="1175512" y="2557849"/>
            <a:ext cx="9792208" cy="3407862"/>
          </a:xfrm>
        </p:spPr>
        <p:txBody>
          <a:bodyPr>
            <a:normAutofit/>
          </a:bodyPr>
          <a:lstStyle/>
          <a:p>
            <a:pPr eaLnBrk="1" hangingPunct="1"/>
            <a:r>
              <a:rPr lang="en-GB" altLang="en-US" sz="2400" dirty="0"/>
              <a:t>The state cant do it all ....................</a:t>
            </a:r>
          </a:p>
          <a:p>
            <a:pPr eaLnBrk="1" hangingPunct="1"/>
            <a:r>
              <a:rPr lang="en-GB" altLang="en-US" sz="2400" dirty="0"/>
              <a:t>Markets ... it was assumed ... could be kept in check largely by a minimalist state and corporate self-regulation.</a:t>
            </a:r>
          </a:p>
          <a:p>
            <a:pPr eaLnBrk="1" hangingPunct="1"/>
            <a:r>
              <a:rPr lang="en-CA" altLang="en-US" sz="2400" dirty="0"/>
              <a:t>More connected to all stakeholders involved.</a:t>
            </a:r>
          </a:p>
          <a:p>
            <a:pPr eaLnBrk="1" hangingPunct="1"/>
            <a:endParaRPr lang="en-CA" altLang="en-US" dirty="0"/>
          </a:p>
          <a:p>
            <a:pPr eaLnBrk="1" hangingPunct="1"/>
            <a:endParaRPr lang="en-GB" altLang="en-US" dirty="0"/>
          </a:p>
        </p:txBody>
      </p:sp>
    </p:spTree>
    <p:extLst>
      <p:ext uri="{BB962C8B-B14F-4D97-AF65-F5344CB8AC3E}">
        <p14:creationId xmlns:p14="http://schemas.microsoft.com/office/powerpoint/2010/main" val="29266763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5602" name="Title 1">
            <a:extLst>
              <a:ext uri="{FF2B5EF4-FFF2-40B4-BE49-F238E27FC236}">
                <a16:creationId xmlns:a16="http://schemas.microsoft.com/office/drawing/2014/main" xmlns="" id="{595F3E58-E04A-7F47-881B-34725429AC87}"/>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Continued</a:t>
            </a:r>
          </a:p>
        </p:txBody>
      </p:sp>
      <p:sp>
        <p:nvSpPr>
          <p:cNvPr id="25603" name="Content Placeholder 2">
            <a:extLst>
              <a:ext uri="{FF2B5EF4-FFF2-40B4-BE49-F238E27FC236}">
                <a16:creationId xmlns:a16="http://schemas.microsoft.com/office/drawing/2014/main" xmlns="" id="{19BAFA32-F14A-8C43-A0DB-6C12CB51AA54}"/>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“Softer”, voluntary approaches to business regulation – promoted to improve company performance relating to social and sustainable development and human rights. </a:t>
            </a:r>
          </a:p>
          <a:p>
            <a:pPr eaLnBrk="1" hangingPunct="1"/>
            <a:r>
              <a:rPr lang="en-GB" altLang="en-US" sz="2400" dirty="0"/>
              <a:t>Designed by business interests and NGOs.</a:t>
            </a:r>
          </a:p>
          <a:p>
            <a:pPr eaLnBrk="1" hangingPunct="1"/>
            <a:r>
              <a:rPr lang="en-GB" altLang="en-US" sz="2400" dirty="0"/>
              <a:t>Superior in relation to legal “harder” approaches involving state actors. </a:t>
            </a:r>
          </a:p>
        </p:txBody>
      </p:sp>
    </p:spTree>
    <p:extLst>
      <p:ext uri="{BB962C8B-B14F-4D97-AF65-F5344CB8AC3E}">
        <p14:creationId xmlns:p14="http://schemas.microsoft.com/office/powerpoint/2010/main" val="21805268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7650" name="Rectangle 2">
            <a:extLst>
              <a:ext uri="{FF2B5EF4-FFF2-40B4-BE49-F238E27FC236}">
                <a16:creationId xmlns:a16="http://schemas.microsoft.com/office/drawing/2014/main" xmlns="" id="{21650559-746F-E243-BFDE-38F4D7858017}"/>
              </a:ext>
            </a:extLst>
          </p:cNvPr>
          <p:cNvSpPr>
            <a:spLocks noGrp="1" noChangeArrowheads="1"/>
          </p:cNvSpPr>
          <p:nvPr>
            <p:ph type="title"/>
          </p:nvPr>
        </p:nvSpPr>
        <p:spPr>
          <a:xfrm>
            <a:off x="8019287" y="1168400"/>
            <a:ext cx="3697043" cy="4521200"/>
          </a:xfrm>
        </p:spPr>
        <p:txBody>
          <a:bodyPr>
            <a:normAutofit/>
          </a:bodyPr>
          <a:lstStyle/>
          <a:p>
            <a:pPr eaLnBrk="1" hangingPunct="1"/>
            <a:r>
              <a:rPr lang="en-CA" altLang="en-US" sz="4000">
                <a:solidFill>
                  <a:srgbClr val="FFFFFF"/>
                </a:solidFill>
              </a:rPr>
              <a:t>Continued</a:t>
            </a:r>
          </a:p>
        </p:txBody>
      </p:sp>
      <p:sp>
        <p:nvSpPr>
          <p:cNvPr id="27651" name="Rectangle 3">
            <a:extLst>
              <a:ext uri="{FF2B5EF4-FFF2-40B4-BE49-F238E27FC236}">
                <a16:creationId xmlns:a16="http://schemas.microsoft.com/office/drawing/2014/main" xmlns="" id="{E1805AAA-4CEE-A34B-95D8-391D054BCF99}"/>
              </a:ext>
            </a:extLst>
          </p:cNvPr>
          <p:cNvSpPr>
            <a:spLocks noGrp="1" noChangeArrowheads="1"/>
          </p:cNvSpPr>
          <p:nvPr>
            <p:ph idx="1"/>
          </p:nvPr>
        </p:nvSpPr>
        <p:spPr>
          <a:xfrm>
            <a:off x="643337" y="1168400"/>
            <a:ext cx="6326423" cy="4521200"/>
          </a:xfrm>
        </p:spPr>
        <p:txBody>
          <a:bodyPr anchor="ctr">
            <a:normAutofit/>
          </a:bodyPr>
          <a:lstStyle/>
          <a:p>
            <a:pPr eaLnBrk="1" hangingPunct="1"/>
            <a:r>
              <a:rPr lang="en-US" altLang="en-US" sz="2800" dirty="0"/>
              <a:t>Greater levels of democracy/participation</a:t>
            </a:r>
          </a:p>
          <a:p>
            <a:pPr lvl="1" eaLnBrk="1" hangingPunct="1"/>
            <a:r>
              <a:rPr lang="en-US" altLang="en-US" sz="2800" dirty="0">
                <a:ea typeface="ＭＳ Ｐゴシック" panose="020B0600070205080204" pitchFamily="34" charset="-128"/>
              </a:rPr>
              <a:t>From hierarchical to decentralized regulation</a:t>
            </a:r>
          </a:p>
          <a:p>
            <a:pPr lvl="1" eaLnBrk="1" hangingPunct="1"/>
            <a:r>
              <a:rPr lang="en-US" altLang="en-US" sz="2800" dirty="0">
                <a:ea typeface="ＭＳ Ｐゴシック" panose="020B0600070205080204" pitchFamily="34" charset="-128"/>
              </a:rPr>
              <a:t>From external to internal self-regulation</a:t>
            </a:r>
          </a:p>
          <a:p>
            <a:pPr lvl="1" eaLnBrk="1" hangingPunct="1"/>
            <a:r>
              <a:rPr lang="en-US" altLang="en-US" sz="2800" dirty="0">
                <a:ea typeface="ＭＳ Ｐゴシック" panose="020B0600070205080204" pitchFamily="34" charset="-128"/>
              </a:rPr>
              <a:t>Greater stakeholder involvement</a:t>
            </a:r>
          </a:p>
          <a:p>
            <a:pPr lvl="1" eaLnBrk="1" hangingPunct="1"/>
            <a:r>
              <a:rPr lang="en-US" altLang="en-US" sz="2800" dirty="0">
                <a:ea typeface="ＭＳ Ｐゴシック" panose="020B0600070205080204" pitchFamily="34" charset="-128"/>
              </a:rPr>
              <a:t>Greater integration with everyday exchange</a:t>
            </a:r>
            <a:endParaRPr lang="en-CA" altLang="en-US" sz="2800" dirty="0">
              <a:ea typeface="ＭＳ Ｐゴシック" panose="020B0600070205080204" pitchFamily="34" charset="-128"/>
            </a:endParaRPr>
          </a:p>
        </p:txBody>
      </p:sp>
    </p:spTree>
    <p:extLst>
      <p:ext uri="{BB962C8B-B14F-4D97-AF65-F5344CB8AC3E}">
        <p14:creationId xmlns:p14="http://schemas.microsoft.com/office/powerpoint/2010/main" val="39501211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9698" name="Rectangle 2">
            <a:extLst>
              <a:ext uri="{FF2B5EF4-FFF2-40B4-BE49-F238E27FC236}">
                <a16:creationId xmlns:a16="http://schemas.microsoft.com/office/drawing/2014/main" xmlns="" id="{50ED3653-030A-CC46-B551-FEE4D9308D57}"/>
              </a:ext>
            </a:extLst>
          </p:cNvPr>
          <p:cNvSpPr>
            <a:spLocks noGrp="1" noChangeArrowheads="1"/>
          </p:cNvSpPr>
          <p:nvPr>
            <p:ph type="title"/>
          </p:nvPr>
        </p:nvSpPr>
        <p:spPr>
          <a:xfrm>
            <a:off x="8019287" y="1168400"/>
            <a:ext cx="3697043" cy="4521200"/>
          </a:xfrm>
        </p:spPr>
        <p:txBody>
          <a:bodyPr>
            <a:normAutofit/>
          </a:bodyPr>
          <a:lstStyle/>
          <a:p>
            <a:pPr eaLnBrk="1" hangingPunct="1"/>
            <a:r>
              <a:rPr lang="en-GB" altLang="en-US" sz="4000">
                <a:solidFill>
                  <a:srgbClr val="FFFFFF"/>
                </a:solidFill>
              </a:rPr>
              <a:t>Historical Trends in Regulation</a:t>
            </a:r>
          </a:p>
        </p:txBody>
      </p:sp>
      <p:sp>
        <p:nvSpPr>
          <p:cNvPr id="29699" name="Rectangle 3">
            <a:extLst>
              <a:ext uri="{FF2B5EF4-FFF2-40B4-BE49-F238E27FC236}">
                <a16:creationId xmlns:a16="http://schemas.microsoft.com/office/drawing/2014/main" xmlns="" id="{769278F0-D810-7B4B-B0C6-8E83FE663089}"/>
              </a:ext>
            </a:extLst>
          </p:cNvPr>
          <p:cNvSpPr>
            <a:spLocks noGrp="1" noChangeArrowheads="1"/>
          </p:cNvSpPr>
          <p:nvPr>
            <p:ph idx="1"/>
          </p:nvPr>
        </p:nvSpPr>
        <p:spPr>
          <a:xfrm>
            <a:off x="643337" y="1168400"/>
            <a:ext cx="6326423" cy="4521200"/>
          </a:xfrm>
        </p:spPr>
        <p:txBody>
          <a:bodyPr anchor="ctr">
            <a:noAutofit/>
          </a:bodyPr>
          <a:lstStyle/>
          <a:p>
            <a:pPr eaLnBrk="1" hangingPunct="1"/>
            <a:r>
              <a:rPr lang="en-US" altLang="en-US" sz="2400" dirty="0"/>
              <a:t>Early industrialism: separation between state and markets.  Focus on production.</a:t>
            </a:r>
          </a:p>
          <a:p>
            <a:pPr eaLnBrk="1" hangingPunct="1"/>
            <a:r>
              <a:rPr lang="en-US" altLang="en-US" sz="2400" dirty="0"/>
              <a:t>Fordist &amp; state-socialist industrialism: </a:t>
            </a:r>
          </a:p>
          <a:p>
            <a:pPr lvl="1" eaLnBrk="1" hangingPunct="1"/>
            <a:r>
              <a:rPr lang="en-US" altLang="en-US" sz="2400" dirty="0">
                <a:ea typeface="ＭＳ Ｐゴシック" panose="020B0600070205080204" pitchFamily="34" charset="-128"/>
              </a:rPr>
              <a:t>More concern with consumption / demand.</a:t>
            </a:r>
          </a:p>
          <a:p>
            <a:pPr lvl="1" eaLnBrk="1" hangingPunct="1"/>
            <a:r>
              <a:rPr lang="en-US" altLang="en-US" sz="2400" dirty="0">
                <a:ea typeface="ＭＳ Ｐゴシック" panose="020B0600070205080204" pitchFamily="34" charset="-128"/>
              </a:rPr>
              <a:t>Need for more planning: political-economic intervention.    </a:t>
            </a:r>
          </a:p>
          <a:p>
            <a:pPr eaLnBrk="1" hangingPunct="1"/>
            <a:r>
              <a:rPr lang="en-US" altLang="en-US" sz="2400" dirty="0"/>
              <a:t>Today:  </a:t>
            </a:r>
            <a:r>
              <a:rPr lang="en-US" altLang="en-US" sz="2400" i="1" dirty="0"/>
              <a:t>even greater involvement</a:t>
            </a:r>
            <a:r>
              <a:rPr lang="en-US" altLang="en-US" sz="2400" dirty="0"/>
              <a:t> of consciousness &amp; planning is necessary</a:t>
            </a:r>
          </a:p>
          <a:p>
            <a:pPr lvl="1" eaLnBrk="1" hangingPunct="1"/>
            <a:r>
              <a:rPr lang="en-US" altLang="en-US" sz="2400" dirty="0">
                <a:ea typeface="ＭＳ Ｐゴシック" panose="020B0600070205080204" pitchFamily="34" charset="-128"/>
              </a:rPr>
              <a:t>Post-Fordist globalization: avoidance or disguising of conscious planning.</a:t>
            </a:r>
            <a:endParaRPr lang="en-CA" altLang="en-US" sz="2400" dirty="0"/>
          </a:p>
        </p:txBody>
      </p:sp>
    </p:spTree>
    <p:extLst>
      <p:ext uri="{BB962C8B-B14F-4D97-AF65-F5344CB8AC3E}">
        <p14:creationId xmlns:p14="http://schemas.microsoft.com/office/powerpoint/2010/main" val="7788218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6" name="Rectangle 75">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8" name="Rectangle 77">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0722" name="Rectangle 2">
            <a:extLst>
              <a:ext uri="{FF2B5EF4-FFF2-40B4-BE49-F238E27FC236}">
                <a16:creationId xmlns:a16="http://schemas.microsoft.com/office/drawing/2014/main" xmlns="" id="{8615FF41-87B7-154F-B388-1E59E2BDB0BD}"/>
              </a:ext>
            </a:extLst>
          </p:cNvPr>
          <p:cNvSpPr>
            <a:spLocks noGrp="1" noChangeArrowheads="1"/>
          </p:cNvSpPr>
          <p:nvPr>
            <p:ph type="title"/>
          </p:nvPr>
        </p:nvSpPr>
        <p:spPr>
          <a:xfrm>
            <a:off x="8019287" y="1168400"/>
            <a:ext cx="3697043" cy="4521200"/>
          </a:xfrm>
        </p:spPr>
        <p:txBody>
          <a:bodyPr>
            <a:normAutofit/>
          </a:bodyPr>
          <a:lstStyle/>
          <a:p>
            <a:pPr eaLnBrk="1" hangingPunct="1"/>
            <a:r>
              <a:rPr lang="en-GB" altLang="en-US" sz="4000">
                <a:solidFill>
                  <a:srgbClr val="FFFFFF"/>
                </a:solidFill>
              </a:rPr>
              <a:t>Regulation</a:t>
            </a:r>
          </a:p>
        </p:txBody>
      </p:sp>
      <p:sp>
        <p:nvSpPr>
          <p:cNvPr id="40963" name="Rectangle 3">
            <a:extLst>
              <a:ext uri="{FF2B5EF4-FFF2-40B4-BE49-F238E27FC236}">
                <a16:creationId xmlns:a16="http://schemas.microsoft.com/office/drawing/2014/main" xmlns="" id="{D3364FB1-4B5C-884A-8F3F-AE475E451D22}"/>
              </a:ext>
            </a:extLst>
          </p:cNvPr>
          <p:cNvSpPr>
            <a:spLocks noGrp="1" noChangeArrowheads="1"/>
          </p:cNvSpPr>
          <p:nvPr>
            <p:ph idx="1"/>
          </p:nvPr>
        </p:nvSpPr>
        <p:spPr>
          <a:xfrm>
            <a:off x="643337" y="1168400"/>
            <a:ext cx="6326423" cy="4521200"/>
          </a:xfrm>
        </p:spPr>
        <p:txBody>
          <a:bodyPr rtlCol="0" anchor="ctr">
            <a:normAutofit/>
          </a:bodyPr>
          <a:lstStyle/>
          <a:p>
            <a:pPr marL="182880" indent="-182880">
              <a:buClr>
                <a:schemeClr val="tx1">
                  <a:lumMod val="85000"/>
                  <a:lumOff val="15000"/>
                </a:schemeClr>
              </a:buClr>
              <a:defRPr/>
            </a:pPr>
            <a:r>
              <a:rPr lang="en-AU" altLang="en-US" sz="2400" dirty="0"/>
              <a:t>Liberalisation = trend towards markets and prices for co-ordination and away from hierarchies.</a:t>
            </a:r>
          </a:p>
          <a:p>
            <a:pPr marL="182880" indent="-182880">
              <a:buClr>
                <a:schemeClr val="tx1">
                  <a:lumMod val="85000"/>
                  <a:lumOff val="15000"/>
                </a:schemeClr>
              </a:buClr>
              <a:defRPr/>
            </a:pPr>
            <a:r>
              <a:rPr lang="en-GB" altLang="en-US" sz="2400" dirty="0"/>
              <a:t>Growing self-regulation and co-regulation (albeit under the “shadow of hierarchy” – </a:t>
            </a:r>
            <a:r>
              <a:rPr lang="en-GB" altLang="en-US" sz="2400" dirty="0" err="1"/>
              <a:t>Scharpf</a:t>
            </a:r>
            <a:r>
              <a:rPr lang="en-GB" altLang="en-US" sz="2400" dirty="0"/>
              <a:t> 1994 – legislative and executive decisions in order to deal effectively with the problems they are supposed to solve)</a:t>
            </a:r>
          </a:p>
          <a:p>
            <a:pPr marL="182880" indent="-182880">
              <a:buClr>
                <a:schemeClr val="tx1">
                  <a:lumMod val="85000"/>
                  <a:lumOff val="15000"/>
                </a:schemeClr>
              </a:buClr>
              <a:defRPr/>
            </a:pPr>
            <a:r>
              <a:rPr lang="en-AU" altLang="en-US" sz="2400" dirty="0"/>
              <a:t>Internet.</a:t>
            </a:r>
          </a:p>
          <a:p>
            <a:pPr marL="182880" indent="-182880">
              <a:buClr>
                <a:schemeClr val="tx1">
                  <a:lumMod val="85000"/>
                  <a:lumOff val="15000"/>
                </a:schemeClr>
              </a:buClr>
              <a:buNone/>
              <a:defRPr/>
            </a:pPr>
            <a:endParaRPr lang="en-US" altLang="en-US" dirty="0"/>
          </a:p>
        </p:txBody>
      </p:sp>
      <p:sp>
        <p:nvSpPr>
          <p:cNvPr id="30724" name="Slide Number Placeholder 5">
            <a:extLst>
              <a:ext uri="{FF2B5EF4-FFF2-40B4-BE49-F238E27FC236}">
                <a16:creationId xmlns:a16="http://schemas.microsoft.com/office/drawing/2014/main" xmlns="" id="{D4B1E38D-0B68-B94F-A161-BFF7C0E3E126}"/>
              </a:ext>
            </a:extLst>
          </p:cNvPr>
          <p:cNvSpPr>
            <a:spLocks noGrp="1"/>
          </p:cNvSpPr>
          <p:nvPr>
            <p:ph type="sldNum" sz="quarter" idx="12"/>
          </p:nvPr>
        </p:nvSpPr>
        <p:spPr bwMode="auto">
          <a:xfrm>
            <a:off x="10994574" y="6307672"/>
            <a:ext cx="640080" cy="27432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nchorCtr="0" compatLnSpc="1">
            <a:prstTxWarp prst="textNoShape">
              <a:avLst/>
            </a:prstTxWarp>
            <a:normAutofit/>
          </a:bodyPr>
          <a:lstStyle>
            <a:lvl1pPr>
              <a:defRPr sz="2400">
                <a:solidFill>
                  <a:schemeClr val="tx1"/>
                </a:solidFill>
                <a:latin typeface="Arial Narrow" panose="020B0604020202020204" pitchFamily="34" charset="0"/>
                <a:ea typeface="ＭＳ Ｐゴシック" panose="020B0600070205080204" pitchFamily="34" charset="-128"/>
              </a:defRPr>
            </a:lvl1pPr>
            <a:lvl2pPr marL="37931725" indent="-37474525">
              <a:defRPr sz="2400">
                <a:solidFill>
                  <a:schemeClr val="tx1"/>
                </a:solidFill>
                <a:latin typeface="Arial Narrow" panose="020B0604020202020204" pitchFamily="34" charset="0"/>
                <a:ea typeface="ＭＳ Ｐゴシック" panose="020B0600070205080204" pitchFamily="34" charset="-128"/>
              </a:defRPr>
            </a:lvl2pPr>
            <a:lvl3pPr marL="1143000" indent="-228600">
              <a:defRPr sz="2400">
                <a:solidFill>
                  <a:schemeClr val="tx1"/>
                </a:solidFill>
                <a:latin typeface="Arial Narrow" panose="020B0604020202020204" pitchFamily="34" charset="0"/>
                <a:ea typeface="ＭＳ Ｐゴシック" panose="020B0600070205080204" pitchFamily="34" charset="-128"/>
              </a:defRPr>
            </a:lvl3pPr>
            <a:lvl4pPr marL="1600200" indent="-228600">
              <a:defRPr sz="2400">
                <a:solidFill>
                  <a:schemeClr val="tx1"/>
                </a:solidFill>
                <a:latin typeface="Arial Narrow" panose="020B0604020202020204" pitchFamily="34" charset="0"/>
                <a:ea typeface="ＭＳ Ｐゴシック" panose="020B0600070205080204" pitchFamily="34" charset="-128"/>
              </a:defRPr>
            </a:lvl4pPr>
            <a:lvl5pPr marL="2057400" indent="-228600">
              <a:defRPr sz="2400">
                <a:solidFill>
                  <a:schemeClr val="tx1"/>
                </a:solidFill>
                <a:latin typeface="Arial Narrow"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Narrow"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Narrow"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Narrow"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Narrow" panose="020B0604020202020204" pitchFamily="34" charset="0"/>
                <a:ea typeface="ＭＳ Ｐゴシック" panose="020B0600070205080204" pitchFamily="34" charset="-128"/>
              </a:defRPr>
            </a:lvl9pPr>
          </a:lstStyle>
          <a:p>
            <a:pPr>
              <a:lnSpc>
                <a:spcPct val="90000"/>
              </a:lnSpc>
              <a:spcAft>
                <a:spcPts val="600"/>
              </a:spcAft>
            </a:pPr>
            <a:fld id="{1FE66149-B866-9744-8D23-57B006B001AB}" type="slidenum">
              <a:rPr lang="en-US" altLang="en-US" sz="1300">
                <a:solidFill>
                  <a:srgbClr val="FFFFFF"/>
                </a:solidFill>
                <a:latin typeface="Arial" panose="020B0604020202020204" pitchFamily="34" charset="0"/>
              </a:rPr>
              <a:pPr>
                <a:lnSpc>
                  <a:spcPct val="90000"/>
                </a:lnSpc>
                <a:spcAft>
                  <a:spcPts val="600"/>
                </a:spcAft>
              </a:pPr>
              <a:t>37</a:t>
            </a:fld>
            <a:endParaRPr lang="en-US" altLang="en-US" sz="1300">
              <a:solidFill>
                <a:srgbClr val="FFFFFF"/>
              </a:solidFill>
              <a:latin typeface="Arial" panose="020B0604020202020204" pitchFamily="34" charset="0"/>
            </a:endParaRPr>
          </a:p>
        </p:txBody>
      </p:sp>
    </p:spTree>
    <p:extLst>
      <p:ext uri="{BB962C8B-B14F-4D97-AF65-F5344CB8AC3E}">
        <p14:creationId xmlns:p14="http://schemas.microsoft.com/office/powerpoint/2010/main" val="29516863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2770" name="Title 1">
            <a:extLst>
              <a:ext uri="{FF2B5EF4-FFF2-40B4-BE49-F238E27FC236}">
                <a16:creationId xmlns:a16="http://schemas.microsoft.com/office/drawing/2014/main" xmlns="" id="{D252D1F1-7FA2-0349-8653-E62BCD861386}"/>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Palfrey’s 4 phases of internet regulation (2010)</a:t>
            </a:r>
          </a:p>
        </p:txBody>
      </p:sp>
      <p:sp>
        <p:nvSpPr>
          <p:cNvPr id="32771" name="Content Placeholder 2">
            <a:extLst>
              <a:ext uri="{FF2B5EF4-FFF2-40B4-BE49-F238E27FC236}">
                <a16:creationId xmlns:a16="http://schemas.microsoft.com/office/drawing/2014/main" xmlns="" id="{04085BC5-EB79-954B-A048-736902A5D370}"/>
              </a:ext>
            </a:extLst>
          </p:cNvPr>
          <p:cNvSpPr>
            <a:spLocks noGrp="1"/>
          </p:cNvSpPr>
          <p:nvPr>
            <p:ph idx="1"/>
          </p:nvPr>
        </p:nvSpPr>
        <p:spPr>
          <a:xfrm>
            <a:off x="643337" y="1168400"/>
            <a:ext cx="6326423" cy="4521200"/>
          </a:xfrm>
        </p:spPr>
        <p:txBody>
          <a:bodyPr anchor="ctr">
            <a:noAutofit/>
          </a:bodyPr>
          <a:lstStyle/>
          <a:p>
            <a:pPr eaLnBrk="1" hangingPunct="1"/>
            <a:r>
              <a:rPr lang="en-US" altLang="en-US" sz="2400" dirty="0"/>
              <a:t>1960s-2000 ‘Open Internet’ -  separate space ‘cyberspace’ - governments ignored online activities or regulation was minimal. </a:t>
            </a:r>
          </a:p>
          <a:p>
            <a:pPr eaLnBrk="1" hangingPunct="1"/>
            <a:r>
              <a:rPr lang="en-US" altLang="en-US" sz="2400" dirty="0"/>
              <a:t>2000-2005 ‘Access Denied’ - governments and others determined that some online activities should be blocked/managed - certain acts of speech and online </a:t>
            </a:r>
            <a:r>
              <a:rPr lang="en-US" altLang="en-US" sz="2400" dirty="0" err="1"/>
              <a:t>organisations</a:t>
            </a:r>
            <a:r>
              <a:rPr lang="en-US" altLang="en-US" sz="2400" dirty="0"/>
              <a:t> needed to be regulated. </a:t>
            </a:r>
          </a:p>
          <a:p>
            <a:pPr eaLnBrk="1" hangingPunct="1"/>
            <a:r>
              <a:rPr lang="en-US" altLang="en-US" sz="2400" dirty="0"/>
              <a:t>2005-2010 ‘Access Controlled’ governments </a:t>
            </a:r>
            <a:r>
              <a:rPr lang="en-US" altLang="en-US" sz="2400" dirty="0" err="1"/>
              <a:t>utilised</a:t>
            </a:r>
            <a:r>
              <a:rPr lang="en-US" altLang="en-US" sz="2400" dirty="0"/>
              <a:t> regulatory approaches/mechanisms that function like filters and act as variable controls.</a:t>
            </a:r>
          </a:p>
          <a:p>
            <a:pPr eaLnBrk="1" hangingPunct="1"/>
            <a:r>
              <a:rPr lang="en-US" altLang="en-US" sz="2400" dirty="0"/>
              <a:t>‘Access Contested’ - reaction against some of these controls.</a:t>
            </a:r>
            <a:endParaRPr lang="en-GB" altLang="en-US" sz="2400" dirty="0"/>
          </a:p>
        </p:txBody>
      </p:sp>
    </p:spTree>
    <p:extLst>
      <p:ext uri="{BB962C8B-B14F-4D97-AF65-F5344CB8AC3E}">
        <p14:creationId xmlns:p14="http://schemas.microsoft.com/office/powerpoint/2010/main" val="8398370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xmlns="" id="{12B73E7B-96B3-E74A-AD8A-AB3747FA6CA1}"/>
              </a:ext>
            </a:extLst>
          </p:cNvPr>
          <p:cNvSpPr>
            <a:spLocks noGrp="1" noChangeArrowheads="1"/>
          </p:cNvSpPr>
          <p:nvPr>
            <p:ph type="title"/>
          </p:nvPr>
        </p:nvSpPr>
        <p:spPr/>
        <p:txBody>
          <a:bodyPr/>
          <a:lstStyle/>
          <a:p>
            <a:pPr eaLnBrk="1" hangingPunct="1"/>
            <a:r>
              <a:rPr lang="en-GB" altLang="en-US"/>
              <a:t>Regulation</a:t>
            </a:r>
            <a:endParaRPr altLang="en-US"/>
          </a:p>
        </p:txBody>
      </p:sp>
      <p:sp>
        <p:nvSpPr>
          <p:cNvPr id="11267" name="Rectangle 3">
            <a:extLst>
              <a:ext uri="{FF2B5EF4-FFF2-40B4-BE49-F238E27FC236}">
                <a16:creationId xmlns:a16="http://schemas.microsoft.com/office/drawing/2014/main" xmlns="" id="{A6EDFEA5-FC5D-1244-8D40-F07B5601DFAF}"/>
              </a:ext>
            </a:extLst>
          </p:cNvPr>
          <p:cNvSpPr>
            <a:spLocks noGrp="1" noChangeArrowheads="1"/>
          </p:cNvSpPr>
          <p:nvPr>
            <p:ph idx="1"/>
          </p:nvPr>
        </p:nvSpPr>
        <p:spPr/>
        <p:txBody>
          <a:bodyPr rtlCol="0">
            <a:normAutofit/>
          </a:bodyPr>
          <a:lstStyle/>
          <a:p>
            <a:pPr marL="182880" indent="-182880">
              <a:buClr>
                <a:schemeClr val="tx1">
                  <a:lumMod val="85000"/>
                  <a:lumOff val="15000"/>
                </a:schemeClr>
              </a:buClr>
              <a:defRPr/>
            </a:pPr>
            <a:r>
              <a:rPr lang="en-GB" altLang="en-US" sz="2800" dirty="0">
                <a:cs typeface="Arial" panose="020B0604020202020204" pitchFamily="34" charset="0"/>
              </a:rPr>
              <a:t>Regulations dominate all aspects of our private and organisational lives and we have to work with regulatory environments and the policies that shape future rules, laws and regulatory institutions.  </a:t>
            </a:r>
          </a:p>
          <a:p>
            <a:pPr marL="182880" indent="-182880">
              <a:buClr>
                <a:schemeClr val="tx1">
                  <a:lumMod val="85000"/>
                  <a:lumOff val="15000"/>
                </a:schemeClr>
              </a:buClr>
              <a:defRPr/>
            </a:pPr>
            <a:r>
              <a:rPr lang="en-GB" altLang="en-US" sz="2800" dirty="0">
                <a:cs typeface="Arial" panose="020B0604020202020204" pitchFamily="34" charset="0"/>
              </a:rPr>
              <a:t>The world is constantly changing and organisations need to understand regulatory frameworks in order to formulate and implement strategies.</a:t>
            </a:r>
            <a:r>
              <a:rPr lang="en-US" altLang="en-US" sz="2800" dirty="0">
                <a:cs typeface="Arial" panose="020B0604020202020204" pitchFamily="34" charset="0"/>
              </a:rPr>
              <a:t> </a:t>
            </a:r>
            <a:endParaRPr lang="en-US" altLang="en-US" sz="2800" dirty="0"/>
          </a:p>
        </p:txBody>
      </p:sp>
    </p:spTree>
    <p:extLst>
      <p:ext uri="{BB962C8B-B14F-4D97-AF65-F5344CB8AC3E}">
        <p14:creationId xmlns:p14="http://schemas.microsoft.com/office/powerpoint/2010/main" val="712513693"/>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11267">
                                            <p:txEl>
                                              <p:pRg st="0" end="0"/>
                                            </p:txEl>
                                          </p:spTgt>
                                        </p:tgtEl>
                                        <p:attrNameLst>
                                          <p:attrName>style.visibility</p:attrName>
                                        </p:attrNameLst>
                                      </p:cBhvr>
                                      <p:to>
                                        <p:strVal val="visible"/>
                                      </p:to>
                                    </p:set>
                                    <p:anim to="" calcmode="lin" valueType="num">
                                      <p:cBhvr>
                                        <p:cTn id="7" dur="1" fill="hold"/>
                                        <p:tgtEl>
                                          <p:spTgt spid="11267">
                                            <p:txEl>
                                              <p:pRg st="0" end="0"/>
                                            </p:txEl>
                                          </p:spTgt>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499"/>
                                          </p:stCondLst>
                                        </p:cTn>
                                        <p:tgtEl>
                                          <p:spTgt spid="11267">
                                            <p:txEl>
                                              <p:pRg st="1" end="1"/>
                                            </p:txEl>
                                          </p:spTgt>
                                        </p:tgtEl>
                                        <p:attrNameLst>
                                          <p:attrName>style.visibility</p:attrName>
                                        </p:attrNameLst>
                                      </p:cBhvr>
                                      <p:to>
                                        <p:strVal val="visible"/>
                                      </p:to>
                                    </p:set>
                                    <p:anim to="" calcmode="lin" valueType="num">
                                      <p:cBhvr>
                                        <p:cTn id="12" dur="1" fill="hold"/>
                                        <p:tgtEl>
                                          <p:spTgt spid="11267">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xmlns="" id="{9FFEEB49-86FE-EC44-8B4A-85F34B33FF1A}"/>
              </a:ext>
            </a:extLst>
          </p:cNvPr>
          <p:cNvSpPr>
            <a:spLocks noGrp="1" noChangeArrowheads="1"/>
          </p:cNvSpPr>
          <p:nvPr>
            <p:ph type="title"/>
          </p:nvPr>
        </p:nvSpPr>
        <p:spPr/>
        <p:txBody>
          <a:bodyPr/>
          <a:lstStyle/>
          <a:p>
            <a:pPr eaLnBrk="1" hangingPunct="1"/>
            <a:r>
              <a:rPr lang="en-GB" altLang="en-US">
                <a:cs typeface="Arial" panose="020B0604020202020204" pitchFamily="34" charset="0"/>
              </a:rPr>
              <a:t>A Definition of Regulation</a:t>
            </a:r>
            <a:r>
              <a:rPr altLang="en-US"/>
              <a:t> </a:t>
            </a:r>
          </a:p>
        </p:txBody>
      </p:sp>
      <p:sp>
        <p:nvSpPr>
          <p:cNvPr id="6147" name="Rectangle 3">
            <a:extLst>
              <a:ext uri="{FF2B5EF4-FFF2-40B4-BE49-F238E27FC236}">
                <a16:creationId xmlns:a16="http://schemas.microsoft.com/office/drawing/2014/main" xmlns="" id="{69182AB0-98B2-A94F-B503-7062F61749A4}"/>
              </a:ext>
            </a:extLst>
          </p:cNvPr>
          <p:cNvSpPr>
            <a:spLocks noGrp="1" noChangeArrowheads="1"/>
          </p:cNvSpPr>
          <p:nvPr>
            <p:ph idx="1"/>
          </p:nvPr>
        </p:nvSpPr>
        <p:spPr/>
        <p:txBody>
          <a:bodyPr rtlCol="0">
            <a:normAutofit lnSpcReduction="10000"/>
          </a:bodyPr>
          <a:lstStyle/>
          <a:p>
            <a:pPr marL="731520" lvl="2" indent="-182880">
              <a:buClr>
                <a:schemeClr val="tx1">
                  <a:lumMod val="85000"/>
                  <a:lumOff val="15000"/>
                </a:schemeClr>
              </a:buClr>
              <a:buNone/>
              <a:defRPr/>
            </a:pPr>
            <a:endParaRPr lang="en-GB" altLang="en-US" dirty="0">
              <a:ea typeface="ＭＳ Ｐゴシック" panose="020B0600070205080204" pitchFamily="34" charset="-128"/>
              <a:cs typeface="Arial" panose="020B0604020202020204" pitchFamily="34" charset="0"/>
            </a:endParaRPr>
          </a:p>
          <a:p>
            <a:pPr marL="182880" indent="-182880">
              <a:buClr>
                <a:schemeClr val="tx1">
                  <a:lumMod val="85000"/>
                  <a:lumOff val="15000"/>
                </a:schemeClr>
              </a:buClr>
              <a:defRPr/>
            </a:pPr>
            <a:r>
              <a:rPr lang="en-GB" altLang="en-US" sz="2800" dirty="0">
                <a:latin typeface="Impact" panose="020B0806030902050204" pitchFamily="34" charset="0"/>
                <a:ea typeface="ＭＳ Ｐゴシック" panose="020B0600070205080204" pitchFamily="34" charset="-128"/>
                <a:cs typeface="Arial" panose="020B0604020202020204" pitchFamily="34" charset="0"/>
              </a:rPr>
              <a:t>“</a:t>
            </a:r>
            <a:r>
              <a:rPr lang="en-GB" altLang="en-US" sz="2800" dirty="0">
                <a:ea typeface="ＭＳ Ｐゴシック" panose="020B0600070205080204" pitchFamily="34" charset="-128"/>
                <a:cs typeface="Arial" panose="020B0604020202020204" pitchFamily="34" charset="0"/>
              </a:rPr>
              <a:t>Refers to the various instruments (both formal legal instruments and such informal tools as </a:t>
            </a:r>
            <a:r>
              <a:rPr lang="en-GB" altLang="en-US" sz="2800" dirty="0">
                <a:latin typeface="Impact" panose="020B0806030902050204" pitchFamily="34" charset="0"/>
                <a:ea typeface="ＭＳ Ｐゴシック" panose="020B0600070205080204" pitchFamily="34" charset="-128"/>
                <a:cs typeface="Arial" panose="020B0604020202020204" pitchFamily="34" charset="0"/>
              </a:rPr>
              <a:t>‘</a:t>
            </a:r>
            <a:r>
              <a:rPr lang="en-GB" altLang="en-US" sz="2800" dirty="0">
                <a:ea typeface="ＭＳ Ｐゴシック" panose="020B0600070205080204" pitchFamily="34" charset="-128"/>
                <a:cs typeface="Arial" panose="020B0604020202020204" pitchFamily="34" charset="0"/>
              </a:rPr>
              <a:t>guidance</a:t>
            </a:r>
            <a:r>
              <a:rPr lang="en-GB" altLang="en-US" sz="2800" dirty="0">
                <a:latin typeface="Impact" panose="020B0806030902050204" pitchFamily="34" charset="0"/>
                <a:ea typeface="ＭＳ Ｐゴシック" panose="020B0600070205080204" pitchFamily="34" charset="-128"/>
                <a:cs typeface="Arial" panose="020B0604020202020204" pitchFamily="34" charset="0"/>
              </a:rPr>
              <a:t>’</a:t>
            </a:r>
            <a:r>
              <a:rPr lang="en-GB" altLang="en-US" sz="2800" dirty="0">
                <a:ea typeface="ＭＳ Ｐゴシック" panose="020B0600070205080204" pitchFamily="34" charset="-128"/>
                <a:cs typeface="Arial" panose="020B0604020202020204" pitchFamily="34" charset="0"/>
              </a:rPr>
              <a:t>) used by government to control some aspect of the behaviour of a private economic actor.  Regulation can also include rules issued by non-governmental bodies </a:t>
            </a:r>
            <a:r>
              <a:rPr lang="en-GB" altLang="en-US" sz="2800" i="1" dirty="0">
                <a:ea typeface="ＭＳ Ｐゴシック" panose="020B0600070205080204" pitchFamily="34" charset="-128"/>
                <a:cs typeface="Arial" panose="020B0604020202020204" pitchFamily="34" charset="0"/>
              </a:rPr>
              <a:t>(e.g. </a:t>
            </a:r>
            <a:r>
              <a:rPr lang="en-GB" altLang="en-US" sz="2800" dirty="0">
                <a:ea typeface="ＭＳ Ｐゴシック" panose="020B0600070205080204" pitchFamily="34" charset="-128"/>
                <a:cs typeface="Arial" panose="020B0604020202020204" pitchFamily="34" charset="0"/>
              </a:rPr>
              <a:t>self-regulatory bodies) to which governments may have delegated regulatory powers.  All regulations are supported by the explicit threat of punishment for non-compliance.</a:t>
            </a:r>
            <a:r>
              <a:rPr lang="en-GB" altLang="en-US" sz="2800" dirty="0">
                <a:latin typeface="Impact" panose="020B0806030902050204" pitchFamily="34" charset="0"/>
                <a:ea typeface="ＭＳ Ｐゴシック" panose="020B0600070205080204" pitchFamily="34" charset="-128"/>
                <a:cs typeface="Arial" panose="020B0604020202020204" pitchFamily="34" charset="0"/>
              </a:rPr>
              <a:t>”</a:t>
            </a:r>
            <a:r>
              <a:rPr lang="en-US" altLang="en-US" sz="2800" dirty="0">
                <a:ea typeface="ＭＳ Ｐゴシック" panose="020B0600070205080204" pitchFamily="34" charset="-128"/>
                <a:cs typeface="Arial" panose="020B0604020202020204" pitchFamily="34" charset="0"/>
              </a:rPr>
              <a:t> </a:t>
            </a:r>
            <a:r>
              <a:rPr lang="en-GB" altLang="en-US" sz="2800" dirty="0">
                <a:ea typeface="ＭＳ Ｐゴシック" panose="020B0600070205080204" pitchFamily="34" charset="-128"/>
                <a:cs typeface="Arial" panose="020B0604020202020204" pitchFamily="34" charset="0"/>
              </a:rPr>
              <a:t> OECD, 2001.</a:t>
            </a:r>
            <a:endParaRPr lang="en-US" altLang="en-US" sz="2800" dirty="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2205329838"/>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6147">
                                            <p:txEl>
                                              <p:pRg st="1" end="1"/>
                                            </p:txEl>
                                          </p:spTgt>
                                        </p:tgtEl>
                                        <p:attrNameLst>
                                          <p:attrName>style.visibility</p:attrName>
                                        </p:attrNameLst>
                                      </p:cBhvr>
                                      <p:to>
                                        <p:strVal val="visible"/>
                                      </p:to>
                                    </p:set>
                                    <p:anim to="" calcmode="lin" valueType="num">
                                      <p:cBhvr>
                                        <p:cTn id="7" dur="1" fill="hold"/>
                                        <p:tgtEl>
                                          <p:spTgt spid="6147">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bldLvl="5"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xmlns="" id="{1F4397CC-0E20-194C-8470-6BCD941D78D9}"/>
              </a:ext>
            </a:extLst>
          </p:cNvPr>
          <p:cNvSpPr>
            <a:spLocks noGrp="1" noChangeArrowheads="1"/>
          </p:cNvSpPr>
          <p:nvPr>
            <p:ph type="title"/>
          </p:nvPr>
        </p:nvSpPr>
        <p:spPr/>
        <p:txBody>
          <a:bodyPr/>
          <a:lstStyle/>
          <a:p>
            <a:pPr eaLnBrk="1" hangingPunct="1"/>
            <a:r>
              <a:rPr lang="en-GB" altLang="en-US">
                <a:cs typeface="Arial" panose="020B0604020202020204" pitchFamily="34" charset="0"/>
              </a:rPr>
              <a:t>Types of regulations </a:t>
            </a:r>
            <a:endParaRPr altLang="en-US">
              <a:cs typeface="Arial" panose="020B0604020202020204" pitchFamily="34" charset="0"/>
            </a:endParaRPr>
          </a:p>
        </p:txBody>
      </p:sp>
      <p:sp>
        <p:nvSpPr>
          <p:cNvPr id="7171" name="Rectangle 3">
            <a:extLst>
              <a:ext uri="{FF2B5EF4-FFF2-40B4-BE49-F238E27FC236}">
                <a16:creationId xmlns:a16="http://schemas.microsoft.com/office/drawing/2014/main" xmlns="" id="{8B9C2C06-E142-9643-9157-B47C1973FE2A}"/>
              </a:ext>
            </a:extLst>
          </p:cNvPr>
          <p:cNvSpPr>
            <a:spLocks noGrp="1" noChangeArrowheads="1"/>
          </p:cNvSpPr>
          <p:nvPr>
            <p:ph idx="1"/>
          </p:nvPr>
        </p:nvSpPr>
        <p:spPr/>
        <p:txBody>
          <a:bodyPr>
            <a:noAutofit/>
          </a:bodyPr>
          <a:lstStyle/>
          <a:p>
            <a:pPr eaLnBrk="1" hangingPunct="1">
              <a:defRPr/>
            </a:pPr>
            <a:r>
              <a:rPr lang="en-GB" altLang="en-US" sz="2400" dirty="0"/>
              <a:t>Economic (Structural) Regulation</a:t>
            </a:r>
          </a:p>
          <a:p>
            <a:pPr lvl="1" eaLnBrk="1" hangingPunct="1">
              <a:defRPr/>
            </a:pPr>
            <a:r>
              <a:rPr lang="en-GB" altLang="en-US" sz="2400" dirty="0"/>
              <a:t>remedies for market failure, centrally-planning an economy, BoE.</a:t>
            </a:r>
          </a:p>
          <a:p>
            <a:pPr eaLnBrk="1" hangingPunct="1">
              <a:defRPr/>
            </a:pPr>
            <a:r>
              <a:rPr lang="en-GB" altLang="en-US" sz="2400" dirty="0"/>
              <a:t>Social (Conduct) Regulation</a:t>
            </a:r>
          </a:p>
          <a:p>
            <a:pPr lvl="1" eaLnBrk="1" hangingPunct="1">
              <a:defRPr/>
            </a:pPr>
            <a:r>
              <a:rPr lang="en-GB" altLang="en-US" sz="2400" dirty="0"/>
              <a:t>rules aimed at restricting </a:t>
            </a:r>
            <a:r>
              <a:rPr lang="en-GB" altLang="en-US" sz="2400" dirty="0" err="1"/>
              <a:t>behaviors</a:t>
            </a:r>
            <a:r>
              <a:rPr lang="en-GB" altLang="en-US" sz="2400" dirty="0"/>
              <a:t> that directly threaten public health, safety welfare or well being.</a:t>
            </a:r>
          </a:p>
          <a:p>
            <a:pPr eaLnBrk="1" hangingPunct="1">
              <a:defRPr/>
            </a:pPr>
            <a:r>
              <a:rPr lang="en-GB" altLang="en-US" sz="2400" dirty="0"/>
              <a:t>Administrative Regulation</a:t>
            </a:r>
          </a:p>
          <a:p>
            <a:pPr lvl="1" eaLnBrk="1" hangingPunct="1">
              <a:defRPr/>
            </a:pPr>
            <a:r>
              <a:rPr lang="en-GB" altLang="en-US" sz="2400" dirty="0"/>
              <a:t>rules and regulations made by government agencies or commissions which derive their authority from the state.</a:t>
            </a:r>
          </a:p>
          <a:p>
            <a:pPr marL="274637" lvl="1" indent="0">
              <a:buNone/>
              <a:defRPr/>
            </a:pPr>
            <a:r>
              <a:rPr lang="en-GB" altLang="en-US" sz="2400" b="1" dirty="0">
                <a:solidFill>
                  <a:srgbClr val="00B050"/>
                </a:solidFill>
              </a:rPr>
              <a:t>Concentrate on regulations relating to protecting consumers.</a:t>
            </a:r>
          </a:p>
        </p:txBody>
      </p:sp>
    </p:spTree>
    <p:extLst>
      <p:ext uri="{BB962C8B-B14F-4D97-AF65-F5344CB8AC3E}">
        <p14:creationId xmlns:p14="http://schemas.microsoft.com/office/powerpoint/2010/main" val="1503843833"/>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7171">
                                            <p:txEl>
                                              <p:pRg st="0" end="0"/>
                                            </p:txEl>
                                          </p:spTgt>
                                        </p:tgtEl>
                                        <p:attrNameLst>
                                          <p:attrName>style.visibility</p:attrName>
                                        </p:attrNameLst>
                                      </p:cBhvr>
                                      <p:to>
                                        <p:strVal val="visible"/>
                                      </p:to>
                                    </p:set>
                                    <p:anim to="" calcmode="lin" valueType="num">
                                      <p:cBhvr>
                                        <p:cTn id="7" dur="1" fill="hold"/>
                                        <p:tgtEl>
                                          <p:spTgt spid="7171">
                                            <p:txEl>
                                              <p:pRg st="0" end="0"/>
                                            </p:txEl>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499"/>
                                          </p:stCondLst>
                                        </p:cTn>
                                        <p:tgtEl>
                                          <p:spTgt spid="7171">
                                            <p:txEl>
                                              <p:pRg st="1" end="1"/>
                                            </p:txEl>
                                          </p:spTgt>
                                        </p:tgtEl>
                                        <p:attrNameLst>
                                          <p:attrName>style.visibility</p:attrName>
                                        </p:attrNameLst>
                                      </p:cBhvr>
                                      <p:to>
                                        <p:strVal val="visible"/>
                                      </p:to>
                                    </p:set>
                                    <p:anim to="" calcmode="lin" valueType="num">
                                      <p:cBhvr>
                                        <p:cTn id="10" dur="1" fill="hold"/>
                                        <p:tgtEl>
                                          <p:spTgt spid="7171">
                                            <p:txEl>
                                              <p:pRg st="1" end="1"/>
                                            </p:txEl>
                                          </p:spTgt>
                                        </p:tgtEl>
                                        <p:attrNameLst>
                                          <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grpId="0" nodeType="clickEffect">
                                  <p:stCondLst>
                                    <p:cond delay="0"/>
                                  </p:stCondLst>
                                  <p:childTnLst>
                                    <p:set>
                                      <p:cBhvr>
                                        <p:cTn id="14" dur="1" fill="hold">
                                          <p:stCondLst>
                                            <p:cond delay="499"/>
                                          </p:stCondLst>
                                        </p:cTn>
                                        <p:tgtEl>
                                          <p:spTgt spid="7171">
                                            <p:txEl>
                                              <p:pRg st="2" end="2"/>
                                            </p:txEl>
                                          </p:spTgt>
                                        </p:tgtEl>
                                        <p:attrNameLst>
                                          <p:attrName>style.visibility</p:attrName>
                                        </p:attrNameLst>
                                      </p:cBhvr>
                                      <p:to>
                                        <p:strVal val="visible"/>
                                      </p:to>
                                    </p:set>
                                    <p:anim to="" calcmode="lin" valueType="num">
                                      <p:cBhvr>
                                        <p:cTn id="15" dur="1" fill="hold"/>
                                        <p:tgtEl>
                                          <p:spTgt spid="7171">
                                            <p:txEl>
                                              <p:pRg st="2" end="2"/>
                                            </p:txEl>
                                          </p:spTgt>
                                        </p:tgtEl>
                                        <p:attrNameLst>
                                          <p:attrName/>
                                        </p:attrNameLst>
                                      </p:cBhvr>
                                    </p:anim>
                                  </p:childTnLst>
                                </p:cTn>
                              </p:par>
                              <p:par>
                                <p:cTn id="16" presetID="24" presetClass="entr" presetSubtype="0" fill="hold" grpId="0" nodeType="withEffect">
                                  <p:stCondLst>
                                    <p:cond delay="0"/>
                                  </p:stCondLst>
                                  <p:childTnLst>
                                    <p:set>
                                      <p:cBhvr>
                                        <p:cTn id="17" dur="1" fill="hold">
                                          <p:stCondLst>
                                            <p:cond delay="499"/>
                                          </p:stCondLst>
                                        </p:cTn>
                                        <p:tgtEl>
                                          <p:spTgt spid="7171">
                                            <p:txEl>
                                              <p:pRg st="3" end="3"/>
                                            </p:txEl>
                                          </p:spTgt>
                                        </p:tgtEl>
                                        <p:attrNameLst>
                                          <p:attrName>style.visibility</p:attrName>
                                        </p:attrNameLst>
                                      </p:cBhvr>
                                      <p:to>
                                        <p:strVal val="visible"/>
                                      </p:to>
                                    </p:set>
                                    <p:anim to="" calcmode="lin" valueType="num">
                                      <p:cBhvr>
                                        <p:cTn id="18" dur="1" fill="hold"/>
                                        <p:tgtEl>
                                          <p:spTgt spid="7171">
                                            <p:txEl>
                                              <p:pRg st="3" end="3"/>
                                            </p:txEl>
                                          </p:spTgt>
                                        </p:tgtEl>
                                        <p:attrNameLst>
                                          <p:attrName/>
                                        </p:attrNameLst>
                                      </p:cBhvr>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4" presetClass="entr" presetSubtype="0" fill="hold" grpId="0" nodeType="clickEffect">
                                  <p:stCondLst>
                                    <p:cond delay="0"/>
                                  </p:stCondLst>
                                  <p:childTnLst>
                                    <p:set>
                                      <p:cBhvr>
                                        <p:cTn id="22" dur="1" fill="hold">
                                          <p:stCondLst>
                                            <p:cond delay="499"/>
                                          </p:stCondLst>
                                        </p:cTn>
                                        <p:tgtEl>
                                          <p:spTgt spid="7171">
                                            <p:txEl>
                                              <p:pRg st="4" end="4"/>
                                            </p:txEl>
                                          </p:spTgt>
                                        </p:tgtEl>
                                        <p:attrNameLst>
                                          <p:attrName>style.visibility</p:attrName>
                                        </p:attrNameLst>
                                      </p:cBhvr>
                                      <p:to>
                                        <p:strVal val="visible"/>
                                      </p:to>
                                    </p:set>
                                    <p:anim to="" calcmode="lin" valueType="num">
                                      <p:cBhvr>
                                        <p:cTn id="23" dur="1" fill="hold"/>
                                        <p:tgtEl>
                                          <p:spTgt spid="7171">
                                            <p:txEl>
                                              <p:pRg st="4" end="4"/>
                                            </p:txEl>
                                          </p:spTgt>
                                        </p:tgtEl>
                                        <p:attrNameLst>
                                          <p:attrName/>
                                        </p:attrNameLst>
                                      </p:cBhvr>
                                    </p:anim>
                                  </p:childTnLst>
                                </p:cTn>
                              </p:par>
                              <p:par>
                                <p:cTn id="24" presetID="24" presetClass="entr" presetSubtype="0" fill="hold" grpId="0" nodeType="withEffect">
                                  <p:stCondLst>
                                    <p:cond delay="0"/>
                                  </p:stCondLst>
                                  <p:childTnLst>
                                    <p:set>
                                      <p:cBhvr>
                                        <p:cTn id="25" dur="1" fill="hold">
                                          <p:stCondLst>
                                            <p:cond delay="499"/>
                                          </p:stCondLst>
                                        </p:cTn>
                                        <p:tgtEl>
                                          <p:spTgt spid="7171">
                                            <p:txEl>
                                              <p:pRg st="5" end="5"/>
                                            </p:txEl>
                                          </p:spTgt>
                                        </p:tgtEl>
                                        <p:attrNameLst>
                                          <p:attrName>style.visibility</p:attrName>
                                        </p:attrNameLst>
                                      </p:cBhvr>
                                      <p:to>
                                        <p:strVal val="visible"/>
                                      </p:to>
                                    </p:set>
                                    <p:anim to="" calcmode="lin" valueType="num">
                                      <p:cBhvr>
                                        <p:cTn id="26" dur="1" fill="hold"/>
                                        <p:tgtEl>
                                          <p:spTgt spid="7171">
                                            <p:txEl>
                                              <p:pRg st="5" end="5"/>
                                            </p:txEl>
                                          </p:spTgt>
                                        </p:tgtEl>
                                        <p:attrNameLst>
                                          <p:attrName/>
                                        </p:attrNameLst>
                                      </p:cBhvr>
                                    </p:anim>
                                  </p:childTnLst>
                                </p:cTn>
                              </p:par>
                              <p:par>
                                <p:cTn id="27" presetID="24" presetClass="entr" presetSubtype="0" fill="hold" grpId="0" nodeType="withEffect">
                                  <p:stCondLst>
                                    <p:cond delay="0"/>
                                  </p:stCondLst>
                                  <p:childTnLst>
                                    <p:set>
                                      <p:cBhvr>
                                        <p:cTn id="28" dur="1" fill="hold">
                                          <p:stCondLst>
                                            <p:cond delay="499"/>
                                          </p:stCondLst>
                                        </p:cTn>
                                        <p:tgtEl>
                                          <p:spTgt spid="7171">
                                            <p:txEl>
                                              <p:pRg st="6" end="6"/>
                                            </p:txEl>
                                          </p:spTgt>
                                        </p:tgtEl>
                                        <p:attrNameLst>
                                          <p:attrName>style.visibility</p:attrName>
                                        </p:attrNameLst>
                                      </p:cBhvr>
                                      <p:to>
                                        <p:strVal val="visible"/>
                                      </p:to>
                                    </p:set>
                                    <p:anim to="" calcmode="lin" valueType="num">
                                      <p:cBhvr>
                                        <p:cTn id="29" dur="1" fill="hold"/>
                                        <p:tgtEl>
                                          <p:spTgt spid="7171">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xmlns="" id="{B32F73EB-B46F-4F77-B3DC-7C374906F3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Rectangle 72">
            <a:extLst>
              <a:ext uri="{FF2B5EF4-FFF2-40B4-BE49-F238E27FC236}">
                <a16:creationId xmlns:a16="http://schemas.microsoft.com/office/drawing/2014/main" xmlns="" id="{ADDB10B3-CF45-4294-8994-0E8AD1FC6E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5" name="Rectangle 74">
            <a:extLst>
              <a:ext uri="{FF2B5EF4-FFF2-40B4-BE49-F238E27FC236}">
                <a16:creationId xmlns:a16="http://schemas.microsoft.com/office/drawing/2014/main" xmlns="" id="{5145417F-1D1B-48A7-B4DA-BAD73B02C8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77" name="Rectangle 76">
            <a:extLst>
              <a:ext uri="{FF2B5EF4-FFF2-40B4-BE49-F238E27FC236}">
                <a16:creationId xmlns:a16="http://schemas.microsoft.com/office/drawing/2014/main" xmlns="" id="{13CF9D9F-1672-4D0C-934E-CD9EE1BE54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9" name="Group 78">
            <a:extLst>
              <a:ext uri="{FF2B5EF4-FFF2-40B4-BE49-F238E27FC236}">
                <a16:creationId xmlns:a16="http://schemas.microsoft.com/office/drawing/2014/main" xmlns="" id="{1558C702-CA14-4264-B8FC-A5120F75DE0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828372" y="1267730"/>
            <a:ext cx="1567331" cy="645295"/>
            <a:chOff x="5318306" y="1386268"/>
            <a:chExt cx="1567331" cy="645295"/>
          </a:xfrm>
        </p:grpSpPr>
        <p:cxnSp>
          <p:nvCxnSpPr>
            <p:cNvPr id="80" name="Straight Connector 79">
              <a:extLst>
                <a:ext uri="{FF2B5EF4-FFF2-40B4-BE49-F238E27FC236}">
                  <a16:creationId xmlns:a16="http://schemas.microsoft.com/office/drawing/2014/main" xmlns="" id="{6621A72C-7343-4A22-8700-696C5860A21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BB44A4DC-7861-4DCC-9931-5A075855D6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E16C316F-BFB5-424F-A951-E962A3B745C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84" name="Rectangle 83">
            <a:extLst>
              <a:ext uri="{FF2B5EF4-FFF2-40B4-BE49-F238E27FC236}">
                <a16:creationId xmlns:a16="http://schemas.microsoft.com/office/drawing/2014/main" xmlns="" id="{AEFDCDD6-2444-445B-B2A6-41F0C73EF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86" name="Rectangle 85">
            <a:extLst>
              <a:ext uri="{FF2B5EF4-FFF2-40B4-BE49-F238E27FC236}">
                <a16:creationId xmlns:a16="http://schemas.microsoft.com/office/drawing/2014/main" xmlns="" id="{AA927C3B-99B6-4CC8-9B17-E037F84995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966432"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36866" name="Rectangle 2">
            <a:extLst>
              <a:ext uri="{FF2B5EF4-FFF2-40B4-BE49-F238E27FC236}">
                <a16:creationId xmlns:a16="http://schemas.microsoft.com/office/drawing/2014/main" xmlns="" id="{53C091B9-1AD1-C34A-81BF-BC415BF94172}"/>
              </a:ext>
            </a:extLst>
          </p:cNvPr>
          <p:cNvSpPr>
            <a:spLocks noGrp="1" noChangeArrowheads="1"/>
          </p:cNvSpPr>
          <p:nvPr>
            <p:ph type="title"/>
          </p:nvPr>
        </p:nvSpPr>
        <p:spPr>
          <a:xfrm>
            <a:off x="1122682" y="1129369"/>
            <a:ext cx="5991857" cy="4599263"/>
          </a:xfrm>
        </p:spPr>
        <p:txBody>
          <a:bodyPr vert="horz" lIns="91440" tIns="45720" rIns="91440" bIns="45720" rtlCol="0" anchor="ctr">
            <a:normAutofit/>
          </a:bodyPr>
          <a:lstStyle/>
          <a:p>
            <a:pPr algn="ctr">
              <a:lnSpc>
                <a:spcPct val="83000"/>
              </a:lnSpc>
            </a:pPr>
            <a:r>
              <a:rPr lang="en-US" altLang="en-US" sz="6000" cap="all" spc="-100">
                <a:solidFill>
                  <a:schemeClr val="tx1">
                    <a:lumMod val="75000"/>
                    <a:lumOff val="25000"/>
                  </a:schemeClr>
                </a:solidFill>
              </a:rPr>
              <a:t>Why might we regulate?	</a:t>
            </a:r>
          </a:p>
        </p:txBody>
      </p:sp>
      <p:sp>
        <p:nvSpPr>
          <p:cNvPr id="88" name="Rectangle 87">
            <a:extLst>
              <a:ext uri="{FF2B5EF4-FFF2-40B4-BE49-F238E27FC236}">
                <a16:creationId xmlns:a16="http://schemas.microsoft.com/office/drawing/2014/main" xmlns="" id="{2EF28772-B422-402E-B5DE-1B9D7D9C46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66432" y="0"/>
            <a:ext cx="4225568"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9697568"/>
      </p:ext>
    </p:extLst>
  </p:cSld>
  <p:clrMapOvr>
    <a:masterClrMapping/>
  </p:clrMapOvr>
  <p:transition>
    <p:random/>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xmlns="" id="{3D0307F5-1D68-4A43-A741-AF7448EEC792}"/>
              </a:ext>
            </a:extLst>
          </p:cNvPr>
          <p:cNvSpPr>
            <a:spLocks noGrp="1"/>
          </p:cNvSpPr>
          <p:nvPr>
            <p:ph type="title"/>
          </p:nvPr>
        </p:nvSpPr>
        <p:spPr/>
        <p:txBody>
          <a:bodyPr/>
          <a:lstStyle/>
          <a:p>
            <a:endParaRPr lang="en-GB" altLang="en-US"/>
          </a:p>
        </p:txBody>
      </p:sp>
      <p:pic>
        <p:nvPicPr>
          <p:cNvPr id="37891" name="Picture 2">
            <a:extLst>
              <a:ext uri="{FF2B5EF4-FFF2-40B4-BE49-F238E27FC236}">
                <a16:creationId xmlns:a16="http://schemas.microsoft.com/office/drawing/2014/main" xmlns="" id="{B3CE26A6-715D-A648-ADB5-4A44EA897D7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4667250" y="3269456"/>
            <a:ext cx="2857500" cy="1600200"/>
          </a:xfrm>
          <a:noFill/>
        </p:spPr>
      </p:pic>
      <p:pic>
        <p:nvPicPr>
          <p:cNvPr id="37892" name="Picture 3">
            <a:extLst>
              <a:ext uri="{FF2B5EF4-FFF2-40B4-BE49-F238E27FC236}">
                <a16:creationId xmlns:a16="http://schemas.microsoft.com/office/drawing/2014/main" xmlns="" id="{6C40511A-5473-5544-BA01-CE395009BB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2533650"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4">
            <a:extLst>
              <a:ext uri="{FF2B5EF4-FFF2-40B4-BE49-F238E27FC236}">
                <a16:creationId xmlns:a16="http://schemas.microsoft.com/office/drawing/2014/main" xmlns="" id="{D0863F04-2CB6-6B46-8A9A-1598015D05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1" y="5157788"/>
            <a:ext cx="2847975"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4" name="Picture 5">
            <a:extLst>
              <a:ext uri="{FF2B5EF4-FFF2-40B4-BE49-F238E27FC236}">
                <a16:creationId xmlns:a16="http://schemas.microsoft.com/office/drawing/2014/main" xmlns="" id="{79101B7D-7816-0649-B448-AD610135E8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1" y="3213100"/>
            <a:ext cx="2627313"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5" name="Picture 6">
            <a:extLst>
              <a:ext uri="{FF2B5EF4-FFF2-40B4-BE49-F238E27FC236}">
                <a16:creationId xmlns:a16="http://schemas.microsoft.com/office/drawing/2014/main" xmlns="" id="{F79997EC-A9E0-B845-B209-1BA569AE42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01026" y="5010150"/>
            <a:ext cx="2466975"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6" name="Picture 7">
            <a:extLst>
              <a:ext uri="{FF2B5EF4-FFF2-40B4-BE49-F238E27FC236}">
                <a16:creationId xmlns:a16="http://schemas.microsoft.com/office/drawing/2014/main" xmlns="" id="{742A44ED-CE17-A74E-AEEB-61EF3DCE661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9826" y="3500439"/>
            <a:ext cx="1908175"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7" name="Picture 8">
            <a:extLst>
              <a:ext uri="{FF2B5EF4-FFF2-40B4-BE49-F238E27FC236}">
                <a16:creationId xmlns:a16="http://schemas.microsoft.com/office/drawing/2014/main" xmlns="" id="{A7D38F54-59DA-5C46-A991-170F14FC1A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08438" y="1628775"/>
            <a:ext cx="4762500"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8" name="Picture 9">
            <a:extLst>
              <a:ext uri="{FF2B5EF4-FFF2-40B4-BE49-F238E27FC236}">
                <a16:creationId xmlns:a16="http://schemas.microsoft.com/office/drawing/2014/main" xmlns="" id="{0918BF7C-129C-6845-ACBA-CA2DBA10BCE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01026" y="0"/>
            <a:ext cx="2466975"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9" name="Picture 10">
            <a:extLst>
              <a:ext uri="{FF2B5EF4-FFF2-40B4-BE49-F238E27FC236}">
                <a16:creationId xmlns:a16="http://schemas.microsoft.com/office/drawing/2014/main" xmlns="" id="{259FBDFA-EC6B-9749-8AF0-8FD40032BFA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79876" y="0"/>
            <a:ext cx="2657475"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0" name="Picture 11">
            <a:extLst>
              <a:ext uri="{FF2B5EF4-FFF2-40B4-BE49-F238E27FC236}">
                <a16:creationId xmlns:a16="http://schemas.microsoft.com/office/drawing/2014/main" xmlns="" id="{2724D19A-D910-8E4D-9B29-DF8D6E710D8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191500" y="1989138"/>
            <a:ext cx="247650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1" name="Picture 12">
            <a:extLst>
              <a:ext uri="{FF2B5EF4-FFF2-40B4-BE49-F238E27FC236}">
                <a16:creationId xmlns:a16="http://schemas.microsoft.com/office/drawing/2014/main" xmlns="" id="{859665BD-324A-6F4D-A886-69E63B8A8A9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664201" y="1"/>
            <a:ext cx="26193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2" name="Picture 13">
            <a:extLst>
              <a:ext uri="{FF2B5EF4-FFF2-40B4-BE49-F238E27FC236}">
                <a16:creationId xmlns:a16="http://schemas.microsoft.com/office/drawing/2014/main" xmlns="" id="{656D958A-AA21-B446-B134-D50DB79229A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24001" y="1844676"/>
            <a:ext cx="26193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3" name="Picture 14">
            <a:extLst>
              <a:ext uri="{FF2B5EF4-FFF2-40B4-BE49-F238E27FC236}">
                <a16:creationId xmlns:a16="http://schemas.microsoft.com/office/drawing/2014/main" xmlns="" id="{8F781E06-BBDD-5B42-A7DE-A9C2C229127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664200" y="5013326"/>
            <a:ext cx="2762250"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90028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8914" name="Title 1">
            <a:extLst>
              <a:ext uri="{FF2B5EF4-FFF2-40B4-BE49-F238E27FC236}">
                <a16:creationId xmlns:a16="http://schemas.microsoft.com/office/drawing/2014/main" xmlns="" id="{3FC474B6-7024-8344-89D2-401BDEB0DCB0}"/>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The Great Depression</a:t>
            </a:r>
          </a:p>
        </p:txBody>
      </p:sp>
      <p:sp>
        <p:nvSpPr>
          <p:cNvPr id="38915" name="Content Placeholder 2">
            <a:extLst>
              <a:ext uri="{FF2B5EF4-FFF2-40B4-BE49-F238E27FC236}">
                <a16:creationId xmlns:a16="http://schemas.microsoft.com/office/drawing/2014/main" xmlns="" id="{3C79786A-BFD1-FD43-9FE7-CCEE5618EF1D}"/>
              </a:ext>
            </a:extLst>
          </p:cNvPr>
          <p:cNvSpPr>
            <a:spLocks noGrp="1"/>
          </p:cNvSpPr>
          <p:nvPr>
            <p:ph idx="1"/>
          </p:nvPr>
        </p:nvSpPr>
        <p:spPr>
          <a:xfrm>
            <a:off x="643337" y="1168400"/>
            <a:ext cx="6326423" cy="4521200"/>
          </a:xfrm>
        </p:spPr>
        <p:txBody>
          <a:bodyPr anchor="ctr">
            <a:normAutofit/>
          </a:bodyPr>
          <a:lstStyle/>
          <a:p>
            <a:pPr eaLnBrk="1" hangingPunct="1"/>
            <a:r>
              <a:rPr lang="en-GB" altLang="en-US" sz="2800" dirty="0"/>
              <a:t>The Treaty of Versailles made the United States very rich. </a:t>
            </a:r>
          </a:p>
          <a:p>
            <a:pPr eaLnBrk="1" hangingPunct="1"/>
            <a:r>
              <a:rPr lang="en-GB" altLang="en-US" sz="2800" dirty="0"/>
              <a:t>UK and France gave large amounts of money to the U.S., and Germany had to pay a great amount of money for the damage they had done in WW1.</a:t>
            </a:r>
          </a:p>
          <a:p>
            <a:pPr eaLnBrk="1" hangingPunct="1"/>
            <a:r>
              <a:rPr lang="en-GB" altLang="en-US" sz="2800" dirty="0"/>
              <a:t>This wealth that began the stock market crash.</a:t>
            </a:r>
          </a:p>
        </p:txBody>
      </p:sp>
    </p:spTree>
    <p:extLst>
      <p:ext uri="{BB962C8B-B14F-4D97-AF65-F5344CB8AC3E}">
        <p14:creationId xmlns:p14="http://schemas.microsoft.com/office/powerpoint/2010/main" val="41777835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0962" name="Title 1">
            <a:extLst>
              <a:ext uri="{FF2B5EF4-FFF2-40B4-BE49-F238E27FC236}">
                <a16:creationId xmlns:a16="http://schemas.microsoft.com/office/drawing/2014/main" xmlns="" id="{7C1E129A-6FFF-FF46-A899-2DDABB0387D2}"/>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The Bull Market</a:t>
            </a:r>
          </a:p>
        </p:txBody>
      </p:sp>
      <p:sp>
        <p:nvSpPr>
          <p:cNvPr id="40963" name="Content Placeholder 2">
            <a:extLst>
              <a:ext uri="{FF2B5EF4-FFF2-40B4-BE49-F238E27FC236}">
                <a16:creationId xmlns:a16="http://schemas.microsoft.com/office/drawing/2014/main" xmlns="" id="{7E276BE8-8397-DD4E-AE87-4D25379E4133}"/>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For five years prior to 1929, rising prices typified the stock market.  </a:t>
            </a:r>
          </a:p>
          <a:p>
            <a:pPr eaLnBrk="1" hangingPunct="1"/>
            <a:r>
              <a:rPr lang="en-GB" altLang="en-US" sz="2400" dirty="0"/>
              <a:t>During this period, American investors enjoyed an enormous "bull market." </a:t>
            </a:r>
          </a:p>
          <a:p>
            <a:pPr eaLnBrk="1" hangingPunct="1"/>
            <a:r>
              <a:rPr lang="en-GB" altLang="en-US" sz="2400" dirty="0"/>
              <a:t>(The opposite, a market characterized by falling prices, is called a "bear market"). </a:t>
            </a:r>
          </a:p>
        </p:txBody>
      </p:sp>
    </p:spTree>
    <p:extLst>
      <p:ext uri="{BB962C8B-B14F-4D97-AF65-F5344CB8AC3E}">
        <p14:creationId xmlns:p14="http://schemas.microsoft.com/office/powerpoint/2010/main" val="20266674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3010" name="Title 1">
            <a:extLst>
              <a:ext uri="{FF2B5EF4-FFF2-40B4-BE49-F238E27FC236}">
                <a16:creationId xmlns:a16="http://schemas.microsoft.com/office/drawing/2014/main" xmlns="" id="{871950EC-D2F0-3A44-BCFC-F1A8D6609E30}"/>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Why Americans invested in the stock market</a:t>
            </a:r>
          </a:p>
        </p:txBody>
      </p:sp>
      <p:sp>
        <p:nvSpPr>
          <p:cNvPr id="43011" name="Content Placeholder 2">
            <a:extLst>
              <a:ext uri="{FF2B5EF4-FFF2-40B4-BE49-F238E27FC236}">
                <a16:creationId xmlns:a16="http://schemas.microsoft.com/office/drawing/2014/main" xmlns="" id="{B8DF56F9-B335-A64C-8891-55270C049397}"/>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Rising stock dividends.</a:t>
            </a:r>
          </a:p>
          <a:p>
            <a:pPr eaLnBrk="1" hangingPunct="1"/>
            <a:r>
              <a:rPr lang="en-GB" altLang="en-US" sz="2400" dirty="0"/>
              <a:t>Increase in personal savings. Fordism.</a:t>
            </a:r>
          </a:p>
          <a:p>
            <a:pPr eaLnBrk="1" hangingPunct="1"/>
            <a:r>
              <a:rPr lang="en-GB" altLang="en-US" sz="2400" dirty="0"/>
              <a:t>Relatively easy money policy.</a:t>
            </a:r>
          </a:p>
          <a:p>
            <a:pPr eaLnBrk="1" hangingPunct="1"/>
            <a:r>
              <a:rPr lang="en-GB" altLang="en-US" sz="2400" dirty="0"/>
              <a:t>Companies invested their over-production profits in new production.</a:t>
            </a:r>
          </a:p>
          <a:p>
            <a:pPr eaLnBrk="1" hangingPunct="1"/>
            <a:r>
              <a:rPr lang="en-GB" altLang="en-US" sz="2400" dirty="0"/>
              <a:t>No stock market regulation.</a:t>
            </a:r>
          </a:p>
          <a:p>
            <a:pPr eaLnBrk="1" hangingPunct="1"/>
            <a:r>
              <a:rPr lang="en-GB" altLang="en-US" sz="2400" dirty="0"/>
              <a:t>Psychology of consumption.</a:t>
            </a:r>
          </a:p>
          <a:p>
            <a:pPr eaLnBrk="1" hangingPunct="1"/>
            <a:endParaRPr lang="en-GB" altLang="en-US" sz="2400" dirty="0"/>
          </a:p>
          <a:p>
            <a:pPr eaLnBrk="1" hangingPunct="1"/>
            <a:endParaRPr lang="en-GB" altLang="en-US" dirty="0"/>
          </a:p>
          <a:p>
            <a:pPr eaLnBrk="1" hangingPunct="1"/>
            <a:endParaRPr lang="en-GB" altLang="en-US" dirty="0"/>
          </a:p>
        </p:txBody>
      </p:sp>
    </p:spTree>
    <p:extLst>
      <p:ext uri="{BB962C8B-B14F-4D97-AF65-F5344CB8AC3E}">
        <p14:creationId xmlns:p14="http://schemas.microsoft.com/office/powerpoint/2010/main" val="26568922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5058" name="Title 1">
            <a:extLst>
              <a:ext uri="{FF2B5EF4-FFF2-40B4-BE49-F238E27FC236}">
                <a16:creationId xmlns:a16="http://schemas.microsoft.com/office/drawing/2014/main" xmlns="" id="{5DB867A2-2869-6740-9804-11D8245AA965}"/>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The Crash</a:t>
            </a:r>
          </a:p>
        </p:txBody>
      </p:sp>
      <p:sp>
        <p:nvSpPr>
          <p:cNvPr id="45059" name="Content Placeholder 2">
            <a:extLst>
              <a:ext uri="{FF2B5EF4-FFF2-40B4-BE49-F238E27FC236}">
                <a16:creationId xmlns:a16="http://schemas.microsoft.com/office/drawing/2014/main" xmlns="" id="{5CEA4FFC-9B30-6E4D-BA0C-C2F58D251E80}"/>
              </a:ext>
            </a:extLst>
          </p:cNvPr>
          <p:cNvSpPr>
            <a:spLocks noGrp="1"/>
          </p:cNvSpPr>
          <p:nvPr>
            <p:ph idx="1"/>
          </p:nvPr>
        </p:nvSpPr>
        <p:spPr>
          <a:xfrm>
            <a:off x="643337" y="1168400"/>
            <a:ext cx="6326423" cy="4521200"/>
          </a:xfrm>
        </p:spPr>
        <p:txBody>
          <a:bodyPr anchor="ctr">
            <a:normAutofit/>
          </a:bodyPr>
          <a:lstStyle/>
          <a:p>
            <a:pPr eaLnBrk="1" hangingPunct="1"/>
            <a:r>
              <a:rPr lang="en-GB" altLang="en-US" sz="2800" dirty="0"/>
              <a:t>Black Thursday 24 October 1929.</a:t>
            </a:r>
          </a:p>
          <a:p>
            <a:pPr eaLnBrk="1" hangingPunct="1"/>
            <a:r>
              <a:rPr lang="en-GB" altLang="en-US" sz="2800" dirty="0"/>
              <a:t>Black Tuesday 29 October 1929.</a:t>
            </a:r>
          </a:p>
          <a:p>
            <a:pPr eaLnBrk="1" hangingPunct="1"/>
            <a:r>
              <a:rPr lang="en-GB" altLang="en-US" sz="2800" dirty="0"/>
              <a:t>13 November 1929.</a:t>
            </a:r>
          </a:p>
          <a:p>
            <a:pPr eaLnBrk="1" hangingPunct="1"/>
            <a:r>
              <a:rPr lang="en-GB" altLang="en-US" sz="2800" dirty="0"/>
              <a:t>$14,000,000.00 in 1929 – relative value 9 March 2018 $2,590,000,000,000.00 = £2.5trillion</a:t>
            </a:r>
          </a:p>
        </p:txBody>
      </p:sp>
    </p:spTree>
    <p:extLst>
      <p:ext uri="{BB962C8B-B14F-4D97-AF65-F5344CB8AC3E}">
        <p14:creationId xmlns:p14="http://schemas.microsoft.com/office/powerpoint/2010/main" val="11753093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7106" name="Title 1">
            <a:extLst>
              <a:ext uri="{FF2B5EF4-FFF2-40B4-BE49-F238E27FC236}">
                <a16:creationId xmlns:a16="http://schemas.microsoft.com/office/drawing/2014/main" xmlns="" id="{E9E460B2-4BB8-DA48-A162-680CC4C8A752}"/>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US Financial Crisis</a:t>
            </a:r>
          </a:p>
        </p:txBody>
      </p:sp>
      <p:sp>
        <p:nvSpPr>
          <p:cNvPr id="47107" name="Content Placeholder 2">
            <a:extLst>
              <a:ext uri="{FF2B5EF4-FFF2-40B4-BE49-F238E27FC236}">
                <a16:creationId xmlns:a16="http://schemas.microsoft.com/office/drawing/2014/main" xmlns="" id="{1C107FCF-FD98-5D42-BDB1-E24869106BD4}"/>
              </a:ext>
            </a:extLst>
          </p:cNvPr>
          <p:cNvSpPr>
            <a:spLocks noGrp="1"/>
          </p:cNvSpPr>
          <p:nvPr>
            <p:ph idx="1"/>
          </p:nvPr>
        </p:nvSpPr>
        <p:spPr>
          <a:xfrm>
            <a:off x="643337" y="1168400"/>
            <a:ext cx="6326423" cy="4521200"/>
          </a:xfrm>
        </p:spPr>
        <p:txBody>
          <a:bodyPr anchor="ctr">
            <a:normAutofit/>
          </a:bodyPr>
          <a:lstStyle/>
          <a:p>
            <a:pPr eaLnBrk="1" hangingPunct="1"/>
            <a:r>
              <a:rPr lang="en-GB" altLang="en-US" sz="2800" dirty="0"/>
              <a:t>Great Depression</a:t>
            </a:r>
          </a:p>
          <a:p>
            <a:pPr eaLnBrk="1" hangingPunct="1"/>
            <a:r>
              <a:rPr lang="en-GB" altLang="en-US" sz="2800" dirty="0"/>
              <a:t>4 decades of growth</a:t>
            </a:r>
          </a:p>
          <a:p>
            <a:pPr eaLnBrk="1" hangingPunct="1"/>
            <a:r>
              <a:rPr lang="en-GB" altLang="en-US" sz="2800" dirty="0"/>
              <a:t>Banks were tightly regulated – unable to speculate on investments with consumer savings</a:t>
            </a:r>
          </a:p>
        </p:txBody>
      </p:sp>
    </p:spTree>
    <p:extLst>
      <p:ext uri="{BB962C8B-B14F-4D97-AF65-F5344CB8AC3E}">
        <p14:creationId xmlns:p14="http://schemas.microsoft.com/office/powerpoint/2010/main" val="40211009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9664D085-C814-4D74-BCE0-2059F0DC04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DDA5539E-D8B4-4F5A-B46F-C304F5D7A8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B9227120-E82C-8040-BEA0-B63EB71412CD}"/>
              </a:ext>
            </a:extLst>
          </p:cNvPr>
          <p:cNvPicPr>
            <a:picLocks noChangeAspect="1"/>
          </p:cNvPicPr>
          <p:nvPr/>
        </p:nvPicPr>
        <p:blipFill>
          <a:blip r:embed="rId2"/>
          <a:stretch>
            <a:fillRect/>
          </a:stretch>
        </p:blipFill>
        <p:spPr>
          <a:xfrm>
            <a:off x="3178292" y="803063"/>
            <a:ext cx="5835415" cy="5251874"/>
          </a:xfrm>
          <a:prstGeom prst="rect">
            <a:avLst/>
          </a:prstGeom>
        </p:spPr>
      </p:pic>
    </p:spTree>
    <p:extLst>
      <p:ext uri="{BB962C8B-B14F-4D97-AF65-F5344CB8AC3E}">
        <p14:creationId xmlns:p14="http://schemas.microsoft.com/office/powerpoint/2010/main" val="2528191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2ACDF8-5AE7-2348-A553-C9BCA1CE0311}"/>
              </a:ext>
            </a:extLst>
          </p:cNvPr>
          <p:cNvSpPr>
            <a:spLocks noGrp="1"/>
          </p:cNvSpPr>
          <p:nvPr>
            <p:ph type="title"/>
          </p:nvPr>
        </p:nvSpPr>
        <p:spPr/>
        <p:txBody>
          <a:bodyPr/>
          <a:lstStyle/>
          <a:p>
            <a:r>
              <a:rPr lang="en-US" dirty="0"/>
              <a:t>Neoliberalism</a:t>
            </a:r>
          </a:p>
        </p:txBody>
      </p:sp>
      <p:sp>
        <p:nvSpPr>
          <p:cNvPr id="3" name="Content Placeholder 2">
            <a:extLst>
              <a:ext uri="{FF2B5EF4-FFF2-40B4-BE49-F238E27FC236}">
                <a16:creationId xmlns:a16="http://schemas.microsoft.com/office/drawing/2014/main" xmlns="" id="{553F251A-BD25-7545-AD19-9446A21A8528}"/>
              </a:ext>
            </a:extLst>
          </p:cNvPr>
          <p:cNvSpPr>
            <a:spLocks noGrp="1"/>
          </p:cNvSpPr>
          <p:nvPr>
            <p:ph idx="1"/>
          </p:nvPr>
        </p:nvSpPr>
        <p:spPr/>
        <p:txBody>
          <a:bodyPr>
            <a:normAutofit fontScale="85000" lnSpcReduction="10000"/>
          </a:bodyPr>
          <a:lstStyle/>
          <a:p>
            <a:r>
              <a:rPr lang="en-GB" sz="2800" dirty="0">
                <a:solidFill>
                  <a:srgbClr val="3B3835"/>
                </a:solidFill>
                <a:latin typeface="Helvetica Neue" panose="02000503000000020004" pitchFamily="2" charset="0"/>
              </a:rPr>
              <a:t>Neoliberalism • Ideological - a set of ideas about the “best” relationship between the economy and government. • Political - social and economic reforms that put the ideas of neoliberalism into practice. • Historical - an era characterized by the dominance of neoliberal political projects (roll-back and roll-out).</a:t>
            </a:r>
            <a:endParaRPr lang="en-GB" sz="2800" dirty="0">
              <a:solidFill>
                <a:srgbClr val="008ED2"/>
              </a:solidFill>
              <a:latin typeface="Helvetica Neue" panose="02000503000000020004" pitchFamily="2" charset="0"/>
            </a:endParaRPr>
          </a:p>
          <a:p>
            <a:r>
              <a:rPr lang="en-GB" sz="2800" dirty="0">
                <a:solidFill>
                  <a:srgbClr val="3B3835"/>
                </a:solidFill>
                <a:latin typeface="Helvetica Neue" panose="02000503000000020004" pitchFamily="2" charset="0"/>
              </a:rPr>
              <a:t>Neoliberal Ideas • The economy will prosper if left alone, and a prosperous economy is good for the people. • Individuals bear responsibility for their poverty, and governments should not foster “dependence” on social programs. • Economic rationales should be applied to social programs: competition, cost-beneﬁts analysis, measurable outcomes.</a:t>
            </a:r>
          </a:p>
          <a:p>
            <a:endParaRPr lang="en-US" dirty="0"/>
          </a:p>
        </p:txBody>
      </p:sp>
    </p:spTree>
    <p:extLst>
      <p:ext uri="{BB962C8B-B14F-4D97-AF65-F5344CB8AC3E}">
        <p14:creationId xmlns:p14="http://schemas.microsoft.com/office/powerpoint/2010/main" val="18397042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xmlns="" id="{4967F423-D21C-4F37-A0B7-750026A171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pic>
        <p:nvPicPr>
          <p:cNvPr id="48131" name="Picture 2">
            <a:extLst>
              <a:ext uri="{FF2B5EF4-FFF2-40B4-BE49-F238E27FC236}">
                <a16:creationId xmlns:a16="http://schemas.microsoft.com/office/drawing/2014/main" xmlns="" id="{F8E667FF-CF0E-F54A-8F41-523524CCCFAA}"/>
              </a:ext>
            </a:extLst>
          </p:cNvPr>
          <p:cNvPicPr>
            <a:picLocks noGrp="1" noChangeAspect="1" noChangeArrowheads="1"/>
          </p:cNvPicPr>
          <p:nvPr>
            <p:ph sz="half" idx="1"/>
          </p:nvPr>
        </p:nvPicPr>
        <p:blipFill rotWithShape="1">
          <a:blip r:embed="rId2">
            <a:extLst>
              <a:ext uri="{28A0092B-C50C-407E-A947-70E740481C1C}">
                <a14:useLocalDpi xmlns:a14="http://schemas.microsoft.com/office/drawing/2010/main" val="0"/>
              </a:ext>
            </a:extLst>
          </a:blip>
          <a:srcRect l="9262" r="8257"/>
          <a:stretch/>
        </p:blipFill>
        <p:spPr>
          <a:xfrm>
            <a:off x="7837371" y="237744"/>
            <a:ext cx="4124416" cy="6382512"/>
          </a:xfrm>
          <a:prstGeom prst="rect">
            <a:avLst/>
          </a:prstGeom>
          <a:noFill/>
        </p:spPr>
      </p:pic>
      <p:sp>
        <p:nvSpPr>
          <p:cNvPr id="75" name="Rectangle 74">
            <a:extLst>
              <a:ext uri="{FF2B5EF4-FFF2-40B4-BE49-F238E27FC236}">
                <a16:creationId xmlns:a16="http://schemas.microsoft.com/office/drawing/2014/main" xmlns="" id="{891D1FF4-7F97-4936-9A4C-9FB71D8FB4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7744" y="237744"/>
            <a:ext cx="7652977"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8130" name="Title 3">
            <a:extLst>
              <a:ext uri="{FF2B5EF4-FFF2-40B4-BE49-F238E27FC236}">
                <a16:creationId xmlns:a16="http://schemas.microsoft.com/office/drawing/2014/main" xmlns="" id="{5550208B-F7CC-0946-AD6A-47FA55971EE0}"/>
              </a:ext>
            </a:extLst>
          </p:cNvPr>
          <p:cNvSpPr>
            <a:spLocks noGrp="1"/>
          </p:cNvSpPr>
          <p:nvPr>
            <p:ph type="title"/>
          </p:nvPr>
        </p:nvSpPr>
        <p:spPr>
          <a:xfrm>
            <a:off x="868680" y="642593"/>
            <a:ext cx="6281928" cy="1744183"/>
          </a:xfrm>
        </p:spPr>
        <p:txBody>
          <a:bodyPr vert="horz" lIns="91440" tIns="45720" rIns="91440" bIns="45720" rtlCol="0" anchor="ctr">
            <a:normAutofit/>
          </a:bodyPr>
          <a:lstStyle/>
          <a:p>
            <a:r>
              <a:rPr lang="en-US" altLang="en-US"/>
              <a:t>Ronald Reagan</a:t>
            </a:r>
          </a:p>
        </p:txBody>
      </p:sp>
      <p:sp>
        <p:nvSpPr>
          <p:cNvPr id="48132" name="Content Placeholder 6">
            <a:extLst>
              <a:ext uri="{FF2B5EF4-FFF2-40B4-BE49-F238E27FC236}">
                <a16:creationId xmlns:a16="http://schemas.microsoft.com/office/drawing/2014/main" xmlns="" id="{3D1ABE49-A74D-1042-B8C3-E7247E58BCA8}"/>
              </a:ext>
            </a:extLst>
          </p:cNvPr>
          <p:cNvSpPr>
            <a:spLocks noGrp="1"/>
          </p:cNvSpPr>
          <p:nvPr>
            <p:ph sz="half" idx="2"/>
          </p:nvPr>
        </p:nvSpPr>
        <p:spPr>
          <a:xfrm>
            <a:off x="868680" y="2386584"/>
            <a:ext cx="6281928" cy="3648456"/>
          </a:xfrm>
        </p:spPr>
        <p:txBody>
          <a:bodyPr vert="horz" lIns="91440" tIns="45720" rIns="91440" bIns="45720" rtlCol="0">
            <a:normAutofit/>
          </a:bodyPr>
          <a:lstStyle/>
          <a:p>
            <a:r>
              <a:rPr lang="en-US" altLang="en-US" sz="2400" dirty="0"/>
              <a:t>Started 30 year period of deregulation</a:t>
            </a:r>
          </a:p>
          <a:p>
            <a:r>
              <a:rPr lang="en-US" altLang="en-US" sz="2400" dirty="0"/>
              <a:t>Banks (Savings &amp; Loans) could speculate with savings</a:t>
            </a:r>
          </a:p>
          <a:p>
            <a:r>
              <a:rPr lang="en-US" altLang="en-US" sz="2400" dirty="0"/>
              <a:t>Criminal activity</a:t>
            </a:r>
          </a:p>
        </p:txBody>
      </p:sp>
    </p:spTree>
    <p:extLst>
      <p:ext uri="{BB962C8B-B14F-4D97-AF65-F5344CB8AC3E}">
        <p14:creationId xmlns:p14="http://schemas.microsoft.com/office/powerpoint/2010/main" val="24564090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xmlns="" id="{4967F423-D21C-4F37-A0B7-750026A171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pic>
        <p:nvPicPr>
          <p:cNvPr id="49155" name="Picture 2">
            <a:extLst>
              <a:ext uri="{FF2B5EF4-FFF2-40B4-BE49-F238E27FC236}">
                <a16:creationId xmlns:a16="http://schemas.microsoft.com/office/drawing/2014/main" xmlns="" id="{C4BDA130-0FEC-0740-BD09-7FE71DBCCD0D}"/>
              </a:ext>
            </a:extLst>
          </p:cNvPr>
          <p:cNvPicPr>
            <a:picLocks noGrp="1" noChangeAspect="1" noChangeArrowheads="1"/>
          </p:cNvPicPr>
          <p:nvPr>
            <p:ph sz="half" idx="1"/>
          </p:nvPr>
        </p:nvPicPr>
        <p:blipFill rotWithShape="1">
          <a:blip r:embed="rId2">
            <a:extLst>
              <a:ext uri="{28A0092B-C50C-407E-A947-70E740481C1C}">
                <a14:useLocalDpi xmlns:a14="http://schemas.microsoft.com/office/drawing/2010/main" val="0"/>
              </a:ext>
            </a:extLst>
          </a:blip>
          <a:srcRect l="10597" r="1224" b="1"/>
          <a:stretch/>
        </p:blipFill>
        <p:spPr>
          <a:xfrm>
            <a:off x="7837371" y="237744"/>
            <a:ext cx="4124416" cy="6382512"/>
          </a:xfrm>
          <a:prstGeom prst="rect">
            <a:avLst/>
          </a:prstGeom>
          <a:noFill/>
        </p:spPr>
      </p:pic>
      <p:sp>
        <p:nvSpPr>
          <p:cNvPr id="75" name="Rectangle 74">
            <a:extLst>
              <a:ext uri="{FF2B5EF4-FFF2-40B4-BE49-F238E27FC236}">
                <a16:creationId xmlns:a16="http://schemas.microsoft.com/office/drawing/2014/main" xmlns="" id="{891D1FF4-7F97-4936-9A4C-9FB71D8FB4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7744" y="237744"/>
            <a:ext cx="7652977"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9154" name="Title 6">
            <a:extLst>
              <a:ext uri="{FF2B5EF4-FFF2-40B4-BE49-F238E27FC236}">
                <a16:creationId xmlns:a16="http://schemas.microsoft.com/office/drawing/2014/main" xmlns="" id="{0ABEEDC1-7FDE-B448-A7CB-73348A303FAC}"/>
              </a:ext>
            </a:extLst>
          </p:cNvPr>
          <p:cNvSpPr>
            <a:spLocks noGrp="1"/>
          </p:cNvSpPr>
          <p:nvPr>
            <p:ph type="title"/>
          </p:nvPr>
        </p:nvSpPr>
        <p:spPr>
          <a:xfrm>
            <a:off x="868680" y="642593"/>
            <a:ext cx="6281928" cy="1744183"/>
          </a:xfrm>
        </p:spPr>
        <p:txBody>
          <a:bodyPr vert="horz" lIns="91440" tIns="45720" rIns="91440" bIns="45720" rtlCol="0" anchor="ctr">
            <a:normAutofit/>
          </a:bodyPr>
          <a:lstStyle/>
          <a:p>
            <a:r>
              <a:rPr lang="en-US" altLang="en-US"/>
              <a:t>Bill Clinton</a:t>
            </a:r>
          </a:p>
        </p:txBody>
      </p:sp>
      <p:sp>
        <p:nvSpPr>
          <p:cNvPr id="49156" name="Content Placeholder 8">
            <a:extLst>
              <a:ext uri="{FF2B5EF4-FFF2-40B4-BE49-F238E27FC236}">
                <a16:creationId xmlns:a16="http://schemas.microsoft.com/office/drawing/2014/main" xmlns="" id="{AB974E10-7AB9-284A-81F4-72101D31A66D}"/>
              </a:ext>
            </a:extLst>
          </p:cNvPr>
          <p:cNvSpPr>
            <a:spLocks noGrp="1"/>
          </p:cNvSpPr>
          <p:nvPr>
            <p:ph sz="half" idx="2"/>
          </p:nvPr>
        </p:nvSpPr>
        <p:spPr>
          <a:xfrm>
            <a:off x="868680" y="2386584"/>
            <a:ext cx="6281928" cy="3648456"/>
          </a:xfrm>
        </p:spPr>
        <p:txBody>
          <a:bodyPr vert="horz" lIns="91440" tIns="45720" rIns="91440" bIns="45720" rtlCol="0">
            <a:normAutofit/>
          </a:bodyPr>
          <a:lstStyle/>
          <a:p>
            <a:r>
              <a:rPr lang="en-US" altLang="en-US"/>
              <a:t>Deregulation continued</a:t>
            </a:r>
          </a:p>
          <a:p>
            <a:r>
              <a:rPr lang="en-US" altLang="en-US"/>
              <a:t>Consolidation and mergers</a:t>
            </a:r>
          </a:p>
          <a:p>
            <a:r>
              <a:rPr lang="en-US" altLang="en-US"/>
              <a:t>Banks like monopoly power</a:t>
            </a:r>
          </a:p>
        </p:txBody>
      </p:sp>
    </p:spTree>
    <p:extLst>
      <p:ext uri="{BB962C8B-B14F-4D97-AF65-F5344CB8AC3E}">
        <p14:creationId xmlns:p14="http://schemas.microsoft.com/office/powerpoint/2010/main" val="15783752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4">
            <a:extLst>
              <a:ext uri="{FF2B5EF4-FFF2-40B4-BE49-F238E27FC236}">
                <a16:creationId xmlns:a16="http://schemas.microsoft.com/office/drawing/2014/main" xmlns="" id="{3588E8F7-D70B-C84F-BB3A-9803FFA273C1}"/>
              </a:ext>
            </a:extLst>
          </p:cNvPr>
          <p:cNvSpPr>
            <a:spLocks noGrp="1"/>
          </p:cNvSpPr>
          <p:nvPr>
            <p:ph type="title"/>
          </p:nvPr>
        </p:nvSpPr>
        <p:spPr/>
        <p:txBody>
          <a:bodyPr/>
          <a:lstStyle/>
          <a:p>
            <a:pPr eaLnBrk="1" hangingPunct="1"/>
            <a:r>
              <a:rPr lang="en-GB" altLang="en-US"/>
              <a:t>Oil Tankers .....</a:t>
            </a:r>
          </a:p>
        </p:txBody>
      </p:sp>
      <p:pic>
        <p:nvPicPr>
          <p:cNvPr id="50179" name="Picture 2">
            <a:extLst>
              <a:ext uri="{FF2B5EF4-FFF2-40B4-BE49-F238E27FC236}">
                <a16:creationId xmlns:a16="http://schemas.microsoft.com/office/drawing/2014/main" xmlns="" id="{0FAC25BD-9AF4-6A4D-BEF2-3463DDB6E25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1636268" y="2103438"/>
            <a:ext cx="8919464" cy="3932237"/>
          </a:xfrm>
          <a:noFill/>
        </p:spPr>
      </p:pic>
    </p:spTree>
    <p:extLst>
      <p:ext uri="{BB962C8B-B14F-4D97-AF65-F5344CB8AC3E}">
        <p14:creationId xmlns:p14="http://schemas.microsoft.com/office/powerpoint/2010/main" val="2874269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xmlns="" id="{AB9E2A81-F10C-48DE-ABBE-714158A39F6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xmlns="" id="{E11D06DD-4F15-406B-803E-BCAEDA7CD9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91044" y="374904"/>
            <a:ext cx="11409913"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75" name="Rectangle 74">
            <a:extLst>
              <a:ext uri="{FF2B5EF4-FFF2-40B4-BE49-F238E27FC236}">
                <a16:creationId xmlns:a16="http://schemas.microsoft.com/office/drawing/2014/main" xmlns="" id="{292CDDC2-37FD-485A-9BA0-8BB25F1051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54736" y="539496"/>
            <a:ext cx="11082528" cy="577900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226" name="Picture 2">
            <a:extLst>
              <a:ext uri="{FF2B5EF4-FFF2-40B4-BE49-F238E27FC236}">
                <a16:creationId xmlns:a16="http://schemas.microsoft.com/office/drawing/2014/main" xmlns="" id="{01C22C4B-4A79-EB45-89A1-8561A57D5A13}"/>
              </a:ext>
            </a:extLst>
          </p:cNvPr>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t="10734" r="1" b="5172"/>
          <a:stretch/>
        </p:blipFill>
        <p:spPr bwMode="auto">
          <a:xfrm>
            <a:off x="876469" y="861229"/>
            <a:ext cx="10439062" cy="513554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73604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37" name="Rectangle 136">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39" name="Rectangle 138">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3250" name="Title 1">
            <a:extLst>
              <a:ext uri="{FF2B5EF4-FFF2-40B4-BE49-F238E27FC236}">
                <a16:creationId xmlns:a16="http://schemas.microsoft.com/office/drawing/2014/main" xmlns="" id="{CBD592B4-8F36-C343-AA56-7C4BECBBDB48}"/>
              </a:ext>
            </a:extLst>
          </p:cNvPr>
          <p:cNvSpPr>
            <a:spLocks noGrp="1"/>
          </p:cNvSpPr>
          <p:nvPr>
            <p:ph type="title"/>
          </p:nvPr>
        </p:nvSpPr>
        <p:spPr>
          <a:xfrm>
            <a:off x="8019287" y="1168400"/>
            <a:ext cx="3697043" cy="4521200"/>
          </a:xfrm>
        </p:spPr>
        <p:txBody>
          <a:bodyPr>
            <a:normAutofit/>
          </a:bodyPr>
          <a:lstStyle/>
          <a:p>
            <a:pPr marL="182563" indent="-182563">
              <a:spcBef>
                <a:spcPts val="900"/>
              </a:spcBef>
            </a:pPr>
            <a:r>
              <a:rPr lang="en-GB" altLang="en-US" sz="4000">
                <a:solidFill>
                  <a:srgbClr val="FFFFFF"/>
                </a:solidFill>
              </a:rPr>
              <a:t>Criminality – distinctive</a:t>
            </a:r>
            <a:br>
              <a:rPr lang="en-GB" altLang="en-US" sz="4000">
                <a:solidFill>
                  <a:srgbClr val="FFFFFF"/>
                </a:solidFill>
              </a:rPr>
            </a:br>
            <a:endParaRPr lang="en-GB" altLang="en-US" sz="4000">
              <a:solidFill>
                <a:srgbClr val="FFFFFF"/>
              </a:solidFill>
            </a:endParaRPr>
          </a:p>
        </p:txBody>
      </p:sp>
      <p:sp>
        <p:nvSpPr>
          <p:cNvPr id="43011" name="Content Placeholder 2">
            <a:extLst>
              <a:ext uri="{FF2B5EF4-FFF2-40B4-BE49-F238E27FC236}">
                <a16:creationId xmlns:a16="http://schemas.microsoft.com/office/drawing/2014/main" xmlns="" id="{EC249C6F-8B12-6F4D-BC9E-32D49C5C42BB}"/>
              </a:ext>
            </a:extLst>
          </p:cNvPr>
          <p:cNvSpPr>
            <a:spLocks noGrp="1"/>
          </p:cNvSpPr>
          <p:nvPr>
            <p:ph idx="1"/>
          </p:nvPr>
        </p:nvSpPr>
        <p:spPr>
          <a:xfrm>
            <a:off x="643337" y="1168400"/>
            <a:ext cx="6326423" cy="4521200"/>
          </a:xfrm>
        </p:spPr>
        <p:txBody>
          <a:bodyPr anchor="ctr">
            <a:noAutofit/>
          </a:bodyPr>
          <a:lstStyle/>
          <a:p>
            <a:pPr eaLnBrk="1" hangingPunct="1">
              <a:defRPr/>
            </a:pPr>
            <a:r>
              <a:rPr lang="en-GB" altLang="en-US" sz="2400" dirty="0"/>
              <a:t>Fannie Mae lied to investors that its value was 10 times its real value (2007/8) (returned to profitability in 2012).</a:t>
            </a:r>
          </a:p>
          <a:p>
            <a:pPr eaLnBrk="1" hangingPunct="1">
              <a:defRPr/>
            </a:pPr>
            <a:r>
              <a:rPr lang="en-GB" altLang="en-US" sz="2400" dirty="0"/>
              <a:t>UBS fined $780m for fraud (tax evasion probe UBS had an estimated 19,000 U.S. customers with undisclosed Swiss accounts).</a:t>
            </a:r>
          </a:p>
          <a:p>
            <a:pPr eaLnBrk="1" hangingPunct="1">
              <a:defRPr/>
            </a:pPr>
            <a:r>
              <a:rPr lang="en-GB" altLang="en-US" sz="2400" dirty="0"/>
              <a:t>AIG paid $1.64b to settle with regulators (to resolve allegations that it used deceptive accounting practices to mislead investors and regulators)</a:t>
            </a:r>
          </a:p>
          <a:p>
            <a:pPr eaLnBrk="1" hangingPunct="1">
              <a:defRPr/>
            </a:pPr>
            <a:r>
              <a:rPr lang="en-GB" altLang="en-US" sz="2400" dirty="0"/>
              <a:t>Deregulation and Information Age made industry unstable.</a:t>
            </a:r>
          </a:p>
        </p:txBody>
      </p:sp>
    </p:spTree>
    <p:extLst>
      <p:ext uri="{BB962C8B-B14F-4D97-AF65-F5344CB8AC3E}">
        <p14:creationId xmlns:p14="http://schemas.microsoft.com/office/powerpoint/2010/main" val="357100659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5298" name="Title 1">
            <a:extLst>
              <a:ext uri="{FF2B5EF4-FFF2-40B4-BE49-F238E27FC236}">
                <a16:creationId xmlns:a16="http://schemas.microsoft.com/office/drawing/2014/main" xmlns="" id="{7FAEE36F-2B9F-E546-81CD-D8C84E499EC5}"/>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Continued</a:t>
            </a:r>
          </a:p>
        </p:txBody>
      </p:sp>
      <p:sp>
        <p:nvSpPr>
          <p:cNvPr id="55299" name="Content Placeholder 2">
            <a:extLst>
              <a:ext uri="{FF2B5EF4-FFF2-40B4-BE49-F238E27FC236}">
                <a16:creationId xmlns:a16="http://schemas.microsoft.com/office/drawing/2014/main" xmlns="" id="{B4E4CDDA-BC14-2B47-8A33-21A7173C3244}"/>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Derivatives – 1990’s $50trillion market</a:t>
            </a:r>
          </a:p>
          <a:p>
            <a:pPr eaLnBrk="1" hangingPunct="1"/>
            <a:r>
              <a:rPr lang="en-GB" altLang="en-US" sz="2400" dirty="0"/>
              <a:t>https://</a:t>
            </a:r>
            <a:r>
              <a:rPr lang="en-GB" altLang="en-US" sz="2400" dirty="0" err="1"/>
              <a:t>www.youtube.com</a:t>
            </a:r>
            <a:r>
              <a:rPr lang="en-GB" altLang="en-US" sz="2400" dirty="0"/>
              <a:t>/</a:t>
            </a:r>
            <a:r>
              <a:rPr lang="en-GB" altLang="en-US" sz="2400" dirty="0" err="1"/>
              <a:t>watch?v</a:t>
            </a:r>
            <a:r>
              <a:rPr lang="en-GB" altLang="en-US" sz="2400" dirty="0"/>
              <a:t>=gCHiLLgO55o</a:t>
            </a:r>
          </a:p>
          <a:p>
            <a:pPr eaLnBrk="1" hangingPunct="1"/>
            <a:r>
              <a:rPr lang="en-GB" altLang="en-US" sz="2400" dirty="0"/>
              <a:t>Loans – in the old days – home buyers – pay mortgage – to lenders</a:t>
            </a:r>
          </a:p>
          <a:p>
            <a:pPr eaLnBrk="1" hangingPunct="1"/>
            <a:r>
              <a:rPr lang="en-GB" altLang="en-US" sz="2400" dirty="0"/>
              <a:t>New system – lenders sold debt to investment banks – lenders are not on the hook</a:t>
            </a:r>
          </a:p>
          <a:p>
            <a:pPr eaLnBrk="1" hangingPunct="1"/>
            <a:r>
              <a:rPr lang="en-GB" altLang="en-US" sz="2400" dirty="0"/>
              <a:t>More and more loans were pumped out</a:t>
            </a:r>
          </a:p>
        </p:txBody>
      </p:sp>
    </p:spTree>
    <p:extLst>
      <p:ext uri="{BB962C8B-B14F-4D97-AF65-F5344CB8AC3E}">
        <p14:creationId xmlns:p14="http://schemas.microsoft.com/office/powerpoint/2010/main" val="2841843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6322" name="Title 1">
            <a:extLst>
              <a:ext uri="{FF2B5EF4-FFF2-40B4-BE49-F238E27FC236}">
                <a16:creationId xmlns:a16="http://schemas.microsoft.com/office/drawing/2014/main" xmlns="" id="{9402917D-0FED-F24B-9956-2FB541EC75D9}"/>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Continued</a:t>
            </a:r>
          </a:p>
        </p:txBody>
      </p:sp>
      <p:sp>
        <p:nvSpPr>
          <p:cNvPr id="56323" name="Content Placeholder 2">
            <a:extLst>
              <a:ext uri="{FF2B5EF4-FFF2-40B4-BE49-F238E27FC236}">
                <a16:creationId xmlns:a16="http://schemas.microsoft.com/office/drawing/2014/main" xmlns="" id="{EABAD1C3-FB51-4B41-8FB7-DDECD9FDB9DB}"/>
              </a:ext>
            </a:extLst>
          </p:cNvPr>
          <p:cNvSpPr>
            <a:spLocks noGrp="1"/>
          </p:cNvSpPr>
          <p:nvPr>
            <p:ph idx="1"/>
          </p:nvPr>
        </p:nvSpPr>
        <p:spPr>
          <a:xfrm>
            <a:off x="643337" y="1168400"/>
            <a:ext cx="6326423" cy="4521200"/>
          </a:xfrm>
        </p:spPr>
        <p:txBody>
          <a:bodyPr anchor="ctr">
            <a:noAutofit/>
          </a:bodyPr>
          <a:lstStyle/>
          <a:p>
            <a:pPr eaLnBrk="1" hangingPunct="1"/>
            <a:r>
              <a:rPr lang="en-GB" altLang="en-US" sz="2400" dirty="0"/>
              <a:t>Home buyers – lenders – investment banks – investors</a:t>
            </a:r>
          </a:p>
          <a:p>
            <a:pPr eaLnBrk="1" hangingPunct="1"/>
            <a:r>
              <a:rPr lang="en-GB" altLang="en-US" sz="2400" dirty="0">
                <a:hlinkClick r:id="rId4"/>
              </a:rPr>
              <a:t>https://www.youtube.com/watch?v=mFIKx-hWlZw</a:t>
            </a:r>
            <a:endParaRPr lang="en-GB" altLang="en-US" sz="2400" dirty="0"/>
          </a:p>
          <a:p>
            <a:pPr eaLnBrk="1" hangingPunct="1"/>
            <a:r>
              <a:rPr lang="en-GB" altLang="en-US" sz="2400" dirty="0">
                <a:hlinkClick r:id="rId5"/>
              </a:rPr>
              <a:t>https://www.youtube.com/watch?v=0WBi-ts4M5E</a:t>
            </a:r>
            <a:endParaRPr lang="en-GB" altLang="en-US" sz="2400" dirty="0"/>
          </a:p>
          <a:p>
            <a:pPr eaLnBrk="1" hangingPunct="1"/>
            <a:r>
              <a:rPr lang="en-GB" altLang="en-US" sz="2400" dirty="0"/>
              <a:t>Investment banks preferred higher interest rates (sub prime loans)</a:t>
            </a:r>
          </a:p>
          <a:p>
            <a:pPr eaLnBrk="1" hangingPunct="1"/>
            <a:r>
              <a:rPr lang="en-GB" altLang="en-US" sz="2400" dirty="0"/>
              <a:t>Anyone could get a mortgage</a:t>
            </a:r>
          </a:p>
          <a:p>
            <a:pPr eaLnBrk="1" hangingPunct="1"/>
            <a:r>
              <a:rPr lang="en-GB" altLang="en-US" sz="2400" dirty="0"/>
              <a:t>Bubble created</a:t>
            </a:r>
          </a:p>
          <a:p>
            <a:pPr eaLnBrk="1" hangingPunct="1"/>
            <a:r>
              <a:rPr lang="en-GB" altLang="en-US" sz="2400" dirty="0"/>
              <a:t>Traders became wealthy Lehman Bros salary $485m</a:t>
            </a:r>
          </a:p>
        </p:txBody>
      </p:sp>
    </p:spTree>
    <p:extLst>
      <p:ext uri="{BB962C8B-B14F-4D97-AF65-F5344CB8AC3E}">
        <p14:creationId xmlns:p14="http://schemas.microsoft.com/office/powerpoint/2010/main" val="32784722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8370" name="Title 1">
            <a:extLst>
              <a:ext uri="{FF2B5EF4-FFF2-40B4-BE49-F238E27FC236}">
                <a16:creationId xmlns:a16="http://schemas.microsoft.com/office/drawing/2014/main" xmlns="" id="{0FFDC5D2-B100-1643-9695-8E09B4FDAD22}"/>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Continued</a:t>
            </a:r>
          </a:p>
        </p:txBody>
      </p:sp>
      <p:sp>
        <p:nvSpPr>
          <p:cNvPr id="58371" name="Content Placeholder 2">
            <a:extLst>
              <a:ext uri="{FF2B5EF4-FFF2-40B4-BE49-F238E27FC236}">
                <a16:creationId xmlns:a16="http://schemas.microsoft.com/office/drawing/2014/main" xmlns="" id="{CF91FBB0-F2E7-9648-93E3-417CD919B477}"/>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Investment banks – borrowed more money to buy loans –LEVERAGE</a:t>
            </a:r>
          </a:p>
          <a:p>
            <a:pPr eaLnBrk="1" hangingPunct="1"/>
            <a:r>
              <a:rPr lang="en-GB" altLang="en-US" sz="2400" b="1" i="1" dirty="0"/>
              <a:t>Leverage</a:t>
            </a:r>
            <a:r>
              <a:rPr lang="en-GB" altLang="en-US" sz="2400" b="1" dirty="0"/>
              <a:t>  - </a:t>
            </a:r>
            <a:r>
              <a:rPr lang="en-GB" altLang="en-US" sz="2400" dirty="0"/>
              <a:t>The amount of debt used to finance a firm's assets. A firm with significantly more debt than equity is considered to be highly leveraged.</a:t>
            </a:r>
          </a:p>
        </p:txBody>
      </p:sp>
    </p:spTree>
    <p:extLst>
      <p:ext uri="{BB962C8B-B14F-4D97-AF65-F5344CB8AC3E}">
        <p14:creationId xmlns:p14="http://schemas.microsoft.com/office/powerpoint/2010/main" val="29790319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xmlns="" id="{75E9D939-9AAC-E849-91AB-A1191FA5D4DA}"/>
              </a:ext>
            </a:extLst>
          </p:cNvPr>
          <p:cNvSpPr>
            <a:spLocks noGrp="1"/>
          </p:cNvSpPr>
          <p:nvPr>
            <p:ph type="title"/>
          </p:nvPr>
        </p:nvSpPr>
        <p:spPr/>
        <p:txBody>
          <a:bodyPr/>
          <a:lstStyle/>
          <a:p>
            <a:pPr eaLnBrk="1" hangingPunct="1"/>
            <a:r>
              <a:rPr lang="en-GB" altLang="en-US"/>
              <a:t>Derivatives</a:t>
            </a:r>
          </a:p>
        </p:txBody>
      </p:sp>
      <p:sp>
        <p:nvSpPr>
          <p:cNvPr id="59395" name="Content Placeholder 2">
            <a:extLst>
              <a:ext uri="{FF2B5EF4-FFF2-40B4-BE49-F238E27FC236}">
                <a16:creationId xmlns:a16="http://schemas.microsoft.com/office/drawing/2014/main" xmlns="" id="{66EF399E-E041-1144-803A-F2BE107D940F}"/>
              </a:ext>
            </a:extLst>
          </p:cNvPr>
          <p:cNvSpPr>
            <a:spLocks noGrp="1"/>
          </p:cNvSpPr>
          <p:nvPr>
            <p:ph idx="1"/>
          </p:nvPr>
        </p:nvSpPr>
        <p:spPr/>
        <p:txBody>
          <a:bodyPr>
            <a:normAutofit/>
          </a:bodyPr>
          <a:lstStyle/>
          <a:p>
            <a:pPr eaLnBrk="1" hangingPunct="1"/>
            <a:r>
              <a:rPr lang="en-GB" altLang="en-US" sz="2400" dirty="0"/>
              <a:t>Highly risky investment</a:t>
            </a:r>
          </a:p>
          <a:p>
            <a:pPr eaLnBrk="1" hangingPunct="1"/>
            <a:r>
              <a:rPr lang="en-GB" altLang="en-US" sz="2400" dirty="0"/>
              <a:t>Example – insurance</a:t>
            </a:r>
          </a:p>
          <a:p>
            <a:pPr eaLnBrk="1" hangingPunct="1"/>
            <a:r>
              <a:rPr lang="en-GB" altLang="en-US" sz="2400" dirty="0"/>
              <a:t>In insurance, you can only insure something you own. The derivatives</a:t>
            </a:r>
          </a:p>
          <a:p>
            <a:pPr eaLnBrk="1" hangingPunct="1"/>
            <a:r>
              <a:rPr lang="en-GB" altLang="en-US" sz="2400" dirty="0"/>
              <a:t>universe essentially enables anybody to actually insure that house. </a:t>
            </a:r>
          </a:p>
        </p:txBody>
      </p:sp>
    </p:spTree>
    <p:extLst>
      <p:ext uri="{BB962C8B-B14F-4D97-AF65-F5344CB8AC3E}">
        <p14:creationId xmlns:p14="http://schemas.microsoft.com/office/powerpoint/2010/main" val="158100339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1442" name="Title 1">
            <a:extLst>
              <a:ext uri="{FF2B5EF4-FFF2-40B4-BE49-F238E27FC236}">
                <a16:creationId xmlns:a16="http://schemas.microsoft.com/office/drawing/2014/main" xmlns="" id="{90EE3D57-DA32-9245-8D0E-AA4B8E2FC1D7}"/>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Continued</a:t>
            </a:r>
          </a:p>
        </p:txBody>
      </p:sp>
      <p:sp>
        <p:nvSpPr>
          <p:cNvPr id="61443" name="Content Placeholder 2">
            <a:extLst>
              <a:ext uri="{FF2B5EF4-FFF2-40B4-BE49-F238E27FC236}">
                <a16:creationId xmlns:a16="http://schemas.microsoft.com/office/drawing/2014/main" xmlns="" id="{146A841B-08ED-DC4A-8C26-FEDB71B0791F}"/>
              </a:ext>
            </a:extLst>
          </p:cNvPr>
          <p:cNvSpPr>
            <a:spLocks noGrp="1"/>
          </p:cNvSpPr>
          <p:nvPr>
            <p:ph idx="1"/>
          </p:nvPr>
        </p:nvSpPr>
        <p:spPr>
          <a:xfrm>
            <a:off x="643337" y="1168400"/>
            <a:ext cx="6326423" cy="4521200"/>
          </a:xfrm>
        </p:spPr>
        <p:txBody>
          <a:bodyPr anchor="ctr">
            <a:normAutofit/>
          </a:bodyPr>
          <a:lstStyle/>
          <a:p>
            <a:pPr eaLnBrk="1" hangingPunct="1"/>
            <a:r>
              <a:rPr lang="en-GB" altLang="en-US" sz="2800" dirty="0"/>
              <a:t>Bank traders</a:t>
            </a:r>
          </a:p>
          <a:p>
            <a:pPr eaLnBrk="1" hangingPunct="1"/>
            <a:r>
              <a:rPr lang="en-GB" altLang="en-US" sz="2800" dirty="0"/>
              <a:t>Type A personalities</a:t>
            </a:r>
          </a:p>
          <a:p>
            <a:pPr eaLnBrk="1" hangingPunct="1"/>
            <a:r>
              <a:rPr lang="en-GB" altLang="en-US" sz="2800" dirty="0"/>
              <a:t>Cocaine</a:t>
            </a:r>
          </a:p>
          <a:p>
            <a:pPr eaLnBrk="1" hangingPunct="1"/>
            <a:r>
              <a:rPr lang="en-GB" altLang="en-US" sz="2800" dirty="0"/>
              <a:t>Prostitutes</a:t>
            </a:r>
          </a:p>
          <a:p>
            <a:pPr eaLnBrk="1" hangingPunct="1">
              <a:buFont typeface="Wingdings" pitchFamily="2" charset="2"/>
              <a:buNone/>
            </a:pPr>
            <a:endParaRPr lang="en-GB" altLang="en-US" dirty="0"/>
          </a:p>
        </p:txBody>
      </p:sp>
    </p:spTree>
    <p:extLst>
      <p:ext uri="{BB962C8B-B14F-4D97-AF65-F5344CB8AC3E}">
        <p14:creationId xmlns:p14="http://schemas.microsoft.com/office/powerpoint/2010/main" val="14239460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3490" name="Title 1">
            <a:extLst>
              <a:ext uri="{FF2B5EF4-FFF2-40B4-BE49-F238E27FC236}">
                <a16:creationId xmlns:a16="http://schemas.microsoft.com/office/drawing/2014/main" xmlns="" id="{F0B5B08A-7FF8-CA4E-BA4B-68D8F247C133}"/>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Are u type a or ......</a:t>
            </a:r>
          </a:p>
        </p:txBody>
      </p:sp>
      <p:sp>
        <p:nvSpPr>
          <p:cNvPr id="63491" name="Content Placeholder 2">
            <a:extLst>
              <a:ext uri="{FF2B5EF4-FFF2-40B4-BE49-F238E27FC236}">
                <a16:creationId xmlns:a16="http://schemas.microsoft.com/office/drawing/2014/main" xmlns="" id="{66F1BD53-6B5C-E341-8928-D9D42424079A}"/>
              </a:ext>
            </a:extLst>
          </p:cNvPr>
          <p:cNvSpPr>
            <a:spLocks noGrp="1"/>
          </p:cNvSpPr>
          <p:nvPr>
            <p:ph idx="1"/>
          </p:nvPr>
        </p:nvSpPr>
        <p:spPr>
          <a:xfrm>
            <a:off x="643337" y="1168400"/>
            <a:ext cx="6326423" cy="4521200"/>
          </a:xfrm>
        </p:spPr>
        <p:txBody>
          <a:bodyPr anchor="ctr">
            <a:normAutofit/>
          </a:bodyPr>
          <a:lstStyle/>
          <a:p>
            <a:pPr eaLnBrk="1" hangingPunct="1"/>
            <a:r>
              <a:rPr lang="en-GB" altLang="en-US"/>
              <a:t>http://psychologytoday.psychtests.com/cgi-bin/tests/transfer_ap.cgi?partner=yahoo&amp;part=1&amp;test=type_a_r&amp;ret=Anxiety&amp;AMT=9.95&amp;item=Type%20A%20Personality%20Test%20-%20R</a:t>
            </a:r>
          </a:p>
        </p:txBody>
      </p:sp>
    </p:spTree>
    <p:extLst>
      <p:ext uri="{BB962C8B-B14F-4D97-AF65-F5344CB8AC3E}">
        <p14:creationId xmlns:p14="http://schemas.microsoft.com/office/powerpoint/2010/main" val="20630238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4515" name="Picture 2">
            <a:extLst>
              <a:ext uri="{FF2B5EF4-FFF2-40B4-BE49-F238E27FC236}">
                <a16:creationId xmlns:a16="http://schemas.microsoft.com/office/drawing/2014/main" xmlns="" id="{90AB00B1-64BC-9E4F-8C58-2C59334F1529}"/>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1142" r="3549" b="-2"/>
          <a:stretch/>
        </p:blipFill>
        <p:spPr>
          <a:xfrm>
            <a:off x="7837371" y="237744"/>
            <a:ext cx="4124416" cy="6382512"/>
          </a:xfrm>
          <a:prstGeom prst="rect">
            <a:avLst/>
          </a:prstGeom>
          <a:noFill/>
        </p:spPr>
      </p:pic>
      <p:sp>
        <p:nvSpPr>
          <p:cNvPr id="73" name="Rectangle 72">
            <a:extLst>
              <a:ext uri="{FF2B5EF4-FFF2-40B4-BE49-F238E27FC236}">
                <a16:creationId xmlns:a16="http://schemas.microsoft.com/office/drawing/2014/main" xmlns="" id="{891D1FF4-7F97-4936-9A4C-9FB71D8FB4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7744" y="237744"/>
            <a:ext cx="7652977"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514" name="Title 3">
            <a:extLst>
              <a:ext uri="{FF2B5EF4-FFF2-40B4-BE49-F238E27FC236}">
                <a16:creationId xmlns:a16="http://schemas.microsoft.com/office/drawing/2014/main" xmlns="" id="{86BF3820-E9FC-AF4E-8412-76670777D460}"/>
              </a:ext>
            </a:extLst>
          </p:cNvPr>
          <p:cNvSpPr>
            <a:spLocks noGrp="1"/>
          </p:cNvSpPr>
          <p:nvPr>
            <p:ph type="title"/>
          </p:nvPr>
        </p:nvSpPr>
        <p:spPr>
          <a:xfrm>
            <a:off x="868680" y="642593"/>
            <a:ext cx="6281928" cy="1744183"/>
          </a:xfrm>
        </p:spPr>
        <p:txBody>
          <a:bodyPr>
            <a:normAutofit/>
          </a:bodyPr>
          <a:lstStyle/>
          <a:p>
            <a:pPr eaLnBrk="1" hangingPunct="1"/>
            <a:r>
              <a:rPr lang="en-GB" altLang="en-US"/>
              <a:t>Continued</a:t>
            </a:r>
          </a:p>
        </p:txBody>
      </p:sp>
      <p:sp>
        <p:nvSpPr>
          <p:cNvPr id="64516" name="Content Placeholder 5">
            <a:extLst>
              <a:ext uri="{FF2B5EF4-FFF2-40B4-BE49-F238E27FC236}">
                <a16:creationId xmlns:a16="http://schemas.microsoft.com/office/drawing/2014/main" xmlns="" id="{8BF979C0-4E71-414E-855F-513297722EDE}"/>
              </a:ext>
            </a:extLst>
          </p:cNvPr>
          <p:cNvSpPr>
            <a:spLocks noGrp="1"/>
          </p:cNvSpPr>
          <p:nvPr>
            <p:ph sz="half" idx="4294967295"/>
          </p:nvPr>
        </p:nvSpPr>
        <p:spPr>
          <a:xfrm>
            <a:off x="868680" y="2386584"/>
            <a:ext cx="6281928" cy="3648456"/>
          </a:xfrm>
        </p:spPr>
        <p:txBody>
          <a:bodyPr>
            <a:normAutofit/>
          </a:bodyPr>
          <a:lstStyle/>
          <a:p>
            <a:pPr eaLnBrk="1" hangingPunct="1"/>
            <a:r>
              <a:rPr lang="en-GB" altLang="en-US"/>
              <a:t>$700b bailout</a:t>
            </a:r>
          </a:p>
          <a:p>
            <a:pPr eaLnBrk="1" hangingPunct="1"/>
            <a:r>
              <a:rPr lang="en-GB" altLang="en-US"/>
              <a:t>Recession</a:t>
            </a:r>
          </a:p>
          <a:p>
            <a:pPr eaLnBrk="1" hangingPunct="1"/>
            <a:r>
              <a:rPr lang="en-GB" altLang="en-US"/>
              <a:t>World went tumbling down</a:t>
            </a:r>
          </a:p>
          <a:p>
            <a:pPr eaLnBrk="1" hangingPunct="1"/>
            <a:r>
              <a:rPr lang="en-GB" altLang="en-US"/>
              <a:t>GM and Chrysler went bankrupt</a:t>
            </a:r>
          </a:p>
          <a:p>
            <a:pPr eaLnBrk="1" hangingPunct="1"/>
            <a:r>
              <a:rPr lang="en-GB" altLang="en-US"/>
              <a:t>Banks bigger , more consolidated, little competition</a:t>
            </a:r>
          </a:p>
        </p:txBody>
      </p:sp>
    </p:spTree>
    <p:extLst>
      <p:ext uri="{BB962C8B-B14F-4D97-AF65-F5344CB8AC3E}">
        <p14:creationId xmlns:p14="http://schemas.microsoft.com/office/powerpoint/2010/main" val="307560115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6562" name="Title 4">
            <a:extLst>
              <a:ext uri="{FF2B5EF4-FFF2-40B4-BE49-F238E27FC236}">
                <a16:creationId xmlns:a16="http://schemas.microsoft.com/office/drawing/2014/main" xmlns="" id="{CE2ABD7B-AACF-EF40-BE95-08E7B2074CCB}"/>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Concluding...</a:t>
            </a:r>
          </a:p>
        </p:txBody>
      </p:sp>
      <p:sp>
        <p:nvSpPr>
          <p:cNvPr id="66563" name="Content Placeholder 5">
            <a:extLst>
              <a:ext uri="{FF2B5EF4-FFF2-40B4-BE49-F238E27FC236}">
                <a16:creationId xmlns:a16="http://schemas.microsoft.com/office/drawing/2014/main" xmlns="" id="{B984B840-7F69-FA42-BF4E-C9E381050D1D}"/>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Inequality of wealth higher in US than in any other country</a:t>
            </a:r>
          </a:p>
          <a:p>
            <a:pPr eaLnBrk="1" hangingPunct="1"/>
            <a:r>
              <a:rPr lang="en-GB" altLang="en-US" sz="2400" dirty="0"/>
              <a:t>Americans borrow to finance cars, homes, education</a:t>
            </a:r>
          </a:p>
          <a:p>
            <a:pPr eaLnBrk="1" hangingPunct="1"/>
            <a:r>
              <a:rPr lang="en-GB" altLang="en-US" sz="2400" dirty="0"/>
              <a:t>Little reform – is it a Wall Street government</a:t>
            </a:r>
          </a:p>
          <a:p>
            <a:pPr eaLnBrk="1" hangingPunct="1"/>
            <a:r>
              <a:rPr lang="en-GB" altLang="en-US" sz="2400" dirty="0"/>
              <a:t>Has the financial industry turned its back on society?</a:t>
            </a:r>
          </a:p>
        </p:txBody>
      </p:sp>
    </p:spTree>
    <p:extLst>
      <p:ext uri="{BB962C8B-B14F-4D97-AF65-F5344CB8AC3E}">
        <p14:creationId xmlns:p14="http://schemas.microsoft.com/office/powerpoint/2010/main" val="395549809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xmlns="" id="{37773FD3-CC9D-9646-BF49-0569181FEA04}"/>
              </a:ext>
            </a:extLst>
          </p:cNvPr>
          <p:cNvSpPr>
            <a:spLocks noGrp="1" noChangeArrowheads="1"/>
          </p:cNvSpPr>
          <p:nvPr>
            <p:ph type="title"/>
          </p:nvPr>
        </p:nvSpPr>
        <p:spPr/>
        <p:txBody>
          <a:bodyPr/>
          <a:lstStyle/>
          <a:p>
            <a:pPr eaLnBrk="1" hangingPunct="1"/>
            <a:r>
              <a:rPr lang="en-GB" altLang="en-US"/>
              <a:t>How much regulation?</a:t>
            </a:r>
            <a:endParaRPr altLang="en-US"/>
          </a:p>
        </p:txBody>
      </p:sp>
      <p:sp>
        <p:nvSpPr>
          <p:cNvPr id="10243" name="Rectangle 3">
            <a:extLst>
              <a:ext uri="{FF2B5EF4-FFF2-40B4-BE49-F238E27FC236}">
                <a16:creationId xmlns:a16="http://schemas.microsoft.com/office/drawing/2014/main" xmlns="" id="{5ED4A218-DEAF-FC41-BFD1-CEAA40943693}"/>
              </a:ext>
            </a:extLst>
          </p:cNvPr>
          <p:cNvSpPr>
            <a:spLocks noGrp="1" noChangeArrowheads="1"/>
          </p:cNvSpPr>
          <p:nvPr>
            <p:ph idx="1"/>
          </p:nvPr>
        </p:nvSpPr>
        <p:spPr/>
        <p:txBody>
          <a:bodyPr rtlCol="0">
            <a:normAutofit/>
          </a:bodyPr>
          <a:lstStyle/>
          <a:p>
            <a:pPr marL="182880" indent="-182880">
              <a:buClr>
                <a:schemeClr val="tx1">
                  <a:lumMod val="85000"/>
                  <a:lumOff val="15000"/>
                </a:schemeClr>
              </a:buClr>
              <a:defRPr/>
            </a:pPr>
            <a:r>
              <a:rPr lang="en-GB" altLang="en-US">
                <a:cs typeface="Arial" panose="020B0604020202020204" pitchFamily="34" charset="0"/>
              </a:rPr>
              <a:t>should occur as long as the marginal benefits equal the marginal costs of intervention, but the data problems involved are enormous.</a:t>
            </a:r>
            <a:r>
              <a:rPr lang="en-US" altLang="en-US"/>
              <a:t> </a:t>
            </a:r>
            <a:endParaRPr lang="en-GB" altLang="en-US"/>
          </a:p>
          <a:p>
            <a:pPr marL="182880" indent="-182880">
              <a:buClr>
                <a:schemeClr val="tx1">
                  <a:lumMod val="85000"/>
                  <a:lumOff val="15000"/>
                </a:schemeClr>
              </a:buClr>
              <a:defRPr/>
            </a:pPr>
            <a:r>
              <a:rPr lang="en-GB" altLang="en-US">
                <a:latin typeface="Impact" panose="020B0806030902050204" pitchFamily="34" charset="0"/>
              </a:rPr>
              <a:t>‘</a:t>
            </a:r>
            <a:r>
              <a:rPr lang="en-GB" altLang="en-US"/>
              <a:t>Competition where possible, regulation where necessary</a:t>
            </a:r>
            <a:r>
              <a:rPr lang="en-GB" altLang="en-US">
                <a:latin typeface="Impact" panose="020B0806030902050204" pitchFamily="34" charset="0"/>
              </a:rPr>
              <a:t>’</a:t>
            </a:r>
            <a:r>
              <a:rPr lang="en-GB" altLang="en-US"/>
              <a:t>. A political Judgement?</a:t>
            </a:r>
          </a:p>
          <a:p>
            <a:pPr marL="182880" indent="-182880">
              <a:buClr>
                <a:schemeClr val="tx1">
                  <a:lumMod val="85000"/>
                  <a:lumOff val="15000"/>
                </a:schemeClr>
              </a:buClr>
              <a:defRPr/>
            </a:pPr>
            <a:r>
              <a:rPr lang="en-GB" altLang="en-US"/>
              <a:t>It should look to improve allocative, productive and dynamic economic efficiency.</a:t>
            </a:r>
          </a:p>
          <a:p>
            <a:pPr marL="182880" indent="-182880">
              <a:buClr>
                <a:schemeClr val="tx1">
                  <a:lumMod val="85000"/>
                  <a:lumOff val="15000"/>
                </a:schemeClr>
              </a:buClr>
              <a:defRPr/>
            </a:pPr>
            <a:r>
              <a:rPr lang="en-GB" altLang="en-US"/>
              <a:t>Does this always require the state? </a:t>
            </a:r>
          </a:p>
          <a:p>
            <a:pPr lvl="1" indent="-182880">
              <a:buClr>
                <a:schemeClr val="tx1">
                  <a:lumMod val="85000"/>
                  <a:lumOff val="15000"/>
                </a:schemeClr>
              </a:buClr>
              <a:defRPr/>
            </a:pPr>
            <a:r>
              <a:rPr lang="en-GB" altLang="en-US">
                <a:ea typeface="ＭＳ Ｐゴシック" panose="020B0600070205080204" pitchFamily="34" charset="-128"/>
              </a:rPr>
              <a:t>Property Rights and Public Choice views</a:t>
            </a:r>
          </a:p>
          <a:p>
            <a:pPr marL="182880" indent="-182880">
              <a:buClr>
                <a:schemeClr val="tx1">
                  <a:lumMod val="85000"/>
                  <a:lumOff val="15000"/>
                </a:schemeClr>
              </a:buClr>
              <a:defRPr/>
            </a:pPr>
            <a:r>
              <a:rPr lang="en-GB" altLang="en-US"/>
              <a:t>How about self-regulation?</a:t>
            </a:r>
            <a:endParaRPr lang="en-US" altLang="en-US"/>
          </a:p>
        </p:txBody>
      </p:sp>
    </p:spTree>
    <p:extLst>
      <p:ext uri="{BB962C8B-B14F-4D97-AF65-F5344CB8AC3E}">
        <p14:creationId xmlns:p14="http://schemas.microsoft.com/office/powerpoint/2010/main" val="1778671473"/>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10243">
                                            <p:txEl>
                                              <p:pRg st="0" end="0"/>
                                            </p:txEl>
                                          </p:spTgt>
                                        </p:tgtEl>
                                        <p:attrNameLst>
                                          <p:attrName>style.visibility</p:attrName>
                                        </p:attrNameLst>
                                      </p:cBhvr>
                                      <p:to>
                                        <p:strVal val="visible"/>
                                      </p:to>
                                    </p:set>
                                    <p:anim to="" calcmode="lin" valueType="num">
                                      <p:cBhvr>
                                        <p:cTn id="7" dur="1" fill="hold"/>
                                        <p:tgtEl>
                                          <p:spTgt spid="10243">
                                            <p:txEl>
                                              <p:pRg st="0" end="0"/>
                                            </p:txEl>
                                          </p:spTgt>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499"/>
                                          </p:stCondLst>
                                        </p:cTn>
                                        <p:tgtEl>
                                          <p:spTgt spid="10243">
                                            <p:txEl>
                                              <p:pRg st="1" end="1"/>
                                            </p:txEl>
                                          </p:spTgt>
                                        </p:tgtEl>
                                        <p:attrNameLst>
                                          <p:attrName>style.visibility</p:attrName>
                                        </p:attrNameLst>
                                      </p:cBhvr>
                                      <p:to>
                                        <p:strVal val="visible"/>
                                      </p:to>
                                    </p:set>
                                    <p:anim to="" calcmode="lin" valueType="num">
                                      <p:cBhvr>
                                        <p:cTn id="12" dur="1" fill="hold"/>
                                        <p:tgtEl>
                                          <p:spTgt spid="10243">
                                            <p:txEl>
                                              <p:pRg st="1" end="1"/>
                                            </p:txEl>
                                          </p:spTgt>
                                        </p:tgtEl>
                                        <p:attrNameLst>
                                          <p:attrName/>
                                        </p:attrNameLst>
                                      </p:cBhvr>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4" presetClass="entr" presetSubtype="0" fill="hold" grpId="0" nodeType="clickEffect">
                                  <p:stCondLst>
                                    <p:cond delay="0"/>
                                  </p:stCondLst>
                                  <p:childTnLst>
                                    <p:set>
                                      <p:cBhvr>
                                        <p:cTn id="16" dur="1" fill="hold">
                                          <p:stCondLst>
                                            <p:cond delay="499"/>
                                          </p:stCondLst>
                                        </p:cTn>
                                        <p:tgtEl>
                                          <p:spTgt spid="10243">
                                            <p:txEl>
                                              <p:pRg st="2" end="2"/>
                                            </p:txEl>
                                          </p:spTgt>
                                        </p:tgtEl>
                                        <p:attrNameLst>
                                          <p:attrName>style.visibility</p:attrName>
                                        </p:attrNameLst>
                                      </p:cBhvr>
                                      <p:to>
                                        <p:strVal val="visible"/>
                                      </p:to>
                                    </p:set>
                                    <p:anim to="" calcmode="lin" valueType="num">
                                      <p:cBhvr>
                                        <p:cTn id="17" dur="1" fill="hold"/>
                                        <p:tgtEl>
                                          <p:spTgt spid="10243">
                                            <p:txEl>
                                              <p:pRg st="2" end="2"/>
                                            </p:txEl>
                                          </p:spTgt>
                                        </p:tgtEl>
                                        <p:attrNameLst>
                                          <p:attrName/>
                                        </p:attrNameLst>
                                      </p:cBhvr>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4" presetClass="entr" presetSubtype="0" fill="hold" grpId="0" nodeType="clickEffect">
                                  <p:stCondLst>
                                    <p:cond delay="0"/>
                                  </p:stCondLst>
                                  <p:childTnLst>
                                    <p:set>
                                      <p:cBhvr>
                                        <p:cTn id="21" dur="1" fill="hold">
                                          <p:stCondLst>
                                            <p:cond delay="499"/>
                                          </p:stCondLst>
                                        </p:cTn>
                                        <p:tgtEl>
                                          <p:spTgt spid="10243">
                                            <p:txEl>
                                              <p:pRg st="3" end="3"/>
                                            </p:txEl>
                                          </p:spTgt>
                                        </p:tgtEl>
                                        <p:attrNameLst>
                                          <p:attrName>style.visibility</p:attrName>
                                        </p:attrNameLst>
                                      </p:cBhvr>
                                      <p:to>
                                        <p:strVal val="visible"/>
                                      </p:to>
                                    </p:set>
                                    <p:anim to="" calcmode="lin" valueType="num">
                                      <p:cBhvr>
                                        <p:cTn id="22" dur="1" fill="hold"/>
                                        <p:tgtEl>
                                          <p:spTgt spid="10243">
                                            <p:txEl>
                                              <p:pRg st="3" end="3"/>
                                            </p:txEl>
                                          </p:spTgt>
                                        </p:tgtEl>
                                        <p:attrNameLst>
                                          <p:attrName/>
                                        </p:attrNameLst>
                                      </p:cBhvr>
                                    </p:anim>
                                  </p:childTnLst>
                                </p:cTn>
                              </p:par>
                              <p:par>
                                <p:cTn id="23" presetID="24" presetClass="entr" presetSubtype="0" fill="hold" grpId="0" nodeType="withEffect">
                                  <p:stCondLst>
                                    <p:cond delay="0"/>
                                  </p:stCondLst>
                                  <p:childTnLst>
                                    <p:set>
                                      <p:cBhvr>
                                        <p:cTn id="24" dur="1" fill="hold">
                                          <p:stCondLst>
                                            <p:cond delay="499"/>
                                          </p:stCondLst>
                                        </p:cTn>
                                        <p:tgtEl>
                                          <p:spTgt spid="10243">
                                            <p:txEl>
                                              <p:pRg st="4" end="4"/>
                                            </p:txEl>
                                          </p:spTgt>
                                        </p:tgtEl>
                                        <p:attrNameLst>
                                          <p:attrName>style.visibility</p:attrName>
                                        </p:attrNameLst>
                                      </p:cBhvr>
                                      <p:to>
                                        <p:strVal val="visible"/>
                                      </p:to>
                                    </p:set>
                                    <p:anim to="" calcmode="lin" valueType="num">
                                      <p:cBhvr>
                                        <p:cTn id="25" dur="1" fill="hold"/>
                                        <p:tgtEl>
                                          <p:spTgt spid="10243">
                                            <p:txEl>
                                              <p:pRg st="4" end="4"/>
                                            </p:txEl>
                                          </p:spTgt>
                                        </p:tgtEl>
                                        <p:attrNameLst>
                                          <p:attrName/>
                                        </p:attrNameLst>
                                      </p:cBhvr>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4" presetClass="entr" presetSubtype="0" fill="hold" grpId="0" nodeType="clickEffect">
                                  <p:stCondLst>
                                    <p:cond delay="0"/>
                                  </p:stCondLst>
                                  <p:childTnLst>
                                    <p:set>
                                      <p:cBhvr>
                                        <p:cTn id="29" dur="1" fill="hold">
                                          <p:stCondLst>
                                            <p:cond delay="499"/>
                                          </p:stCondLst>
                                        </p:cTn>
                                        <p:tgtEl>
                                          <p:spTgt spid="10243">
                                            <p:txEl>
                                              <p:pRg st="5" end="5"/>
                                            </p:txEl>
                                          </p:spTgt>
                                        </p:tgtEl>
                                        <p:attrNameLst>
                                          <p:attrName>style.visibility</p:attrName>
                                        </p:attrNameLst>
                                      </p:cBhvr>
                                      <p:to>
                                        <p:strVal val="visible"/>
                                      </p:to>
                                    </p:set>
                                    <p:anim to="" calcmode="lin" valueType="num">
                                      <p:cBhvr>
                                        <p:cTn id="30" dur="1" fill="hold"/>
                                        <p:tgtEl>
                                          <p:spTgt spid="1024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xmlns="" id="{5DC526FB-48E2-E247-8FC0-A9058BE68792}"/>
              </a:ext>
            </a:extLst>
          </p:cNvPr>
          <p:cNvSpPr>
            <a:spLocks noGrp="1" noChangeArrowheads="1"/>
          </p:cNvSpPr>
          <p:nvPr>
            <p:ph type="title"/>
          </p:nvPr>
        </p:nvSpPr>
        <p:spPr/>
        <p:txBody>
          <a:bodyPr/>
          <a:lstStyle/>
          <a:p>
            <a:pPr eaLnBrk="1" hangingPunct="1"/>
            <a:r>
              <a:rPr lang="en-GB" altLang="en-US"/>
              <a:t>Principles of good regulation</a:t>
            </a:r>
            <a:endParaRPr altLang="en-US"/>
          </a:p>
        </p:txBody>
      </p:sp>
      <p:sp>
        <p:nvSpPr>
          <p:cNvPr id="12291" name="Rectangle 3">
            <a:extLst>
              <a:ext uri="{FF2B5EF4-FFF2-40B4-BE49-F238E27FC236}">
                <a16:creationId xmlns:a16="http://schemas.microsoft.com/office/drawing/2014/main" xmlns="" id="{8A3F088A-769A-D047-A14D-5AEFEE5FF0FF}"/>
              </a:ext>
            </a:extLst>
          </p:cNvPr>
          <p:cNvSpPr>
            <a:spLocks noGrp="1" noChangeArrowheads="1"/>
          </p:cNvSpPr>
          <p:nvPr>
            <p:ph sz="half" idx="1"/>
          </p:nvPr>
        </p:nvSpPr>
        <p:spPr/>
        <p:txBody>
          <a:bodyPr>
            <a:normAutofit/>
          </a:bodyPr>
          <a:lstStyle/>
          <a:p>
            <a:pPr eaLnBrk="1" hangingPunct="1"/>
            <a:r>
              <a:rPr lang="en-GB" altLang="en-US" sz="2400" dirty="0"/>
              <a:t>Independence </a:t>
            </a:r>
          </a:p>
          <a:p>
            <a:pPr eaLnBrk="1" hangingPunct="1"/>
            <a:r>
              <a:rPr lang="en-GB" altLang="en-US" sz="2400" dirty="0"/>
              <a:t>Accountability</a:t>
            </a:r>
          </a:p>
          <a:p>
            <a:pPr eaLnBrk="1" hangingPunct="1"/>
            <a:r>
              <a:rPr lang="en-GB" altLang="en-US" sz="2400" dirty="0"/>
              <a:t>Transparency</a:t>
            </a:r>
          </a:p>
          <a:p>
            <a:pPr eaLnBrk="1" hangingPunct="1"/>
            <a:r>
              <a:rPr lang="en-GB" altLang="en-US" sz="2400" dirty="0"/>
              <a:t>Clarity</a:t>
            </a:r>
          </a:p>
          <a:p>
            <a:pPr eaLnBrk="1" hangingPunct="1"/>
            <a:r>
              <a:rPr lang="en-GB" altLang="en-US" sz="2400" dirty="0"/>
              <a:t>Speed</a:t>
            </a:r>
          </a:p>
          <a:p>
            <a:pPr eaLnBrk="1" hangingPunct="1"/>
            <a:r>
              <a:rPr lang="en-GB" altLang="en-US" sz="2400" dirty="0"/>
              <a:t>Appeals Procedure</a:t>
            </a:r>
          </a:p>
          <a:p>
            <a:pPr eaLnBrk="1" hangingPunct="1"/>
            <a:endParaRPr lang="en-GB" altLang="en-US" dirty="0"/>
          </a:p>
        </p:txBody>
      </p:sp>
      <p:sp>
        <p:nvSpPr>
          <p:cNvPr id="2" name="Content Placeholder 1">
            <a:extLst>
              <a:ext uri="{FF2B5EF4-FFF2-40B4-BE49-F238E27FC236}">
                <a16:creationId xmlns:a16="http://schemas.microsoft.com/office/drawing/2014/main" xmlns="" id="{FAE8CE6A-E834-424A-B820-D5F90DA13AED}"/>
              </a:ext>
            </a:extLst>
          </p:cNvPr>
          <p:cNvSpPr>
            <a:spLocks noGrp="1"/>
          </p:cNvSpPr>
          <p:nvPr>
            <p:ph sz="half" idx="2"/>
          </p:nvPr>
        </p:nvSpPr>
        <p:spPr/>
        <p:txBody>
          <a:bodyPr/>
          <a:lstStyle/>
          <a:p>
            <a:r>
              <a:rPr lang="en-GB" altLang="en-US" sz="2400" dirty="0"/>
              <a:t>Simplicity</a:t>
            </a:r>
          </a:p>
          <a:p>
            <a:r>
              <a:rPr lang="en-GB" altLang="en-US" sz="2400" dirty="0"/>
              <a:t>Periodic Review</a:t>
            </a:r>
            <a:endParaRPr lang="en-US" altLang="en-US" sz="2400" dirty="0"/>
          </a:p>
          <a:p>
            <a:r>
              <a:rPr lang="en-GB" altLang="en-US" sz="2400" dirty="0"/>
              <a:t>Consistency</a:t>
            </a:r>
          </a:p>
          <a:p>
            <a:r>
              <a:rPr lang="en-GB" altLang="en-US" sz="2400" dirty="0"/>
              <a:t>Commitment</a:t>
            </a:r>
          </a:p>
          <a:p>
            <a:r>
              <a:rPr lang="en-GB" altLang="en-US" sz="2400" dirty="0"/>
              <a:t>Fairness</a:t>
            </a:r>
          </a:p>
          <a:p>
            <a:r>
              <a:rPr lang="en-GB" altLang="en-US" sz="2400" dirty="0"/>
              <a:t>Targeted</a:t>
            </a:r>
            <a:endParaRPr lang="en-US" altLang="en-US" sz="2400" dirty="0"/>
          </a:p>
          <a:p>
            <a:endParaRPr lang="en-US" dirty="0"/>
          </a:p>
        </p:txBody>
      </p:sp>
    </p:spTree>
    <p:extLst>
      <p:ext uri="{BB962C8B-B14F-4D97-AF65-F5344CB8AC3E}">
        <p14:creationId xmlns:p14="http://schemas.microsoft.com/office/powerpoint/2010/main" val="934864361"/>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12291">
                                            <p:txEl>
                                              <p:pRg st="0" end="0"/>
                                            </p:txEl>
                                          </p:spTgt>
                                        </p:tgtEl>
                                        <p:attrNameLst>
                                          <p:attrName>style.visibility</p:attrName>
                                        </p:attrNameLst>
                                      </p:cBhvr>
                                      <p:to>
                                        <p:strVal val="visible"/>
                                      </p:to>
                                    </p:set>
                                    <p:anim to="" calcmode="lin" valueType="num">
                                      <p:cBhvr>
                                        <p:cTn id="7" dur="1" fill="hold"/>
                                        <p:tgtEl>
                                          <p:spTgt spid="12291">
                                            <p:txEl>
                                              <p:pRg st="0" end="0"/>
                                            </p:txEl>
                                          </p:spTgt>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499"/>
                                          </p:stCondLst>
                                        </p:cTn>
                                        <p:tgtEl>
                                          <p:spTgt spid="12291">
                                            <p:txEl>
                                              <p:pRg st="1" end="1"/>
                                            </p:txEl>
                                          </p:spTgt>
                                        </p:tgtEl>
                                        <p:attrNameLst>
                                          <p:attrName>style.visibility</p:attrName>
                                        </p:attrNameLst>
                                      </p:cBhvr>
                                      <p:to>
                                        <p:strVal val="visible"/>
                                      </p:to>
                                    </p:set>
                                    <p:anim to="" calcmode="lin" valueType="num">
                                      <p:cBhvr>
                                        <p:cTn id="12" dur="1" fill="hold"/>
                                        <p:tgtEl>
                                          <p:spTgt spid="12291">
                                            <p:txEl>
                                              <p:pRg st="1" end="1"/>
                                            </p:txEl>
                                          </p:spTgt>
                                        </p:tgtEl>
                                        <p:attrNameLst>
                                          <p:attrName/>
                                        </p:attrNameLst>
                                      </p:cBhvr>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4" presetClass="entr" presetSubtype="0" fill="hold" grpId="0" nodeType="clickEffect">
                                  <p:stCondLst>
                                    <p:cond delay="0"/>
                                  </p:stCondLst>
                                  <p:childTnLst>
                                    <p:set>
                                      <p:cBhvr>
                                        <p:cTn id="16" dur="1" fill="hold">
                                          <p:stCondLst>
                                            <p:cond delay="499"/>
                                          </p:stCondLst>
                                        </p:cTn>
                                        <p:tgtEl>
                                          <p:spTgt spid="12291">
                                            <p:txEl>
                                              <p:pRg st="2" end="2"/>
                                            </p:txEl>
                                          </p:spTgt>
                                        </p:tgtEl>
                                        <p:attrNameLst>
                                          <p:attrName>style.visibility</p:attrName>
                                        </p:attrNameLst>
                                      </p:cBhvr>
                                      <p:to>
                                        <p:strVal val="visible"/>
                                      </p:to>
                                    </p:set>
                                    <p:anim to="" calcmode="lin" valueType="num">
                                      <p:cBhvr>
                                        <p:cTn id="17" dur="1" fill="hold"/>
                                        <p:tgtEl>
                                          <p:spTgt spid="12291">
                                            <p:txEl>
                                              <p:pRg st="2" end="2"/>
                                            </p:txEl>
                                          </p:spTgt>
                                        </p:tgtEl>
                                        <p:attrNameLst>
                                          <p:attrName/>
                                        </p:attrNameLst>
                                      </p:cBhvr>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4" presetClass="entr" presetSubtype="0" fill="hold" grpId="0" nodeType="clickEffect">
                                  <p:stCondLst>
                                    <p:cond delay="0"/>
                                  </p:stCondLst>
                                  <p:childTnLst>
                                    <p:set>
                                      <p:cBhvr>
                                        <p:cTn id="21" dur="1" fill="hold">
                                          <p:stCondLst>
                                            <p:cond delay="499"/>
                                          </p:stCondLst>
                                        </p:cTn>
                                        <p:tgtEl>
                                          <p:spTgt spid="12291">
                                            <p:txEl>
                                              <p:pRg st="3" end="3"/>
                                            </p:txEl>
                                          </p:spTgt>
                                        </p:tgtEl>
                                        <p:attrNameLst>
                                          <p:attrName>style.visibility</p:attrName>
                                        </p:attrNameLst>
                                      </p:cBhvr>
                                      <p:to>
                                        <p:strVal val="visible"/>
                                      </p:to>
                                    </p:set>
                                    <p:anim to="" calcmode="lin" valueType="num">
                                      <p:cBhvr>
                                        <p:cTn id="22" dur="1" fill="hold"/>
                                        <p:tgtEl>
                                          <p:spTgt spid="12291">
                                            <p:txEl>
                                              <p:pRg st="3" end="3"/>
                                            </p:txEl>
                                          </p:spTgt>
                                        </p:tgtEl>
                                        <p:attrNameLst>
                                          <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4" presetClass="entr" presetSubtype="0" fill="hold" grpId="0" nodeType="clickEffect">
                                  <p:stCondLst>
                                    <p:cond delay="0"/>
                                  </p:stCondLst>
                                  <p:childTnLst>
                                    <p:set>
                                      <p:cBhvr>
                                        <p:cTn id="26" dur="1" fill="hold">
                                          <p:stCondLst>
                                            <p:cond delay="499"/>
                                          </p:stCondLst>
                                        </p:cTn>
                                        <p:tgtEl>
                                          <p:spTgt spid="12291">
                                            <p:txEl>
                                              <p:pRg st="4" end="4"/>
                                            </p:txEl>
                                          </p:spTgt>
                                        </p:tgtEl>
                                        <p:attrNameLst>
                                          <p:attrName>style.visibility</p:attrName>
                                        </p:attrNameLst>
                                      </p:cBhvr>
                                      <p:to>
                                        <p:strVal val="visible"/>
                                      </p:to>
                                    </p:set>
                                    <p:anim to="" calcmode="lin" valueType="num">
                                      <p:cBhvr>
                                        <p:cTn id="27" dur="1" fill="hold"/>
                                        <p:tgtEl>
                                          <p:spTgt spid="12291">
                                            <p:txEl>
                                              <p:pRg st="4" end="4"/>
                                            </p:txEl>
                                          </p:spTgt>
                                        </p:tgtEl>
                                        <p:attrNameLst>
                                          <p:attrName/>
                                        </p:attrNameLst>
                                      </p:cBhvr>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4" presetClass="entr" presetSubtype="0" fill="hold" grpId="0" nodeType="clickEffect">
                                  <p:stCondLst>
                                    <p:cond delay="0"/>
                                  </p:stCondLst>
                                  <p:childTnLst>
                                    <p:set>
                                      <p:cBhvr>
                                        <p:cTn id="31" dur="1" fill="hold">
                                          <p:stCondLst>
                                            <p:cond delay="499"/>
                                          </p:stCondLst>
                                        </p:cTn>
                                        <p:tgtEl>
                                          <p:spTgt spid="12291">
                                            <p:txEl>
                                              <p:pRg st="5" end="5"/>
                                            </p:txEl>
                                          </p:spTgt>
                                        </p:tgtEl>
                                        <p:attrNameLst>
                                          <p:attrName>style.visibility</p:attrName>
                                        </p:attrNameLst>
                                      </p:cBhvr>
                                      <p:to>
                                        <p:strVal val="visible"/>
                                      </p:to>
                                    </p:set>
                                    <p:anim to="" calcmode="lin" valueType="num">
                                      <p:cBhvr>
                                        <p:cTn id="32" dur="1" fill="hold"/>
                                        <p:tgtEl>
                                          <p:spTgt spid="12291">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xmlns="" id="{51F2D651-ED9A-4345-8EF0-AD13B04D316B}"/>
              </a:ext>
            </a:extLst>
          </p:cNvPr>
          <p:cNvSpPr>
            <a:spLocks noGrp="1" noChangeArrowheads="1"/>
          </p:cNvSpPr>
          <p:nvPr>
            <p:ph type="title"/>
          </p:nvPr>
        </p:nvSpPr>
        <p:spPr/>
        <p:txBody>
          <a:bodyPr>
            <a:normAutofit fontScale="90000"/>
          </a:bodyPr>
          <a:lstStyle/>
          <a:p>
            <a:pPr eaLnBrk="1" hangingPunct="1"/>
            <a:r>
              <a:rPr lang="en-GB" altLang="en-US"/>
              <a:t>Some potential benefits of good regulation</a:t>
            </a:r>
            <a:endParaRPr altLang="en-US"/>
          </a:p>
        </p:txBody>
      </p:sp>
      <p:sp>
        <p:nvSpPr>
          <p:cNvPr id="21507" name="Rectangle 3">
            <a:extLst>
              <a:ext uri="{FF2B5EF4-FFF2-40B4-BE49-F238E27FC236}">
                <a16:creationId xmlns:a16="http://schemas.microsoft.com/office/drawing/2014/main" xmlns="" id="{98AC2A9B-DA07-B74D-86E5-D2893662AE60}"/>
              </a:ext>
            </a:extLst>
          </p:cNvPr>
          <p:cNvSpPr>
            <a:spLocks noGrp="1" noChangeArrowheads="1"/>
          </p:cNvSpPr>
          <p:nvPr>
            <p:ph idx="1"/>
          </p:nvPr>
        </p:nvSpPr>
        <p:spPr/>
        <p:txBody>
          <a:bodyPr>
            <a:normAutofit/>
          </a:bodyPr>
          <a:lstStyle/>
          <a:p>
            <a:pPr eaLnBrk="1" hangingPunct="1"/>
            <a:r>
              <a:rPr lang="en-GB" altLang="en-US" sz="2800" dirty="0">
                <a:cs typeface="Arial" panose="020B0604020202020204" pitchFamily="34" charset="0"/>
              </a:rPr>
              <a:t>Overall Consumer Gains</a:t>
            </a:r>
          </a:p>
        </p:txBody>
      </p:sp>
    </p:spTree>
    <p:extLst>
      <p:ext uri="{BB962C8B-B14F-4D97-AF65-F5344CB8AC3E}">
        <p14:creationId xmlns:p14="http://schemas.microsoft.com/office/powerpoint/2010/main" val="53029611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21507">
                                            <p:txEl>
                                              <p:pRg st="0" end="0"/>
                                            </p:txEl>
                                          </p:spTgt>
                                        </p:tgtEl>
                                        <p:attrNameLst>
                                          <p:attrName>style.visibility</p:attrName>
                                        </p:attrNameLst>
                                      </p:cBhvr>
                                      <p:to>
                                        <p:strVal val="visible"/>
                                      </p:to>
                                    </p:set>
                                    <p:anim to="" calcmode="lin" valueType="num">
                                      <p:cBhvr>
                                        <p:cTn id="7" dur="1" fill="hold"/>
                                        <p:tgtEl>
                                          <p:spTgt spid="21507">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0661"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0662"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0658" name="Rectangle 2">
            <a:extLst>
              <a:ext uri="{FF2B5EF4-FFF2-40B4-BE49-F238E27FC236}">
                <a16:creationId xmlns:a16="http://schemas.microsoft.com/office/drawing/2014/main" xmlns="" id="{F6FC287E-9FB2-B348-92AC-04C9BBCA6EE5}"/>
              </a:ext>
            </a:extLst>
          </p:cNvPr>
          <p:cNvSpPr>
            <a:spLocks noGrp="1" noChangeArrowheads="1"/>
          </p:cNvSpPr>
          <p:nvPr>
            <p:ph type="title"/>
          </p:nvPr>
        </p:nvSpPr>
        <p:spPr>
          <a:xfrm>
            <a:off x="8019287" y="1168400"/>
            <a:ext cx="3697043" cy="4521200"/>
          </a:xfrm>
        </p:spPr>
        <p:txBody>
          <a:bodyPr>
            <a:normAutofit/>
          </a:bodyPr>
          <a:lstStyle/>
          <a:p>
            <a:pPr eaLnBrk="1" hangingPunct="1"/>
            <a:r>
              <a:rPr lang="en-GB" altLang="en-US" sz="4000">
                <a:solidFill>
                  <a:srgbClr val="FFFFFF"/>
                </a:solidFill>
              </a:rPr>
              <a:t>Self Regulation</a:t>
            </a:r>
          </a:p>
        </p:txBody>
      </p:sp>
      <p:sp>
        <p:nvSpPr>
          <p:cNvPr id="70659" name="Rectangle 3">
            <a:extLst>
              <a:ext uri="{FF2B5EF4-FFF2-40B4-BE49-F238E27FC236}">
                <a16:creationId xmlns:a16="http://schemas.microsoft.com/office/drawing/2014/main" xmlns="" id="{62220824-A390-1946-A8BD-42DD8F99D4BA}"/>
              </a:ext>
            </a:extLst>
          </p:cNvPr>
          <p:cNvSpPr>
            <a:spLocks noGrp="1" noChangeArrowheads="1"/>
          </p:cNvSpPr>
          <p:nvPr>
            <p:ph idx="1"/>
          </p:nvPr>
        </p:nvSpPr>
        <p:spPr>
          <a:xfrm>
            <a:off x="643337" y="1168400"/>
            <a:ext cx="6326423" cy="4521200"/>
          </a:xfrm>
        </p:spPr>
        <p:txBody>
          <a:bodyPr anchor="ctr">
            <a:normAutofit/>
          </a:bodyPr>
          <a:lstStyle/>
          <a:p>
            <a:pPr eaLnBrk="1" hangingPunct="1"/>
            <a:r>
              <a:rPr lang="en-GB" altLang="en-US" sz="2800" b="1" dirty="0"/>
              <a:t>Where business/industry monitors its own behaviour – often through an agreed code of practice. e.g.</a:t>
            </a:r>
          </a:p>
          <a:p>
            <a:pPr lvl="1" eaLnBrk="1" hangingPunct="1"/>
            <a:r>
              <a:rPr lang="en-GB" altLang="en-US" sz="2800" b="1" dirty="0">
                <a:ea typeface="ＭＳ Ｐゴシック" panose="020B0600070205080204" pitchFamily="34" charset="-128"/>
              </a:rPr>
              <a:t>PCC</a:t>
            </a:r>
            <a:r>
              <a:rPr lang="en-GB" altLang="en-US" sz="2800" dirty="0">
                <a:ea typeface="ＭＳ Ｐゴシック" panose="020B0600070205080204" pitchFamily="34" charset="-128"/>
              </a:rPr>
              <a:t> – Press Complaints Commission</a:t>
            </a:r>
          </a:p>
          <a:p>
            <a:pPr lvl="1" eaLnBrk="1" hangingPunct="1"/>
            <a:r>
              <a:rPr lang="en-GB" altLang="en-US" sz="2800" b="1" dirty="0">
                <a:ea typeface="ＭＳ Ｐゴシック" panose="020B0600070205080204" pitchFamily="34" charset="-128"/>
              </a:rPr>
              <a:t>Portman Group</a:t>
            </a:r>
            <a:r>
              <a:rPr lang="en-GB" altLang="en-US" sz="2800" dirty="0">
                <a:ea typeface="ＭＳ Ｐゴシック" panose="020B0600070205080204" pitchFamily="34" charset="-128"/>
              </a:rPr>
              <a:t> – alcoholic drinks industry</a:t>
            </a:r>
          </a:p>
          <a:p>
            <a:pPr lvl="1" eaLnBrk="1" hangingPunct="1"/>
            <a:r>
              <a:rPr lang="en-GB" altLang="en-US" sz="2800" b="1" dirty="0">
                <a:ea typeface="ＭＳ Ｐゴシック" panose="020B0600070205080204" pitchFamily="34" charset="-128"/>
              </a:rPr>
              <a:t>FSA</a:t>
            </a:r>
            <a:r>
              <a:rPr lang="en-GB" altLang="en-US" sz="2800" dirty="0">
                <a:ea typeface="ＭＳ Ｐゴシック" panose="020B0600070205080204" pitchFamily="34" charset="-128"/>
              </a:rPr>
              <a:t> – Financial Services Authority</a:t>
            </a:r>
          </a:p>
          <a:p>
            <a:pPr lvl="1" eaLnBrk="1" hangingPunct="1"/>
            <a:r>
              <a:rPr lang="en-GB" altLang="en-US" sz="2800" b="1" dirty="0">
                <a:ea typeface="ＭＳ Ｐゴシック" panose="020B0600070205080204" pitchFamily="34" charset="-128"/>
              </a:rPr>
              <a:t>BMA</a:t>
            </a:r>
            <a:r>
              <a:rPr lang="en-GB" altLang="en-US" sz="2800" dirty="0">
                <a:ea typeface="ＭＳ Ｐゴシック" panose="020B0600070205080204" pitchFamily="34" charset="-128"/>
              </a:rPr>
              <a:t> – British Medical Association</a:t>
            </a:r>
          </a:p>
          <a:p>
            <a:pPr eaLnBrk="1" hangingPunct="1"/>
            <a:endParaRPr lang="en-GB" altLang="en-US" dirty="0"/>
          </a:p>
        </p:txBody>
      </p:sp>
    </p:spTree>
    <p:extLst>
      <p:ext uri="{BB962C8B-B14F-4D97-AF65-F5344CB8AC3E}">
        <p14:creationId xmlns:p14="http://schemas.microsoft.com/office/powerpoint/2010/main" val="298006603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xmlns="" id="{910D13A8-8228-47E3-8159-DF3D937E08A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20308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6" name="Rectangle 75">
            <a:extLst>
              <a:ext uri="{FF2B5EF4-FFF2-40B4-BE49-F238E27FC236}">
                <a16:creationId xmlns:a16="http://schemas.microsoft.com/office/drawing/2014/main" xmlns="" id="{CCEA6CE4-C4F8-44BC-9843-3C0939FD77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4233"/>
            <a:ext cx="6753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xmlns="" id="{338E743B-F088-4E4F-8134-10D25DEB61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391973" y="643464"/>
            <a:ext cx="4143830" cy="5566305"/>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sp>
        <p:nvSpPr>
          <p:cNvPr id="80" name="Rectangle 79">
            <a:extLst>
              <a:ext uri="{FF2B5EF4-FFF2-40B4-BE49-F238E27FC236}">
                <a16:creationId xmlns:a16="http://schemas.microsoft.com/office/drawing/2014/main" xmlns="" id="{DB6BF0CD-7130-4065-B7F5-D19DC7CE13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57364" y="806860"/>
            <a:ext cx="3813048" cy="5239512"/>
          </a:xfrm>
          <a:prstGeom prst="rect">
            <a:avLst/>
          </a:prstGeom>
          <a:solidFill>
            <a:schemeClr val="bg2"/>
          </a:solidFill>
          <a:ln w="6350" cap="sq" cmpd="sng" algn="ctr">
            <a:noFill/>
            <a:prstDash val="solid"/>
            <a:miter lim="800000"/>
          </a:ln>
          <a:effectLst/>
        </p:spPr>
      </p:sp>
      <p:sp>
        <p:nvSpPr>
          <p:cNvPr id="71682" name="Title 1">
            <a:extLst>
              <a:ext uri="{FF2B5EF4-FFF2-40B4-BE49-F238E27FC236}">
                <a16:creationId xmlns:a16="http://schemas.microsoft.com/office/drawing/2014/main" xmlns="" id="{30A789EA-D1D7-CF41-81AA-EBCD6A22BDFF}"/>
              </a:ext>
            </a:extLst>
          </p:cNvPr>
          <p:cNvSpPr>
            <a:spLocks noGrp="1"/>
          </p:cNvSpPr>
          <p:nvPr>
            <p:ph type="title"/>
          </p:nvPr>
        </p:nvSpPr>
        <p:spPr>
          <a:xfrm>
            <a:off x="7747000" y="1189293"/>
            <a:ext cx="3454400" cy="4487882"/>
          </a:xfrm>
        </p:spPr>
        <p:txBody>
          <a:bodyPr>
            <a:normAutofit/>
          </a:bodyPr>
          <a:lstStyle/>
          <a:p>
            <a:pPr algn="ctr" eaLnBrk="1" hangingPunct="1"/>
            <a:r>
              <a:rPr lang="en-GB" altLang="en-US"/>
              <a:t>Self-regulation and the state</a:t>
            </a:r>
          </a:p>
        </p:txBody>
      </p:sp>
      <p:graphicFrame>
        <p:nvGraphicFramePr>
          <p:cNvPr id="71685" name="Content Placeholder 2">
            <a:extLst>
              <a:ext uri="{FF2B5EF4-FFF2-40B4-BE49-F238E27FC236}">
                <a16:creationId xmlns:a16="http://schemas.microsoft.com/office/drawing/2014/main" xmlns="" id="{87A8F035-5CFF-4E22-A16D-8609522D089D}"/>
              </a:ext>
            </a:extLst>
          </p:cNvPr>
          <p:cNvGraphicFramePr>
            <a:graphicFrameLocks noGrp="1"/>
          </p:cNvGraphicFramePr>
          <p:nvPr>
            <p:ph idx="1"/>
            <p:extLst>
              <p:ext uri="{D42A27DB-BD31-4B8C-83A1-F6EECF244321}">
                <p14:modId xmlns:p14="http://schemas.microsoft.com/office/powerpoint/2010/main" val="306143127"/>
              </p:ext>
            </p:extLst>
          </p:nvPr>
        </p:nvGraphicFramePr>
        <p:xfrm>
          <a:off x="793591" y="800946"/>
          <a:ext cx="5166475" cy="52523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256746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2706" name="Title 1">
            <a:extLst>
              <a:ext uri="{FF2B5EF4-FFF2-40B4-BE49-F238E27FC236}">
                <a16:creationId xmlns:a16="http://schemas.microsoft.com/office/drawing/2014/main" xmlns="" id="{D952FD62-D410-FE4C-B787-F98A61EC73EC}"/>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Continued</a:t>
            </a:r>
          </a:p>
        </p:txBody>
      </p:sp>
      <p:sp>
        <p:nvSpPr>
          <p:cNvPr id="72707" name="Content Placeholder 2">
            <a:extLst>
              <a:ext uri="{FF2B5EF4-FFF2-40B4-BE49-F238E27FC236}">
                <a16:creationId xmlns:a16="http://schemas.microsoft.com/office/drawing/2014/main" xmlns="" id="{5B007133-0AF0-C84F-8BAE-8B24CFD4CA0C}"/>
              </a:ext>
            </a:extLst>
          </p:cNvPr>
          <p:cNvSpPr>
            <a:spLocks noGrp="1"/>
          </p:cNvSpPr>
          <p:nvPr>
            <p:ph idx="1"/>
          </p:nvPr>
        </p:nvSpPr>
        <p:spPr>
          <a:xfrm>
            <a:off x="643337" y="1168400"/>
            <a:ext cx="6326423" cy="4521200"/>
          </a:xfrm>
        </p:spPr>
        <p:txBody>
          <a:bodyPr anchor="ctr">
            <a:normAutofit/>
          </a:bodyPr>
          <a:lstStyle/>
          <a:p>
            <a:pPr eaLnBrk="1" hangingPunct="1"/>
            <a:r>
              <a:rPr lang="en-GB" altLang="en-US" sz="2400" b="1" dirty="0"/>
              <a:t>‘Devolved’: the devolution of statutory powers to self-regulatory bodies, often thought of as ‘statutory self-regulation’, </a:t>
            </a:r>
            <a:r>
              <a:rPr lang="en-GB" altLang="en-US" sz="2400" b="1" dirty="0" err="1"/>
              <a:t>ie</a:t>
            </a:r>
            <a:r>
              <a:rPr lang="en-GB" altLang="en-US" sz="2400" b="1" dirty="0"/>
              <a:t>, the specification of self-regulatory schemes in statute;</a:t>
            </a:r>
            <a:endParaRPr lang="en-GB" altLang="en-US" sz="2400" dirty="0"/>
          </a:p>
          <a:p>
            <a:pPr eaLnBrk="1" hangingPunct="1"/>
            <a:r>
              <a:rPr lang="en-GB" altLang="en-US" sz="2400" b="1" dirty="0"/>
              <a:t>‘Facilitated’: self-regulation explicitly supported by the state in some way but where the scheme itself is not backed by statute; </a:t>
            </a:r>
          </a:p>
          <a:p>
            <a:pPr eaLnBrk="1" hangingPunct="1"/>
            <a:endParaRPr lang="en-GB" altLang="en-US" dirty="0"/>
          </a:p>
          <a:p>
            <a:pPr eaLnBrk="1" hangingPunct="1">
              <a:buFont typeface="Wingdings" pitchFamily="2" charset="2"/>
              <a:buNone/>
            </a:pPr>
            <a:endParaRPr lang="en-GB" altLang="en-US" dirty="0"/>
          </a:p>
        </p:txBody>
      </p:sp>
    </p:spTree>
    <p:extLst>
      <p:ext uri="{BB962C8B-B14F-4D97-AF65-F5344CB8AC3E}">
        <p14:creationId xmlns:p14="http://schemas.microsoft.com/office/powerpoint/2010/main" val="172096787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3730" name="Title 1">
            <a:extLst>
              <a:ext uri="{FF2B5EF4-FFF2-40B4-BE49-F238E27FC236}">
                <a16:creationId xmlns:a16="http://schemas.microsoft.com/office/drawing/2014/main" xmlns="" id="{12B51DB5-C776-504F-BEC8-F0B5C8C5980A}"/>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Continued</a:t>
            </a:r>
          </a:p>
        </p:txBody>
      </p:sp>
      <p:sp>
        <p:nvSpPr>
          <p:cNvPr id="73731" name="Content Placeholder 2">
            <a:extLst>
              <a:ext uri="{FF2B5EF4-FFF2-40B4-BE49-F238E27FC236}">
                <a16:creationId xmlns:a16="http://schemas.microsoft.com/office/drawing/2014/main" xmlns="" id="{71591A00-00B3-8147-AFDC-979C1BFC7709}"/>
              </a:ext>
            </a:extLst>
          </p:cNvPr>
          <p:cNvSpPr>
            <a:spLocks noGrp="1"/>
          </p:cNvSpPr>
          <p:nvPr>
            <p:ph idx="1"/>
          </p:nvPr>
        </p:nvSpPr>
        <p:spPr>
          <a:xfrm>
            <a:off x="643337" y="1168400"/>
            <a:ext cx="6326423" cy="4521200"/>
          </a:xfrm>
        </p:spPr>
        <p:txBody>
          <a:bodyPr anchor="ctr">
            <a:normAutofit/>
          </a:bodyPr>
          <a:lstStyle/>
          <a:p>
            <a:pPr eaLnBrk="1" hangingPunct="1"/>
            <a:r>
              <a:rPr lang="en-GB" altLang="en-US" sz="2400" b="1" dirty="0"/>
              <a:t>‘Tacit’: close to ‘pure’ self-regulation – self-regulation with little explicit state support, but its implicit role can be influential. </a:t>
            </a:r>
          </a:p>
          <a:p>
            <a:pPr eaLnBrk="1" hangingPunct="1"/>
            <a:endParaRPr lang="en-GB" altLang="en-US" dirty="0"/>
          </a:p>
        </p:txBody>
      </p:sp>
    </p:spTree>
    <p:extLst>
      <p:ext uri="{BB962C8B-B14F-4D97-AF65-F5344CB8AC3E}">
        <p14:creationId xmlns:p14="http://schemas.microsoft.com/office/powerpoint/2010/main" val="301576391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xmlns="" id="{2CA6B8D8-87BC-FB42-AE04-8E205F1DCFE8}"/>
              </a:ext>
            </a:extLst>
          </p:cNvPr>
          <p:cNvSpPr>
            <a:spLocks noGrp="1"/>
          </p:cNvSpPr>
          <p:nvPr>
            <p:ph type="title"/>
          </p:nvPr>
        </p:nvSpPr>
        <p:spPr/>
        <p:txBody>
          <a:bodyPr>
            <a:normAutofit fontScale="90000"/>
          </a:bodyPr>
          <a:lstStyle/>
          <a:p>
            <a:pPr eaLnBrk="1" hangingPunct="1"/>
            <a:r>
              <a:rPr lang="en-GB" altLang="en-US"/>
              <a:t>Advantages of self-regulation over legislation</a:t>
            </a:r>
          </a:p>
        </p:txBody>
      </p:sp>
      <p:sp>
        <p:nvSpPr>
          <p:cNvPr id="74755" name="Content Placeholder 2">
            <a:extLst>
              <a:ext uri="{FF2B5EF4-FFF2-40B4-BE49-F238E27FC236}">
                <a16:creationId xmlns:a16="http://schemas.microsoft.com/office/drawing/2014/main" xmlns="" id="{BF86128D-15C8-3147-AA94-DE27B593B47F}"/>
              </a:ext>
            </a:extLst>
          </p:cNvPr>
          <p:cNvSpPr>
            <a:spLocks noGrp="1"/>
          </p:cNvSpPr>
          <p:nvPr>
            <p:ph idx="1"/>
          </p:nvPr>
        </p:nvSpPr>
        <p:spPr/>
        <p:txBody>
          <a:bodyPr/>
          <a:lstStyle/>
          <a:p>
            <a:pPr eaLnBrk="1" hangingPunct="1"/>
            <a:r>
              <a:rPr lang="en-GB" altLang="en-US"/>
              <a:t>knowledge and expertise of all parties used more effectively; </a:t>
            </a:r>
          </a:p>
          <a:p>
            <a:pPr eaLnBrk="1" hangingPunct="1"/>
            <a:r>
              <a:rPr lang="en-GB" altLang="en-US"/>
              <a:t>flexible and adaptable; </a:t>
            </a:r>
          </a:p>
          <a:p>
            <a:pPr eaLnBrk="1" hangingPunct="1"/>
            <a:r>
              <a:rPr lang="en-GB" altLang="en-US"/>
              <a:t>lower regulatory burden on business; </a:t>
            </a:r>
          </a:p>
          <a:p>
            <a:pPr eaLnBrk="1" hangingPunct="1"/>
            <a:r>
              <a:rPr lang="en-GB" altLang="en-US"/>
              <a:t>more commitment, pride and loyalty within a profession or industry; </a:t>
            </a:r>
          </a:p>
          <a:p>
            <a:pPr eaLnBrk="1" hangingPunct="1"/>
            <a:r>
              <a:rPr lang="en-GB" altLang="en-US"/>
              <a:t>lower costs to the state; </a:t>
            </a:r>
          </a:p>
          <a:p>
            <a:pPr eaLnBrk="1" hangingPunct="1"/>
            <a:r>
              <a:rPr lang="en-GB" altLang="en-US"/>
              <a:t>the market can work better. </a:t>
            </a:r>
          </a:p>
          <a:p>
            <a:pPr eaLnBrk="1" hangingPunct="1"/>
            <a:endParaRPr lang="en-GB" altLang="en-US"/>
          </a:p>
        </p:txBody>
      </p:sp>
    </p:spTree>
    <p:extLst>
      <p:ext uri="{BB962C8B-B14F-4D97-AF65-F5344CB8AC3E}">
        <p14:creationId xmlns:p14="http://schemas.microsoft.com/office/powerpoint/2010/main" val="361039221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5778" name="Title 1">
            <a:extLst>
              <a:ext uri="{FF2B5EF4-FFF2-40B4-BE49-F238E27FC236}">
                <a16:creationId xmlns:a16="http://schemas.microsoft.com/office/drawing/2014/main" xmlns="" id="{6DFE7871-A11B-6048-9CC3-FAB59BB7A1AD}"/>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Advantages of self-regulation over no regulation</a:t>
            </a:r>
          </a:p>
        </p:txBody>
      </p:sp>
      <p:sp>
        <p:nvSpPr>
          <p:cNvPr id="75779" name="Content Placeholder 2">
            <a:extLst>
              <a:ext uri="{FF2B5EF4-FFF2-40B4-BE49-F238E27FC236}">
                <a16:creationId xmlns:a16="http://schemas.microsoft.com/office/drawing/2014/main" xmlns="" id="{C669155A-3CFE-3B42-88C4-DBC93E537C23}"/>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Overcome market or conduct failures and prevent harms to, for example, the consumer and the environment; </a:t>
            </a:r>
          </a:p>
          <a:p>
            <a:pPr eaLnBrk="1" hangingPunct="1"/>
            <a:r>
              <a:rPr lang="en-GB" altLang="en-US" sz="2400" dirty="0"/>
              <a:t>Improve corporate governance and reporting, address issues such as corporate social responsibility and ethical trading. </a:t>
            </a:r>
          </a:p>
          <a:p>
            <a:pPr eaLnBrk="1" hangingPunct="1"/>
            <a:endParaRPr lang="en-GB" altLang="en-US" dirty="0"/>
          </a:p>
        </p:txBody>
      </p:sp>
    </p:spTree>
    <p:extLst>
      <p:ext uri="{BB962C8B-B14F-4D97-AF65-F5344CB8AC3E}">
        <p14:creationId xmlns:p14="http://schemas.microsoft.com/office/powerpoint/2010/main" val="355353115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6802" name="Title 1">
            <a:extLst>
              <a:ext uri="{FF2B5EF4-FFF2-40B4-BE49-F238E27FC236}">
                <a16:creationId xmlns:a16="http://schemas.microsoft.com/office/drawing/2014/main" xmlns="" id="{8ABF2BDD-3A47-6542-9D40-582A3DD17063}"/>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Decline in self-regulation</a:t>
            </a:r>
          </a:p>
        </p:txBody>
      </p:sp>
      <p:sp>
        <p:nvSpPr>
          <p:cNvPr id="76803" name="Content Placeholder 2">
            <a:extLst>
              <a:ext uri="{FF2B5EF4-FFF2-40B4-BE49-F238E27FC236}">
                <a16:creationId xmlns:a16="http://schemas.microsoft.com/office/drawing/2014/main" xmlns="" id="{6F70B72A-DC19-D344-8566-CDC551165CC2}"/>
              </a:ext>
            </a:extLst>
          </p:cNvPr>
          <p:cNvSpPr>
            <a:spLocks noGrp="1"/>
          </p:cNvSpPr>
          <p:nvPr>
            <p:ph idx="1"/>
          </p:nvPr>
        </p:nvSpPr>
        <p:spPr>
          <a:xfrm>
            <a:off x="643337" y="1168400"/>
            <a:ext cx="6326423" cy="4521200"/>
          </a:xfrm>
        </p:spPr>
        <p:txBody>
          <a:bodyPr anchor="ctr">
            <a:normAutofit/>
          </a:bodyPr>
          <a:lstStyle/>
          <a:p>
            <a:pPr eaLnBrk="1" hangingPunct="1"/>
            <a:r>
              <a:rPr lang="en-GB" altLang="en-US" sz="2800" dirty="0"/>
              <a:t>Increasingly complex, globalised economy</a:t>
            </a:r>
          </a:p>
          <a:p>
            <a:pPr eaLnBrk="1" hangingPunct="1"/>
            <a:r>
              <a:rPr lang="en-GB" altLang="en-US" sz="2800" dirty="0"/>
              <a:t>Increasing risk aversion</a:t>
            </a:r>
          </a:p>
          <a:p>
            <a:pPr eaLnBrk="1" hangingPunct="1"/>
            <a:r>
              <a:rPr lang="en-GB" altLang="en-US" sz="2800" dirty="0"/>
              <a:t>Need to regulate to promote competition</a:t>
            </a:r>
          </a:p>
          <a:p>
            <a:pPr eaLnBrk="1" hangingPunct="1"/>
            <a:r>
              <a:rPr lang="en-GB" altLang="en-US" sz="2800" dirty="0"/>
              <a:t>Although in some areas like environmental/employee working conditions/international banking ??? – self-regulation has increased</a:t>
            </a:r>
          </a:p>
        </p:txBody>
      </p:sp>
    </p:spTree>
    <p:extLst>
      <p:ext uri="{BB962C8B-B14F-4D97-AF65-F5344CB8AC3E}">
        <p14:creationId xmlns:p14="http://schemas.microsoft.com/office/powerpoint/2010/main" val="205287957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8850" name="Title 1">
            <a:extLst>
              <a:ext uri="{FF2B5EF4-FFF2-40B4-BE49-F238E27FC236}">
                <a16:creationId xmlns:a16="http://schemas.microsoft.com/office/drawing/2014/main" xmlns="" id="{D4071841-0FE5-D449-A0FF-0405B0EE38BA}"/>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Continued</a:t>
            </a:r>
          </a:p>
        </p:txBody>
      </p:sp>
      <p:sp>
        <p:nvSpPr>
          <p:cNvPr id="78851" name="Content Placeholder 2">
            <a:extLst>
              <a:ext uri="{FF2B5EF4-FFF2-40B4-BE49-F238E27FC236}">
                <a16:creationId xmlns:a16="http://schemas.microsoft.com/office/drawing/2014/main" xmlns="" id="{00AE8D6B-ADFD-5643-A154-04A63BCAFA3A}"/>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Weaknesses</a:t>
            </a:r>
          </a:p>
          <a:p>
            <a:pPr lvl="1" eaLnBrk="1" hangingPunct="1"/>
            <a:r>
              <a:rPr lang="en-GB" altLang="en-US" sz="2400" dirty="0">
                <a:ea typeface="ＭＳ Ｐゴシック" panose="020B0600070205080204" pitchFamily="34" charset="-128"/>
              </a:rPr>
              <a:t>Collusion and anti-competitive behaviour</a:t>
            </a:r>
          </a:p>
          <a:p>
            <a:pPr lvl="1" eaLnBrk="1" hangingPunct="1"/>
            <a:r>
              <a:rPr lang="en-GB" altLang="en-US" sz="2400" dirty="0">
                <a:ea typeface="ＭＳ Ｐゴシック" panose="020B0600070205080204" pitchFamily="34" charset="-128"/>
              </a:rPr>
              <a:t>Not in public interest</a:t>
            </a:r>
          </a:p>
          <a:p>
            <a:pPr lvl="1" eaLnBrk="1" hangingPunct="1"/>
            <a:r>
              <a:rPr lang="en-GB" altLang="en-US" sz="2400" dirty="0">
                <a:ea typeface="ＭＳ Ｐゴシック" panose="020B0600070205080204" pitchFamily="34" charset="-128"/>
              </a:rPr>
              <a:t>Little participation</a:t>
            </a:r>
          </a:p>
          <a:p>
            <a:pPr lvl="1" eaLnBrk="1" hangingPunct="1"/>
            <a:r>
              <a:rPr lang="en-GB" altLang="en-US" sz="2400" dirty="0">
                <a:ea typeface="ＭＳ Ｐゴシック" panose="020B0600070205080204" pitchFamily="34" charset="-128"/>
              </a:rPr>
              <a:t>Little accountability</a:t>
            </a:r>
          </a:p>
          <a:p>
            <a:pPr lvl="1" eaLnBrk="1" hangingPunct="1"/>
            <a:r>
              <a:rPr lang="en-GB" altLang="en-US" sz="2400" dirty="0">
                <a:ea typeface="ＭＳ Ｐゴシック" panose="020B0600070205080204" pitchFamily="34" charset="-128"/>
              </a:rPr>
              <a:t>Soft – unable to achieve objectives</a:t>
            </a:r>
          </a:p>
          <a:p>
            <a:pPr lvl="1" eaLnBrk="1" hangingPunct="1"/>
            <a:endParaRPr lang="en-GB" altLang="en-US" sz="2400" dirty="0">
              <a:ea typeface="ＭＳ Ｐゴシック" panose="020B0600070205080204" pitchFamily="34" charset="-128"/>
            </a:endParaRPr>
          </a:p>
          <a:p>
            <a:pPr lvl="1" eaLnBrk="1" hangingPunct="1"/>
            <a:endParaRPr lang="en-GB" altLang="en-US" dirty="0">
              <a:ea typeface="ＭＳ Ｐゴシック" panose="020B0600070205080204" pitchFamily="34" charset="-128"/>
            </a:endParaRPr>
          </a:p>
        </p:txBody>
      </p:sp>
    </p:spTree>
    <p:extLst>
      <p:ext uri="{BB962C8B-B14F-4D97-AF65-F5344CB8AC3E}">
        <p14:creationId xmlns:p14="http://schemas.microsoft.com/office/powerpoint/2010/main" val="111717550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xmlns="" id="{A9E22BB6-A124-E144-A82B-4D751DFD6C6C}"/>
              </a:ext>
            </a:extLst>
          </p:cNvPr>
          <p:cNvSpPr>
            <a:spLocks noGrp="1"/>
          </p:cNvSpPr>
          <p:nvPr>
            <p:ph type="title"/>
          </p:nvPr>
        </p:nvSpPr>
        <p:spPr>
          <a:xfrm>
            <a:off x="1066800" y="642594"/>
            <a:ext cx="10058400" cy="1371600"/>
          </a:xfrm>
        </p:spPr>
        <p:txBody>
          <a:bodyPr>
            <a:normAutofit/>
          </a:bodyPr>
          <a:lstStyle/>
          <a:p>
            <a:pPr algn="ctr" eaLnBrk="1" hangingPunct="1"/>
            <a:r>
              <a:rPr lang="en-GB" altLang="en-US"/>
              <a:t>Continued</a:t>
            </a:r>
          </a:p>
        </p:txBody>
      </p:sp>
      <p:graphicFrame>
        <p:nvGraphicFramePr>
          <p:cNvPr id="80901" name="Content Placeholder 2">
            <a:extLst>
              <a:ext uri="{FF2B5EF4-FFF2-40B4-BE49-F238E27FC236}">
                <a16:creationId xmlns:a16="http://schemas.microsoft.com/office/drawing/2014/main" xmlns="" id="{DE83408A-5882-4D02-AAA8-EEF543440C75}"/>
              </a:ext>
            </a:extLst>
          </p:cNvPr>
          <p:cNvGraphicFramePr>
            <a:graphicFrameLocks noGrp="1"/>
          </p:cNvGraphicFramePr>
          <p:nvPr>
            <p:ph idx="1"/>
            <p:extLst>
              <p:ext uri="{D42A27DB-BD31-4B8C-83A1-F6EECF244321}">
                <p14:modId xmlns:p14="http://schemas.microsoft.com/office/powerpoint/2010/main" val="3999644243"/>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341968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9">
            <a:extLst>
              <a:ext uri="{FF2B5EF4-FFF2-40B4-BE49-F238E27FC236}">
                <a16:creationId xmlns:a16="http://schemas.microsoft.com/office/drawing/2014/main" xmlns="" id="{B47131A5-3373-4D59-98C9-2A0238C4A4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7" name="Rectangle 11">
            <a:extLst>
              <a:ext uri="{FF2B5EF4-FFF2-40B4-BE49-F238E27FC236}">
                <a16:creationId xmlns:a16="http://schemas.microsoft.com/office/drawing/2014/main" xmlns="" id="{CBFFB972-0814-4317-B6E8-7E2A5EB910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5458121" cy="5897880"/>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solidFill>
                <a:schemeClr val="tx1"/>
              </a:solidFill>
            </a:endParaRPr>
          </a:p>
        </p:txBody>
      </p:sp>
      <p:pic>
        <p:nvPicPr>
          <p:cNvPr id="5" name="Picture 4">
            <a:extLst>
              <a:ext uri="{FF2B5EF4-FFF2-40B4-BE49-F238E27FC236}">
                <a16:creationId xmlns:a16="http://schemas.microsoft.com/office/drawing/2014/main" xmlns="" id="{8CF2BD76-F5CD-0348-B782-68AB7B1741A1}"/>
              </a:ext>
            </a:extLst>
          </p:cNvPr>
          <p:cNvPicPr>
            <a:picLocks noChangeAspect="1"/>
          </p:cNvPicPr>
          <p:nvPr/>
        </p:nvPicPr>
        <p:blipFill rotWithShape="1">
          <a:blip r:embed="rId2"/>
          <a:srcRect l="14870" r="20432" b="1"/>
          <a:stretch/>
        </p:blipFill>
        <p:spPr>
          <a:xfrm>
            <a:off x="643467" y="643467"/>
            <a:ext cx="5130799" cy="5571066"/>
          </a:xfrm>
          <a:prstGeom prst="rect">
            <a:avLst/>
          </a:prstGeom>
        </p:spPr>
      </p:pic>
      <p:sp>
        <p:nvSpPr>
          <p:cNvPr id="18" name="Rectangle 13">
            <a:extLst>
              <a:ext uri="{FF2B5EF4-FFF2-40B4-BE49-F238E27FC236}">
                <a16:creationId xmlns:a16="http://schemas.microsoft.com/office/drawing/2014/main" xmlns="" id="{1EF766C1-8F48-49D1-9462-AFF4AFB712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256866" y="480060"/>
            <a:ext cx="5458121" cy="5897880"/>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solidFill>
                <a:schemeClr val="tx1"/>
              </a:solidFill>
            </a:endParaRPr>
          </a:p>
        </p:txBody>
      </p:sp>
      <p:pic>
        <p:nvPicPr>
          <p:cNvPr id="4" name="Picture 3">
            <a:extLst>
              <a:ext uri="{FF2B5EF4-FFF2-40B4-BE49-F238E27FC236}">
                <a16:creationId xmlns:a16="http://schemas.microsoft.com/office/drawing/2014/main" xmlns="" id="{BA19A6F2-95D1-C246-BA10-CD1D5B3F2F28}"/>
              </a:ext>
            </a:extLst>
          </p:cNvPr>
          <p:cNvPicPr>
            <a:picLocks noChangeAspect="1"/>
          </p:cNvPicPr>
          <p:nvPr/>
        </p:nvPicPr>
        <p:blipFill rotWithShape="1">
          <a:blip r:embed="rId3"/>
          <a:srcRect l="4865" r="24912" b="1"/>
          <a:stretch/>
        </p:blipFill>
        <p:spPr>
          <a:xfrm>
            <a:off x="6423321" y="643467"/>
            <a:ext cx="5130799" cy="5571066"/>
          </a:xfrm>
          <a:prstGeom prst="rect">
            <a:avLst/>
          </a:prstGeom>
        </p:spPr>
      </p:pic>
    </p:spTree>
    <p:extLst>
      <p:ext uri="{BB962C8B-B14F-4D97-AF65-F5344CB8AC3E}">
        <p14:creationId xmlns:p14="http://schemas.microsoft.com/office/powerpoint/2010/main" val="194838712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82949" name="Rectangle 71">
            <a:extLst>
              <a:ext uri="{FF2B5EF4-FFF2-40B4-BE49-F238E27FC236}">
                <a16:creationId xmlns:a16="http://schemas.microsoft.com/office/drawing/2014/main" xmlns="" id="{B32F73EB-B46F-4F77-B3DC-7C374906F3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2950" name="Rectangle 73">
            <a:extLst>
              <a:ext uri="{FF2B5EF4-FFF2-40B4-BE49-F238E27FC236}">
                <a16:creationId xmlns:a16="http://schemas.microsoft.com/office/drawing/2014/main" xmlns="" id="{ADDB10B3-CF45-4294-8994-0E8AD1FC6E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82951" name="Rectangle 75">
            <a:extLst>
              <a:ext uri="{FF2B5EF4-FFF2-40B4-BE49-F238E27FC236}">
                <a16:creationId xmlns:a16="http://schemas.microsoft.com/office/drawing/2014/main" xmlns="" id="{5145417F-1D1B-48A7-B4DA-BAD73B02C8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82952" name="Rectangle 77">
            <a:extLst>
              <a:ext uri="{FF2B5EF4-FFF2-40B4-BE49-F238E27FC236}">
                <a16:creationId xmlns:a16="http://schemas.microsoft.com/office/drawing/2014/main" xmlns="" id="{13CF9D9F-1672-4D0C-934E-CD9EE1BE54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0" name="Group 79">
            <a:extLst>
              <a:ext uri="{FF2B5EF4-FFF2-40B4-BE49-F238E27FC236}">
                <a16:creationId xmlns:a16="http://schemas.microsoft.com/office/drawing/2014/main" xmlns="" id="{1558C702-CA14-4264-B8FC-A5120F75DE0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828372" y="1267730"/>
            <a:ext cx="1567331" cy="645295"/>
            <a:chOff x="5318306" y="1386268"/>
            <a:chExt cx="1567331" cy="645295"/>
          </a:xfrm>
        </p:grpSpPr>
        <p:cxnSp>
          <p:nvCxnSpPr>
            <p:cNvPr id="81" name="Straight Connector 80">
              <a:extLst>
                <a:ext uri="{FF2B5EF4-FFF2-40B4-BE49-F238E27FC236}">
                  <a16:creationId xmlns:a16="http://schemas.microsoft.com/office/drawing/2014/main" xmlns="" id="{6621A72C-7343-4A22-8700-696C5860A21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BB44A4DC-7861-4DCC-9931-5A075855D6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E16C316F-BFB5-424F-A951-E962A3B745C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85" name="Rectangle 84">
            <a:extLst>
              <a:ext uri="{FF2B5EF4-FFF2-40B4-BE49-F238E27FC236}">
                <a16:creationId xmlns:a16="http://schemas.microsoft.com/office/drawing/2014/main" xmlns="" id="{AEFDCDD6-2444-445B-B2A6-41F0C73EF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87" name="Rectangle 86">
            <a:extLst>
              <a:ext uri="{FF2B5EF4-FFF2-40B4-BE49-F238E27FC236}">
                <a16:creationId xmlns:a16="http://schemas.microsoft.com/office/drawing/2014/main" xmlns="" id="{AA927C3B-99B6-4CC8-9B17-E037F84995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966432"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82946" name="Title 1">
            <a:extLst>
              <a:ext uri="{FF2B5EF4-FFF2-40B4-BE49-F238E27FC236}">
                <a16:creationId xmlns:a16="http://schemas.microsoft.com/office/drawing/2014/main" xmlns="" id="{7F9C31FA-AA2D-3A4B-925D-7B56CEB8289C}"/>
              </a:ext>
            </a:extLst>
          </p:cNvPr>
          <p:cNvSpPr>
            <a:spLocks noGrp="1"/>
          </p:cNvSpPr>
          <p:nvPr>
            <p:ph type="title"/>
          </p:nvPr>
        </p:nvSpPr>
        <p:spPr>
          <a:xfrm>
            <a:off x="1122682" y="1129369"/>
            <a:ext cx="5991857" cy="4599263"/>
          </a:xfrm>
        </p:spPr>
        <p:txBody>
          <a:bodyPr vert="horz" lIns="91440" tIns="45720" rIns="91440" bIns="45720" rtlCol="0" anchor="ctr">
            <a:normAutofit/>
          </a:bodyPr>
          <a:lstStyle/>
          <a:p>
            <a:pPr algn="ctr">
              <a:lnSpc>
                <a:spcPct val="83000"/>
              </a:lnSpc>
            </a:pPr>
            <a:r>
              <a:rPr lang="en-US" altLang="en-US" sz="6000" cap="all" spc="-100">
                <a:solidFill>
                  <a:schemeClr val="tx1">
                    <a:lumMod val="75000"/>
                    <a:lumOff val="25000"/>
                  </a:schemeClr>
                </a:solidFill>
              </a:rPr>
              <a:t>Northern Rock</a:t>
            </a:r>
          </a:p>
        </p:txBody>
      </p:sp>
      <p:sp>
        <p:nvSpPr>
          <p:cNvPr id="89" name="Rectangle 88">
            <a:extLst>
              <a:ext uri="{FF2B5EF4-FFF2-40B4-BE49-F238E27FC236}">
                <a16:creationId xmlns:a16="http://schemas.microsoft.com/office/drawing/2014/main" xmlns="" id="{2EF28772-B422-402E-B5DE-1B9D7D9C46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66432" y="0"/>
            <a:ext cx="4225568"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2947" name="Content Placeholder 2">
            <a:extLst>
              <a:ext uri="{FF2B5EF4-FFF2-40B4-BE49-F238E27FC236}">
                <a16:creationId xmlns:a16="http://schemas.microsoft.com/office/drawing/2014/main" xmlns="" id="{977C1403-8E1F-6F49-B138-A268F2E0137F}"/>
              </a:ext>
            </a:extLst>
          </p:cNvPr>
          <p:cNvSpPr>
            <a:spLocks noGrp="1"/>
          </p:cNvSpPr>
          <p:nvPr>
            <p:ph idx="1"/>
          </p:nvPr>
        </p:nvSpPr>
        <p:spPr>
          <a:xfrm>
            <a:off x="8604233" y="1127760"/>
            <a:ext cx="2830683" cy="4599263"/>
          </a:xfrm>
        </p:spPr>
        <p:txBody>
          <a:bodyPr vert="horz" lIns="91440" tIns="45720" rIns="91440" bIns="45720" rtlCol="0" anchor="ctr">
            <a:normAutofit/>
          </a:bodyPr>
          <a:lstStyle/>
          <a:p>
            <a:pPr marL="0" indent="0">
              <a:spcBef>
                <a:spcPts val="0"/>
              </a:spcBef>
              <a:spcAft>
                <a:spcPts val="600"/>
              </a:spcAft>
              <a:buNone/>
            </a:pPr>
            <a:r>
              <a:rPr lang="en-US" altLang="en-US" sz="2000" spc="80">
                <a:solidFill>
                  <a:srgbClr val="FFFFFF"/>
                </a:solidFill>
              </a:rPr>
              <a:t>http://news.bbc.co.uk/1/hi/business/7007076.stm</a:t>
            </a:r>
          </a:p>
        </p:txBody>
      </p:sp>
    </p:spTree>
    <p:extLst>
      <p:ext uri="{BB962C8B-B14F-4D97-AF65-F5344CB8AC3E}">
        <p14:creationId xmlns:p14="http://schemas.microsoft.com/office/powerpoint/2010/main" val="4276138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3970" name="Title 1">
            <a:extLst>
              <a:ext uri="{FF2B5EF4-FFF2-40B4-BE49-F238E27FC236}">
                <a16:creationId xmlns:a16="http://schemas.microsoft.com/office/drawing/2014/main" xmlns="" id="{59AD39D6-CBA8-064F-AA12-DD26572CCBB1}"/>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Codes</a:t>
            </a:r>
          </a:p>
        </p:txBody>
      </p:sp>
      <p:sp>
        <p:nvSpPr>
          <p:cNvPr id="83971" name="Content Placeholder 2">
            <a:extLst>
              <a:ext uri="{FF2B5EF4-FFF2-40B4-BE49-F238E27FC236}">
                <a16:creationId xmlns:a16="http://schemas.microsoft.com/office/drawing/2014/main" xmlns="" id="{19ED5E4D-4B9B-934C-A284-C458A7DFC96C}"/>
              </a:ext>
            </a:extLst>
          </p:cNvPr>
          <p:cNvSpPr>
            <a:spLocks noGrp="1"/>
          </p:cNvSpPr>
          <p:nvPr>
            <p:ph idx="1"/>
          </p:nvPr>
        </p:nvSpPr>
        <p:spPr>
          <a:xfrm>
            <a:off x="643337" y="1168400"/>
            <a:ext cx="6326423" cy="4521200"/>
          </a:xfrm>
        </p:spPr>
        <p:txBody>
          <a:bodyPr anchor="ctr">
            <a:normAutofit/>
          </a:bodyPr>
          <a:lstStyle/>
          <a:p>
            <a:pPr eaLnBrk="1" hangingPunct="1"/>
            <a:r>
              <a:rPr lang="en-GB" altLang="en-US"/>
              <a:t>Complementary to government legislation </a:t>
            </a:r>
          </a:p>
          <a:p>
            <a:pPr eaLnBrk="1" hangingPunct="1"/>
            <a:r>
              <a:rPr lang="en-GB" altLang="en-US"/>
              <a:t>1990s proliferation of codes of conduct and an increased emphasis on CSR</a:t>
            </a:r>
          </a:p>
          <a:p>
            <a:pPr eaLnBrk="1" hangingPunct="1"/>
            <a:r>
              <a:rPr lang="en-GB" altLang="en-US"/>
              <a:t>Emphasis on monetarist economic policies and increased integration of international markets, privatization of state assets, trade liberalization</a:t>
            </a:r>
          </a:p>
        </p:txBody>
      </p:sp>
    </p:spTree>
    <p:extLst>
      <p:ext uri="{BB962C8B-B14F-4D97-AF65-F5344CB8AC3E}">
        <p14:creationId xmlns:p14="http://schemas.microsoft.com/office/powerpoint/2010/main" val="163060144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6018" name="Title 1">
            <a:extLst>
              <a:ext uri="{FF2B5EF4-FFF2-40B4-BE49-F238E27FC236}">
                <a16:creationId xmlns:a16="http://schemas.microsoft.com/office/drawing/2014/main" xmlns="" id="{E120BEE9-6F22-6347-8977-22A352B8729B}"/>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Continued</a:t>
            </a:r>
          </a:p>
        </p:txBody>
      </p:sp>
      <p:sp>
        <p:nvSpPr>
          <p:cNvPr id="86019" name="Content Placeholder 2">
            <a:extLst>
              <a:ext uri="{FF2B5EF4-FFF2-40B4-BE49-F238E27FC236}">
                <a16:creationId xmlns:a16="http://schemas.microsoft.com/office/drawing/2014/main" xmlns="" id="{89F5AEBF-5C84-4245-ADE5-C5501BB82E6F}"/>
              </a:ext>
            </a:extLst>
          </p:cNvPr>
          <p:cNvSpPr>
            <a:spLocks noGrp="1"/>
          </p:cNvSpPr>
          <p:nvPr>
            <p:ph idx="1"/>
          </p:nvPr>
        </p:nvSpPr>
        <p:spPr>
          <a:xfrm>
            <a:off x="643337" y="1168400"/>
            <a:ext cx="6326423" cy="4521200"/>
          </a:xfrm>
        </p:spPr>
        <p:txBody>
          <a:bodyPr anchor="ctr">
            <a:normAutofit/>
          </a:bodyPr>
          <a:lstStyle/>
          <a:p>
            <a:pPr eaLnBrk="1" hangingPunct="1"/>
            <a:r>
              <a:rPr lang="en-GB" altLang="en-US"/>
              <a:t>Capitalism has always required the establishment of certain .rules of the game. in order to avoid being subject to the ‘law of the jungle’</a:t>
            </a:r>
          </a:p>
          <a:p>
            <a:pPr eaLnBrk="1" hangingPunct="1"/>
            <a:r>
              <a:rPr lang="en-GB" altLang="en-US"/>
              <a:t>Codes of conduct can also be used as a means of heading off more draconian measures that might be applied to business </a:t>
            </a:r>
          </a:p>
          <a:p>
            <a:pPr eaLnBrk="1" hangingPunct="1"/>
            <a:endParaRPr lang="en-GB" altLang="en-US"/>
          </a:p>
        </p:txBody>
      </p:sp>
    </p:spTree>
    <p:extLst>
      <p:ext uri="{BB962C8B-B14F-4D97-AF65-F5344CB8AC3E}">
        <p14:creationId xmlns:p14="http://schemas.microsoft.com/office/powerpoint/2010/main" val="252953527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7042" name="Rectangle 2">
            <a:extLst>
              <a:ext uri="{FF2B5EF4-FFF2-40B4-BE49-F238E27FC236}">
                <a16:creationId xmlns:a16="http://schemas.microsoft.com/office/drawing/2014/main" xmlns="" id="{0B3FE0F1-6795-7D4A-BF0F-6A3568B7D899}"/>
              </a:ext>
            </a:extLst>
          </p:cNvPr>
          <p:cNvSpPr>
            <a:spLocks noGrp="1" noChangeArrowheads="1"/>
          </p:cNvSpPr>
          <p:nvPr>
            <p:ph type="title"/>
          </p:nvPr>
        </p:nvSpPr>
        <p:spPr>
          <a:xfrm>
            <a:off x="8019287" y="1168400"/>
            <a:ext cx="3697043" cy="4521200"/>
          </a:xfrm>
        </p:spPr>
        <p:txBody>
          <a:bodyPr>
            <a:normAutofit/>
          </a:bodyPr>
          <a:lstStyle/>
          <a:p>
            <a:pPr eaLnBrk="1" hangingPunct="1"/>
            <a:r>
              <a:rPr lang="en-GB" altLang="en-US" sz="4000">
                <a:solidFill>
                  <a:srgbClr val="FFFFFF"/>
                </a:solidFill>
              </a:rPr>
              <a:t>Social Responsibility</a:t>
            </a:r>
          </a:p>
        </p:txBody>
      </p:sp>
      <p:sp>
        <p:nvSpPr>
          <p:cNvPr id="87043" name="Rectangle 3">
            <a:extLst>
              <a:ext uri="{FF2B5EF4-FFF2-40B4-BE49-F238E27FC236}">
                <a16:creationId xmlns:a16="http://schemas.microsoft.com/office/drawing/2014/main" xmlns="" id="{C369C125-119C-5144-9D79-F499BEF6CD4A}"/>
              </a:ext>
            </a:extLst>
          </p:cNvPr>
          <p:cNvSpPr>
            <a:spLocks noGrp="1" noChangeArrowheads="1"/>
          </p:cNvSpPr>
          <p:nvPr>
            <p:ph idx="1"/>
          </p:nvPr>
        </p:nvSpPr>
        <p:spPr>
          <a:xfrm>
            <a:off x="643337" y="1168400"/>
            <a:ext cx="6326423" cy="4521200"/>
          </a:xfrm>
        </p:spPr>
        <p:txBody>
          <a:bodyPr anchor="ctr">
            <a:normAutofit/>
          </a:bodyPr>
          <a:lstStyle/>
          <a:p>
            <a:pPr marL="0" indent="0">
              <a:spcAft>
                <a:spcPct val="25000"/>
              </a:spcAft>
              <a:buClr>
                <a:schemeClr val="accent2"/>
              </a:buClr>
              <a:buNone/>
            </a:pPr>
            <a:r>
              <a:rPr lang="en-US" altLang="en-US"/>
              <a:t>Some people question whether business has the expertise needed to assess and make decisions about social problems</a:t>
            </a:r>
          </a:p>
          <a:p>
            <a:pPr marL="0" indent="0">
              <a:spcAft>
                <a:spcPct val="25000"/>
              </a:spcAft>
              <a:buClr>
                <a:schemeClr val="accent2"/>
              </a:buClr>
              <a:buNone/>
            </a:pPr>
            <a:r>
              <a:rPr lang="en-US" altLang="en-US"/>
              <a:t>Many people believe that social problems are the responsibility of government agencies and officials</a:t>
            </a:r>
          </a:p>
        </p:txBody>
      </p:sp>
    </p:spTree>
    <p:extLst>
      <p:ext uri="{BB962C8B-B14F-4D97-AF65-F5344CB8AC3E}">
        <p14:creationId xmlns:p14="http://schemas.microsoft.com/office/powerpoint/2010/main" val="2574032407"/>
      </p:ext>
    </p:extLst>
  </p:cSld>
  <p:clrMapOvr>
    <a:masterClrMapping/>
  </p:clrMapOvr>
  <p:transition>
    <p:fade/>
  </p:transition>
</p:sld>
</file>

<file path=ppt/slides/slide8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9090" name="Title 1">
            <a:extLst>
              <a:ext uri="{FF2B5EF4-FFF2-40B4-BE49-F238E27FC236}">
                <a16:creationId xmlns:a16="http://schemas.microsoft.com/office/drawing/2014/main" xmlns="" id="{B3661F90-60B8-4B4D-AA74-A8B122CB1FF1}"/>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Types of Codes</a:t>
            </a:r>
          </a:p>
        </p:txBody>
      </p:sp>
      <p:sp>
        <p:nvSpPr>
          <p:cNvPr id="81923" name="Content Placeholder 2">
            <a:extLst>
              <a:ext uri="{FF2B5EF4-FFF2-40B4-BE49-F238E27FC236}">
                <a16:creationId xmlns:a16="http://schemas.microsoft.com/office/drawing/2014/main" xmlns="" id="{3AB6810F-4409-694C-97FC-6A94AEF2C12B}"/>
              </a:ext>
            </a:extLst>
          </p:cNvPr>
          <p:cNvSpPr>
            <a:spLocks noGrp="1"/>
          </p:cNvSpPr>
          <p:nvPr>
            <p:ph idx="1"/>
          </p:nvPr>
        </p:nvSpPr>
        <p:spPr>
          <a:xfrm>
            <a:off x="643337" y="1168400"/>
            <a:ext cx="6326423" cy="4521200"/>
          </a:xfrm>
        </p:spPr>
        <p:txBody>
          <a:bodyPr rtlCol="0" anchor="ctr">
            <a:normAutofit/>
          </a:bodyPr>
          <a:lstStyle/>
          <a:p>
            <a:pPr marL="182880" indent="-182880">
              <a:buClr>
                <a:schemeClr val="tx1">
                  <a:lumMod val="85000"/>
                  <a:lumOff val="15000"/>
                </a:schemeClr>
              </a:buClr>
              <a:defRPr/>
            </a:pPr>
            <a:r>
              <a:rPr lang="en-GB" altLang="en-US"/>
              <a:t>L'etang (1992)</a:t>
            </a:r>
          </a:p>
          <a:p>
            <a:pPr marL="182880" indent="-182880">
              <a:buClr>
                <a:schemeClr val="tx1">
                  <a:lumMod val="85000"/>
                  <a:lumOff val="15000"/>
                </a:schemeClr>
              </a:buClr>
              <a:defRPr/>
            </a:pPr>
            <a:r>
              <a:rPr lang="en-GB" altLang="en-US"/>
              <a:t>codes of ethics which comprise a fairly short set of ethical principles expressed in the imperative mode</a:t>
            </a:r>
          </a:p>
          <a:p>
            <a:pPr marL="182880" indent="-182880">
              <a:buClr>
                <a:schemeClr val="tx1">
                  <a:lumMod val="85000"/>
                  <a:lumOff val="15000"/>
                </a:schemeClr>
              </a:buClr>
              <a:defRPr/>
            </a:pPr>
            <a:r>
              <a:rPr lang="en-GB" altLang="en-US"/>
              <a:t>codes of conduct which are more specific, practical documents and govern client relationships</a:t>
            </a:r>
          </a:p>
          <a:p>
            <a:pPr marL="182880" indent="-182880">
              <a:buClr>
                <a:schemeClr val="tx1">
                  <a:lumMod val="85000"/>
                  <a:lumOff val="15000"/>
                </a:schemeClr>
              </a:buClr>
              <a:defRPr/>
            </a:pPr>
            <a:r>
              <a:rPr lang="en-GB" altLang="en-US"/>
              <a:t>codes of practice which are technical documents that define required standards for the members of a profession</a:t>
            </a:r>
          </a:p>
        </p:txBody>
      </p:sp>
    </p:spTree>
    <p:extLst>
      <p:ext uri="{BB962C8B-B14F-4D97-AF65-F5344CB8AC3E}">
        <p14:creationId xmlns:p14="http://schemas.microsoft.com/office/powerpoint/2010/main" val="143469345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xmlns="" id="{62FF07DD-27BB-0445-8C32-EAFB01D334D3}"/>
              </a:ext>
            </a:extLst>
          </p:cNvPr>
          <p:cNvSpPr>
            <a:spLocks noGrp="1" noChangeArrowheads="1"/>
          </p:cNvSpPr>
          <p:nvPr>
            <p:ph type="title"/>
          </p:nvPr>
        </p:nvSpPr>
        <p:spPr/>
        <p:txBody>
          <a:bodyPr/>
          <a:lstStyle/>
          <a:p>
            <a:pPr eaLnBrk="1" hangingPunct="1"/>
            <a:r>
              <a:rPr altLang="en-US"/>
              <a:t>Motivation for “code of ethics”</a:t>
            </a:r>
          </a:p>
        </p:txBody>
      </p:sp>
      <p:sp>
        <p:nvSpPr>
          <p:cNvPr id="110595" name="Rectangle 3">
            <a:extLst>
              <a:ext uri="{FF2B5EF4-FFF2-40B4-BE49-F238E27FC236}">
                <a16:creationId xmlns:a16="http://schemas.microsoft.com/office/drawing/2014/main" xmlns="" id="{6F0F97C6-38E6-5E4E-9A2A-AC97C5256D72}"/>
              </a:ext>
            </a:extLst>
          </p:cNvPr>
          <p:cNvSpPr>
            <a:spLocks noGrp="1" noChangeArrowheads="1"/>
          </p:cNvSpPr>
          <p:nvPr>
            <p:ph idx="1"/>
          </p:nvPr>
        </p:nvSpPr>
        <p:spPr/>
        <p:txBody>
          <a:bodyPr rtlCol="0">
            <a:normAutofit/>
          </a:bodyPr>
          <a:lstStyle/>
          <a:p>
            <a:pPr marL="182880" indent="-182880">
              <a:buClr>
                <a:schemeClr val="tx1">
                  <a:lumMod val="85000"/>
                  <a:lumOff val="15000"/>
                </a:schemeClr>
              </a:buClr>
              <a:defRPr/>
            </a:pPr>
            <a:r>
              <a:rPr lang="en-US" altLang="en-US" dirty="0"/>
              <a:t>Historical</a:t>
            </a:r>
          </a:p>
          <a:p>
            <a:pPr lvl="1" indent="-182880">
              <a:buClr>
                <a:schemeClr val="tx1">
                  <a:lumMod val="85000"/>
                  <a:lumOff val="15000"/>
                </a:schemeClr>
              </a:buClr>
              <a:defRPr/>
            </a:pPr>
            <a:r>
              <a:rPr lang="en-US" altLang="en-US" dirty="0">
                <a:ea typeface="ＭＳ Ｐゴシック" panose="020B0600070205080204" pitchFamily="34" charset="-128"/>
              </a:rPr>
              <a:t>professional associations use mechanism to establish status as a profession</a:t>
            </a:r>
          </a:p>
          <a:p>
            <a:pPr lvl="1" indent="-182880">
              <a:buClr>
                <a:schemeClr val="tx1">
                  <a:lumMod val="85000"/>
                  <a:lumOff val="15000"/>
                </a:schemeClr>
              </a:buClr>
              <a:defRPr/>
            </a:pPr>
            <a:r>
              <a:rPr lang="en-US" altLang="en-US" dirty="0">
                <a:ea typeface="ＭＳ Ｐゴシック" panose="020B0600070205080204" pitchFamily="34" charset="-128"/>
              </a:rPr>
              <a:t>regulate their membership</a:t>
            </a:r>
          </a:p>
          <a:p>
            <a:pPr lvl="1" indent="-182880">
              <a:buClr>
                <a:schemeClr val="tx1">
                  <a:lumMod val="85000"/>
                  <a:lumOff val="15000"/>
                </a:schemeClr>
              </a:buClr>
              <a:defRPr/>
            </a:pPr>
            <a:r>
              <a:rPr lang="en-US" altLang="en-US" dirty="0">
                <a:ea typeface="ＭＳ Ｐゴシック" panose="020B0600070205080204" pitchFamily="34" charset="-128"/>
              </a:rPr>
              <a:t>convince public that associate deserves to be self-regulated</a:t>
            </a:r>
          </a:p>
          <a:p>
            <a:pPr marL="182880" indent="-182880">
              <a:buClr>
                <a:schemeClr val="tx1">
                  <a:lumMod val="85000"/>
                  <a:lumOff val="15000"/>
                </a:schemeClr>
              </a:buClr>
              <a:defRPr/>
            </a:pPr>
            <a:r>
              <a:rPr lang="en-US" altLang="en-US" dirty="0"/>
              <a:t>Self-regulation</a:t>
            </a:r>
          </a:p>
          <a:p>
            <a:pPr lvl="1" indent="-182880">
              <a:buClr>
                <a:schemeClr val="tx1">
                  <a:lumMod val="85000"/>
                  <a:lumOff val="15000"/>
                </a:schemeClr>
              </a:buClr>
              <a:defRPr/>
            </a:pPr>
            <a:r>
              <a:rPr lang="en-US" altLang="en-US" dirty="0">
                <a:ea typeface="ＭＳ Ｐゴシック" panose="020B0600070205080204" pitchFamily="34" charset="-128"/>
              </a:rPr>
              <a:t>consistent with the tradition of limited government</a:t>
            </a:r>
          </a:p>
          <a:p>
            <a:pPr lvl="1" indent="-182880">
              <a:buClr>
                <a:schemeClr val="tx1">
                  <a:lumMod val="85000"/>
                  <a:lumOff val="15000"/>
                </a:schemeClr>
              </a:buClr>
              <a:defRPr/>
            </a:pPr>
            <a:r>
              <a:rPr lang="en-US" altLang="en-US" dirty="0">
                <a:ea typeface="ＭＳ Ｐゴシック" panose="020B0600070205080204" pitchFamily="34" charset="-128"/>
              </a:rPr>
              <a:t>costs in terms of time, energy and resources</a:t>
            </a:r>
          </a:p>
        </p:txBody>
      </p:sp>
    </p:spTree>
    <p:extLst>
      <p:ext uri="{BB962C8B-B14F-4D97-AF65-F5344CB8AC3E}">
        <p14:creationId xmlns:p14="http://schemas.microsoft.com/office/powerpoint/2010/main" val="3342317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0595">
                                            <p:txEl>
                                              <p:pRg st="4" end="4"/>
                                            </p:txEl>
                                          </p:spTgt>
                                        </p:tgtEl>
                                        <p:attrNameLst>
                                          <p:attrName>style.visibility</p:attrName>
                                        </p:attrNameLst>
                                      </p:cBhvr>
                                      <p:to>
                                        <p:strVal val="visible"/>
                                      </p:to>
                                    </p:set>
                                    <p:animEffect transition="in" filter="fade">
                                      <p:cBhvr>
                                        <p:cTn id="7" dur="500"/>
                                        <p:tgtEl>
                                          <p:spTgt spid="110595">
                                            <p:txEl>
                                              <p:pRg st="4" end="4"/>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0595">
                                            <p:txEl>
                                              <p:pRg st="5" end="5"/>
                                            </p:txEl>
                                          </p:spTgt>
                                        </p:tgtEl>
                                        <p:attrNameLst>
                                          <p:attrName>style.visibility</p:attrName>
                                        </p:attrNameLst>
                                      </p:cBhvr>
                                      <p:to>
                                        <p:strVal val="visible"/>
                                      </p:to>
                                    </p:set>
                                    <p:animEffect transition="in" filter="fade">
                                      <p:cBhvr>
                                        <p:cTn id="12" dur="500"/>
                                        <p:tgtEl>
                                          <p:spTgt spid="110595">
                                            <p:txEl>
                                              <p:pRg st="5" end="5"/>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10595">
                                            <p:txEl>
                                              <p:pRg st="6" end="6"/>
                                            </p:txEl>
                                          </p:spTgt>
                                        </p:tgtEl>
                                        <p:attrNameLst>
                                          <p:attrName>style.visibility</p:attrName>
                                        </p:attrNameLst>
                                      </p:cBhvr>
                                      <p:to>
                                        <p:strVal val="visible"/>
                                      </p:to>
                                    </p:set>
                                    <p:animEffect transition="in" filter="fade">
                                      <p:cBhvr>
                                        <p:cTn id="17" dur="500"/>
                                        <p:tgtEl>
                                          <p:spTgt spid="1105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3186" name="Title 1">
            <a:extLst>
              <a:ext uri="{FF2B5EF4-FFF2-40B4-BE49-F238E27FC236}">
                <a16:creationId xmlns:a16="http://schemas.microsoft.com/office/drawing/2014/main" xmlns="" id="{11D59353-91F6-404C-B68D-2000421131E1}"/>
              </a:ext>
            </a:extLst>
          </p:cNvPr>
          <p:cNvSpPr>
            <a:spLocks noGrp="1"/>
          </p:cNvSpPr>
          <p:nvPr>
            <p:ph type="title"/>
          </p:nvPr>
        </p:nvSpPr>
        <p:spPr>
          <a:xfrm>
            <a:off x="8019287" y="1168400"/>
            <a:ext cx="3697043" cy="4521200"/>
          </a:xfrm>
        </p:spPr>
        <p:txBody>
          <a:bodyPr>
            <a:normAutofit/>
          </a:bodyPr>
          <a:lstStyle/>
          <a:p>
            <a:r>
              <a:rPr lang="en-GB" altLang="en-US" sz="4000" dirty="0">
                <a:solidFill>
                  <a:srgbClr val="FFFFFF"/>
                </a:solidFill>
              </a:rPr>
              <a:t>Motivations for Adopting Codes</a:t>
            </a:r>
            <a:br>
              <a:rPr lang="en-GB" altLang="en-US" sz="4000" dirty="0">
                <a:solidFill>
                  <a:srgbClr val="FFFFFF"/>
                </a:solidFill>
              </a:rPr>
            </a:br>
            <a:r>
              <a:rPr lang="en-GB" altLang="en-US" sz="4000" i="1" dirty="0"/>
              <a:t>1. Stakeholder Regulation</a:t>
            </a:r>
            <a:br>
              <a:rPr lang="en-GB" altLang="en-US" sz="4000" i="1" dirty="0"/>
            </a:br>
            <a:endParaRPr lang="en-GB" altLang="en-US" sz="4000" dirty="0">
              <a:solidFill>
                <a:srgbClr val="FFFFFF"/>
              </a:solidFill>
            </a:endParaRPr>
          </a:p>
        </p:txBody>
      </p:sp>
      <p:sp>
        <p:nvSpPr>
          <p:cNvPr id="83971" name="Content Placeholder 2">
            <a:extLst>
              <a:ext uri="{FF2B5EF4-FFF2-40B4-BE49-F238E27FC236}">
                <a16:creationId xmlns:a16="http://schemas.microsoft.com/office/drawing/2014/main" xmlns="" id="{E79DD44C-8EEA-EA4C-9AAD-D8CC175AF3F4}"/>
              </a:ext>
            </a:extLst>
          </p:cNvPr>
          <p:cNvSpPr>
            <a:spLocks noGrp="1"/>
          </p:cNvSpPr>
          <p:nvPr>
            <p:ph idx="1"/>
          </p:nvPr>
        </p:nvSpPr>
        <p:spPr>
          <a:xfrm>
            <a:off x="643337" y="1168400"/>
            <a:ext cx="6326423" cy="4521200"/>
          </a:xfrm>
        </p:spPr>
        <p:txBody>
          <a:bodyPr rtlCol="0" anchor="ctr">
            <a:normAutofit/>
          </a:bodyPr>
          <a:lstStyle/>
          <a:p>
            <a:pPr marL="182880" indent="-182880">
              <a:buClr>
                <a:schemeClr val="tx1">
                  <a:lumMod val="85000"/>
                  <a:lumOff val="15000"/>
                </a:schemeClr>
              </a:buClr>
              <a:defRPr/>
            </a:pPr>
            <a:r>
              <a:rPr lang="en-GB" altLang="en-US" dirty="0"/>
              <a:t>Using codes as a way of guiding or controlling employee and/ or other stakeholder behaviour as it relates to day-to-day operational concerns and/or stakeholder groups </a:t>
            </a:r>
          </a:p>
          <a:p>
            <a:pPr lvl="1" indent="-182880">
              <a:buClr>
                <a:schemeClr val="tx1">
                  <a:lumMod val="85000"/>
                  <a:lumOff val="15000"/>
                </a:schemeClr>
              </a:buClr>
              <a:defRPr/>
            </a:pPr>
            <a:r>
              <a:rPr lang="en-GB" altLang="en-US" dirty="0">
                <a:ea typeface="ＭＳ Ｐゴシック" panose="020B0600070205080204" pitchFamily="34" charset="-128"/>
              </a:rPr>
              <a:t>formalise values, philosophies or commitments as a way of encouraging buy-in to the code and protecting the corporation from rogue employees by using the code as part of the employment contract. </a:t>
            </a:r>
          </a:p>
          <a:p>
            <a:pPr marL="182880" indent="-182880">
              <a:buClr>
                <a:schemeClr val="tx1">
                  <a:lumMod val="85000"/>
                  <a:lumOff val="15000"/>
                </a:schemeClr>
              </a:buClr>
              <a:defRPr/>
            </a:pPr>
            <a:r>
              <a:rPr lang="en-GB" altLang="en-US" dirty="0"/>
              <a:t>Some codes are championed by senior executives who feel a personal commitment to do the right and formalise this in the corporate ethic using a code</a:t>
            </a:r>
          </a:p>
          <a:p>
            <a:pPr marL="182880" indent="-182880">
              <a:buClr>
                <a:schemeClr val="tx1">
                  <a:lumMod val="85000"/>
                  <a:lumOff val="15000"/>
                </a:schemeClr>
              </a:buClr>
              <a:buNone/>
              <a:defRPr/>
            </a:pPr>
            <a:endParaRPr lang="en-GB" altLang="en-US" dirty="0"/>
          </a:p>
        </p:txBody>
      </p:sp>
    </p:spTree>
    <p:extLst>
      <p:ext uri="{BB962C8B-B14F-4D97-AF65-F5344CB8AC3E}">
        <p14:creationId xmlns:p14="http://schemas.microsoft.com/office/powerpoint/2010/main" val="104730316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38" name="Rectangle 137">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40" name="Rectangle 139">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5234" name="Title 1">
            <a:extLst>
              <a:ext uri="{FF2B5EF4-FFF2-40B4-BE49-F238E27FC236}">
                <a16:creationId xmlns:a16="http://schemas.microsoft.com/office/drawing/2014/main" xmlns="" id="{8887CAF0-7F64-F048-A497-FA09F6E7836E}"/>
              </a:ext>
            </a:extLst>
          </p:cNvPr>
          <p:cNvSpPr>
            <a:spLocks noGrp="1"/>
          </p:cNvSpPr>
          <p:nvPr>
            <p:ph type="title"/>
          </p:nvPr>
        </p:nvSpPr>
        <p:spPr>
          <a:xfrm>
            <a:off x="8019287" y="1168400"/>
            <a:ext cx="3697043" cy="4521200"/>
          </a:xfrm>
        </p:spPr>
        <p:txBody>
          <a:bodyPr>
            <a:normAutofit/>
          </a:bodyPr>
          <a:lstStyle/>
          <a:p>
            <a:pPr marL="182880" indent="-182880">
              <a:buClr>
                <a:schemeClr val="tx1">
                  <a:lumMod val="85000"/>
                  <a:lumOff val="15000"/>
                </a:schemeClr>
              </a:buClr>
              <a:defRPr/>
            </a:pPr>
            <a:r>
              <a:rPr lang="en-GB" altLang="en-US" sz="3100">
                <a:solidFill>
                  <a:srgbClr val="FFFFFF"/>
                </a:solidFill>
              </a:rPr>
              <a:t>2. Stakeholder Communication</a:t>
            </a:r>
          </a:p>
        </p:txBody>
      </p:sp>
      <p:sp>
        <p:nvSpPr>
          <p:cNvPr id="84995" name="Content Placeholder 2">
            <a:extLst>
              <a:ext uri="{FF2B5EF4-FFF2-40B4-BE49-F238E27FC236}">
                <a16:creationId xmlns:a16="http://schemas.microsoft.com/office/drawing/2014/main" xmlns="" id="{045656F2-ADAD-E042-947C-45DB841E0988}"/>
              </a:ext>
            </a:extLst>
          </p:cNvPr>
          <p:cNvSpPr>
            <a:spLocks noGrp="1"/>
          </p:cNvSpPr>
          <p:nvPr>
            <p:ph idx="1"/>
          </p:nvPr>
        </p:nvSpPr>
        <p:spPr>
          <a:xfrm>
            <a:off x="643337" y="1168400"/>
            <a:ext cx="6326423" cy="4521200"/>
          </a:xfrm>
        </p:spPr>
        <p:txBody>
          <a:bodyPr rtlCol="0" anchor="ctr">
            <a:normAutofit/>
          </a:bodyPr>
          <a:lstStyle/>
          <a:p>
            <a:pPr marL="182880" indent="-182880">
              <a:buClr>
                <a:schemeClr val="tx1">
                  <a:lumMod val="85000"/>
                  <a:lumOff val="15000"/>
                </a:schemeClr>
              </a:buClr>
              <a:defRPr/>
            </a:pPr>
            <a:r>
              <a:rPr lang="en-GB" altLang="en-US" dirty="0"/>
              <a:t>Communicating elements of corporate philosophy, activities and performance to stakeholders. </a:t>
            </a:r>
          </a:p>
          <a:p>
            <a:pPr marL="182880" indent="-182880">
              <a:buClr>
                <a:schemeClr val="tx1">
                  <a:lumMod val="85000"/>
                  <a:lumOff val="15000"/>
                </a:schemeClr>
              </a:buClr>
              <a:defRPr/>
            </a:pPr>
            <a:r>
              <a:rPr lang="en-GB" altLang="en-US" dirty="0"/>
              <a:t>Motivations  </a:t>
            </a:r>
          </a:p>
          <a:p>
            <a:pPr lvl="1" indent="-182880">
              <a:buClr>
                <a:schemeClr val="tx1">
                  <a:lumMod val="85000"/>
                  <a:lumOff val="15000"/>
                </a:schemeClr>
              </a:buClr>
              <a:defRPr/>
            </a:pPr>
            <a:r>
              <a:rPr lang="en-GB" altLang="en-US" dirty="0">
                <a:ea typeface="ＭＳ Ｐゴシック" panose="020B0600070205080204" pitchFamily="34" charset="-128"/>
              </a:rPr>
              <a:t>to ensure a continued societal license to operate where codes are used to formalise this commitment</a:t>
            </a:r>
          </a:p>
          <a:p>
            <a:pPr lvl="1" indent="-182880">
              <a:buClr>
                <a:schemeClr val="tx1">
                  <a:lumMod val="85000"/>
                  <a:lumOff val="15000"/>
                </a:schemeClr>
              </a:buClr>
              <a:defRPr/>
            </a:pPr>
            <a:r>
              <a:rPr lang="en-GB" altLang="en-US" dirty="0">
                <a:ea typeface="ＭＳ Ｐゴシック" panose="020B0600070205080204" pitchFamily="34" charset="-128"/>
              </a:rPr>
              <a:t>to create trust, legitimacy and credibility of corporations with its stakeholder groups</a:t>
            </a:r>
          </a:p>
          <a:p>
            <a:pPr lvl="1" indent="-182880">
              <a:buClr>
                <a:schemeClr val="tx1">
                  <a:lumMod val="85000"/>
                  <a:lumOff val="15000"/>
                </a:schemeClr>
              </a:buClr>
              <a:defRPr/>
            </a:pPr>
            <a:r>
              <a:rPr lang="en-GB" altLang="en-US" dirty="0">
                <a:ea typeface="ＭＳ Ｐゴシック" panose="020B0600070205080204" pitchFamily="34" charset="-128"/>
              </a:rPr>
              <a:t>to communicate their intentions or activities towards operating in an ethical and socially acceptable manner, while still maintaining their ability to be profitable. </a:t>
            </a:r>
          </a:p>
          <a:p>
            <a:pPr marL="182880" indent="-182880">
              <a:buClr>
                <a:schemeClr val="tx1">
                  <a:lumMod val="85000"/>
                  <a:lumOff val="15000"/>
                </a:schemeClr>
              </a:buClr>
              <a:defRPr/>
            </a:pPr>
            <a:r>
              <a:rPr lang="en-GB" altLang="en-US" dirty="0"/>
              <a:t>Public opinion of the corporation</a:t>
            </a:r>
          </a:p>
        </p:txBody>
      </p:sp>
    </p:spTree>
    <p:extLst>
      <p:ext uri="{BB962C8B-B14F-4D97-AF65-F5344CB8AC3E}">
        <p14:creationId xmlns:p14="http://schemas.microsoft.com/office/powerpoint/2010/main" val="268243582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37" name="Rectangle 136">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39" name="Rectangle 138">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7282" name="Title 1">
            <a:extLst>
              <a:ext uri="{FF2B5EF4-FFF2-40B4-BE49-F238E27FC236}">
                <a16:creationId xmlns:a16="http://schemas.microsoft.com/office/drawing/2014/main" xmlns="" id="{62CFAE1D-2DCA-ED4B-A6A7-AD3B9C6E182C}"/>
              </a:ext>
            </a:extLst>
          </p:cNvPr>
          <p:cNvSpPr>
            <a:spLocks noGrp="1"/>
          </p:cNvSpPr>
          <p:nvPr>
            <p:ph type="title"/>
          </p:nvPr>
        </p:nvSpPr>
        <p:spPr>
          <a:xfrm>
            <a:off x="8019287" y="1168400"/>
            <a:ext cx="3697043" cy="4521200"/>
          </a:xfrm>
        </p:spPr>
        <p:txBody>
          <a:bodyPr>
            <a:normAutofit/>
          </a:bodyPr>
          <a:lstStyle/>
          <a:p>
            <a:r>
              <a:rPr lang="en-GB" altLang="en-US" sz="4000" i="1" dirty="0"/>
              <a:t>3. Competitive Advantage</a:t>
            </a:r>
            <a:br>
              <a:rPr lang="en-GB" altLang="en-US" sz="4000" i="1" dirty="0"/>
            </a:br>
            <a:endParaRPr lang="en-GB" altLang="en-US" sz="4000" dirty="0">
              <a:solidFill>
                <a:srgbClr val="FFFFFF"/>
              </a:solidFill>
            </a:endParaRPr>
          </a:p>
        </p:txBody>
      </p:sp>
      <p:sp>
        <p:nvSpPr>
          <p:cNvPr id="86019" name="Content Placeholder 2">
            <a:extLst>
              <a:ext uri="{FF2B5EF4-FFF2-40B4-BE49-F238E27FC236}">
                <a16:creationId xmlns:a16="http://schemas.microsoft.com/office/drawing/2014/main" xmlns="" id="{562BA702-EC54-884D-BFDA-88062A1EECF2}"/>
              </a:ext>
            </a:extLst>
          </p:cNvPr>
          <p:cNvSpPr>
            <a:spLocks noGrp="1"/>
          </p:cNvSpPr>
          <p:nvPr>
            <p:ph idx="1"/>
          </p:nvPr>
        </p:nvSpPr>
        <p:spPr>
          <a:xfrm>
            <a:off x="643337" y="1168400"/>
            <a:ext cx="6326423" cy="4521200"/>
          </a:xfrm>
        </p:spPr>
        <p:txBody>
          <a:bodyPr rtlCol="0" anchor="ctr">
            <a:normAutofit/>
          </a:bodyPr>
          <a:lstStyle/>
          <a:p>
            <a:pPr lvl="1" indent="-182880">
              <a:buClr>
                <a:schemeClr val="tx1">
                  <a:lumMod val="85000"/>
                  <a:lumOff val="15000"/>
                </a:schemeClr>
              </a:buClr>
              <a:defRPr/>
            </a:pPr>
            <a:r>
              <a:rPr lang="en-GB" altLang="en-US" dirty="0">
                <a:ea typeface="ＭＳ Ｐゴシック" panose="020B0600070205080204" pitchFamily="34" charset="-128"/>
              </a:rPr>
              <a:t>to help create a market advantage for the corporation</a:t>
            </a:r>
          </a:p>
          <a:p>
            <a:pPr lvl="1" indent="-182880">
              <a:buClr>
                <a:schemeClr val="tx1">
                  <a:lumMod val="85000"/>
                  <a:lumOff val="15000"/>
                </a:schemeClr>
              </a:buClr>
              <a:defRPr/>
            </a:pPr>
            <a:r>
              <a:rPr lang="en-GB" altLang="en-US" dirty="0">
                <a:ea typeface="ＭＳ Ｐゴシック" panose="020B0600070205080204" pitchFamily="34" charset="-128"/>
              </a:rPr>
              <a:t>to help win contracts with discerning corporations or governments</a:t>
            </a:r>
          </a:p>
          <a:p>
            <a:pPr lvl="1" indent="-182880">
              <a:buClr>
                <a:schemeClr val="tx1">
                  <a:lumMod val="85000"/>
                  <a:lumOff val="15000"/>
                </a:schemeClr>
              </a:buClr>
              <a:defRPr/>
            </a:pPr>
            <a:r>
              <a:rPr lang="en-GB" altLang="en-US" dirty="0">
                <a:ea typeface="ＭＳ Ｐゴシック" panose="020B0600070205080204" pitchFamily="34" charset="-128"/>
              </a:rPr>
              <a:t>to exclude new competitors to the market and/ or access to new markets or to attract potential investors</a:t>
            </a:r>
          </a:p>
          <a:p>
            <a:pPr lvl="1" indent="-182880">
              <a:buClr>
                <a:schemeClr val="tx1">
                  <a:lumMod val="85000"/>
                  <a:lumOff val="15000"/>
                </a:schemeClr>
              </a:buClr>
              <a:defRPr/>
            </a:pPr>
            <a:r>
              <a:rPr lang="en-GB" altLang="en-US" dirty="0">
                <a:ea typeface="ＭＳ Ｐゴシック" panose="020B0600070205080204" pitchFamily="34" charset="-128"/>
              </a:rPr>
              <a:t>to help differentiate products in the marketplace as they inform the public about the corporation’s quality and modes of production</a:t>
            </a:r>
          </a:p>
          <a:p>
            <a:pPr lvl="1" indent="-182880">
              <a:buClr>
                <a:schemeClr val="tx1">
                  <a:lumMod val="85000"/>
                  <a:lumOff val="15000"/>
                </a:schemeClr>
              </a:buClr>
              <a:defRPr/>
            </a:pPr>
            <a:r>
              <a:rPr lang="en-GB" altLang="en-US" dirty="0">
                <a:ea typeface="ＭＳ Ｐゴシック" panose="020B0600070205080204" pitchFamily="34" charset="-128"/>
              </a:rPr>
              <a:t>to improve relationships with customers </a:t>
            </a:r>
          </a:p>
          <a:p>
            <a:pPr lvl="1" indent="-182880">
              <a:buClr>
                <a:schemeClr val="tx1">
                  <a:lumMod val="85000"/>
                  <a:lumOff val="15000"/>
                </a:schemeClr>
              </a:buClr>
              <a:defRPr/>
            </a:pPr>
            <a:r>
              <a:rPr lang="en-GB" altLang="en-US" dirty="0">
                <a:ea typeface="ＭＳ Ｐゴシック" panose="020B0600070205080204" pitchFamily="34" charset="-128"/>
              </a:rPr>
              <a:t>and other stakeholders</a:t>
            </a:r>
          </a:p>
        </p:txBody>
      </p:sp>
    </p:spTree>
    <p:extLst>
      <p:ext uri="{BB962C8B-B14F-4D97-AF65-F5344CB8AC3E}">
        <p14:creationId xmlns:p14="http://schemas.microsoft.com/office/powerpoint/2010/main" val="390445174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37" name="Rectangle 136">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39" name="Rectangle 138">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9330" name="Title 1">
            <a:extLst>
              <a:ext uri="{FF2B5EF4-FFF2-40B4-BE49-F238E27FC236}">
                <a16:creationId xmlns:a16="http://schemas.microsoft.com/office/drawing/2014/main" xmlns="" id="{69B04E3A-C4B9-304A-8A8D-10BFFEF7A934}"/>
              </a:ext>
            </a:extLst>
          </p:cNvPr>
          <p:cNvSpPr>
            <a:spLocks noGrp="1"/>
          </p:cNvSpPr>
          <p:nvPr>
            <p:ph type="title"/>
          </p:nvPr>
        </p:nvSpPr>
        <p:spPr>
          <a:xfrm>
            <a:off x="8019287" y="1168400"/>
            <a:ext cx="3697043" cy="4521200"/>
          </a:xfrm>
        </p:spPr>
        <p:txBody>
          <a:bodyPr>
            <a:normAutofit/>
          </a:bodyPr>
          <a:lstStyle/>
          <a:p>
            <a:pPr marL="182880" indent="-182880">
              <a:buClr>
                <a:schemeClr val="tx1">
                  <a:lumMod val="85000"/>
                  <a:lumOff val="15000"/>
                </a:schemeClr>
              </a:buClr>
              <a:defRPr/>
            </a:pPr>
            <a:r>
              <a:rPr lang="en-GB" altLang="en-US" sz="4000" i="1" dirty="0"/>
              <a:t>4. Mitigation of Risks or Threats</a:t>
            </a:r>
          </a:p>
        </p:txBody>
      </p:sp>
      <p:sp>
        <p:nvSpPr>
          <p:cNvPr id="87043" name="Content Placeholder 2">
            <a:extLst>
              <a:ext uri="{FF2B5EF4-FFF2-40B4-BE49-F238E27FC236}">
                <a16:creationId xmlns:a16="http://schemas.microsoft.com/office/drawing/2014/main" xmlns="" id="{6A4F4521-D9E3-3A4A-B8A9-C643738CAECA}"/>
              </a:ext>
            </a:extLst>
          </p:cNvPr>
          <p:cNvSpPr>
            <a:spLocks noGrp="1"/>
          </p:cNvSpPr>
          <p:nvPr>
            <p:ph idx="1"/>
          </p:nvPr>
        </p:nvSpPr>
        <p:spPr>
          <a:xfrm>
            <a:off x="643337" y="1168400"/>
            <a:ext cx="6326423" cy="4521200"/>
          </a:xfrm>
        </p:spPr>
        <p:txBody>
          <a:bodyPr rtlCol="0" anchor="ctr">
            <a:normAutofit/>
          </a:bodyPr>
          <a:lstStyle/>
          <a:p>
            <a:pPr marL="182880" indent="-182880">
              <a:lnSpc>
                <a:spcPct val="90000"/>
              </a:lnSpc>
              <a:buClr>
                <a:schemeClr val="tx1">
                  <a:lumMod val="85000"/>
                  <a:lumOff val="15000"/>
                </a:schemeClr>
              </a:buClr>
              <a:defRPr/>
            </a:pPr>
            <a:r>
              <a:rPr lang="en-GB" altLang="en-US" dirty="0"/>
              <a:t>Avoiding government legislation, intervention, or pressure and reducing or preventing negative public attention are the most commonly noted motivations for corporations in adopting codes</a:t>
            </a:r>
          </a:p>
          <a:p>
            <a:pPr marL="182880" indent="-182880">
              <a:lnSpc>
                <a:spcPct val="90000"/>
              </a:lnSpc>
              <a:buClr>
                <a:schemeClr val="tx1">
                  <a:lumMod val="85000"/>
                  <a:lumOff val="15000"/>
                </a:schemeClr>
              </a:buClr>
              <a:defRPr/>
            </a:pPr>
            <a:r>
              <a:rPr lang="en-GB" altLang="en-US" dirty="0"/>
              <a:t>Other threats or risks to mitigate include pressure from other corporations in the same industry or industry, pressure from the public resulting from government </a:t>
            </a:r>
          </a:p>
          <a:p>
            <a:pPr marL="182880" indent="-182880">
              <a:lnSpc>
                <a:spcPct val="90000"/>
              </a:lnSpc>
              <a:buClr>
                <a:schemeClr val="tx1">
                  <a:lumMod val="85000"/>
                  <a:lumOff val="15000"/>
                </a:schemeClr>
              </a:buClr>
              <a:defRPr/>
            </a:pPr>
            <a:r>
              <a:rPr lang="en-GB" altLang="en-US" dirty="0"/>
              <a:t>Failure to regulate and pre-empting consumer boycotts or remedy through the legal system</a:t>
            </a:r>
          </a:p>
          <a:p>
            <a:pPr marL="182880" indent="-182880">
              <a:lnSpc>
                <a:spcPct val="90000"/>
              </a:lnSpc>
              <a:buClr>
                <a:schemeClr val="tx1">
                  <a:lumMod val="85000"/>
                  <a:lumOff val="15000"/>
                </a:schemeClr>
              </a:buClr>
              <a:defRPr/>
            </a:pPr>
            <a:r>
              <a:rPr lang="en-GB" altLang="en-US" dirty="0"/>
              <a:t>Codes are also used to prove due diligence in court proceedings as a defence against legal sanction or to reduce legal penalties or to indicate appropriate internal control systems in place to secure bank loans and reduce insurance premiums</a:t>
            </a:r>
          </a:p>
        </p:txBody>
      </p:sp>
    </p:spTree>
    <p:extLst>
      <p:ext uri="{BB962C8B-B14F-4D97-AF65-F5344CB8AC3E}">
        <p14:creationId xmlns:p14="http://schemas.microsoft.com/office/powerpoint/2010/main" val="378195625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xmlns="" id="{54737801-B9D6-4A08-BD77-23010A8022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xmlns="" id="{25FABD39-C757-461E-A681-DC273648402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3190" y="572613"/>
            <a:ext cx="11281609" cy="2396079"/>
          </a:xfrm>
          <a:prstGeom prst="rect">
            <a:avLst/>
          </a:prstGeom>
          <a:solidFill>
            <a:schemeClr val="accent1"/>
          </a:solidFill>
          <a:ln w="6350" cap="flat" cmpd="sng" algn="ctr">
            <a:noFill/>
            <a:prstDash val="solid"/>
          </a:ln>
          <a:effectLst>
            <a:outerShdw blurRad="50800" algn="ctr" rotWithShape="0">
              <a:prstClr val="black">
                <a:alpha val="66000"/>
              </a:prstClr>
            </a:outerShdw>
            <a:softEdge rad="0"/>
          </a:effectLst>
        </p:spPr>
      </p:sp>
      <p:sp>
        <p:nvSpPr>
          <p:cNvPr id="76" name="Rectangle 75">
            <a:extLst>
              <a:ext uri="{FF2B5EF4-FFF2-40B4-BE49-F238E27FC236}">
                <a16:creationId xmlns:a16="http://schemas.microsoft.com/office/drawing/2014/main" xmlns="" id="{2DF424F5-8D5C-46C0-A1B0-AF34E0350C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16738" y="737380"/>
            <a:ext cx="10954512" cy="2066544"/>
          </a:xfrm>
          <a:prstGeom prst="rect">
            <a:avLst/>
          </a:prstGeom>
          <a:noFill/>
          <a:ln w="6350" cap="sq" cmpd="sng" algn="ctr">
            <a:solidFill>
              <a:srgbClr val="FFFFFF"/>
            </a:solidFill>
            <a:prstDash val="solid"/>
            <a:miter lim="800000"/>
          </a:ln>
          <a:effectLst/>
        </p:spPr>
      </p:sp>
      <p:sp>
        <p:nvSpPr>
          <p:cNvPr id="101378" name="Title 1">
            <a:extLst>
              <a:ext uri="{FF2B5EF4-FFF2-40B4-BE49-F238E27FC236}">
                <a16:creationId xmlns:a16="http://schemas.microsoft.com/office/drawing/2014/main" xmlns="" id="{DB947557-262C-F148-8026-00D3A99409CB}"/>
              </a:ext>
            </a:extLst>
          </p:cNvPr>
          <p:cNvSpPr>
            <a:spLocks noGrp="1"/>
          </p:cNvSpPr>
          <p:nvPr>
            <p:ph type="title"/>
          </p:nvPr>
        </p:nvSpPr>
        <p:spPr>
          <a:xfrm>
            <a:off x="1066800" y="1089090"/>
            <a:ext cx="10058400" cy="1371600"/>
          </a:xfrm>
        </p:spPr>
        <p:txBody>
          <a:bodyPr>
            <a:normAutofit/>
          </a:bodyPr>
          <a:lstStyle/>
          <a:p>
            <a:pPr algn="ctr" eaLnBrk="1" hangingPunct="1"/>
            <a:r>
              <a:rPr lang="en-GB" altLang="en-US">
                <a:solidFill>
                  <a:srgbClr val="FFFFFF"/>
                </a:solidFill>
              </a:rPr>
              <a:t>CSR Literature</a:t>
            </a:r>
          </a:p>
        </p:txBody>
      </p:sp>
      <p:sp>
        <p:nvSpPr>
          <p:cNvPr id="101379" name="Content Placeholder 2">
            <a:extLst>
              <a:ext uri="{FF2B5EF4-FFF2-40B4-BE49-F238E27FC236}">
                <a16:creationId xmlns:a16="http://schemas.microsoft.com/office/drawing/2014/main" xmlns="" id="{B93313C5-BCFB-724C-B068-FCC61493D33D}"/>
              </a:ext>
            </a:extLst>
          </p:cNvPr>
          <p:cNvSpPr>
            <a:spLocks noGrp="1"/>
          </p:cNvSpPr>
          <p:nvPr>
            <p:ph idx="1"/>
          </p:nvPr>
        </p:nvSpPr>
        <p:spPr>
          <a:xfrm>
            <a:off x="1066800" y="3263619"/>
            <a:ext cx="10058400" cy="2673765"/>
          </a:xfrm>
        </p:spPr>
        <p:txBody>
          <a:bodyPr anchor="t">
            <a:normAutofit/>
          </a:bodyPr>
          <a:lstStyle/>
          <a:p>
            <a:pPr eaLnBrk="1" hangingPunct="1">
              <a:lnSpc>
                <a:spcPct val="90000"/>
              </a:lnSpc>
            </a:pPr>
            <a:r>
              <a:rPr lang="en-GB" altLang="en-US" sz="1700"/>
              <a:t>Codes of conduct are variably described and defined but have common elements,</a:t>
            </a:r>
          </a:p>
          <a:p>
            <a:pPr lvl="1" eaLnBrk="1" hangingPunct="1">
              <a:lnSpc>
                <a:spcPct val="90000"/>
              </a:lnSpc>
            </a:pPr>
            <a:r>
              <a:rPr lang="en-GB" altLang="en-US" sz="1700">
                <a:ea typeface="ＭＳ Ｐゴシック" panose="020B0600070205080204" pitchFamily="34" charset="-128"/>
              </a:rPr>
              <a:t>self-regulatory or voluntary in nature</a:t>
            </a:r>
          </a:p>
          <a:p>
            <a:pPr lvl="1" eaLnBrk="1" hangingPunct="1">
              <a:lnSpc>
                <a:spcPct val="90000"/>
              </a:lnSpc>
            </a:pPr>
            <a:r>
              <a:rPr lang="en-GB" altLang="en-US" sz="1700">
                <a:ea typeface="ＭＳ Ｐゴシック" panose="020B0600070205080204" pitchFamily="34" charset="-128"/>
              </a:rPr>
              <a:t>used to influence behaviour of a specified group or groups</a:t>
            </a:r>
          </a:p>
          <a:p>
            <a:pPr lvl="1" eaLnBrk="1" hangingPunct="1">
              <a:lnSpc>
                <a:spcPct val="90000"/>
              </a:lnSpc>
            </a:pPr>
            <a:r>
              <a:rPr lang="en-GB" altLang="en-US" sz="1700">
                <a:ea typeface="ＭＳ Ｐゴシック" panose="020B0600070205080204" pitchFamily="34" charset="-128"/>
              </a:rPr>
              <a:t>and/or to define intentions/ actions on a certain group of issues or to a certain group of individuals, sometimes from a market-based perspective </a:t>
            </a:r>
          </a:p>
          <a:p>
            <a:pPr lvl="1" eaLnBrk="1" hangingPunct="1">
              <a:lnSpc>
                <a:spcPct val="90000"/>
              </a:lnSpc>
            </a:pPr>
            <a:r>
              <a:rPr lang="en-GB" altLang="en-US" sz="1700">
                <a:ea typeface="ＭＳ Ｐゴシック" panose="020B0600070205080204" pitchFamily="34" charset="-128"/>
              </a:rPr>
              <a:t>(Kolk, van Tulder and Welters, 1999; Kaptein and Wempe, 2002; United States Council for International Business, 2000; ILO, n.d.a; ILO, n.d.b; Forcese, 1997; Alexander, 1997; Dickerson and Hagan, 1998; OECD, 2001; Diller,1999).</a:t>
            </a:r>
          </a:p>
        </p:txBody>
      </p:sp>
    </p:spTree>
    <p:extLst>
      <p:ext uri="{BB962C8B-B14F-4D97-AF65-F5344CB8AC3E}">
        <p14:creationId xmlns:p14="http://schemas.microsoft.com/office/powerpoint/2010/main" val="408702638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2402" name="Title 1">
            <a:extLst>
              <a:ext uri="{FF2B5EF4-FFF2-40B4-BE49-F238E27FC236}">
                <a16:creationId xmlns:a16="http://schemas.microsoft.com/office/drawing/2014/main" xmlns="" id="{B5DEC1CE-5577-7B46-8A49-955940617D72}"/>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US Council for International Business (2004)</a:t>
            </a:r>
          </a:p>
        </p:txBody>
      </p:sp>
      <p:sp>
        <p:nvSpPr>
          <p:cNvPr id="102403" name="Content Placeholder 2">
            <a:extLst>
              <a:ext uri="{FF2B5EF4-FFF2-40B4-BE49-F238E27FC236}">
                <a16:creationId xmlns:a16="http://schemas.microsoft.com/office/drawing/2014/main" xmlns="" id="{4CF4CFB7-1494-A642-BD6C-B007B317AEBC}"/>
              </a:ext>
            </a:extLst>
          </p:cNvPr>
          <p:cNvSpPr>
            <a:spLocks noGrp="1"/>
          </p:cNvSpPr>
          <p:nvPr>
            <p:ph idx="1"/>
          </p:nvPr>
        </p:nvSpPr>
        <p:spPr>
          <a:xfrm>
            <a:off x="643337" y="1168400"/>
            <a:ext cx="6326423" cy="4521200"/>
          </a:xfrm>
        </p:spPr>
        <p:txBody>
          <a:bodyPr anchor="ctr">
            <a:normAutofit/>
          </a:bodyPr>
          <a:lstStyle/>
          <a:p>
            <a:pPr eaLnBrk="1" hangingPunct="1"/>
            <a:r>
              <a:rPr lang="en-GB" altLang="en-US"/>
              <a:t>codes are defined as "commitments voluntarily made by companies, associations, or other organisations that put forth standards and principles of business conduct in the marketplace, and are thus primarily market-driven" (2000: 2)</a:t>
            </a:r>
          </a:p>
        </p:txBody>
      </p:sp>
    </p:spTree>
    <p:extLst>
      <p:ext uri="{BB962C8B-B14F-4D97-AF65-F5344CB8AC3E}">
        <p14:creationId xmlns:p14="http://schemas.microsoft.com/office/powerpoint/2010/main" val="194619157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a:extLst>
              <a:ext uri="{FF2B5EF4-FFF2-40B4-BE49-F238E27FC236}">
                <a16:creationId xmlns:a16="http://schemas.microsoft.com/office/drawing/2014/main" xmlns="" id="{2094787D-FCE4-FB46-B322-2037E555E88A}"/>
              </a:ext>
            </a:extLst>
          </p:cNvPr>
          <p:cNvSpPr>
            <a:spLocks noGrp="1"/>
          </p:cNvSpPr>
          <p:nvPr>
            <p:ph type="title"/>
          </p:nvPr>
        </p:nvSpPr>
        <p:spPr/>
        <p:txBody>
          <a:bodyPr/>
          <a:lstStyle/>
          <a:p>
            <a:pPr eaLnBrk="1" hangingPunct="1"/>
            <a:r>
              <a:rPr lang="en-GB" altLang="en-US"/>
              <a:t>Codes of practice</a:t>
            </a:r>
          </a:p>
        </p:txBody>
      </p:sp>
      <p:sp>
        <p:nvSpPr>
          <p:cNvPr id="90115" name="Content Placeholder 2">
            <a:extLst>
              <a:ext uri="{FF2B5EF4-FFF2-40B4-BE49-F238E27FC236}">
                <a16:creationId xmlns:a16="http://schemas.microsoft.com/office/drawing/2014/main" xmlns="" id="{133087C3-8065-654B-98D9-460DE7C85BE0}"/>
              </a:ext>
            </a:extLst>
          </p:cNvPr>
          <p:cNvSpPr>
            <a:spLocks noGrp="1"/>
          </p:cNvSpPr>
          <p:nvPr>
            <p:ph idx="1"/>
          </p:nvPr>
        </p:nvSpPr>
        <p:spPr/>
        <p:txBody>
          <a:bodyPr rtlCol="0">
            <a:normAutofit/>
          </a:bodyPr>
          <a:lstStyle/>
          <a:p>
            <a:pPr marL="182880" indent="-182880">
              <a:lnSpc>
                <a:spcPct val="80000"/>
              </a:lnSpc>
              <a:buClr>
                <a:schemeClr val="tx1">
                  <a:lumMod val="85000"/>
                  <a:lumOff val="15000"/>
                </a:schemeClr>
              </a:buClr>
              <a:defRPr/>
            </a:pPr>
            <a:r>
              <a:rPr lang="en-GB" altLang="en-US" sz="3000"/>
              <a:t>Mandatory codes are legislated and imposed by governments</a:t>
            </a:r>
          </a:p>
          <a:p>
            <a:pPr marL="182880" indent="-182880">
              <a:lnSpc>
                <a:spcPct val="80000"/>
              </a:lnSpc>
              <a:buClr>
                <a:schemeClr val="tx1">
                  <a:lumMod val="85000"/>
                  <a:lumOff val="15000"/>
                </a:schemeClr>
              </a:buClr>
              <a:defRPr/>
            </a:pPr>
            <a:r>
              <a:rPr lang="en-GB" altLang="en-US" sz="3000"/>
              <a:t>Co-regulatory codes are intended to develop a shared understanding between parties (i.e. government, community and industry) and, while often voluntary, may be legislated</a:t>
            </a:r>
          </a:p>
          <a:p>
            <a:pPr marL="182880" indent="-182880">
              <a:lnSpc>
                <a:spcPct val="80000"/>
              </a:lnSpc>
              <a:buClr>
                <a:schemeClr val="tx1">
                  <a:lumMod val="85000"/>
                  <a:lumOff val="15000"/>
                </a:schemeClr>
              </a:buClr>
              <a:defRPr/>
            </a:pPr>
            <a:r>
              <a:rPr lang="en-GB" altLang="en-US" sz="3000"/>
              <a:t>Self-regulatory codes have been developed with the intent that they are enforced by industry</a:t>
            </a:r>
          </a:p>
        </p:txBody>
      </p:sp>
    </p:spTree>
    <p:extLst>
      <p:ext uri="{BB962C8B-B14F-4D97-AF65-F5344CB8AC3E}">
        <p14:creationId xmlns:p14="http://schemas.microsoft.com/office/powerpoint/2010/main" val="100485646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6498" name="Title 1">
            <a:extLst>
              <a:ext uri="{FF2B5EF4-FFF2-40B4-BE49-F238E27FC236}">
                <a16:creationId xmlns:a16="http://schemas.microsoft.com/office/drawing/2014/main" xmlns="" id="{FCCAA943-9CD6-7348-9DE0-A8AB2AA95E2E}"/>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Responsible Gambling Code of Practice</a:t>
            </a:r>
          </a:p>
        </p:txBody>
      </p:sp>
      <p:sp>
        <p:nvSpPr>
          <p:cNvPr id="106499" name="Content Placeholder 2">
            <a:extLst>
              <a:ext uri="{FF2B5EF4-FFF2-40B4-BE49-F238E27FC236}">
                <a16:creationId xmlns:a16="http://schemas.microsoft.com/office/drawing/2014/main" xmlns="" id="{B2A974C4-4E2C-F642-BB19-EE84959A3800}"/>
              </a:ext>
            </a:extLst>
          </p:cNvPr>
          <p:cNvSpPr>
            <a:spLocks noGrp="1"/>
          </p:cNvSpPr>
          <p:nvPr>
            <p:ph idx="1"/>
          </p:nvPr>
        </p:nvSpPr>
        <p:spPr>
          <a:xfrm>
            <a:off x="643337" y="1168400"/>
            <a:ext cx="6326423" cy="4521200"/>
          </a:xfrm>
        </p:spPr>
        <p:txBody>
          <a:bodyPr anchor="ctr">
            <a:normAutofit/>
          </a:bodyPr>
          <a:lstStyle/>
          <a:p>
            <a:pPr eaLnBrk="1" hangingPunct="1"/>
            <a:r>
              <a:rPr lang="en-GB" altLang="en-US">
                <a:hlinkClick r:id="rId3"/>
              </a:rPr>
              <a:t>http://www.gamcaretradeservices.com/data/files/v5_nov_2010_gamcare_code.pdf</a:t>
            </a:r>
            <a:endParaRPr lang="en-GB" altLang="en-US"/>
          </a:p>
          <a:p>
            <a:pPr eaLnBrk="1" hangingPunct="1"/>
            <a:endParaRPr lang="en-GB" altLang="en-US"/>
          </a:p>
          <a:p>
            <a:pPr eaLnBrk="1" hangingPunct="1"/>
            <a:r>
              <a:rPr lang="en-GB" altLang="en-US">
                <a:hlinkClick r:id="rId4"/>
              </a:rPr>
              <a:t>http://www.gamcaretradeservices.com/pages/certified_remote_companies.html</a:t>
            </a:r>
            <a:endParaRPr lang="en-GB" altLang="en-US"/>
          </a:p>
          <a:p>
            <a:pPr eaLnBrk="1" hangingPunct="1"/>
            <a:endParaRPr lang="en-GB" altLang="en-US"/>
          </a:p>
        </p:txBody>
      </p:sp>
    </p:spTree>
    <p:extLst>
      <p:ext uri="{BB962C8B-B14F-4D97-AF65-F5344CB8AC3E}">
        <p14:creationId xmlns:p14="http://schemas.microsoft.com/office/powerpoint/2010/main" val="248480371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7522" name="Title 1">
            <a:extLst>
              <a:ext uri="{FF2B5EF4-FFF2-40B4-BE49-F238E27FC236}">
                <a16:creationId xmlns:a16="http://schemas.microsoft.com/office/drawing/2014/main" xmlns="" id="{A443C3CA-22C7-A049-9542-A413CC107DC0}"/>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Motivations for RG Code</a:t>
            </a:r>
          </a:p>
        </p:txBody>
      </p:sp>
      <p:sp>
        <p:nvSpPr>
          <p:cNvPr id="107523" name="Content Placeholder 2">
            <a:extLst>
              <a:ext uri="{FF2B5EF4-FFF2-40B4-BE49-F238E27FC236}">
                <a16:creationId xmlns:a16="http://schemas.microsoft.com/office/drawing/2014/main" xmlns="" id="{D4054147-E150-974F-A019-279FA7EF99B9}"/>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The introduction of these codes of practice and programs stem from a range of motivations within the gambling industry</a:t>
            </a:r>
          </a:p>
          <a:p>
            <a:pPr lvl="1" eaLnBrk="1" hangingPunct="1"/>
            <a:r>
              <a:rPr lang="en-GB" altLang="en-US" sz="2400" dirty="0">
                <a:ea typeface="ＭＳ Ｐゴシック" panose="020B0600070205080204" pitchFamily="34" charset="-128"/>
              </a:rPr>
              <a:t>ethical concerns</a:t>
            </a:r>
          </a:p>
          <a:p>
            <a:pPr lvl="1" eaLnBrk="1" hangingPunct="1"/>
            <a:r>
              <a:rPr lang="en-GB" altLang="en-US" sz="2400" dirty="0">
                <a:ea typeface="ＭＳ Ｐゴシック" panose="020B0600070205080204" pitchFamily="34" charset="-128"/>
              </a:rPr>
              <a:t>a desire to improve their public profile</a:t>
            </a:r>
          </a:p>
          <a:p>
            <a:pPr lvl="1" eaLnBrk="1" hangingPunct="1"/>
            <a:r>
              <a:rPr lang="en-GB" altLang="en-US" sz="2400" dirty="0">
                <a:ea typeface="ＭＳ Ｐゴシック" panose="020B0600070205080204" pitchFamily="34" charset="-128"/>
              </a:rPr>
              <a:t>a concern to pre-empt the introduction of prescriptive government regulation.</a:t>
            </a:r>
          </a:p>
        </p:txBody>
      </p:sp>
    </p:spTree>
    <p:extLst>
      <p:ext uri="{BB962C8B-B14F-4D97-AF65-F5344CB8AC3E}">
        <p14:creationId xmlns:p14="http://schemas.microsoft.com/office/powerpoint/2010/main" val="365830872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37" name="Rectangle 136">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39" name="Rectangle 138">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8546" name="Title 3">
            <a:extLst>
              <a:ext uri="{FF2B5EF4-FFF2-40B4-BE49-F238E27FC236}">
                <a16:creationId xmlns:a16="http://schemas.microsoft.com/office/drawing/2014/main" xmlns="" id="{87F4A743-7B2D-3C45-83AD-90124C066C88}"/>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Codes vary in terms of responsible gambling</a:t>
            </a:r>
          </a:p>
        </p:txBody>
      </p:sp>
      <p:sp>
        <p:nvSpPr>
          <p:cNvPr id="93187" name="Content Placeholder 2">
            <a:extLst>
              <a:ext uri="{FF2B5EF4-FFF2-40B4-BE49-F238E27FC236}">
                <a16:creationId xmlns:a16="http://schemas.microsoft.com/office/drawing/2014/main" xmlns="" id="{A3C70CF2-15F8-5A41-848C-5F77435A1B23}"/>
              </a:ext>
            </a:extLst>
          </p:cNvPr>
          <p:cNvSpPr>
            <a:spLocks noGrp="1"/>
          </p:cNvSpPr>
          <p:nvPr>
            <p:ph idx="1"/>
          </p:nvPr>
        </p:nvSpPr>
        <p:spPr>
          <a:xfrm>
            <a:off x="643337" y="1168400"/>
            <a:ext cx="6326423" cy="4521200"/>
          </a:xfrm>
        </p:spPr>
        <p:txBody>
          <a:bodyPr rtlCol="0" anchor="ctr">
            <a:noAutofit/>
          </a:bodyPr>
          <a:lstStyle/>
          <a:p>
            <a:pPr marL="182880" indent="-182880">
              <a:buClr>
                <a:schemeClr val="tx1">
                  <a:lumMod val="85000"/>
                  <a:lumOff val="15000"/>
                </a:schemeClr>
              </a:buClr>
              <a:defRPr/>
            </a:pPr>
            <a:r>
              <a:rPr lang="en-GB" altLang="en-US" sz="2400" dirty="0"/>
              <a:t>whether or not they are made mandatory by governments</a:t>
            </a:r>
          </a:p>
          <a:p>
            <a:pPr marL="182880" indent="-182880">
              <a:buClr>
                <a:schemeClr val="tx1">
                  <a:lumMod val="85000"/>
                  <a:lumOff val="15000"/>
                </a:schemeClr>
              </a:buClr>
              <a:defRPr/>
            </a:pPr>
            <a:r>
              <a:rPr lang="en-GB" altLang="en-US" sz="2400" dirty="0"/>
              <a:t> the forms of gambling to which they apply</a:t>
            </a:r>
          </a:p>
          <a:p>
            <a:pPr marL="182880" indent="-182880">
              <a:buClr>
                <a:schemeClr val="tx1">
                  <a:lumMod val="85000"/>
                  <a:lumOff val="15000"/>
                </a:schemeClr>
              </a:buClr>
              <a:defRPr/>
            </a:pPr>
            <a:r>
              <a:rPr lang="en-GB" altLang="en-US" sz="2400" dirty="0"/>
              <a:t> how they were developed (whether by the gambling industry alone or with governments and community sector organisations)</a:t>
            </a:r>
          </a:p>
          <a:p>
            <a:pPr marL="182880" indent="-182880">
              <a:buClr>
                <a:schemeClr val="tx1">
                  <a:lumMod val="85000"/>
                  <a:lumOff val="15000"/>
                </a:schemeClr>
              </a:buClr>
              <a:defRPr/>
            </a:pPr>
            <a:r>
              <a:rPr lang="en-GB" altLang="en-US" sz="2400" dirty="0"/>
              <a:t> their scope (for example, some focus on advertising or self-exclusion practices</a:t>
            </a:r>
          </a:p>
          <a:p>
            <a:pPr marL="182880" indent="-182880">
              <a:buClr>
                <a:schemeClr val="tx1">
                  <a:lumMod val="85000"/>
                  <a:lumOff val="15000"/>
                </a:schemeClr>
              </a:buClr>
              <a:defRPr/>
            </a:pPr>
            <a:r>
              <a:rPr lang="en-GB" altLang="en-US" sz="2400" dirty="0"/>
              <a:t>whereas others cover a broader range of practices)  the specific measures they include</a:t>
            </a:r>
          </a:p>
        </p:txBody>
      </p:sp>
    </p:spTree>
    <p:extLst>
      <p:ext uri="{BB962C8B-B14F-4D97-AF65-F5344CB8AC3E}">
        <p14:creationId xmlns:p14="http://schemas.microsoft.com/office/powerpoint/2010/main" val="150077510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9570" name="Title 1">
            <a:extLst>
              <a:ext uri="{FF2B5EF4-FFF2-40B4-BE49-F238E27FC236}">
                <a16:creationId xmlns:a16="http://schemas.microsoft.com/office/drawing/2014/main" xmlns="" id="{8A6EED37-09FA-AF41-85BD-823D5CB87D02}"/>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Breadth and depth of codes of practice and programs</a:t>
            </a:r>
          </a:p>
        </p:txBody>
      </p:sp>
      <p:sp>
        <p:nvSpPr>
          <p:cNvPr id="109571" name="Content Placeholder 2">
            <a:extLst>
              <a:ext uri="{FF2B5EF4-FFF2-40B4-BE49-F238E27FC236}">
                <a16:creationId xmlns:a16="http://schemas.microsoft.com/office/drawing/2014/main" xmlns="" id="{4A2F3850-2C43-7D4D-A1DD-4BE809158FC5}"/>
              </a:ext>
            </a:extLst>
          </p:cNvPr>
          <p:cNvSpPr>
            <a:spLocks noGrp="1"/>
          </p:cNvSpPr>
          <p:nvPr>
            <p:ph idx="1"/>
          </p:nvPr>
        </p:nvSpPr>
        <p:spPr>
          <a:xfrm>
            <a:off x="643337" y="1168400"/>
            <a:ext cx="6326423" cy="4521200"/>
          </a:xfrm>
        </p:spPr>
        <p:txBody>
          <a:bodyPr anchor="ctr">
            <a:normAutofit/>
          </a:bodyPr>
          <a:lstStyle/>
          <a:p>
            <a:pPr eaLnBrk="1" hangingPunct="1"/>
            <a:r>
              <a:rPr lang="en-GB" altLang="en-US">
                <a:hlinkClick r:id="rId4"/>
              </a:rPr>
              <a:t>http://www.pc.gov.au/__data/assets/pdf_file/0010/95698/15-chapter12.pdf</a:t>
            </a:r>
            <a:endParaRPr lang="en-GB" altLang="en-US"/>
          </a:p>
          <a:p>
            <a:pPr eaLnBrk="1" hangingPunct="1"/>
            <a:endParaRPr lang="en-GB" altLang="en-US"/>
          </a:p>
          <a:p>
            <a:pPr eaLnBrk="1" hangingPunct="1"/>
            <a:r>
              <a:rPr lang="en-GB" altLang="en-US"/>
              <a:t>p7</a:t>
            </a:r>
          </a:p>
        </p:txBody>
      </p:sp>
    </p:spTree>
    <p:extLst>
      <p:ext uri="{BB962C8B-B14F-4D97-AF65-F5344CB8AC3E}">
        <p14:creationId xmlns:p14="http://schemas.microsoft.com/office/powerpoint/2010/main" val="198338573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1618" name="Title 1">
            <a:extLst>
              <a:ext uri="{FF2B5EF4-FFF2-40B4-BE49-F238E27FC236}">
                <a16:creationId xmlns:a16="http://schemas.microsoft.com/office/drawing/2014/main" xmlns="" id="{8ECBAEAF-3017-7746-A339-17C40594DCE9}"/>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Benefits of industry self-regulation</a:t>
            </a:r>
          </a:p>
        </p:txBody>
      </p:sp>
      <p:sp>
        <p:nvSpPr>
          <p:cNvPr id="95235" name="Content Placeholder 2">
            <a:extLst>
              <a:ext uri="{FF2B5EF4-FFF2-40B4-BE49-F238E27FC236}">
                <a16:creationId xmlns:a16="http://schemas.microsoft.com/office/drawing/2014/main" xmlns="" id="{B49B201E-A3B2-3049-9FC6-4F94861E175F}"/>
              </a:ext>
            </a:extLst>
          </p:cNvPr>
          <p:cNvSpPr>
            <a:spLocks noGrp="1"/>
          </p:cNvSpPr>
          <p:nvPr>
            <p:ph idx="1"/>
          </p:nvPr>
        </p:nvSpPr>
        <p:spPr>
          <a:xfrm>
            <a:off x="643337" y="1168400"/>
            <a:ext cx="6326423" cy="4521200"/>
          </a:xfrm>
        </p:spPr>
        <p:txBody>
          <a:bodyPr rtlCol="0" anchor="ctr">
            <a:normAutofit/>
          </a:bodyPr>
          <a:lstStyle/>
          <a:p>
            <a:pPr marL="182880" indent="-182880">
              <a:buClr>
                <a:schemeClr val="tx1">
                  <a:lumMod val="85000"/>
                  <a:lumOff val="15000"/>
                </a:schemeClr>
              </a:buClr>
              <a:defRPr/>
            </a:pPr>
            <a:r>
              <a:rPr lang="en-GB" altLang="en-US" sz="2400" dirty="0"/>
              <a:t>various voluntary initiatives have subsequently mandated</a:t>
            </a:r>
          </a:p>
          <a:p>
            <a:pPr marL="182880" indent="-182880">
              <a:buClr>
                <a:schemeClr val="tx1">
                  <a:lumMod val="85000"/>
                  <a:lumOff val="15000"/>
                </a:schemeClr>
              </a:buClr>
              <a:defRPr/>
            </a:pPr>
            <a:r>
              <a:rPr lang="en-GB" altLang="en-US" sz="2400" dirty="0"/>
              <a:t>some have gone beyond minimum mandated requirements or have reflected best practice</a:t>
            </a:r>
          </a:p>
          <a:p>
            <a:pPr marL="182880" indent="-182880">
              <a:buClr>
                <a:schemeClr val="tx1">
                  <a:lumMod val="85000"/>
                  <a:lumOff val="15000"/>
                </a:schemeClr>
              </a:buClr>
              <a:defRPr/>
            </a:pPr>
            <a:r>
              <a:rPr lang="en-GB" altLang="en-US" sz="2400" dirty="0"/>
              <a:t>many have involved collaboration with community and governments</a:t>
            </a:r>
          </a:p>
          <a:p>
            <a:pPr marL="182880" indent="-182880">
              <a:buClr>
                <a:schemeClr val="tx1">
                  <a:lumMod val="85000"/>
                  <a:lumOff val="15000"/>
                </a:schemeClr>
              </a:buClr>
              <a:defRPr/>
            </a:pPr>
            <a:r>
              <a:rPr lang="en-GB" altLang="en-US" sz="2400" dirty="0"/>
              <a:t>quicker to implement and amend, more flexible and more reflective of leads to greater ownership </a:t>
            </a:r>
          </a:p>
        </p:txBody>
      </p:sp>
    </p:spTree>
    <p:extLst>
      <p:ext uri="{BB962C8B-B14F-4D97-AF65-F5344CB8AC3E}">
        <p14:creationId xmlns:p14="http://schemas.microsoft.com/office/powerpoint/2010/main" val="188649207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7" name="Rectangle 76">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6258" name="Title 1">
            <a:extLst>
              <a:ext uri="{FF2B5EF4-FFF2-40B4-BE49-F238E27FC236}">
                <a16:creationId xmlns:a16="http://schemas.microsoft.com/office/drawing/2014/main" xmlns="" id="{102CD67C-1B4D-9B40-815D-7EFB9A028A16}"/>
              </a:ext>
            </a:extLst>
          </p:cNvPr>
          <p:cNvSpPr>
            <a:spLocks noGrp="1"/>
          </p:cNvSpPr>
          <p:nvPr>
            <p:ph type="title"/>
          </p:nvPr>
        </p:nvSpPr>
        <p:spPr>
          <a:xfrm>
            <a:off x="8019287" y="1168400"/>
            <a:ext cx="3697043" cy="4521200"/>
          </a:xfrm>
        </p:spPr>
        <p:txBody>
          <a:bodyPr rtlCol="0">
            <a:normAutofit/>
          </a:bodyPr>
          <a:lstStyle/>
          <a:p>
            <a:pPr>
              <a:defRPr/>
            </a:pPr>
            <a:r>
              <a:rPr lang="en-GB" altLang="en-US" sz="4000">
                <a:solidFill>
                  <a:srgbClr val="FFFFFF"/>
                </a:solidFill>
              </a:rPr>
              <a:t>Deficiencies with voluntary codes of practice and programs</a:t>
            </a:r>
          </a:p>
        </p:txBody>
      </p:sp>
      <p:sp>
        <p:nvSpPr>
          <p:cNvPr id="113667" name="Content Placeholder 2">
            <a:extLst>
              <a:ext uri="{FF2B5EF4-FFF2-40B4-BE49-F238E27FC236}">
                <a16:creationId xmlns:a16="http://schemas.microsoft.com/office/drawing/2014/main" xmlns="" id="{C79CEC86-5FD1-1047-A355-20BD7C2AD6BC}"/>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Voluntary measures tend to be at the ‘soft’ end of the harm minimisation spectrum </a:t>
            </a:r>
          </a:p>
          <a:p>
            <a:pPr eaLnBrk="1" hangingPunct="1"/>
            <a:r>
              <a:rPr lang="en-GB" altLang="en-US" sz="2400" dirty="0"/>
              <a:t>the lack of effective monitoring and enforcement</a:t>
            </a:r>
          </a:p>
          <a:p>
            <a:pPr eaLnBrk="1" hangingPunct="1"/>
            <a:r>
              <a:rPr lang="en-GB" altLang="en-US" sz="2400" dirty="0"/>
              <a:t>inconsistent and/or low compliance by operators with voluntary codes of practice and programs</a:t>
            </a:r>
          </a:p>
          <a:p>
            <a:pPr eaLnBrk="1" hangingPunct="1"/>
            <a:endParaRPr lang="en-GB" altLang="en-US" dirty="0"/>
          </a:p>
        </p:txBody>
      </p:sp>
    </p:spTree>
    <p:extLst>
      <p:ext uri="{BB962C8B-B14F-4D97-AF65-F5344CB8AC3E}">
        <p14:creationId xmlns:p14="http://schemas.microsoft.com/office/powerpoint/2010/main" val="11098745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5714" name="Title 1">
            <a:extLst>
              <a:ext uri="{FF2B5EF4-FFF2-40B4-BE49-F238E27FC236}">
                <a16:creationId xmlns:a16="http://schemas.microsoft.com/office/drawing/2014/main" xmlns="" id="{FBE4D18D-BB59-0C4C-9237-352F7CF5F74F}"/>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Compliance is better where codes are mandatory</a:t>
            </a:r>
          </a:p>
        </p:txBody>
      </p:sp>
      <p:sp>
        <p:nvSpPr>
          <p:cNvPr id="115715" name="Content Placeholder 2">
            <a:extLst>
              <a:ext uri="{FF2B5EF4-FFF2-40B4-BE49-F238E27FC236}">
                <a16:creationId xmlns:a16="http://schemas.microsoft.com/office/drawing/2014/main" xmlns="" id="{03BEAA24-CFDA-A744-9B5C-1AEDC456979F}"/>
              </a:ext>
            </a:extLst>
          </p:cNvPr>
          <p:cNvSpPr>
            <a:spLocks noGrp="1"/>
          </p:cNvSpPr>
          <p:nvPr>
            <p:ph idx="1"/>
          </p:nvPr>
        </p:nvSpPr>
        <p:spPr>
          <a:xfrm>
            <a:off x="643337" y="1168400"/>
            <a:ext cx="6326423" cy="4521200"/>
          </a:xfrm>
        </p:spPr>
        <p:txBody>
          <a:bodyPr anchor="ctr">
            <a:normAutofit/>
          </a:bodyPr>
          <a:lstStyle/>
          <a:p>
            <a:pPr eaLnBrk="1" hangingPunct="1"/>
            <a:r>
              <a:rPr lang="en-GB" altLang="en-US" sz="2400" dirty="0"/>
              <a:t>Weak incentives facing venues</a:t>
            </a:r>
          </a:p>
          <a:p>
            <a:pPr eaLnBrk="1" hangingPunct="1"/>
            <a:r>
              <a:rPr lang="en-GB" altLang="en-US" sz="2400" dirty="0"/>
              <a:t>Specific measures included in the codes and</a:t>
            </a:r>
          </a:p>
          <a:p>
            <a:pPr eaLnBrk="1" hangingPunct="1"/>
            <a:r>
              <a:rPr lang="en-GB" altLang="en-US" sz="2400" dirty="0"/>
              <a:t>Programs</a:t>
            </a:r>
          </a:p>
          <a:p>
            <a:pPr eaLnBrk="1" hangingPunct="1"/>
            <a:r>
              <a:rPr lang="en-GB" altLang="en-US" sz="2400" dirty="0"/>
              <a:t>Poor monitoring and enforcement</a:t>
            </a:r>
          </a:p>
          <a:p>
            <a:pPr eaLnBrk="1" hangingPunct="1"/>
            <a:r>
              <a:rPr lang="en-GB" altLang="en-US" sz="2400" dirty="0"/>
              <a:t>Lack of ownership over  a code externally imposed</a:t>
            </a:r>
          </a:p>
        </p:txBody>
      </p:sp>
    </p:spTree>
    <p:extLst>
      <p:ext uri="{BB962C8B-B14F-4D97-AF65-F5344CB8AC3E}">
        <p14:creationId xmlns:p14="http://schemas.microsoft.com/office/powerpoint/2010/main" val="86305577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7762" name="Title 1">
            <a:extLst>
              <a:ext uri="{FF2B5EF4-FFF2-40B4-BE49-F238E27FC236}">
                <a16:creationId xmlns:a16="http://schemas.microsoft.com/office/drawing/2014/main" xmlns="" id="{0350447D-438B-CF44-8F19-F8878229BAA5}"/>
              </a:ext>
            </a:extLst>
          </p:cNvPr>
          <p:cNvSpPr>
            <a:spLocks noGrp="1"/>
          </p:cNvSpPr>
          <p:nvPr>
            <p:ph type="title"/>
          </p:nvPr>
        </p:nvSpPr>
        <p:spPr>
          <a:xfrm>
            <a:off x="1066800" y="4800074"/>
            <a:ext cx="10058400" cy="1371600"/>
          </a:xfrm>
        </p:spPr>
        <p:txBody>
          <a:bodyPr>
            <a:normAutofit/>
          </a:bodyPr>
          <a:lstStyle/>
          <a:p>
            <a:pPr algn="ctr" eaLnBrk="1" hangingPunct="1"/>
            <a:r>
              <a:rPr lang="en-GB" altLang="en-US"/>
              <a:t>Regulatory spectrum</a:t>
            </a:r>
          </a:p>
        </p:txBody>
      </p:sp>
      <p:graphicFrame>
        <p:nvGraphicFramePr>
          <p:cNvPr id="5" name="Content Placeholder 4">
            <a:extLst>
              <a:ext uri="{FF2B5EF4-FFF2-40B4-BE49-F238E27FC236}">
                <a16:creationId xmlns:a16="http://schemas.microsoft.com/office/drawing/2014/main" xmlns="" id="{721F99CD-785F-1545-B74C-EC17934405EB}"/>
              </a:ext>
            </a:extLst>
          </p:cNvPr>
          <p:cNvGraphicFramePr>
            <a:graphicFrameLocks noGrp="1"/>
          </p:cNvGraphicFramePr>
          <p:nvPr>
            <p:ph idx="1"/>
            <p:extLst>
              <p:ext uri="{D42A27DB-BD31-4B8C-83A1-F6EECF244321}">
                <p14:modId xmlns:p14="http://schemas.microsoft.com/office/powerpoint/2010/main" val="266249421"/>
              </p:ext>
            </p:extLst>
          </p:nvPr>
        </p:nvGraphicFramePr>
        <p:xfrm>
          <a:off x="304799" y="541867"/>
          <a:ext cx="11751733" cy="3979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015010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xmlns="" id="{7455F7F3-3A58-4BBB-95C7-CF706F9FFA1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xmlns="" id="{3AE3D314-6F93-4D91-8C0F-E92657F465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4696" y="237744"/>
            <a:ext cx="4419599" cy="6382512"/>
          </a:xfrm>
          <a:prstGeom prst="rect">
            <a:avLst/>
          </a:prstGeom>
          <a:solidFill>
            <a:schemeClr val="bg2"/>
          </a:solidFill>
          <a:ln w="6350" cap="flat" cmpd="sng" algn="ctr">
            <a:noFill/>
            <a:prstDash val="solid"/>
          </a:ln>
          <a:effectLst>
            <a:softEdge rad="0"/>
          </a:effectLst>
        </p:spPr>
      </p:sp>
      <p:sp>
        <p:nvSpPr>
          <p:cNvPr id="119810" name="Title 1">
            <a:extLst>
              <a:ext uri="{FF2B5EF4-FFF2-40B4-BE49-F238E27FC236}">
                <a16:creationId xmlns:a16="http://schemas.microsoft.com/office/drawing/2014/main" xmlns="" id="{59C58E1A-AEE2-1343-8969-2900492A78AB}"/>
              </a:ext>
            </a:extLst>
          </p:cNvPr>
          <p:cNvSpPr>
            <a:spLocks noGrp="1"/>
          </p:cNvSpPr>
          <p:nvPr>
            <p:ph type="title"/>
          </p:nvPr>
        </p:nvSpPr>
        <p:spPr>
          <a:xfrm>
            <a:off x="573409" y="559477"/>
            <a:ext cx="3765200" cy="5709931"/>
          </a:xfrm>
        </p:spPr>
        <p:txBody>
          <a:bodyPr>
            <a:normAutofit/>
          </a:bodyPr>
          <a:lstStyle/>
          <a:p>
            <a:pPr algn="ctr" eaLnBrk="1" hangingPunct="1"/>
            <a:r>
              <a:rPr lang="en-GB" altLang="en-US"/>
              <a:t>Self-regulation spectrum</a:t>
            </a:r>
          </a:p>
        </p:txBody>
      </p:sp>
      <p:graphicFrame>
        <p:nvGraphicFramePr>
          <p:cNvPr id="6" name="Content Placeholder 5">
            <a:extLst>
              <a:ext uri="{FF2B5EF4-FFF2-40B4-BE49-F238E27FC236}">
                <a16:creationId xmlns:a16="http://schemas.microsoft.com/office/drawing/2014/main" xmlns="" id="{BFEA2DB9-07DF-A344-9163-1592B1321E95}"/>
              </a:ext>
            </a:extLst>
          </p:cNvPr>
          <p:cNvGraphicFramePr>
            <a:graphicFrameLocks noGrp="1"/>
          </p:cNvGraphicFramePr>
          <p:nvPr>
            <p:ph idx="1"/>
            <p:extLst>
              <p:ext uri="{D42A27DB-BD31-4B8C-83A1-F6EECF244321}">
                <p14:modId xmlns:p14="http://schemas.microsoft.com/office/powerpoint/2010/main" val="3304407830"/>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881998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xmlns="" id="{BD7A9026-87C9-4F44-9EC3-75AA7E6FB8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2"/>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xmlns="" id="{39D4A564-D451-4CDB-971B-95F3B044C6A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867" y="0"/>
            <a:ext cx="816874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xmlns="" id="{C7CB884E-F589-488F-ADF5-77FF20080A2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243" y="643464"/>
            <a:ext cx="6909336" cy="5571072"/>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sp useBgFill="1">
        <p:nvSpPr>
          <p:cNvPr id="77" name="Rectangle 76">
            <a:extLst>
              <a:ext uri="{FF2B5EF4-FFF2-40B4-BE49-F238E27FC236}">
                <a16:creationId xmlns:a16="http://schemas.microsoft.com/office/drawing/2014/main" xmlns="" id="{11603A8D-1B1C-4538-9FE9-374B8FD555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06071" y="809244"/>
            <a:ext cx="6583680" cy="5239512"/>
          </a:xfrm>
          <a:prstGeom prst="rect">
            <a:avLst/>
          </a:prstGeom>
          <a:ln w="6350" cap="sq" cmpd="sng" algn="ctr">
            <a:solidFill>
              <a:schemeClr val="tx1">
                <a:lumMod val="50000"/>
                <a:lumOff val="50000"/>
              </a:schemeClr>
            </a:solidFill>
            <a:prstDash val="solid"/>
            <a:miter lim="800000"/>
          </a:ln>
          <a:effectLst/>
        </p:spPr>
      </p:sp>
      <p:sp>
        <p:nvSpPr>
          <p:cNvPr id="79" name="Rectangle 78">
            <a:extLst>
              <a:ext uri="{FF2B5EF4-FFF2-40B4-BE49-F238E27FC236}">
                <a16:creationId xmlns:a16="http://schemas.microsoft.com/office/drawing/2014/main" xmlns="" id="{69BE86D1-7317-478F-819B-8779B075C2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166876" y="0"/>
            <a:ext cx="4025029" cy="6858000"/>
          </a:xfrm>
          <a:prstGeom prst="rect">
            <a:avLst/>
          </a:prstGeom>
          <a:blipFill dpi="0" rotWithShape="1">
            <a:blip r:embed="rId3">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1858" name="Title 1">
            <a:extLst>
              <a:ext uri="{FF2B5EF4-FFF2-40B4-BE49-F238E27FC236}">
                <a16:creationId xmlns:a16="http://schemas.microsoft.com/office/drawing/2014/main" xmlns="" id="{E67E5EE0-5144-A740-9C3D-81C61B68A989}"/>
              </a:ext>
            </a:extLst>
          </p:cNvPr>
          <p:cNvSpPr>
            <a:spLocks noGrp="1"/>
          </p:cNvSpPr>
          <p:nvPr>
            <p:ph type="title"/>
          </p:nvPr>
        </p:nvSpPr>
        <p:spPr>
          <a:xfrm>
            <a:off x="8660189" y="643464"/>
            <a:ext cx="2888344" cy="5571071"/>
          </a:xfrm>
        </p:spPr>
        <p:txBody>
          <a:bodyPr>
            <a:normAutofit/>
          </a:bodyPr>
          <a:lstStyle/>
          <a:p>
            <a:pPr eaLnBrk="1" hangingPunct="1"/>
            <a:r>
              <a:rPr lang="en-GB" altLang="en-US" sz="3700">
                <a:solidFill>
                  <a:schemeClr val="bg1"/>
                </a:solidFill>
              </a:rPr>
              <a:t>Regulatory spectrum</a:t>
            </a:r>
          </a:p>
        </p:txBody>
      </p:sp>
      <p:graphicFrame>
        <p:nvGraphicFramePr>
          <p:cNvPr id="5" name="Content Placeholder 4">
            <a:extLst>
              <a:ext uri="{FF2B5EF4-FFF2-40B4-BE49-F238E27FC236}">
                <a16:creationId xmlns:a16="http://schemas.microsoft.com/office/drawing/2014/main" xmlns="" id="{699F3FF5-C22E-7A48-96BD-3E496D578540}"/>
              </a:ext>
            </a:extLst>
          </p:cNvPr>
          <p:cNvGraphicFramePr>
            <a:graphicFrameLocks noGrp="1"/>
          </p:cNvGraphicFramePr>
          <p:nvPr>
            <p:ph idx="1"/>
            <p:extLst>
              <p:ext uri="{D42A27DB-BD31-4B8C-83A1-F6EECF244321}">
                <p14:modId xmlns:p14="http://schemas.microsoft.com/office/powerpoint/2010/main" val="848052663"/>
              </p:ext>
            </p:extLst>
          </p:nvPr>
        </p:nvGraphicFramePr>
        <p:xfrm>
          <a:off x="1286615" y="1286931"/>
          <a:ext cx="5668310" cy="42841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9044071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76" name="Rectangle 75">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3906" name="Title 1">
            <a:extLst>
              <a:ext uri="{FF2B5EF4-FFF2-40B4-BE49-F238E27FC236}">
                <a16:creationId xmlns:a16="http://schemas.microsoft.com/office/drawing/2014/main" xmlns="" id="{BF8514D2-6C04-DD46-9AF3-E18CC5663A1C}"/>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Reference</a:t>
            </a:r>
          </a:p>
        </p:txBody>
      </p:sp>
      <p:sp>
        <p:nvSpPr>
          <p:cNvPr id="123907" name="Content Placeholder 2">
            <a:extLst>
              <a:ext uri="{FF2B5EF4-FFF2-40B4-BE49-F238E27FC236}">
                <a16:creationId xmlns:a16="http://schemas.microsoft.com/office/drawing/2014/main" xmlns="" id="{DD23AF9A-DD77-8A48-BB0E-D2BA5AD26F44}"/>
              </a:ext>
            </a:extLst>
          </p:cNvPr>
          <p:cNvSpPr>
            <a:spLocks noGrp="1"/>
          </p:cNvSpPr>
          <p:nvPr>
            <p:ph idx="1"/>
          </p:nvPr>
        </p:nvSpPr>
        <p:spPr>
          <a:xfrm>
            <a:off x="643337" y="1168400"/>
            <a:ext cx="6326423" cy="4521200"/>
          </a:xfrm>
        </p:spPr>
        <p:txBody>
          <a:bodyPr anchor="ctr">
            <a:normAutofit/>
          </a:bodyPr>
          <a:lstStyle/>
          <a:p>
            <a:pPr eaLnBrk="1" hangingPunct="1"/>
            <a:r>
              <a:rPr lang="en-GB" altLang="en-US">
                <a:hlinkClick r:id="rId3"/>
              </a:rPr>
              <a:t>http://www.bath.ac.uk/management/cri/pubpdf/Research_Reports/17_Bartle_Vass.pdf</a:t>
            </a:r>
            <a:endParaRPr lang="en-GB" altLang="en-US"/>
          </a:p>
          <a:p>
            <a:pPr eaLnBrk="1" hangingPunct="1"/>
            <a:endParaRPr lang="en-GB" altLang="en-US"/>
          </a:p>
          <a:p>
            <a:pPr eaLnBrk="1" hangingPunct="1"/>
            <a:r>
              <a:rPr lang="en-GB" altLang="en-US"/>
              <a:t>p36</a:t>
            </a:r>
          </a:p>
        </p:txBody>
      </p:sp>
    </p:spTree>
    <p:extLst>
      <p:ext uri="{BB962C8B-B14F-4D97-AF65-F5344CB8AC3E}">
        <p14:creationId xmlns:p14="http://schemas.microsoft.com/office/powerpoint/2010/main" val="274536322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hade val="92000"/>
                <a:satMod val="160000"/>
              </a:schemeClr>
            </a:gs>
            <a:gs pos="77000">
              <a:schemeClr val="bg1">
                <a:tint val="100000"/>
                <a:shade val="73000"/>
                <a:satMod val="155000"/>
              </a:schemeClr>
            </a:gs>
            <a:gs pos="100000">
              <a:schemeClr val="bg1">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xmlns="" id="{3E340A62-2AB4-4600-96C6-0B60B6E965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37" name="Rectangle 136">
            <a:extLst>
              <a:ext uri="{FF2B5EF4-FFF2-40B4-BE49-F238E27FC236}">
                <a16:creationId xmlns:a16="http://schemas.microsoft.com/office/drawing/2014/main" xmlns="" id="{BDC681C0-91A4-49F5-8158-CF3ECB854C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4655" cy="6858000"/>
          </a:xfrm>
          <a:prstGeom prst="rect">
            <a:avLst/>
          </a:prstGeom>
          <a:ln w="6350" cap="sq" cmpd="sng" algn="ctr">
            <a:noFill/>
            <a:prstDash val="solid"/>
            <a:miter lim="800000"/>
          </a:ln>
          <a:effectLst/>
        </p:spPr>
        <p:style>
          <a:lnRef idx="0">
            <a:scrgbClr r="0" g="0" b="0"/>
          </a:lnRef>
          <a:fillRef idx="1002">
            <a:schemeClr val="lt1"/>
          </a:fillRef>
          <a:effectRef idx="0">
            <a:scrgbClr r="0" g="0" b="0"/>
          </a:effectRef>
          <a:fontRef idx="major"/>
        </p:style>
      </p:sp>
      <p:sp>
        <p:nvSpPr>
          <p:cNvPr id="139" name="Rectangle 138">
            <a:extLst>
              <a:ext uri="{FF2B5EF4-FFF2-40B4-BE49-F238E27FC236}">
                <a16:creationId xmlns:a16="http://schemas.microsoft.com/office/drawing/2014/main" xmlns="" id="{D102F34D-849F-4CF9-98E2-E57EC330D4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0"/>
            <a:ext cx="4657345"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4930" name="Title 1">
            <a:extLst>
              <a:ext uri="{FF2B5EF4-FFF2-40B4-BE49-F238E27FC236}">
                <a16:creationId xmlns:a16="http://schemas.microsoft.com/office/drawing/2014/main" xmlns="" id="{C3E9F93A-6A06-0C48-924A-7DB6C439CE13}"/>
              </a:ext>
            </a:extLst>
          </p:cNvPr>
          <p:cNvSpPr>
            <a:spLocks noGrp="1"/>
          </p:cNvSpPr>
          <p:nvPr>
            <p:ph type="title"/>
          </p:nvPr>
        </p:nvSpPr>
        <p:spPr>
          <a:xfrm>
            <a:off x="8019287" y="1168400"/>
            <a:ext cx="3697043" cy="4521200"/>
          </a:xfrm>
        </p:spPr>
        <p:txBody>
          <a:bodyPr>
            <a:normAutofit/>
          </a:bodyPr>
          <a:lstStyle/>
          <a:p>
            <a:pPr eaLnBrk="1" hangingPunct="1"/>
            <a:r>
              <a:rPr lang="en-GB" altLang="en-US" sz="4000">
                <a:solidFill>
                  <a:srgbClr val="FFFFFF"/>
                </a:solidFill>
              </a:rPr>
              <a:t>A thought </a:t>
            </a:r>
          </a:p>
        </p:txBody>
      </p:sp>
      <p:sp>
        <p:nvSpPr>
          <p:cNvPr id="106499" name="Content Placeholder 2">
            <a:extLst>
              <a:ext uri="{FF2B5EF4-FFF2-40B4-BE49-F238E27FC236}">
                <a16:creationId xmlns:a16="http://schemas.microsoft.com/office/drawing/2014/main" xmlns="" id="{336AE05A-DE52-0944-BD1E-4E78C4F49DFE}"/>
              </a:ext>
            </a:extLst>
          </p:cNvPr>
          <p:cNvSpPr>
            <a:spLocks noGrp="1"/>
          </p:cNvSpPr>
          <p:nvPr>
            <p:ph idx="1"/>
          </p:nvPr>
        </p:nvSpPr>
        <p:spPr>
          <a:xfrm>
            <a:off x="643337" y="1168400"/>
            <a:ext cx="6326423" cy="4521200"/>
          </a:xfrm>
        </p:spPr>
        <p:txBody>
          <a:bodyPr rtlCol="0" anchor="ctr">
            <a:normAutofit/>
          </a:bodyPr>
          <a:lstStyle/>
          <a:p>
            <a:pPr marL="182880" indent="-182880">
              <a:buClr>
                <a:schemeClr val="tx1">
                  <a:lumMod val="85000"/>
                  <a:lumOff val="15000"/>
                </a:schemeClr>
              </a:buClr>
              <a:defRPr/>
            </a:pPr>
            <a:r>
              <a:rPr lang="en-GB" altLang="en-US" b="1" i="1"/>
              <a:t>CSR has failed.  The argument is simple and compelling;  a doctor judges his/her success by whether the patient is getting better/healthier or worse/sicker.  Similarly, we should judge the success of CSR by whether our communities are getting better or worse.  And while at the micro level, in terms of specific CSR policies and practices we can show many improvements, at the macro level, almost every indicator shows our social, environmental and ethical health is in decline.  </a:t>
            </a:r>
            <a:r>
              <a:rPr lang="en-GB" altLang="en-US"/>
              <a:t> </a:t>
            </a:r>
          </a:p>
          <a:p>
            <a:pPr marL="182880" indent="-182880">
              <a:buClr>
                <a:schemeClr val="tx1">
                  <a:lumMod val="85000"/>
                  <a:lumOff val="15000"/>
                </a:schemeClr>
              </a:buClr>
              <a:defRPr/>
            </a:pPr>
            <a:endParaRPr lang="en-GB" altLang="en-US"/>
          </a:p>
        </p:txBody>
      </p:sp>
    </p:spTree>
    <p:extLst>
      <p:ext uri="{BB962C8B-B14F-4D97-AF65-F5344CB8AC3E}">
        <p14:creationId xmlns:p14="http://schemas.microsoft.com/office/powerpoint/2010/main" val="28659687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{3410DBAA-A807-BC40-BBAE-B83BF7B90E65}tf10001067</Template>
  <TotalTime>145</TotalTime>
  <Words>8891</Words>
  <Application>Microsoft Office PowerPoint</Application>
  <PresentationFormat>Widescreen</PresentationFormat>
  <Paragraphs>555</Paragraphs>
  <Slides>101</Slides>
  <Notes>35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101</vt:i4>
      </vt:variant>
    </vt:vector>
  </HeadingPairs>
  <TitlesOfParts>
    <vt:vector size="112" baseType="lpstr">
      <vt:lpstr>ＭＳ Ｐゴシック</vt:lpstr>
      <vt:lpstr>Arial</vt:lpstr>
      <vt:lpstr>Arial Narrow</vt:lpstr>
      <vt:lpstr>Calibri</vt:lpstr>
      <vt:lpstr>Century Gothic</vt:lpstr>
      <vt:lpstr>Garamond</vt:lpstr>
      <vt:lpstr>Helvetica Neue</vt:lpstr>
      <vt:lpstr>Impact</vt:lpstr>
      <vt:lpstr>Tw Cen MT</vt:lpstr>
      <vt:lpstr>Wingdings</vt:lpstr>
      <vt:lpstr>Savon</vt:lpstr>
      <vt:lpstr>Managing Business Ethics</vt:lpstr>
      <vt:lpstr>Reminder</vt:lpstr>
      <vt:lpstr>PowerPoint Presentation</vt:lpstr>
      <vt:lpstr>https://www.bbc.co.uk/iplayer/episode/b0bqlrls/breakfast-05112018</vt:lpstr>
      <vt:lpstr>Overview</vt:lpstr>
      <vt:lpstr>What is business ethics management?</vt:lpstr>
      <vt:lpstr>PowerPoint Presentation</vt:lpstr>
      <vt:lpstr>Typical components of business ethics management</vt:lpstr>
      <vt:lpstr>Evolution of business ethics management</vt:lpstr>
      <vt:lpstr>Introducing regulation </vt:lpstr>
      <vt:lpstr>Have you ever heard ..</vt:lpstr>
      <vt:lpstr>Bernie Madoff said</vt:lpstr>
      <vt:lpstr> </vt:lpstr>
      <vt:lpstr>PowerPoint Presentation</vt:lpstr>
      <vt:lpstr>Ponzi </vt:lpstr>
      <vt:lpstr>PowerPoint Presentation</vt:lpstr>
      <vt:lpstr>PowerPoint Presentation</vt:lpstr>
      <vt:lpstr>PowerPoint Presentation</vt:lpstr>
      <vt:lpstr>PowerPoint Presentation</vt:lpstr>
      <vt:lpstr>A CEO said</vt:lpstr>
      <vt:lpstr>Jeffrey Skilling CEO, Enron </vt:lpstr>
      <vt:lpstr>PowerPoint Presentation</vt:lpstr>
      <vt:lpstr>What company had a 64-page award-winning code of ethics?</vt:lpstr>
      <vt:lpstr>Enron – the fall of a Wall Street Darling</vt:lpstr>
      <vt:lpstr>Continued</vt:lpstr>
      <vt:lpstr>PowerPoint Presentation</vt:lpstr>
      <vt:lpstr>PowerPoint Presentation</vt:lpstr>
      <vt:lpstr>PowerPoint Presentation</vt:lpstr>
      <vt:lpstr>Anarchy or not ?</vt:lpstr>
      <vt:lpstr>However …</vt:lpstr>
      <vt:lpstr>Self-regulation</vt:lpstr>
      <vt:lpstr>Self-regulation to be the best kind of control</vt:lpstr>
      <vt:lpstr>Principles and trends</vt:lpstr>
      <vt:lpstr>Continued</vt:lpstr>
      <vt:lpstr>Continued</vt:lpstr>
      <vt:lpstr>Historical Trends in Regulation</vt:lpstr>
      <vt:lpstr>Regulation</vt:lpstr>
      <vt:lpstr>Palfrey’s 4 phases of internet regulation (2010)</vt:lpstr>
      <vt:lpstr>Regulation</vt:lpstr>
      <vt:lpstr>A Definition of Regulation </vt:lpstr>
      <vt:lpstr>Types of regulations </vt:lpstr>
      <vt:lpstr>Why might we regulate? </vt:lpstr>
      <vt:lpstr>PowerPoint Presentation</vt:lpstr>
      <vt:lpstr>The Great Depression</vt:lpstr>
      <vt:lpstr>The Bull Market</vt:lpstr>
      <vt:lpstr>Why Americans invested in the stock market</vt:lpstr>
      <vt:lpstr>The Crash</vt:lpstr>
      <vt:lpstr>US Financial Crisis</vt:lpstr>
      <vt:lpstr>PowerPoint Presentation</vt:lpstr>
      <vt:lpstr>Neoliberalism</vt:lpstr>
      <vt:lpstr>Ronald Reagan</vt:lpstr>
      <vt:lpstr>Bill Clinton</vt:lpstr>
      <vt:lpstr>Oil Tankers .....</vt:lpstr>
      <vt:lpstr>PowerPoint Presentation</vt:lpstr>
      <vt:lpstr>Criminality – distinctive </vt:lpstr>
      <vt:lpstr>Continued</vt:lpstr>
      <vt:lpstr>Continued</vt:lpstr>
      <vt:lpstr>Continued</vt:lpstr>
      <vt:lpstr>Derivatives</vt:lpstr>
      <vt:lpstr>Continued</vt:lpstr>
      <vt:lpstr>Are u type a or ......</vt:lpstr>
      <vt:lpstr>Continued</vt:lpstr>
      <vt:lpstr>Concluding...</vt:lpstr>
      <vt:lpstr>How much regulation?</vt:lpstr>
      <vt:lpstr>Principles of good regulation</vt:lpstr>
      <vt:lpstr>Some potential benefits of good regulation</vt:lpstr>
      <vt:lpstr>Self Regulation</vt:lpstr>
      <vt:lpstr>Self-regulation and the state</vt:lpstr>
      <vt:lpstr>Continued</vt:lpstr>
      <vt:lpstr>Continued</vt:lpstr>
      <vt:lpstr>Advantages of self-regulation over legislation</vt:lpstr>
      <vt:lpstr>Advantages of self-regulation over no regulation</vt:lpstr>
      <vt:lpstr>Decline in self-regulation</vt:lpstr>
      <vt:lpstr>Continued</vt:lpstr>
      <vt:lpstr>Continued</vt:lpstr>
      <vt:lpstr>PowerPoint Presentation</vt:lpstr>
      <vt:lpstr>Northern Rock</vt:lpstr>
      <vt:lpstr>Codes</vt:lpstr>
      <vt:lpstr>Continued</vt:lpstr>
      <vt:lpstr>Social Responsibility</vt:lpstr>
      <vt:lpstr>Types of Codes</vt:lpstr>
      <vt:lpstr>Motivation for “code of ethics”</vt:lpstr>
      <vt:lpstr>Motivations for Adopting Codes 1. Stakeholder Regulation </vt:lpstr>
      <vt:lpstr>2. Stakeholder Communication</vt:lpstr>
      <vt:lpstr>3. Competitive Advantage </vt:lpstr>
      <vt:lpstr>4. Mitigation of Risks or Threats</vt:lpstr>
      <vt:lpstr>CSR Literature</vt:lpstr>
      <vt:lpstr>US Council for International Business (2004)</vt:lpstr>
      <vt:lpstr>Codes of practice</vt:lpstr>
      <vt:lpstr>Responsible Gambling Code of Practice</vt:lpstr>
      <vt:lpstr>Motivations for RG Code</vt:lpstr>
      <vt:lpstr>Codes vary in terms of responsible gambling</vt:lpstr>
      <vt:lpstr>Breadth and depth of codes of practice and programs</vt:lpstr>
      <vt:lpstr>Benefits of industry self-regulation</vt:lpstr>
      <vt:lpstr>Deficiencies with voluntary codes of practice and programs</vt:lpstr>
      <vt:lpstr>Compliance is better where codes are mandatory</vt:lpstr>
      <vt:lpstr>Regulatory spectrum</vt:lpstr>
      <vt:lpstr>Self-regulation spectrum</vt:lpstr>
      <vt:lpstr>Regulatory spectrum</vt:lpstr>
      <vt:lpstr>Reference</vt:lpstr>
      <vt:lpstr>A thought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Business Ethics</dc:title>
  <dc:creator>caroline jawad</dc:creator>
  <cp:lastModifiedBy>Caroline Jawad</cp:lastModifiedBy>
  <cp:revision>12</cp:revision>
  <dcterms:created xsi:type="dcterms:W3CDTF">2018-11-03T10:38:40Z</dcterms:created>
  <dcterms:modified xsi:type="dcterms:W3CDTF">2018-11-05T12:11:22Z</dcterms:modified>
</cp:coreProperties>
</file>