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8" r:id="rId5"/>
    <p:sldId id="271" r:id="rId6"/>
    <p:sldId id="273" r:id="rId7"/>
    <p:sldId id="275" r:id="rId8"/>
    <p:sldId id="274" r:id="rId9"/>
    <p:sldId id="285" r:id="rId10"/>
    <p:sldId id="286" r:id="rId11"/>
    <p:sldId id="276" r:id="rId12"/>
    <p:sldId id="272" r:id="rId13"/>
    <p:sldId id="277" r:id="rId14"/>
    <p:sldId id="279" r:id="rId15"/>
    <p:sldId id="278" r:id="rId16"/>
    <p:sldId id="280" r:id="rId17"/>
    <p:sldId id="281" r:id="rId18"/>
    <p:sldId id="287" r:id="rId19"/>
    <p:sldId id="288" r:id="rId20"/>
    <p:sldId id="270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950" autoAdjust="0"/>
  </p:normalViewPr>
  <p:slideViewPr>
    <p:cSldViewPr>
      <p:cViewPr varScale="1">
        <p:scale>
          <a:sx n="102" d="100"/>
          <a:sy n="102" d="100"/>
        </p:scale>
        <p:origin x="188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https://docs.unity3d.com/Manual/CollidersOverview.html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381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GameObject.SetActive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Object.Destroy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llidersOverview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Building A Game Scene Dynamically Part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Building the Layout</a:t>
            </a:r>
          </a:p>
          <a:p>
            <a:r>
              <a:rPr lang="en-GB" dirty="0" smtClean="0"/>
              <a:t>Game Objects</a:t>
            </a:r>
          </a:p>
          <a:p>
            <a:pPr lvl="1"/>
            <a:r>
              <a:rPr lang="en-GB" dirty="0" smtClean="0"/>
              <a:t>Activating and Deactivating</a:t>
            </a:r>
          </a:p>
          <a:p>
            <a:pPr lvl="1"/>
            <a:r>
              <a:rPr lang="en-GB" dirty="0" smtClean="0"/>
              <a:t>Destroying</a:t>
            </a:r>
          </a:p>
          <a:p>
            <a:pPr lvl="1"/>
            <a:r>
              <a:rPr lang="en-GB" dirty="0" smtClean="0"/>
              <a:t>Tags</a:t>
            </a:r>
            <a:endParaRPr lang="en-GB" dirty="0"/>
          </a:p>
          <a:p>
            <a:r>
              <a:rPr lang="en-GB" dirty="0" smtClean="0"/>
              <a:t>Collision Detection: Triggers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we have read our scene layout map into a string object.</a:t>
            </a:r>
          </a:p>
          <a:p>
            <a:r>
              <a:rPr lang="en-GB" dirty="0"/>
              <a:t>What steps do you think we need to take to build the layout?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45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needs to be done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Deserialise</a:t>
            </a:r>
            <a:r>
              <a:rPr lang="en-GB" dirty="0"/>
              <a:t> the XML document into a collection of Room objects.</a:t>
            </a:r>
          </a:p>
          <a:p>
            <a:r>
              <a:rPr lang="en-GB" dirty="0"/>
              <a:t>Set the current room</a:t>
            </a:r>
          </a:p>
          <a:p>
            <a:r>
              <a:rPr lang="en-GB" dirty="0"/>
              <a:t>Temporarily deactivate the Player</a:t>
            </a:r>
          </a:p>
          <a:p>
            <a:r>
              <a:rPr lang="en-GB" dirty="0"/>
              <a:t>Destroy the previous layout</a:t>
            </a:r>
          </a:p>
          <a:p>
            <a:r>
              <a:rPr lang="en-GB" dirty="0"/>
              <a:t>Resize the layout to match the current room size</a:t>
            </a:r>
          </a:p>
          <a:p>
            <a:r>
              <a:rPr lang="en-GB" dirty="0"/>
              <a:t>Build the layout for the current room</a:t>
            </a:r>
          </a:p>
          <a:p>
            <a:r>
              <a:rPr lang="en-GB" dirty="0"/>
              <a:t>Make the player enter the room</a:t>
            </a:r>
          </a:p>
          <a:p>
            <a:r>
              <a:rPr lang="en-GB" dirty="0"/>
              <a:t>Update the current room number</a:t>
            </a:r>
          </a:p>
          <a:p>
            <a:r>
              <a:rPr lang="en-GB" dirty="0"/>
              <a:t>Reactivate the player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652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needs to be done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will create a Layout Control script attached to the Layout game object.</a:t>
            </a:r>
          </a:p>
          <a:p>
            <a:r>
              <a:rPr lang="en-GB" dirty="0"/>
              <a:t>This script will be responsible for dynamically building the layout.</a:t>
            </a:r>
          </a:p>
        </p:txBody>
      </p:sp>
    </p:spTree>
    <p:extLst>
      <p:ext uri="{BB962C8B-B14F-4D97-AF65-F5344CB8AC3E}">
        <p14:creationId xmlns:p14="http://schemas.microsoft.com/office/powerpoint/2010/main" val="178488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Deserialising</a:t>
            </a:r>
            <a:r>
              <a:rPr lang="en-GB" dirty="0"/>
              <a:t> the XML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Recall that to </a:t>
            </a:r>
            <a:r>
              <a:rPr lang="en-GB" dirty="0" err="1"/>
              <a:t>deserialise</a:t>
            </a:r>
            <a:r>
              <a:rPr lang="en-GB" dirty="0"/>
              <a:t> XML, </a:t>
            </a:r>
            <a:r>
              <a:rPr lang="en-GB" dirty="0" smtClean="0"/>
              <a:t>you:</a:t>
            </a:r>
            <a:endParaRPr lang="en-GB" dirty="0"/>
          </a:p>
          <a:p>
            <a:pPr lvl="1"/>
            <a:r>
              <a:rPr lang="en-GB" dirty="0"/>
              <a:t>Create a </a:t>
            </a:r>
            <a:r>
              <a:rPr lang="en-GB" b="1" dirty="0" err="1"/>
              <a:t>XmlSerialiser</a:t>
            </a:r>
            <a:r>
              <a:rPr lang="en-GB" dirty="0"/>
              <a:t> object of the type of object you want to load the XML into.</a:t>
            </a:r>
          </a:p>
          <a:p>
            <a:pPr lvl="1"/>
            <a:r>
              <a:rPr lang="en-GB" dirty="0"/>
              <a:t>Use a </a:t>
            </a:r>
            <a:r>
              <a:rPr lang="en-GB" b="1" dirty="0" err="1"/>
              <a:t>MemoryStream</a:t>
            </a:r>
            <a:r>
              <a:rPr lang="en-GB" dirty="0"/>
              <a:t> object to load the XML into memory.</a:t>
            </a:r>
          </a:p>
          <a:p>
            <a:pPr lvl="1"/>
            <a:r>
              <a:rPr lang="en-GB" dirty="0"/>
              <a:t>Use an </a:t>
            </a:r>
            <a:r>
              <a:rPr lang="en-GB" b="1" dirty="0" err="1"/>
              <a:t>XmlReader</a:t>
            </a:r>
            <a:r>
              <a:rPr lang="en-GB" dirty="0"/>
              <a:t> to read the XML quickly</a:t>
            </a:r>
          </a:p>
          <a:p>
            <a:pPr lvl="1"/>
            <a:r>
              <a:rPr lang="en-GB" dirty="0"/>
              <a:t>Use the </a:t>
            </a:r>
            <a:r>
              <a:rPr lang="en-GB" b="1" dirty="0" err="1"/>
              <a:t>XmlSerializer.Deserialize</a:t>
            </a:r>
            <a:r>
              <a:rPr lang="en-GB" dirty="0"/>
              <a:t> method to convert the XML read by the </a:t>
            </a:r>
            <a:r>
              <a:rPr lang="en-GB" dirty="0" err="1"/>
              <a:t>XmlReader</a:t>
            </a:r>
            <a:r>
              <a:rPr lang="en-GB" dirty="0"/>
              <a:t> to the required object structure.</a:t>
            </a:r>
          </a:p>
          <a:p>
            <a:r>
              <a:rPr lang="en-GB" dirty="0"/>
              <a:t>In the tutorial exercise, this functionality has been added to the </a:t>
            </a:r>
            <a:r>
              <a:rPr lang="en-GB" dirty="0" err="1"/>
              <a:t>LoadRooms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34085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Deserialising</a:t>
            </a:r>
            <a:r>
              <a:rPr lang="en-GB" dirty="0"/>
              <a:t> the XML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5" y="1700802"/>
            <a:ext cx="8197391" cy="448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97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C# is statically-typed at runtime</a:t>
            </a:r>
          </a:p>
          <a:p>
            <a:pPr lvl="1"/>
            <a:r>
              <a:rPr lang="en-GB" dirty="0" smtClean="0"/>
              <a:t>After a variable is declared, it cannot be declared again or used to store variables of a different type.</a:t>
            </a:r>
          </a:p>
          <a:p>
            <a:r>
              <a:rPr lang="en-GB" dirty="0" smtClean="0"/>
              <a:t>Sometimes, however, you may need to copy a value or the result of some operation of another type into your variable.</a:t>
            </a:r>
          </a:p>
          <a:p>
            <a:r>
              <a:rPr lang="en-GB" dirty="0" smtClean="0"/>
              <a:t>As long as they are compatible this is possible using </a:t>
            </a:r>
            <a:r>
              <a:rPr lang="en-GB" b="1" dirty="0" smtClean="0"/>
              <a:t>type conversions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Casting is an explicit type conversion. You use the cast operator: simply the desired conversion type in brackets before the new value to assign to the variable.</a:t>
            </a:r>
          </a:p>
          <a:p>
            <a:pPr lvl="1"/>
            <a:r>
              <a:rPr lang="en-GB" dirty="0" smtClean="0"/>
              <a:t>In the previous example, a cast was used to convert to rooms.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rooms = (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Rooms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ser.Deserialize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(reader);</a:t>
            </a:r>
            <a:endParaRPr lang="en-GB" sz="2200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48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Deactivating and Activating the Player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Unity’s </a:t>
            </a:r>
            <a:r>
              <a:rPr lang="en-GB" dirty="0" err="1">
                <a:hlinkClick r:id="rId2"/>
              </a:rPr>
              <a:t>SetActive</a:t>
            </a:r>
            <a:r>
              <a:rPr lang="en-GB" dirty="0">
                <a:hlinkClick r:id="rId2"/>
              </a:rPr>
              <a:t>() method</a:t>
            </a:r>
            <a:r>
              <a:rPr lang="en-GB" dirty="0"/>
              <a:t> is used to activate and deactivate a game object.</a:t>
            </a:r>
          </a:p>
          <a:p>
            <a:r>
              <a:rPr lang="en-GB" dirty="0"/>
              <a:t>It accepts a single Boolean parameter to indicate if the game object should be made active or not.</a:t>
            </a:r>
          </a:p>
          <a:p>
            <a:pPr lvl="1"/>
            <a:r>
              <a:rPr lang="en-GB" dirty="0" err="1"/>
              <a:t>SetActive</a:t>
            </a:r>
            <a:r>
              <a:rPr lang="en-GB" dirty="0"/>
              <a:t>(false): deactivates game object</a:t>
            </a:r>
          </a:p>
          <a:p>
            <a:pPr lvl="1"/>
            <a:r>
              <a:rPr lang="en-GB" dirty="0" err="1"/>
              <a:t>SetActive</a:t>
            </a:r>
            <a:r>
              <a:rPr lang="en-GB" dirty="0"/>
              <a:t>(true): activates game object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32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Destroying </a:t>
            </a:r>
            <a:r>
              <a:rPr lang="en-GB"/>
              <a:t>Game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not uncommon for game objects to be created and removed from game play. E.g.</a:t>
            </a:r>
          </a:p>
          <a:p>
            <a:pPr lvl="1"/>
            <a:r>
              <a:rPr lang="en-GB" dirty="0"/>
              <a:t>Spawn an enemy (create) or an enemy dies (remove)</a:t>
            </a:r>
          </a:p>
          <a:p>
            <a:pPr lvl="1"/>
            <a:r>
              <a:rPr lang="en-GB" dirty="0"/>
              <a:t>Inventory items</a:t>
            </a:r>
          </a:p>
          <a:p>
            <a:r>
              <a:rPr lang="en-GB" dirty="0"/>
              <a:t>It is good practice to destroy game objects no longer in use in the game to improve performance.</a:t>
            </a:r>
          </a:p>
          <a:p>
            <a:r>
              <a:rPr lang="en-GB" dirty="0"/>
              <a:t>Use Unity’s </a:t>
            </a:r>
            <a:r>
              <a:rPr lang="en-GB" dirty="0">
                <a:hlinkClick r:id="rId2"/>
              </a:rPr>
              <a:t>Destroy() method</a:t>
            </a:r>
            <a:r>
              <a:rPr lang="en-GB" dirty="0"/>
              <a:t>, specifying the game object to destroy.</a:t>
            </a:r>
          </a:p>
          <a:p>
            <a:pPr lvl="1"/>
            <a:r>
              <a:rPr lang="en-GB" dirty="0"/>
              <a:t>Destroy(</a:t>
            </a:r>
            <a:r>
              <a:rPr lang="en-GB" dirty="0" err="1"/>
              <a:t>gameObject</a:t>
            </a:r>
            <a:r>
              <a:rPr lang="en-GB" dirty="0"/>
              <a:t>): destroy immediately</a:t>
            </a:r>
          </a:p>
          <a:p>
            <a:pPr lvl="1"/>
            <a:r>
              <a:rPr lang="en-GB" dirty="0"/>
              <a:t>Destroy(</a:t>
            </a:r>
            <a:r>
              <a:rPr lang="en-GB" dirty="0" err="1"/>
              <a:t>gameObject</a:t>
            </a:r>
            <a:r>
              <a:rPr lang="en-GB" dirty="0"/>
              <a:t>, 5): destroy after a delay of 5s</a:t>
            </a:r>
          </a:p>
        </p:txBody>
      </p:sp>
    </p:spTree>
    <p:extLst>
      <p:ext uri="{BB962C8B-B14F-4D97-AF65-F5344CB8AC3E}">
        <p14:creationId xmlns:p14="http://schemas.microsoft.com/office/powerpoint/2010/main" val="196780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Resizing the Room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resize the layout, you :</a:t>
            </a:r>
          </a:p>
          <a:p>
            <a:pPr lvl="1"/>
            <a:r>
              <a:rPr lang="en-GB" dirty="0"/>
              <a:t>Find the Floor game object</a:t>
            </a:r>
          </a:p>
          <a:p>
            <a:pPr lvl="1"/>
            <a:r>
              <a:rPr lang="en-GB" dirty="0"/>
              <a:t>Scale the Floor using the transform property.</a:t>
            </a:r>
          </a:p>
          <a:p>
            <a:r>
              <a:rPr lang="en-GB" dirty="0"/>
              <a:t>However, note that you have to use the </a:t>
            </a:r>
            <a:r>
              <a:rPr lang="en-GB" b="1" dirty="0" err="1"/>
              <a:t>localScale</a:t>
            </a:r>
            <a:r>
              <a:rPr lang="en-GB" dirty="0"/>
              <a:t> method because the floor is a child of the Layout game </a:t>
            </a:r>
            <a:r>
              <a:rPr lang="en-GB" dirty="0" smtClean="0"/>
              <a:t>object and you want its size relative to the room:</a:t>
            </a:r>
            <a:endParaRPr lang="en-GB" dirty="0"/>
          </a:p>
          <a:p>
            <a:pPr lvl="1"/>
            <a:r>
              <a:rPr lang="en-GB" dirty="0" err="1"/>
              <a:t>transform.localeScale</a:t>
            </a:r>
            <a:r>
              <a:rPr lang="en-GB" dirty="0"/>
              <a:t> = new Size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187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the Room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room is going to be built using a tile prefab.</a:t>
            </a:r>
          </a:p>
          <a:p>
            <a:r>
              <a:rPr lang="en-GB" dirty="0"/>
              <a:t>Requires looping through each of the map codes for the current layout.</a:t>
            </a:r>
          </a:p>
          <a:p>
            <a:pPr lvl="1"/>
            <a:r>
              <a:rPr lang="en-GB" dirty="0" smtClean="0"/>
              <a:t>Interpreting what the current map code represents?</a:t>
            </a:r>
          </a:p>
          <a:p>
            <a:pPr lvl="1"/>
            <a:r>
              <a:rPr lang="en-GB" dirty="0" smtClean="0"/>
              <a:t>Creating </a:t>
            </a:r>
            <a:r>
              <a:rPr lang="en-GB" dirty="0"/>
              <a:t>the appropriate tile type i.e. floor or wall?</a:t>
            </a:r>
          </a:p>
          <a:p>
            <a:pPr lvl="1"/>
            <a:r>
              <a:rPr lang="en-GB" dirty="0"/>
              <a:t>Positioning the tile appropriately.</a:t>
            </a:r>
          </a:p>
          <a:p>
            <a:pPr lvl="1"/>
            <a:r>
              <a:rPr lang="en-GB" dirty="0"/>
              <a:t>Adding any additional game objects to floor tiles e.g. Player, door, enemies, etc.</a:t>
            </a:r>
          </a:p>
          <a:p>
            <a:r>
              <a:rPr lang="en-GB" dirty="0"/>
              <a:t>This has been broken down into a number of functions, each responsible for a specific task.</a:t>
            </a:r>
          </a:p>
        </p:txBody>
      </p:sp>
    </p:spTree>
    <p:extLst>
      <p:ext uri="{BB962C8B-B14F-4D97-AF65-F5344CB8AC3E}">
        <p14:creationId xmlns:p14="http://schemas.microsoft.com/office/powerpoint/2010/main" val="843798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Entering and Leaving a Room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Entering and leaving a room requires implementing some form of </a:t>
            </a:r>
            <a:r>
              <a:rPr lang="en-GB" b="1" dirty="0"/>
              <a:t>Collision Detection</a:t>
            </a:r>
            <a:r>
              <a:rPr lang="en-GB" dirty="0"/>
              <a:t>.</a:t>
            </a:r>
          </a:p>
          <a:p>
            <a:r>
              <a:rPr lang="en-GB" dirty="0"/>
              <a:t>For collision detection to occur, the game object requires a collider.</a:t>
            </a:r>
          </a:p>
          <a:p>
            <a:pPr lvl="1"/>
            <a:r>
              <a:rPr lang="en-GB" dirty="0"/>
              <a:t>Motionless objects (e.g. floors, walls, etc.) typically don’t require a rigid body component attached and are known as </a:t>
            </a:r>
            <a:r>
              <a:rPr lang="en-GB" b="1" dirty="0"/>
              <a:t>static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not move in response to collisions.</a:t>
            </a:r>
          </a:p>
          <a:p>
            <a:pPr lvl="1"/>
            <a:r>
              <a:rPr lang="en-GB" dirty="0"/>
              <a:t>Objects that move will usually have a rigid body component and are known as </a:t>
            </a:r>
            <a:r>
              <a:rPr lang="en-GB" b="1" dirty="0"/>
              <a:t>dynamic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move in response to collisions.</a:t>
            </a:r>
          </a:p>
        </p:txBody>
      </p:sp>
    </p:spTree>
    <p:extLst>
      <p:ext uri="{BB962C8B-B14F-4D97-AF65-F5344CB8AC3E}">
        <p14:creationId xmlns:p14="http://schemas.microsoft.com/office/powerpoint/2010/main" val="56158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When collisions occur (when collider/rigid body) touches another collider/rigid body), the </a:t>
            </a:r>
            <a:r>
              <a:rPr lang="en-GB" b="1" dirty="0" err="1"/>
              <a:t>OnCollisionEnter</a:t>
            </a:r>
            <a:r>
              <a:rPr lang="en-GB" dirty="0"/>
              <a:t>() event method fires.</a:t>
            </a:r>
          </a:p>
          <a:p>
            <a:pPr lvl="1"/>
            <a:r>
              <a:rPr lang="en-GB" dirty="0"/>
              <a:t>You can use this </a:t>
            </a:r>
            <a:r>
              <a:rPr lang="en-GB" dirty="0" smtClean="0"/>
              <a:t>to specify </a:t>
            </a:r>
            <a:r>
              <a:rPr lang="en-GB" dirty="0"/>
              <a:t>what happens</a:t>
            </a:r>
          </a:p>
          <a:p>
            <a:r>
              <a:rPr lang="en-GB" dirty="0"/>
              <a:t>There is also an </a:t>
            </a:r>
            <a:r>
              <a:rPr lang="en-GB" b="1" dirty="0" err="1"/>
              <a:t>OnCollisionExit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Occurs when the collider/rigid body has stopped touching the other collider/rigid body.</a:t>
            </a:r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Unity Colliders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7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can also detect when one collider enters the space of another collider, but </a:t>
            </a:r>
            <a:r>
              <a:rPr lang="en-GB" b="1" i="1" dirty="0"/>
              <a:t>without creating a collision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 collider is configured as a Trigger (set </a:t>
            </a:r>
            <a:r>
              <a:rPr lang="en-GB" dirty="0" err="1"/>
              <a:t>IsTrigger</a:t>
            </a:r>
            <a:r>
              <a:rPr lang="en-GB" dirty="0"/>
              <a:t> to true), it does not behave like a solid object and will let other colliders pass through.</a:t>
            </a:r>
          </a:p>
          <a:p>
            <a:r>
              <a:rPr lang="en-GB" dirty="0"/>
              <a:t>Three events:</a:t>
            </a:r>
          </a:p>
          <a:p>
            <a:pPr lvl="1"/>
            <a:r>
              <a:rPr lang="en-GB" b="1" dirty="0" err="1"/>
              <a:t>onTriggerEnter</a:t>
            </a:r>
            <a:r>
              <a:rPr lang="en-GB" dirty="0"/>
              <a:t>: when a collider enters the Trigger’s space.</a:t>
            </a:r>
          </a:p>
          <a:p>
            <a:pPr lvl="1"/>
            <a:r>
              <a:rPr lang="en-GB" b="1" dirty="0" err="1"/>
              <a:t>onTriggerExit</a:t>
            </a:r>
            <a:r>
              <a:rPr lang="en-GB" dirty="0"/>
              <a:t>: when the other collider stops touching the Trigger.</a:t>
            </a:r>
          </a:p>
          <a:p>
            <a:pPr lvl="1"/>
            <a:r>
              <a:rPr lang="en-GB" b="1" dirty="0" err="1"/>
              <a:t>onTriggerStay</a:t>
            </a:r>
            <a:r>
              <a:rPr lang="en-GB" dirty="0"/>
              <a:t>: called once per frame for the other Collider object touching the trigger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doors in the layout are just open portals leading to the next room and will be triggers.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40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Unity, tags are labels used to identify a game object e.g. Tag:</a:t>
            </a:r>
          </a:p>
          <a:p>
            <a:pPr lvl="1"/>
            <a:r>
              <a:rPr lang="en-GB" dirty="0"/>
              <a:t>A Player controlled character as “</a:t>
            </a:r>
            <a:r>
              <a:rPr lang="en-GB" b="1" dirty="0"/>
              <a:t>Player</a:t>
            </a:r>
            <a:r>
              <a:rPr lang="en-GB" dirty="0"/>
              <a:t>”</a:t>
            </a:r>
          </a:p>
          <a:p>
            <a:pPr lvl="1"/>
            <a:r>
              <a:rPr lang="en-GB" dirty="0"/>
              <a:t>A Non-Player controlled character as “</a:t>
            </a:r>
            <a:r>
              <a:rPr lang="en-GB" b="1" dirty="0"/>
              <a:t>Enemy</a:t>
            </a:r>
            <a:r>
              <a:rPr lang="en-GB" dirty="0"/>
              <a:t>”</a:t>
            </a:r>
          </a:p>
          <a:p>
            <a:r>
              <a:rPr lang="en-GB" dirty="0"/>
              <a:t>A tag must be defined in the Tags and Layers manager before it can be used.</a:t>
            </a:r>
          </a:p>
          <a:p>
            <a:pPr lvl="1"/>
            <a:r>
              <a:rPr lang="en-GB" dirty="0"/>
              <a:t>Unity comes with some default tags set up</a:t>
            </a:r>
          </a:p>
          <a:p>
            <a:pPr lvl="1"/>
            <a:r>
              <a:rPr lang="en-GB" dirty="0"/>
              <a:t>You can add any additional ones you need</a:t>
            </a:r>
          </a:p>
        </p:txBody>
      </p:sp>
    </p:spTree>
    <p:extLst>
      <p:ext uri="{BB962C8B-B14F-4D97-AF65-F5344CB8AC3E}">
        <p14:creationId xmlns:p14="http://schemas.microsoft.com/office/powerpoint/2010/main" val="209665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Tags are useful to help you identify Game Objects of interest for scripting purposes.</a:t>
            </a:r>
          </a:p>
          <a:p>
            <a:pPr lvl="1"/>
            <a:r>
              <a:rPr lang="en-GB" b="1" dirty="0" err="1"/>
              <a:t>GameObject.FindWithTag</a:t>
            </a:r>
            <a:r>
              <a:rPr lang="en-GB" dirty="0"/>
              <a:t>: finds the </a:t>
            </a:r>
            <a:r>
              <a:rPr lang="en-GB" b="1" dirty="0"/>
              <a:t>1</a:t>
            </a:r>
            <a:r>
              <a:rPr lang="en-GB" b="1" baseline="30000" dirty="0"/>
              <a:t>st</a:t>
            </a:r>
            <a:r>
              <a:rPr lang="en-GB" dirty="0"/>
              <a:t> active game object that has the specified tag.</a:t>
            </a:r>
          </a:p>
          <a:p>
            <a:pPr lvl="1"/>
            <a:r>
              <a:rPr lang="en-GB" b="1" dirty="0" err="1"/>
              <a:t>GameObject.FindGameObjectsWithTag</a:t>
            </a:r>
            <a:r>
              <a:rPr lang="en-GB" dirty="0"/>
              <a:t>: finds </a:t>
            </a:r>
            <a:r>
              <a:rPr lang="en-GB" b="1" dirty="0"/>
              <a:t>all</a:t>
            </a:r>
            <a:r>
              <a:rPr lang="en-GB" dirty="0"/>
              <a:t> active game objects with the specified tag.</a:t>
            </a:r>
          </a:p>
          <a:p>
            <a:r>
              <a:rPr lang="en-GB" dirty="0"/>
              <a:t>They are particular useful with Triggers to identify the other collider that has just entered or left the Trigger.</a:t>
            </a:r>
          </a:p>
          <a:p>
            <a:pPr lvl="1"/>
            <a:r>
              <a:rPr lang="en-GB" dirty="0"/>
              <a:t>The trigger events accept a Collider parameter, usually called </a:t>
            </a:r>
            <a:r>
              <a:rPr lang="en-GB" b="1" dirty="0"/>
              <a:t>other</a:t>
            </a:r>
            <a:r>
              <a:rPr lang="en-GB" dirty="0"/>
              <a:t>. Check its game object tag: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other.gameObject.tag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"Player"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 {}</a:t>
            </a:r>
            <a:endParaRPr lang="en-GB" sz="20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73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414058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11391</TotalTime>
  <Words>1052</Words>
  <Application>Microsoft Office PowerPoint</Application>
  <PresentationFormat>On-screen Show (4:3)</PresentationFormat>
  <Paragraphs>112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Cambria</vt:lpstr>
      <vt:lpstr>Consolas</vt:lpstr>
      <vt:lpstr>Wingdings</vt:lpstr>
      <vt:lpstr>Wingdings 2</vt:lpstr>
      <vt:lpstr>Median</vt:lpstr>
      <vt:lpstr>Building A Game Scene Dynamically Part II</vt:lpstr>
      <vt:lpstr>Today’s Lecture</vt:lpstr>
      <vt:lpstr>Question</vt:lpstr>
      <vt:lpstr>What needs to be done</vt:lpstr>
      <vt:lpstr>What needs to be done</vt:lpstr>
      <vt:lpstr>Deserialising the XML</vt:lpstr>
      <vt:lpstr>Deserialising the XML</vt:lpstr>
      <vt:lpstr>Casting</vt:lpstr>
      <vt:lpstr>Deactivating and Activating the Player</vt:lpstr>
      <vt:lpstr>Destroying Game Objects</vt:lpstr>
      <vt:lpstr>Resizing the Room</vt:lpstr>
      <vt:lpstr>Building the Room</vt:lpstr>
      <vt:lpstr>Entering and Leaving a Room</vt:lpstr>
      <vt:lpstr>Collision Detection</vt:lpstr>
      <vt:lpstr>Collision Detection: Triggers</vt:lpstr>
      <vt:lpstr>Tags</vt:lpstr>
      <vt:lpstr>Tags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1388</cp:revision>
  <cp:lastPrinted>2014-09-29T16:21:25Z</cp:lastPrinted>
  <dcterms:created xsi:type="dcterms:W3CDTF">2013-09-18T07:00:31Z</dcterms:created>
  <dcterms:modified xsi:type="dcterms:W3CDTF">2017-02-08T08:16:13Z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