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C5D036-8C19-4AC4-B3AA-11CF22463EB7}" type="datetimeFigureOut">
              <a:rPr lang="en-IN" smtClean="0"/>
              <a:t>03-12-2025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CCAF66-59C6-49FE-8EB8-A63957561BF6}" type="slidenum">
              <a:rPr lang="en-IN" smtClean="0"/>
              <a:t>‹#›</a:t>
            </a:fld>
            <a:endParaRPr lang="en-IN"/>
          </a:p>
        </p:txBody>
      </p:sp>
    </p:spTree>
    <p:extLst>
      <p:ext uri="{BB962C8B-B14F-4D97-AF65-F5344CB8AC3E}">
        <p14:creationId xmlns:p14="http://schemas.microsoft.com/office/powerpoint/2010/main" val="4143704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is a type of learning in which individuals apply their efforts in collaboratively building knowledge by means of interaction, reflection and discussion of problems. The social learning theory supports it since it is said that people learn optimally when they observe, share and put knowledge into practice in a community. Collaborative learning is now a competence in the contemporary business world, particularly in international organisations, since work is now more team-orientated, cross-national and multidisciplinary (Huang &amp; Lajoie, 2023). With the growth of companies in foreign territories, employees have to be educated on how to cooperate with various cultures, experiences, and skill degrees. Thus, collaborative learning is not a mere concept as an educational mechanism but a strategic business skill.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2</a:t>
            </a:fld>
            <a:endParaRPr lang="en-IN"/>
          </a:p>
        </p:txBody>
      </p:sp>
    </p:spTree>
    <p:extLst>
      <p:ext uri="{BB962C8B-B14F-4D97-AF65-F5344CB8AC3E}">
        <p14:creationId xmlns:p14="http://schemas.microsoft.com/office/powerpoint/2010/main" val="1001847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Three powerful theories can be traced as the basis of the collaborative learning. Vygotsky's social constructivism suggested that learning takes place through social interaction, i.e., learning takes place faster when one works with other people (Lee &amp; Kim, 2024). Later, Wenger identified the communities of practice model to explain how shared knowledge is formed through the development of professional groups that formed organisational learning communities. The social learning theory that Bandura proposed includes the fact that people can learn behaviours and skills through observing other people, which is why teamwork is a good way to learn (</a:t>
            </a:r>
            <a:r>
              <a:rPr lang="en-GB" sz="1200" kern="1200" dirty="0" err="1">
                <a:solidFill>
                  <a:schemeClr val="tx1"/>
                </a:solidFill>
                <a:effectLst/>
                <a:latin typeface="+mn-lt"/>
                <a:ea typeface="+mn-ea"/>
                <a:cs typeface="+mn-cs"/>
              </a:rPr>
              <a:t>Eskiyurt</a:t>
            </a:r>
            <a:r>
              <a:rPr lang="en-GB" sz="1200" kern="1200" dirty="0">
                <a:solidFill>
                  <a:schemeClr val="tx1"/>
                </a:solidFill>
                <a:effectLst/>
                <a:latin typeface="+mn-lt"/>
                <a:ea typeface="+mn-ea"/>
                <a:cs typeface="+mn-cs"/>
              </a:rPr>
              <a:t> &amp; Özkan, 2024). Together, these theories demonstrate that collaboration enhances learning and performance since it integrates views, encourages reflection and develops capacity as a result of interaction and not as a result of memorisation or working in isolation.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3</a:t>
            </a:fld>
            <a:endParaRPr lang="en-IN"/>
          </a:p>
        </p:txBody>
      </p:sp>
    </p:spTree>
    <p:extLst>
      <p:ext uri="{BB962C8B-B14F-4D97-AF65-F5344CB8AC3E}">
        <p14:creationId xmlns:p14="http://schemas.microsoft.com/office/powerpoint/2010/main" val="280397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 learning has many positive effects on people. Collaborating helps learners to be exposed to a variety of perspectives that enhance problem-solving, creativity and critical thinking (Oswald &amp; Zhao, 2021). It also </a:t>
            </a:r>
            <a:r>
              <a:rPr lang="en-GB" sz="1200" kern="1200" dirty="0" err="1">
                <a:solidFill>
                  <a:schemeClr val="tx1"/>
                </a:solidFill>
                <a:effectLst/>
                <a:latin typeface="+mn-lt"/>
                <a:ea typeface="+mn-ea"/>
                <a:cs typeface="+mn-cs"/>
              </a:rPr>
              <a:t>instills</a:t>
            </a:r>
            <a:r>
              <a:rPr lang="en-GB" sz="1200" kern="1200" dirty="0">
                <a:solidFill>
                  <a:schemeClr val="tx1"/>
                </a:solidFill>
                <a:effectLst/>
                <a:latin typeface="+mn-lt"/>
                <a:ea typeface="+mn-ea"/>
                <a:cs typeface="+mn-cs"/>
              </a:rPr>
              <a:t> the necessary interpersonal skills like communication, negotiation, active listening and conflict management, and all these are very demanded in the workplace. Also, collaborative efforts bring about confidence, since members get to learn about offering input and getting feedback constructively. In a globalised workforce, collaboration enhances cultural intelligence because it lacks individualism, and one learns the various values, languages and work practices. Finally, learning collectively contributes to the improvement of a solid professional identity and enhanced workplace preparedness.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4</a:t>
            </a:fld>
            <a:endParaRPr lang="en-IN"/>
          </a:p>
        </p:txBody>
      </p:sp>
    </p:spTree>
    <p:extLst>
      <p:ext uri="{BB962C8B-B14F-4D97-AF65-F5344CB8AC3E}">
        <p14:creationId xmlns:p14="http://schemas.microsoft.com/office/powerpoint/2010/main" val="2738632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case of organisations, collaborative learning brings significant competitive advantages to organisations. Knowledge flows more within the organisation when the employees interact as opposed to working in separate departments. This helps in innovation since different skills lead to new ideas and solutions. It also enhances the process of decision-making since teams can consider problems based on the joint knowledge as opposed to the one-dimensional opinion (Viberg &amp; Kukulska-Hulme, 2021). Collaborative learning is also useful in promoting a good organisational culture, as it enhances mutual support, communication and trust. When employees feel appreciated and involved, they become happier and have a better chance to stay with the organisation, enhancing talent retention and organisational stability in the long term.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5</a:t>
            </a:fld>
            <a:endParaRPr lang="en-IN"/>
          </a:p>
        </p:txBody>
      </p:sp>
    </p:spTree>
    <p:extLst>
      <p:ext uri="{BB962C8B-B14F-4D97-AF65-F5344CB8AC3E}">
        <p14:creationId xmlns:p14="http://schemas.microsoft.com/office/powerpoint/2010/main" val="2322720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changing face of globalisation in the business environment, collaborative learning is becoming a necessity for organisations that conduct operations on a global scale. The interdependence of multinational companies like Google, IBM and Samsung is dependent on cross-cultural, multi-linguistic and multi-continental teamwork. Web-based collaboration tools like Microsoft Teams, Slack and Zoom can be used to share knowledge and facilitate distance learning (Moore, 2021). Collaborative learning also implies that the best practices gained in one area can be availed to other parts of the world instead of being confined to local offices. In this regard, shared learning assists organisations in the world market to be competitive, as it contributes to agility, learning and innovation throughout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6</a:t>
            </a:fld>
            <a:endParaRPr lang="en-IN"/>
          </a:p>
        </p:txBody>
      </p:sp>
    </p:spTree>
    <p:extLst>
      <p:ext uri="{BB962C8B-B14F-4D97-AF65-F5344CB8AC3E}">
        <p14:creationId xmlns:p14="http://schemas.microsoft.com/office/powerpoint/2010/main" val="3489135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examples of major corporations in the world show the way the group learning improves the performance. Google is cross-functional, which involves engineers, designers and business experts who work together to achieve a quick innovation. Toyota uses collaborative learning by its Kaizen philosophy, where the employees at all levels find improvement together, resulting in philosophy and efficiency (Chen, Jin &amp; Wang, 2023). Unilever believes in heavy investments in global learning programmes which bring employees together in various regions to collectively tackle sustainability and market issues. These instances demonstrate that collaborative learning is no longer a theory, but it is practised actively by high-performing organisations in reducing silos, enhancing innovation capacity and developing organisational resiliency in an active, competitive global market.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7</a:t>
            </a:fld>
            <a:endParaRPr lang="en-IN"/>
          </a:p>
        </p:txBody>
      </p:sp>
    </p:spTree>
    <p:extLst>
      <p:ext uri="{BB962C8B-B14F-4D97-AF65-F5344CB8AC3E}">
        <p14:creationId xmlns:p14="http://schemas.microsoft.com/office/powerpoint/2010/main" val="1487011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Even though collaborative learning is very helpful, it comes with its own problems. The variation in language, cultural values and communication styles in a global team may cause misunderstandings and conflict. Not all members will contribute equally to contributions, and this will lead to unequal participation, which is a problematic attribute widely known as social loafing. Joint decision-making also may be time-consuming compared to individual decision-making, which delays the projects (Hackett et al. 2023). Furthermore, virtual teamwork requires sound technology, and a lack of digital accessibility may pose a problem. To make sure that collaborative learning is designed and managed effectively in the professional setting, it is imperative to understand these limitations.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8</a:t>
            </a:fld>
            <a:endParaRPr lang="en-IN"/>
          </a:p>
        </p:txBody>
      </p:sp>
    </p:spTree>
    <p:extLst>
      <p:ext uri="{BB962C8B-B14F-4D97-AF65-F5344CB8AC3E}">
        <p14:creationId xmlns:p14="http://schemas.microsoft.com/office/powerpoint/2010/main" val="2626632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organisations should adopt purposeful strategies to enable them to take the greatest advantage of collaborative learning. Open roles and responsibilities within the team and goals and objectives contribute to eliminating social loafing as well as fostering equal participation. Fostering culturally appropriate communication and conflict-resolution methods is useful in minimising misconception and tension among global teams (Bhaduri, 2024). It is imperative to use feedback and reflection to determine the strengths, weaknesses and areas of improvement. Several companies have currently taught managers and employees teamwork skills, including facilitation abilities, emotional intelligence and project management. Such plans will make collaborative learning a positive and effective experience as opposed to an efficiency impediment.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9</a:t>
            </a:fld>
            <a:endParaRPr lang="en-IN"/>
          </a:p>
        </p:txBody>
      </p:sp>
    </p:spTree>
    <p:extLst>
      <p:ext uri="{BB962C8B-B14F-4D97-AF65-F5344CB8AC3E}">
        <p14:creationId xmlns:p14="http://schemas.microsoft.com/office/powerpoint/2010/main" val="124524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summary, collaborative learning is an effective method that boosts individual and organisational performance. It also promotes innovation, sharing of knowledge, skill training and cultural intelligence that is crucial in winning the current globalised labour market. Despite the obstacles, such as cultural differences, unequal participation and more time in decision-making, they can be effectively addressed by defining roles, communicating inclusively, creating structured teamwork and continuous learning plans. In general, collaborative learning is not only a learning approach but also a necessary business skill that enhances employability and business competitiveness on the global scale.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3CCAF66-59C6-49FE-8EB8-A63957561BF6}" type="slidenum">
              <a:rPr lang="en-IN" smtClean="0"/>
              <a:t>10</a:t>
            </a:fld>
            <a:endParaRPr lang="en-IN"/>
          </a:p>
        </p:txBody>
      </p:sp>
    </p:spTree>
    <p:extLst>
      <p:ext uri="{BB962C8B-B14F-4D97-AF65-F5344CB8AC3E}">
        <p14:creationId xmlns:p14="http://schemas.microsoft.com/office/powerpoint/2010/main" val="2268159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5.jpg"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image" Target="../media/image2.png"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11.jpg" /><Relationship Id="rId5" Type="http://schemas.openxmlformats.org/officeDocument/2006/relationships/image" Target="../media/image10.png" /><Relationship Id="rId4" Type="http://schemas.openxmlformats.org/officeDocument/2006/relationships/image" Target="../media/image9.png" /></Relationships>
</file>

<file path=ppt/slides/_rels/slide5.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15.jpg" /><Relationship Id="rId5" Type="http://schemas.openxmlformats.org/officeDocument/2006/relationships/image" Target="../media/image14.png" /><Relationship Id="rId4" Type="http://schemas.openxmlformats.org/officeDocument/2006/relationships/image" Target="../media/image13.png" /></Relationships>
</file>

<file path=ppt/slides/_rels/slide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19.jpg" /><Relationship Id="rId5" Type="http://schemas.openxmlformats.org/officeDocument/2006/relationships/image" Target="../media/image18.png" /><Relationship Id="rId4" Type="http://schemas.openxmlformats.org/officeDocument/2006/relationships/image" Target="../media/image17.png" /></Relationships>
</file>

<file path=ppt/slides/_rels/slide8.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23.png" /><Relationship Id="rId5" Type="http://schemas.openxmlformats.org/officeDocument/2006/relationships/image" Target="../media/image22.png" /><Relationship Id="rId4" Type="http://schemas.openxmlformats.org/officeDocument/2006/relationships/image" Target="../media/image21.png" /></Relationships>
</file>

<file path=ppt/slides/_rels/slide9.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image" Target="../media/image27.jpg" /><Relationship Id="rId5" Type="http://schemas.openxmlformats.org/officeDocument/2006/relationships/image" Target="../media/image26.png" /><Relationship Id="rId4" Type="http://schemas.openxmlformats.org/officeDocument/2006/relationships/image" Target="../media/image25.png"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image" Target="../media/image28.jpg" /><Relationship Id="rId5" Type="http://schemas.openxmlformats.org/officeDocument/2006/relationships/image" Target="../media/image4.png" /><Relationship Id="rId4" Type="http://schemas.openxmlformats.org/officeDocument/2006/relationships/image" Target="../media/image3.png" /></Relationships>
</file>

<file path=ppt/slides/_rels/slide11.xml.rels><?xml version="1.0" encoding="UTF-8" standalone="yes"?>
<Relationships xmlns="http://schemas.openxmlformats.org/package/2006/relationships"><Relationship Id="rId2" Type="http://schemas.openxmlformats.org/officeDocument/2006/relationships/image" Target="../media/image29.pn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31.png" /><Relationship Id="rId2" Type="http://schemas.openxmlformats.org/officeDocument/2006/relationships/image" Target="../media/image30.jpg" /><Relationship Id="rId1" Type="http://schemas.openxmlformats.org/officeDocument/2006/relationships/slideLayout" Target="../slideLayouts/slideLayout7.xml" /><Relationship Id="rId5" Type="http://schemas.openxmlformats.org/officeDocument/2006/relationships/image" Target="../media/image33.png" /><Relationship Id="rId4" Type="http://schemas.openxmlformats.org/officeDocument/2006/relationships/image" Target="../media/image32.png"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gradFill rotWithShape="1">
            <a:gsLst>
              <a:gs pos="0">
                <a:srgbClr val="102A4C">
                  <a:alpha val="85000"/>
                </a:srgbClr>
              </a:gs>
              <a:gs pos="100000">
                <a:srgbClr val="102A4C">
                  <a:alpha val="85000"/>
                </a:srgb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866899"/>
            <a:ext cx="10972525" cy="1371600"/>
          </a:xfrm>
          <a:prstGeom prst="rect">
            <a:avLst/>
          </a:prstGeom>
          <a:noFill/>
        </p:spPr>
        <p:txBody>
          <a:bodyPr wrap="none" lIns="73152" tIns="54864" rIns="73152" bIns="54864" anchor="ctr">
            <a:spAutoFit/>
          </a:bodyPr>
          <a:lstStyle/>
          <a:p>
            <a:pPr algn="ctr">
              <a:lnSpc>
                <a:spcPts val="4680"/>
              </a:lnSpc>
              <a:spcBef>
                <a:spcPts val="0"/>
              </a:spcBef>
              <a:spcAft>
                <a:spcPts val="1950"/>
              </a:spcAft>
            </a:pPr>
            <a:r>
              <a:rPr sz="3588" b="1">
                <a:solidFill>
                  <a:srgbClr val="FFFFFF"/>
                </a:solidFill>
              </a:rPr>
              <a:t>The Benefits of </a:t>
            </a:r>
            <a:r>
              <a:rPr sz="3588" b="1">
                <a:solidFill>
                  <a:srgbClr val="64B5F6"/>
                </a:solidFill>
              </a:rPr>
              <a:t>Collaborative Learning</a:t>
            </a:r>
            <a:r>
              <a:rPr sz="3588" b="1">
                <a:solidFill>
                  <a:srgbClr val="FFFFFF"/>
                </a:solidFill>
              </a:rPr>
              <a:t> in Global Business</a:t>
            </a:r>
          </a:p>
        </p:txBody>
      </p:sp>
      <p:sp>
        <p:nvSpPr>
          <p:cNvPr id="4" name="Rounded Rectangle 3"/>
          <p:cNvSpPr/>
          <p:nvPr/>
        </p:nvSpPr>
        <p:spPr>
          <a:xfrm>
            <a:off x="609584" y="3619499"/>
            <a:ext cx="10972525" cy="1381124"/>
          </a:xfrm>
          <a:prstGeom prst="roundRect">
            <a:avLst>
              <a:gd name="adj" fmla="val 11034"/>
            </a:avLst>
          </a:prstGeom>
          <a:solidFill>
            <a:srgbClr val="FFFFFF">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00079" y="3809999"/>
            <a:ext cx="10591535" cy="238124"/>
          </a:xfrm>
          <a:prstGeom prst="rect">
            <a:avLst/>
          </a:prstGeom>
          <a:noFill/>
        </p:spPr>
        <p:txBody>
          <a:bodyPr wrap="none" lIns="73152" tIns="54864" rIns="73152" bIns="54864" anchor="ctr">
            <a:spAutoFit/>
          </a:bodyPr>
          <a:lstStyle/>
          <a:p>
            <a:pPr algn="ctr">
              <a:spcBef>
                <a:spcPts val="0"/>
              </a:spcBef>
              <a:spcAft>
                <a:spcPts val="650"/>
              </a:spcAft>
            </a:pPr>
            <a:r>
              <a:rPr sz="1196" b="0">
                <a:solidFill>
                  <a:srgbClr val="E0E0E0"/>
                </a:solidFill>
              </a:rPr>
              <a:t>Module: Learning and Collaboration for Global Citizenship</a:t>
            </a:r>
          </a:p>
        </p:txBody>
      </p:sp>
      <p:sp>
        <p:nvSpPr>
          <p:cNvPr id="6" name="TextBox 5"/>
          <p:cNvSpPr txBox="1"/>
          <p:nvPr/>
        </p:nvSpPr>
        <p:spPr>
          <a:xfrm>
            <a:off x="800079" y="4133849"/>
            <a:ext cx="10591535" cy="238124"/>
          </a:xfrm>
          <a:prstGeom prst="rect">
            <a:avLst/>
          </a:prstGeom>
          <a:noFill/>
        </p:spPr>
        <p:txBody>
          <a:bodyPr wrap="none" lIns="73152" tIns="54864" rIns="73152" bIns="54864" anchor="ctr">
            <a:spAutoFit/>
          </a:bodyPr>
          <a:lstStyle/>
          <a:p>
            <a:pPr algn="ctr">
              <a:spcBef>
                <a:spcPts val="0"/>
              </a:spcBef>
              <a:spcAft>
                <a:spcPts val="650"/>
              </a:spcAft>
            </a:pPr>
            <a:r>
              <a:rPr sz="1196" b="0">
                <a:solidFill>
                  <a:srgbClr val="E0E0E0"/>
                </a:solidFill>
              </a:rPr>
              <a:t>Module Code: BMSP4015</a:t>
            </a:r>
          </a:p>
        </p:txBody>
      </p:sp>
      <p:sp>
        <p:nvSpPr>
          <p:cNvPr id="7" name="TextBox 6"/>
          <p:cNvSpPr txBox="1"/>
          <p:nvPr/>
        </p:nvSpPr>
        <p:spPr>
          <a:xfrm>
            <a:off x="800079" y="4476750"/>
            <a:ext cx="10591535" cy="238124"/>
          </a:xfrm>
          <a:prstGeom prst="rect">
            <a:avLst/>
          </a:prstGeom>
          <a:noFill/>
        </p:spPr>
        <p:txBody>
          <a:bodyPr wrap="none" lIns="73152" tIns="54864" rIns="73152" bIns="54864" anchor="ctr">
            <a:spAutoFit/>
          </a:bodyPr>
          <a:lstStyle/>
          <a:p>
            <a:pPr algn="ctr">
              <a:spcBef>
                <a:spcPts val="0"/>
              </a:spcBef>
              <a:spcAft>
                <a:spcPts val="650"/>
              </a:spcAft>
            </a:pPr>
            <a:r>
              <a:rPr sz="1196" b="0">
                <a:solidFill>
                  <a:srgbClr val="E0E0E0"/>
                </a:solidFill>
              </a:rPr>
              <a:t>Programme: BA Business and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Introduction of Collaborative Learning</a:t>
            </a:r>
          </a:p>
        </p:txBody>
      </p:sp>
      <p:sp>
        <p:nvSpPr>
          <p:cNvPr id="4" name="TextBox 3"/>
          <p:cNvSpPr txBox="1"/>
          <p:nvPr/>
        </p:nvSpPr>
        <p:spPr>
          <a:xfrm>
            <a:off x="666733" y="25717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Collaborative learning: </a:t>
            </a:r>
            <a:r>
              <a:rPr sz="1196" b="1">
                <a:solidFill>
                  <a:srgbClr val="1565C0"/>
                </a:solidFill>
              </a:rPr>
              <a:t>collective knowledge building</a:t>
            </a:r>
            <a:r>
              <a:rPr sz="1196" b="0">
                <a:solidFill>
                  <a:srgbClr val="333333"/>
                </a:solidFill>
              </a:rPr>
              <a:t> in the process of interaction </a:t>
            </a:r>
            <a:r>
              <a:rPr sz="1076" b="0">
                <a:solidFill>
                  <a:srgbClr val="555555"/>
                </a:solidFill>
              </a:rPr>
              <a:t>(Huang &amp; Lajoie, 2023)</a:t>
            </a:r>
            <a:r>
              <a:rPr sz="1196" b="0">
                <a:solidFill>
                  <a:srgbClr val="333333"/>
                </a:solidFill>
              </a:rPr>
              <a:t> </a:t>
            </a:r>
          </a:p>
        </p:txBody>
      </p:sp>
      <p:pic>
        <p:nvPicPr>
          <p:cNvPr id="5" name="Picture 4" descr="image.png"/>
          <p:cNvPicPr>
            <a:picLocks noChangeAspect="1"/>
          </p:cNvPicPr>
          <p:nvPr/>
        </p:nvPicPr>
        <p:blipFill>
          <a:blip r:embed="rId3">
            <a:alphaModFix/>
          </a:blip>
          <a:stretch>
            <a:fillRect/>
          </a:stretch>
        </p:blipFill>
        <p:spPr>
          <a:xfrm>
            <a:off x="666733" y="2623184"/>
            <a:ext cx="228594" cy="125729"/>
          </a:xfrm>
          <a:prstGeom prst="rect">
            <a:avLst/>
          </a:prstGeom>
        </p:spPr>
      </p:pic>
      <p:sp>
        <p:nvSpPr>
          <p:cNvPr id="6" name="TextBox 5"/>
          <p:cNvSpPr txBox="1"/>
          <p:nvPr/>
        </p:nvSpPr>
        <p:spPr>
          <a:xfrm>
            <a:off x="666733" y="342900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Based on the </a:t>
            </a:r>
            <a:r>
              <a:rPr sz="1196" b="1">
                <a:solidFill>
                  <a:srgbClr val="1565C0"/>
                </a:solidFill>
              </a:rPr>
              <a:t>social learning theory</a:t>
            </a:r>
            <a:r>
              <a:rPr sz="1196" b="0">
                <a:solidFill>
                  <a:srgbClr val="333333"/>
                </a:solidFill>
              </a:rPr>
              <a:t> and communities of practice </a:t>
            </a:r>
          </a:p>
        </p:txBody>
      </p:sp>
      <p:pic>
        <p:nvPicPr>
          <p:cNvPr id="7" name="Picture 6" descr="image.png"/>
          <p:cNvPicPr>
            <a:picLocks noChangeAspect="1"/>
          </p:cNvPicPr>
          <p:nvPr/>
        </p:nvPicPr>
        <p:blipFill>
          <a:blip r:embed="rId4">
            <a:alphaModFix/>
          </a:blip>
          <a:stretch>
            <a:fillRect/>
          </a:stretch>
        </p:blipFill>
        <p:spPr>
          <a:xfrm>
            <a:off x="666733" y="3454717"/>
            <a:ext cx="228594" cy="177164"/>
          </a:xfrm>
          <a:prstGeom prst="rect">
            <a:avLst/>
          </a:prstGeom>
        </p:spPr>
      </p:pic>
      <p:sp>
        <p:nvSpPr>
          <p:cNvPr id="8" name="TextBox 7"/>
          <p:cNvSpPr txBox="1"/>
          <p:nvPr/>
        </p:nvSpPr>
        <p:spPr>
          <a:xfrm>
            <a:off x="666733" y="42862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Getting more necessary in </a:t>
            </a:r>
            <a:r>
              <a:rPr sz="1196" b="1">
                <a:solidFill>
                  <a:srgbClr val="1565C0"/>
                </a:solidFill>
              </a:rPr>
              <a:t>multicultural workplaces</a:t>
            </a:r>
            <a:r>
              <a:rPr sz="1196" b="0">
                <a:solidFill>
                  <a:srgbClr val="333333"/>
                </a:solidFill>
              </a:rPr>
              <a:t> and international markets </a:t>
            </a:r>
          </a:p>
        </p:txBody>
      </p:sp>
      <p:pic>
        <p:nvPicPr>
          <p:cNvPr id="9" name="Picture 8" descr="image.png"/>
          <p:cNvPicPr>
            <a:picLocks noChangeAspect="1"/>
          </p:cNvPicPr>
          <p:nvPr/>
        </p:nvPicPr>
        <p:blipFill>
          <a:blip r:embed="rId5">
            <a:alphaModFix/>
          </a:blip>
          <a:stretch>
            <a:fillRect/>
          </a:stretch>
        </p:blipFill>
        <p:spPr>
          <a:xfrm>
            <a:off x="666733" y="4303395"/>
            <a:ext cx="228594" cy="194309"/>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Theoretical Foundations</a:t>
            </a:r>
          </a:p>
        </p:txBody>
      </p:sp>
      <p:sp>
        <p:nvSpPr>
          <p:cNvPr id="4" name="TextBox 3"/>
          <p:cNvSpPr txBox="1"/>
          <p:nvPr/>
        </p:nvSpPr>
        <p:spPr>
          <a:xfrm>
            <a:off x="666733" y="25717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196" b="1">
                <a:solidFill>
                  <a:srgbClr val="1565C0"/>
                </a:solidFill>
              </a:rPr>
              <a:t>Social constructivism</a:t>
            </a:r>
            <a:r>
              <a:rPr sz="1196" b="0">
                <a:solidFill>
                  <a:srgbClr val="333333"/>
                </a:solidFill>
              </a:rPr>
              <a:t>: learning in the social interaction proposed by Vygotsky </a:t>
            </a:r>
            <a:r>
              <a:rPr sz="1076" b="0">
                <a:solidFill>
                  <a:srgbClr val="555555"/>
                </a:solidFill>
              </a:rPr>
              <a:t>(Lee &amp; Kim, 2024)</a:t>
            </a:r>
            <a:r>
              <a:rPr sz="1196" b="0">
                <a:solidFill>
                  <a:srgbClr val="333333"/>
                </a:solidFill>
              </a:rPr>
              <a:t> </a:t>
            </a:r>
          </a:p>
        </p:txBody>
      </p:sp>
      <p:pic>
        <p:nvPicPr>
          <p:cNvPr id="5" name="Picture 4" descr="image.png"/>
          <p:cNvPicPr>
            <a:picLocks noChangeAspect="1"/>
          </p:cNvPicPr>
          <p:nvPr/>
        </p:nvPicPr>
        <p:blipFill>
          <a:blip r:embed="rId3">
            <a:alphaModFix/>
          </a:blip>
          <a:stretch>
            <a:fillRect/>
          </a:stretch>
        </p:blipFill>
        <p:spPr>
          <a:xfrm>
            <a:off x="666733" y="2597467"/>
            <a:ext cx="228594" cy="177164"/>
          </a:xfrm>
          <a:prstGeom prst="rect">
            <a:avLst/>
          </a:prstGeom>
        </p:spPr>
      </p:pic>
      <p:sp>
        <p:nvSpPr>
          <p:cNvPr id="6" name="TextBox 5"/>
          <p:cNvSpPr txBox="1"/>
          <p:nvPr/>
        </p:nvSpPr>
        <p:spPr>
          <a:xfrm>
            <a:off x="666733" y="342900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Knowledge emerges as a result of </a:t>
            </a:r>
            <a:r>
              <a:rPr sz="1196" b="1">
                <a:solidFill>
                  <a:srgbClr val="1565C0"/>
                </a:solidFill>
              </a:rPr>
              <a:t>shared activity</a:t>
            </a:r>
            <a:r>
              <a:rPr sz="1196" b="0">
                <a:solidFill>
                  <a:srgbClr val="333333"/>
                </a:solidFill>
              </a:rPr>
              <a:t> in the communities of practice introduced by Wenger </a:t>
            </a:r>
          </a:p>
        </p:txBody>
      </p:sp>
      <p:pic>
        <p:nvPicPr>
          <p:cNvPr id="7" name="Picture 6" descr="image.png"/>
          <p:cNvPicPr>
            <a:picLocks noChangeAspect="1"/>
          </p:cNvPicPr>
          <p:nvPr/>
        </p:nvPicPr>
        <p:blipFill>
          <a:blip r:embed="rId4">
            <a:alphaModFix/>
          </a:blip>
          <a:stretch>
            <a:fillRect/>
          </a:stretch>
        </p:blipFill>
        <p:spPr>
          <a:xfrm>
            <a:off x="666733" y="3480434"/>
            <a:ext cx="228594" cy="125729"/>
          </a:xfrm>
          <a:prstGeom prst="rect">
            <a:avLst/>
          </a:prstGeom>
        </p:spPr>
      </p:pic>
      <p:sp>
        <p:nvSpPr>
          <p:cNvPr id="8" name="TextBox 7"/>
          <p:cNvSpPr txBox="1"/>
          <p:nvPr/>
        </p:nvSpPr>
        <p:spPr>
          <a:xfrm>
            <a:off x="666733" y="42862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196" b="1">
                <a:solidFill>
                  <a:srgbClr val="1565C0"/>
                </a:solidFill>
              </a:rPr>
              <a:t>Social learning theory</a:t>
            </a:r>
            <a:r>
              <a:rPr sz="1196" b="0">
                <a:solidFill>
                  <a:srgbClr val="333333"/>
                </a:solidFill>
              </a:rPr>
              <a:t> suggested by Bandura: observation and imitation enhance performance </a:t>
            </a:r>
            <a:r>
              <a:rPr sz="1076" b="0">
                <a:solidFill>
                  <a:srgbClr val="555555"/>
                </a:solidFill>
              </a:rPr>
              <a:t>(Eskiyurt &amp; Özkan, 2024)</a:t>
            </a:r>
            <a:r>
              <a:rPr sz="1196" b="0">
                <a:solidFill>
                  <a:srgbClr val="333333"/>
                </a:solidFill>
              </a:rPr>
              <a:t> </a:t>
            </a:r>
          </a:p>
        </p:txBody>
      </p:sp>
      <p:pic>
        <p:nvPicPr>
          <p:cNvPr id="9" name="Picture 8" descr="image.png"/>
          <p:cNvPicPr>
            <a:picLocks noChangeAspect="1"/>
          </p:cNvPicPr>
          <p:nvPr/>
        </p:nvPicPr>
        <p:blipFill>
          <a:blip r:embed="rId5">
            <a:alphaModFix/>
          </a:blip>
          <a:stretch>
            <a:fillRect/>
          </a:stretch>
        </p:blipFill>
        <p:spPr>
          <a:xfrm>
            <a:off x="666733" y="4323397"/>
            <a:ext cx="228594" cy="154304"/>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Individual Benefits</a:t>
            </a:r>
          </a:p>
        </p:txBody>
      </p:sp>
      <p:sp>
        <p:nvSpPr>
          <p:cNvPr id="4" name="TextBox 3"/>
          <p:cNvSpPr txBox="1"/>
          <p:nvPr/>
        </p:nvSpPr>
        <p:spPr>
          <a:xfrm>
            <a:off x="666733" y="25717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Improves </a:t>
            </a:r>
            <a:r>
              <a:rPr sz="1196" b="1">
                <a:solidFill>
                  <a:srgbClr val="1565C0"/>
                </a:solidFill>
              </a:rPr>
              <a:t>critical thinking, creativity</a:t>
            </a:r>
            <a:r>
              <a:rPr sz="1196" b="0">
                <a:solidFill>
                  <a:srgbClr val="333333"/>
                </a:solidFill>
              </a:rPr>
              <a:t> and problem-solving </a:t>
            </a:r>
            <a:r>
              <a:rPr sz="1076" b="0">
                <a:solidFill>
                  <a:srgbClr val="555555"/>
                </a:solidFill>
              </a:rPr>
              <a:t>(Oswald &amp; Zhao, 2021)</a:t>
            </a:r>
            <a:r>
              <a:rPr sz="1196" b="0">
                <a:solidFill>
                  <a:srgbClr val="333333"/>
                </a:solidFill>
              </a:rPr>
              <a:t> </a:t>
            </a:r>
          </a:p>
        </p:txBody>
      </p:sp>
      <p:pic>
        <p:nvPicPr>
          <p:cNvPr id="5" name="Picture 4" descr="image.png"/>
          <p:cNvPicPr>
            <a:picLocks noChangeAspect="1"/>
          </p:cNvPicPr>
          <p:nvPr/>
        </p:nvPicPr>
        <p:blipFill>
          <a:blip r:embed="rId3">
            <a:alphaModFix/>
          </a:blip>
          <a:stretch>
            <a:fillRect/>
          </a:stretch>
        </p:blipFill>
        <p:spPr>
          <a:xfrm>
            <a:off x="666733" y="2588895"/>
            <a:ext cx="228594" cy="194309"/>
          </a:xfrm>
          <a:prstGeom prst="rect">
            <a:avLst/>
          </a:prstGeom>
        </p:spPr>
      </p:pic>
      <p:sp>
        <p:nvSpPr>
          <p:cNvPr id="6" name="TextBox 5"/>
          <p:cNvSpPr txBox="1"/>
          <p:nvPr/>
        </p:nvSpPr>
        <p:spPr>
          <a:xfrm>
            <a:off x="666733" y="342900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Grows in terms of </a:t>
            </a:r>
            <a:r>
              <a:rPr sz="1196" b="1">
                <a:solidFill>
                  <a:srgbClr val="1565C0"/>
                </a:solidFill>
              </a:rPr>
              <a:t>communication, negotiation</a:t>
            </a:r>
            <a:r>
              <a:rPr sz="1196" b="0">
                <a:solidFill>
                  <a:srgbClr val="333333"/>
                </a:solidFill>
              </a:rPr>
              <a:t> and teamwork </a:t>
            </a:r>
          </a:p>
        </p:txBody>
      </p:sp>
      <p:pic>
        <p:nvPicPr>
          <p:cNvPr id="7" name="Picture 6" descr="image.png"/>
          <p:cNvPicPr>
            <a:picLocks noChangeAspect="1"/>
          </p:cNvPicPr>
          <p:nvPr/>
        </p:nvPicPr>
        <p:blipFill>
          <a:blip r:embed="rId4">
            <a:alphaModFix/>
          </a:blip>
          <a:stretch>
            <a:fillRect/>
          </a:stretch>
        </p:blipFill>
        <p:spPr>
          <a:xfrm>
            <a:off x="666733" y="3446145"/>
            <a:ext cx="228594" cy="194309"/>
          </a:xfrm>
          <a:prstGeom prst="rect">
            <a:avLst/>
          </a:prstGeom>
        </p:spPr>
      </p:pic>
      <p:sp>
        <p:nvSpPr>
          <p:cNvPr id="8" name="TextBox 7"/>
          <p:cNvSpPr txBox="1"/>
          <p:nvPr/>
        </p:nvSpPr>
        <p:spPr>
          <a:xfrm>
            <a:off x="666733" y="42862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Develops </a:t>
            </a:r>
            <a:r>
              <a:rPr sz="1196" b="1">
                <a:solidFill>
                  <a:srgbClr val="1565C0"/>
                </a:solidFill>
              </a:rPr>
              <a:t>confidence, cross-cultural intelligence</a:t>
            </a:r>
            <a:r>
              <a:rPr sz="1196" b="0">
                <a:solidFill>
                  <a:srgbClr val="333333"/>
                </a:solidFill>
              </a:rPr>
              <a:t> and professional identity </a:t>
            </a:r>
          </a:p>
        </p:txBody>
      </p:sp>
      <p:pic>
        <p:nvPicPr>
          <p:cNvPr id="9" name="Picture 8" descr="image.png"/>
          <p:cNvPicPr>
            <a:picLocks noChangeAspect="1"/>
          </p:cNvPicPr>
          <p:nvPr/>
        </p:nvPicPr>
        <p:blipFill>
          <a:blip r:embed="rId5">
            <a:alphaModFix/>
          </a:blip>
          <a:stretch>
            <a:fillRect/>
          </a:stretch>
        </p:blipFill>
        <p:spPr>
          <a:xfrm>
            <a:off x="666733" y="4337684"/>
            <a:ext cx="228594" cy="125729"/>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Organisational Benefits</a:t>
            </a:r>
          </a:p>
        </p:txBody>
      </p:sp>
      <p:sp>
        <p:nvSpPr>
          <p:cNvPr id="4" name="TextBox 3"/>
          <p:cNvSpPr txBox="1"/>
          <p:nvPr/>
        </p:nvSpPr>
        <p:spPr>
          <a:xfrm>
            <a:off x="666733" y="2028825"/>
            <a:ext cx="5000499" cy="933449"/>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2152" b="1">
                <a:solidFill>
                  <a:srgbClr val="102A4C"/>
                </a:solidFill>
              </a:rPr>
              <a:t>1</a:t>
            </a:r>
            <a:r>
              <a:rPr sz="1196" b="0">
                <a:solidFill>
                  <a:srgbClr val="333333"/>
                </a:solidFill>
              </a:rPr>
              <a:t>  </a:t>
            </a:r>
            <a:r>
              <a:rPr sz="1315" b="1">
                <a:solidFill>
                  <a:srgbClr val="102A4C"/>
                </a:solidFill>
              </a:rPr>
              <a:t>Innovation &amp; Knowledge Exchange</a:t>
            </a:r>
            <a:r>
              <a:rPr sz="1196" b="0">
                <a:solidFill>
                  <a:srgbClr val="333333"/>
                </a:solidFill>
              </a:rPr>
              <a:t> Leads in </a:t>
            </a:r>
            <a:r>
              <a:rPr sz="1196" b="1">
                <a:solidFill>
                  <a:srgbClr val="1565C0"/>
                </a:solidFill>
              </a:rPr>
              <a:t>innovations</a:t>
            </a:r>
            <a:r>
              <a:rPr sz="1196" b="0">
                <a:solidFill>
                  <a:srgbClr val="333333"/>
                </a:solidFill>
              </a:rPr>
              <a:t> and cross-departmental exchange of knowledge  </a:t>
            </a:r>
          </a:p>
        </p:txBody>
      </p:sp>
      <p:sp>
        <p:nvSpPr>
          <p:cNvPr id="5" name="TextBox 4"/>
          <p:cNvSpPr txBox="1"/>
          <p:nvPr/>
        </p:nvSpPr>
        <p:spPr>
          <a:xfrm>
            <a:off x="666733" y="3248024"/>
            <a:ext cx="5000499" cy="933449"/>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2152" b="1">
                <a:solidFill>
                  <a:srgbClr val="102A4C"/>
                </a:solidFill>
              </a:rPr>
              <a:t>2</a:t>
            </a:r>
            <a:r>
              <a:rPr sz="1196" b="0">
                <a:solidFill>
                  <a:srgbClr val="333333"/>
                </a:solidFill>
              </a:rPr>
              <a:t>  </a:t>
            </a:r>
            <a:r>
              <a:rPr sz="1315" b="1">
                <a:solidFill>
                  <a:srgbClr val="102A4C"/>
                </a:solidFill>
              </a:rPr>
              <a:t>Performance &amp; Decision-Making</a:t>
            </a:r>
            <a:r>
              <a:rPr sz="1196" b="0">
                <a:solidFill>
                  <a:srgbClr val="333333"/>
                </a:solidFill>
              </a:rPr>
              <a:t> Enhance </a:t>
            </a:r>
            <a:r>
              <a:rPr sz="1196" b="1">
                <a:solidFill>
                  <a:srgbClr val="1565C0"/>
                </a:solidFill>
              </a:rPr>
              <a:t>performance and decision-making</a:t>
            </a:r>
            <a:r>
              <a:rPr sz="1196" b="0">
                <a:solidFill>
                  <a:srgbClr val="333333"/>
                </a:solidFill>
              </a:rPr>
              <a:t> by having common knowledge </a:t>
            </a:r>
            <a:r>
              <a:rPr sz="1076" b="0">
                <a:solidFill>
                  <a:srgbClr val="555555"/>
                </a:solidFill>
              </a:rPr>
              <a:t>(Viberg &amp; Kukulska-Hulme, 2021)</a:t>
            </a:r>
            <a:r>
              <a:rPr sz="1196" b="0">
                <a:solidFill>
                  <a:srgbClr val="333333"/>
                </a:solidFill>
              </a:rPr>
              <a:t>  </a:t>
            </a:r>
          </a:p>
        </p:txBody>
      </p:sp>
      <p:sp>
        <p:nvSpPr>
          <p:cNvPr id="6" name="TextBox 5"/>
          <p:cNvSpPr txBox="1"/>
          <p:nvPr/>
        </p:nvSpPr>
        <p:spPr>
          <a:xfrm>
            <a:off x="666733" y="4467224"/>
            <a:ext cx="5000499" cy="933449"/>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2152" b="1">
                <a:solidFill>
                  <a:srgbClr val="102A4C"/>
                </a:solidFill>
              </a:rPr>
              <a:t>3</a:t>
            </a:r>
            <a:r>
              <a:rPr sz="1196" b="0">
                <a:solidFill>
                  <a:srgbClr val="333333"/>
                </a:solidFill>
              </a:rPr>
              <a:t>  </a:t>
            </a:r>
            <a:r>
              <a:rPr sz="1315" b="1">
                <a:solidFill>
                  <a:srgbClr val="102A4C"/>
                </a:solidFill>
              </a:rPr>
              <a:t>Culture &amp; Talent Retention</a:t>
            </a:r>
            <a:r>
              <a:rPr sz="1196" b="0">
                <a:solidFill>
                  <a:srgbClr val="333333"/>
                </a:solidFill>
              </a:rPr>
              <a:t> Enhances the form of </a:t>
            </a:r>
            <a:r>
              <a:rPr sz="1196" b="1">
                <a:solidFill>
                  <a:srgbClr val="1565C0"/>
                </a:solidFill>
              </a:rPr>
              <a:t>organisational culture, engagement</a:t>
            </a:r>
            <a:r>
              <a:rPr sz="1196" b="0">
                <a:solidFill>
                  <a:srgbClr val="333333"/>
                </a:solidFill>
              </a:rPr>
              <a:t> and talent retention  </a:t>
            </a:r>
          </a:p>
        </p:txBody>
      </p:sp>
      <p:sp>
        <p:nvSpPr>
          <p:cNvPr id="7" name="Rectangle 6"/>
          <p:cNvSpPr/>
          <p:nvPr/>
        </p:nvSpPr>
        <p:spPr>
          <a:xfrm>
            <a:off x="6524461" y="1952624"/>
            <a:ext cx="5000499" cy="3809999"/>
          </a:xfrm>
          <a:prstGeom prst="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Cooperative Learning in the Global Business</a:t>
            </a:r>
          </a:p>
        </p:txBody>
      </p:sp>
      <p:sp>
        <p:nvSpPr>
          <p:cNvPr id="4" name="TextBox 3"/>
          <p:cNvSpPr txBox="1"/>
          <p:nvPr/>
        </p:nvSpPr>
        <p:spPr>
          <a:xfrm>
            <a:off x="666733" y="25717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Vital in </a:t>
            </a:r>
            <a:r>
              <a:rPr sz="1196" b="1">
                <a:solidFill>
                  <a:srgbClr val="1565C0"/>
                </a:solidFill>
              </a:rPr>
              <a:t>multinationals</a:t>
            </a:r>
            <a:r>
              <a:rPr sz="1196" b="0">
                <a:solidFill>
                  <a:srgbClr val="333333"/>
                </a:solidFill>
              </a:rPr>
              <a:t> that work in different cultures and time zones </a:t>
            </a:r>
          </a:p>
        </p:txBody>
      </p:sp>
      <p:pic>
        <p:nvPicPr>
          <p:cNvPr id="5" name="Picture 4" descr="image.png"/>
          <p:cNvPicPr>
            <a:picLocks noChangeAspect="1"/>
          </p:cNvPicPr>
          <p:nvPr/>
        </p:nvPicPr>
        <p:blipFill>
          <a:blip r:embed="rId3">
            <a:alphaModFix/>
          </a:blip>
          <a:stretch>
            <a:fillRect/>
          </a:stretch>
        </p:blipFill>
        <p:spPr>
          <a:xfrm>
            <a:off x="666733" y="2588895"/>
            <a:ext cx="228594" cy="194309"/>
          </a:xfrm>
          <a:prstGeom prst="rect">
            <a:avLst/>
          </a:prstGeom>
        </p:spPr>
      </p:pic>
      <p:sp>
        <p:nvSpPr>
          <p:cNvPr id="6" name="TextBox 5"/>
          <p:cNvSpPr txBox="1"/>
          <p:nvPr/>
        </p:nvSpPr>
        <p:spPr>
          <a:xfrm>
            <a:off x="666733" y="342900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Promotes </a:t>
            </a:r>
            <a:r>
              <a:rPr sz="1196" b="1">
                <a:solidFill>
                  <a:srgbClr val="1565C0"/>
                </a:solidFill>
              </a:rPr>
              <a:t>interpersonal work</a:t>
            </a:r>
            <a:r>
              <a:rPr sz="1196" b="0">
                <a:solidFill>
                  <a:srgbClr val="333333"/>
                </a:solidFill>
              </a:rPr>
              <a:t> and online collaboration tools </a:t>
            </a:r>
            <a:r>
              <a:rPr sz="1076" b="0">
                <a:solidFill>
                  <a:srgbClr val="555555"/>
                </a:solidFill>
              </a:rPr>
              <a:t>(Moore, 2021)</a:t>
            </a:r>
            <a:r>
              <a:rPr sz="1196" b="0">
                <a:solidFill>
                  <a:srgbClr val="333333"/>
                </a:solidFill>
              </a:rPr>
              <a:t> </a:t>
            </a:r>
          </a:p>
        </p:txBody>
      </p:sp>
      <p:pic>
        <p:nvPicPr>
          <p:cNvPr id="7" name="Picture 6" descr="image.png"/>
          <p:cNvPicPr>
            <a:picLocks noChangeAspect="1"/>
          </p:cNvPicPr>
          <p:nvPr/>
        </p:nvPicPr>
        <p:blipFill>
          <a:blip r:embed="rId4">
            <a:alphaModFix/>
          </a:blip>
          <a:stretch>
            <a:fillRect/>
          </a:stretch>
        </p:blipFill>
        <p:spPr>
          <a:xfrm>
            <a:off x="666733" y="3460432"/>
            <a:ext cx="228594" cy="165734"/>
          </a:xfrm>
          <a:prstGeom prst="rect">
            <a:avLst/>
          </a:prstGeom>
        </p:spPr>
      </p:pic>
      <p:sp>
        <p:nvSpPr>
          <p:cNvPr id="8" name="TextBox 7"/>
          <p:cNvSpPr txBox="1"/>
          <p:nvPr/>
        </p:nvSpPr>
        <p:spPr>
          <a:xfrm>
            <a:off x="666733" y="42862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Facilitates active </a:t>
            </a:r>
            <a:r>
              <a:rPr sz="1196" b="1">
                <a:solidFill>
                  <a:srgbClr val="1565C0"/>
                </a:solidFill>
              </a:rPr>
              <a:t>worldwide knowledge exchange</a:t>
            </a:r>
            <a:r>
              <a:rPr sz="1196" b="0">
                <a:solidFill>
                  <a:srgbClr val="333333"/>
                </a:solidFill>
              </a:rPr>
              <a:t> and lifelong learning </a:t>
            </a:r>
          </a:p>
        </p:txBody>
      </p:sp>
      <p:pic>
        <p:nvPicPr>
          <p:cNvPr id="9" name="Picture 8" descr="image.png"/>
          <p:cNvPicPr>
            <a:picLocks noChangeAspect="1"/>
          </p:cNvPicPr>
          <p:nvPr/>
        </p:nvPicPr>
        <p:blipFill>
          <a:blip r:embed="rId5">
            <a:alphaModFix/>
          </a:blip>
          <a:stretch>
            <a:fillRect/>
          </a:stretch>
        </p:blipFill>
        <p:spPr>
          <a:xfrm>
            <a:off x="666733" y="4291965"/>
            <a:ext cx="228594" cy="217170"/>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Industry Analysis</a:t>
            </a:r>
          </a:p>
        </p:txBody>
      </p:sp>
      <p:sp>
        <p:nvSpPr>
          <p:cNvPr id="4" name="TextBox 3"/>
          <p:cNvSpPr txBox="1"/>
          <p:nvPr/>
        </p:nvSpPr>
        <p:spPr>
          <a:xfrm>
            <a:off x="666733" y="2381250"/>
            <a:ext cx="5000499" cy="600075"/>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315" b="1">
                <a:solidFill>
                  <a:srgbClr val="333333"/>
                </a:solidFill>
              </a:rPr>
              <a:t>Google:</a:t>
            </a:r>
            <a:r>
              <a:rPr sz="1196" b="0">
                <a:solidFill>
                  <a:srgbClr val="333333"/>
                </a:solidFill>
              </a:rPr>
              <a:t> </a:t>
            </a:r>
            <a:r>
              <a:rPr sz="1196" b="1">
                <a:solidFill>
                  <a:srgbClr val="1565C0"/>
                </a:solidFill>
              </a:rPr>
              <a:t>cross-functional teams</a:t>
            </a:r>
            <a:r>
              <a:rPr sz="1196" b="0">
                <a:solidFill>
                  <a:srgbClr val="333333"/>
                </a:solidFill>
              </a:rPr>
              <a:t> are faster at innovation of products </a:t>
            </a:r>
          </a:p>
        </p:txBody>
      </p:sp>
      <p:pic>
        <p:nvPicPr>
          <p:cNvPr id="5" name="Picture 4" descr="image.png"/>
          <p:cNvPicPr>
            <a:picLocks noChangeAspect="1"/>
          </p:cNvPicPr>
          <p:nvPr/>
        </p:nvPicPr>
        <p:blipFill>
          <a:blip r:embed="rId3">
            <a:alphaModFix/>
          </a:blip>
          <a:stretch>
            <a:fillRect/>
          </a:stretch>
        </p:blipFill>
        <p:spPr>
          <a:xfrm>
            <a:off x="666733" y="2406967"/>
            <a:ext cx="228594" cy="177164"/>
          </a:xfrm>
          <a:prstGeom prst="rect">
            <a:avLst/>
          </a:prstGeom>
        </p:spPr>
      </p:pic>
      <p:sp>
        <p:nvSpPr>
          <p:cNvPr id="6" name="TextBox 5"/>
          <p:cNvSpPr txBox="1"/>
          <p:nvPr/>
        </p:nvSpPr>
        <p:spPr>
          <a:xfrm>
            <a:off x="666733" y="3276599"/>
            <a:ext cx="5000499" cy="885825"/>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315" b="1">
                <a:solidFill>
                  <a:srgbClr val="333333"/>
                </a:solidFill>
              </a:rPr>
              <a:t>Toyota:</a:t>
            </a:r>
            <a:r>
              <a:rPr sz="1196" b="0">
                <a:solidFill>
                  <a:srgbClr val="333333"/>
                </a:solidFill>
              </a:rPr>
              <a:t> </a:t>
            </a:r>
            <a:r>
              <a:rPr sz="1196" b="1">
                <a:solidFill>
                  <a:srgbClr val="1565C0"/>
                </a:solidFill>
              </a:rPr>
              <a:t>Kaizen collaborative learning</a:t>
            </a:r>
            <a:r>
              <a:rPr sz="1196" b="0">
                <a:solidFill>
                  <a:srgbClr val="333333"/>
                </a:solidFill>
              </a:rPr>
              <a:t> is an effective way to enhance performance and efficiency </a:t>
            </a:r>
            <a:r>
              <a:rPr sz="1076" b="0">
                <a:solidFill>
                  <a:srgbClr val="555555"/>
                </a:solidFill>
              </a:rPr>
              <a:t>(Chen, Jin &amp; Wang, 2023)</a:t>
            </a:r>
            <a:r>
              <a:rPr sz="1196" b="0">
                <a:solidFill>
                  <a:srgbClr val="333333"/>
                </a:solidFill>
              </a:rPr>
              <a:t> </a:t>
            </a:r>
          </a:p>
        </p:txBody>
      </p:sp>
      <p:pic>
        <p:nvPicPr>
          <p:cNvPr id="7" name="Picture 6" descr="image.png"/>
          <p:cNvPicPr>
            <a:picLocks noChangeAspect="1"/>
          </p:cNvPicPr>
          <p:nvPr/>
        </p:nvPicPr>
        <p:blipFill>
          <a:blip r:embed="rId4">
            <a:alphaModFix/>
          </a:blip>
          <a:stretch>
            <a:fillRect/>
          </a:stretch>
        </p:blipFill>
        <p:spPr>
          <a:xfrm>
            <a:off x="666733" y="3298031"/>
            <a:ext cx="228594" cy="185737"/>
          </a:xfrm>
          <a:prstGeom prst="rect">
            <a:avLst/>
          </a:prstGeom>
        </p:spPr>
      </p:pic>
      <p:sp>
        <p:nvSpPr>
          <p:cNvPr id="8" name="TextBox 7"/>
          <p:cNvSpPr txBox="1"/>
          <p:nvPr/>
        </p:nvSpPr>
        <p:spPr>
          <a:xfrm>
            <a:off x="666733" y="4438649"/>
            <a:ext cx="5000499" cy="600075"/>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315" b="1">
                <a:solidFill>
                  <a:srgbClr val="333333"/>
                </a:solidFill>
              </a:rPr>
              <a:t>Unilever:</a:t>
            </a:r>
            <a:r>
              <a:rPr sz="1196" b="0">
                <a:solidFill>
                  <a:srgbClr val="333333"/>
                </a:solidFill>
              </a:rPr>
              <a:t> </a:t>
            </a:r>
            <a:r>
              <a:rPr sz="1196" b="1">
                <a:solidFill>
                  <a:srgbClr val="1565C0"/>
                </a:solidFill>
              </a:rPr>
              <a:t>international learning courses</a:t>
            </a:r>
            <a:r>
              <a:rPr sz="1196" b="0">
                <a:solidFill>
                  <a:srgbClr val="333333"/>
                </a:solidFill>
              </a:rPr>
              <a:t> build leadership and problem-solving </a:t>
            </a:r>
          </a:p>
        </p:txBody>
      </p:sp>
      <p:pic>
        <p:nvPicPr>
          <p:cNvPr id="9" name="Picture 8" descr="image.png"/>
          <p:cNvPicPr>
            <a:picLocks noChangeAspect="1"/>
          </p:cNvPicPr>
          <p:nvPr/>
        </p:nvPicPr>
        <p:blipFill>
          <a:blip r:embed="rId5">
            <a:alphaModFix/>
          </a:blip>
          <a:stretch>
            <a:fillRect/>
          </a:stretch>
        </p:blipFill>
        <p:spPr>
          <a:xfrm>
            <a:off x="666733" y="4464367"/>
            <a:ext cx="228594" cy="177164"/>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Limitations and Challenges</a:t>
            </a:r>
          </a:p>
        </p:txBody>
      </p:sp>
      <p:sp>
        <p:nvSpPr>
          <p:cNvPr id="4" name="TextBox 3"/>
          <p:cNvSpPr txBox="1"/>
          <p:nvPr/>
        </p:nvSpPr>
        <p:spPr>
          <a:xfrm>
            <a:off x="666733" y="2714625"/>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196" b="1">
                <a:solidFill>
                  <a:srgbClr val="1565C0"/>
                </a:solidFill>
              </a:rPr>
              <a:t>Multinational team cultural differences</a:t>
            </a:r>
            <a:r>
              <a:rPr sz="1196" b="0">
                <a:solidFill>
                  <a:srgbClr val="333333"/>
                </a:solidFill>
              </a:rPr>
              <a:t> and communication conflict </a:t>
            </a:r>
          </a:p>
        </p:txBody>
      </p:sp>
      <p:pic>
        <p:nvPicPr>
          <p:cNvPr id="5" name="Picture 4" descr="image.png"/>
          <p:cNvPicPr>
            <a:picLocks noChangeAspect="1"/>
          </p:cNvPicPr>
          <p:nvPr/>
        </p:nvPicPr>
        <p:blipFill>
          <a:blip r:embed="rId3">
            <a:alphaModFix/>
          </a:blip>
          <a:stretch>
            <a:fillRect/>
          </a:stretch>
        </p:blipFill>
        <p:spPr>
          <a:xfrm>
            <a:off x="666733" y="2731770"/>
            <a:ext cx="228594" cy="194309"/>
          </a:xfrm>
          <a:prstGeom prst="rect">
            <a:avLst/>
          </a:prstGeom>
        </p:spPr>
      </p:pic>
      <p:sp>
        <p:nvSpPr>
          <p:cNvPr id="6" name="TextBox 5"/>
          <p:cNvSpPr txBox="1"/>
          <p:nvPr/>
        </p:nvSpPr>
        <p:spPr>
          <a:xfrm>
            <a:off x="666733" y="3571875"/>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Threat of </a:t>
            </a:r>
            <a:r>
              <a:rPr sz="1196" b="1">
                <a:solidFill>
                  <a:srgbClr val="1565C0"/>
                </a:solidFill>
              </a:rPr>
              <a:t>inequality and social loafing</a:t>
            </a:r>
            <a:r>
              <a:rPr sz="1196" b="0">
                <a:solidFill>
                  <a:srgbClr val="333333"/>
                </a:solidFill>
              </a:rPr>
              <a:t> in teamwork </a:t>
            </a:r>
            <a:r>
              <a:rPr sz="1076" b="0">
                <a:solidFill>
                  <a:srgbClr val="555555"/>
                </a:solidFill>
              </a:rPr>
              <a:t>(Hackett et al. 2023)</a:t>
            </a:r>
            <a:r>
              <a:rPr sz="1196" b="0">
                <a:solidFill>
                  <a:srgbClr val="333333"/>
                </a:solidFill>
              </a:rPr>
              <a:t> </a:t>
            </a:r>
          </a:p>
        </p:txBody>
      </p:sp>
      <p:pic>
        <p:nvPicPr>
          <p:cNvPr id="7" name="Picture 6" descr="image.png"/>
          <p:cNvPicPr>
            <a:picLocks noChangeAspect="1"/>
          </p:cNvPicPr>
          <p:nvPr/>
        </p:nvPicPr>
        <p:blipFill>
          <a:blip r:embed="rId4">
            <a:alphaModFix/>
          </a:blip>
          <a:stretch>
            <a:fillRect/>
          </a:stretch>
        </p:blipFill>
        <p:spPr>
          <a:xfrm>
            <a:off x="666733" y="3614737"/>
            <a:ext cx="228594" cy="142875"/>
          </a:xfrm>
          <a:prstGeom prst="rect">
            <a:avLst/>
          </a:prstGeom>
        </p:spPr>
      </p:pic>
      <p:sp>
        <p:nvSpPr>
          <p:cNvPr id="8" name="TextBox 7"/>
          <p:cNvSpPr txBox="1"/>
          <p:nvPr/>
        </p:nvSpPr>
        <p:spPr>
          <a:xfrm>
            <a:off x="666733" y="4429125"/>
            <a:ext cx="5000499" cy="285750"/>
          </a:xfrm>
          <a:prstGeom prst="rect">
            <a:avLst/>
          </a:prstGeom>
          <a:noFill/>
        </p:spPr>
        <p:txBody>
          <a:bodyPr wrap="non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196" b="1">
                <a:solidFill>
                  <a:srgbClr val="1565C0"/>
                </a:solidFill>
              </a:rPr>
              <a:t>Slow decision-making</a:t>
            </a:r>
            <a:r>
              <a:rPr sz="1196" b="0">
                <a:solidFill>
                  <a:srgbClr val="333333"/>
                </a:solidFill>
              </a:rPr>
              <a:t> and reliance on technology </a:t>
            </a:r>
          </a:p>
        </p:txBody>
      </p:sp>
      <p:pic>
        <p:nvPicPr>
          <p:cNvPr id="9" name="Picture 8" descr="image.png"/>
          <p:cNvPicPr>
            <a:picLocks noChangeAspect="1"/>
          </p:cNvPicPr>
          <p:nvPr/>
        </p:nvPicPr>
        <p:blipFill>
          <a:blip r:embed="rId5">
            <a:alphaModFix/>
          </a:blip>
          <a:stretch>
            <a:fillRect/>
          </a:stretch>
        </p:blipFill>
        <p:spPr>
          <a:xfrm>
            <a:off x="666733" y="4446270"/>
            <a:ext cx="228594" cy="194309"/>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How to Enhance Collaborative Learning</a:t>
            </a:r>
          </a:p>
        </p:txBody>
      </p:sp>
      <p:sp>
        <p:nvSpPr>
          <p:cNvPr id="4" name="TextBox 3"/>
          <p:cNvSpPr txBox="1"/>
          <p:nvPr/>
        </p:nvSpPr>
        <p:spPr>
          <a:xfrm>
            <a:off x="666733" y="2714625"/>
            <a:ext cx="5000499" cy="285750"/>
          </a:xfrm>
          <a:prstGeom prst="rect">
            <a:avLst/>
          </a:prstGeom>
          <a:noFill/>
        </p:spPr>
        <p:txBody>
          <a:bodyPr wrap="non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Develop </a:t>
            </a:r>
            <a:r>
              <a:rPr sz="1196" b="1">
                <a:solidFill>
                  <a:srgbClr val="1565C0"/>
                </a:solidFill>
              </a:rPr>
              <a:t>roles and expectations</a:t>
            </a:r>
            <a:r>
              <a:rPr sz="1196" b="0">
                <a:solidFill>
                  <a:srgbClr val="333333"/>
                </a:solidFill>
              </a:rPr>
              <a:t> and accountability </a:t>
            </a:r>
          </a:p>
        </p:txBody>
      </p:sp>
      <p:pic>
        <p:nvPicPr>
          <p:cNvPr id="5" name="Picture 4" descr="image.png"/>
          <p:cNvPicPr>
            <a:picLocks noChangeAspect="1"/>
          </p:cNvPicPr>
          <p:nvPr/>
        </p:nvPicPr>
        <p:blipFill>
          <a:blip r:embed="rId3">
            <a:alphaModFix/>
          </a:blip>
          <a:stretch>
            <a:fillRect/>
          </a:stretch>
        </p:blipFill>
        <p:spPr>
          <a:xfrm>
            <a:off x="666733" y="2730341"/>
            <a:ext cx="228594" cy="197167"/>
          </a:xfrm>
          <a:prstGeom prst="rect">
            <a:avLst/>
          </a:prstGeom>
        </p:spPr>
      </p:pic>
      <p:sp>
        <p:nvSpPr>
          <p:cNvPr id="6" name="TextBox 5"/>
          <p:cNvSpPr txBox="1"/>
          <p:nvPr/>
        </p:nvSpPr>
        <p:spPr>
          <a:xfrm>
            <a:off x="666733" y="3286125"/>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Apply </a:t>
            </a:r>
            <a:r>
              <a:rPr sz="1196" b="1">
                <a:solidFill>
                  <a:srgbClr val="1565C0"/>
                </a:solidFill>
              </a:rPr>
              <a:t>culturally inclusive communication</a:t>
            </a:r>
            <a:r>
              <a:rPr sz="1196" b="0">
                <a:solidFill>
                  <a:srgbClr val="333333"/>
                </a:solidFill>
              </a:rPr>
              <a:t> and conflict resolution </a:t>
            </a:r>
            <a:r>
              <a:rPr sz="1076" b="0">
                <a:solidFill>
                  <a:srgbClr val="555555"/>
                </a:solidFill>
              </a:rPr>
              <a:t>(Bhaduri, 2024)</a:t>
            </a:r>
            <a:r>
              <a:rPr sz="1196" b="0">
                <a:solidFill>
                  <a:srgbClr val="333333"/>
                </a:solidFill>
              </a:rPr>
              <a:t> </a:t>
            </a:r>
          </a:p>
        </p:txBody>
      </p:sp>
      <p:pic>
        <p:nvPicPr>
          <p:cNvPr id="7" name="Picture 6" descr="image.png"/>
          <p:cNvPicPr>
            <a:picLocks noChangeAspect="1"/>
          </p:cNvPicPr>
          <p:nvPr/>
        </p:nvPicPr>
        <p:blipFill>
          <a:blip r:embed="rId4">
            <a:alphaModFix/>
          </a:blip>
          <a:stretch>
            <a:fillRect/>
          </a:stretch>
        </p:blipFill>
        <p:spPr>
          <a:xfrm>
            <a:off x="666733" y="3317557"/>
            <a:ext cx="228594" cy="165734"/>
          </a:xfrm>
          <a:prstGeom prst="rect">
            <a:avLst/>
          </a:prstGeom>
        </p:spPr>
      </p:pic>
      <p:sp>
        <p:nvSpPr>
          <p:cNvPr id="8" name="TextBox 7"/>
          <p:cNvSpPr txBox="1"/>
          <p:nvPr/>
        </p:nvSpPr>
        <p:spPr>
          <a:xfrm>
            <a:off x="666733" y="4143375"/>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Give </a:t>
            </a:r>
            <a:r>
              <a:rPr sz="1196" b="1">
                <a:solidFill>
                  <a:srgbClr val="1565C0"/>
                </a:solidFill>
              </a:rPr>
              <a:t>frequent feedback, reflection</a:t>
            </a:r>
            <a:r>
              <a:rPr sz="1196" b="0">
                <a:solidFill>
                  <a:srgbClr val="333333"/>
                </a:solidFill>
              </a:rPr>
              <a:t> and professional development opportunities </a:t>
            </a:r>
          </a:p>
        </p:txBody>
      </p:sp>
      <p:pic>
        <p:nvPicPr>
          <p:cNvPr id="9" name="Picture 8" descr="image.png"/>
          <p:cNvPicPr>
            <a:picLocks noChangeAspect="1"/>
          </p:cNvPicPr>
          <p:nvPr/>
        </p:nvPicPr>
        <p:blipFill>
          <a:blip r:embed="rId5">
            <a:alphaModFix/>
          </a:blip>
          <a:stretch>
            <a:fillRect/>
          </a:stretch>
        </p:blipFill>
        <p:spPr>
          <a:xfrm>
            <a:off x="666733" y="4160520"/>
            <a:ext cx="228594" cy="194309"/>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Conclusion</a:t>
            </a:r>
          </a:p>
        </p:txBody>
      </p:sp>
      <p:sp>
        <p:nvSpPr>
          <p:cNvPr id="4" name="TextBox 3"/>
          <p:cNvSpPr txBox="1"/>
          <p:nvPr/>
        </p:nvSpPr>
        <p:spPr>
          <a:xfrm>
            <a:off x="666733" y="25717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196" b="1">
                <a:solidFill>
                  <a:srgbClr val="1565C0"/>
                </a:solidFill>
              </a:rPr>
              <a:t>Team learning enhances</a:t>
            </a:r>
            <a:r>
              <a:rPr sz="1196" b="0">
                <a:solidFill>
                  <a:srgbClr val="333333"/>
                </a:solidFill>
              </a:rPr>
              <a:t> the performance of individuals and organisations </a:t>
            </a:r>
          </a:p>
        </p:txBody>
      </p:sp>
      <p:pic>
        <p:nvPicPr>
          <p:cNvPr id="5" name="Picture 4" descr="image.png"/>
          <p:cNvPicPr>
            <a:picLocks noChangeAspect="1"/>
          </p:cNvPicPr>
          <p:nvPr/>
        </p:nvPicPr>
        <p:blipFill>
          <a:blip r:embed="rId3">
            <a:alphaModFix/>
          </a:blip>
          <a:stretch>
            <a:fillRect/>
          </a:stretch>
        </p:blipFill>
        <p:spPr>
          <a:xfrm>
            <a:off x="666733" y="2623184"/>
            <a:ext cx="228594" cy="125729"/>
          </a:xfrm>
          <a:prstGeom prst="rect">
            <a:avLst/>
          </a:prstGeom>
        </p:spPr>
      </p:pic>
      <p:sp>
        <p:nvSpPr>
          <p:cNvPr id="6" name="TextBox 5"/>
          <p:cNvSpPr txBox="1"/>
          <p:nvPr/>
        </p:nvSpPr>
        <p:spPr>
          <a:xfrm>
            <a:off x="666733" y="342900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There are </a:t>
            </a:r>
            <a:r>
              <a:rPr sz="1196" b="1">
                <a:solidFill>
                  <a:srgbClr val="1565C0"/>
                </a:solidFill>
              </a:rPr>
              <a:t>challenges that can be solved</a:t>
            </a:r>
            <a:r>
              <a:rPr sz="1196" b="0">
                <a:solidFill>
                  <a:srgbClr val="333333"/>
                </a:solidFill>
              </a:rPr>
              <a:t> through strategic solutions </a:t>
            </a:r>
          </a:p>
        </p:txBody>
      </p:sp>
      <p:pic>
        <p:nvPicPr>
          <p:cNvPr id="7" name="Picture 6" descr="image.png"/>
          <p:cNvPicPr>
            <a:picLocks noChangeAspect="1"/>
          </p:cNvPicPr>
          <p:nvPr/>
        </p:nvPicPr>
        <p:blipFill>
          <a:blip r:embed="rId4">
            <a:alphaModFix/>
          </a:blip>
          <a:stretch>
            <a:fillRect/>
          </a:stretch>
        </p:blipFill>
        <p:spPr>
          <a:xfrm>
            <a:off x="666733" y="3454717"/>
            <a:ext cx="228594" cy="177164"/>
          </a:xfrm>
          <a:prstGeom prst="rect">
            <a:avLst/>
          </a:prstGeom>
        </p:spPr>
      </p:pic>
      <p:sp>
        <p:nvSpPr>
          <p:cNvPr id="8" name="TextBox 7"/>
          <p:cNvSpPr txBox="1"/>
          <p:nvPr/>
        </p:nvSpPr>
        <p:spPr>
          <a:xfrm>
            <a:off x="666733" y="4286250"/>
            <a:ext cx="5000499" cy="571500"/>
          </a:xfrm>
          <a:prstGeom prst="rect">
            <a:avLst/>
          </a:prstGeom>
          <a:noFill/>
        </p:spPr>
        <p:txBody>
          <a:bodyPr wrap="square" lIns="182880" tIns="54864" rIns="73152" bIns="54864" anchor="ctr">
            <a:spAutoFit/>
          </a:bodyPr>
          <a:lstStyle/>
          <a:p>
            <a:pPr algn="l">
              <a:lnSpc>
                <a:spcPts val="1950"/>
              </a:lnSpc>
              <a:spcBef>
                <a:spcPts val="0"/>
              </a:spcBef>
              <a:spcAft>
                <a:spcPts val="1950"/>
              </a:spcAft>
            </a:pPr>
            <a:r>
              <a:rPr sz="1196" b="0">
                <a:solidFill>
                  <a:srgbClr val="333333"/>
                </a:solidFill>
              </a:rPr>
              <a:t> </a:t>
            </a:r>
            <a:r>
              <a:rPr sz="1104"/>
              <a:t>  </a:t>
            </a:r>
            <a:r>
              <a:rPr sz="1196" b="0">
                <a:solidFill>
                  <a:srgbClr val="333333"/>
                </a:solidFill>
              </a:rPr>
              <a:t> </a:t>
            </a:r>
            <a:r>
              <a:rPr sz="1196" b="1">
                <a:solidFill>
                  <a:srgbClr val="1565C0"/>
                </a:solidFill>
              </a:rPr>
              <a:t>Key success competency</a:t>
            </a:r>
            <a:r>
              <a:rPr sz="1196" b="0">
                <a:solidFill>
                  <a:srgbClr val="333333"/>
                </a:solidFill>
              </a:rPr>
              <a:t> in a multicultural, globalised workplace </a:t>
            </a:r>
          </a:p>
        </p:txBody>
      </p:sp>
      <p:pic>
        <p:nvPicPr>
          <p:cNvPr id="9" name="Picture 8" descr="image.png"/>
          <p:cNvPicPr>
            <a:picLocks noChangeAspect="1"/>
          </p:cNvPicPr>
          <p:nvPr/>
        </p:nvPicPr>
        <p:blipFill>
          <a:blip r:embed="rId5">
            <a:alphaModFix/>
          </a:blip>
          <a:stretch>
            <a:fillRect/>
          </a:stretch>
        </p:blipFill>
        <p:spPr>
          <a:xfrm>
            <a:off x="666733" y="4303395"/>
            <a:ext cx="228594" cy="194309"/>
          </a:xfrm>
          <a:prstGeom prst="rect">
            <a:avLst/>
          </a:prstGeom>
        </p:spPr>
      </p:pic>
      <p:sp>
        <p:nvSpPr>
          <p:cNvPr id="10" name="Rectangle 9"/>
          <p:cNvSpPr/>
          <p:nvPr/>
        </p:nvSpPr>
        <p:spPr>
          <a:xfrm>
            <a:off x="6524461" y="1952624"/>
            <a:ext cx="5000499" cy="3809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102A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References</a:t>
            </a:r>
          </a:p>
        </p:txBody>
      </p:sp>
      <p:pic>
        <p:nvPicPr>
          <p:cNvPr id="4" name="Picture 3" descr="image.png"/>
          <p:cNvPicPr>
            <a:picLocks noChangeAspect="1"/>
          </p:cNvPicPr>
          <p:nvPr/>
        </p:nvPicPr>
        <p:blipFill>
          <a:blip r:embed="rId2">
            <a:alphaModFix/>
          </a:blip>
          <a:stretch>
            <a:fillRect/>
          </a:stretch>
        </p:blipFill>
        <p:spPr>
          <a:xfrm>
            <a:off x="666733" y="1176337"/>
            <a:ext cx="266693" cy="200025"/>
          </a:xfrm>
          <a:prstGeom prst="rect">
            <a:avLst/>
          </a:prstGeom>
        </p:spPr>
      </p:pic>
      <p:sp>
        <p:nvSpPr>
          <p:cNvPr id="5" name="TextBox 4"/>
          <p:cNvSpPr txBox="1"/>
          <p:nvPr/>
        </p:nvSpPr>
        <p:spPr>
          <a:xfrm>
            <a:off x="1076298" y="1143000"/>
            <a:ext cx="1371565" cy="266699"/>
          </a:xfrm>
          <a:prstGeom prst="rect">
            <a:avLst/>
          </a:prstGeom>
          <a:noFill/>
        </p:spPr>
        <p:txBody>
          <a:bodyPr wrap="none" lIns="73152" tIns="54864" rIns="73152" bIns="54864" anchor="ctr">
            <a:spAutoFit/>
          </a:bodyPr>
          <a:lstStyle/>
          <a:p>
            <a:pPr algn="l">
              <a:spcBef>
                <a:spcPts val="0"/>
              </a:spcBef>
              <a:spcAft>
                <a:spcPts val="0"/>
              </a:spcAft>
            </a:pPr>
            <a:r>
              <a:rPr sz="1315" b="1">
                <a:solidFill>
                  <a:srgbClr val="102A4C"/>
                </a:solidFill>
              </a:rPr>
              <a:t>APA References</a:t>
            </a:r>
          </a:p>
        </p:txBody>
      </p:sp>
      <p:sp>
        <p:nvSpPr>
          <p:cNvPr id="6" name="Rounded Rectangle 5"/>
          <p:cNvSpPr/>
          <p:nvPr/>
        </p:nvSpPr>
        <p:spPr>
          <a:xfrm>
            <a:off x="666733" y="1600200"/>
            <a:ext cx="10858228" cy="7839074"/>
          </a:xfrm>
          <a:prstGeom prst="roundRect">
            <a:avLst>
              <a:gd name="adj" fmla="val 1944"/>
            </a:avLst>
          </a:prstGeom>
          <a:solidFill>
            <a:srgbClr val="F5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04852" y="1838324"/>
            <a:ext cx="10381990" cy="600075"/>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Bhaduri, S.</a:t>
            </a:r>
            <a:r>
              <a:rPr sz="1076" b="0">
                <a:solidFill>
                  <a:srgbClr val="333333"/>
                </a:solidFill>
              </a:rPr>
              <a:t> </a:t>
            </a:r>
            <a:r>
              <a:rPr sz="1076" b="1">
                <a:solidFill>
                  <a:srgbClr val="333333"/>
                </a:solidFill>
              </a:rPr>
              <a:t>(2024, August 6).</a:t>
            </a:r>
            <a:r>
              <a:rPr sz="1076" b="0">
                <a:solidFill>
                  <a:srgbClr val="333333"/>
                </a:solidFill>
              </a:rPr>
              <a:t> How to Drive Collaborative Learning in The Modern Workplace. </a:t>
            </a:r>
            <a:r>
              <a:rPr sz="1076" b="0">
                <a:solidFill>
                  <a:srgbClr val="555555"/>
                </a:solidFill>
              </a:rPr>
              <a:t>EI Powered by MPS.</a:t>
            </a:r>
            <a:r>
              <a:rPr sz="1076" b="0">
                <a:solidFill>
                  <a:srgbClr val="333333"/>
                </a:solidFill>
              </a:rPr>
              <a:t> Retrieved on 3 December from: </a:t>
            </a:r>
            <a:r>
              <a:rPr sz="1076" b="0">
                <a:solidFill>
                  <a:srgbClr val="1565C0"/>
                </a:solidFill>
              </a:rPr>
              <a:t>https://www.eidesign.net/how-to-drive-collaborative-learning-in-the-modern-workplace</a:t>
            </a:r>
            <a:r>
              <a:rPr sz="1076" b="0">
                <a:solidFill>
                  <a:srgbClr val="333333"/>
                </a:solidFill>
              </a:rPr>
              <a:t> </a:t>
            </a:r>
          </a:p>
        </p:txBody>
      </p:sp>
      <p:sp>
        <p:nvSpPr>
          <p:cNvPr id="8" name="TextBox 7"/>
          <p:cNvSpPr txBox="1"/>
          <p:nvPr/>
        </p:nvSpPr>
        <p:spPr>
          <a:xfrm>
            <a:off x="904852" y="2590799"/>
            <a:ext cx="10381990" cy="600075"/>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Chen, H., Jin, Q., &amp; Wang, X.</a:t>
            </a:r>
            <a:r>
              <a:rPr sz="1076" b="0">
                <a:solidFill>
                  <a:srgbClr val="333333"/>
                </a:solidFill>
              </a:rPr>
              <a:t> </a:t>
            </a:r>
            <a:r>
              <a:rPr sz="1076" b="1">
                <a:solidFill>
                  <a:srgbClr val="333333"/>
                </a:solidFill>
              </a:rPr>
              <a:t>(2023).</a:t>
            </a:r>
            <a:r>
              <a:rPr sz="1076" b="0">
                <a:solidFill>
                  <a:srgbClr val="333333"/>
                </a:solidFill>
              </a:rPr>
              <a:t> How Embeddedness Affects the Evolution of Collaboration: The Role of Knowledge Stock and Social Interactions. </a:t>
            </a:r>
            <a:r>
              <a:rPr sz="1076" b="0">
                <a:solidFill>
                  <a:srgbClr val="555555"/>
                </a:solidFill>
              </a:rPr>
              <a:t>ArXiv.org.</a:t>
            </a:r>
            <a:r>
              <a:rPr sz="1076" b="0">
                <a:solidFill>
                  <a:srgbClr val="333333"/>
                </a:solidFill>
              </a:rPr>
              <a:t> Retrieved on 3 December from: </a:t>
            </a:r>
            <a:r>
              <a:rPr sz="1076" b="0">
                <a:solidFill>
                  <a:srgbClr val="1565C0"/>
                </a:solidFill>
              </a:rPr>
              <a:t>https://arxiv.org/abs/2311.05909</a:t>
            </a:r>
            <a:r>
              <a:rPr sz="1076" b="0">
                <a:solidFill>
                  <a:srgbClr val="333333"/>
                </a:solidFill>
              </a:rPr>
              <a:t> </a:t>
            </a:r>
          </a:p>
        </p:txBody>
      </p:sp>
      <p:sp>
        <p:nvSpPr>
          <p:cNvPr id="9" name="TextBox 8"/>
          <p:cNvSpPr txBox="1"/>
          <p:nvPr/>
        </p:nvSpPr>
        <p:spPr>
          <a:xfrm>
            <a:off x="904852" y="3352800"/>
            <a:ext cx="10381990" cy="847724"/>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Eskiyurt, R., &amp; Özkan, B.</a:t>
            </a:r>
            <a:r>
              <a:rPr sz="1076" b="0">
                <a:solidFill>
                  <a:srgbClr val="333333"/>
                </a:solidFill>
              </a:rPr>
              <a:t> </a:t>
            </a:r>
            <a:r>
              <a:rPr sz="1076" b="1">
                <a:solidFill>
                  <a:srgbClr val="333333"/>
                </a:solidFill>
              </a:rPr>
              <a:t>(2024).</a:t>
            </a:r>
            <a:r>
              <a:rPr sz="1076" b="0">
                <a:solidFill>
                  <a:srgbClr val="333333"/>
                </a:solidFill>
              </a:rPr>
              <a:t> Exploring the Impact of Collaborative Learning on the Development of Critical Thinking and Clinical Decision-Making Skills in Nursing Students: A Quantitative Descriptive Design. </a:t>
            </a:r>
            <a:r>
              <a:rPr sz="1076" b="0">
                <a:solidFill>
                  <a:srgbClr val="555555"/>
                </a:solidFill>
              </a:rPr>
              <a:t>Heliyon, 10(17), e37198–e37198.</a:t>
            </a:r>
            <a:r>
              <a:rPr sz="1076" b="0">
                <a:solidFill>
                  <a:srgbClr val="333333"/>
                </a:solidFill>
              </a:rPr>
              <a:t> Retrieved on 3 December from: </a:t>
            </a:r>
            <a:r>
              <a:rPr sz="1076" b="0">
                <a:solidFill>
                  <a:srgbClr val="1565C0"/>
                </a:solidFill>
              </a:rPr>
              <a:t>https://www.sciencedirect.com/science/article/pii/S240584402413229X</a:t>
            </a:r>
            <a:r>
              <a:rPr sz="1076" b="0">
                <a:solidFill>
                  <a:srgbClr val="333333"/>
                </a:solidFill>
              </a:rPr>
              <a:t> </a:t>
            </a:r>
          </a:p>
        </p:txBody>
      </p:sp>
      <p:sp>
        <p:nvSpPr>
          <p:cNvPr id="10" name="TextBox 9"/>
          <p:cNvSpPr txBox="1"/>
          <p:nvPr/>
        </p:nvSpPr>
        <p:spPr>
          <a:xfrm>
            <a:off x="904852" y="4343400"/>
            <a:ext cx="10381990" cy="847724"/>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Hackett, S., Janssen, J., Beach, P., Perreault, M., Beelen, J., &amp; van Tartwijk, J.</a:t>
            </a:r>
            <a:r>
              <a:rPr sz="1076" b="0">
                <a:solidFill>
                  <a:srgbClr val="333333"/>
                </a:solidFill>
              </a:rPr>
              <a:t> </a:t>
            </a:r>
            <a:r>
              <a:rPr sz="1076" b="1">
                <a:solidFill>
                  <a:srgbClr val="333333"/>
                </a:solidFill>
              </a:rPr>
              <a:t>(2023).</a:t>
            </a:r>
            <a:r>
              <a:rPr sz="1076" b="0">
                <a:solidFill>
                  <a:srgbClr val="333333"/>
                </a:solidFill>
              </a:rPr>
              <a:t> The effectiveness of Collaborative Online International Learning (COIL) on intercultural competence development in higher education. </a:t>
            </a:r>
            <a:r>
              <a:rPr sz="1076" b="0">
                <a:solidFill>
                  <a:srgbClr val="555555"/>
                </a:solidFill>
              </a:rPr>
              <a:t>International Journal of Educational Technology in Higher Education, 20(1).</a:t>
            </a:r>
            <a:r>
              <a:rPr sz="1076" b="0">
                <a:solidFill>
                  <a:srgbClr val="333333"/>
                </a:solidFill>
              </a:rPr>
              <a:t> Retrieved on 3 December from: </a:t>
            </a:r>
            <a:r>
              <a:rPr sz="1076" b="0">
                <a:solidFill>
                  <a:srgbClr val="1565C0"/>
                </a:solidFill>
              </a:rPr>
              <a:t>https://link.springer.com/article/10.1186/s41239-022-00373-3</a:t>
            </a:r>
            <a:r>
              <a:rPr sz="1076" b="0">
                <a:solidFill>
                  <a:srgbClr val="333333"/>
                </a:solidFill>
              </a:rPr>
              <a:t> </a:t>
            </a:r>
          </a:p>
        </p:txBody>
      </p:sp>
      <p:sp>
        <p:nvSpPr>
          <p:cNvPr id="11" name="TextBox 10"/>
          <p:cNvSpPr txBox="1"/>
          <p:nvPr/>
        </p:nvSpPr>
        <p:spPr>
          <a:xfrm>
            <a:off x="904852" y="5343525"/>
            <a:ext cx="10381990" cy="847724"/>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Huang, X., &amp; Lajoie, S. P.</a:t>
            </a:r>
            <a:r>
              <a:rPr sz="1076" b="0">
                <a:solidFill>
                  <a:srgbClr val="333333"/>
                </a:solidFill>
              </a:rPr>
              <a:t> </a:t>
            </a:r>
            <a:r>
              <a:rPr sz="1076" b="1">
                <a:solidFill>
                  <a:srgbClr val="333333"/>
                </a:solidFill>
              </a:rPr>
              <a:t>(2023).</a:t>
            </a:r>
            <a:r>
              <a:rPr sz="1076" b="0">
                <a:solidFill>
                  <a:srgbClr val="333333"/>
                </a:solidFill>
              </a:rPr>
              <a:t> Social emotional interaction in collaborative learning: Why it matters and how can we measure it? </a:t>
            </a:r>
            <a:r>
              <a:rPr sz="1076" b="0">
                <a:solidFill>
                  <a:srgbClr val="555555"/>
                </a:solidFill>
              </a:rPr>
              <a:t>Social Sciences &amp; Humanities Open, 7(1), 100447.</a:t>
            </a:r>
            <a:r>
              <a:rPr sz="1076" b="0">
                <a:solidFill>
                  <a:srgbClr val="333333"/>
                </a:solidFill>
              </a:rPr>
              <a:t> Retrieved on 3 December from: </a:t>
            </a:r>
            <a:r>
              <a:rPr sz="1076" b="0">
                <a:solidFill>
                  <a:srgbClr val="1565C0"/>
                </a:solidFill>
              </a:rPr>
              <a:t>https://www.sciencedirect.com/science/article/pii/S2590291123000529</a:t>
            </a:r>
            <a:r>
              <a:rPr sz="1076" b="0">
                <a:solidFill>
                  <a:srgbClr val="333333"/>
                </a:solidFill>
              </a:rPr>
              <a:t> </a:t>
            </a:r>
          </a:p>
        </p:txBody>
      </p:sp>
      <p:sp>
        <p:nvSpPr>
          <p:cNvPr id="12" name="TextBox 11"/>
          <p:cNvSpPr txBox="1"/>
          <p:nvPr/>
        </p:nvSpPr>
        <p:spPr>
          <a:xfrm>
            <a:off x="904852" y="6334125"/>
            <a:ext cx="10381990" cy="600075"/>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Lee, S., &amp; Kim, B.</a:t>
            </a:r>
            <a:r>
              <a:rPr sz="1076" b="0">
                <a:solidFill>
                  <a:srgbClr val="333333"/>
                </a:solidFill>
              </a:rPr>
              <a:t> </a:t>
            </a:r>
            <a:r>
              <a:rPr sz="1076" b="1">
                <a:solidFill>
                  <a:srgbClr val="333333"/>
                </a:solidFill>
              </a:rPr>
              <a:t>(2024).</a:t>
            </a:r>
            <a:r>
              <a:rPr sz="1076" b="0">
                <a:solidFill>
                  <a:srgbClr val="333333"/>
                </a:solidFill>
              </a:rPr>
              <a:t> The Effect of Collaborative Learning Service Quality on the Innovative Work Behavior of High-Tech Engineers. </a:t>
            </a:r>
            <a:r>
              <a:rPr sz="1076" b="0">
                <a:solidFill>
                  <a:srgbClr val="555555"/>
                </a:solidFill>
              </a:rPr>
              <a:t>Administrative Sciences, 14(12), 317–317.</a:t>
            </a:r>
            <a:r>
              <a:rPr sz="1076" b="0">
                <a:solidFill>
                  <a:srgbClr val="333333"/>
                </a:solidFill>
              </a:rPr>
              <a:t> Retrieved on 3 December from: </a:t>
            </a:r>
            <a:r>
              <a:rPr sz="1076" b="0">
                <a:solidFill>
                  <a:srgbClr val="1565C0"/>
                </a:solidFill>
              </a:rPr>
              <a:t>https://www.mdpi.com/2076-3387/14/12/317</a:t>
            </a:r>
            <a:r>
              <a:rPr sz="1076" b="0">
                <a:solidFill>
                  <a:srgbClr val="333333"/>
                </a:solidFill>
              </a:rPr>
              <a:t> </a:t>
            </a:r>
          </a:p>
        </p:txBody>
      </p:sp>
      <p:sp>
        <p:nvSpPr>
          <p:cNvPr id="13" name="TextBox 12"/>
          <p:cNvSpPr txBox="1"/>
          <p:nvPr/>
        </p:nvSpPr>
        <p:spPr>
          <a:xfrm>
            <a:off x="904852" y="7096124"/>
            <a:ext cx="10381990" cy="600075"/>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Moore, M.</a:t>
            </a:r>
            <a:r>
              <a:rPr sz="1076" b="0">
                <a:solidFill>
                  <a:srgbClr val="333333"/>
                </a:solidFill>
              </a:rPr>
              <a:t> </a:t>
            </a:r>
            <a:r>
              <a:rPr sz="1076" b="1">
                <a:solidFill>
                  <a:srgbClr val="333333"/>
                </a:solidFill>
              </a:rPr>
              <a:t>(2021).</a:t>
            </a:r>
            <a:r>
              <a:rPr sz="1076" b="0">
                <a:solidFill>
                  <a:srgbClr val="333333"/>
                </a:solidFill>
              </a:rPr>
              <a:t> Collaboration in Coworking Spaces: Impact on Firm Innovativeness and Business Models. </a:t>
            </a:r>
            <a:r>
              <a:rPr sz="1076" b="0">
                <a:solidFill>
                  <a:srgbClr val="555555"/>
                </a:solidFill>
              </a:rPr>
              <a:t>ArXiv:2111.09866 [Econ, Q-Fin].</a:t>
            </a:r>
            <a:r>
              <a:rPr sz="1076" b="0">
                <a:solidFill>
                  <a:srgbClr val="333333"/>
                </a:solidFill>
              </a:rPr>
              <a:t> Retrieved on 3 December from: </a:t>
            </a:r>
            <a:r>
              <a:rPr sz="1076" b="0">
                <a:solidFill>
                  <a:srgbClr val="1565C0"/>
                </a:solidFill>
              </a:rPr>
              <a:t>https://arxiv.org/abs/2111.09866</a:t>
            </a:r>
            <a:r>
              <a:rPr sz="1076" b="0">
                <a:solidFill>
                  <a:srgbClr val="333333"/>
                </a:solidFill>
              </a:rPr>
              <a:t> </a:t>
            </a:r>
          </a:p>
        </p:txBody>
      </p:sp>
      <p:sp>
        <p:nvSpPr>
          <p:cNvPr id="14" name="TextBox 13"/>
          <p:cNvSpPr txBox="1"/>
          <p:nvPr/>
        </p:nvSpPr>
        <p:spPr>
          <a:xfrm>
            <a:off x="904852" y="7848599"/>
            <a:ext cx="10381990" cy="600075"/>
          </a:xfrm>
          <a:prstGeom prst="rect">
            <a:avLst/>
          </a:prstGeom>
          <a:noFill/>
        </p:spPr>
        <p:txBody>
          <a:bodyPr wrap="square" lIns="73152" tIns="54864" rIns="73152" bIns="54864" anchor="ctr">
            <a:spAutoFit/>
          </a:bodyPr>
          <a:lstStyle/>
          <a:p>
            <a:pPr algn="l">
              <a:lnSpc>
                <a:spcPts val="1625"/>
              </a:lnSpc>
              <a:spcBef>
                <a:spcPts val="0"/>
              </a:spcBef>
              <a:spcAft>
                <a:spcPts val="1040"/>
              </a:spcAft>
            </a:pPr>
            <a:r>
              <a:rPr sz="1076" b="0">
                <a:solidFill>
                  <a:srgbClr val="333333"/>
                </a:solidFill>
              </a:rPr>
              <a:t> </a:t>
            </a:r>
            <a:r>
              <a:rPr sz="1076" b="1">
                <a:solidFill>
                  <a:srgbClr val="1565C0"/>
                </a:solidFill>
              </a:rPr>
              <a:t>Oswald, K., &amp; Zhao, X.</a:t>
            </a:r>
            <a:r>
              <a:rPr sz="1076" b="0">
                <a:solidFill>
                  <a:srgbClr val="333333"/>
                </a:solidFill>
              </a:rPr>
              <a:t> </a:t>
            </a:r>
            <a:r>
              <a:rPr sz="1076" b="1">
                <a:solidFill>
                  <a:srgbClr val="333333"/>
                </a:solidFill>
              </a:rPr>
              <a:t>(2021).</a:t>
            </a:r>
            <a:r>
              <a:rPr sz="1076" b="0">
                <a:solidFill>
                  <a:srgbClr val="333333"/>
                </a:solidFill>
              </a:rPr>
              <a:t> COLLABORATIVE LEARNING AND INDIVIDUAL WORK PERFORMANCE IN COWORKING SPACES. </a:t>
            </a:r>
            <a:r>
              <a:rPr sz="1076" b="0">
                <a:solidFill>
                  <a:srgbClr val="555555"/>
                </a:solidFill>
              </a:rPr>
              <a:t>Journal of Business Economics and Management, 0(0), 1–18.</a:t>
            </a:r>
            <a:r>
              <a:rPr sz="1076" b="0">
                <a:solidFill>
                  <a:srgbClr val="333333"/>
                </a:solidFill>
              </a:rPr>
              <a:t> Retrieved on 3 December from: </a:t>
            </a:r>
            <a:r>
              <a:rPr sz="1076" b="0">
                <a:solidFill>
                  <a:srgbClr val="1565C0"/>
                </a:solidFill>
              </a:rPr>
              <a:t>https://journals.vilniustech.lt/index.php/JBEM/article/view/15692</a:t>
            </a:r>
            <a:r>
              <a:rPr sz="1076" b="0">
                <a:solidFill>
                  <a:srgbClr val="333333"/>
                </a:solidFill>
              </a:rPr>
              <a:t> </a:t>
            </a:r>
          </a:p>
        </p:txBody>
      </p:sp>
      <p:sp>
        <p:nvSpPr>
          <p:cNvPr id="15" name="TextBox 14"/>
          <p:cNvSpPr txBox="1"/>
          <p:nvPr/>
        </p:nvSpPr>
        <p:spPr>
          <a:xfrm>
            <a:off x="904852" y="8610600"/>
            <a:ext cx="10381990" cy="590549"/>
          </a:xfrm>
          <a:prstGeom prst="rect">
            <a:avLst/>
          </a:prstGeom>
          <a:noFill/>
        </p:spPr>
        <p:txBody>
          <a:bodyPr wrap="square" lIns="73152" tIns="54864" rIns="73152" bIns="54864" anchor="ctr">
            <a:spAutoFit/>
          </a:bodyPr>
          <a:lstStyle/>
          <a:p>
            <a:pPr algn="l">
              <a:lnSpc>
                <a:spcPts val="1625"/>
              </a:lnSpc>
              <a:spcBef>
                <a:spcPts val="0"/>
              </a:spcBef>
              <a:spcAft>
                <a:spcPts val="0"/>
              </a:spcAft>
            </a:pPr>
            <a:r>
              <a:rPr sz="1076" b="0">
                <a:solidFill>
                  <a:srgbClr val="333333"/>
                </a:solidFill>
              </a:rPr>
              <a:t> </a:t>
            </a:r>
            <a:r>
              <a:rPr sz="1076" b="1">
                <a:solidFill>
                  <a:srgbClr val="1565C0"/>
                </a:solidFill>
              </a:rPr>
              <a:t>Viberg, O., &amp; Kukulska-Hulme, A.</a:t>
            </a:r>
            <a:r>
              <a:rPr sz="1076" b="0">
                <a:solidFill>
                  <a:srgbClr val="333333"/>
                </a:solidFill>
              </a:rPr>
              <a:t> </a:t>
            </a:r>
            <a:r>
              <a:rPr sz="1076" b="1">
                <a:solidFill>
                  <a:srgbClr val="333333"/>
                </a:solidFill>
              </a:rPr>
              <a:t>(2021).</a:t>
            </a:r>
            <a:r>
              <a:rPr sz="1076" b="0">
                <a:solidFill>
                  <a:srgbClr val="333333"/>
                </a:solidFill>
              </a:rPr>
              <a:t> Fostering learners' self-regulation and collaboration skills and strategies for mobile language learning beyond the classroom. </a:t>
            </a:r>
            <a:r>
              <a:rPr sz="1076" b="0">
                <a:solidFill>
                  <a:srgbClr val="555555"/>
                </a:solidFill>
              </a:rPr>
              <a:t>ArXiv.org.</a:t>
            </a:r>
            <a:r>
              <a:rPr sz="1076" b="0">
                <a:solidFill>
                  <a:srgbClr val="333333"/>
                </a:solidFill>
              </a:rPr>
              <a:t> Retrieved on 3 December from: </a:t>
            </a:r>
            <a:r>
              <a:rPr sz="1076" b="0">
                <a:solidFill>
                  <a:srgbClr val="1565C0"/>
                </a:solidFill>
              </a:rPr>
              <a:t>https://arxiv.org/abs/2104.12486</a:t>
            </a:r>
            <a:r>
              <a:rPr sz="1076" b="0">
                <a:solidFill>
                  <a:srgbClr val="333333"/>
                </a:solidFill>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gradFill rotWithShape="1">
            <a:gsLst>
              <a:gs pos="0">
                <a:srgbClr val="102A4C">
                  <a:alpha val="85000"/>
                </a:srgbClr>
              </a:gs>
              <a:gs pos="100000">
                <a:srgbClr val="102A4C">
                  <a:alpha val="85000"/>
                </a:srgb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3">
            <a:alphaModFix/>
          </a:blip>
          <a:stretch>
            <a:fillRect/>
          </a:stretch>
        </p:blipFill>
        <p:spPr>
          <a:xfrm>
            <a:off x="5714857" y="1355929"/>
            <a:ext cx="761980" cy="393290"/>
          </a:xfrm>
          <a:prstGeom prst="rect">
            <a:avLst/>
          </a:prstGeom>
        </p:spPr>
      </p:pic>
      <p:sp>
        <p:nvSpPr>
          <p:cNvPr id="4" name="TextBox 3"/>
          <p:cNvSpPr txBox="1"/>
          <p:nvPr/>
        </p:nvSpPr>
        <p:spPr>
          <a:xfrm>
            <a:off x="4295667" y="2352675"/>
            <a:ext cx="3600359" cy="838200"/>
          </a:xfrm>
          <a:prstGeom prst="rect">
            <a:avLst/>
          </a:prstGeom>
          <a:noFill/>
        </p:spPr>
        <p:txBody>
          <a:bodyPr wrap="none" lIns="73152" tIns="54864" rIns="73152" bIns="54864" anchor="ctr">
            <a:spAutoFit/>
          </a:bodyPr>
          <a:lstStyle/>
          <a:p>
            <a:pPr algn="ctr">
              <a:spcBef>
                <a:spcPts val="0"/>
              </a:spcBef>
              <a:spcAft>
                <a:spcPts val="1950"/>
              </a:spcAft>
            </a:pPr>
            <a:r>
              <a:rPr sz="4186" b="1">
                <a:solidFill>
                  <a:srgbClr val="FFFFFF"/>
                </a:solidFill>
              </a:rPr>
              <a:t>THANK YOU</a:t>
            </a:r>
          </a:p>
        </p:txBody>
      </p:sp>
      <p:sp>
        <p:nvSpPr>
          <p:cNvPr id="5" name="TextBox 4"/>
          <p:cNvSpPr txBox="1"/>
          <p:nvPr/>
        </p:nvSpPr>
        <p:spPr>
          <a:xfrm>
            <a:off x="2285942" y="3476624"/>
            <a:ext cx="7619809" cy="590549"/>
          </a:xfrm>
          <a:prstGeom prst="rect">
            <a:avLst/>
          </a:prstGeom>
          <a:noFill/>
        </p:spPr>
        <p:txBody>
          <a:bodyPr wrap="square" lIns="73152" tIns="54864" rIns="73152" bIns="54864" anchor="ctr">
            <a:spAutoFit/>
          </a:bodyPr>
          <a:lstStyle/>
          <a:p>
            <a:pPr algn="ctr">
              <a:spcBef>
                <a:spcPts val="0"/>
              </a:spcBef>
              <a:spcAft>
                <a:spcPts val="2600"/>
              </a:spcAft>
            </a:pPr>
            <a:r>
              <a:rPr sz="1435" b="0">
                <a:solidFill>
                  <a:srgbClr val="E0E0E0"/>
                </a:solidFill>
              </a:rPr>
              <a:t>For your attention and engagement in exploring </a:t>
            </a:r>
            <a:r>
              <a:rPr sz="1435" b="1">
                <a:solidFill>
                  <a:srgbClr val="64B5F6"/>
                </a:solidFill>
              </a:rPr>
              <a:t>The Benefits of Collaborative Learning in Global Business</a:t>
            </a:r>
          </a:p>
        </p:txBody>
      </p:sp>
      <p:pic>
        <p:nvPicPr>
          <p:cNvPr id="6" name="Picture 5" descr="image.png"/>
          <p:cNvPicPr>
            <a:picLocks noChangeAspect="1"/>
          </p:cNvPicPr>
          <p:nvPr/>
        </p:nvPicPr>
        <p:blipFill>
          <a:blip r:embed="rId4">
            <a:alphaModFix/>
          </a:blip>
          <a:stretch>
            <a:fillRect/>
          </a:stretch>
        </p:blipFill>
        <p:spPr>
          <a:xfrm>
            <a:off x="5981549" y="4248283"/>
            <a:ext cx="228594" cy="165734"/>
          </a:xfrm>
          <a:prstGeom prst="rect">
            <a:avLst/>
          </a:prstGeom>
        </p:spPr>
      </p:pic>
      <p:pic>
        <p:nvPicPr>
          <p:cNvPr id="8" name="Picture 7" descr="image.png"/>
          <p:cNvPicPr>
            <a:picLocks noChangeAspect="1"/>
          </p:cNvPicPr>
          <p:nvPr/>
        </p:nvPicPr>
        <p:blipFill>
          <a:blip r:embed="rId5">
            <a:alphaModFix/>
          </a:blip>
          <a:stretch>
            <a:fillRect/>
          </a:stretch>
        </p:blipFill>
        <p:spPr>
          <a:xfrm>
            <a:off x="5981549" y="4553631"/>
            <a:ext cx="228594" cy="19430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2108</Words>
  <Application>Microsoft Office PowerPoint</Application>
  <PresentationFormat>Widescreen</PresentationFormat>
  <Paragraphs>71</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Laris Ruset</cp:lastModifiedBy>
  <cp:revision>3</cp:revision>
  <dcterms:created xsi:type="dcterms:W3CDTF">2013-01-27T09:14:16Z</dcterms:created>
  <dcterms:modified xsi:type="dcterms:W3CDTF">2025-12-03T09:10:20Z</dcterms:modified>
  <cp:category/>
</cp:coreProperties>
</file>