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
  </p:notesMasterIdLst>
  <p:sldIdLst>
    <p:sldId id="263" r:id="rId2"/>
    <p:sldId id="256" r:id="rId3"/>
    <p:sldId id="257" r:id="rId4"/>
    <p:sldId id="259" r:id="rId5"/>
    <p:sldId id="260" r:id="rId6"/>
    <p:sldId id="261" r:id="rId7"/>
    <p:sldId id="262" r:id="rId8"/>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37"/>
    <p:restoredTop sz="94610"/>
  </p:normalViewPr>
  <p:slideViewPr>
    <p:cSldViewPr snapToGrid="0" snapToObjects="1">
      <p:cViewPr varScale="1">
        <p:scale>
          <a:sx n="109" d="100"/>
          <a:sy n="109" d="100"/>
        </p:scale>
        <p:origin x="706"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61BEEC-4C1B-A448-A46C-27C9DAFB7BE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85064A7-CAA2-144F-9879-FFB726DB68FB}">
      <dgm:prSet/>
      <dgm:spPr/>
      <dgm:t>
        <a:bodyPr/>
        <a:lstStyle/>
        <a:p>
          <a:r>
            <a:rPr lang="en-US" dirty="0"/>
            <a:t>Communication quality is a major determinant of patient satisfaction and safety.</a:t>
          </a:r>
          <a:br>
            <a:rPr lang="en-US" dirty="0"/>
          </a:br>
          <a:endParaRPr lang="en-KW" dirty="0"/>
        </a:p>
      </dgm:t>
    </dgm:pt>
    <dgm:pt modelId="{C113C4E1-7587-4741-AEF5-ED7F25EE6A62}" type="parTrans" cxnId="{CF845AB2-9DD5-784D-A09D-6ECA464EE994}">
      <dgm:prSet/>
      <dgm:spPr/>
      <dgm:t>
        <a:bodyPr/>
        <a:lstStyle/>
        <a:p>
          <a:endParaRPr lang="en-US"/>
        </a:p>
      </dgm:t>
    </dgm:pt>
    <dgm:pt modelId="{14C9415B-64E9-3F43-8A3D-E983AF4EB197}" type="sibTrans" cxnId="{CF845AB2-9DD5-784D-A09D-6ECA464EE994}">
      <dgm:prSet/>
      <dgm:spPr/>
      <dgm:t>
        <a:bodyPr/>
        <a:lstStyle/>
        <a:p>
          <a:endParaRPr lang="en-US"/>
        </a:p>
      </dgm:t>
    </dgm:pt>
    <dgm:pt modelId="{74DD176A-ED84-0640-8F16-B20BDA0EE212}">
      <dgm:prSet/>
      <dgm:spPr/>
      <dgm:t>
        <a:bodyPr/>
        <a:lstStyle/>
        <a:p>
          <a:r>
            <a:rPr lang="en-US" dirty="0"/>
            <a:t>Effective communication helps providers bond with patients and fosters therapeutic relationships, improving decision‑making and outcomes.</a:t>
          </a:r>
          <a:br>
            <a:rPr lang="en-US" dirty="0"/>
          </a:br>
          <a:endParaRPr lang="en-KW" dirty="0"/>
        </a:p>
      </dgm:t>
    </dgm:pt>
    <dgm:pt modelId="{584C5672-0B64-6A40-ABAD-2B227C7F0374}" type="parTrans" cxnId="{7934A5BB-6E99-5846-A404-39F43E9C5739}">
      <dgm:prSet/>
      <dgm:spPr/>
    </dgm:pt>
    <dgm:pt modelId="{CA13A0E8-40C0-BC47-B40F-FF9283E45180}" type="sibTrans" cxnId="{7934A5BB-6E99-5846-A404-39F43E9C5739}">
      <dgm:prSet/>
      <dgm:spPr/>
    </dgm:pt>
    <dgm:pt modelId="{DC59875F-395E-5F49-A9A4-77C0C8EBFCC4}">
      <dgm:prSet/>
      <dgm:spPr/>
      <dgm:t>
        <a:bodyPr/>
        <a:lstStyle/>
        <a:p>
          <a:r>
            <a:rPr lang="en-US" dirty="0"/>
            <a:t>Good communication supports team collaboration and reduces misunderstandings, leading to fewer errors and better continuity of care(Cottrel,2019).</a:t>
          </a:r>
          <a:br>
            <a:rPr lang="en-US" dirty="0"/>
          </a:br>
          <a:br>
            <a:rPr lang="en-US" dirty="0"/>
          </a:br>
          <a:endParaRPr lang="en-KW" dirty="0"/>
        </a:p>
      </dgm:t>
    </dgm:pt>
    <dgm:pt modelId="{81D7D95A-EEEF-744E-8CE2-B412BE7398D8}" type="parTrans" cxnId="{63285705-03C4-954A-9504-9D9D2954DE47}">
      <dgm:prSet/>
      <dgm:spPr/>
    </dgm:pt>
    <dgm:pt modelId="{2B7D0EBD-27AD-964D-A674-A8EDD8F94753}" type="sibTrans" cxnId="{63285705-03C4-954A-9504-9D9D2954DE47}">
      <dgm:prSet/>
      <dgm:spPr/>
    </dgm:pt>
    <dgm:pt modelId="{FFF55928-A87A-8C4B-97B8-B522AFD18A30}" type="pres">
      <dgm:prSet presAssocID="{A961BEEC-4C1B-A448-A46C-27C9DAFB7BE5}" presName="linear" presStyleCnt="0">
        <dgm:presLayoutVars>
          <dgm:animLvl val="lvl"/>
          <dgm:resizeHandles val="exact"/>
        </dgm:presLayoutVars>
      </dgm:prSet>
      <dgm:spPr/>
    </dgm:pt>
    <dgm:pt modelId="{0EEC312F-E61E-8541-86F7-58DBF05BFDD6}" type="pres">
      <dgm:prSet presAssocID="{985064A7-CAA2-144F-9879-FFB726DB68FB}" presName="parentText" presStyleLbl="node1" presStyleIdx="0" presStyleCnt="3">
        <dgm:presLayoutVars>
          <dgm:chMax val="0"/>
          <dgm:bulletEnabled val="1"/>
        </dgm:presLayoutVars>
      </dgm:prSet>
      <dgm:spPr/>
    </dgm:pt>
    <dgm:pt modelId="{9D89274B-F66B-764E-938B-DADC79D01399}" type="pres">
      <dgm:prSet presAssocID="{14C9415B-64E9-3F43-8A3D-E983AF4EB197}" presName="spacer" presStyleCnt="0"/>
      <dgm:spPr/>
    </dgm:pt>
    <dgm:pt modelId="{9CF0D8A7-72D5-EC45-B0CC-8050BF36B683}" type="pres">
      <dgm:prSet presAssocID="{74DD176A-ED84-0640-8F16-B20BDA0EE212}" presName="parentText" presStyleLbl="node1" presStyleIdx="1" presStyleCnt="3">
        <dgm:presLayoutVars>
          <dgm:chMax val="0"/>
          <dgm:bulletEnabled val="1"/>
        </dgm:presLayoutVars>
      </dgm:prSet>
      <dgm:spPr/>
    </dgm:pt>
    <dgm:pt modelId="{463AB31F-905A-F748-8DFF-AC8B2DA6790C}" type="pres">
      <dgm:prSet presAssocID="{CA13A0E8-40C0-BC47-B40F-FF9283E45180}" presName="spacer" presStyleCnt="0"/>
      <dgm:spPr/>
    </dgm:pt>
    <dgm:pt modelId="{5B0C481E-40AE-8041-9C90-0527ABA292ED}" type="pres">
      <dgm:prSet presAssocID="{DC59875F-395E-5F49-A9A4-77C0C8EBFCC4}" presName="parentText" presStyleLbl="node1" presStyleIdx="2" presStyleCnt="3">
        <dgm:presLayoutVars>
          <dgm:chMax val="0"/>
          <dgm:bulletEnabled val="1"/>
        </dgm:presLayoutVars>
      </dgm:prSet>
      <dgm:spPr/>
    </dgm:pt>
  </dgm:ptLst>
  <dgm:cxnLst>
    <dgm:cxn modelId="{63285705-03C4-954A-9504-9D9D2954DE47}" srcId="{A961BEEC-4C1B-A448-A46C-27C9DAFB7BE5}" destId="{DC59875F-395E-5F49-A9A4-77C0C8EBFCC4}" srcOrd="2" destOrd="0" parTransId="{81D7D95A-EEEF-744E-8CE2-B412BE7398D8}" sibTransId="{2B7D0EBD-27AD-964D-A674-A8EDD8F94753}"/>
    <dgm:cxn modelId="{D9233735-0FA2-C545-96DA-179AC0FBCB83}" type="presOf" srcId="{A961BEEC-4C1B-A448-A46C-27C9DAFB7BE5}" destId="{FFF55928-A87A-8C4B-97B8-B522AFD18A30}" srcOrd="0" destOrd="0" presId="urn:microsoft.com/office/officeart/2005/8/layout/vList2"/>
    <dgm:cxn modelId="{4261A663-A4E0-3141-9B11-39F6F6E08EED}" type="presOf" srcId="{985064A7-CAA2-144F-9879-FFB726DB68FB}" destId="{0EEC312F-E61E-8541-86F7-58DBF05BFDD6}" srcOrd="0" destOrd="0" presId="urn:microsoft.com/office/officeart/2005/8/layout/vList2"/>
    <dgm:cxn modelId="{6E80DF76-F50D-8C40-9993-5D30C3394579}" type="presOf" srcId="{DC59875F-395E-5F49-A9A4-77C0C8EBFCC4}" destId="{5B0C481E-40AE-8041-9C90-0527ABA292ED}" srcOrd="0" destOrd="0" presId="urn:microsoft.com/office/officeart/2005/8/layout/vList2"/>
    <dgm:cxn modelId="{CF845AB2-9DD5-784D-A09D-6ECA464EE994}" srcId="{A961BEEC-4C1B-A448-A46C-27C9DAFB7BE5}" destId="{985064A7-CAA2-144F-9879-FFB726DB68FB}" srcOrd="0" destOrd="0" parTransId="{C113C4E1-7587-4741-AEF5-ED7F25EE6A62}" sibTransId="{14C9415B-64E9-3F43-8A3D-E983AF4EB197}"/>
    <dgm:cxn modelId="{7934A5BB-6E99-5846-A404-39F43E9C5739}" srcId="{A961BEEC-4C1B-A448-A46C-27C9DAFB7BE5}" destId="{74DD176A-ED84-0640-8F16-B20BDA0EE212}" srcOrd="1" destOrd="0" parTransId="{584C5672-0B64-6A40-ABAD-2B227C7F0374}" sibTransId="{CA13A0E8-40C0-BC47-B40F-FF9283E45180}"/>
    <dgm:cxn modelId="{EA1529CA-2166-6643-8FF7-561EF6290DFB}" type="presOf" srcId="{74DD176A-ED84-0640-8F16-B20BDA0EE212}" destId="{9CF0D8A7-72D5-EC45-B0CC-8050BF36B683}" srcOrd="0" destOrd="0" presId="urn:microsoft.com/office/officeart/2005/8/layout/vList2"/>
    <dgm:cxn modelId="{E9C052A5-721D-E940-9D06-80849D313ACA}" type="presParOf" srcId="{FFF55928-A87A-8C4B-97B8-B522AFD18A30}" destId="{0EEC312F-E61E-8541-86F7-58DBF05BFDD6}" srcOrd="0" destOrd="0" presId="urn:microsoft.com/office/officeart/2005/8/layout/vList2"/>
    <dgm:cxn modelId="{7FC8CA34-B2B9-4B45-9D70-351F1F934019}" type="presParOf" srcId="{FFF55928-A87A-8C4B-97B8-B522AFD18A30}" destId="{9D89274B-F66B-764E-938B-DADC79D01399}" srcOrd="1" destOrd="0" presId="urn:microsoft.com/office/officeart/2005/8/layout/vList2"/>
    <dgm:cxn modelId="{A2D92994-2EF8-CC40-B00A-6E7DAEA78AE3}" type="presParOf" srcId="{FFF55928-A87A-8C4B-97B8-B522AFD18A30}" destId="{9CF0D8A7-72D5-EC45-B0CC-8050BF36B683}" srcOrd="2" destOrd="0" presId="urn:microsoft.com/office/officeart/2005/8/layout/vList2"/>
    <dgm:cxn modelId="{DF9E847A-5E6C-FE40-A954-2842A6B87EF3}" type="presParOf" srcId="{FFF55928-A87A-8C4B-97B8-B522AFD18A30}" destId="{463AB31F-905A-F748-8DFF-AC8B2DA6790C}" srcOrd="3" destOrd="0" presId="urn:microsoft.com/office/officeart/2005/8/layout/vList2"/>
    <dgm:cxn modelId="{D887FFD5-F060-DC4A-AFBC-111CDDF20E1A}" type="presParOf" srcId="{FFF55928-A87A-8C4B-97B8-B522AFD18A30}" destId="{5B0C481E-40AE-8041-9C90-0527ABA292ED}"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69D49FC-0A99-EF4C-8268-DF993CDDFB0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D4995FB-B1D3-D541-BA03-6924B8299638}">
      <dgm:prSet custT="1"/>
      <dgm:spPr/>
      <dgm:t>
        <a:bodyPr/>
        <a:lstStyle/>
        <a:p>
          <a:r>
            <a:rPr lang="en-US" sz="1100" dirty="0"/>
            <a:t>The transaction model views communication as a dynamic process in which communicators co‑create social realities.</a:t>
          </a:r>
          <a:br>
            <a:rPr lang="en-US" sz="1100" dirty="0"/>
          </a:br>
          <a:r>
            <a:rPr lang="en-US" sz="1100" dirty="0"/>
            <a:t>Instead of distinct senders and receivers, participants are communicators who simultaneously send and receive messages.</a:t>
          </a:r>
          <a:br>
            <a:rPr lang="en-US" sz="1100" dirty="0"/>
          </a:br>
          <a:r>
            <a:rPr lang="en-US" sz="1100" dirty="0"/>
            <a:t>This model </a:t>
          </a:r>
          <a:r>
            <a:rPr lang="en-US" sz="1100" dirty="0" err="1"/>
            <a:t>emphasises</a:t>
          </a:r>
          <a:r>
            <a:rPr lang="en-US" sz="1100" dirty="0"/>
            <a:t> how we adapt our messages based on the feedback we are receiving in real time.</a:t>
          </a:r>
          <a:br>
            <a:rPr lang="en-US" sz="1100" dirty="0"/>
          </a:br>
          <a:r>
            <a:rPr lang="en-US" sz="1100" dirty="0"/>
            <a:t>It highlights the importance of social, relational and cultural contexts, </a:t>
          </a:r>
          <a:r>
            <a:rPr lang="en-US" sz="1100" dirty="0" err="1"/>
            <a:t>recognising</a:t>
          </a:r>
          <a:r>
            <a:rPr lang="en-US" sz="1100" dirty="0"/>
            <a:t> that norms, relationships and identities shape meaning.</a:t>
          </a:r>
          <a:br>
            <a:rPr lang="en-US" sz="1500" dirty="0"/>
          </a:br>
          <a:endParaRPr lang="en-KW" sz="1500" dirty="0"/>
        </a:p>
      </dgm:t>
    </dgm:pt>
    <dgm:pt modelId="{69B12EC4-AC7B-894A-920C-92EDC9D05B08}" type="parTrans" cxnId="{62AA0F65-C66F-704F-B232-1D04E6DD0B56}">
      <dgm:prSet/>
      <dgm:spPr/>
      <dgm:t>
        <a:bodyPr/>
        <a:lstStyle/>
        <a:p>
          <a:endParaRPr lang="en-US"/>
        </a:p>
      </dgm:t>
    </dgm:pt>
    <dgm:pt modelId="{05A9EC2F-EE4A-FD45-BD25-3C5A6402A3B9}" type="sibTrans" cxnId="{62AA0F65-C66F-704F-B232-1D04E6DD0B56}">
      <dgm:prSet/>
      <dgm:spPr/>
      <dgm:t>
        <a:bodyPr/>
        <a:lstStyle/>
        <a:p>
          <a:endParaRPr lang="en-US"/>
        </a:p>
      </dgm:t>
    </dgm:pt>
    <dgm:pt modelId="{626EFAB4-22FB-DB4A-AFB3-6642441A4250}" type="pres">
      <dgm:prSet presAssocID="{F69D49FC-0A99-EF4C-8268-DF993CDDFB0B}" presName="linear" presStyleCnt="0">
        <dgm:presLayoutVars>
          <dgm:animLvl val="lvl"/>
          <dgm:resizeHandles val="exact"/>
        </dgm:presLayoutVars>
      </dgm:prSet>
      <dgm:spPr/>
    </dgm:pt>
    <dgm:pt modelId="{91EAFF25-7DED-B349-AC33-2B27B7EFD602}" type="pres">
      <dgm:prSet presAssocID="{5D4995FB-B1D3-D541-BA03-6924B8299638}" presName="parentText" presStyleLbl="node1" presStyleIdx="0" presStyleCnt="1">
        <dgm:presLayoutVars>
          <dgm:chMax val="0"/>
          <dgm:bulletEnabled val="1"/>
        </dgm:presLayoutVars>
      </dgm:prSet>
      <dgm:spPr/>
    </dgm:pt>
  </dgm:ptLst>
  <dgm:cxnLst>
    <dgm:cxn modelId="{62AA0F65-C66F-704F-B232-1D04E6DD0B56}" srcId="{F69D49FC-0A99-EF4C-8268-DF993CDDFB0B}" destId="{5D4995FB-B1D3-D541-BA03-6924B8299638}" srcOrd="0" destOrd="0" parTransId="{69B12EC4-AC7B-894A-920C-92EDC9D05B08}" sibTransId="{05A9EC2F-EE4A-FD45-BD25-3C5A6402A3B9}"/>
    <dgm:cxn modelId="{6D177C58-4AF4-1B44-A7EC-06243EEE0962}" type="presOf" srcId="{5D4995FB-B1D3-D541-BA03-6924B8299638}" destId="{91EAFF25-7DED-B349-AC33-2B27B7EFD602}" srcOrd="0" destOrd="0" presId="urn:microsoft.com/office/officeart/2005/8/layout/vList2"/>
    <dgm:cxn modelId="{D96556E3-6B3D-144B-9009-5C57E82FEDC5}" type="presOf" srcId="{F69D49FC-0A99-EF4C-8268-DF993CDDFB0B}" destId="{626EFAB4-22FB-DB4A-AFB3-6642441A4250}" srcOrd="0" destOrd="0" presId="urn:microsoft.com/office/officeart/2005/8/layout/vList2"/>
    <dgm:cxn modelId="{868A9084-D489-E547-9080-DA69BFF2C48A}" type="presParOf" srcId="{626EFAB4-22FB-DB4A-AFB3-6642441A4250}" destId="{91EAFF25-7DED-B349-AC33-2B27B7EFD602}"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EC312F-E61E-8541-86F7-58DBF05BFDD6}">
      <dsp:nvSpPr>
        <dsp:cNvPr id="0" name=""/>
        <dsp:cNvSpPr/>
      </dsp:nvSpPr>
      <dsp:spPr>
        <a:xfrm>
          <a:off x="0" y="65732"/>
          <a:ext cx="4359989" cy="103041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Communication quality is a major determinant of patient satisfaction and safety.</a:t>
          </a:r>
          <a:br>
            <a:rPr lang="en-US" sz="1200" kern="1200" dirty="0"/>
          </a:br>
          <a:endParaRPr lang="en-KW" sz="1200" kern="1200" dirty="0"/>
        </a:p>
      </dsp:txBody>
      <dsp:txXfrm>
        <a:off x="50301" y="116033"/>
        <a:ext cx="4259387" cy="929816"/>
      </dsp:txXfrm>
    </dsp:sp>
    <dsp:sp modelId="{9CF0D8A7-72D5-EC45-B0CC-8050BF36B683}">
      <dsp:nvSpPr>
        <dsp:cNvPr id="0" name=""/>
        <dsp:cNvSpPr/>
      </dsp:nvSpPr>
      <dsp:spPr>
        <a:xfrm>
          <a:off x="0" y="1130710"/>
          <a:ext cx="4359989" cy="103041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Effective communication helps providers bond with patients and fosters therapeutic relationships, improving decision‑making and outcomes.</a:t>
          </a:r>
          <a:br>
            <a:rPr lang="en-US" sz="1200" kern="1200" dirty="0"/>
          </a:br>
          <a:endParaRPr lang="en-KW" sz="1200" kern="1200" dirty="0"/>
        </a:p>
      </dsp:txBody>
      <dsp:txXfrm>
        <a:off x="50301" y="1181011"/>
        <a:ext cx="4259387" cy="929816"/>
      </dsp:txXfrm>
    </dsp:sp>
    <dsp:sp modelId="{5B0C481E-40AE-8041-9C90-0527ABA292ED}">
      <dsp:nvSpPr>
        <dsp:cNvPr id="0" name=""/>
        <dsp:cNvSpPr/>
      </dsp:nvSpPr>
      <dsp:spPr>
        <a:xfrm>
          <a:off x="0" y="2195689"/>
          <a:ext cx="4359989" cy="103041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Good communication supports team collaboration and reduces misunderstandings, leading to fewer errors and better continuity of care(Cottrel,2019).</a:t>
          </a:r>
          <a:br>
            <a:rPr lang="en-US" sz="1200" kern="1200" dirty="0"/>
          </a:br>
          <a:br>
            <a:rPr lang="en-US" sz="1200" kern="1200" dirty="0"/>
          </a:br>
          <a:endParaRPr lang="en-KW" sz="1200" kern="1200" dirty="0"/>
        </a:p>
      </dsp:txBody>
      <dsp:txXfrm>
        <a:off x="50301" y="2245990"/>
        <a:ext cx="4259387" cy="9298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EAFF25-7DED-B349-AC33-2B27B7EFD602}">
      <dsp:nvSpPr>
        <dsp:cNvPr id="0" name=""/>
        <dsp:cNvSpPr/>
      </dsp:nvSpPr>
      <dsp:spPr>
        <a:xfrm>
          <a:off x="0" y="236862"/>
          <a:ext cx="4538013" cy="17111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dirty="0"/>
            <a:t>The transaction model views communication as a dynamic process in which communicators co‑create social realities.</a:t>
          </a:r>
          <a:br>
            <a:rPr lang="en-US" sz="1100" kern="1200" dirty="0"/>
          </a:br>
          <a:r>
            <a:rPr lang="en-US" sz="1100" kern="1200" dirty="0"/>
            <a:t>Instead of distinct senders and receivers, participants are communicators who simultaneously send and receive messages.</a:t>
          </a:r>
          <a:br>
            <a:rPr lang="en-US" sz="1100" kern="1200" dirty="0"/>
          </a:br>
          <a:r>
            <a:rPr lang="en-US" sz="1100" kern="1200" dirty="0"/>
            <a:t>This model </a:t>
          </a:r>
          <a:r>
            <a:rPr lang="en-US" sz="1100" kern="1200" dirty="0" err="1"/>
            <a:t>emphasises</a:t>
          </a:r>
          <a:r>
            <a:rPr lang="en-US" sz="1100" kern="1200" dirty="0"/>
            <a:t> how we adapt our messages based on the feedback we are receiving in real time.</a:t>
          </a:r>
          <a:br>
            <a:rPr lang="en-US" sz="1100" kern="1200" dirty="0"/>
          </a:br>
          <a:r>
            <a:rPr lang="en-US" sz="1100" kern="1200" dirty="0"/>
            <a:t>It highlights the importance of social, relational and cultural contexts, </a:t>
          </a:r>
          <a:r>
            <a:rPr lang="en-US" sz="1100" kern="1200" dirty="0" err="1"/>
            <a:t>recognising</a:t>
          </a:r>
          <a:r>
            <a:rPr lang="en-US" sz="1100" kern="1200" dirty="0"/>
            <a:t> that norms, relationships and identities shape meaning.</a:t>
          </a:r>
          <a:br>
            <a:rPr lang="en-US" sz="1500" kern="1200" dirty="0"/>
          </a:br>
          <a:endParaRPr lang="en-KW" sz="1500" kern="1200" dirty="0"/>
        </a:p>
      </dsp:txBody>
      <dsp:txXfrm>
        <a:off x="83530" y="320392"/>
        <a:ext cx="4370953" cy="154406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25852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5.pn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100000"/>
                <a:shade val="100000"/>
                <a:satMod val="130000"/>
              </a:schemeClr>
            </a:gs>
            <a:gs pos="100000">
              <a:schemeClr val="accent1">
                <a:tint val="50000"/>
                <a:shade val="100000"/>
                <a:satMod val="350000"/>
              </a:schemeClr>
            </a:gs>
          </a:gsLst>
          <a:lin ang="16200000" scaled="0"/>
        </a:gradFill>
        <a:effectLst/>
      </p:bgPr>
    </p:bg>
    <p:spTree>
      <p:nvGrpSpPr>
        <p:cNvPr id="1" name=""/>
        <p:cNvGrpSpPr/>
        <p:nvPr/>
      </p:nvGrpSpPr>
      <p:grpSpPr>
        <a:xfrm>
          <a:off x="0" y="0"/>
          <a:ext cx="0" cy="0"/>
          <a:chOff x="0" y="0"/>
          <a:chExt cx="0" cy="0"/>
        </a:xfrm>
      </p:grpSpPr>
      <p:pic>
        <p:nvPicPr>
          <p:cNvPr id="2" name="Picture 1" descr="A blue and white background with black text&#10;&#10;AI-generated content may be incorrect.">
            <a:extLst>
              <a:ext uri="{FF2B5EF4-FFF2-40B4-BE49-F238E27FC236}">
                <a16:creationId xmlns:a16="http://schemas.microsoft.com/office/drawing/2014/main" id="{081AC927-5224-E249-F829-4DE746CB6E09}"/>
              </a:ext>
            </a:extLst>
          </p:cNvPr>
          <p:cNvPicPr>
            <a:picLocks noChangeAspect="1"/>
          </p:cNvPicPr>
          <p:nvPr/>
        </p:nvPicPr>
        <p:blipFill>
          <a:blip r:embed="rId2"/>
          <a:stretch>
            <a:fillRect/>
          </a:stretch>
        </p:blipFill>
        <p:spPr>
          <a:xfrm>
            <a:off x="482600" y="835137"/>
            <a:ext cx="8178799" cy="1893995"/>
          </a:xfrm>
          <a:prstGeom prst="rect">
            <a:avLst/>
          </a:prstGeom>
          <a:ln>
            <a:noFill/>
          </a:ln>
        </p:spPr>
      </p:pic>
      <p:sp>
        <p:nvSpPr>
          <p:cNvPr id="4" name="TextBox 3">
            <a:extLst>
              <a:ext uri="{FF2B5EF4-FFF2-40B4-BE49-F238E27FC236}">
                <a16:creationId xmlns:a16="http://schemas.microsoft.com/office/drawing/2014/main" id="{0E6F88F5-B7D0-5731-A7E9-D45375AC20C0}"/>
              </a:ext>
            </a:extLst>
          </p:cNvPr>
          <p:cNvSpPr txBox="1"/>
          <p:nvPr/>
        </p:nvSpPr>
        <p:spPr>
          <a:xfrm>
            <a:off x="2468880" y="3469417"/>
            <a:ext cx="4572000" cy="1200329"/>
          </a:xfrm>
          <a:prstGeom prst="rect">
            <a:avLst/>
          </a:prstGeom>
          <a:noFill/>
        </p:spPr>
        <p:txBody>
          <a:bodyPr wrap="square">
            <a:spAutoFit/>
          </a:bodyPr>
          <a:lstStyle/>
          <a:p>
            <a:r>
              <a:rPr lang="en-GB" dirty="0"/>
              <a:t>Lecturer: Dr. Walter-Rodney Nagumo</a:t>
            </a:r>
          </a:p>
          <a:p>
            <a:r>
              <a:rPr lang="en-GB" dirty="0"/>
              <a:t>Student: </a:t>
            </a:r>
            <a:r>
              <a:rPr lang="en-GB" dirty="0" err="1"/>
              <a:t>Gaicu</a:t>
            </a:r>
            <a:r>
              <a:rPr lang="en-GB" dirty="0"/>
              <a:t> Oana-Gabriela</a:t>
            </a:r>
          </a:p>
          <a:p>
            <a:r>
              <a:rPr lang="en-GB" dirty="0"/>
              <a:t>Student number:2512961</a:t>
            </a:r>
          </a:p>
          <a:p>
            <a:endParaRPr lang="en-GB" dirty="0"/>
          </a:p>
        </p:txBody>
      </p:sp>
    </p:spTree>
    <p:extLst>
      <p:ext uri="{BB962C8B-B14F-4D97-AF65-F5344CB8AC3E}">
        <p14:creationId xmlns:p14="http://schemas.microsoft.com/office/powerpoint/2010/main" val="923748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bg>
      <p:bgPr>
        <a:gradFill>
          <a:gsLst>
            <a:gs pos="0">
              <a:schemeClr val="accent1">
                <a:tint val="100000"/>
                <a:shade val="100000"/>
                <a:satMod val="130000"/>
              </a:schemeClr>
            </a:gs>
            <a:gs pos="100000">
              <a:schemeClr val="accent1">
                <a:tint val="50000"/>
                <a:shade val="100000"/>
                <a:satMod val="350000"/>
              </a:schemeClr>
            </a:gs>
          </a:gsLst>
          <a:lin ang="16200000" scaled="0"/>
        </a:gradFill>
        <a:effectLst/>
      </p:bgPr>
    </p:bg>
    <p:spTree>
      <p:nvGrpSpPr>
        <p:cNvPr id="1" name=""/>
        <p:cNvGrpSpPr/>
        <p:nvPr/>
      </p:nvGrpSpPr>
      <p:grpSpPr>
        <a:xfrm>
          <a:off x="0" y="0"/>
          <a:ext cx="0" cy="0"/>
          <a:chOff x="0" y="0"/>
          <a:chExt cx="0" cy="0"/>
        </a:xfrm>
      </p:grpSpPr>
      <p:sp>
        <p:nvSpPr>
          <p:cNvPr id="2" name="Shape 0"/>
          <p:cNvSpPr/>
          <p:nvPr/>
        </p:nvSpPr>
        <p:spPr>
          <a:xfrm>
            <a:off x="5486400" y="0"/>
            <a:ext cx="3657600" cy="5143500"/>
          </a:xfrm>
          <a:prstGeom prst="rect">
            <a:avLst/>
          </a:prstGeom>
          <a:solidFill>
            <a:srgbClr val="F5F5F5"/>
          </a:solidFill>
          <a:ln w="12700">
            <a:solidFill>
              <a:srgbClr val="F5F5F5"/>
            </a:solidFill>
            <a:prstDash val="solid"/>
          </a:ln>
        </p:spPr>
        <p:txBody>
          <a:bodyPr/>
          <a:lstStyle/>
          <a:p>
            <a:endParaRPr/>
          </a:p>
        </p:txBody>
      </p:sp>
      <p:sp>
        <p:nvSpPr>
          <p:cNvPr id="3" name="Text 1"/>
          <p:cNvSpPr/>
          <p:nvPr/>
        </p:nvSpPr>
        <p:spPr>
          <a:xfrm>
            <a:off x="365760" y="365760"/>
            <a:ext cx="5029200" cy="731520"/>
          </a:xfrm>
          <a:prstGeom prst="rect">
            <a:avLst/>
          </a:prstGeom>
          <a:noFill/>
          <a:ln/>
        </p:spPr>
        <p:txBody>
          <a:bodyPr wrap="square" rtlCol="0" anchor="ctr"/>
          <a:lstStyle/>
          <a:p>
            <a:pPr marL="0" indent="0">
              <a:buNone/>
            </a:pPr>
            <a:r>
              <a:rPr lang="en-US" sz="3600" b="1" dirty="0">
                <a:solidFill>
                  <a:srgbClr val="030A18"/>
                </a:solidFill>
                <a:latin typeface="Arial" pitchFamily="34" charset="0"/>
                <a:ea typeface="Arial" pitchFamily="34" charset="-122"/>
                <a:cs typeface="Arial" pitchFamily="34" charset="-120"/>
              </a:rPr>
              <a:t>Introduction:</a:t>
            </a:r>
            <a:endParaRPr lang="en-US" sz="3600" dirty="0"/>
          </a:p>
        </p:txBody>
      </p:sp>
      <p:sp>
        <p:nvSpPr>
          <p:cNvPr id="4" name="Text 2"/>
          <p:cNvSpPr/>
          <p:nvPr/>
        </p:nvSpPr>
        <p:spPr>
          <a:xfrm>
            <a:off x="365760" y="1188720"/>
            <a:ext cx="5029200" cy="365760"/>
          </a:xfrm>
          <a:prstGeom prst="rect">
            <a:avLst/>
          </a:prstGeom>
          <a:noFill/>
          <a:ln/>
        </p:spPr>
        <p:txBody>
          <a:bodyPr wrap="square" rtlCol="0" anchor="ctr"/>
          <a:lstStyle/>
          <a:p>
            <a:pPr marL="0" indent="0">
              <a:buNone/>
            </a:pPr>
            <a:r>
              <a:rPr lang="en-US" sz="1200" i="1" dirty="0">
                <a:solidFill>
                  <a:srgbClr val="97B1DF"/>
                </a:solidFill>
                <a:latin typeface="Arial" pitchFamily="34" charset="0"/>
                <a:ea typeface="Arial" pitchFamily="34" charset="-122"/>
                <a:cs typeface="Arial" pitchFamily="34" charset="-120"/>
              </a:rPr>
              <a:t>Understanding transmission &amp; transaction</a:t>
            </a:r>
            <a:endParaRPr lang="en-US" sz="1200" dirty="0"/>
          </a:p>
        </p:txBody>
      </p:sp>
      <p:sp>
        <p:nvSpPr>
          <p:cNvPr id="5" name="Text 3"/>
          <p:cNvSpPr/>
          <p:nvPr/>
        </p:nvSpPr>
        <p:spPr>
          <a:xfrm>
            <a:off x="365760" y="1828800"/>
            <a:ext cx="4372503" cy="2766060"/>
          </a:xfrm>
          <a:prstGeom prst="rect">
            <a:avLst/>
          </a:prstGeom>
          <a:noFill/>
          <a:ln/>
        </p:spPr>
        <p:txBody>
          <a:bodyPr wrap="square" lIns="0" tIns="0" rIns="0" bIns="0" rtlCol="0" anchor="ctr"/>
          <a:lstStyle/>
          <a:p>
            <a:pPr marL="171450" indent="-171450">
              <a:buFont typeface="Arial" panose="020B0604020202020204" pitchFamily="34" charset="0"/>
              <a:buChar char="•"/>
            </a:pPr>
            <a:r>
              <a:rPr lang="en-US" sz="1400" dirty="0">
                <a:solidFill>
                  <a:srgbClr val="030A18"/>
                </a:solidFill>
              </a:rPr>
              <a:t>All health and social care interactions involve communication. Communication helps care professionals share information, coordinate duties, and create therapeutic relationships with clients (</a:t>
            </a:r>
            <a:r>
              <a:rPr lang="en-US" sz="1400" dirty="0" err="1">
                <a:solidFill>
                  <a:srgbClr val="030A18"/>
                </a:solidFill>
              </a:rPr>
              <a:t>Kourkouta</a:t>
            </a:r>
            <a:r>
              <a:rPr lang="en-US" sz="1400" dirty="0">
                <a:solidFill>
                  <a:srgbClr val="030A18"/>
                </a:solidFill>
              </a:rPr>
              <a:t> And Papathanasiou,2014). This presentation explores the SBAR Model and the Transaction Model and their importance in health and social care communication(McCorry and Mason,2020)</a:t>
            </a:r>
            <a:endParaRPr lang="en-US" sz="1200" dirty="0"/>
          </a:p>
        </p:txBody>
      </p:sp>
      <p:sp>
        <p:nvSpPr>
          <p:cNvPr id="7" name="Text 5"/>
          <p:cNvSpPr/>
          <p:nvPr/>
        </p:nvSpPr>
        <p:spPr>
          <a:xfrm>
            <a:off x="365760" y="4732020"/>
            <a:ext cx="8412480" cy="274320"/>
          </a:xfrm>
          <a:prstGeom prst="rect">
            <a:avLst/>
          </a:prstGeom>
          <a:noFill/>
          <a:ln/>
        </p:spPr>
        <p:txBody>
          <a:bodyPr wrap="square" rtlCol="0" anchor="ctr"/>
          <a:lstStyle/>
          <a:p>
            <a:pPr marL="0" indent="0">
              <a:buNone/>
            </a:pPr>
            <a:endParaRPr lang="en-US" sz="600" dirty="0"/>
          </a:p>
        </p:txBody>
      </p:sp>
      <p:pic>
        <p:nvPicPr>
          <p:cNvPr id="9" name="Picture 8" descr="A book cover with colorful people&#10;&#10;AI-generated content may be incorrect.">
            <a:extLst>
              <a:ext uri="{FF2B5EF4-FFF2-40B4-BE49-F238E27FC236}">
                <a16:creationId xmlns:a16="http://schemas.microsoft.com/office/drawing/2014/main" id="{ADB13370-2368-C7AA-E0F9-BDB5AA98936D}"/>
              </a:ext>
            </a:extLst>
          </p:cNvPr>
          <p:cNvPicPr>
            <a:picLocks noChangeAspect="1"/>
          </p:cNvPicPr>
          <p:nvPr/>
        </p:nvPicPr>
        <p:blipFill>
          <a:blip r:embed="rId3"/>
          <a:stretch>
            <a:fillRect/>
          </a:stretch>
        </p:blipFill>
        <p:spPr>
          <a:xfrm>
            <a:off x="4771497" y="0"/>
            <a:ext cx="4372503" cy="51435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gradFill>
          <a:gsLst>
            <a:gs pos="0">
              <a:schemeClr val="accent1">
                <a:tint val="100000"/>
                <a:shade val="100000"/>
                <a:satMod val="130000"/>
              </a:schemeClr>
            </a:gs>
            <a:gs pos="100000">
              <a:schemeClr val="accent1">
                <a:tint val="50000"/>
                <a:shade val="100000"/>
                <a:satMod val="350000"/>
              </a:schemeClr>
            </a:gs>
          </a:gsLst>
          <a:lin ang="16200000" scaled="0"/>
        </a:gradFill>
        <a:effectLst/>
      </p:bgPr>
    </p:bg>
    <p:spTree>
      <p:nvGrpSpPr>
        <p:cNvPr id="1" name=""/>
        <p:cNvGrpSpPr/>
        <p:nvPr/>
      </p:nvGrpSpPr>
      <p:grpSpPr>
        <a:xfrm>
          <a:off x="0" y="0"/>
          <a:ext cx="0" cy="0"/>
          <a:chOff x="0" y="0"/>
          <a:chExt cx="0" cy="0"/>
        </a:xfrm>
      </p:grpSpPr>
      <p:sp>
        <p:nvSpPr>
          <p:cNvPr id="2" name="Shape 0"/>
          <p:cNvSpPr/>
          <p:nvPr/>
        </p:nvSpPr>
        <p:spPr>
          <a:xfrm>
            <a:off x="365760" y="457200"/>
            <a:ext cx="731520" cy="731520"/>
          </a:xfrm>
          <a:prstGeom prst="ellipse">
            <a:avLst/>
          </a:prstGeom>
          <a:solidFill>
            <a:srgbClr val="97B1DF"/>
          </a:solidFill>
          <a:ln w="12700">
            <a:solidFill>
              <a:srgbClr val="97B1DF"/>
            </a:solidFill>
            <a:prstDash val="solid"/>
          </a:ln>
        </p:spPr>
        <p:txBody>
          <a:bodyPr/>
          <a:lstStyle/>
          <a:p>
            <a:endParaRPr/>
          </a:p>
        </p:txBody>
      </p:sp>
      <p:pic>
        <p:nvPicPr>
          <p:cNvPr id="3" name="Image 0" descr="preencoded.png"/>
          <p:cNvPicPr>
            <a:picLocks noChangeAspect="1"/>
          </p:cNvPicPr>
          <p:nvPr/>
        </p:nvPicPr>
        <p:blipFill>
          <a:blip r:embed="rId3"/>
          <a:stretch>
            <a:fillRect/>
          </a:stretch>
        </p:blipFill>
        <p:spPr>
          <a:xfrm>
            <a:off x="411480" y="502920"/>
            <a:ext cx="640080" cy="640080"/>
          </a:xfrm>
          <a:prstGeom prst="rect">
            <a:avLst/>
          </a:prstGeom>
        </p:spPr>
      </p:pic>
      <p:sp>
        <p:nvSpPr>
          <p:cNvPr id="4" name="Text 1"/>
          <p:cNvSpPr/>
          <p:nvPr/>
        </p:nvSpPr>
        <p:spPr>
          <a:xfrm>
            <a:off x="1188720" y="457200"/>
            <a:ext cx="7589520" cy="640080"/>
          </a:xfrm>
          <a:prstGeom prst="rect">
            <a:avLst/>
          </a:prstGeom>
          <a:noFill/>
          <a:ln/>
        </p:spPr>
        <p:txBody>
          <a:bodyPr wrap="square" rtlCol="0" anchor="ctr"/>
          <a:lstStyle/>
          <a:p>
            <a:pPr marL="0" indent="0">
              <a:buNone/>
            </a:pPr>
            <a:r>
              <a:rPr lang="en-US" sz="2400" b="1" dirty="0">
                <a:solidFill>
                  <a:srgbClr val="030A18"/>
                </a:solidFill>
                <a:latin typeface="Arial" pitchFamily="34" charset="0"/>
                <a:ea typeface="Arial" pitchFamily="34" charset="-122"/>
                <a:cs typeface="Arial" pitchFamily="34" charset="-120"/>
              </a:rPr>
              <a:t>WHAT IS COMMUNICATION AND Why communication matters?</a:t>
            </a:r>
            <a:endParaRPr lang="en-US" sz="2400" dirty="0"/>
          </a:p>
        </p:txBody>
      </p:sp>
      <p:graphicFrame>
        <p:nvGraphicFramePr>
          <p:cNvPr id="7" name="Diagram 6">
            <a:extLst>
              <a:ext uri="{FF2B5EF4-FFF2-40B4-BE49-F238E27FC236}">
                <a16:creationId xmlns:a16="http://schemas.microsoft.com/office/drawing/2014/main" id="{747FD462-E846-B676-31B7-5CA117D305E7}"/>
              </a:ext>
            </a:extLst>
          </p:cNvPr>
          <p:cNvGraphicFramePr/>
          <p:nvPr>
            <p:extLst>
              <p:ext uri="{D42A27DB-BD31-4B8C-83A1-F6EECF244321}">
                <p14:modId xmlns:p14="http://schemas.microsoft.com/office/powerpoint/2010/main" val="2920924671"/>
              </p:ext>
            </p:extLst>
          </p:nvPr>
        </p:nvGraphicFramePr>
        <p:xfrm>
          <a:off x="4418250" y="1280160"/>
          <a:ext cx="4359989" cy="32918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 3"/>
          <p:cNvSpPr/>
          <p:nvPr/>
        </p:nvSpPr>
        <p:spPr>
          <a:xfrm>
            <a:off x="365760" y="4732020"/>
            <a:ext cx="8412480" cy="274320"/>
          </a:xfrm>
          <a:prstGeom prst="rect">
            <a:avLst/>
          </a:prstGeom>
          <a:noFill/>
          <a:ln/>
        </p:spPr>
        <p:txBody>
          <a:bodyPr wrap="square" rtlCol="0" anchor="ctr"/>
          <a:lstStyle/>
          <a:p>
            <a:pPr marL="0" indent="0">
              <a:buNone/>
            </a:pPr>
            <a:endParaRPr lang="en-US" sz="600" dirty="0"/>
          </a:p>
        </p:txBody>
      </p:sp>
      <p:pic>
        <p:nvPicPr>
          <p:cNvPr id="10" name="Picture 9" descr="A yellow puzzle with black silhouettes of people facing each other&#10;&#10;AI-generated content may be incorrect.">
            <a:extLst>
              <a:ext uri="{FF2B5EF4-FFF2-40B4-BE49-F238E27FC236}">
                <a16:creationId xmlns:a16="http://schemas.microsoft.com/office/drawing/2014/main" id="{A8574875-6358-0774-ABFC-3381FBBFE0EB}"/>
              </a:ext>
            </a:extLst>
          </p:cNvPr>
          <p:cNvPicPr>
            <a:picLocks noChangeAspect="1"/>
          </p:cNvPicPr>
          <p:nvPr/>
        </p:nvPicPr>
        <p:blipFill>
          <a:blip r:embed="rId9"/>
          <a:stretch>
            <a:fillRect/>
          </a:stretch>
        </p:blipFill>
        <p:spPr>
          <a:xfrm>
            <a:off x="789942" y="1411031"/>
            <a:ext cx="3249950" cy="299995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gradFill>
          <a:gsLst>
            <a:gs pos="0">
              <a:schemeClr val="accent1">
                <a:tint val="100000"/>
                <a:shade val="100000"/>
                <a:satMod val="130000"/>
              </a:schemeClr>
            </a:gs>
            <a:gs pos="100000">
              <a:schemeClr val="accent1">
                <a:tint val="50000"/>
                <a:shade val="100000"/>
                <a:satMod val="350000"/>
              </a:schemeClr>
            </a:gs>
          </a:gsLst>
          <a:lin ang="16200000" scaled="0"/>
        </a:gradFill>
        <a:effectLst/>
      </p:bgPr>
    </p:bg>
    <p:spTree>
      <p:nvGrpSpPr>
        <p:cNvPr id="1" name=""/>
        <p:cNvGrpSpPr/>
        <p:nvPr/>
      </p:nvGrpSpPr>
      <p:grpSpPr>
        <a:xfrm>
          <a:off x="0" y="0"/>
          <a:ext cx="0" cy="0"/>
          <a:chOff x="0" y="0"/>
          <a:chExt cx="0" cy="0"/>
        </a:xfrm>
      </p:grpSpPr>
      <p:sp>
        <p:nvSpPr>
          <p:cNvPr id="2" name="Shape 0"/>
          <p:cNvSpPr/>
          <p:nvPr/>
        </p:nvSpPr>
        <p:spPr>
          <a:xfrm>
            <a:off x="365760" y="457200"/>
            <a:ext cx="731520" cy="731520"/>
          </a:xfrm>
          <a:prstGeom prst="ellipse">
            <a:avLst/>
          </a:prstGeom>
          <a:solidFill>
            <a:srgbClr val="97B1DF"/>
          </a:solidFill>
          <a:ln w="12700">
            <a:solidFill>
              <a:srgbClr val="97B1DF"/>
            </a:solidFill>
            <a:prstDash val="solid"/>
          </a:ln>
        </p:spPr>
        <p:txBody>
          <a:bodyPr/>
          <a:lstStyle/>
          <a:p>
            <a:endParaRPr/>
          </a:p>
        </p:txBody>
      </p:sp>
      <p:pic>
        <p:nvPicPr>
          <p:cNvPr id="3" name="Image 0" descr="preencoded.png"/>
          <p:cNvPicPr>
            <a:picLocks noChangeAspect="1"/>
          </p:cNvPicPr>
          <p:nvPr/>
        </p:nvPicPr>
        <p:blipFill>
          <a:blip r:embed="rId3"/>
          <a:stretch>
            <a:fillRect/>
          </a:stretch>
        </p:blipFill>
        <p:spPr>
          <a:xfrm>
            <a:off x="411480" y="502920"/>
            <a:ext cx="640080" cy="640080"/>
          </a:xfrm>
          <a:prstGeom prst="rect">
            <a:avLst/>
          </a:prstGeom>
        </p:spPr>
      </p:pic>
      <p:sp>
        <p:nvSpPr>
          <p:cNvPr id="4" name="Text 1"/>
          <p:cNvSpPr/>
          <p:nvPr/>
        </p:nvSpPr>
        <p:spPr>
          <a:xfrm>
            <a:off x="1188720" y="457200"/>
            <a:ext cx="7589520" cy="640080"/>
          </a:xfrm>
          <a:prstGeom prst="rect">
            <a:avLst/>
          </a:prstGeom>
          <a:noFill/>
          <a:ln/>
        </p:spPr>
        <p:txBody>
          <a:bodyPr wrap="square" rtlCol="0" anchor="ctr"/>
          <a:lstStyle/>
          <a:p>
            <a:pPr marL="0" indent="0">
              <a:buNone/>
            </a:pPr>
            <a:r>
              <a:rPr lang="en-US" sz="2400" b="1" dirty="0">
                <a:solidFill>
                  <a:srgbClr val="030A18"/>
                </a:solidFill>
                <a:latin typeface="Arial" pitchFamily="34" charset="0"/>
                <a:ea typeface="Arial" pitchFamily="34" charset="-122"/>
                <a:cs typeface="Arial" pitchFamily="34" charset="-120"/>
              </a:rPr>
              <a:t>SEVERAL THEORIES</a:t>
            </a:r>
            <a:endParaRPr lang="en-US" sz="2400" dirty="0"/>
          </a:p>
        </p:txBody>
      </p:sp>
      <p:graphicFrame>
        <p:nvGraphicFramePr>
          <p:cNvPr id="7" name="Diagram 6">
            <a:extLst>
              <a:ext uri="{FF2B5EF4-FFF2-40B4-BE49-F238E27FC236}">
                <a16:creationId xmlns:a16="http://schemas.microsoft.com/office/drawing/2014/main" id="{676EF3F6-B58A-3CFF-D496-9785F1047F67}"/>
              </a:ext>
            </a:extLst>
          </p:cNvPr>
          <p:cNvGraphicFramePr/>
          <p:nvPr>
            <p:extLst>
              <p:ext uri="{D42A27DB-BD31-4B8C-83A1-F6EECF244321}">
                <p14:modId xmlns:p14="http://schemas.microsoft.com/office/powerpoint/2010/main" val="1169142627"/>
              </p:ext>
            </p:extLst>
          </p:nvPr>
        </p:nvGraphicFramePr>
        <p:xfrm>
          <a:off x="4605987" y="0"/>
          <a:ext cx="4538013" cy="21848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 3"/>
          <p:cNvSpPr/>
          <p:nvPr/>
        </p:nvSpPr>
        <p:spPr>
          <a:xfrm>
            <a:off x="365760" y="4732020"/>
            <a:ext cx="8412480" cy="274320"/>
          </a:xfrm>
          <a:prstGeom prst="rect">
            <a:avLst/>
          </a:prstGeom>
          <a:noFill/>
          <a:ln/>
        </p:spPr>
        <p:txBody>
          <a:bodyPr wrap="square" rtlCol="0" anchor="ctr"/>
          <a:lstStyle/>
          <a:p>
            <a:pPr marL="0" indent="0">
              <a:buNone/>
            </a:pPr>
            <a:endParaRPr lang="en-US" sz="600" dirty="0"/>
          </a:p>
        </p:txBody>
      </p:sp>
      <p:graphicFrame>
        <p:nvGraphicFramePr>
          <p:cNvPr id="5" name="Table 4">
            <a:extLst>
              <a:ext uri="{FF2B5EF4-FFF2-40B4-BE49-F238E27FC236}">
                <a16:creationId xmlns:a16="http://schemas.microsoft.com/office/drawing/2014/main" id="{6A023640-4E4E-E207-F67D-C61FB2774B97}"/>
              </a:ext>
            </a:extLst>
          </p:cNvPr>
          <p:cNvGraphicFramePr>
            <a:graphicFrameLocks noGrp="1"/>
          </p:cNvGraphicFramePr>
          <p:nvPr>
            <p:extLst>
              <p:ext uri="{D42A27DB-BD31-4B8C-83A1-F6EECF244321}">
                <p14:modId xmlns:p14="http://schemas.microsoft.com/office/powerpoint/2010/main" val="1615603482"/>
              </p:ext>
            </p:extLst>
          </p:nvPr>
        </p:nvGraphicFramePr>
        <p:xfrm>
          <a:off x="4669105" y="2196887"/>
          <a:ext cx="4251462" cy="2468880"/>
        </p:xfrm>
        <a:graphic>
          <a:graphicData uri="http://schemas.openxmlformats.org/drawingml/2006/table">
            <a:tbl>
              <a:tblPr>
                <a:tableStyleId>{3C2FFA5D-87B4-456A-9821-1D502468CF0F}</a:tableStyleId>
              </a:tblPr>
              <a:tblGrid>
                <a:gridCol w="1417154">
                  <a:extLst>
                    <a:ext uri="{9D8B030D-6E8A-4147-A177-3AD203B41FA5}">
                      <a16:colId xmlns:a16="http://schemas.microsoft.com/office/drawing/2014/main" val="3976534047"/>
                    </a:ext>
                  </a:extLst>
                </a:gridCol>
                <a:gridCol w="1417154">
                  <a:extLst>
                    <a:ext uri="{9D8B030D-6E8A-4147-A177-3AD203B41FA5}">
                      <a16:colId xmlns:a16="http://schemas.microsoft.com/office/drawing/2014/main" val="2353336704"/>
                    </a:ext>
                  </a:extLst>
                </a:gridCol>
                <a:gridCol w="1417154">
                  <a:extLst>
                    <a:ext uri="{9D8B030D-6E8A-4147-A177-3AD203B41FA5}">
                      <a16:colId xmlns:a16="http://schemas.microsoft.com/office/drawing/2014/main" val="854433234"/>
                    </a:ext>
                  </a:extLst>
                </a:gridCol>
              </a:tblGrid>
              <a:tr h="0">
                <a:tc>
                  <a:txBody>
                    <a:bodyPr/>
                    <a:lstStyle/>
                    <a:p>
                      <a:r>
                        <a:rPr lang="en-US" sz="1200"/>
                        <a:t>Letter</a:t>
                      </a:r>
                    </a:p>
                  </a:txBody>
                  <a:tcPr anchor="ctr"/>
                </a:tc>
                <a:tc>
                  <a:txBody>
                    <a:bodyPr/>
                    <a:lstStyle/>
                    <a:p>
                      <a:r>
                        <a:rPr lang="en-US" sz="1200"/>
                        <a:t>Meaning</a:t>
                      </a:r>
                    </a:p>
                  </a:txBody>
                  <a:tcPr anchor="ctr"/>
                </a:tc>
                <a:tc>
                  <a:txBody>
                    <a:bodyPr/>
                    <a:lstStyle/>
                    <a:p>
                      <a:r>
                        <a:rPr lang="en-US" sz="1200"/>
                        <a:t>Purpose</a:t>
                      </a:r>
                    </a:p>
                  </a:txBody>
                  <a:tcPr anchor="ctr"/>
                </a:tc>
                <a:extLst>
                  <a:ext uri="{0D108BD9-81ED-4DB2-BD59-A6C34878D82A}">
                    <a16:rowId xmlns:a16="http://schemas.microsoft.com/office/drawing/2014/main" val="1869694770"/>
                  </a:ext>
                </a:extLst>
              </a:tr>
              <a:tr h="0">
                <a:tc>
                  <a:txBody>
                    <a:bodyPr/>
                    <a:lstStyle/>
                    <a:p>
                      <a:r>
                        <a:rPr lang="en-US" sz="1200"/>
                        <a:t>S</a:t>
                      </a:r>
                    </a:p>
                  </a:txBody>
                  <a:tcPr anchor="ctr"/>
                </a:tc>
                <a:tc>
                  <a:txBody>
                    <a:bodyPr/>
                    <a:lstStyle/>
                    <a:p>
                      <a:r>
                        <a:rPr lang="en-US" sz="1200"/>
                        <a:t>Situation</a:t>
                      </a:r>
                    </a:p>
                  </a:txBody>
                  <a:tcPr anchor="ctr"/>
                </a:tc>
                <a:tc>
                  <a:txBody>
                    <a:bodyPr/>
                    <a:lstStyle/>
                    <a:p>
                      <a:r>
                        <a:rPr lang="en-US" sz="1200" dirty="0"/>
                        <a:t>Explain the current problem</a:t>
                      </a:r>
                    </a:p>
                  </a:txBody>
                  <a:tcPr anchor="ctr"/>
                </a:tc>
                <a:extLst>
                  <a:ext uri="{0D108BD9-81ED-4DB2-BD59-A6C34878D82A}">
                    <a16:rowId xmlns:a16="http://schemas.microsoft.com/office/drawing/2014/main" val="339480463"/>
                  </a:ext>
                </a:extLst>
              </a:tr>
              <a:tr h="0">
                <a:tc>
                  <a:txBody>
                    <a:bodyPr/>
                    <a:lstStyle/>
                    <a:p>
                      <a:r>
                        <a:rPr lang="en-US" sz="1200" dirty="0"/>
                        <a:t>B</a:t>
                      </a:r>
                    </a:p>
                  </a:txBody>
                  <a:tcPr anchor="ctr"/>
                </a:tc>
                <a:tc>
                  <a:txBody>
                    <a:bodyPr/>
                    <a:lstStyle/>
                    <a:p>
                      <a:r>
                        <a:rPr lang="en-US" sz="1200" dirty="0"/>
                        <a:t>Background</a:t>
                      </a:r>
                    </a:p>
                  </a:txBody>
                  <a:tcPr anchor="ctr"/>
                </a:tc>
                <a:tc>
                  <a:txBody>
                    <a:bodyPr/>
                    <a:lstStyle/>
                    <a:p>
                      <a:r>
                        <a:rPr lang="en-US" sz="1200"/>
                        <a:t>Give relevant background information</a:t>
                      </a:r>
                    </a:p>
                  </a:txBody>
                  <a:tcPr anchor="ctr"/>
                </a:tc>
                <a:extLst>
                  <a:ext uri="{0D108BD9-81ED-4DB2-BD59-A6C34878D82A}">
                    <a16:rowId xmlns:a16="http://schemas.microsoft.com/office/drawing/2014/main" val="1364735808"/>
                  </a:ext>
                </a:extLst>
              </a:tr>
              <a:tr h="0">
                <a:tc>
                  <a:txBody>
                    <a:bodyPr/>
                    <a:lstStyle/>
                    <a:p>
                      <a:r>
                        <a:rPr lang="en-US" sz="1200"/>
                        <a:t>A</a:t>
                      </a:r>
                    </a:p>
                  </a:txBody>
                  <a:tcPr anchor="ctr"/>
                </a:tc>
                <a:tc>
                  <a:txBody>
                    <a:bodyPr/>
                    <a:lstStyle/>
                    <a:p>
                      <a:r>
                        <a:rPr lang="en-US" sz="1200"/>
                        <a:t>Assessment</a:t>
                      </a:r>
                    </a:p>
                  </a:txBody>
                  <a:tcPr anchor="ctr"/>
                </a:tc>
                <a:tc>
                  <a:txBody>
                    <a:bodyPr/>
                    <a:lstStyle/>
                    <a:p>
                      <a:r>
                        <a:rPr lang="en-US" sz="1200"/>
                        <a:t>State your professional assessment</a:t>
                      </a:r>
                    </a:p>
                  </a:txBody>
                  <a:tcPr anchor="ctr"/>
                </a:tc>
                <a:extLst>
                  <a:ext uri="{0D108BD9-81ED-4DB2-BD59-A6C34878D82A}">
                    <a16:rowId xmlns:a16="http://schemas.microsoft.com/office/drawing/2014/main" val="2439556540"/>
                  </a:ext>
                </a:extLst>
              </a:tr>
              <a:tr h="0">
                <a:tc>
                  <a:txBody>
                    <a:bodyPr/>
                    <a:lstStyle/>
                    <a:p>
                      <a:r>
                        <a:rPr lang="en-US" sz="1200"/>
                        <a:t>R</a:t>
                      </a:r>
                    </a:p>
                  </a:txBody>
                  <a:tcPr anchor="ctr"/>
                </a:tc>
                <a:tc>
                  <a:txBody>
                    <a:bodyPr/>
                    <a:lstStyle/>
                    <a:p>
                      <a:r>
                        <a:rPr lang="en-US" sz="1200"/>
                        <a:t>Recommendation</a:t>
                      </a:r>
                    </a:p>
                  </a:txBody>
                  <a:tcPr anchor="ctr"/>
                </a:tc>
                <a:tc>
                  <a:txBody>
                    <a:bodyPr/>
                    <a:lstStyle/>
                    <a:p>
                      <a:r>
                        <a:rPr lang="en-US" sz="1200" dirty="0"/>
                        <a:t>Explain what action is needed</a:t>
                      </a:r>
                    </a:p>
                  </a:txBody>
                  <a:tcPr anchor="ctr"/>
                </a:tc>
                <a:extLst>
                  <a:ext uri="{0D108BD9-81ED-4DB2-BD59-A6C34878D82A}">
                    <a16:rowId xmlns:a16="http://schemas.microsoft.com/office/drawing/2014/main" val="504708632"/>
                  </a:ext>
                </a:extLst>
              </a:tr>
            </a:tbl>
          </a:graphicData>
        </a:graphic>
      </p:graphicFrame>
      <p:pic>
        <p:nvPicPr>
          <p:cNvPr id="10" name="Picture 9" descr="A yellow box with black text&#10;&#10;AI-generated content may be incorrect.">
            <a:extLst>
              <a:ext uri="{FF2B5EF4-FFF2-40B4-BE49-F238E27FC236}">
                <a16:creationId xmlns:a16="http://schemas.microsoft.com/office/drawing/2014/main" id="{096771AD-3381-53B3-F6BF-A00445717EC5}"/>
              </a:ext>
            </a:extLst>
          </p:cNvPr>
          <p:cNvPicPr>
            <a:picLocks noChangeAspect="1"/>
          </p:cNvPicPr>
          <p:nvPr/>
        </p:nvPicPr>
        <p:blipFill>
          <a:blip r:embed="rId9"/>
          <a:stretch>
            <a:fillRect/>
          </a:stretch>
        </p:blipFill>
        <p:spPr>
          <a:xfrm>
            <a:off x="48553" y="1321485"/>
            <a:ext cx="3810281" cy="2372731"/>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gradFill>
          <a:gsLst>
            <a:gs pos="0">
              <a:schemeClr val="accent1">
                <a:tint val="100000"/>
                <a:shade val="100000"/>
                <a:satMod val="130000"/>
              </a:schemeClr>
            </a:gs>
            <a:gs pos="100000">
              <a:schemeClr val="accent1">
                <a:tint val="50000"/>
                <a:shade val="100000"/>
                <a:satMod val="350000"/>
              </a:schemeClr>
            </a:gs>
          </a:gsLst>
          <a:lin ang="16200000" scaled="0"/>
        </a:gradFill>
        <a:effectLst/>
      </p:bgPr>
    </p:bg>
    <p:spTree>
      <p:nvGrpSpPr>
        <p:cNvPr id="1" name=""/>
        <p:cNvGrpSpPr/>
        <p:nvPr/>
      </p:nvGrpSpPr>
      <p:grpSpPr>
        <a:xfrm>
          <a:off x="0" y="0"/>
          <a:ext cx="0" cy="0"/>
          <a:chOff x="0" y="0"/>
          <a:chExt cx="0" cy="0"/>
        </a:xfrm>
      </p:grpSpPr>
      <p:sp>
        <p:nvSpPr>
          <p:cNvPr id="2" name="Shape 0"/>
          <p:cNvSpPr/>
          <p:nvPr/>
        </p:nvSpPr>
        <p:spPr>
          <a:xfrm>
            <a:off x="365760" y="457200"/>
            <a:ext cx="731520" cy="731520"/>
          </a:xfrm>
          <a:prstGeom prst="ellipse">
            <a:avLst/>
          </a:prstGeom>
          <a:solidFill>
            <a:srgbClr val="97B1DF"/>
          </a:solidFill>
          <a:ln w="12700">
            <a:solidFill>
              <a:srgbClr val="97B1DF"/>
            </a:solidFill>
            <a:prstDash val="solid"/>
          </a:ln>
        </p:spPr>
        <p:txBody>
          <a:bodyPr/>
          <a:lstStyle/>
          <a:p>
            <a:endParaRPr/>
          </a:p>
        </p:txBody>
      </p:sp>
      <p:pic>
        <p:nvPicPr>
          <p:cNvPr id="3" name="Image 0" descr="preencoded.png"/>
          <p:cNvPicPr>
            <a:picLocks noChangeAspect="1"/>
          </p:cNvPicPr>
          <p:nvPr/>
        </p:nvPicPr>
        <p:blipFill>
          <a:blip r:embed="rId3"/>
          <a:stretch>
            <a:fillRect/>
          </a:stretch>
        </p:blipFill>
        <p:spPr>
          <a:xfrm>
            <a:off x="411480" y="502920"/>
            <a:ext cx="640080" cy="640080"/>
          </a:xfrm>
          <a:prstGeom prst="rect">
            <a:avLst/>
          </a:prstGeom>
        </p:spPr>
      </p:pic>
      <p:sp>
        <p:nvSpPr>
          <p:cNvPr id="4" name="Text 1"/>
          <p:cNvSpPr/>
          <p:nvPr/>
        </p:nvSpPr>
        <p:spPr>
          <a:xfrm>
            <a:off x="1188720" y="457200"/>
            <a:ext cx="7589520" cy="640080"/>
          </a:xfrm>
          <a:prstGeom prst="rect">
            <a:avLst/>
          </a:prstGeom>
          <a:solidFill>
            <a:schemeClr val="accent1">
              <a:lumMod val="40000"/>
              <a:lumOff val="60000"/>
            </a:schemeClr>
          </a:solidFill>
          <a:ln/>
        </p:spPr>
        <p:txBody>
          <a:bodyPr wrap="square" rtlCol="0" anchor="ctr"/>
          <a:lstStyle/>
          <a:p>
            <a:pPr marL="0" indent="0">
              <a:buNone/>
            </a:pPr>
            <a:r>
              <a:rPr lang="en-US" sz="2400" b="1" dirty="0">
                <a:solidFill>
                  <a:srgbClr val="030A18"/>
                </a:solidFill>
                <a:latin typeface="Arial" pitchFamily="34" charset="0"/>
                <a:ea typeface="Arial" pitchFamily="34" charset="-122"/>
                <a:cs typeface="Arial" pitchFamily="34" charset="-120"/>
              </a:rPr>
              <a:t>Practical application</a:t>
            </a:r>
            <a:endParaRPr lang="en-US" sz="2400" dirty="0"/>
          </a:p>
        </p:txBody>
      </p:sp>
      <p:sp>
        <p:nvSpPr>
          <p:cNvPr id="5" name="Text 2"/>
          <p:cNvSpPr/>
          <p:nvPr/>
        </p:nvSpPr>
        <p:spPr>
          <a:xfrm>
            <a:off x="4628644" y="1280160"/>
            <a:ext cx="4149596" cy="3291840"/>
          </a:xfrm>
          <a:prstGeom prst="rect">
            <a:avLst/>
          </a:prstGeom>
          <a:solidFill>
            <a:schemeClr val="accent1">
              <a:lumMod val="40000"/>
              <a:lumOff val="60000"/>
            </a:schemeClr>
          </a:solidFill>
          <a:ln/>
        </p:spPr>
        <p:txBody>
          <a:bodyPr wrap="square" lIns="0" tIns="0" rIns="0" bIns="0" rtlCol="0" anchor="ctr"/>
          <a:lstStyle/>
          <a:p>
            <a:pPr marL="171450" indent="-171450">
              <a:buFont typeface="Arial" panose="020B0604020202020204" pitchFamily="34" charset="0"/>
              <a:buChar char="•"/>
            </a:pPr>
            <a:r>
              <a:rPr lang="en-US" sz="1200" dirty="0">
                <a:solidFill>
                  <a:srgbClr val="030A18"/>
                </a:solidFill>
              </a:rPr>
              <a:t>Imagine a nurse meeting a chronically ill patient after admission. The nurse follows the SBAR approach by gathering and sharing information clearly and accurately(McCorry and Mason,2020). The nurse applies the Transaction Model by making eye contact, listening actively and responding to verbal and non-verbal cues(O’Hagan et al.,2014).</a:t>
            </a:r>
            <a:endParaRPr lang="en-US" sz="1200" dirty="0"/>
          </a:p>
        </p:txBody>
      </p:sp>
      <p:sp>
        <p:nvSpPr>
          <p:cNvPr id="6" name="Text 3"/>
          <p:cNvSpPr/>
          <p:nvPr/>
        </p:nvSpPr>
        <p:spPr>
          <a:xfrm>
            <a:off x="365760" y="4732020"/>
            <a:ext cx="8412480" cy="274320"/>
          </a:xfrm>
          <a:prstGeom prst="rect">
            <a:avLst/>
          </a:prstGeom>
          <a:noFill/>
          <a:ln/>
        </p:spPr>
        <p:txBody>
          <a:bodyPr wrap="square" rtlCol="0" anchor="ctr"/>
          <a:lstStyle/>
          <a:p>
            <a:pPr marL="0" indent="0">
              <a:buNone/>
            </a:pPr>
            <a:endParaRPr lang="en-US" sz="600" dirty="0"/>
          </a:p>
        </p:txBody>
      </p:sp>
      <p:pic>
        <p:nvPicPr>
          <p:cNvPr id="10" name="Picture 9" descr="A screenshot of a medical report&#10;&#10;AI-generated content may be incorrect.">
            <a:extLst>
              <a:ext uri="{FF2B5EF4-FFF2-40B4-BE49-F238E27FC236}">
                <a16:creationId xmlns:a16="http://schemas.microsoft.com/office/drawing/2014/main" id="{0A37984F-B582-25A4-194F-58233794901E}"/>
              </a:ext>
            </a:extLst>
          </p:cNvPr>
          <p:cNvPicPr>
            <a:picLocks noChangeAspect="1"/>
          </p:cNvPicPr>
          <p:nvPr/>
        </p:nvPicPr>
        <p:blipFill>
          <a:blip r:embed="rId4"/>
          <a:stretch>
            <a:fillRect/>
          </a:stretch>
        </p:blipFill>
        <p:spPr>
          <a:xfrm>
            <a:off x="625893" y="1416713"/>
            <a:ext cx="3184141" cy="3452467"/>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gradFill>
          <a:gsLst>
            <a:gs pos="0">
              <a:schemeClr val="accent1">
                <a:tint val="100000"/>
                <a:shade val="100000"/>
                <a:satMod val="130000"/>
              </a:schemeClr>
            </a:gs>
            <a:gs pos="100000">
              <a:schemeClr val="accent1">
                <a:tint val="50000"/>
                <a:shade val="100000"/>
                <a:satMod val="350000"/>
              </a:schemeClr>
            </a:gs>
          </a:gsLst>
          <a:lin ang="16200000" scaled="0"/>
        </a:gradFill>
        <a:effectLst/>
      </p:bgPr>
    </p:bg>
    <p:spTree>
      <p:nvGrpSpPr>
        <p:cNvPr id="1" name=""/>
        <p:cNvGrpSpPr/>
        <p:nvPr/>
      </p:nvGrpSpPr>
      <p:grpSpPr>
        <a:xfrm>
          <a:off x="0" y="0"/>
          <a:ext cx="0" cy="0"/>
          <a:chOff x="0" y="0"/>
          <a:chExt cx="0" cy="0"/>
        </a:xfrm>
      </p:grpSpPr>
      <p:sp>
        <p:nvSpPr>
          <p:cNvPr id="2" name="Shape 0"/>
          <p:cNvSpPr/>
          <p:nvPr/>
        </p:nvSpPr>
        <p:spPr>
          <a:xfrm>
            <a:off x="365760" y="457200"/>
            <a:ext cx="731520" cy="731520"/>
          </a:xfrm>
          <a:prstGeom prst="ellipse">
            <a:avLst/>
          </a:prstGeom>
          <a:solidFill>
            <a:srgbClr val="97B1DF"/>
          </a:solidFill>
          <a:ln w="12700">
            <a:solidFill>
              <a:srgbClr val="97B1DF"/>
            </a:solidFill>
            <a:prstDash val="solid"/>
          </a:ln>
        </p:spPr>
        <p:txBody>
          <a:bodyPr/>
          <a:lstStyle/>
          <a:p>
            <a:endParaRPr/>
          </a:p>
        </p:txBody>
      </p:sp>
      <p:pic>
        <p:nvPicPr>
          <p:cNvPr id="3" name="Image 0" descr="preencoded.png"/>
          <p:cNvPicPr>
            <a:picLocks noChangeAspect="1"/>
          </p:cNvPicPr>
          <p:nvPr/>
        </p:nvPicPr>
        <p:blipFill>
          <a:blip r:embed="rId3"/>
          <a:stretch>
            <a:fillRect/>
          </a:stretch>
        </p:blipFill>
        <p:spPr>
          <a:xfrm>
            <a:off x="411480" y="502920"/>
            <a:ext cx="640080" cy="640080"/>
          </a:xfrm>
          <a:prstGeom prst="rect">
            <a:avLst/>
          </a:prstGeom>
        </p:spPr>
      </p:pic>
      <p:sp>
        <p:nvSpPr>
          <p:cNvPr id="4" name="Text 1"/>
          <p:cNvSpPr/>
          <p:nvPr/>
        </p:nvSpPr>
        <p:spPr>
          <a:xfrm>
            <a:off x="1188720" y="457200"/>
            <a:ext cx="7589520" cy="640080"/>
          </a:xfrm>
          <a:prstGeom prst="rect">
            <a:avLst/>
          </a:prstGeom>
          <a:noFill/>
          <a:ln/>
        </p:spPr>
        <p:txBody>
          <a:bodyPr wrap="square" rtlCol="0" anchor="ctr"/>
          <a:lstStyle/>
          <a:p>
            <a:pPr marL="0" indent="0">
              <a:buNone/>
            </a:pPr>
            <a:r>
              <a:rPr lang="en-US" sz="2400" b="1" dirty="0">
                <a:solidFill>
                  <a:srgbClr val="030A18"/>
                </a:solidFill>
                <a:latin typeface="Arial" pitchFamily="34" charset="0"/>
                <a:ea typeface="Arial" pitchFamily="34" charset="-122"/>
                <a:cs typeface="Arial" pitchFamily="34" charset="-120"/>
              </a:rPr>
              <a:t>Reflection &amp; action plan</a:t>
            </a:r>
            <a:endParaRPr lang="en-US" sz="2400" dirty="0"/>
          </a:p>
        </p:txBody>
      </p:sp>
      <p:sp>
        <p:nvSpPr>
          <p:cNvPr id="5" name="Text 2"/>
          <p:cNvSpPr/>
          <p:nvPr/>
        </p:nvSpPr>
        <p:spPr>
          <a:xfrm>
            <a:off x="365760" y="1280160"/>
            <a:ext cx="8412480" cy="2743200"/>
          </a:xfrm>
          <a:prstGeom prst="rect">
            <a:avLst/>
          </a:prstGeom>
          <a:noFill/>
          <a:ln/>
        </p:spPr>
        <p:txBody>
          <a:bodyPr wrap="square" lIns="0" tIns="0" rIns="0" bIns="0" rtlCol="0" anchor="ctr"/>
          <a:lstStyle/>
          <a:p>
            <a:pPr marL="0" indent="0">
              <a:buNone/>
            </a:pPr>
            <a:r>
              <a:rPr lang="en-US" sz="1200" dirty="0">
                <a:solidFill>
                  <a:srgbClr val="030A18"/>
                </a:solidFill>
              </a:rPr>
              <a:t>.</a:t>
            </a:r>
            <a:endParaRPr lang="en-US" sz="1200" dirty="0"/>
          </a:p>
        </p:txBody>
      </p:sp>
      <p:sp>
        <p:nvSpPr>
          <p:cNvPr id="7" name="Text 4"/>
          <p:cNvSpPr/>
          <p:nvPr/>
        </p:nvSpPr>
        <p:spPr>
          <a:xfrm>
            <a:off x="365760" y="4732020"/>
            <a:ext cx="8412480" cy="274320"/>
          </a:xfrm>
          <a:prstGeom prst="rect">
            <a:avLst/>
          </a:prstGeom>
          <a:noFill/>
          <a:ln/>
        </p:spPr>
        <p:txBody>
          <a:bodyPr wrap="square" rtlCol="0" anchor="ctr"/>
          <a:lstStyle/>
          <a:p>
            <a:pPr marL="0" indent="0">
              <a:buNone/>
            </a:pPr>
            <a:endParaRPr lang="en-US" sz="600" dirty="0"/>
          </a:p>
        </p:txBody>
      </p:sp>
      <p:sp>
        <p:nvSpPr>
          <p:cNvPr id="8" name="TextBox 7">
            <a:extLst>
              <a:ext uri="{FF2B5EF4-FFF2-40B4-BE49-F238E27FC236}">
                <a16:creationId xmlns:a16="http://schemas.microsoft.com/office/drawing/2014/main" id="{2474B485-B16E-EFBE-8538-20FCCB4D1EE6}"/>
              </a:ext>
            </a:extLst>
          </p:cNvPr>
          <p:cNvSpPr txBox="1"/>
          <p:nvPr/>
        </p:nvSpPr>
        <p:spPr>
          <a:xfrm>
            <a:off x="1143000" y="1001211"/>
            <a:ext cx="5715000" cy="4278094"/>
          </a:xfrm>
          <a:prstGeom prst="rect">
            <a:avLst/>
          </a:prstGeom>
          <a:noFill/>
        </p:spPr>
        <p:txBody>
          <a:bodyPr wrap="square">
            <a:spAutoFit/>
          </a:bodyPr>
          <a:lstStyle/>
          <a:p>
            <a:endParaRPr lang="en-GB" sz="1600" b="0" i="0" dirty="0">
              <a:solidFill>
                <a:srgbClr val="1D1D1D"/>
              </a:solidFill>
              <a:effectLst/>
              <a:latin typeface="Helvetica Neue"/>
            </a:endParaRPr>
          </a:p>
          <a:p>
            <a:endParaRPr lang="en-GB" sz="1600" dirty="0">
              <a:solidFill>
                <a:srgbClr val="1D1D1D"/>
              </a:solidFill>
              <a:latin typeface="Helvetica Neue"/>
            </a:endParaRPr>
          </a:p>
          <a:p>
            <a:endParaRPr lang="en-GB" sz="1600" b="0" i="0" dirty="0">
              <a:solidFill>
                <a:srgbClr val="1D1D1D"/>
              </a:solidFill>
              <a:effectLst/>
              <a:latin typeface="Helvetica Neue"/>
            </a:endParaRPr>
          </a:p>
          <a:p>
            <a:r>
              <a:rPr lang="en-GB" sz="1600" b="0" i="0" dirty="0">
                <a:solidFill>
                  <a:srgbClr val="1D1D1D"/>
                </a:solidFill>
                <a:effectLst/>
                <a:latin typeface="Helvetica Neue"/>
              </a:rPr>
              <a:t>This presentation highlighted the importance of effective communication in health and social care. Both the SBAR and Transaction Models can support clear information sharing, teamwork and positive service user outcomes. Understanding and applying these models can help healthcare professionals communicate more effectively in practice (World Health Organization, 2021; McCorry and Mason, 2020).</a:t>
            </a:r>
          </a:p>
          <a:p>
            <a:endParaRPr lang="en-GB" sz="1600" dirty="0">
              <a:solidFill>
                <a:srgbClr val="1D1D1D"/>
              </a:solidFill>
              <a:latin typeface="Helvetica Neue"/>
            </a:endParaRPr>
          </a:p>
          <a:p>
            <a:endParaRPr lang="en-GB" sz="1600" dirty="0">
              <a:solidFill>
                <a:srgbClr val="1D1D1D"/>
              </a:solidFill>
              <a:latin typeface="Helvetica Neue"/>
            </a:endParaRPr>
          </a:p>
          <a:p>
            <a:endParaRPr lang="en-GB" sz="1600" dirty="0">
              <a:solidFill>
                <a:srgbClr val="1D1D1D"/>
              </a:solidFill>
              <a:latin typeface="Helvetica Neue"/>
            </a:endParaRPr>
          </a:p>
          <a:p>
            <a:endParaRPr lang="en-GB" sz="1600" dirty="0">
              <a:solidFill>
                <a:srgbClr val="1D1D1D"/>
              </a:solidFill>
              <a:latin typeface="Helvetica Neue"/>
            </a:endParaRPr>
          </a:p>
          <a:p>
            <a:endParaRPr lang="en-GB" sz="1600" dirty="0">
              <a:solidFill>
                <a:srgbClr val="1D1D1D"/>
              </a:solidFill>
              <a:latin typeface="Helvetica Neue"/>
            </a:endParaRPr>
          </a:p>
          <a:p>
            <a:endParaRPr lang="en-GB" sz="16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100000"/>
                <a:shade val="100000"/>
                <a:satMod val="130000"/>
              </a:schemeClr>
            </a:gs>
            <a:gs pos="100000">
              <a:schemeClr val="accent1">
                <a:tint val="50000"/>
                <a:shade val="100000"/>
                <a:satMod val="350000"/>
              </a:schemeClr>
            </a:gs>
          </a:gsLst>
          <a:lin ang="16200000" scaled="0"/>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E25A5DC-7F46-4FA3-1DBC-9E5D4397F4C7}"/>
              </a:ext>
            </a:extLst>
          </p:cNvPr>
          <p:cNvSpPr txBox="1"/>
          <p:nvPr/>
        </p:nvSpPr>
        <p:spPr>
          <a:xfrm>
            <a:off x="388418" y="1189529"/>
            <a:ext cx="8504729" cy="3023905"/>
          </a:xfrm>
          <a:prstGeom prst="rect">
            <a:avLst/>
          </a:prstGeom>
          <a:noFill/>
        </p:spPr>
        <p:txBody>
          <a:bodyPr wrap="square" rtlCol="0">
            <a:spAutoFit/>
          </a:bodyPr>
          <a:lstStyle/>
          <a:p>
            <a:pPr fontAlgn="auto"/>
            <a:r>
              <a:rPr lang="en-GB" dirty="0"/>
              <a:t>1.Cottrell, S. (2019) The Study Skills Handbook. 5th </a:t>
            </a:r>
            <a:r>
              <a:rPr lang="en-GB" dirty="0" err="1"/>
              <a:t>edn</a:t>
            </a:r>
            <a:r>
              <a:rPr lang="en-GB" dirty="0"/>
              <a:t>. London: Red Globe Press.</a:t>
            </a:r>
          </a:p>
          <a:p>
            <a:pPr fontAlgn="auto"/>
            <a:r>
              <a:rPr lang="en-GB" dirty="0"/>
              <a:t>2.Kourkouta, L. and Papathanasiou, I.V. (2014) ‘Communication in nursing practice’, Materia Socio-Medica, 26(1), pp. 65–67.</a:t>
            </a:r>
          </a:p>
          <a:p>
            <a:pPr fontAlgn="auto"/>
            <a:r>
              <a:rPr lang="en-GB" dirty="0"/>
              <a:t>3.McCorry, L.K. and Mason, J. (2020) Communication Skills for the Healthcare Professional. 3rd </a:t>
            </a:r>
            <a:r>
              <a:rPr lang="en-GB" dirty="0" err="1"/>
              <a:t>edn</a:t>
            </a:r>
            <a:r>
              <a:rPr lang="en-GB" dirty="0"/>
              <a:t>. Burlington, MA: Jones &amp; Bartlett Learning.</a:t>
            </a:r>
          </a:p>
          <a:p>
            <a:pPr fontAlgn="auto"/>
            <a:r>
              <a:rPr lang="en-GB" dirty="0"/>
              <a:t>4.O’Hagan, S., Manias, E., Elder, C., Pill, J., Woodward-Kron, R., McNamara, T. and Webb, G. (2014) ‘What counts as effective communication in nursing?’, Journal of Advanced Nursing, 70(6), pp. 1344–1358.</a:t>
            </a:r>
          </a:p>
          <a:p>
            <a:pPr fontAlgn="auto"/>
            <a:r>
              <a:rPr lang="en-GB" dirty="0"/>
              <a:t>5.World Health Organization (2021) Communicating for Health. Geneva: World Health Organization.</a:t>
            </a:r>
          </a:p>
          <a:p>
            <a:endParaRPr lang="en-US" sz="1050" dirty="0"/>
          </a:p>
        </p:txBody>
      </p:sp>
      <p:sp>
        <p:nvSpPr>
          <p:cNvPr id="3" name="Text 0">
            <a:extLst>
              <a:ext uri="{FF2B5EF4-FFF2-40B4-BE49-F238E27FC236}">
                <a16:creationId xmlns:a16="http://schemas.microsoft.com/office/drawing/2014/main" id="{9F932405-A6B4-5382-D9AB-4D356B281B8C}"/>
              </a:ext>
            </a:extLst>
          </p:cNvPr>
          <p:cNvSpPr/>
          <p:nvPr/>
        </p:nvSpPr>
        <p:spPr>
          <a:xfrm>
            <a:off x="457200" y="274320"/>
            <a:ext cx="8229600" cy="548640"/>
          </a:xfrm>
          <a:prstGeom prst="rect">
            <a:avLst/>
          </a:prstGeom>
          <a:noFill/>
          <a:ln/>
        </p:spPr>
        <p:txBody>
          <a:bodyPr wrap="square" rtlCol="0" anchor="ctr"/>
          <a:lstStyle/>
          <a:p>
            <a:pPr marL="0" indent="0">
              <a:buNone/>
            </a:pPr>
            <a:r>
              <a:rPr lang="en-US" sz="2400" b="1" dirty="0">
                <a:solidFill>
                  <a:srgbClr val="030A18"/>
                </a:solidFill>
              </a:rPr>
              <a:t>REFERENCES:</a:t>
            </a:r>
            <a:endParaRPr lang="en-US" sz="2400" dirty="0"/>
          </a:p>
        </p:txBody>
      </p:sp>
    </p:spTree>
    <p:extLst>
      <p:ext uri="{BB962C8B-B14F-4D97-AF65-F5344CB8AC3E}">
        <p14:creationId xmlns:p14="http://schemas.microsoft.com/office/powerpoint/2010/main" val="24213304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48</TotalTime>
  <Words>548</Words>
  <Application>Microsoft Office PowerPoint</Application>
  <PresentationFormat>On-screen Show (16:9)</PresentationFormat>
  <Paragraphs>50</Paragraphs>
  <Slides>7</Slides>
  <Notes>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Helvetica Neue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lastModifiedBy>brostiuc.oana@yahoo.ro</cp:lastModifiedBy>
  <cp:revision>4</cp:revision>
  <dcterms:created xsi:type="dcterms:W3CDTF">2000-01-01T00:00:00Z</dcterms:created>
  <dcterms:modified xsi:type="dcterms:W3CDTF">2026-06-21T22:16:08Z</dcterms:modified>
</cp:coreProperties>
</file>