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3" r:id="rId10"/>
  </p:sldIdLst>
  <p:sldSz cx="9144000" cy="6858000" type="screen4x3"/>
  <p:notesSz cx="6858000" cy="9144000"/>
  <p:defaultTextStyle>
    <a:defPPr>
      <a:defRPr lang="bg-BG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bg-BG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36841BC-8863-4BEE-9D50-460F14CA0911}" type="datetimeFigureOut">
              <a:rPr lang="bg-BG" smtClean="0"/>
              <a:t>17.7.2023 г.</a:t>
            </a:fld>
            <a:endParaRPr lang="bg-BG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bg-BG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bg-BG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bg-BG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1B65B88-D948-41CA-B0BC-09550B0CB75A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39295863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68DA03-7147-46CC-8DBF-7A466A023487}" type="datetimeFigureOut">
              <a:rPr lang="bg-BG" smtClean="0"/>
              <a:t>17.7.2023 г.</a:t>
            </a:fld>
            <a:endParaRPr lang="bg-BG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1690D-E3C2-4380-A583-61D12874F325}" type="slidenum">
              <a:rPr lang="bg-BG" smtClean="0"/>
              <a:t>‹#›</a:t>
            </a:fld>
            <a:endParaRPr lang="bg-BG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68DA03-7147-46CC-8DBF-7A466A023487}" type="datetimeFigureOut">
              <a:rPr lang="bg-BG" smtClean="0"/>
              <a:t>17.7.2023 г.</a:t>
            </a:fld>
            <a:endParaRPr lang="bg-BG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1690D-E3C2-4380-A583-61D12874F325}" type="slidenum">
              <a:rPr lang="bg-BG" smtClean="0"/>
              <a:t>‹#›</a:t>
            </a:fld>
            <a:endParaRPr lang="bg-BG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68DA03-7147-46CC-8DBF-7A466A023487}" type="datetimeFigureOut">
              <a:rPr lang="bg-BG" smtClean="0"/>
              <a:t>17.7.2023 г.</a:t>
            </a:fld>
            <a:endParaRPr lang="bg-BG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1690D-E3C2-4380-A583-61D12874F325}" type="slidenum">
              <a:rPr lang="bg-BG" smtClean="0"/>
              <a:t>‹#›</a:t>
            </a:fld>
            <a:endParaRPr lang="bg-BG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68DA03-7147-46CC-8DBF-7A466A023487}" type="datetimeFigureOut">
              <a:rPr lang="bg-BG" smtClean="0"/>
              <a:t>17.7.2023 г.</a:t>
            </a:fld>
            <a:endParaRPr lang="bg-BG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1690D-E3C2-4380-A583-61D12874F325}" type="slidenum">
              <a:rPr lang="bg-BG" smtClean="0"/>
              <a:t>‹#›</a:t>
            </a:fld>
            <a:endParaRPr lang="bg-BG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68DA03-7147-46CC-8DBF-7A466A023487}" type="datetimeFigureOut">
              <a:rPr lang="bg-BG" smtClean="0"/>
              <a:t>17.7.2023 г.</a:t>
            </a:fld>
            <a:endParaRPr lang="bg-BG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1690D-E3C2-4380-A583-61D12874F325}" type="slidenum">
              <a:rPr lang="bg-BG" smtClean="0"/>
              <a:t>‹#›</a:t>
            </a:fld>
            <a:endParaRPr lang="bg-BG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68DA03-7147-46CC-8DBF-7A466A023487}" type="datetimeFigureOut">
              <a:rPr lang="bg-BG" smtClean="0"/>
              <a:t>17.7.2023 г.</a:t>
            </a:fld>
            <a:endParaRPr lang="bg-BG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1690D-E3C2-4380-A583-61D12874F325}" type="slidenum">
              <a:rPr lang="bg-BG" smtClean="0"/>
              <a:t>‹#›</a:t>
            </a:fld>
            <a:endParaRPr lang="bg-BG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68DA03-7147-46CC-8DBF-7A466A023487}" type="datetimeFigureOut">
              <a:rPr lang="bg-BG" smtClean="0"/>
              <a:t>17.7.2023 г.</a:t>
            </a:fld>
            <a:endParaRPr lang="bg-BG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1690D-E3C2-4380-A583-61D12874F325}" type="slidenum">
              <a:rPr lang="bg-BG" smtClean="0"/>
              <a:t>‹#›</a:t>
            </a:fld>
            <a:endParaRPr lang="bg-BG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5400000">
            <a:off x="433389" y="-433387"/>
            <a:ext cx="6858000" cy="7724778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68DA03-7147-46CC-8DBF-7A466A023487}" type="datetimeFigureOut">
              <a:rPr lang="bg-BG" smtClean="0"/>
              <a:t>17.7.2023 г.</a:t>
            </a:fld>
            <a:endParaRPr lang="bg-BG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bg-BG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441690D-E3C2-4380-A583-61D12874F325}" type="slidenum">
              <a:rPr lang="bg-BG" smtClean="0"/>
              <a:t>‹#›</a:t>
            </a:fld>
            <a:endParaRPr lang="bg-BG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anchor="ctr"/>
          <a:lstStyle>
            <a:lvl1pPr algn="r">
              <a:defRPr/>
            </a:lvl1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68DA03-7147-46CC-8DBF-7A466A023487}" type="datetimeFigureOut">
              <a:rPr lang="bg-BG" smtClean="0"/>
              <a:t>17.7.2023 г.</a:t>
            </a:fld>
            <a:endParaRPr lang="bg-BG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1690D-E3C2-4380-A583-61D12874F325}" type="slidenum">
              <a:rPr lang="bg-BG" smtClean="0"/>
              <a:t>‹#›</a:t>
            </a:fld>
            <a:endParaRPr lang="bg-BG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68DA03-7147-46CC-8DBF-7A466A023487}" type="datetimeFigureOut">
              <a:rPr lang="bg-BG" smtClean="0"/>
              <a:t>17.7.2023 г.</a:t>
            </a:fld>
            <a:endParaRPr lang="bg-BG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1690D-E3C2-4380-A583-61D12874F325}" type="slidenum">
              <a:rPr lang="bg-BG" smtClean="0"/>
              <a:t>‹#›</a:t>
            </a:fld>
            <a:endParaRPr lang="bg-BG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68DA03-7147-46CC-8DBF-7A466A023487}" type="datetimeFigureOut">
              <a:rPr lang="bg-BG" smtClean="0"/>
              <a:t>17.7.2023 г.</a:t>
            </a:fld>
            <a:endParaRPr lang="bg-BG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1690D-E3C2-4380-A583-61D12874F325}" type="slidenum">
              <a:rPr lang="bg-BG" smtClean="0"/>
              <a:t>‹#›</a:t>
            </a:fld>
            <a:endParaRPr lang="bg-BG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2382" y="5050633"/>
            <a:ext cx="3574257" cy="1807368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5051292"/>
            <a:ext cx="9146380" cy="1806709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100628"/>
            <a:ext cx="7520940" cy="3579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168" y="5870448"/>
            <a:ext cx="2176272" cy="2011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3768DA03-7147-46CC-8DBF-7A466A023487}" type="datetimeFigureOut">
              <a:rPr lang="bg-BG" smtClean="0"/>
              <a:t>17.7.2023 г.</a:t>
            </a:fld>
            <a:endParaRPr lang="bg-BG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514" y="6285122"/>
            <a:ext cx="4724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rgbClr val="FFFFFF"/>
                </a:solidFill>
              </a:defRPr>
            </a:lvl1pPr>
          </a:lstStyle>
          <a:p>
            <a:endParaRPr lang="bg-B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38" y="6170822"/>
            <a:ext cx="502920" cy="502920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>
              <a:defRPr sz="1650">
                <a:solidFill>
                  <a:srgbClr val="FFFFFF"/>
                </a:solidFill>
              </a:defRPr>
            </a:lvl1pPr>
          </a:lstStyle>
          <a:p>
            <a:fld id="{4441690D-E3C2-4380-A583-61D12874F325}" type="slidenum">
              <a:rPr lang="bg-BG" smtClean="0"/>
              <a:t>‹#›</a:t>
            </a:fld>
            <a:endParaRPr lang="bg-BG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2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800"/>
        </a:spcBef>
        <a:buFont typeface="Arial" pitchFamily="34" charset="0"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7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9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95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2308311" y="3029890"/>
            <a:ext cx="5648623" cy="1204306"/>
          </a:xfrm>
        </p:spPr>
        <p:txBody>
          <a:bodyPr/>
          <a:lstStyle/>
          <a:p>
            <a:r>
              <a:rPr lang="en-US" dirty="0" smtClean="0"/>
              <a:t>Alphabet</a:t>
            </a:r>
            <a:br>
              <a:rPr lang="en-US" dirty="0" smtClean="0"/>
            </a:br>
            <a:r>
              <a:rPr lang="en-US" dirty="0" smtClean="0"/>
              <a:t>Online Bookstore</a:t>
            </a:r>
            <a:endParaRPr lang="bg-BG" dirty="0"/>
          </a:p>
        </p:txBody>
      </p:sp>
      <p:pic>
        <p:nvPicPr>
          <p:cNvPr id="1026" name="Picture 2" descr="C:\Users\Ivan\Desktop\book 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8" y="188640"/>
            <a:ext cx="5138856" cy="2272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Ivan\Desktop\download 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3914775"/>
            <a:ext cx="2143125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Ivan\Desktop\79A8D24A-4CC7-438F-B8BB-4A398B104AE0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6752" y="1798637"/>
            <a:ext cx="2116138" cy="2116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48309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-612576" y="764704"/>
            <a:ext cx="9145016" cy="1152128"/>
          </a:xfrm>
        </p:spPr>
        <p:txBody>
          <a:bodyPr/>
          <a:lstStyle/>
          <a:p>
            <a:r>
              <a:rPr lang="en-GB" sz="2000" b="1" dirty="0" smtClean="0">
                <a:latin typeface="Arial" pitchFamily="34" charset="0"/>
                <a:cs typeface="Arial" pitchFamily="34" charset="0"/>
              </a:rPr>
              <a:t>                 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Overview </a:t>
            </a:r>
            <a:r>
              <a:rPr lang="en-GB" dirty="0">
                <a:latin typeface="Arial" pitchFamily="34" charset="0"/>
                <a:cs typeface="Arial" pitchFamily="34" charset="0"/>
              </a:rPr>
              <a:t>of the Business Idea</a:t>
            </a:r>
            <a:endParaRPr lang="bg-BG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179512" y="1141210"/>
            <a:ext cx="7776864" cy="3290122"/>
          </a:xfrm>
        </p:spPr>
        <p:txBody>
          <a:bodyPr>
            <a:normAutofit fontScale="92500" lnSpcReduction="20000"/>
          </a:bodyPr>
          <a:lstStyle/>
          <a:p>
            <a:pPr marL="0" indent="0"/>
            <a:endParaRPr lang="en-GB" b="0" dirty="0" smtClean="0"/>
          </a:p>
          <a:p>
            <a:pPr marL="0" indent="0"/>
            <a:endParaRPr lang="en-GB" b="0" i="1" dirty="0"/>
          </a:p>
          <a:p>
            <a:pPr algn="just">
              <a:buFont typeface="Wingdings" pitchFamily="2" charset="2"/>
              <a:buChar char="q"/>
            </a:pPr>
            <a:endParaRPr lang="en-GB" sz="2000" b="0" dirty="0" smtClean="0">
              <a:latin typeface="Arial" pitchFamily="34" charset="0"/>
              <a:cs typeface="Arial" pitchFamily="34" charset="0"/>
            </a:endParaRPr>
          </a:p>
          <a:p>
            <a:pPr algn="just">
              <a:buFont typeface="Wingdings" pitchFamily="2" charset="2"/>
              <a:buChar char="q"/>
            </a:pPr>
            <a:r>
              <a:rPr lang="en-GB" sz="2000" b="0" dirty="0" smtClean="0">
                <a:latin typeface="Arial" pitchFamily="34" charset="0"/>
                <a:cs typeface="Arial" pitchFamily="34" charset="0"/>
              </a:rPr>
              <a:t>Introduction </a:t>
            </a:r>
            <a:r>
              <a:rPr lang="en-GB" sz="2000" b="0" dirty="0">
                <a:latin typeface="Arial" pitchFamily="34" charset="0"/>
                <a:cs typeface="Arial" pitchFamily="34" charset="0"/>
              </a:rPr>
              <a:t>to the online bookstore, </a:t>
            </a:r>
            <a:r>
              <a:rPr lang="en-GB" sz="2000" b="0" dirty="0" smtClean="0">
                <a:latin typeface="Arial" pitchFamily="34" charset="0"/>
                <a:cs typeface="Arial" pitchFamily="34" charset="0"/>
              </a:rPr>
              <a:t>Alphabet</a:t>
            </a:r>
          </a:p>
          <a:p>
            <a:pPr marL="0" indent="0" algn="just"/>
            <a:endParaRPr lang="en-GB" sz="2000" b="0" dirty="0" smtClean="0">
              <a:latin typeface="Arial" pitchFamily="34" charset="0"/>
              <a:cs typeface="Arial" pitchFamily="34" charset="0"/>
            </a:endParaRPr>
          </a:p>
          <a:p>
            <a:pPr algn="just">
              <a:buFont typeface="Wingdings" pitchFamily="2" charset="2"/>
              <a:buChar char="q"/>
            </a:pPr>
            <a:r>
              <a:rPr lang="en-GB" sz="2000" b="0" dirty="0" smtClean="0">
                <a:latin typeface="Arial" pitchFamily="34" charset="0"/>
                <a:cs typeface="Arial" pitchFamily="34" charset="0"/>
              </a:rPr>
              <a:t>Focus </a:t>
            </a:r>
            <a:r>
              <a:rPr lang="en-GB" sz="2000" b="0" dirty="0">
                <a:latin typeface="Arial" pitchFamily="34" charset="0"/>
                <a:cs typeface="Arial" pitchFamily="34" charset="0"/>
              </a:rPr>
              <a:t>on providing educational books and resources for early </a:t>
            </a:r>
            <a:r>
              <a:rPr lang="en-GB" sz="2000" b="0" dirty="0" smtClean="0">
                <a:latin typeface="Arial" pitchFamily="34" charset="0"/>
                <a:cs typeface="Arial" pitchFamily="34" charset="0"/>
              </a:rPr>
              <a:t>education</a:t>
            </a:r>
          </a:p>
          <a:p>
            <a:pPr algn="just">
              <a:buFont typeface="Wingdings" pitchFamily="2" charset="2"/>
              <a:buChar char="q"/>
            </a:pPr>
            <a:r>
              <a:rPr lang="en-GB" sz="2000" b="0" dirty="0" smtClean="0">
                <a:latin typeface="Arial" pitchFamily="34" charset="0"/>
                <a:cs typeface="Arial" pitchFamily="34" charset="0"/>
              </a:rPr>
              <a:t>Target </a:t>
            </a:r>
            <a:r>
              <a:rPr lang="en-GB" sz="2000" b="0" dirty="0">
                <a:latin typeface="Arial" pitchFamily="34" charset="0"/>
                <a:cs typeface="Arial" pitchFamily="34" charset="0"/>
              </a:rPr>
              <a:t>audience: Parents, educators, and </a:t>
            </a:r>
            <a:r>
              <a:rPr lang="en-GB" sz="2000" b="0" dirty="0" smtClean="0">
                <a:latin typeface="Arial" pitchFamily="34" charset="0"/>
                <a:cs typeface="Arial" pitchFamily="34" charset="0"/>
              </a:rPr>
              <a:t>institutions</a:t>
            </a:r>
          </a:p>
          <a:p>
            <a:pPr marL="0" indent="0" algn="just"/>
            <a:endParaRPr lang="en-GB" sz="2000" b="0" dirty="0" smtClean="0">
              <a:latin typeface="Arial" pitchFamily="34" charset="0"/>
              <a:cs typeface="Arial" pitchFamily="34" charset="0"/>
            </a:endParaRPr>
          </a:p>
          <a:p>
            <a:pPr algn="just">
              <a:buFont typeface="Wingdings" pitchFamily="2" charset="2"/>
              <a:buChar char="q"/>
            </a:pPr>
            <a:r>
              <a:rPr lang="en-GB" sz="2000" b="0" dirty="0" smtClean="0">
                <a:latin typeface="Arial" pitchFamily="34" charset="0"/>
                <a:cs typeface="Arial" pitchFamily="34" charset="0"/>
              </a:rPr>
              <a:t>Goal </a:t>
            </a:r>
            <a:r>
              <a:rPr lang="en-GB" sz="2000" b="0" dirty="0">
                <a:latin typeface="Arial" pitchFamily="34" charset="0"/>
                <a:cs typeface="Arial" pitchFamily="34" charset="0"/>
              </a:rPr>
              <a:t>of becoming a trusted source for educational materials</a:t>
            </a:r>
          </a:p>
          <a:p>
            <a:endParaRPr lang="bg-BG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4" name="Picture 2" descr="C:\Users\Ivan\Desktop\79A8D24A-4CC7-438F-B8BB-4A398B104AE0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7862" y="0"/>
            <a:ext cx="2116138" cy="2116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Ivan\Desktop\spanish-english-billingual-books-for-kid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372086">
            <a:off x="6814837" y="2076544"/>
            <a:ext cx="2286361" cy="1368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</p:spTree>
    <p:extLst>
      <p:ext uri="{BB962C8B-B14F-4D97-AF65-F5344CB8AC3E}">
        <p14:creationId xmlns:p14="http://schemas.microsoft.com/office/powerpoint/2010/main" val="8704136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300983" y="816932"/>
            <a:ext cx="8273034" cy="548640"/>
          </a:xfrm>
        </p:spPr>
        <p:txBody>
          <a:bodyPr/>
          <a:lstStyle/>
          <a:p>
            <a:r>
              <a:rPr lang="en-GB" dirty="0">
                <a:latin typeface="Arial" pitchFamily="34" charset="0"/>
                <a:cs typeface="Arial" pitchFamily="34" charset="0"/>
              </a:rPr>
              <a:t>Ownership and Legal Format</a:t>
            </a:r>
            <a:endParaRPr lang="bg-B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4294967295"/>
          </p:nvPr>
        </p:nvSpPr>
        <p:spPr>
          <a:xfrm>
            <a:off x="179512" y="620688"/>
            <a:ext cx="7848600" cy="4105275"/>
          </a:xfrm>
        </p:spPr>
        <p:txBody>
          <a:bodyPr>
            <a:normAutofit/>
          </a:bodyPr>
          <a:lstStyle/>
          <a:p>
            <a:pPr marL="457200" indent="-457200" algn="just">
              <a:buFont typeface="Wingdings" pitchFamily="2" charset="2"/>
              <a:buChar char="q"/>
            </a:pPr>
            <a:endParaRPr lang="en-GB" sz="2000" b="0" dirty="0" smtClean="0"/>
          </a:p>
          <a:p>
            <a:pPr marL="457200" indent="-457200" algn="just">
              <a:buFont typeface="Wingdings" pitchFamily="2" charset="2"/>
              <a:buChar char="q"/>
            </a:pPr>
            <a:endParaRPr lang="en-GB" sz="2000" b="0" dirty="0"/>
          </a:p>
          <a:p>
            <a:pPr marL="457200" indent="-457200" algn="just">
              <a:buFont typeface="Wingdings" pitchFamily="2" charset="2"/>
              <a:buChar char="q"/>
            </a:pPr>
            <a:endParaRPr lang="en-GB" sz="2000" b="0" dirty="0" smtClean="0">
              <a:latin typeface="Arial" pitchFamily="34" charset="0"/>
              <a:cs typeface="Arial" pitchFamily="34" charset="0"/>
            </a:endParaRPr>
          </a:p>
          <a:p>
            <a:pPr marL="457200" indent="-457200" algn="just">
              <a:buFont typeface="Wingdings" pitchFamily="2" charset="2"/>
              <a:buChar char="q"/>
            </a:pPr>
            <a:r>
              <a:rPr lang="en-GB" sz="2000" b="0" dirty="0" smtClean="0">
                <a:latin typeface="Arial" pitchFamily="34" charset="0"/>
                <a:cs typeface="Arial" pitchFamily="34" charset="0"/>
              </a:rPr>
              <a:t>Legal </a:t>
            </a:r>
            <a:r>
              <a:rPr lang="en-GB" sz="2000" b="0" dirty="0">
                <a:latin typeface="Arial" pitchFamily="34" charset="0"/>
                <a:cs typeface="Arial" pitchFamily="34" charset="0"/>
              </a:rPr>
              <a:t>structure: Sole </a:t>
            </a:r>
            <a:r>
              <a:rPr lang="en-GB" sz="2000" b="0" dirty="0" smtClean="0">
                <a:latin typeface="Arial" pitchFamily="34" charset="0"/>
                <a:cs typeface="Arial" pitchFamily="34" charset="0"/>
              </a:rPr>
              <a:t>Proprietorship </a:t>
            </a:r>
          </a:p>
          <a:p>
            <a:pPr marL="457200" indent="-457200" algn="just">
              <a:buFont typeface="Wingdings" pitchFamily="2" charset="2"/>
              <a:buChar char="q"/>
            </a:pPr>
            <a:endParaRPr lang="en-GB" sz="2000" b="0" dirty="0" smtClean="0">
              <a:latin typeface="Arial" pitchFamily="34" charset="0"/>
              <a:cs typeface="Arial" pitchFamily="34" charset="0"/>
            </a:endParaRPr>
          </a:p>
          <a:p>
            <a:pPr marL="457200" indent="-457200" algn="just">
              <a:buFont typeface="Wingdings" pitchFamily="2" charset="2"/>
              <a:buChar char="q"/>
            </a:pPr>
            <a:r>
              <a:rPr lang="en-GB" sz="2000" b="0" dirty="0" smtClean="0">
                <a:latin typeface="Arial" pitchFamily="34" charset="0"/>
                <a:cs typeface="Arial" pitchFamily="34" charset="0"/>
              </a:rPr>
              <a:t>Explanation </a:t>
            </a:r>
            <a:r>
              <a:rPr lang="en-GB" sz="2000" b="0" dirty="0">
                <a:latin typeface="Arial" pitchFamily="34" charset="0"/>
                <a:cs typeface="Arial" pitchFamily="34" charset="0"/>
              </a:rPr>
              <a:t>of the advantages and disadvantages of a </a:t>
            </a:r>
            <a:r>
              <a:rPr lang="en-GB" sz="2000" b="0">
                <a:latin typeface="Arial" pitchFamily="34" charset="0"/>
                <a:cs typeface="Arial" pitchFamily="34" charset="0"/>
              </a:rPr>
              <a:t>sole </a:t>
            </a:r>
            <a:r>
              <a:rPr lang="en-GB" sz="2000" b="0" smtClean="0">
                <a:latin typeface="Arial" pitchFamily="34" charset="0"/>
                <a:cs typeface="Arial" pitchFamily="34" charset="0"/>
              </a:rPr>
              <a:t>proprietorship </a:t>
            </a:r>
            <a:r>
              <a:rPr lang="en-GB" sz="2000" b="0">
                <a:solidFill>
                  <a:srgbClr val="000000"/>
                </a:solidFill>
                <a:latin typeface="Satoshi"/>
              </a:rPr>
              <a:t>Chua and Lim (2020</a:t>
            </a:r>
            <a:r>
              <a:rPr lang="en-GB" sz="2000" b="0" smtClean="0">
                <a:solidFill>
                  <a:srgbClr val="000000"/>
                </a:solidFill>
                <a:latin typeface="Satoshi"/>
              </a:rPr>
              <a:t>).</a:t>
            </a:r>
            <a:endParaRPr lang="en-GB" sz="2000" b="0" dirty="0" smtClean="0">
              <a:latin typeface="Arial" pitchFamily="34" charset="0"/>
              <a:cs typeface="Arial" pitchFamily="34" charset="0"/>
            </a:endParaRPr>
          </a:p>
          <a:p>
            <a:pPr marL="457200" indent="-457200" algn="just">
              <a:buFont typeface="Wingdings" pitchFamily="2" charset="2"/>
              <a:buChar char="q"/>
            </a:pPr>
            <a:endParaRPr lang="en-GB" sz="2000" b="0" dirty="0" smtClean="0">
              <a:latin typeface="Arial" pitchFamily="34" charset="0"/>
              <a:cs typeface="Arial" pitchFamily="34" charset="0"/>
            </a:endParaRPr>
          </a:p>
          <a:p>
            <a:pPr marL="457200" indent="-457200" algn="just">
              <a:buFont typeface="Wingdings" pitchFamily="2" charset="2"/>
              <a:buChar char="q"/>
            </a:pPr>
            <a:r>
              <a:rPr lang="en-GB" sz="2000" b="0" dirty="0" smtClean="0">
                <a:latin typeface="Arial" pitchFamily="34" charset="0"/>
                <a:cs typeface="Arial" pitchFamily="34" charset="0"/>
              </a:rPr>
              <a:t>Highlight </a:t>
            </a:r>
            <a:r>
              <a:rPr lang="en-GB" sz="2000" b="0" dirty="0">
                <a:latin typeface="Arial" pitchFamily="34" charset="0"/>
                <a:cs typeface="Arial" pitchFamily="34" charset="0"/>
              </a:rPr>
              <a:t>the owner's unlimited personal liability for the company's debts and obligations</a:t>
            </a:r>
          </a:p>
          <a:p>
            <a:endParaRPr lang="bg-BG" sz="2000" b="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 descr="C:\Users\Ivan\Desktop\79A8D24A-4CC7-438F-B8BB-4A398B104AE0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7539" y="0"/>
            <a:ext cx="2116137" cy="2116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90992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itchFamily="34" charset="0"/>
                <a:cs typeface="Arial" pitchFamily="34" charset="0"/>
              </a:rPr>
              <a:t>Roles and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responsibilities </a:t>
            </a:r>
            <a:r>
              <a:rPr lang="en-GB" dirty="0">
                <a:latin typeface="Arial" pitchFamily="34" charset="0"/>
                <a:cs typeface="Arial" pitchFamily="34" charset="0"/>
              </a:rPr>
              <a:t/>
            </a:r>
            <a:br>
              <a:rPr lang="en-GB" dirty="0">
                <a:latin typeface="Arial" pitchFamily="34" charset="0"/>
                <a:cs typeface="Arial" pitchFamily="34" charset="0"/>
              </a:rPr>
            </a:br>
            <a:endParaRPr lang="bg-B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8012" y="548680"/>
            <a:ext cx="9253538" cy="4464050"/>
          </a:xfrm>
        </p:spPr>
        <p:txBody>
          <a:bodyPr>
            <a:noAutofit/>
          </a:bodyPr>
          <a:lstStyle/>
          <a:p>
            <a:pPr marL="0" indent="0"/>
            <a:endParaRPr lang="en-GB" sz="2000" b="0" dirty="0" smtClean="0"/>
          </a:p>
          <a:p>
            <a:pPr marL="457200" indent="-457200">
              <a:buFont typeface="Wingdings" pitchFamily="2" charset="2"/>
              <a:buChar char="q"/>
            </a:pPr>
            <a:r>
              <a:rPr lang="en-GB" sz="2000" b="0" dirty="0" smtClean="0">
                <a:latin typeface="Arial" pitchFamily="34" charset="0"/>
                <a:cs typeface="Arial" pitchFamily="34" charset="0"/>
              </a:rPr>
              <a:t>Owner: </a:t>
            </a:r>
            <a:r>
              <a:rPr lang="en-GB" sz="2000" b="0" dirty="0">
                <a:latin typeface="Arial" pitchFamily="34" charset="0"/>
                <a:cs typeface="Arial" pitchFamily="34" charset="0"/>
              </a:rPr>
              <a:t>Setting the vision and overseeing </a:t>
            </a:r>
            <a:r>
              <a:rPr lang="en-GB" sz="2000" b="0" dirty="0" smtClean="0">
                <a:latin typeface="Arial" pitchFamily="34" charset="0"/>
                <a:cs typeface="Arial" pitchFamily="34" charset="0"/>
              </a:rPr>
              <a:t>finances</a:t>
            </a:r>
            <a:endParaRPr lang="en-GB" sz="2000" b="0" dirty="0"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Wingdings" pitchFamily="2" charset="2"/>
              <a:buChar char="q"/>
            </a:pPr>
            <a:r>
              <a:rPr lang="en-GB" sz="2000" b="0" dirty="0" smtClean="0">
                <a:latin typeface="Arial" pitchFamily="34" charset="0"/>
                <a:cs typeface="Arial" pitchFamily="34" charset="0"/>
              </a:rPr>
              <a:t>Store </a:t>
            </a:r>
            <a:r>
              <a:rPr lang="en-GB" sz="2000" b="0" dirty="0">
                <a:latin typeface="Arial" pitchFamily="34" charset="0"/>
                <a:cs typeface="Arial" pitchFamily="34" charset="0"/>
              </a:rPr>
              <a:t>manager: Operations and inventory </a:t>
            </a:r>
            <a:r>
              <a:rPr lang="en-GB" sz="2000" b="0" dirty="0" smtClean="0">
                <a:latin typeface="Arial" pitchFamily="34" charset="0"/>
                <a:cs typeface="Arial" pitchFamily="34" charset="0"/>
              </a:rPr>
              <a:t>management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en-GB" sz="2000" b="0" dirty="0" smtClean="0">
                <a:latin typeface="Arial" pitchFamily="34" charset="0"/>
                <a:cs typeface="Arial" pitchFamily="34" charset="0"/>
              </a:rPr>
              <a:t>Customer </a:t>
            </a:r>
            <a:r>
              <a:rPr lang="en-GB" sz="2000" b="0" dirty="0">
                <a:latin typeface="Arial" pitchFamily="34" charset="0"/>
                <a:cs typeface="Arial" pitchFamily="34" charset="0"/>
              </a:rPr>
              <a:t>service representatives: Assisting customers and addressing </a:t>
            </a:r>
            <a:r>
              <a:rPr lang="en-GB" sz="2000" b="0" dirty="0" smtClean="0">
                <a:latin typeface="Arial" pitchFamily="34" charset="0"/>
                <a:cs typeface="Arial" pitchFamily="34" charset="0"/>
              </a:rPr>
              <a:t>inquiries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en-GB" sz="2000" b="0" dirty="0" smtClean="0">
                <a:latin typeface="Arial" pitchFamily="34" charset="0"/>
                <a:cs typeface="Arial" pitchFamily="34" charset="0"/>
              </a:rPr>
              <a:t>Marketing </a:t>
            </a:r>
            <a:r>
              <a:rPr lang="en-GB" sz="2000" b="0" dirty="0">
                <a:latin typeface="Arial" pitchFamily="34" charset="0"/>
                <a:cs typeface="Arial" pitchFamily="34" charset="0"/>
              </a:rPr>
              <a:t>and social media specialists: Developing and executing marketing </a:t>
            </a:r>
            <a:r>
              <a:rPr lang="en-GB" sz="2000" b="0" dirty="0" smtClean="0">
                <a:latin typeface="Arial" pitchFamily="34" charset="0"/>
                <a:cs typeface="Arial" pitchFamily="34" charset="0"/>
              </a:rPr>
              <a:t>strategies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en-GB" sz="2000" b="0" dirty="0" smtClean="0">
                <a:latin typeface="Arial" pitchFamily="34" charset="0"/>
                <a:cs typeface="Arial" pitchFamily="34" charset="0"/>
              </a:rPr>
              <a:t>Web </a:t>
            </a:r>
            <a:r>
              <a:rPr lang="en-GB" sz="2000" b="0" dirty="0">
                <a:latin typeface="Arial" pitchFamily="34" charset="0"/>
                <a:cs typeface="Arial" pitchFamily="34" charset="0"/>
              </a:rPr>
              <a:t>developers and designers: Maintaining and optimizing the website</a:t>
            </a:r>
          </a:p>
          <a:p>
            <a:pPr>
              <a:buFont typeface="Wingdings" pitchFamily="2" charset="2"/>
              <a:buChar char="q"/>
            </a:pPr>
            <a:r>
              <a:rPr lang="en-GB" sz="2000" b="0" dirty="0">
                <a:latin typeface="Arial" pitchFamily="34" charset="0"/>
                <a:cs typeface="Arial" pitchFamily="34" charset="0"/>
              </a:rPr>
              <a:t>Content writers and bloggers: Creating engaging content for the blog</a:t>
            </a:r>
          </a:p>
          <a:p>
            <a:pPr>
              <a:buFont typeface="Wingdings" pitchFamily="2" charset="2"/>
              <a:buChar char="q"/>
            </a:pPr>
            <a:r>
              <a:rPr lang="en-GB" sz="2000" b="0" dirty="0">
                <a:latin typeface="Arial" pitchFamily="34" charset="0"/>
                <a:cs typeface="Arial" pitchFamily="34" charset="0"/>
              </a:rPr>
              <a:t>Warehouse and logistics staff: Managing inventory and shipping</a:t>
            </a:r>
          </a:p>
          <a:p>
            <a:pPr>
              <a:buFont typeface="Wingdings" pitchFamily="2" charset="2"/>
              <a:buChar char="q"/>
            </a:pPr>
            <a:r>
              <a:rPr lang="en-GB" sz="2000" b="0" dirty="0">
                <a:latin typeface="Arial" pitchFamily="34" charset="0"/>
                <a:cs typeface="Arial" pitchFamily="34" charset="0"/>
              </a:rPr>
              <a:t>Accountant: Handling financial record-keeping and compliance</a:t>
            </a:r>
          </a:p>
          <a:p>
            <a:endParaRPr lang="bg-BG" sz="2000" b="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098" name="Picture 2" descr="C:\Users\Ivan\Desktop\79A8D24A-4CC7-438F-B8BB-4A398B104AE0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0518" y="-243408"/>
            <a:ext cx="2063482" cy="2063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50619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itchFamily="34" charset="0"/>
                <a:cs typeface="Arial" pitchFamily="34" charset="0"/>
              </a:rPr>
              <a:t>Unique Selling Point</a:t>
            </a:r>
            <a:endParaRPr lang="bg-B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0" y="1268413"/>
            <a:ext cx="8024813" cy="3579812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q"/>
            </a:pPr>
            <a:endParaRPr lang="en-GB" sz="2000" b="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q"/>
            </a:pPr>
            <a:r>
              <a:rPr lang="en-GB" sz="2000" b="0" dirty="0" smtClean="0">
                <a:latin typeface="Arial" pitchFamily="34" charset="0"/>
                <a:cs typeface="Arial" pitchFamily="34" charset="0"/>
              </a:rPr>
              <a:t>Emphasize </a:t>
            </a:r>
            <a:r>
              <a:rPr lang="en-GB" sz="2000" b="0" dirty="0">
                <a:latin typeface="Arial" pitchFamily="34" charset="0"/>
                <a:cs typeface="Arial" pitchFamily="34" charset="0"/>
              </a:rPr>
              <a:t>the unique value proposition: Curated collection of educational materials for early </a:t>
            </a:r>
            <a:r>
              <a:rPr lang="en-GB" sz="2000" b="0" dirty="0" smtClean="0">
                <a:latin typeface="Arial" pitchFamily="34" charset="0"/>
                <a:cs typeface="Arial" pitchFamily="34" charset="0"/>
              </a:rPr>
              <a:t>education </a:t>
            </a:r>
            <a:r>
              <a:rPr lang="en-GB" sz="2000" b="0" dirty="0">
                <a:solidFill>
                  <a:srgbClr val="000000"/>
                </a:solidFill>
                <a:latin typeface="Satoshi"/>
              </a:rPr>
              <a:t>(Liu &amp; Lu, 2019).</a:t>
            </a:r>
            <a:endParaRPr lang="en-GB" sz="2000" b="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q"/>
            </a:pPr>
            <a:endParaRPr lang="en-GB" sz="2000" b="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q"/>
            </a:pPr>
            <a:r>
              <a:rPr lang="en-GB" sz="2000" b="0" dirty="0" smtClean="0">
                <a:latin typeface="Arial" pitchFamily="34" charset="0"/>
                <a:cs typeface="Arial" pitchFamily="34" charset="0"/>
              </a:rPr>
              <a:t>Focus </a:t>
            </a:r>
            <a:r>
              <a:rPr lang="en-GB" sz="2000" b="0" dirty="0">
                <a:latin typeface="Arial" pitchFamily="34" charset="0"/>
                <a:cs typeface="Arial" pitchFamily="34" charset="0"/>
              </a:rPr>
              <a:t>on promoting cognitive development, literacy skills, and a passion for </a:t>
            </a:r>
            <a:r>
              <a:rPr lang="en-GB" sz="2000" b="0" dirty="0" smtClean="0">
                <a:latin typeface="Arial" pitchFamily="34" charset="0"/>
                <a:cs typeface="Arial" pitchFamily="34" charset="0"/>
              </a:rPr>
              <a:t>learning</a:t>
            </a:r>
          </a:p>
          <a:p>
            <a:pPr>
              <a:buFont typeface="Wingdings" pitchFamily="2" charset="2"/>
              <a:buChar char="q"/>
            </a:pPr>
            <a:endParaRPr lang="en-GB" sz="2000" b="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q"/>
            </a:pPr>
            <a:r>
              <a:rPr lang="en-GB" sz="2000" b="0" dirty="0" smtClean="0">
                <a:latin typeface="Arial" pitchFamily="34" charset="0"/>
                <a:cs typeface="Arial" pitchFamily="34" charset="0"/>
              </a:rPr>
              <a:t>Reasons </a:t>
            </a:r>
            <a:r>
              <a:rPr lang="en-GB" sz="2000" b="0" dirty="0">
                <a:latin typeface="Arial" pitchFamily="34" charset="0"/>
                <a:cs typeface="Arial" pitchFamily="34" charset="0"/>
              </a:rPr>
              <a:t>for starting the business: Growing emphasis on early childhood education, increasing adoption of digital learning tools, and demand for diverse and inclusive content</a:t>
            </a:r>
          </a:p>
        </p:txBody>
      </p:sp>
      <p:pic>
        <p:nvPicPr>
          <p:cNvPr id="5122" name="Picture 2" descr="C:\Users\Ivan\Desktop\79A8D24A-4CC7-438F-B8BB-4A398B104AE0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7862" y="-315416"/>
            <a:ext cx="2116138" cy="2116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Ivan\Desktop\book-club-10-fun-french-childrens-books-beginners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4875" y="1802001"/>
            <a:ext cx="1537091" cy="20520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275422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latin typeface="Arial" pitchFamily="34" charset="0"/>
                <a:cs typeface="Arial" pitchFamily="34" charset="0"/>
              </a:rPr>
              <a:t>investment</a:t>
            </a:r>
            <a:endParaRPr lang="bg-B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196752"/>
            <a:ext cx="7520940" cy="3579849"/>
          </a:xfrm>
        </p:spPr>
        <p:txBody>
          <a:bodyPr>
            <a:normAutofit/>
          </a:bodyPr>
          <a:lstStyle/>
          <a:p>
            <a:endParaRPr lang="en-GB" sz="2000" b="0" dirty="0"/>
          </a:p>
          <a:p>
            <a:pPr>
              <a:buFont typeface="Wingdings" pitchFamily="2" charset="2"/>
              <a:buChar char="q"/>
            </a:pPr>
            <a:r>
              <a:rPr lang="en-GB" sz="2000" b="0" dirty="0"/>
              <a:t>I</a:t>
            </a:r>
            <a:r>
              <a:rPr lang="en-GB" sz="2000" b="0" dirty="0" smtClean="0"/>
              <a:t>nitial </a:t>
            </a:r>
            <a:r>
              <a:rPr lang="en-GB" sz="2000" b="0" dirty="0"/>
              <a:t>investment required to start the </a:t>
            </a:r>
            <a:r>
              <a:rPr lang="en-GB" sz="2000" b="0" dirty="0" smtClean="0"/>
              <a:t>business</a:t>
            </a:r>
          </a:p>
          <a:p>
            <a:pPr marL="0" indent="0"/>
            <a:endParaRPr lang="en-GB" sz="2000" b="0" dirty="0"/>
          </a:p>
          <a:p>
            <a:pPr>
              <a:buFont typeface="Wingdings" pitchFamily="2" charset="2"/>
              <a:buChar char="q"/>
            </a:pPr>
            <a:r>
              <a:rPr lang="en-GB" sz="2000" b="0" dirty="0"/>
              <a:t>Breakdown of expenses, such as inventory and book purchases, website development, marketing and advertising, utilities, and office </a:t>
            </a:r>
            <a:r>
              <a:rPr lang="en-GB" sz="2000" b="0" dirty="0" smtClean="0"/>
              <a:t>supplies</a:t>
            </a:r>
          </a:p>
          <a:p>
            <a:pPr marL="0" indent="0"/>
            <a:endParaRPr lang="en-GB" sz="2000" b="0" dirty="0"/>
          </a:p>
          <a:p>
            <a:pPr>
              <a:buFont typeface="Wingdings" pitchFamily="2" charset="2"/>
              <a:buChar char="q"/>
            </a:pPr>
            <a:r>
              <a:rPr lang="en-GB" sz="2000" b="0" dirty="0"/>
              <a:t>Cash flow forecast for the first 12 months, highlighting revenue and net cash flow</a:t>
            </a:r>
          </a:p>
          <a:p>
            <a:endParaRPr lang="bg-BG" sz="2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6146" name="Picture 2" descr="C:\Users\Ivan\Desktop\79A8D24A-4CC7-438F-B8BB-4A398B104AE0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7862" y="794"/>
            <a:ext cx="2116138" cy="2116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380154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4991" y="794073"/>
            <a:ext cx="7520940" cy="548640"/>
          </a:xfrm>
        </p:spPr>
        <p:txBody>
          <a:bodyPr/>
          <a:lstStyle/>
          <a:p>
            <a:r>
              <a:rPr lang="en-US" dirty="0" smtClean="0">
                <a:latin typeface="Arial" pitchFamily="34" charset="0"/>
                <a:cs typeface="Arial" pitchFamily="34" charset="0"/>
              </a:rPr>
              <a:t>Competition</a:t>
            </a:r>
            <a:endParaRPr lang="bg-B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2096766"/>
            <a:ext cx="8020372" cy="3579849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en-GB" sz="2000" b="0" dirty="0"/>
              <a:t>Identify local and international competitors in the online children's bookstore market</a:t>
            </a:r>
          </a:p>
          <a:p>
            <a:pPr>
              <a:buFont typeface="Wingdings" pitchFamily="2" charset="2"/>
              <a:buChar char="q"/>
            </a:pPr>
            <a:r>
              <a:rPr lang="en-GB" sz="2000" b="0" dirty="0" smtClean="0"/>
              <a:t>Analyse </a:t>
            </a:r>
            <a:r>
              <a:rPr lang="en-GB" sz="2000" b="0" dirty="0"/>
              <a:t>their strengths and weaknesses</a:t>
            </a:r>
          </a:p>
          <a:p>
            <a:pPr>
              <a:buFont typeface="Wingdings" pitchFamily="2" charset="2"/>
              <a:buChar char="q"/>
            </a:pPr>
            <a:r>
              <a:rPr lang="en-GB" sz="2000" b="0" dirty="0"/>
              <a:t>Emphasize the need for effective marketing strategies to stand out and attract customers</a:t>
            </a:r>
          </a:p>
          <a:p>
            <a:endParaRPr lang="bg-BG" sz="2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7170" name="Picture 2" descr="C:\Users\Ivan\Desktop\79A8D24A-4CC7-438F-B8BB-4A398B104AE0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7862" y="10324"/>
            <a:ext cx="2116138" cy="2116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69692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Conclusion</a:t>
            </a:r>
            <a:endParaRPr lang="bg-B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 </a:t>
            </a:r>
          </a:p>
          <a:p>
            <a:pPr algn="just"/>
            <a:r>
              <a:rPr lang="en-US" b="0" dirty="0" smtClean="0">
                <a:latin typeface="Arial" pitchFamily="34" charset="0"/>
                <a:cs typeface="Arial" pitchFamily="34" charset="0"/>
              </a:rPr>
              <a:t>Alphabet Online Bookstore is primed to become the go to trusted source for high quality educational materials in early education, with a solid management structure unique  selling points, and a clear path to growth and long-term success.</a:t>
            </a:r>
            <a:endParaRPr lang="en-US" b="0" dirty="0">
              <a:latin typeface="Arial" pitchFamily="34" charset="0"/>
              <a:cs typeface="Arial" pitchFamily="34" charset="0"/>
            </a:endParaRPr>
          </a:p>
          <a:p>
            <a:pPr algn="just"/>
            <a:r>
              <a:rPr lang="en-US" b="0" dirty="0" smtClean="0">
                <a:latin typeface="Arial" pitchFamily="34" charset="0"/>
                <a:cs typeface="Arial" pitchFamily="34" charset="0"/>
              </a:rPr>
              <a:t>     </a:t>
            </a:r>
            <a:endParaRPr lang="bg-BG" b="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985917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  <a:endParaRPr lang="bg-B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124744"/>
            <a:ext cx="7520940" cy="3579849"/>
          </a:xfrm>
        </p:spPr>
        <p:txBody>
          <a:bodyPr/>
          <a:lstStyle/>
          <a:p>
            <a:endParaRPr lang="en-GB" b="0" dirty="0" smtClean="0">
              <a:solidFill>
                <a:srgbClr val="000000"/>
              </a:solidFill>
              <a:latin typeface="Satoshi"/>
            </a:endParaRPr>
          </a:p>
          <a:p>
            <a:endParaRPr lang="en-GB" b="0" dirty="0">
              <a:solidFill>
                <a:srgbClr val="000000"/>
              </a:solidFill>
              <a:latin typeface="Satoshi"/>
            </a:endParaRPr>
          </a:p>
          <a:p>
            <a:r>
              <a:rPr lang="en-GB" b="0" dirty="0" smtClean="0">
                <a:solidFill>
                  <a:srgbClr val="000000"/>
                </a:solidFill>
                <a:latin typeface="Satoshi"/>
              </a:rPr>
              <a:t>Chua</a:t>
            </a:r>
            <a:r>
              <a:rPr lang="en-GB" b="0" dirty="0">
                <a:solidFill>
                  <a:srgbClr val="000000"/>
                </a:solidFill>
                <a:latin typeface="Satoshi"/>
              </a:rPr>
              <a:t>, R. Y. J., &amp; Lim, V. K. G. (2020). The effects of ownership structure on corporate social responsibility: A comparative examination of foreign and domestic firms in the United States. Journal of Business Ethics, 161(2), 401-417</a:t>
            </a:r>
            <a:r>
              <a:rPr lang="en-GB" b="0" dirty="0" smtClean="0">
                <a:solidFill>
                  <a:srgbClr val="000000"/>
                </a:solidFill>
                <a:latin typeface="Satoshi"/>
              </a:rPr>
              <a:t>.</a:t>
            </a:r>
          </a:p>
          <a:p>
            <a:r>
              <a:rPr lang="en-GB" b="0" dirty="0">
                <a:solidFill>
                  <a:srgbClr val="000000"/>
                </a:solidFill>
                <a:latin typeface="Satoshi"/>
              </a:rPr>
              <a:t>Liu, S., &amp; Lu, H. (2019). Incorporating diverse literature in early childhood education: A meta-analysis of research. Journal of Research in Childhood Education, 33(3), 358-372.</a:t>
            </a:r>
            <a:endParaRPr lang="bg-BG" dirty="0"/>
          </a:p>
        </p:txBody>
      </p:sp>
      <p:pic>
        <p:nvPicPr>
          <p:cNvPr id="8194" name="Picture 2" descr="C:\Users\Ivan\Desktop\79A8D24A-4CC7-438F-B8BB-4A398B104AE0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7862" y="0"/>
            <a:ext cx="2116138" cy="2116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97235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ngles">
  <a:themeElements>
    <a:clrScheme name="Angles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Angles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ngle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Angles</Template>
  <TotalTime>300</TotalTime>
  <Words>428</Words>
  <Application>Microsoft Office PowerPoint</Application>
  <PresentationFormat>On-screen Show (4:3)</PresentationFormat>
  <Paragraphs>57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Angles</vt:lpstr>
      <vt:lpstr>Alphabet Online Bookstore</vt:lpstr>
      <vt:lpstr>                  Overview of the Business Idea</vt:lpstr>
      <vt:lpstr>Ownership and Legal Format</vt:lpstr>
      <vt:lpstr>Roles and responsibilities  </vt:lpstr>
      <vt:lpstr>Unique Selling Point</vt:lpstr>
      <vt:lpstr>investment</vt:lpstr>
      <vt:lpstr>Competition</vt:lpstr>
      <vt:lpstr>Conclusion</vt:lpstr>
      <vt:lpstr>Reference List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Online bookstore             alphabet</dc:title>
  <dc:creator>Ivan</dc:creator>
  <cp:lastModifiedBy>Ivan</cp:lastModifiedBy>
  <cp:revision>25</cp:revision>
  <dcterms:created xsi:type="dcterms:W3CDTF">2023-07-13T08:18:22Z</dcterms:created>
  <dcterms:modified xsi:type="dcterms:W3CDTF">2023-07-17T08:56:58Z</dcterms:modified>
</cp:coreProperties>
</file>