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B13026-ED4D-454D-8245-46E13E013286}" v="49" dt="2026-10-25T15:33:11.2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25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D72749F-B2C0-45A9-90E8-5152261FAB9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3056688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D72749F-B2C0-45A9-90E8-5152261FAB9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2658735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D72749F-B2C0-45A9-90E8-5152261FAB9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2685028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D72749F-B2C0-45A9-90E8-5152261FAB9B}"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321497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D72749F-B2C0-45A9-90E8-5152261FAB9B}" type="datetimeFigureOut">
              <a:rPr lang="en-GB" smtClean="0"/>
              <a:t>25/10/2026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1272618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D72749F-B2C0-45A9-90E8-5152261FAB9B}" type="datetimeFigureOut">
              <a:rPr lang="en-GB" smtClean="0"/>
              <a:t>25/10/2026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454339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72749F-B2C0-45A9-90E8-5152261FAB9B}" type="datetimeFigureOut">
              <a:rPr lang="en-GB" smtClean="0"/>
              <a:t>25/10/2026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1006439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D72749F-B2C0-45A9-90E8-5152261FAB9B}"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284655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D72749F-B2C0-45A9-90E8-5152261FAB9B}"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1516297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D72749F-B2C0-45A9-90E8-5152261FAB9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1221569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D72749F-B2C0-45A9-90E8-5152261FAB9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50EC1-0F5E-49AB-B834-7BEE04E12CC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641887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D72749F-B2C0-45A9-90E8-5152261FAB9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28945717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D72749F-B2C0-45A9-90E8-5152261FAB9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50EC1-0F5E-49AB-B834-7BEE04E12CC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41388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D72749F-B2C0-45A9-90E8-5152261FAB9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17674089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D72749F-B2C0-45A9-90E8-5152261FAB9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26409257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D72749F-B2C0-45A9-90E8-5152261FAB9B}"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50EC1-0F5E-49AB-B834-7BEE04E12CC6}" type="slidenum">
              <a:rPr lang="en-GB" smtClean="0"/>
              <a:t>‹#›</a:t>
            </a:fld>
            <a:endParaRPr lang="en-GB"/>
          </a:p>
        </p:txBody>
      </p:sp>
    </p:spTree>
    <p:extLst>
      <p:ext uri="{BB962C8B-B14F-4D97-AF65-F5344CB8AC3E}">
        <p14:creationId xmlns:p14="http://schemas.microsoft.com/office/powerpoint/2010/main" val="527612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D72749F-B2C0-45A9-90E8-5152261FAB9B}" type="datetimeFigureOut">
              <a:rPr lang="en-GB" smtClean="0"/>
              <a:t>25/10/2026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9E50EC1-0F5E-49AB-B834-7BEE04E12CC6}" type="slidenum">
              <a:rPr lang="en-GB" smtClean="0"/>
              <a:t>‹#›</a:t>
            </a:fld>
            <a:endParaRPr lang="en-GB"/>
          </a:p>
        </p:txBody>
      </p:sp>
    </p:spTree>
    <p:extLst>
      <p:ext uri="{BB962C8B-B14F-4D97-AF65-F5344CB8AC3E}">
        <p14:creationId xmlns:p14="http://schemas.microsoft.com/office/powerpoint/2010/main" val="300245274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D691-002C-E96B-7AEE-F3B4ECCFC4B1}"/>
              </a:ext>
            </a:extLst>
          </p:cNvPr>
          <p:cNvSpPr>
            <a:spLocks noGrp="1"/>
          </p:cNvSpPr>
          <p:nvPr>
            <p:ph type="ctrTitle"/>
          </p:nvPr>
        </p:nvSpPr>
        <p:spPr>
          <a:xfrm>
            <a:off x="4425064" y="487489"/>
            <a:ext cx="7766936" cy="1646302"/>
          </a:xfrm>
        </p:spPr>
        <p:txBody>
          <a:bodyPr>
            <a:normAutofit fontScale="90000"/>
          </a:bodyPr>
          <a:lstStyle/>
          <a:p>
            <a:pPr marL="0" marR="0" lvl="0" indent="0" algn="ctr" defTabSz="914400" rtl="0" eaLnBrk="1" fontAlgn="auto" latinLnBrk="0" hangingPunct="1">
              <a:lnSpc>
                <a:spcPct val="100000"/>
              </a:lnSpc>
              <a:spcBef>
                <a:spcPts val="0"/>
              </a:spcBef>
              <a:spcAft>
                <a:spcPts val="0"/>
              </a:spcAft>
              <a:tabLst/>
              <a:defRPr/>
            </a:pPr>
            <a: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t>Component 1: Presentation</a:t>
            </a:r>
            <a:b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br>
            <a: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t>Module: BMHP6027 – Empowering the Older Person</a:t>
            </a:r>
            <a:b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br>
            <a: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t>Student Name: Alexandru-</a:t>
            </a:r>
            <a:r>
              <a:rPr kumimoji="0" lang="en-GB" sz="1800" b="1" i="0" u="none" strike="noStrike" kern="1200" cap="none" spc="0" normalizeH="0" baseline="0" noProof="0" dirty="0" err="1">
                <a:ln>
                  <a:noFill/>
                </a:ln>
                <a:solidFill>
                  <a:prstClr val="black"/>
                </a:solidFill>
                <a:effectLst/>
                <a:uLnTx/>
                <a:uFillTx/>
                <a:latin typeface="Aptos" panose="02110004020202020204"/>
                <a:ea typeface="+mn-ea"/>
                <a:cs typeface="Aldhabi" panose="01000000000000000000" pitchFamily="2" charset="-78"/>
              </a:rPr>
              <a:t>Lavinel</a:t>
            </a:r>
            <a: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t> Gaiu</a:t>
            </a:r>
            <a:b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br>
            <a: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t>Student ID: 2332587</a:t>
            </a:r>
            <a:b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br>
            <a: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t>Lecturer Name: </a:t>
            </a:r>
            <a:r>
              <a:rPr kumimoji="0" lang="en-GB" sz="1800" b="1" i="0" u="none" strike="noStrike" kern="1200" cap="none" spc="0" normalizeH="0" baseline="0" noProof="0" dirty="0" err="1">
                <a:ln>
                  <a:noFill/>
                </a:ln>
                <a:solidFill>
                  <a:prstClr val="black"/>
                </a:solidFill>
                <a:effectLst/>
                <a:uLnTx/>
                <a:uFillTx/>
                <a:latin typeface="Aptos" panose="02110004020202020204"/>
                <a:ea typeface="+mn-ea"/>
                <a:cs typeface="Aldhabi" panose="01000000000000000000" pitchFamily="2" charset="-78"/>
              </a:rPr>
              <a:t>Tswani</a:t>
            </a:r>
            <a: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t> </a:t>
            </a:r>
            <a:r>
              <a:rPr kumimoji="0" lang="en-GB" sz="1800" b="1" i="0" u="none" strike="noStrike" kern="1200" cap="none" spc="0" normalizeH="0" baseline="0" noProof="0" dirty="0" err="1">
                <a:ln>
                  <a:noFill/>
                </a:ln>
                <a:solidFill>
                  <a:prstClr val="black"/>
                </a:solidFill>
                <a:effectLst/>
                <a:uLnTx/>
                <a:uFillTx/>
                <a:latin typeface="Aptos" panose="02110004020202020204"/>
                <a:ea typeface="+mn-ea"/>
                <a:cs typeface="Aldhabi" panose="01000000000000000000" pitchFamily="2" charset="-78"/>
              </a:rPr>
              <a:t>Chumalo</a:t>
            </a:r>
            <a:br>
              <a:rPr kumimoji="0" lang="en-GB" sz="1800" b="1" i="0" u="none" strike="noStrike" kern="1200" cap="none" spc="0" normalizeH="0" baseline="0" noProof="0" dirty="0">
                <a:ln>
                  <a:noFill/>
                </a:ln>
                <a:solidFill>
                  <a:prstClr val="black"/>
                </a:solidFill>
                <a:effectLst/>
                <a:uLnTx/>
                <a:uFillTx/>
                <a:latin typeface="Aptos" panose="02110004020202020204"/>
                <a:ea typeface="+mn-ea"/>
                <a:cs typeface="Aldhabi" panose="01000000000000000000" pitchFamily="2" charset="-78"/>
              </a:rPr>
            </a:br>
            <a:endParaRPr lang="en-GB" dirty="0"/>
          </a:p>
        </p:txBody>
      </p:sp>
      <p:sp>
        <p:nvSpPr>
          <p:cNvPr id="5" name="Diagonal Stripe 4">
            <a:extLst>
              <a:ext uri="{FF2B5EF4-FFF2-40B4-BE49-F238E27FC236}">
                <a16:creationId xmlns:a16="http://schemas.microsoft.com/office/drawing/2014/main" id="{69BCFEC6-EA7E-4953-5B10-378811B86E22}"/>
              </a:ext>
            </a:extLst>
          </p:cNvPr>
          <p:cNvSpPr/>
          <p:nvPr/>
        </p:nvSpPr>
        <p:spPr>
          <a:xfrm>
            <a:off x="0" y="-81280"/>
            <a:ext cx="6380480" cy="5547360"/>
          </a:xfrm>
          <a:prstGeom prst="diagStripe">
            <a:avLst/>
          </a:prstGeom>
          <a:blipFill>
            <a:blip r:embed="rId2"/>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Flowchart: Data 12">
            <a:extLst>
              <a:ext uri="{FF2B5EF4-FFF2-40B4-BE49-F238E27FC236}">
                <a16:creationId xmlns:a16="http://schemas.microsoft.com/office/drawing/2014/main" id="{6FFC4E5B-4669-6492-CE26-864533D7B469}"/>
              </a:ext>
            </a:extLst>
          </p:cNvPr>
          <p:cNvSpPr/>
          <p:nvPr/>
        </p:nvSpPr>
        <p:spPr>
          <a:xfrm rot="1423870">
            <a:off x="-804374" y="5087348"/>
            <a:ext cx="8413564" cy="2063254"/>
          </a:xfrm>
          <a:prstGeom prst="flowChartInputOutput">
            <a:avLst/>
          </a:prstGeom>
          <a:blipFill dpi="0" rotWithShape="1">
            <a:blip r:embed="rId3">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14918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763D2-3C11-E26E-7595-3E5182B123BB}"/>
              </a:ext>
            </a:extLst>
          </p:cNvPr>
          <p:cNvSpPr>
            <a:spLocks noGrp="1"/>
          </p:cNvSpPr>
          <p:nvPr>
            <p:ph type="title"/>
          </p:nvPr>
        </p:nvSpPr>
        <p:spPr>
          <a:xfrm>
            <a:off x="0" y="41750"/>
            <a:ext cx="10515600" cy="1325563"/>
          </a:xfrm>
        </p:spPr>
        <p:txBody>
          <a:bodyPr/>
          <a:lstStyle/>
          <a:p>
            <a:r>
              <a:rPr lang="en-GB"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DFF1994F-3DAD-D656-F28E-B4D1EF238C78}"/>
              </a:ext>
            </a:extLst>
          </p:cNvPr>
          <p:cNvSpPr>
            <a:spLocks noGrp="1"/>
          </p:cNvSpPr>
          <p:nvPr>
            <p:ph idx="1"/>
          </p:nvPr>
        </p:nvSpPr>
        <p:spPr>
          <a:xfrm>
            <a:off x="83560" y="552132"/>
            <a:ext cx="9228608" cy="5448935"/>
          </a:xfrm>
        </p:spPr>
        <p:txBody>
          <a:bodyPr>
            <a:noAutofit/>
          </a:bodyPr>
          <a:lstStyle/>
          <a:p>
            <a:pPr>
              <a:lnSpc>
                <a:spcPct val="170000"/>
              </a:lnSpc>
            </a:pPr>
            <a:r>
              <a:rPr lang="en-GB" sz="1400" dirty="0">
                <a:latin typeface="Arial" panose="020B0604020202020204" pitchFamily="34" charset="0"/>
                <a:cs typeface="Arial" panose="020B0604020202020204" pitchFamily="34" charset="0"/>
              </a:rPr>
              <a:t>This presentation critically evaluates how assisted living and specialist dementia care units address the care, empowerment, independence and support needs of older people in the UK.</a:t>
            </a:r>
          </a:p>
          <a:p>
            <a:pPr>
              <a:lnSpc>
                <a:spcPct val="170000"/>
              </a:lnSpc>
            </a:pPr>
            <a:r>
              <a:rPr lang="en-GB" sz="1400" dirty="0">
                <a:latin typeface="Arial" panose="020B0604020202020204" pitchFamily="34" charset="0"/>
                <a:cs typeface="Arial" panose="020B0604020202020204" pitchFamily="34" charset="0"/>
              </a:rPr>
              <a:t>The discussion integrates theories of ageing, UK legislation and policy, contemporary research evidence, technological innovations and two real-world case studies, concluding with evidence-informed recommendations for improving care provision.</a:t>
            </a:r>
          </a:p>
          <a:p>
            <a:pPr marL="0" indent="0">
              <a:lnSpc>
                <a:spcPct val="170000"/>
              </a:lnSpc>
              <a:buNone/>
            </a:pPr>
            <a:r>
              <a:rPr lang="en-GB" sz="1500" b="1" dirty="0">
                <a:latin typeface="Arial" panose="020B0604020202020204" pitchFamily="34" charset="0"/>
                <a:cs typeface="Arial" panose="020B0604020202020204" pitchFamily="34" charset="0"/>
              </a:rPr>
              <a:t>Definition of ageing</a:t>
            </a:r>
          </a:p>
          <a:p>
            <a:pPr>
              <a:lnSpc>
                <a:spcPct val="170000"/>
              </a:lnSpc>
            </a:pPr>
            <a:r>
              <a:rPr lang="en-GB" sz="1400" dirty="0">
                <a:latin typeface="Arial" panose="020B0604020202020204" pitchFamily="34" charset="0"/>
                <a:cs typeface="Arial" panose="020B0604020202020204" pitchFamily="34" charset="0"/>
              </a:rPr>
              <a:t>Ageing is a complex, multidimensional process involving progressive biological, psychological and social changes, influenced by genetic, environmental and lifestyle factors. These changes may affect physical health, cognitive functioning, independence, social participation and overall wellbeing (WHO, 2025; Jin, 2010).</a:t>
            </a:r>
          </a:p>
          <a:p>
            <a:pPr marL="0" indent="0">
              <a:lnSpc>
                <a:spcPct val="170000"/>
              </a:lnSpc>
              <a:buNone/>
            </a:pPr>
            <a:r>
              <a:rPr lang="en-GB" sz="1500" b="1" dirty="0">
                <a:latin typeface="Arial" panose="020B0604020202020204" pitchFamily="34" charset="0"/>
                <a:cs typeface="Arial" panose="020B0604020202020204" pitchFamily="34" charset="0"/>
              </a:rPr>
              <a:t>Biological Theories of Ageing</a:t>
            </a:r>
          </a:p>
          <a:p>
            <a:pPr>
              <a:lnSpc>
                <a:spcPct val="170000"/>
              </a:lnSpc>
            </a:pPr>
            <a:r>
              <a:rPr lang="en-GB" sz="1400" dirty="0">
                <a:latin typeface="Arial" panose="020B0604020202020204" pitchFamily="34" charset="0"/>
                <a:cs typeface="Arial" panose="020B0604020202020204" pitchFamily="34" charset="0"/>
              </a:rPr>
              <a:t>Free Radical Theory: Suggests that oxidative stress contributes to cellular damage and age-related physiological decline, although its relationship with human longevity remains complex (</a:t>
            </a:r>
            <a:r>
              <a:rPr lang="en-GB" sz="1400" dirty="0" err="1">
                <a:latin typeface="Arial" panose="020B0604020202020204" pitchFamily="34" charset="0"/>
                <a:cs typeface="Arial" panose="020B0604020202020204" pitchFamily="34" charset="0"/>
              </a:rPr>
              <a:t>Belenguer-Varea</a:t>
            </a:r>
            <a:r>
              <a:rPr lang="en-GB" sz="1400" dirty="0">
                <a:latin typeface="Arial" panose="020B0604020202020204" pitchFamily="34" charset="0"/>
                <a:cs typeface="Arial" panose="020B0604020202020204" pitchFamily="34" charset="0"/>
              </a:rPr>
              <a:t> et al., 2019).</a:t>
            </a:r>
          </a:p>
          <a:p>
            <a:pPr>
              <a:lnSpc>
                <a:spcPct val="170000"/>
              </a:lnSpc>
            </a:pPr>
            <a:r>
              <a:rPr lang="en-GB" sz="1400" dirty="0">
                <a:latin typeface="Arial" panose="020B0604020202020204" pitchFamily="34" charset="0"/>
                <a:cs typeface="Arial" panose="020B0604020202020204" pitchFamily="34" charset="0"/>
              </a:rPr>
              <a:t> Wear and Tear Theory: Proposes that accumulated cellular and tissue damage over time contributes to the progressive deterioration associated with biological ageing (Jin, 2010).</a:t>
            </a:r>
          </a:p>
        </p:txBody>
      </p:sp>
      <p:pic>
        <p:nvPicPr>
          <p:cNvPr id="4" name="Picture 3">
            <a:extLst>
              <a:ext uri="{FF2B5EF4-FFF2-40B4-BE49-F238E27FC236}">
                <a16:creationId xmlns:a16="http://schemas.microsoft.com/office/drawing/2014/main" id="{37238299-06A8-3C6D-8B1A-2C0192BAF7DF}"/>
              </a:ext>
            </a:extLst>
          </p:cNvPr>
          <p:cNvPicPr>
            <a:picLocks noChangeAspect="1"/>
          </p:cNvPicPr>
          <p:nvPr/>
        </p:nvPicPr>
        <p:blipFill>
          <a:blip r:embed="rId2"/>
          <a:stretch>
            <a:fillRect/>
          </a:stretch>
        </p:blipFill>
        <p:spPr>
          <a:xfrm>
            <a:off x="9193924" y="1877695"/>
            <a:ext cx="2998076" cy="2998076"/>
          </a:xfrm>
          <a:prstGeom prst="rect">
            <a:avLst/>
          </a:prstGeom>
          <a:ln>
            <a:noFill/>
          </a:ln>
          <a:effectLst>
            <a:outerShdw blurRad="190500" algn="tl" rotWithShape="0">
              <a:srgbClr val="000000">
                <a:alpha val="70000"/>
              </a:srgbClr>
            </a:outerShdw>
          </a:effectLst>
        </p:spPr>
      </p:pic>
      <p:sp>
        <p:nvSpPr>
          <p:cNvPr id="5" name="TextBox 4">
            <a:extLst>
              <a:ext uri="{FF2B5EF4-FFF2-40B4-BE49-F238E27FC236}">
                <a16:creationId xmlns:a16="http://schemas.microsoft.com/office/drawing/2014/main" id="{4AE319C6-09F7-F67D-7FF5-3AB76CE4D199}"/>
              </a:ext>
            </a:extLst>
          </p:cNvPr>
          <p:cNvSpPr txBox="1"/>
          <p:nvPr/>
        </p:nvSpPr>
        <p:spPr>
          <a:xfrm>
            <a:off x="9193924" y="4884421"/>
            <a:ext cx="2532232" cy="307777"/>
          </a:xfrm>
          <a:prstGeom prst="rect">
            <a:avLst/>
          </a:prstGeom>
          <a:noFill/>
        </p:spPr>
        <p:txBody>
          <a:bodyPr wrap="none" rtlCol="0">
            <a:spAutoFit/>
          </a:bodyPr>
          <a:lstStyle/>
          <a:p>
            <a:r>
              <a:rPr lang="en-GB" sz="1400" dirty="0"/>
              <a:t>(Linguistic Resolutions, 2026)</a:t>
            </a:r>
          </a:p>
        </p:txBody>
      </p:sp>
    </p:spTree>
    <p:extLst>
      <p:ext uri="{BB962C8B-B14F-4D97-AF65-F5344CB8AC3E}">
        <p14:creationId xmlns:p14="http://schemas.microsoft.com/office/powerpoint/2010/main" val="3267044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99631-A209-06E5-4960-E20858B64CC3}"/>
              </a:ext>
            </a:extLst>
          </p:cNvPr>
          <p:cNvSpPr>
            <a:spLocks noGrp="1"/>
          </p:cNvSpPr>
          <p:nvPr>
            <p:ph type="title"/>
          </p:nvPr>
        </p:nvSpPr>
        <p:spPr>
          <a:xfrm>
            <a:off x="0" y="-56358"/>
            <a:ext cx="10515600" cy="1325563"/>
          </a:xfrm>
        </p:spPr>
        <p:txBody>
          <a:bodyPr/>
          <a:lstStyle/>
          <a:p>
            <a:r>
              <a:rPr lang="en-GB" b="1" dirty="0">
                <a:ln w="22225">
                  <a:solidFill>
                    <a:schemeClr val="accent2"/>
                  </a:solidFill>
                  <a:prstDash val="solid"/>
                </a:ln>
                <a:solidFill>
                  <a:schemeClr val="accent2">
                    <a:lumMod val="40000"/>
                    <a:lumOff val="60000"/>
                  </a:schemeClr>
                </a:solidFill>
              </a:rPr>
              <a:t>The Aging Population</a:t>
            </a:r>
          </a:p>
        </p:txBody>
      </p:sp>
      <p:sp>
        <p:nvSpPr>
          <p:cNvPr id="3" name="Content Placeholder 2">
            <a:extLst>
              <a:ext uri="{FF2B5EF4-FFF2-40B4-BE49-F238E27FC236}">
                <a16:creationId xmlns:a16="http://schemas.microsoft.com/office/drawing/2014/main" id="{58C3EBA1-9CDE-CD17-50B8-7170CC9B136C}"/>
              </a:ext>
            </a:extLst>
          </p:cNvPr>
          <p:cNvSpPr>
            <a:spLocks noGrp="1"/>
          </p:cNvSpPr>
          <p:nvPr>
            <p:ph idx="1"/>
          </p:nvPr>
        </p:nvSpPr>
        <p:spPr>
          <a:xfrm>
            <a:off x="0" y="494778"/>
            <a:ext cx="9122735" cy="5926455"/>
          </a:xfrm>
        </p:spPr>
        <p:txBody>
          <a:bodyPr>
            <a:noAutofit/>
          </a:bodyPr>
          <a:lstStyle/>
          <a:p>
            <a:pPr marL="0" indent="0">
              <a:buNone/>
            </a:pPr>
            <a:r>
              <a:rPr lang="en-GB" sz="1400" b="1" dirty="0">
                <a:latin typeface="Arial" panose="020B0604020202020204" pitchFamily="34" charset="0"/>
                <a:cs typeface="Arial" panose="020B0604020202020204" pitchFamily="34" charset="0"/>
              </a:rPr>
              <a:t>Demographic Significance</a:t>
            </a:r>
          </a:p>
          <a:p>
            <a:r>
              <a:rPr lang="en-GB" sz="1400" dirty="0">
                <a:latin typeface="Arial" panose="020B0604020202020204" pitchFamily="34" charset="0"/>
                <a:cs typeface="Arial" panose="020B0604020202020204" pitchFamily="34" charset="0"/>
              </a:rPr>
              <a:t>The UK population is experiencing significant demographic ageing, driven by increasing longevity, changing fertility patterns and improvements in survival at older ages (Barton et al., 2024; ONS, 2026).</a:t>
            </a:r>
          </a:p>
          <a:p>
            <a:r>
              <a:rPr lang="en-GB" sz="1400" dirty="0">
                <a:latin typeface="Arial" panose="020B0604020202020204" pitchFamily="34" charset="0"/>
                <a:cs typeface="Arial" panose="020B0604020202020204" pitchFamily="34" charset="0"/>
              </a:rPr>
              <a:t>In 2024, 1.75 million people were aged 85 and over, representing 2.5% of the UK population. This figure is projected to reach 3.6 million (4.9%) by 2049 (ONS, 2026).</a:t>
            </a:r>
          </a:p>
          <a:p>
            <a:r>
              <a:rPr lang="en-GB" sz="1400" dirty="0">
                <a:latin typeface="Arial" panose="020B0604020202020204" pitchFamily="34" charset="0"/>
                <a:cs typeface="Arial" panose="020B0604020202020204" pitchFamily="34" charset="0"/>
              </a:rPr>
              <a:t>Approximately 2 million adults aged 65 and over in England have unmet care and support needs, highlighting the growing gap between population needs and available services (Age UK, 2024).</a:t>
            </a:r>
          </a:p>
          <a:p>
            <a:r>
              <a:rPr lang="en-GB" sz="1400" dirty="0">
                <a:latin typeface="Arial" panose="020B0604020202020204" pitchFamily="34" charset="0"/>
                <a:cs typeface="Arial" panose="020B0604020202020204" pitchFamily="34" charset="0"/>
              </a:rPr>
              <a:t>UK dementia prevalence was estimated at 982,000 people in 2024, with projections reaching approximately 1.4 million by 2040 (Alzheimer’s Society, 2024).</a:t>
            </a:r>
          </a:p>
          <a:p>
            <a:pPr marL="0" indent="0">
              <a:buNone/>
            </a:pPr>
            <a:r>
              <a:rPr lang="en-GB" sz="1400" b="1" dirty="0">
                <a:latin typeface="Arial" panose="020B0604020202020204" pitchFamily="34" charset="0"/>
                <a:cs typeface="Arial" panose="020B0604020202020204" pitchFamily="34" charset="0"/>
              </a:rPr>
              <a:t>Current Context: Holistic Needs of Older People</a:t>
            </a:r>
          </a:p>
          <a:p>
            <a:pPr marL="0" indent="0">
              <a:buNone/>
            </a:pPr>
            <a:r>
              <a:rPr lang="en-GB" sz="1400" dirty="0">
                <a:latin typeface="Arial" panose="020B0604020202020204" pitchFamily="34" charset="0"/>
                <a:cs typeface="Arial" panose="020B0604020202020204" pitchFamily="34" charset="0"/>
              </a:rPr>
              <a:t>The ageing population presents increasingly diverse and interconnected needs extending beyond physical health:</a:t>
            </a:r>
          </a:p>
          <a:p>
            <a:r>
              <a:rPr lang="en-GB" sz="1400" b="1" i="1" dirty="0">
                <a:latin typeface="Arial" panose="020B0604020202020204" pitchFamily="34" charset="0"/>
                <a:cs typeface="Arial" panose="020B0604020202020204" pitchFamily="34" charset="0"/>
              </a:rPr>
              <a:t> Physical</a:t>
            </a:r>
            <a:r>
              <a:rPr lang="en-GB" sz="1400" dirty="0">
                <a:latin typeface="Arial" panose="020B0604020202020204" pitchFamily="34" charset="0"/>
                <a:cs typeface="Arial" panose="020B0604020202020204" pitchFamily="34" charset="0"/>
              </a:rPr>
              <a:t>: Reduced mobility, frailty, multimorbidity, falls risk and difficulties with activities of daily living (Abdi et al., 2019; NIHR, 2018).</a:t>
            </a:r>
          </a:p>
          <a:p>
            <a:r>
              <a:rPr lang="en-GB" sz="1400" dirty="0">
                <a:latin typeface="Arial" panose="020B0604020202020204" pitchFamily="34" charset="0"/>
                <a:cs typeface="Arial" panose="020B0604020202020204" pitchFamily="34" charset="0"/>
              </a:rPr>
              <a:t> </a:t>
            </a:r>
            <a:r>
              <a:rPr lang="en-GB" sz="1400" b="1" i="1" dirty="0">
                <a:latin typeface="Arial" panose="020B0604020202020204" pitchFamily="34" charset="0"/>
                <a:cs typeface="Arial" panose="020B0604020202020204" pitchFamily="34" charset="0"/>
              </a:rPr>
              <a:t>Cognitive: </a:t>
            </a:r>
            <a:r>
              <a:rPr lang="en-GB" sz="1400" dirty="0">
                <a:latin typeface="Arial" panose="020B0604020202020204" pitchFamily="34" charset="0"/>
                <a:cs typeface="Arial" panose="020B0604020202020204" pitchFamily="34" charset="0"/>
              </a:rPr>
              <a:t>Memory impairment, dementia-related changes, difficulties with decision-making and requirements for individualised cognitive support (NICE, 2018; Giebel et al., 2025).</a:t>
            </a:r>
          </a:p>
          <a:p>
            <a:r>
              <a:rPr lang="en-GB" sz="1400" b="1" i="1" dirty="0">
                <a:latin typeface="Arial" panose="020B0604020202020204" pitchFamily="34" charset="0"/>
                <a:cs typeface="Arial" panose="020B0604020202020204" pitchFamily="34" charset="0"/>
              </a:rPr>
              <a:t>Psychological: </a:t>
            </a:r>
            <a:r>
              <a:rPr lang="en-GB" sz="1400" dirty="0">
                <a:latin typeface="Arial" panose="020B0604020202020204" pitchFamily="34" charset="0"/>
                <a:cs typeface="Arial" panose="020B0604020202020204" pitchFamily="34" charset="0"/>
              </a:rPr>
              <a:t>Emotional wellbeing, preservation of identity, autonomy, confidence and adjustment to changing abilities (Mansfield and Burton, 2020; Smith et al., 2018).</a:t>
            </a:r>
          </a:p>
          <a:p>
            <a:r>
              <a:rPr lang="en-GB" sz="1400" b="1" i="1" dirty="0">
                <a:latin typeface="Arial" panose="020B0604020202020204" pitchFamily="34" charset="0"/>
                <a:cs typeface="Arial" panose="020B0604020202020204" pitchFamily="34" charset="0"/>
              </a:rPr>
              <a:t>Social</a:t>
            </a:r>
            <a:r>
              <a:rPr lang="en-GB" sz="1400" dirty="0">
                <a:latin typeface="Arial" panose="020B0604020202020204" pitchFamily="34" charset="0"/>
                <a:cs typeface="Arial" panose="020B0604020202020204" pitchFamily="34" charset="0"/>
              </a:rPr>
              <a:t>: Loneliness, isolation, reduced participation and the importance of maintaining meaningful relationships and community connections (Beach et al., 2022; Webber et al., 2022).</a:t>
            </a:r>
          </a:p>
          <a:p>
            <a:r>
              <a:rPr lang="en-GB" sz="1400" b="1" i="1" dirty="0">
                <a:latin typeface="Arial" panose="020B0604020202020204" pitchFamily="34" charset="0"/>
                <a:cs typeface="Arial" panose="020B0604020202020204" pitchFamily="34" charset="0"/>
              </a:rPr>
              <a:t>Critical Context: </a:t>
            </a:r>
            <a:r>
              <a:rPr lang="en-GB" sz="1400" dirty="0">
                <a:latin typeface="Arial" panose="020B0604020202020204" pitchFamily="34" charset="0"/>
                <a:cs typeface="Arial" panose="020B0604020202020204" pitchFamily="34" charset="0"/>
              </a:rPr>
              <a:t>Population ageing does not equate to inevitable dependency. Functional ability and wellbeing vary considerably between individuals and are shaped by health conditions, socioeconomic circumstances and environmental influences. Consequently, chronological age alone is an insufficient measure of care and support needs (World Health Organization, 2025; Abdi et al., 2019).</a:t>
            </a:r>
          </a:p>
        </p:txBody>
      </p:sp>
    </p:spTree>
    <p:extLst>
      <p:ext uri="{BB962C8B-B14F-4D97-AF65-F5344CB8AC3E}">
        <p14:creationId xmlns:p14="http://schemas.microsoft.com/office/powerpoint/2010/main" val="2690065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6AD2A-4247-10C2-E2CA-0EFACADE3D82}"/>
              </a:ext>
            </a:extLst>
          </p:cNvPr>
          <p:cNvSpPr>
            <a:spLocks noGrp="1"/>
          </p:cNvSpPr>
          <p:nvPr>
            <p:ph type="title"/>
          </p:nvPr>
        </p:nvSpPr>
        <p:spPr>
          <a:xfrm>
            <a:off x="0" y="42386"/>
            <a:ext cx="10515600" cy="1325563"/>
          </a:xfrm>
        </p:spPr>
        <p:txBody>
          <a:bodyPr/>
          <a:lstStyle/>
          <a:p>
            <a:r>
              <a:rPr lang="en-GB"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Theoretical Frameworks of Aging</a:t>
            </a:r>
          </a:p>
        </p:txBody>
      </p:sp>
      <p:sp>
        <p:nvSpPr>
          <p:cNvPr id="3" name="Content Placeholder 2">
            <a:extLst>
              <a:ext uri="{FF2B5EF4-FFF2-40B4-BE49-F238E27FC236}">
                <a16:creationId xmlns:a16="http://schemas.microsoft.com/office/drawing/2014/main" id="{2350C1FB-285A-CED0-921F-E5D9AB3F3CA2}"/>
              </a:ext>
            </a:extLst>
          </p:cNvPr>
          <p:cNvSpPr>
            <a:spLocks noGrp="1"/>
          </p:cNvSpPr>
          <p:nvPr>
            <p:ph idx="1"/>
          </p:nvPr>
        </p:nvSpPr>
        <p:spPr>
          <a:xfrm>
            <a:off x="182880" y="705168"/>
            <a:ext cx="7183120" cy="6325552"/>
          </a:xfrm>
        </p:spPr>
        <p:txBody>
          <a:bodyPr>
            <a:normAutofit/>
          </a:bodyPr>
          <a:lstStyle/>
          <a:p>
            <a:pPr marL="0" indent="0">
              <a:buNone/>
            </a:pPr>
            <a:r>
              <a:rPr lang="en-GB" sz="1400" b="1" dirty="0">
                <a:latin typeface="Arial" panose="020B0604020202020204" pitchFamily="34" charset="0"/>
                <a:cs typeface="Arial" panose="020B0604020202020204" pitchFamily="34" charset="0"/>
              </a:rPr>
              <a:t>1. Continuity Theory – Atchley (1989)</a:t>
            </a:r>
          </a:p>
          <a:p>
            <a:r>
              <a:rPr lang="en-GB" sz="1400" dirty="0">
                <a:latin typeface="Arial" panose="020B0604020202020204" pitchFamily="34" charset="0"/>
                <a:cs typeface="Arial" panose="020B0604020202020204" pitchFamily="34" charset="0"/>
              </a:rPr>
              <a:t> Principle: Maintaining familiar routines, identity and relationships promotes psychological stability during ageing (Atchley, 1989).</a:t>
            </a:r>
          </a:p>
          <a:p>
            <a:r>
              <a:rPr lang="en-GB" sz="1400" dirty="0">
                <a:latin typeface="Arial" panose="020B0604020202020204" pitchFamily="34" charset="0"/>
                <a:cs typeface="Arial" panose="020B0604020202020204" pitchFamily="34" charset="0"/>
              </a:rPr>
              <a:t>Application: Assisted living supports self-directed routines, while specialist dementia units preserve familiarity through individualised care (Atchley, 1989; Damant et al., 2025).* Critical evaluation: Continuity may promote security but becomes challenging with cognitive decline; rigid adherence to routines can overlook changing care needs (NICE, 2018; Abdi et al., 2019).</a:t>
            </a:r>
          </a:p>
          <a:p>
            <a:pPr marL="0" indent="0">
              <a:buNone/>
            </a:pPr>
            <a:r>
              <a:rPr lang="en-GB" sz="1400" b="1" dirty="0">
                <a:latin typeface="Arial" panose="020B0604020202020204" pitchFamily="34" charset="0"/>
                <a:cs typeface="Arial" panose="020B0604020202020204" pitchFamily="34" charset="0"/>
              </a:rPr>
              <a:t>2. Activity Theory – Havighurst (1961)</a:t>
            </a:r>
          </a:p>
          <a:p>
            <a:r>
              <a:rPr lang="en-GB" sz="1400" dirty="0">
                <a:latin typeface="Arial" panose="020B0604020202020204" pitchFamily="34" charset="0"/>
                <a:cs typeface="Arial" panose="020B0604020202020204" pitchFamily="34" charset="0"/>
              </a:rPr>
              <a:t> Principle: Meaningful social and physical participation contributes to life satisfaction and wellbeing (Havighurst, 1961).</a:t>
            </a:r>
          </a:p>
          <a:p>
            <a:r>
              <a:rPr lang="en-GB" sz="1400" dirty="0">
                <a:latin typeface="Arial" panose="020B0604020202020204" pitchFamily="34" charset="0"/>
                <a:cs typeface="Arial" panose="020B0604020202020204" pitchFamily="34" charset="0"/>
              </a:rPr>
              <a:t>Application: Assisted living facilitates independent engagement, whereas dementia units provide structured, individually adapted activities (Smith et al., 2018; NICE, 2018).</a:t>
            </a:r>
          </a:p>
          <a:p>
            <a:r>
              <a:rPr lang="en-GB" sz="1400" dirty="0">
                <a:latin typeface="Arial" panose="020B0604020202020204" pitchFamily="34" charset="0"/>
                <a:cs typeface="Arial" panose="020B0604020202020204" pitchFamily="34" charset="0"/>
              </a:rPr>
              <a:t>Critical evaluation: Increased participation does not guarantee wellbeing; inappropriate activities may cause distress or undermine individual choice (Smith et al., 2018; Damant et al., 2025).</a:t>
            </a:r>
          </a:p>
          <a:p>
            <a:pPr marL="0" indent="0">
              <a:buNone/>
            </a:pPr>
            <a:r>
              <a:rPr lang="en-GB" sz="1400" b="1" dirty="0">
                <a:latin typeface="Arial" panose="020B0604020202020204" pitchFamily="34" charset="0"/>
                <a:cs typeface="Arial" panose="020B0604020202020204" pitchFamily="34" charset="0"/>
              </a:rPr>
              <a:t>Critical Synthesis</a:t>
            </a:r>
          </a:p>
          <a:p>
            <a:pPr marL="0" indent="0">
              <a:buNone/>
            </a:pPr>
            <a:r>
              <a:rPr lang="en-GB" sz="1400" dirty="0">
                <a:latin typeface="Arial" panose="020B0604020202020204" pitchFamily="34" charset="0"/>
                <a:cs typeface="Arial" panose="020B0604020202020204" pitchFamily="34" charset="0"/>
              </a:rPr>
              <a:t>Continuity prioritises stability; Activity Theory emphasises participation. Neither fully captures the complexities of progressive dementia or changing functional abilities. Their combined application is most valuable when care balances personal identity, meaningful engagement, safety and individual preferences (Atchley, 1989; Havighurst, 1961; Abdi et al., 2019).</a:t>
            </a:r>
          </a:p>
        </p:txBody>
      </p:sp>
      <p:pic>
        <p:nvPicPr>
          <p:cNvPr id="4" name="Picture 3">
            <a:extLst>
              <a:ext uri="{FF2B5EF4-FFF2-40B4-BE49-F238E27FC236}">
                <a16:creationId xmlns:a16="http://schemas.microsoft.com/office/drawing/2014/main" id="{4345F340-CEDA-7892-B6CB-13A00DE187A1}"/>
              </a:ext>
            </a:extLst>
          </p:cNvPr>
          <p:cNvPicPr>
            <a:picLocks noChangeAspect="1"/>
          </p:cNvPicPr>
          <p:nvPr/>
        </p:nvPicPr>
        <p:blipFill>
          <a:blip r:embed="rId2"/>
          <a:stretch>
            <a:fillRect/>
          </a:stretch>
        </p:blipFill>
        <p:spPr>
          <a:xfrm>
            <a:off x="7691120" y="3555285"/>
            <a:ext cx="4414520" cy="28970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462A42D5-095A-4223-20DB-F57BE34DD59F}"/>
              </a:ext>
            </a:extLst>
          </p:cNvPr>
          <p:cNvPicPr>
            <a:picLocks noChangeAspect="1"/>
          </p:cNvPicPr>
          <p:nvPr/>
        </p:nvPicPr>
        <p:blipFill>
          <a:blip r:embed="rId3"/>
          <a:stretch>
            <a:fillRect/>
          </a:stretch>
        </p:blipFill>
        <p:spPr>
          <a:xfrm>
            <a:off x="7938770" y="405686"/>
            <a:ext cx="4070350" cy="26581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8900989B-0AE2-32C1-AA4F-8EE05CA1C9F2}"/>
              </a:ext>
            </a:extLst>
          </p:cNvPr>
          <p:cNvSpPr txBox="1"/>
          <p:nvPr/>
        </p:nvSpPr>
        <p:spPr>
          <a:xfrm>
            <a:off x="9105374" y="3057842"/>
            <a:ext cx="1737142" cy="369332"/>
          </a:xfrm>
          <a:prstGeom prst="rect">
            <a:avLst/>
          </a:prstGeom>
          <a:noFill/>
        </p:spPr>
        <p:txBody>
          <a:bodyPr wrap="none" rtlCol="0">
            <a:spAutoFit/>
          </a:bodyPr>
          <a:lstStyle/>
          <a:p>
            <a:r>
              <a:rPr lang="en-GB" dirty="0"/>
              <a:t>(Juniper, 2026)</a:t>
            </a:r>
          </a:p>
        </p:txBody>
      </p:sp>
    </p:spTree>
    <p:extLst>
      <p:ext uri="{BB962C8B-B14F-4D97-AF65-F5344CB8AC3E}">
        <p14:creationId xmlns:p14="http://schemas.microsoft.com/office/powerpoint/2010/main" val="2733863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54BAD-D9F6-4291-39CE-BB842B6D67B6}"/>
              </a:ext>
            </a:extLst>
          </p:cNvPr>
          <p:cNvSpPr>
            <a:spLocks noGrp="1"/>
          </p:cNvSpPr>
          <p:nvPr>
            <p:ph type="title"/>
          </p:nvPr>
        </p:nvSpPr>
        <p:spPr>
          <a:xfrm>
            <a:off x="71120" y="0"/>
            <a:ext cx="10515600" cy="1325563"/>
          </a:xfrm>
        </p:spPr>
        <p:txBody>
          <a:bodyPr>
            <a:normAutofit/>
          </a:bodyPr>
          <a:lstStyle/>
          <a:p>
            <a:r>
              <a:rPr lang="en-GB" sz="36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Policy, Legislation and Regulatory Framework</a:t>
            </a:r>
          </a:p>
        </p:txBody>
      </p:sp>
      <p:sp>
        <p:nvSpPr>
          <p:cNvPr id="3" name="Content Placeholder 2">
            <a:extLst>
              <a:ext uri="{FF2B5EF4-FFF2-40B4-BE49-F238E27FC236}">
                <a16:creationId xmlns:a16="http://schemas.microsoft.com/office/drawing/2014/main" id="{E181D2C5-BED1-86F3-DEC6-7EC7146A5849}"/>
              </a:ext>
            </a:extLst>
          </p:cNvPr>
          <p:cNvSpPr>
            <a:spLocks noGrp="1"/>
          </p:cNvSpPr>
          <p:nvPr>
            <p:ph idx="1"/>
          </p:nvPr>
        </p:nvSpPr>
        <p:spPr>
          <a:xfrm>
            <a:off x="513080" y="748665"/>
            <a:ext cx="8519160" cy="4351338"/>
          </a:xfrm>
        </p:spPr>
        <p:txBody>
          <a:bodyPr>
            <a:noAutofit/>
          </a:bodyPr>
          <a:lstStyle/>
          <a:p>
            <a:pPr marL="0" indent="0">
              <a:buNone/>
            </a:pPr>
            <a:r>
              <a:rPr lang="en-GB" sz="1400" dirty="0">
                <a:latin typeface="Arial" panose="020B0604020202020204" pitchFamily="34" charset="0"/>
                <a:cs typeface="Arial" panose="020B0604020202020204" pitchFamily="34" charset="0"/>
              </a:rPr>
              <a:t>1. </a:t>
            </a:r>
            <a:r>
              <a:rPr lang="en-GB" sz="1400" b="1" dirty="0">
                <a:latin typeface="Arial" panose="020B0604020202020204" pitchFamily="34" charset="0"/>
                <a:cs typeface="Arial" panose="020B0604020202020204" pitchFamily="34" charset="0"/>
              </a:rPr>
              <a:t>Care Act 2014 – Wellbeing and Personalisation</a:t>
            </a:r>
          </a:p>
          <a:p>
            <a:pPr marL="0" indent="0">
              <a:buNone/>
            </a:pPr>
            <a:r>
              <a:rPr lang="en-GB" sz="1400" dirty="0">
                <a:latin typeface="Arial" panose="020B0604020202020204" pitchFamily="34" charset="0"/>
                <a:cs typeface="Arial" panose="020B0604020202020204" pitchFamily="34" charset="0"/>
              </a:rPr>
              <a:t> </a:t>
            </a:r>
            <a:r>
              <a:rPr lang="en-GB" sz="1400" b="1" i="1" dirty="0">
                <a:latin typeface="Arial" panose="020B0604020202020204" pitchFamily="34" charset="0"/>
                <a:cs typeface="Arial" panose="020B0604020202020204" pitchFamily="34" charset="0"/>
              </a:rPr>
              <a:t>Principle: </a:t>
            </a:r>
            <a:r>
              <a:rPr lang="en-GB" sz="1400" dirty="0">
                <a:latin typeface="Arial" panose="020B0604020202020204" pitchFamily="34" charset="0"/>
                <a:cs typeface="Arial" panose="020B0604020202020204" pitchFamily="34" charset="0"/>
              </a:rPr>
              <a:t>Promotes dignity, independence, individual choice and person-centred assessment of care needs (Care Act 2014).</a:t>
            </a:r>
          </a:p>
          <a:p>
            <a:pPr marL="0" indent="0">
              <a:buNone/>
            </a:pPr>
            <a:r>
              <a:rPr lang="en-GB" sz="1400" b="1" i="1" dirty="0">
                <a:latin typeface="Arial" panose="020B0604020202020204" pitchFamily="34" charset="0"/>
                <a:cs typeface="Arial" panose="020B0604020202020204" pitchFamily="34" charset="0"/>
              </a:rPr>
              <a:t>Critical evaluation: </a:t>
            </a:r>
            <a:r>
              <a:rPr lang="en-GB" sz="1400" dirty="0">
                <a:latin typeface="Arial" panose="020B0604020202020204" pitchFamily="34" charset="0"/>
                <a:cs typeface="Arial" panose="020B0604020202020204" pitchFamily="34" charset="0"/>
              </a:rPr>
              <a:t>Rights-based aspirations may be constrained by unmet needs, funding pressures and unequal service accessibility (Age UK, 2024; Giebel et al., 2025).</a:t>
            </a:r>
          </a:p>
          <a:p>
            <a:pPr marL="0" indent="0">
              <a:buNone/>
            </a:pPr>
            <a:r>
              <a:rPr lang="en-GB" sz="1400" b="1" dirty="0">
                <a:latin typeface="Arial" panose="020B0604020202020204" pitchFamily="34" charset="0"/>
                <a:cs typeface="Arial" panose="020B0604020202020204" pitchFamily="34" charset="0"/>
              </a:rPr>
              <a:t>2. Mental Capacity Act 2005 – Autonomy and Protection</a:t>
            </a:r>
          </a:p>
          <a:p>
            <a:pPr marL="0" indent="0">
              <a:buNone/>
            </a:pPr>
            <a:r>
              <a:rPr lang="en-GB" sz="1400" dirty="0">
                <a:latin typeface="Arial" panose="020B0604020202020204" pitchFamily="34" charset="0"/>
                <a:cs typeface="Arial" panose="020B0604020202020204" pitchFamily="34" charset="0"/>
              </a:rPr>
              <a:t> </a:t>
            </a:r>
            <a:r>
              <a:rPr lang="en-GB" sz="1400" b="1" i="1" dirty="0">
                <a:latin typeface="Arial" panose="020B0604020202020204" pitchFamily="34" charset="0"/>
                <a:cs typeface="Arial" panose="020B0604020202020204" pitchFamily="34" charset="0"/>
              </a:rPr>
              <a:t>Principle: </a:t>
            </a:r>
            <a:r>
              <a:rPr lang="en-GB" sz="1400" dirty="0">
                <a:latin typeface="Arial" panose="020B0604020202020204" pitchFamily="34" charset="0"/>
                <a:cs typeface="Arial" panose="020B0604020202020204" pitchFamily="34" charset="0"/>
              </a:rPr>
              <a:t>Presumes decision-making capacity and requires best-interest decisions and the least restrictive approach when capacity is lacking (Mental Capacity Act 2005).</a:t>
            </a:r>
          </a:p>
          <a:p>
            <a:pPr marL="0" indent="0">
              <a:buNone/>
            </a:pPr>
            <a:r>
              <a:rPr lang="en-GB" sz="1400" dirty="0">
                <a:latin typeface="Arial" panose="020B0604020202020204" pitchFamily="34" charset="0"/>
                <a:cs typeface="Arial" panose="020B0604020202020204" pitchFamily="34" charset="0"/>
              </a:rPr>
              <a:t> </a:t>
            </a:r>
            <a:r>
              <a:rPr lang="en-GB" sz="1400" b="1" i="1" dirty="0">
                <a:latin typeface="Arial" panose="020B0604020202020204" pitchFamily="34" charset="0"/>
                <a:cs typeface="Arial" panose="020B0604020202020204" pitchFamily="34" charset="0"/>
              </a:rPr>
              <a:t>Critical evaluation: </a:t>
            </a:r>
            <a:r>
              <a:rPr lang="en-GB" sz="1400" dirty="0">
                <a:latin typeface="Arial" panose="020B0604020202020204" pitchFamily="34" charset="0"/>
                <a:cs typeface="Arial" panose="020B0604020202020204" pitchFamily="34" charset="0"/>
              </a:rPr>
              <a:t>Balancing safeguarding with autonomy is particularly challenging in dementia care, where excessive restrictions may undermine individual freedom (NICE, 2018; Mental Capacity Act 2005).</a:t>
            </a:r>
          </a:p>
          <a:p>
            <a:pPr marL="0" indent="0">
              <a:buNone/>
            </a:pPr>
            <a:r>
              <a:rPr lang="en-GB" sz="1400" b="1" i="1" dirty="0">
                <a:latin typeface="Arial" panose="020B0604020202020204" pitchFamily="34" charset="0"/>
                <a:cs typeface="Arial" panose="020B0604020202020204" pitchFamily="34" charset="0"/>
              </a:rPr>
              <a:t>3. Equality Act 2010 – Equity and Inclusion</a:t>
            </a:r>
          </a:p>
          <a:p>
            <a:pPr marL="0" indent="0">
              <a:buNone/>
            </a:pPr>
            <a:r>
              <a:rPr lang="en-GB" sz="1400" dirty="0">
                <a:latin typeface="Arial" panose="020B0604020202020204" pitchFamily="34" charset="0"/>
                <a:cs typeface="Arial" panose="020B0604020202020204" pitchFamily="34" charset="0"/>
              </a:rPr>
              <a:t> </a:t>
            </a:r>
            <a:r>
              <a:rPr lang="en-GB" sz="1400" b="1" i="1" dirty="0">
                <a:latin typeface="Arial" panose="020B0604020202020204" pitchFamily="34" charset="0"/>
                <a:cs typeface="Arial" panose="020B0604020202020204" pitchFamily="34" charset="0"/>
              </a:rPr>
              <a:t>Principle: </a:t>
            </a:r>
            <a:r>
              <a:rPr lang="en-GB" sz="1400" dirty="0">
                <a:latin typeface="Arial" panose="020B0604020202020204" pitchFamily="34" charset="0"/>
                <a:cs typeface="Arial" panose="020B0604020202020204" pitchFamily="34" charset="0"/>
              </a:rPr>
              <a:t>Protects against unlawful discrimination, including age and disability discrimination, and requires reasonable adjustments where applicable (Equality Act 2010).</a:t>
            </a:r>
          </a:p>
          <a:p>
            <a:pPr marL="0" indent="0">
              <a:buNone/>
            </a:pPr>
            <a:r>
              <a:rPr lang="en-GB" sz="1400" dirty="0">
                <a:latin typeface="Arial" panose="020B0604020202020204" pitchFamily="34" charset="0"/>
                <a:cs typeface="Arial" panose="020B0604020202020204" pitchFamily="34" charset="0"/>
              </a:rPr>
              <a:t> </a:t>
            </a:r>
            <a:r>
              <a:rPr lang="en-GB" sz="1400" b="1" i="1" dirty="0">
                <a:latin typeface="Arial" panose="020B0604020202020204" pitchFamily="34" charset="0"/>
                <a:cs typeface="Arial" panose="020B0604020202020204" pitchFamily="34" charset="0"/>
              </a:rPr>
              <a:t>Critical evaluation: </a:t>
            </a:r>
            <a:r>
              <a:rPr lang="en-GB" sz="1400" dirty="0">
                <a:latin typeface="Arial" panose="020B0604020202020204" pitchFamily="34" charset="0"/>
                <a:cs typeface="Arial" panose="020B0604020202020204" pitchFamily="34" charset="0"/>
              </a:rPr>
              <a:t>Legal protection does not automatically eliminate unequal access or practical barriers to receiving appropriate care (Equality Act 2010; Giebel et al., 2025).</a:t>
            </a:r>
          </a:p>
          <a:p>
            <a:pPr marL="0" indent="0">
              <a:buNone/>
            </a:pPr>
            <a:r>
              <a:rPr lang="en-GB" sz="1400" b="1" dirty="0">
                <a:latin typeface="Arial" panose="020B0604020202020204" pitchFamily="34" charset="0"/>
                <a:cs typeface="Arial" panose="020B0604020202020204" pitchFamily="34" charset="0"/>
              </a:rPr>
              <a:t>4. NICE NG97 – Evidence-Based Dementia Care</a:t>
            </a:r>
          </a:p>
          <a:p>
            <a:pPr marL="0" indent="0">
              <a:buNone/>
            </a:pPr>
            <a:r>
              <a:rPr lang="en-GB" sz="1400" b="1" i="1" dirty="0">
                <a:latin typeface="Arial" panose="020B0604020202020204" pitchFamily="34" charset="0"/>
                <a:cs typeface="Arial" panose="020B0604020202020204" pitchFamily="34" charset="0"/>
              </a:rPr>
              <a:t>Principle: </a:t>
            </a:r>
            <a:r>
              <a:rPr lang="en-GB" sz="1400" dirty="0">
                <a:latin typeface="Arial" panose="020B0604020202020204" pitchFamily="34" charset="0"/>
                <a:cs typeface="Arial" panose="020B0604020202020204" pitchFamily="34" charset="0"/>
              </a:rPr>
              <a:t>Recommends personalised care planning, meaningful activities, coordinated support and appropriately trained staff (NICE, 2018).</a:t>
            </a:r>
          </a:p>
          <a:p>
            <a:pPr marL="0" indent="0">
              <a:buNone/>
            </a:pPr>
            <a:r>
              <a:rPr lang="en-GB" sz="1400" dirty="0">
                <a:latin typeface="Arial" panose="020B0604020202020204" pitchFamily="34" charset="0"/>
                <a:cs typeface="Arial" panose="020B0604020202020204" pitchFamily="34" charset="0"/>
              </a:rPr>
              <a:t> </a:t>
            </a:r>
            <a:r>
              <a:rPr lang="en-GB" sz="1400" b="1" i="1" dirty="0">
                <a:latin typeface="Arial" panose="020B0604020202020204" pitchFamily="34" charset="0"/>
                <a:cs typeface="Arial" panose="020B0604020202020204" pitchFamily="34" charset="0"/>
              </a:rPr>
              <a:t>Critical evaluation: </a:t>
            </a:r>
            <a:r>
              <a:rPr lang="en-GB" sz="1400" dirty="0">
                <a:latin typeface="Arial" panose="020B0604020202020204" pitchFamily="34" charset="0"/>
                <a:cs typeface="Arial" panose="020B0604020202020204" pitchFamily="34" charset="0"/>
              </a:rPr>
              <a:t>Implementation depends on workforce competence, care coordination and organisational resources, potentially creating variation between services (Abrams et al., 2024; Damant et al., 2025).</a:t>
            </a:r>
          </a:p>
        </p:txBody>
      </p:sp>
    </p:spTree>
    <p:extLst>
      <p:ext uri="{BB962C8B-B14F-4D97-AF65-F5344CB8AC3E}">
        <p14:creationId xmlns:p14="http://schemas.microsoft.com/office/powerpoint/2010/main" val="3777061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1F165-5AED-13B6-3B69-A8DB4C60F0E1}"/>
              </a:ext>
            </a:extLst>
          </p:cNvPr>
          <p:cNvSpPr>
            <a:spLocks noGrp="1"/>
          </p:cNvSpPr>
          <p:nvPr>
            <p:ph type="title"/>
          </p:nvPr>
        </p:nvSpPr>
        <p:spPr>
          <a:xfrm>
            <a:off x="0" y="83026"/>
            <a:ext cx="10515600" cy="1325563"/>
          </a:xfrm>
        </p:spPr>
        <p:txBody>
          <a:bodyPr>
            <a:normAutofit/>
          </a:bodyPr>
          <a:lstStyle/>
          <a:p>
            <a:r>
              <a:rPr lang="en-GB" sz="36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Current Care and Support Provision in England</a:t>
            </a:r>
          </a:p>
        </p:txBody>
      </p:sp>
      <p:sp>
        <p:nvSpPr>
          <p:cNvPr id="3" name="Content Placeholder 2">
            <a:extLst>
              <a:ext uri="{FF2B5EF4-FFF2-40B4-BE49-F238E27FC236}">
                <a16:creationId xmlns:a16="http://schemas.microsoft.com/office/drawing/2014/main" id="{4D5B34F8-B920-5ED5-6438-38E0EDABC079}"/>
              </a:ext>
            </a:extLst>
          </p:cNvPr>
          <p:cNvSpPr>
            <a:spLocks noGrp="1"/>
          </p:cNvSpPr>
          <p:nvPr>
            <p:ph idx="1"/>
          </p:nvPr>
        </p:nvSpPr>
        <p:spPr>
          <a:xfrm>
            <a:off x="421639" y="745807"/>
            <a:ext cx="7738293" cy="4351338"/>
          </a:xfrm>
        </p:spPr>
        <p:txBody>
          <a:bodyPr>
            <a:normAutofit fontScale="25000" lnSpcReduction="20000"/>
          </a:bodyPr>
          <a:lstStyle/>
          <a:p>
            <a:endParaRPr lang="en-GB" dirty="0"/>
          </a:p>
          <a:p>
            <a:pPr marL="0" indent="0">
              <a:buNone/>
            </a:pPr>
            <a:r>
              <a:rPr lang="en-GB" sz="5600" b="1" dirty="0">
                <a:latin typeface="Arial" panose="020B0604020202020204" pitchFamily="34" charset="0"/>
                <a:cs typeface="Arial" panose="020B0604020202020204" pitchFamily="34" charset="0"/>
              </a:rPr>
              <a:t>1. Community and Home-Based Support</a:t>
            </a:r>
          </a:p>
          <a:p>
            <a:pPr marL="0" indent="0">
              <a:buNone/>
            </a:pPr>
            <a:r>
              <a:rPr lang="en-GB" sz="5600" b="1" i="1" dirty="0">
                <a:latin typeface="Arial" panose="020B0604020202020204" pitchFamily="34" charset="0"/>
                <a:cs typeface="Arial" panose="020B0604020202020204" pitchFamily="34" charset="0"/>
              </a:rPr>
              <a:t>Domiciliary care</a:t>
            </a:r>
            <a:r>
              <a:rPr lang="en-GB" sz="5600" dirty="0">
                <a:latin typeface="Arial" panose="020B0604020202020204" pitchFamily="34" charset="0"/>
                <a:cs typeface="Arial" panose="020B0604020202020204" pitchFamily="34" charset="0"/>
              </a:rPr>
              <a:t>: Personal care, medication assistance and daily living support enable older people to remain in familiar surroundings (Webber et al., 2022; NHS, 2025).</a:t>
            </a:r>
          </a:p>
          <a:p>
            <a:pPr marL="0" indent="0">
              <a:buNone/>
            </a:pPr>
            <a:r>
              <a:rPr lang="en-GB" sz="5600" b="1" i="1" dirty="0">
                <a:latin typeface="Arial" panose="020B0604020202020204" pitchFamily="34" charset="0"/>
                <a:cs typeface="Arial" panose="020B0604020202020204" pitchFamily="34" charset="0"/>
              </a:rPr>
              <a:t>Community services: </a:t>
            </a:r>
            <a:r>
              <a:rPr lang="en-GB" sz="5600" dirty="0">
                <a:latin typeface="Arial" panose="020B0604020202020204" pitchFamily="34" charset="0"/>
                <a:cs typeface="Arial" panose="020B0604020202020204" pitchFamily="34" charset="0"/>
              </a:rPr>
              <a:t>Day care, social activities and respite provision support wellbeing and reduce isolation, although availability varies (Smith et al., 2018; Age UK, 2024).</a:t>
            </a:r>
          </a:p>
          <a:p>
            <a:pPr marL="0" indent="0">
              <a:buNone/>
            </a:pPr>
            <a:r>
              <a:rPr lang="en-GB" sz="5600" b="1" dirty="0">
                <a:latin typeface="Arial" panose="020B0604020202020204" pitchFamily="34" charset="0"/>
                <a:cs typeface="Arial" panose="020B0604020202020204" pitchFamily="34" charset="0"/>
              </a:rPr>
              <a:t>2. Independent Living with Care Assistance</a:t>
            </a:r>
          </a:p>
          <a:p>
            <a:pPr marL="0" indent="0">
              <a:buNone/>
            </a:pPr>
            <a:r>
              <a:rPr lang="en-GB" sz="5600" dirty="0">
                <a:latin typeface="Arial" panose="020B0604020202020204" pitchFamily="34" charset="0"/>
                <a:cs typeface="Arial" panose="020B0604020202020204" pitchFamily="34" charset="0"/>
              </a:rPr>
              <a:t> </a:t>
            </a:r>
            <a:r>
              <a:rPr lang="en-GB" sz="5600" b="1" i="1" dirty="0">
                <a:latin typeface="Arial" panose="020B0604020202020204" pitchFamily="34" charset="0"/>
                <a:cs typeface="Arial" panose="020B0604020202020204" pitchFamily="34" charset="0"/>
              </a:rPr>
              <a:t>Assisted living: </a:t>
            </a:r>
            <a:r>
              <a:rPr lang="en-GB" sz="5600" dirty="0">
                <a:latin typeface="Arial" panose="020B0604020202020204" pitchFamily="34" charset="0"/>
                <a:cs typeface="Arial" panose="020B0604020202020204" pitchFamily="34" charset="0"/>
              </a:rPr>
              <a:t>Combines independent accommodation with flexible personal support, promoting choice, social participation and autonomy (Mansfield and Burton, 2020; Greenhalgh et al., 2013).</a:t>
            </a:r>
          </a:p>
          <a:p>
            <a:pPr marL="0" indent="0">
              <a:buNone/>
            </a:pPr>
            <a:r>
              <a:rPr lang="en-GB" sz="5600" b="1" i="1" dirty="0">
                <a:latin typeface="Arial" panose="020B0604020202020204" pitchFamily="34" charset="0"/>
                <a:cs typeface="Arial" panose="020B0604020202020204" pitchFamily="34" charset="0"/>
              </a:rPr>
              <a:t>Supported accommodation: </a:t>
            </a:r>
            <a:r>
              <a:rPr lang="en-GB" sz="5600" dirty="0">
                <a:latin typeface="Arial" panose="020B0604020202020204" pitchFamily="34" charset="0"/>
                <a:cs typeface="Arial" panose="020B0604020202020204" pitchFamily="34" charset="0"/>
              </a:rPr>
              <a:t>Offers varying levels of supervision and practical assistance, depending on individual needs and service arrangements (Pannell and Blood, 2012).</a:t>
            </a:r>
          </a:p>
          <a:p>
            <a:pPr marL="0" indent="0">
              <a:buNone/>
            </a:pPr>
            <a:r>
              <a:rPr lang="en-GB" sz="5600" b="1" dirty="0">
                <a:latin typeface="Arial" panose="020B0604020202020204" pitchFamily="34" charset="0"/>
                <a:cs typeface="Arial" panose="020B0604020202020204" pitchFamily="34" charset="0"/>
              </a:rPr>
              <a:t>3. Residential and Specialist Care</a:t>
            </a:r>
          </a:p>
          <a:p>
            <a:pPr marL="0" indent="0">
              <a:buNone/>
            </a:pPr>
            <a:r>
              <a:rPr lang="en-GB" sz="5600" b="1" i="1" dirty="0">
                <a:latin typeface="Arial" panose="020B0604020202020204" pitchFamily="34" charset="0"/>
                <a:cs typeface="Arial" panose="020B0604020202020204" pitchFamily="34" charset="0"/>
              </a:rPr>
              <a:t>Residential and nursing homes: </a:t>
            </a:r>
            <a:r>
              <a:rPr lang="en-GB" sz="5600" dirty="0">
                <a:latin typeface="Arial" panose="020B0604020202020204" pitchFamily="34" charset="0"/>
                <a:cs typeface="Arial" panose="020B0604020202020204" pitchFamily="34" charset="0"/>
              </a:rPr>
              <a:t>Provide continuous personal care and, where required, nursing interventions for increasingly complex needs (Towers et al., 2021; NHS, 2025).</a:t>
            </a:r>
          </a:p>
          <a:p>
            <a:pPr marL="0" indent="0">
              <a:buNone/>
            </a:pPr>
            <a:r>
              <a:rPr lang="en-GB" sz="5600" b="1" i="1" dirty="0">
                <a:latin typeface="Arial" panose="020B0604020202020204" pitchFamily="34" charset="0"/>
                <a:cs typeface="Arial" panose="020B0604020202020204" pitchFamily="34" charset="0"/>
              </a:rPr>
              <a:t>Specialist dementia units: </a:t>
            </a:r>
            <a:r>
              <a:rPr lang="en-GB" sz="5600" dirty="0">
                <a:latin typeface="Arial" panose="020B0604020202020204" pitchFamily="34" charset="0"/>
                <a:cs typeface="Arial" panose="020B0604020202020204" pitchFamily="34" charset="0"/>
              </a:rPr>
              <a:t>Offer dementia-focused environments, individualised care and specialist support for complex cognitive and behavioural needs (NICE, 2018; Giebel et al., 2025).</a:t>
            </a:r>
          </a:p>
          <a:p>
            <a:endParaRPr lang="en-GB" sz="5600" dirty="0">
              <a:latin typeface="Arial" panose="020B0604020202020204" pitchFamily="34" charset="0"/>
              <a:cs typeface="Arial" panose="020B0604020202020204" pitchFamily="34" charset="0"/>
            </a:endParaRPr>
          </a:p>
          <a:p>
            <a:pPr marL="0" indent="0">
              <a:buNone/>
            </a:pPr>
            <a:r>
              <a:rPr lang="en-GB" sz="5600" b="1" dirty="0">
                <a:latin typeface="Arial" panose="020B0604020202020204" pitchFamily="34" charset="0"/>
                <a:cs typeface="Arial" panose="020B0604020202020204" pitchFamily="34" charset="0"/>
              </a:rPr>
              <a:t>Current Sector Evidence</a:t>
            </a:r>
            <a:endParaRPr lang="en-GB" sz="5600" dirty="0">
              <a:latin typeface="Arial" panose="020B0604020202020204" pitchFamily="34" charset="0"/>
              <a:cs typeface="Arial" panose="020B0604020202020204" pitchFamily="34" charset="0"/>
            </a:endParaRPr>
          </a:p>
          <a:p>
            <a:r>
              <a:rPr lang="en-GB" sz="5600" dirty="0">
                <a:latin typeface="Arial" panose="020B0604020202020204" pitchFamily="34" charset="0"/>
                <a:cs typeface="Arial" panose="020B0604020202020204" pitchFamily="34" charset="0"/>
              </a:rPr>
              <a:t>1.59 million filled adult social care posts in England in 2025/26 (Skills for Care, 2026).</a:t>
            </a:r>
          </a:p>
          <a:p>
            <a:r>
              <a:rPr lang="en-GB" sz="5600" dirty="0">
                <a:latin typeface="Arial" panose="020B0604020202020204" pitchFamily="34" charset="0"/>
                <a:cs typeface="Arial" panose="020B0604020202020204" pitchFamily="34" charset="0"/>
              </a:rPr>
              <a:t>96,000 vacant posts, representing a 6.2% vacancy rate in 2025/26 (Skills for Care, 2026).</a:t>
            </a:r>
          </a:p>
          <a:p>
            <a:r>
              <a:rPr lang="en-GB" sz="5600" dirty="0">
                <a:latin typeface="Arial" panose="020B0604020202020204" pitchFamily="34" charset="0"/>
                <a:cs typeface="Arial" panose="020B0604020202020204" pitchFamily="34" charset="0"/>
              </a:rPr>
              <a:t>33% of assessed care home services received an overall rating of Requires Improvement or Inadequate under CQC’s newer assessment framework (CQC, 2025).</a:t>
            </a:r>
          </a:p>
        </p:txBody>
      </p:sp>
      <p:pic>
        <p:nvPicPr>
          <p:cNvPr id="4" name="Picture 3">
            <a:extLst>
              <a:ext uri="{FF2B5EF4-FFF2-40B4-BE49-F238E27FC236}">
                <a16:creationId xmlns:a16="http://schemas.microsoft.com/office/drawing/2014/main" id="{FB6BCC98-F724-4002-C62A-B45C6106E97B}"/>
              </a:ext>
            </a:extLst>
          </p:cNvPr>
          <p:cNvPicPr>
            <a:picLocks noChangeAspect="1"/>
          </p:cNvPicPr>
          <p:nvPr/>
        </p:nvPicPr>
        <p:blipFill>
          <a:blip r:embed="rId2"/>
          <a:stretch>
            <a:fillRect/>
          </a:stretch>
        </p:blipFill>
        <p:spPr>
          <a:xfrm>
            <a:off x="8745605" y="2296161"/>
            <a:ext cx="3446396" cy="2296160"/>
          </a:xfrm>
          <a:prstGeom prst="rect">
            <a:avLst/>
          </a:prstGeom>
        </p:spPr>
      </p:pic>
      <p:pic>
        <p:nvPicPr>
          <p:cNvPr id="5" name="Picture 4">
            <a:extLst>
              <a:ext uri="{FF2B5EF4-FFF2-40B4-BE49-F238E27FC236}">
                <a16:creationId xmlns:a16="http://schemas.microsoft.com/office/drawing/2014/main" id="{58909D9A-6309-8A44-3E37-BAA23FC0E343}"/>
              </a:ext>
            </a:extLst>
          </p:cNvPr>
          <p:cNvPicPr>
            <a:picLocks noChangeAspect="1"/>
          </p:cNvPicPr>
          <p:nvPr/>
        </p:nvPicPr>
        <p:blipFill>
          <a:blip r:embed="rId3"/>
          <a:stretch>
            <a:fillRect/>
          </a:stretch>
        </p:blipFill>
        <p:spPr>
          <a:xfrm>
            <a:off x="8745604" y="4561839"/>
            <a:ext cx="3446396" cy="2296161"/>
          </a:xfrm>
          <a:prstGeom prst="rect">
            <a:avLst/>
          </a:prstGeom>
        </p:spPr>
      </p:pic>
      <p:pic>
        <p:nvPicPr>
          <p:cNvPr id="7" name="Picture 6">
            <a:extLst>
              <a:ext uri="{FF2B5EF4-FFF2-40B4-BE49-F238E27FC236}">
                <a16:creationId xmlns:a16="http://schemas.microsoft.com/office/drawing/2014/main" id="{E185ECE5-70D0-C06B-39E0-2C6F3FECD5E9}"/>
              </a:ext>
            </a:extLst>
          </p:cNvPr>
          <p:cNvPicPr>
            <a:picLocks noChangeAspect="1"/>
          </p:cNvPicPr>
          <p:nvPr/>
        </p:nvPicPr>
        <p:blipFill>
          <a:blip r:embed="rId4"/>
          <a:stretch>
            <a:fillRect/>
          </a:stretch>
        </p:blipFill>
        <p:spPr>
          <a:xfrm>
            <a:off x="8503920" y="802489"/>
            <a:ext cx="3688080" cy="1493672"/>
          </a:xfrm>
          <a:prstGeom prst="rect">
            <a:avLst/>
          </a:prstGeom>
        </p:spPr>
      </p:pic>
      <p:sp>
        <p:nvSpPr>
          <p:cNvPr id="8" name="TextBox 7">
            <a:extLst>
              <a:ext uri="{FF2B5EF4-FFF2-40B4-BE49-F238E27FC236}">
                <a16:creationId xmlns:a16="http://schemas.microsoft.com/office/drawing/2014/main" id="{FDC5792D-443C-87EE-6F7A-89161215F9B1}"/>
              </a:ext>
            </a:extLst>
          </p:cNvPr>
          <p:cNvSpPr txBox="1"/>
          <p:nvPr/>
        </p:nvSpPr>
        <p:spPr>
          <a:xfrm>
            <a:off x="8950488" y="4284840"/>
            <a:ext cx="3827184" cy="276999"/>
          </a:xfrm>
          <a:prstGeom prst="rect">
            <a:avLst/>
          </a:prstGeom>
          <a:noFill/>
        </p:spPr>
        <p:txBody>
          <a:bodyPr wrap="square" rtlCol="0">
            <a:spAutoFit/>
          </a:bodyPr>
          <a:lstStyle/>
          <a:p>
            <a:r>
              <a:rPr lang="en-GB" sz="1200" dirty="0"/>
              <a:t>(Parsons House Preston Hollow, 2025)</a:t>
            </a:r>
          </a:p>
        </p:txBody>
      </p:sp>
      <p:sp>
        <p:nvSpPr>
          <p:cNvPr id="9" name="TextBox 8">
            <a:extLst>
              <a:ext uri="{FF2B5EF4-FFF2-40B4-BE49-F238E27FC236}">
                <a16:creationId xmlns:a16="http://schemas.microsoft.com/office/drawing/2014/main" id="{0EE97EAD-ABC2-76BE-EA51-ECD9FAD28885}"/>
              </a:ext>
            </a:extLst>
          </p:cNvPr>
          <p:cNvSpPr txBox="1"/>
          <p:nvPr/>
        </p:nvSpPr>
        <p:spPr>
          <a:xfrm>
            <a:off x="8434368" y="2019162"/>
            <a:ext cx="3827184" cy="276999"/>
          </a:xfrm>
          <a:prstGeom prst="rect">
            <a:avLst/>
          </a:prstGeom>
          <a:noFill/>
        </p:spPr>
        <p:txBody>
          <a:bodyPr wrap="square" rtlCol="0">
            <a:spAutoFit/>
          </a:bodyPr>
          <a:lstStyle/>
          <a:p>
            <a:r>
              <a:rPr lang="en-GB" sz="1200" dirty="0"/>
              <a:t>(NHS Logo, 2026)</a:t>
            </a:r>
          </a:p>
        </p:txBody>
      </p:sp>
      <p:sp>
        <p:nvSpPr>
          <p:cNvPr id="11" name="TextBox 10">
            <a:extLst>
              <a:ext uri="{FF2B5EF4-FFF2-40B4-BE49-F238E27FC236}">
                <a16:creationId xmlns:a16="http://schemas.microsoft.com/office/drawing/2014/main" id="{C0843B56-4BEA-3D5B-C0D5-DB3AA5D9EB35}"/>
              </a:ext>
            </a:extLst>
          </p:cNvPr>
          <p:cNvSpPr txBox="1"/>
          <p:nvPr/>
        </p:nvSpPr>
        <p:spPr>
          <a:xfrm>
            <a:off x="8745603" y="6581001"/>
            <a:ext cx="3827184" cy="276999"/>
          </a:xfrm>
          <a:prstGeom prst="rect">
            <a:avLst/>
          </a:prstGeom>
          <a:noFill/>
        </p:spPr>
        <p:txBody>
          <a:bodyPr wrap="square" rtlCol="0">
            <a:spAutoFit/>
          </a:bodyPr>
          <a:lstStyle/>
          <a:p>
            <a:r>
              <a:rPr lang="en-GB" sz="1200" dirty="0"/>
              <a:t>(Aria Care, 2025)</a:t>
            </a:r>
          </a:p>
        </p:txBody>
      </p:sp>
    </p:spTree>
    <p:extLst>
      <p:ext uri="{BB962C8B-B14F-4D97-AF65-F5344CB8AC3E}">
        <p14:creationId xmlns:p14="http://schemas.microsoft.com/office/powerpoint/2010/main" val="1985935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9D3DC-53DD-742C-F54D-D8E2B1D8BFA9}"/>
              </a:ext>
            </a:extLst>
          </p:cNvPr>
          <p:cNvSpPr>
            <a:spLocks noGrp="1"/>
          </p:cNvSpPr>
          <p:nvPr>
            <p:ph type="title"/>
          </p:nvPr>
        </p:nvSpPr>
        <p:spPr>
          <a:xfrm>
            <a:off x="0" y="-81915"/>
            <a:ext cx="11196320" cy="1325563"/>
          </a:xfrm>
        </p:spPr>
        <p:txBody>
          <a:bodyPr>
            <a:normAutofit fontScale="90000"/>
          </a:bodyPr>
          <a:lstStyle/>
          <a:p>
            <a:r>
              <a:rPr lang="en-GB" sz="40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Assisted Living vs Specialist Dementia Care Units</a:t>
            </a:r>
            <a:br>
              <a:rPr lang="en-GB" dirty="0"/>
            </a:br>
            <a:endParaRPr lang="en-GB" dirty="0"/>
          </a:p>
        </p:txBody>
      </p:sp>
      <p:sp>
        <p:nvSpPr>
          <p:cNvPr id="3" name="Content Placeholder 2">
            <a:extLst>
              <a:ext uri="{FF2B5EF4-FFF2-40B4-BE49-F238E27FC236}">
                <a16:creationId xmlns:a16="http://schemas.microsoft.com/office/drawing/2014/main" id="{1BC9D9D3-681E-3680-6CE3-A568BAF9BA9C}"/>
              </a:ext>
            </a:extLst>
          </p:cNvPr>
          <p:cNvSpPr>
            <a:spLocks noGrp="1"/>
          </p:cNvSpPr>
          <p:nvPr>
            <p:ph idx="1"/>
          </p:nvPr>
        </p:nvSpPr>
        <p:spPr>
          <a:xfrm>
            <a:off x="0" y="475932"/>
            <a:ext cx="6797040" cy="6453188"/>
          </a:xfrm>
        </p:spPr>
        <p:txBody>
          <a:bodyPr>
            <a:normAutofit fontScale="25000" lnSpcReduction="20000"/>
          </a:bodyPr>
          <a:lstStyle/>
          <a:p>
            <a:pPr marL="0" indent="0">
              <a:buNone/>
            </a:pPr>
            <a:endParaRPr lang="en-GB" b="1" dirty="0"/>
          </a:p>
          <a:p>
            <a:pPr marL="0" indent="0">
              <a:buNone/>
            </a:pPr>
            <a:r>
              <a:rPr lang="en-GB" sz="5600" b="1" dirty="0">
                <a:latin typeface="Arial" panose="020B0604020202020204" pitchFamily="34" charset="0"/>
                <a:cs typeface="Arial" panose="020B0604020202020204" pitchFamily="34" charset="0"/>
              </a:rPr>
              <a:t>1. Assisted Living – Independence and Choice</a:t>
            </a:r>
          </a:p>
          <a:p>
            <a:pPr marL="0" indent="0">
              <a:buNone/>
            </a:pPr>
            <a:r>
              <a:rPr lang="en-GB" sz="5600" b="1" i="1" dirty="0">
                <a:latin typeface="Arial" panose="020B0604020202020204" pitchFamily="34" charset="0"/>
                <a:cs typeface="Arial" panose="020B0604020202020204" pitchFamily="34" charset="0"/>
              </a:rPr>
              <a:t>Care model: </a:t>
            </a:r>
            <a:r>
              <a:rPr lang="en-GB" sz="5600" dirty="0">
                <a:latin typeface="Arial" panose="020B0604020202020204" pitchFamily="34" charset="0"/>
                <a:cs typeface="Arial" panose="020B0604020202020204" pitchFamily="34" charset="0"/>
              </a:rPr>
              <a:t>Private accommodation combined with flexible personal assistance, supporting autonomy, dignity and independent lifestyles (Mansfield and Burton, 2020; Greenhalgh et al., 2013).</a:t>
            </a:r>
          </a:p>
          <a:p>
            <a:pPr marL="0" indent="0">
              <a:buNone/>
            </a:pPr>
            <a:r>
              <a:rPr lang="en-GB" sz="5600" b="1" i="1" dirty="0">
                <a:latin typeface="Arial" panose="020B0604020202020204" pitchFamily="34" charset="0"/>
                <a:cs typeface="Arial" panose="020B0604020202020204" pitchFamily="34" charset="0"/>
              </a:rPr>
              <a:t>Support: </a:t>
            </a:r>
            <a:r>
              <a:rPr lang="en-GB" sz="5600" dirty="0">
                <a:latin typeface="Arial" panose="020B0604020202020204" pitchFamily="34" charset="0"/>
                <a:cs typeface="Arial" panose="020B0604020202020204" pitchFamily="34" charset="0"/>
              </a:rPr>
              <a:t>Personal care, mobility, medication assistance and opportunities for social engagement, adapted to individual needs (Abdi et al., 2019; Beach et al., 2022).</a:t>
            </a:r>
          </a:p>
          <a:p>
            <a:pPr marL="0" indent="0">
              <a:buNone/>
            </a:pPr>
            <a:r>
              <a:rPr lang="en-GB" sz="5600" b="1" i="1" dirty="0">
                <a:latin typeface="Arial" panose="020B0604020202020204" pitchFamily="34" charset="0"/>
                <a:cs typeface="Arial" panose="020B0604020202020204" pitchFamily="34" charset="0"/>
              </a:rPr>
              <a:t>Strengths: </a:t>
            </a:r>
            <a:r>
              <a:rPr lang="en-GB" sz="5600" dirty="0">
                <a:latin typeface="Arial" panose="020B0604020202020204" pitchFamily="34" charset="0"/>
                <a:cs typeface="Arial" panose="020B0604020202020204" pitchFamily="34" charset="0"/>
              </a:rPr>
              <a:t>Encourages self-determination, familiar routines and meaningful participation (Atchley, 1989; Oatley and Atkinson, 2024).</a:t>
            </a:r>
          </a:p>
          <a:p>
            <a:pPr marL="0" indent="0">
              <a:buNone/>
            </a:pPr>
            <a:r>
              <a:rPr lang="en-GB" sz="5600" b="1" i="1" dirty="0">
                <a:latin typeface="Arial" panose="020B0604020202020204" pitchFamily="34" charset="0"/>
                <a:cs typeface="Arial" panose="020B0604020202020204" pitchFamily="34" charset="0"/>
              </a:rPr>
              <a:t>Limitations: </a:t>
            </a:r>
            <a:r>
              <a:rPr lang="en-GB" sz="5600" dirty="0">
                <a:latin typeface="Arial" panose="020B0604020202020204" pitchFamily="34" charset="0"/>
                <a:cs typeface="Arial" panose="020B0604020202020204" pitchFamily="34" charset="0"/>
              </a:rPr>
              <a:t>Increasing cognitive impairment and complex needs may challenge the sustainability of less-intensive support (Oatley and Atkinson, 2024; NICE, 2018).</a:t>
            </a:r>
          </a:p>
          <a:p>
            <a:pPr marL="0" indent="0">
              <a:buNone/>
            </a:pPr>
            <a:r>
              <a:rPr lang="en-GB" sz="5600" b="1" i="1" dirty="0">
                <a:latin typeface="Arial" panose="020B0604020202020204" pitchFamily="34" charset="0"/>
                <a:cs typeface="Arial" panose="020B0604020202020204" pitchFamily="34" charset="0"/>
              </a:rPr>
              <a:t>Sector statistic: </a:t>
            </a:r>
            <a:r>
              <a:rPr lang="en-GB" sz="5600" dirty="0">
                <a:latin typeface="Arial" panose="020B0604020202020204" pitchFamily="34" charset="0"/>
                <a:cs typeface="Arial" panose="020B0604020202020204" pitchFamily="34" charset="0"/>
              </a:rPr>
              <a:t>Approximately 70,000 integrated retirement community units accommodate over 90,000 older people in the UK (ARCO, n.d.).</a:t>
            </a:r>
          </a:p>
          <a:p>
            <a:pPr marL="0" indent="0">
              <a:buNone/>
            </a:pPr>
            <a:endParaRPr lang="en-GB" sz="5600" b="1" dirty="0">
              <a:latin typeface="Arial" panose="020B0604020202020204" pitchFamily="34" charset="0"/>
              <a:cs typeface="Arial" panose="020B0604020202020204" pitchFamily="34" charset="0"/>
            </a:endParaRPr>
          </a:p>
          <a:p>
            <a:pPr marL="0" indent="0">
              <a:buNone/>
            </a:pPr>
            <a:r>
              <a:rPr lang="en-GB" sz="5600" b="1" dirty="0">
                <a:latin typeface="Arial" panose="020B0604020202020204" pitchFamily="34" charset="0"/>
                <a:cs typeface="Arial" panose="020B0604020202020204" pitchFamily="34" charset="0"/>
              </a:rPr>
              <a:t>2. Specialist Dementia Care Units – Specialist Support and Safety</a:t>
            </a:r>
          </a:p>
          <a:p>
            <a:pPr marL="0" indent="0">
              <a:buNone/>
            </a:pPr>
            <a:r>
              <a:rPr lang="en-GB" sz="5600" b="1" i="1" dirty="0">
                <a:latin typeface="Arial" panose="020B0604020202020204" pitchFamily="34" charset="0"/>
                <a:cs typeface="Arial" panose="020B0604020202020204" pitchFamily="34" charset="0"/>
              </a:rPr>
              <a:t>Care model: </a:t>
            </a:r>
            <a:r>
              <a:rPr lang="en-GB" sz="5600" dirty="0">
                <a:latin typeface="Arial" panose="020B0604020202020204" pitchFamily="34" charset="0"/>
                <a:cs typeface="Arial" panose="020B0604020202020204" pitchFamily="34" charset="0"/>
              </a:rPr>
              <a:t>Dementia-focused environments offering intensive, individualised support for cognitive, behavioural and functional needs (NICE, 2018; Giebel et al., 2025).</a:t>
            </a:r>
          </a:p>
          <a:p>
            <a:pPr marL="0" indent="0">
              <a:buNone/>
            </a:pPr>
            <a:r>
              <a:rPr lang="en-GB" sz="5600" b="1" i="1" dirty="0">
                <a:latin typeface="Arial" panose="020B0604020202020204" pitchFamily="34" charset="0"/>
                <a:cs typeface="Arial" panose="020B0604020202020204" pitchFamily="34" charset="0"/>
              </a:rPr>
              <a:t>Support: </a:t>
            </a:r>
            <a:r>
              <a:rPr lang="en-GB" sz="5600" dirty="0">
                <a:latin typeface="Arial" panose="020B0604020202020204" pitchFamily="34" charset="0"/>
                <a:cs typeface="Arial" panose="020B0604020202020204" pitchFamily="34" charset="0"/>
              </a:rPr>
              <a:t>Specialist staff, adapted activities, therapeutic interventions and multidisciplinary care coordination (Abrams et al., 2024; Damant et al., 2025).</a:t>
            </a:r>
          </a:p>
          <a:p>
            <a:pPr marL="0" indent="0">
              <a:buNone/>
            </a:pPr>
            <a:r>
              <a:rPr lang="en-GB" sz="5600" b="1" i="1" dirty="0">
                <a:latin typeface="Arial" panose="020B0604020202020204" pitchFamily="34" charset="0"/>
                <a:cs typeface="Arial" panose="020B0604020202020204" pitchFamily="34" charset="0"/>
              </a:rPr>
              <a:t>Strengths: </a:t>
            </a:r>
            <a:r>
              <a:rPr lang="en-GB" sz="5600" dirty="0">
                <a:latin typeface="Arial" panose="020B0604020202020204" pitchFamily="34" charset="0"/>
                <a:cs typeface="Arial" panose="020B0604020202020204" pitchFamily="34" charset="0"/>
              </a:rPr>
              <a:t>Personalised interventions may improve emotional wellbeing and support residents experiencing complex dementia-related distress (NICE, 2018; NIHR, 2018).</a:t>
            </a:r>
          </a:p>
          <a:p>
            <a:pPr marL="0" indent="0">
              <a:buNone/>
            </a:pPr>
            <a:r>
              <a:rPr lang="en-GB" sz="5600" b="1" i="1" dirty="0">
                <a:latin typeface="Arial" panose="020B0604020202020204" pitchFamily="34" charset="0"/>
                <a:cs typeface="Arial" panose="020B0604020202020204" pitchFamily="34" charset="0"/>
              </a:rPr>
              <a:t>Limitations: </a:t>
            </a:r>
            <a:r>
              <a:rPr lang="en-GB" sz="5600" dirty="0">
                <a:latin typeface="Arial" panose="020B0604020202020204" pitchFamily="34" charset="0"/>
                <a:cs typeface="Arial" panose="020B0604020202020204" pitchFamily="34" charset="0"/>
              </a:rPr>
              <a:t>Restrictive supervision and workforce pressures may undermine autonomy and care consistency (Mental Capacity Act 2005; Giebel et al., 2025).</a:t>
            </a:r>
          </a:p>
          <a:p>
            <a:pPr marL="0" indent="0">
              <a:buNone/>
            </a:pPr>
            <a:r>
              <a:rPr lang="en-GB" sz="5600" b="1" i="1" dirty="0">
                <a:latin typeface="Arial" panose="020B0604020202020204" pitchFamily="34" charset="0"/>
                <a:cs typeface="Arial" panose="020B0604020202020204" pitchFamily="34" charset="0"/>
              </a:rPr>
              <a:t>Sector statistic: </a:t>
            </a:r>
            <a:r>
              <a:rPr lang="en-GB" sz="5600" dirty="0">
                <a:latin typeface="Arial" panose="020B0604020202020204" pitchFamily="34" charset="0"/>
                <a:cs typeface="Arial" panose="020B0604020202020204" pitchFamily="34" charset="0"/>
              </a:rPr>
              <a:t>England had approximately 340,000 care-home beds available to people with dementia in 2023, of which 74.5% were in services rated Good or Outstanding (OHID, 2025).</a:t>
            </a:r>
          </a:p>
          <a:p>
            <a:pPr marL="0" indent="0">
              <a:buNone/>
            </a:pPr>
            <a:endParaRPr lang="en-GB" sz="56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A0620B3-67B8-F0D3-5F3B-E225E5ED4869}"/>
              </a:ext>
            </a:extLst>
          </p:cNvPr>
          <p:cNvPicPr>
            <a:picLocks noChangeAspect="1"/>
          </p:cNvPicPr>
          <p:nvPr/>
        </p:nvPicPr>
        <p:blipFill>
          <a:blip r:embed="rId2"/>
          <a:stretch>
            <a:fillRect/>
          </a:stretch>
        </p:blipFill>
        <p:spPr>
          <a:xfrm>
            <a:off x="7276312" y="580866"/>
            <a:ext cx="4030717" cy="29121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48F96E14-CC1E-9D06-BC1C-241456B24DE8}"/>
              </a:ext>
            </a:extLst>
          </p:cNvPr>
          <p:cNvPicPr>
            <a:picLocks noChangeAspect="1"/>
          </p:cNvPicPr>
          <p:nvPr/>
        </p:nvPicPr>
        <p:blipFill>
          <a:blip r:embed="rId3"/>
          <a:stretch>
            <a:fillRect/>
          </a:stretch>
        </p:blipFill>
        <p:spPr>
          <a:xfrm>
            <a:off x="7477234" y="3702526"/>
            <a:ext cx="3628872" cy="29881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886559DC-AD3D-BCB1-557B-9CBB51077207}"/>
              </a:ext>
            </a:extLst>
          </p:cNvPr>
          <p:cNvSpPr txBox="1"/>
          <p:nvPr/>
        </p:nvSpPr>
        <p:spPr>
          <a:xfrm>
            <a:off x="9636235" y="3429000"/>
            <a:ext cx="1849820" cy="276999"/>
          </a:xfrm>
          <a:prstGeom prst="rect">
            <a:avLst/>
          </a:prstGeom>
          <a:noFill/>
        </p:spPr>
        <p:txBody>
          <a:bodyPr wrap="square" rtlCol="0">
            <a:spAutoFit/>
          </a:bodyPr>
          <a:lstStyle/>
          <a:p>
            <a:r>
              <a:rPr lang="en-GB" sz="1200" dirty="0"/>
              <a:t>(</a:t>
            </a:r>
            <a:r>
              <a:rPr lang="en-GB" sz="1200" dirty="0" err="1"/>
              <a:t>Sherbutt</a:t>
            </a:r>
            <a:r>
              <a:rPr lang="en-GB" sz="1200" dirty="0"/>
              <a:t> House, 2026)</a:t>
            </a:r>
          </a:p>
        </p:txBody>
      </p:sp>
      <p:sp>
        <p:nvSpPr>
          <p:cNvPr id="7" name="TextBox 6">
            <a:extLst>
              <a:ext uri="{FF2B5EF4-FFF2-40B4-BE49-F238E27FC236}">
                <a16:creationId xmlns:a16="http://schemas.microsoft.com/office/drawing/2014/main" id="{B78B0B9C-13B3-08F6-7D83-840D99F17BB0}"/>
              </a:ext>
            </a:extLst>
          </p:cNvPr>
          <p:cNvSpPr txBox="1"/>
          <p:nvPr/>
        </p:nvSpPr>
        <p:spPr>
          <a:xfrm>
            <a:off x="9012621" y="6653709"/>
            <a:ext cx="2133074" cy="276999"/>
          </a:xfrm>
          <a:prstGeom prst="rect">
            <a:avLst/>
          </a:prstGeom>
          <a:noFill/>
        </p:spPr>
        <p:txBody>
          <a:bodyPr wrap="square" rtlCol="0">
            <a:spAutoFit/>
          </a:bodyPr>
          <a:lstStyle/>
          <a:p>
            <a:r>
              <a:rPr lang="en-GB" sz="1200" dirty="0"/>
              <a:t>(Find Memory Care, 2021)</a:t>
            </a:r>
          </a:p>
        </p:txBody>
      </p:sp>
    </p:spTree>
    <p:extLst>
      <p:ext uri="{BB962C8B-B14F-4D97-AF65-F5344CB8AC3E}">
        <p14:creationId xmlns:p14="http://schemas.microsoft.com/office/powerpoint/2010/main" val="2078051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6EC1-68F8-6C28-A77F-0BFC331109F4}"/>
              </a:ext>
            </a:extLst>
          </p:cNvPr>
          <p:cNvSpPr>
            <a:spLocks noGrp="1"/>
          </p:cNvSpPr>
          <p:nvPr>
            <p:ph type="title"/>
          </p:nvPr>
        </p:nvSpPr>
        <p:spPr>
          <a:xfrm>
            <a:off x="220134" y="111760"/>
            <a:ext cx="8596668" cy="1320800"/>
          </a:xfrm>
        </p:spPr>
        <p:txBody>
          <a:bodyPr>
            <a:normAutofit/>
          </a:bodyPr>
          <a:lstStyle/>
          <a:p>
            <a:r>
              <a:rPr lang="en-GB"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Critical Evaluation of Assisted Living</a:t>
            </a:r>
            <a:br>
              <a:rPr lang="en-GB" dirty="0"/>
            </a:br>
            <a:endParaRPr lang="en-GB" dirty="0"/>
          </a:p>
        </p:txBody>
      </p:sp>
      <p:sp>
        <p:nvSpPr>
          <p:cNvPr id="3" name="Content Placeholder 2">
            <a:extLst>
              <a:ext uri="{FF2B5EF4-FFF2-40B4-BE49-F238E27FC236}">
                <a16:creationId xmlns:a16="http://schemas.microsoft.com/office/drawing/2014/main" id="{A583D9FE-93BC-0397-AEB7-ED5272C360CE}"/>
              </a:ext>
            </a:extLst>
          </p:cNvPr>
          <p:cNvSpPr>
            <a:spLocks noGrp="1"/>
          </p:cNvSpPr>
          <p:nvPr>
            <p:ph idx="1"/>
          </p:nvPr>
        </p:nvSpPr>
        <p:spPr>
          <a:xfrm>
            <a:off x="18242" y="500263"/>
            <a:ext cx="9000452" cy="5581015"/>
          </a:xfrm>
        </p:spPr>
        <p:txBody>
          <a:bodyPr>
            <a:normAutofit fontScale="25000" lnSpcReduction="20000"/>
          </a:bodyPr>
          <a:lstStyle/>
          <a:p>
            <a:endParaRPr lang="en-GB" dirty="0"/>
          </a:p>
          <a:p>
            <a:pPr marL="0" indent="0">
              <a:buNone/>
            </a:pPr>
            <a:r>
              <a:rPr lang="en-GB" sz="5600" b="1" dirty="0">
                <a:latin typeface="Arial" panose="020B0604020202020204" pitchFamily="34" charset="0"/>
                <a:cs typeface="Arial" panose="020B0604020202020204" pitchFamily="34" charset="0"/>
              </a:rPr>
              <a:t>Effectiveness and Empowerment</a:t>
            </a:r>
          </a:p>
          <a:p>
            <a:pPr marL="0" indent="0">
              <a:buNone/>
            </a:pPr>
            <a:r>
              <a:rPr lang="en-GB" sz="5600" b="1" i="1" dirty="0">
                <a:latin typeface="Arial" panose="020B0604020202020204" pitchFamily="34" charset="0"/>
                <a:cs typeface="Arial" panose="020B0604020202020204" pitchFamily="34" charset="0"/>
              </a:rPr>
              <a:t>Autonomy: </a:t>
            </a:r>
            <a:r>
              <a:rPr lang="en-GB" sz="5600" dirty="0">
                <a:latin typeface="Arial" panose="020B0604020202020204" pitchFamily="34" charset="0"/>
                <a:cs typeface="Arial" panose="020B0604020202020204" pitchFamily="34" charset="0"/>
              </a:rPr>
              <a:t>Independent accommodation preserves familiar routines, identity and choice, supporting Continuity Theory (Atchley, 1989; Mansfield and Burton, 2020).</a:t>
            </a:r>
          </a:p>
          <a:p>
            <a:pPr marL="0" indent="0">
              <a:buNone/>
            </a:pPr>
            <a:r>
              <a:rPr lang="en-GB" sz="5600" i="1" dirty="0">
                <a:latin typeface="Arial" panose="020B0604020202020204" pitchFamily="34" charset="0"/>
                <a:cs typeface="Arial" panose="020B0604020202020204" pitchFamily="34" charset="0"/>
              </a:rPr>
              <a:t>Social wellbeing: </a:t>
            </a:r>
            <a:r>
              <a:rPr lang="en-GB" sz="5600" dirty="0">
                <a:latin typeface="Arial" panose="020B0604020202020204" pitchFamily="34" charset="0"/>
                <a:cs typeface="Arial" panose="020B0604020202020204" pitchFamily="34" charset="0"/>
              </a:rPr>
              <a:t>Meaningful participation and relationships may reduce isolation, although benefits depend on individual preferences and opportunities (Havighurst, 1961; Beach et al., 2022).</a:t>
            </a:r>
          </a:p>
          <a:p>
            <a:pPr marL="0" indent="0">
              <a:buNone/>
            </a:pPr>
            <a:r>
              <a:rPr lang="en-GB" sz="5600" b="1" dirty="0">
                <a:latin typeface="Arial" panose="020B0604020202020204" pitchFamily="34" charset="0"/>
                <a:cs typeface="Arial" panose="020B0604020202020204" pitchFamily="34" charset="0"/>
              </a:rPr>
              <a:t>Statistical Evidence</a:t>
            </a:r>
          </a:p>
          <a:p>
            <a:pPr marL="0" indent="0">
              <a:buNone/>
            </a:pPr>
            <a:r>
              <a:rPr lang="en-GB" sz="5600" dirty="0">
                <a:latin typeface="Arial" panose="020B0604020202020204" pitchFamily="34" charset="0"/>
                <a:cs typeface="Arial" panose="020B0604020202020204" pitchFamily="34" charset="0"/>
              </a:rPr>
              <a:t> </a:t>
            </a:r>
            <a:r>
              <a:rPr lang="en-GB" sz="5600" b="1" i="1" dirty="0">
                <a:latin typeface="Arial" panose="020B0604020202020204" pitchFamily="34" charset="0"/>
                <a:cs typeface="Arial" panose="020B0604020202020204" pitchFamily="34" charset="0"/>
              </a:rPr>
              <a:t>Limited provision: </a:t>
            </a:r>
            <a:r>
              <a:rPr lang="en-GB" sz="5600" dirty="0">
                <a:latin typeface="Arial" panose="020B0604020202020204" pitchFamily="34" charset="0"/>
                <a:cs typeface="Arial" panose="020B0604020202020204" pitchFamily="34" charset="0"/>
              </a:rPr>
              <a:t>Approximately 70,000 integrated retirement community units accommodate over 90,000 older people across the UK, highlighting the relatively small scale of this related sector (ARCO, 2024).</a:t>
            </a:r>
          </a:p>
          <a:p>
            <a:pPr marL="0" indent="0">
              <a:buNone/>
            </a:pPr>
            <a:r>
              <a:rPr lang="en-GB" sz="5600" b="1" i="1" dirty="0">
                <a:latin typeface="Arial" panose="020B0604020202020204" pitchFamily="34" charset="0"/>
                <a:cs typeface="Arial" panose="020B0604020202020204" pitchFamily="34" charset="0"/>
              </a:rPr>
              <a:t>Care variability: </a:t>
            </a:r>
            <a:r>
              <a:rPr lang="en-GB" sz="5600" dirty="0">
                <a:latin typeface="Arial" panose="020B0604020202020204" pitchFamily="34" charset="0"/>
                <a:cs typeface="Arial" panose="020B0604020202020204" pitchFamily="34" charset="0"/>
              </a:rPr>
              <a:t>A qualitative study involving 100 participants across eight English housing-with-care settings identified differences in dementia support, suggesting that organisational resources and care practices influence residents’ experiences (Oatley and Atkinson, 2024).</a:t>
            </a:r>
          </a:p>
          <a:p>
            <a:pPr marL="0" indent="0">
              <a:buNone/>
            </a:pPr>
            <a:r>
              <a:rPr lang="en-GB" sz="5600" b="1" i="1" dirty="0">
                <a:latin typeface="Arial" panose="020B0604020202020204" pitchFamily="34" charset="0"/>
                <a:cs typeface="Arial" panose="020B0604020202020204" pitchFamily="34" charset="0"/>
              </a:rPr>
              <a:t>Technology challenges: </a:t>
            </a:r>
            <a:r>
              <a:rPr lang="en-GB" sz="5600" dirty="0">
                <a:latin typeface="Arial" panose="020B0604020202020204" pitchFamily="34" charset="0"/>
                <a:cs typeface="Arial" panose="020B0604020202020204" pitchFamily="34" charset="0"/>
              </a:rPr>
              <a:t>A UK study involving 40 older adults identified mismatches between assistive technologies and users’ needs, questioning assumptions about their effectiveness (Greenhalgh et al., 2013).</a:t>
            </a:r>
          </a:p>
          <a:p>
            <a:pPr marL="0" indent="0">
              <a:buNone/>
            </a:pPr>
            <a:endParaRPr lang="en-GB" sz="5600" b="1" dirty="0">
              <a:latin typeface="Arial" panose="020B0604020202020204" pitchFamily="34" charset="0"/>
              <a:cs typeface="Arial" panose="020B0604020202020204" pitchFamily="34" charset="0"/>
            </a:endParaRPr>
          </a:p>
          <a:p>
            <a:pPr marL="0" indent="0">
              <a:buNone/>
            </a:pPr>
            <a:r>
              <a:rPr lang="en-GB" sz="5600" b="1" dirty="0">
                <a:latin typeface="Arial" panose="020B0604020202020204" pitchFamily="34" charset="0"/>
                <a:cs typeface="Arial" panose="020B0604020202020204" pitchFamily="34" charset="0"/>
              </a:rPr>
              <a:t>Costs, Inequalities and Systemic Gaps</a:t>
            </a:r>
          </a:p>
          <a:p>
            <a:pPr marL="0" indent="0">
              <a:buNone/>
            </a:pPr>
            <a:r>
              <a:rPr lang="en-GB" sz="5600" b="1" i="1" dirty="0">
                <a:latin typeface="Arial" panose="020B0604020202020204" pitchFamily="34" charset="0"/>
                <a:cs typeface="Arial" panose="020B0604020202020204" pitchFamily="34" charset="0"/>
              </a:rPr>
              <a:t>Cost-effectiveness: </a:t>
            </a:r>
            <a:r>
              <a:rPr lang="en-GB" sz="5600" dirty="0">
                <a:latin typeface="Arial" panose="020B0604020202020204" pitchFamily="34" charset="0"/>
                <a:cs typeface="Arial" panose="020B0604020202020204" pitchFamily="34" charset="0"/>
              </a:rPr>
              <a:t>Flexible support may reduce unnecessary intensive care, but affordability and limited economic evidence prevent firm conclusions about long-term savings (Pannell and Blood, 2012; Oatley and Atkinson, 2024).</a:t>
            </a:r>
          </a:p>
          <a:p>
            <a:pPr marL="0" indent="0">
              <a:buNone/>
            </a:pPr>
            <a:r>
              <a:rPr lang="en-GB" sz="5600" b="1" i="1" dirty="0">
                <a:latin typeface="Arial" panose="020B0604020202020204" pitchFamily="34" charset="0"/>
                <a:cs typeface="Arial" panose="020B0604020202020204" pitchFamily="34" charset="0"/>
              </a:rPr>
              <a:t>Inequalities: </a:t>
            </a:r>
            <a:r>
              <a:rPr lang="en-GB" sz="5600" dirty="0">
                <a:latin typeface="Arial" panose="020B0604020202020204" pitchFamily="34" charset="0"/>
                <a:cs typeface="Arial" panose="020B0604020202020204" pitchFamily="34" charset="0"/>
              </a:rPr>
              <a:t>Financial barriers, geographical variation and unequal access to appropriate support may restrict choice and independence (Age UK, 2024; Pannell and Blood, 2012).</a:t>
            </a:r>
          </a:p>
          <a:p>
            <a:pPr marL="0" indent="0">
              <a:buNone/>
            </a:pPr>
            <a:r>
              <a:rPr lang="en-GB" sz="5600" b="1" i="1" dirty="0">
                <a:latin typeface="Arial" panose="020B0604020202020204" pitchFamily="34" charset="0"/>
                <a:cs typeface="Arial" panose="020B0604020202020204" pitchFamily="34" charset="0"/>
              </a:rPr>
              <a:t>Systemic gaps: </a:t>
            </a:r>
            <a:r>
              <a:rPr lang="en-GB" sz="5600" dirty="0">
                <a:latin typeface="Arial" panose="020B0604020202020204" pitchFamily="34" charset="0"/>
                <a:cs typeface="Arial" panose="020B0604020202020204" pitchFamily="34" charset="0"/>
              </a:rPr>
              <a:t>Workforce pressures and increasing cognitive needs can undermine continuity, potentially leading to unmet needs and disruptive care transitions (Giebel et al., 2025; Oatley and Atkinson, 2024).</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b="1" dirty="0">
                <a:latin typeface="Arial" panose="020B0604020202020204" pitchFamily="34" charset="0"/>
                <a:cs typeface="Arial" panose="020B0604020202020204" pitchFamily="34" charset="0"/>
              </a:rPr>
              <a:t>Critical Judgement: </a:t>
            </a:r>
            <a:r>
              <a:rPr lang="en-GB" sz="5600" dirty="0">
                <a:latin typeface="Arial" panose="020B0604020202020204" pitchFamily="34" charset="0"/>
                <a:cs typeface="Arial" panose="020B0604020202020204" pitchFamily="34" charset="0"/>
              </a:rPr>
              <a:t>Assisted living can enhance autonomy and wellbeing, but its effectiveness depends on affordability, equitable access and the ability to respond to changing needs. Independence alone is therefore an insufficient indicator of care quality (Mansfield and Burton, 2020; Abdi et al., 2019).</a:t>
            </a:r>
          </a:p>
        </p:txBody>
      </p:sp>
      <p:pic>
        <p:nvPicPr>
          <p:cNvPr id="4" name="Picture 3">
            <a:extLst>
              <a:ext uri="{FF2B5EF4-FFF2-40B4-BE49-F238E27FC236}">
                <a16:creationId xmlns:a16="http://schemas.microsoft.com/office/drawing/2014/main" id="{D86846AD-9121-379E-8960-95B6E7545309}"/>
              </a:ext>
            </a:extLst>
          </p:cNvPr>
          <p:cNvPicPr>
            <a:picLocks noChangeAspect="1"/>
          </p:cNvPicPr>
          <p:nvPr/>
        </p:nvPicPr>
        <p:blipFill>
          <a:blip r:embed="rId2"/>
          <a:stretch>
            <a:fillRect/>
          </a:stretch>
        </p:blipFill>
        <p:spPr>
          <a:xfrm>
            <a:off x="8924262" y="1228168"/>
            <a:ext cx="3299637" cy="22008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A5257ABE-8D5E-CD01-419E-C641A4A455A7}"/>
              </a:ext>
            </a:extLst>
          </p:cNvPr>
          <p:cNvPicPr>
            <a:picLocks noChangeAspect="1"/>
          </p:cNvPicPr>
          <p:nvPr/>
        </p:nvPicPr>
        <p:blipFill>
          <a:blip r:embed="rId3"/>
          <a:stretch>
            <a:fillRect/>
          </a:stretch>
        </p:blipFill>
        <p:spPr>
          <a:xfrm>
            <a:off x="8924262" y="4361689"/>
            <a:ext cx="3320902" cy="21793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8CA513C8-BBBE-A541-B148-095097DF6C69}"/>
              </a:ext>
            </a:extLst>
          </p:cNvPr>
          <p:cNvSpPr txBox="1"/>
          <p:nvPr/>
        </p:nvSpPr>
        <p:spPr>
          <a:xfrm>
            <a:off x="9180249" y="3429000"/>
            <a:ext cx="2903359" cy="307777"/>
          </a:xfrm>
          <a:prstGeom prst="rect">
            <a:avLst/>
          </a:prstGeom>
          <a:noFill/>
        </p:spPr>
        <p:txBody>
          <a:bodyPr wrap="none" rtlCol="0">
            <a:spAutoFit/>
          </a:bodyPr>
          <a:lstStyle/>
          <a:p>
            <a:r>
              <a:rPr lang="en-GB" sz="1400" dirty="0"/>
              <a:t>(Bonaventure Senior Living, 2026)</a:t>
            </a:r>
          </a:p>
        </p:txBody>
      </p:sp>
      <p:sp>
        <p:nvSpPr>
          <p:cNvPr id="8" name="TextBox 7">
            <a:extLst>
              <a:ext uri="{FF2B5EF4-FFF2-40B4-BE49-F238E27FC236}">
                <a16:creationId xmlns:a16="http://schemas.microsoft.com/office/drawing/2014/main" id="{93B236C1-1FD9-3E23-D459-CA7DA94246C7}"/>
              </a:ext>
            </a:extLst>
          </p:cNvPr>
          <p:cNvSpPr txBox="1"/>
          <p:nvPr/>
        </p:nvSpPr>
        <p:spPr>
          <a:xfrm>
            <a:off x="9291556" y="6541031"/>
            <a:ext cx="6134986" cy="307777"/>
          </a:xfrm>
          <a:prstGeom prst="rect">
            <a:avLst/>
          </a:prstGeom>
          <a:noFill/>
        </p:spPr>
        <p:txBody>
          <a:bodyPr wrap="square">
            <a:spAutoFit/>
          </a:bodyPr>
          <a:lstStyle/>
          <a:p>
            <a:r>
              <a:rPr lang="en-GB" sz="1400" dirty="0"/>
              <a:t>(Care Home Professional, 2023)</a:t>
            </a:r>
          </a:p>
        </p:txBody>
      </p:sp>
    </p:spTree>
    <p:extLst>
      <p:ext uri="{BB962C8B-B14F-4D97-AF65-F5344CB8AC3E}">
        <p14:creationId xmlns:p14="http://schemas.microsoft.com/office/powerpoint/2010/main" val="3086479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7D5BE-7BC6-761E-EB73-AA9657A300F3}"/>
              </a:ext>
            </a:extLst>
          </p:cNvPr>
          <p:cNvSpPr>
            <a:spLocks noGrp="1"/>
          </p:cNvSpPr>
          <p:nvPr>
            <p:ph type="title"/>
          </p:nvPr>
        </p:nvSpPr>
        <p:spPr>
          <a:xfrm>
            <a:off x="0" y="223520"/>
            <a:ext cx="8596668" cy="1320800"/>
          </a:xfrm>
        </p:spPr>
        <p:txBody>
          <a:bodyPr>
            <a:normAutofit fontScale="90000"/>
          </a:bodyPr>
          <a:lstStyle/>
          <a:p>
            <a:r>
              <a:rPr lang="en-GB" b="1" dirty="0">
                <a:ln w="22225">
                  <a:solidFill>
                    <a:schemeClr val="accent2"/>
                  </a:solidFill>
                  <a:prstDash val="solid"/>
                </a:ln>
                <a:solidFill>
                  <a:schemeClr val="accent2">
                    <a:lumMod val="40000"/>
                    <a:lumOff val="60000"/>
                  </a:schemeClr>
                </a:solidFill>
              </a:rPr>
              <a:t>Technological Innovations in Assisted Living</a:t>
            </a:r>
            <a:br>
              <a:rPr lang="en-GB" dirty="0"/>
            </a:br>
            <a:endParaRPr lang="en-GB" dirty="0"/>
          </a:p>
        </p:txBody>
      </p:sp>
      <p:sp>
        <p:nvSpPr>
          <p:cNvPr id="3" name="Content Placeholder 2">
            <a:extLst>
              <a:ext uri="{FF2B5EF4-FFF2-40B4-BE49-F238E27FC236}">
                <a16:creationId xmlns:a16="http://schemas.microsoft.com/office/drawing/2014/main" id="{57A38E5A-5B61-299D-AB06-B06990568ACA}"/>
              </a:ext>
            </a:extLst>
          </p:cNvPr>
          <p:cNvSpPr>
            <a:spLocks noGrp="1"/>
          </p:cNvSpPr>
          <p:nvPr>
            <p:ph idx="1"/>
          </p:nvPr>
        </p:nvSpPr>
        <p:spPr>
          <a:xfrm>
            <a:off x="381000" y="1027906"/>
            <a:ext cx="10515600" cy="5967095"/>
          </a:xfrm>
        </p:spPr>
        <p:txBody>
          <a:bodyPr>
            <a:normAutofit fontScale="25000" lnSpcReduction="20000"/>
          </a:bodyPr>
          <a:lstStyle/>
          <a:p>
            <a:endParaRPr lang="en-GB" dirty="0"/>
          </a:p>
          <a:p>
            <a:pPr marL="0" indent="0">
              <a:buNone/>
            </a:pPr>
            <a:r>
              <a:rPr lang="en-GB" sz="5600" b="1" dirty="0">
                <a:latin typeface="Arial" panose="020B0604020202020204" pitchFamily="34" charset="0"/>
                <a:cs typeface="Arial" panose="020B0604020202020204" pitchFamily="34" charset="0"/>
              </a:rPr>
              <a:t>1. Smart Monitoring and Assistive Technologies</a:t>
            </a:r>
          </a:p>
          <a:p>
            <a:pPr marL="0" indent="0">
              <a:buNone/>
            </a:pPr>
            <a:r>
              <a:rPr lang="en-GB" sz="5600" b="1" dirty="0">
                <a:latin typeface="Arial" panose="020B0604020202020204" pitchFamily="34" charset="0"/>
                <a:cs typeface="Arial" panose="020B0604020202020204" pitchFamily="34" charset="0"/>
              </a:rPr>
              <a:t> Applications: </a:t>
            </a:r>
            <a:r>
              <a:rPr lang="en-GB" sz="5600" dirty="0">
                <a:latin typeface="Arial" panose="020B0604020202020204" pitchFamily="34" charset="0"/>
                <a:cs typeface="Arial" panose="020B0604020202020204" pitchFamily="34" charset="0"/>
              </a:rPr>
              <a:t>Wearable sensors, fall detection, telecare and smart-home monitoring can support independence, safety and timely intervention (Saner, 2018; Liu et al., 2016; Wang et al., 2024).</a:t>
            </a:r>
          </a:p>
          <a:p>
            <a:pPr marL="0" indent="0">
              <a:buNone/>
            </a:pPr>
            <a:r>
              <a:rPr lang="en-GB" sz="5600" dirty="0">
                <a:latin typeface="Arial" panose="020B0604020202020204" pitchFamily="34" charset="0"/>
                <a:cs typeface="Arial" panose="020B0604020202020204" pitchFamily="34" charset="0"/>
              </a:rPr>
              <a:t> </a:t>
            </a:r>
            <a:r>
              <a:rPr lang="en-GB" sz="5600" b="1" i="1" dirty="0">
                <a:latin typeface="Arial" panose="020B0604020202020204" pitchFamily="34" charset="0"/>
                <a:cs typeface="Arial" panose="020B0604020202020204" pitchFamily="34" charset="0"/>
              </a:rPr>
              <a:t>Critical evaluation: </a:t>
            </a:r>
            <a:r>
              <a:rPr lang="en-GB" sz="5600" dirty="0">
                <a:latin typeface="Arial" panose="020B0604020202020204" pitchFamily="34" charset="0"/>
                <a:cs typeface="Arial" panose="020B0604020202020204" pitchFamily="34" charset="0"/>
              </a:rPr>
              <a:t>Potential benefits are challenged by false alerts, privacy concerns, usability barriers and digital exclusion (Tian et al., 2024; Tong et al., 2024).</a:t>
            </a:r>
          </a:p>
          <a:p>
            <a:pPr marL="0" indent="0">
              <a:buNone/>
            </a:pPr>
            <a:r>
              <a:rPr lang="en-GB" sz="5600" b="1" dirty="0">
                <a:latin typeface="Arial" panose="020B0604020202020204" pitchFamily="34" charset="0"/>
                <a:cs typeface="Arial" panose="020B0604020202020204" pitchFamily="34" charset="0"/>
              </a:rPr>
              <a:t>2. Dementia-Specific Digital Interventions</a:t>
            </a:r>
          </a:p>
          <a:p>
            <a:pPr marL="0" indent="0">
              <a:buNone/>
            </a:pPr>
            <a:r>
              <a:rPr lang="en-GB" sz="5600" dirty="0">
                <a:latin typeface="Arial" panose="020B0604020202020204" pitchFamily="34" charset="0"/>
                <a:cs typeface="Arial" panose="020B0604020202020204" pitchFamily="34" charset="0"/>
              </a:rPr>
              <a:t> </a:t>
            </a:r>
            <a:r>
              <a:rPr lang="en-GB" sz="5600" b="1" i="1" dirty="0">
                <a:latin typeface="Arial" panose="020B0604020202020204" pitchFamily="34" charset="0"/>
                <a:cs typeface="Arial" panose="020B0604020202020204" pitchFamily="34" charset="0"/>
              </a:rPr>
              <a:t>Applications: </a:t>
            </a:r>
            <a:r>
              <a:rPr lang="en-GB" sz="5600" dirty="0">
                <a:latin typeface="Arial" panose="020B0604020202020204" pitchFamily="34" charset="0"/>
                <a:cs typeface="Arial" panose="020B0604020202020204" pitchFamily="34" charset="0"/>
              </a:rPr>
              <a:t>Virtual reality reminiscence, social robotics and interactive technologies may support cognition, emotional wellbeing and meaningful engagement (Niki et al., 2021; Bradley et al., 2023).</a:t>
            </a:r>
          </a:p>
          <a:p>
            <a:pPr marL="0" indent="0">
              <a:buNone/>
            </a:pPr>
            <a:r>
              <a:rPr lang="en-GB" sz="5600" b="1" i="1" dirty="0">
                <a:latin typeface="Arial" panose="020B0604020202020204" pitchFamily="34" charset="0"/>
                <a:cs typeface="Arial" panose="020B0604020202020204" pitchFamily="34" charset="0"/>
              </a:rPr>
              <a:t>Critical evaluation: </a:t>
            </a:r>
            <a:r>
              <a:rPr lang="en-GB" sz="5600" dirty="0">
                <a:latin typeface="Arial" panose="020B0604020202020204" pitchFamily="34" charset="0"/>
                <a:cs typeface="Arial" panose="020B0604020202020204" pitchFamily="34" charset="0"/>
              </a:rPr>
              <a:t>A review of 16 studies found promising benefits, but few measured wellbeing outcomes, limiting conclusions about effectiveness (Bradley et al., 2023; Knapp et al., 2022).</a:t>
            </a:r>
          </a:p>
          <a:p>
            <a:pPr marL="0" indent="0">
              <a:buNone/>
            </a:pPr>
            <a:r>
              <a:rPr lang="en-GB" sz="5600" b="1" dirty="0">
                <a:latin typeface="Arial" panose="020B0604020202020204" pitchFamily="34" charset="0"/>
                <a:cs typeface="Arial" panose="020B0604020202020204" pitchFamily="34" charset="0"/>
              </a:rPr>
              <a:t>3. Artificial Intelligence and Digital Care Systems</a:t>
            </a:r>
          </a:p>
          <a:p>
            <a:pPr marL="0" indent="0">
              <a:buNone/>
            </a:pPr>
            <a:r>
              <a:rPr lang="en-GB" sz="5600" b="1" i="1" dirty="0">
                <a:latin typeface="Arial" panose="020B0604020202020204" pitchFamily="34" charset="0"/>
                <a:cs typeface="Arial" panose="020B0604020202020204" pitchFamily="34" charset="0"/>
              </a:rPr>
              <a:t> Applications: </a:t>
            </a:r>
            <a:r>
              <a:rPr lang="en-GB" sz="5600" dirty="0">
                <a:latin typeface="Arial" panose="020B0604020202020204" pitchFamily="34" charset="0"/>
                <a:cs typeface="Arial" panose="020B0604020202020204" pitchFamily="34" charset="0"/>
              </a:rPr>
              <a:t>AI-assisted monitoring and pain assessment may improve recognition of care needs and support individualised interventions (El-</a:t>
            </a:r>
            <a:r>
              <a:rPr lang="en-GB" sz="5600" dirty="0" err="1">
                <a:latin typeface="Arial" panose="020B0604020202020204" pitchFamily="34" charset="0"/>
                <a:cs typeface="Arial" panose="020B0604020202020204" pitchFamily="34" charset="0"/>
              </a:rPr>
              <a:t>Tallawy</a:t>
            </a:r>
            <a:r>
              <a:rPr lang="en-GB" sz="5600" dirty="0">
                <a:latin typeface="Arial" panose="020B0604020202020204" pitchFamily="34" charset="0"/>
                <a:cs typeface="Arial" panose="020B0604020202020204" pitchFamily="34" charset="0"/>
              </a:rPr>
              <a:t> et al., 2024; </a:t>
            </a:r>
            <a:r>
              <a:rPr lang="en-GB" sz="5600" dirty="0" err="1">
                <a:latin typeface="Arial" panose="020B0604020202020204" pitchFamily="34" charset="0"/>
                <a:cs typeface="Arial" panose="020B0604020202020204" pitchFamily="34" charset="0"/>
              </a:rPr>
              <a:t>Albarqi</a:t>
            </a:r>
            <a:r>
              <a:rPr lang="en-GB" sz="5600" dirty="0">
                <a:latin typeface="Arial" panose="020B0604020202020204" pitchFamily="34" charset="0"/>
                <a:cs typeface="Arial" panose="020B0604020202020204" pitchFamily="34" charset="0"/>
              </a:rPr>
              <a:t>, 2024).</a:t>
            </a:r>
          </a:p>
          <a:p>
            <a:pPr marL="0" indent="0">
              <a:buNone/>
            </a:pPr>
            <a:r>
              <a:rPr lang="en-GB" sz="5600" b="1" i="1" dirty="0">
                <a:latin typeface="Arial" panose="020B0604020202020204" pitchFamily="34" charset="0"/>
                <a:cs typeface="Arial" panose="020B0604020202020204" pitchFamily="34" charset="0"/>
              </a:rPr>
              <a:t>Critical evaluation: </a:t>
            </a:r>
            <a:r>
              <a:rPr lang="en-GB" sz="5600" dirty="0">
                <a:latin typeface="Arial" panose="020B0604020202020204" pitchFamily="34" charset="0"/>
                <a:cs typeface="Arial" panose="020B0604020202020204" pitchFamily="34" charset="0"/>
              </a:rPr>
              <a:t>Algorithmic bias, implementation costs, workforce training and ethical risks may undermine safety and equitable access (Hung et al., 2022; House of Commons Health and Social Care Committee, 2023).</a:t>
            </a:r>
          </a:p>
          <a:p>
            <a:pPr marL="0" indent="0">
              <a:buNone/>
            </a:pPr>
            <a:r>
              <a:rPr lang="en-GB" sz="5600" b="1" dirty="0">
                <a:latin typeface="Arial" panose="020B0604020202020204" pitchFamily="34" charset="0"/>
                <a:cs typeface="Arial" panose="020B0604020202020204" pitchFamily="34" charset="0"/>
              </a:rPr>
              <a:t>ARCHIE Framework – Evaluating Technology</a:t>
            </a:r>
          </a:p>
          <a:p>
            <a:pPr marL="0" indent="0">
              <a:buNone/>
            </a:pPr>
            <a:r>
              <a:rPr lang="en-GB" sz="5600" dirty="0">
                <a:latin typeface="Arial" panose="020B0604020202020204" pitchFamily="34" charset="0"/>
                <a:cs typeface="Arial" panose="020B0604020202020204" pitchFamily="34" charset="0"/>
              </a:rPr>
              <a:t>Effective technology must be usable, personalised, ethically acceptable and integrated into everyday care, rather than prioritising innovation over residents’ preferences (Greenhalgh et al., 2015; Hall et al., 2017).</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b="1" dirty="0">
                <a:latin typeface="Arial" panose="020B0604020202020204" pitchFamily="34" charset="0"/>
                <a:cs typeface="Arial" panose="020B0604020202020204" pitchFamily="34" charset="0"/>
              </a:rPr>
              <a:t>Critical Judgement</a:t>
            </a:r>
            <a:r>
              <a:rPr lang="en-GB" sz="5600" dirty="0">
                <a:latin typeface="Arial" panose="020B0604020202020204" pitchFamily="34" charset="0"/>
                <a:cs typeface="Arial" panose="020B0604020202020204" pitchFamily="34" charset="0"/>
              </a:rPr>
              <a:t>: Technology can enhance independence and person-centred care, but its effectiveness depends on accessibility, informed consent, staff competence and demonstrable improvements in residents’ quality of life—not technological sophistication alone (Tian et al., 2024; Knapp et al., 2022).</a:t>
            </a:r>
          </a:p>
        </p:txBody>
      </p:sp>
    </p:spTree>
    <p:extLst>
      <p:ext uri="{BB962C8B-B14F-4D97-AF65-F5344CB8AC3E}">
        <p14:creationId xmlns:p14="http://schemas.microsoft.com/office/powerpoint/2010/main" val="3701063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3543E-E935-8554-743D-5722CC751A6D}"/>
              </a:ext>
            </a:extLst>
          </p:cNvPr>
          <p:cNvSpPr>
            <a:spLocks noGrp="1"/>
          </p:cNvSpPr>
          <p:nvPr>
            <p:ph type="title"/>
          </p:nvPr>
        </p:nvSpPr>
        <p:spPr>
          <a:xfrm>
            <a:off x="77894" y="71437"/>
            <a:ext cx="9848426" cy="1320800"/>
          </a:xfrm>
        </p:spPr>
        <p:txBody>
          <a:bodyPr>
            <a:normAutofit fontScale="90000"/>
          </a:bodyPr>
          <a:lstStyle/>
          <a:p>
            <a:r>
              <a:rPr lang="en-GB" b="1" dirty="0">
                <a:ln w="22225">
                  <a:solidFill>
                    <a:schemeClr val="accent2"/>
                  </a:solidFill>
                  <a:prstDash val="solid"/>
                </a:ln>
                <a:solidFill>
                  <a:schemeClr val="accent2">
                    <a:lumMod val="40000"/>
                    <a:lumOff val="60000"/>
                  </a:schemeClr>
                </a:solidFill>
              </a:rPr>
              <a:t>Case Study 1: </a:t>
            </a:r>
            <a:r>
              <a:rPr lang="en-GB" b="1" dirty="0" err="1">
                <a:ln w="22225">
                  <a:solidFill>
                    <a:schemeClr val="accent2"/>
                  </a:solidFill>
                  <a:prstDash val="solid"/>
                </a:ln>
                <a:solidFill>
                  <a:schemeClr val="accent2">
                    <a:lumMod val="40000"/>
                    <a:lumOff val="60000"/>
                  </a:schemeClr>
                </a:solidFill>
              </a:rPr>
              <a:t>Wadswick</a:t>
            </a:r>
            <a:r>
              <a:rPr lang="en-GB" b="1" dirty="0">
                <a:ln w="22225">
                  <a:solidFill>
                    <a:schemeClr val="accent2"/>
                  </a:solidFill>
                  <a:prstDash val="solid"/>
                </a:ln>
                <a:solidFill>
                  <a:schemeClr val="accent2">
                    <a:lumMod val="40000"/>
                    <a:lumOff val="60000"/>
                  </a:schemeClr>
                </a:solidFill>
              </a:rPr>
              <a:t> Green – Assisted Living</a:t>
            </a:r>
            <a:br>
              <a:rPr lang="en-GB" dirty="0"/>
            </a:br>
            <a:endParaRPr lang="en-GB" dirty="0"/>
          </a:p>
        </p:txBody>
      </p:sp>
      <p:sp>
        <p:nvSpPr>
          <p:cNvPr id="3" name="Content Placeholder 2">
            <a:extLst>
              <a:ext uri="{FF2B5EF4-FFF2-40B4-BE49-F238E27FC236}">
                <a16:creationId xmlns:a16="http://schemas.microsoft.com/office/drawing/2014/main" id="{6A063946-F7B6-1A37-5E43-A4DFBD9ABAE4}"/>
              </a:ext>
            </a:extLst>
          </p:cNvPr>
          <p:cNvSpPr>
            <a:spLocks noGrp="1"/>
          </p:cNvSpPr>
          <p:nvPr>
            <p:ph idx="1"/>
          </p:nvPr>
        </p:nvSpPr>
        <p:spPr>
          <a:xfrm>
            <a:off x="482600" y="1114425"/>
            <a:ext cx="10515600" cy="4351338"/>
          </a:xfrm>
        </p:spPr>
        <p:txBody>
          <a:bodyPr>
            <a:normAutofit fontScale="25000" lnSpcReduction="20000"/>
          </a:bodyPr>
          <a:lstStyle/>
          <a:p>
            <a:endParaRPr lang="en-GB" dirty="0"/>
          </a:p>
          <a:p>
            <a:pPr marL="0" indent="0">
              <a:buNone/>
            </a:pPr>
            <a:r>
              <a:rPr lang="en-GB" sz="5600" b="1" dirty="0">
                <a:latin typeface="Arial" panose="020B0604020202020204" pitchFamily="34" charset="0"/>
                <a:cs typeface="Arial" panose="020B0604020202020204" pitchFamily="34" charset="0"/>
              </a:rPr>
              <a:t>Service Profile and National Recognition</a:t>
            </a:r>
          </a:p>
          <a:p>
            <a:pPr marL="0" indent="0">
              <a:buNone/>
            </a:pPr>
            <a:r>
              <a:rPr lang="en-GB" sz="5600" dirty="0">
                <a:latin typeface="Arial" panose="020B0604020202020204" pitchFamily="34" charset="0"/>
                <a:cs typeface="Arial" panose="020B0604020202020204" pitchFamily="34" charset="0"/>
              </a:rPr>
              <a:t> </a:t>
            </a:r>
            <a:r>
              <a:rPr lang="en-GB" sz="5600" b="1" i="1" dirty="0">
                <a:latin typeface="Arial" panose="020B0604020202020204" pitchFamily="34" charset="0"/>
                <a:cs typeface="Arial" panose="020B0604020202020204" pitchFamily="34" charset="0"/>
              </a:rPr>
              <a:t>Location: </a:t>
            </a:r>
            <a:r>
              <a:rPr lang="en-GB" sz="5600" dirty="0">
                <a:latin typeface="Arial" panose="020B0604020202020204" pitchFamily="34" charset="0"/>
                <a:cs typeface="Arial" panose="020B0604020202020204" pitchFamily="34" charset="0"/>
              </a:rPr>
              <a:t>Corsham, Wiltshire. An award-winning retirement community for adults aged 60+, combining independent apartments, personalised domiciliary care and 24-hour emergency support (</a:t>
            </a:r>
            <a:r>
              <a:rPr lang="en-GB" sz="5600" dirty="0" err="1">
                <a:latin typeface="Arial" panose="020B0604020202020204" pitchFamily="34" charset="0"/>
                <a:cs typeface="Arial" panose="020B0604020202020204" pitchFamily="34" charset="0"/>
              </a:rPr>
              <a:t>Rangeford</a:t>
            </a:r>
            <a:r>
              <a:rPr lang="en-GB" sz="5600" dirty="0">
                <a:latin typeface="Arial" panose="020B0604020202020204" pitchFamily="34" charset="0"/>
                <a:cs typeface="Arial" panose="020B0604020202020204" pitchFamily="34" charset="0"/>
              </a:rPr>
              <a:t> Villages, n.d.).</a:t>
            </a:r>
          </a:p>
          <a:p>
            <a:pPr marL="0" indent="0">
              <a:buNone/>
            </a:pPr>
            <a:r>
              <a:rPr lang="en-GB" sz="5600" b="1" i="1" dirty="0">
                <a:latin typeface="Arial" panose="020B0604020202020204" pitchFamily="34" charset="0"/>
                <a:cs typeface="Arial" panose="020B0604020202020204" pitchFamily="34" charset="0"/>
              </a:rPr>
              <a:t>Awards (2024): </a:t>
            </a:r>
            <a:r>
              <a:rPr lang="en-GB" sz="5600" dirty="0">
                <a:latin typeface="Arial" panose="020B0604020202020204" pitchFamily="34" charset="0"/>
                <a:cs typeface="Arial" panose="020B0604020202020204" pitchFamily="34" charset="0"/>
              </a:rPr>
              <a:t>Winner of Outstanding Integrated Retirement Community with Care Assistance and Best Lifestyle or Wellbeing Facilities at the Retirement Living Awards (</a:t>
            </a:r>
            <a:r>
              <a:rPr lang="en-GB" sz="5600" dirty="0" err="1">
                <a:latin typeface="Arial" panose="020B0604020202020204" pitchFamily="34" charset="0"/>
                <a:cs typeface="Arial" panose="020B0604020202020204" pitchFamily="34" charset="0"/>
              </a:rPr>
              <a:t>Rangeford</a:t>
            </a:r>
            <a:r>
              <a:rPr lang="en-GB" sz="5600" dirty="0">
                <a:latin typeface="Arial" panose="020B0604020202020204" pitchFamily="34" charset="0"/>
                <a:cs typeface="Arial" panose="020B0604020202020204" pitchFamily="34" charset="0"/>
              </a:rPr>
              <a:t> Villages, 2024).</a:t>
            </a:r>
          </a:p>
          <a:p>
            <a:pPr marL="0" indent="0">
              <a:buNone/>
            </a:pPr>
            <a:r>
              <a:rPr lang="en-GB" sz="5600" b="1" dirty="0">
                <a:latin typeface="Arial" panose="020B0604020202020204" pitchFamily="34" charset="0"/>
                <a:cs typeface="Arial" panose="020B0604020202020204" pitchFamily="34" charset="0"/>
              </a:rPr>
              <a:t>Technology, Independence and Wellbeing</a:t>
            </a:r>
          </a:p>
          <a:p>
            <a:pPr marL="0" indent="0">
              <a:buNone/>
            </a:pPr>
            <a:r>
              <a:rPr lang="en-GB" sz="5600" b="1" i="1" dirty="0">
                <a:latin typeface="Arial" panose="020B0604020202020204" pitchFamily="34" charset="0"/>
                <a:cs typeface="Arial" panose="020B0604020202020204" pitchFamily="34" charset="0"/>
              </a:rPr>
              <a:t>Assistive technology</a:t>
            </a:r>
            <a:r>
              <a:rPr lang="en-GB" sz="5600" dirty="0">
                <a:latin typeface="Arial" panose="020B0604020202020204" pitchFamily="34" charset="0"/>
                <a:cs typeface="Arial" panose="020B0604020202020204" pitchFamily="34" charset="0"/>
              </a:rPr>
              <a:t>: Telecare, personal alarm communication systems, emergency call systems and controlled building entry support safety while preserving independence (</a:t>
            </a:r>
            <a:r>
              <a:rPr lang="en-GB" sz="5600" dirty="0" err="1">
                <a:latin typeface="Arial" panose="020B0604020202020204" pitchFamily="34" charset="0"/>
                <a:cs typeface="Arial" panose="020B0604020202020204" pitchFamily="34" charset="0"/>
              </a:rPr>
              <a:t>Rangeford</a:t>
            </a:r>
            <a:r>
              <a:rPr lang="en-GB" sz="5600" dirty="0">
                <a:latin typeface="Arial" panose="020B0604020202020204" pitchFamily="34" charset="0"/>
                <a:cs typeface="Arial" panose="020B0604020202020204" pitchFamily="34" charset="0"/>
              </a:rPr>
              <a:t> Villages, n.d.).</a:t>
            </a:r>
          </a:p>
          <a:p>
            <a:pPr marL="0" indent="0">
              <a:buNone/>
            </a:pPr>
            <a:r>
              <a:rPr lang="en-GB" sz="5600" b="1" i="1" dirty="0">
                <a:latin typeface="Arial" panose="020B0604020202020204" pitchFamily="34" charset="0"/>
                <a:cs typeface="Arial" panose="020B0604020202020204" pitchFamily="34" charset="0"/>
              </a:rPr>
              <a:t>Practical application: </a:t>
            </a:r>
            <a:r>
              <a:rPr lang="en-GB" sz="5600" dirty="0">
                <a:latin typeface="Arial" panose="020B0604020202020204" pitchFamily="34" charset="0"/>
                <a:cs typeface="Arial" panose="020B0604020202020204" pitchFamily="34" charset="0"/>
              </a:rPr>
              <a:t>Wheelchair-accessible accommodation, adapted kitchens and recreational facilities support functional ability, Continuity Theory and meaningful participation under Activity Theory (</a:t>
            </a:r>
            <a:r>
              <a:rPr lang="en-GB" sz="5600" dirty="0" err="1">
                <a:latin typeface="Arial" panose="020B0604020202020204" pitchFamily="34" charset="0"/>
                <a:cs typeface="Arial" panose="020B0604020202020204" pitchFamily="34" charset="0"/>
              </a:rPr>
              <a:t>Rangeford</a:t>
            </a:r>
            <a:r>
              <a:rPr lang="en-GB" sz="5600" dirty="0">
                <a:latin typeface="Arial" panose="020B0604020202020204" pitchFamily="34" charset="0"/>
                <a:cs typeface="Arial" panose="020B0604020202020204" pitchFamily="34" charset="0"/>
              </a:rPr>
              <a:t> Villages, 2020; Atchley, 1989; Havighurst, 1961).</a:t>
            </a:r>
          </a:p>
          <a:p>
            <a:pPr marL="0" indent="0">
              <a:buNone/>
            </a:pPr>
            <a:r>
              <a:rPr lang="en-GB" sz="5600" b="1" dirty="0">
                <a:latin typeface="Arial" panose="020B0604020202020204" pitchFamily="34" charset="0"/>
                <a:cs typeface="Arial" panose="020B0604020202020204" pitchFamily="34" charset="0"/>
              </a:rPr>
              <a:t>Resident Outcomes and Regulatory Evidence</a:t>
            </a:r>
          </a:p>
          <a:p>
            <a:pPr marL="0" indent="0">
              <a:buNone/>
            </a:pPr>
            <a:r>
              <a:rPr lang="en-GB" sz="5600" b="1" i="1" dirty="0">
                <a:latin typeface="Arial" panose="020B0604020202020204" pitchFamily="34" charset="0"/>
                <a:cs typeface="Arial" panose="020B0604020202020204" pitchFamily="34" charset="0"/>
              </a:rPr>
              <a:t>Real experience</a:t>
            </a:r>
            <a:r>
              <a:rPr lang="en-GB" sz="5600" dirty="0">
                <a:latin typeface="Arial" panose="020B0604020202020204" pitchFamily="34" charset="0"/>
                <a:cs typeface="Arial" panose="020B0604020202020204" pitchFamily="34" charset="0"/>
              </a:rPr>
              <a:t>: John and Glenda Hemken reported greater social participation and independence following their move in 2019 (</a:t>
            </a:r>
            <a:r>
              <a:rPr lang="en-GB" sz="5600" dirty="0" err="1">
                <a:latin typeface="Arial" panose="020B0604020202020204" pitchFamily="34" charset="0"/>
                <a:cs typeface="Arial" panose="020B0604020202020204" pitchFamily="34" charset="0"/>
              </a:rPr>
              <a:t>Rangeford</a:t>
            </a:r>
            <a:r>
              <a:rPr lang="en-GB" sz="5600" dirty="0">
                <a:latin typeface="Arial" panose="020B0604020202020204" pitchFamily="34" charset="0"/>
                <a:cs typeface="Arial" panose="020B0604020202020204" pitchFamily="34" charset="0"/>
              </a:rPr>
              <a:t> Villages, 2020).</a:t>
            </a:r>
          </a:p>
          <a:p>
            <a:pPr marL="0" indent="0">
              <a:buNone/>
            </a:pPr>
            <a:r>
              <a:rPr lang="en-GB" sz="5600" b="1" i="1" dirty="0">
                <a:latin typeface="Arial" panose="020B0604020202020204" pitchFamily="34" charset="0"/>
                <a:cs typeface="Arial" panose="020B0604020202020204" pitchFamily="34" charset="0"/>
              </a:rPr>
              <a:t>CQC evidence (2026): </a:t>
            </a:r>
            <a:r>
              <a:rPr lang="en-GB" sz="5600" dirty="0">
                <a:latin typeface="Arial" panose="020B0604020202020204" pitchFamily="34" charset="0"/>
                <a:cs typeface="Arial" panose="020B0604020202020204" pitchFamily="34" charset="0"/>
              </a:rPr>
              <a:t>Overall Good, with four domains rated Good but Well-led rated Requires Improvement; 21 people received regulated personal care at inspection (CQC, 2026).</a:t>
            </a:r>
          </a:p>
          <a:p>
            <a:pPr marL="0" indent="0">
              <a:buNone/>
            </a:pPr>
            <a:r>
              <a:rPr lang="en-GB" sz="5600" b="1" i="1" dirty="0">
                <a:latin typeface="Arial" panose="020B0604020202020204" pitchFamily="34" charset="0"/>
                <a:cs typeface="Arial" panose="020B0604020202020204" pitchFamily="34" charset="0"/>
              </a:rPr>
              <a:t>Policy application: </a:t>
            </a:r>
            <a:r>
              <a:rPr lang="en-GB" sz="5600" dirty="0">
                <a:latin typeface="Arial" panose="020B0604020202020204" pitchFamily="34" charset="0"/>
                <a:cs typeface="Arial" panose="020B0604020202020204" pitchFamily="34" charset="0"/>
              </a:rPr>
              <a:t>Person-centred support and independence reflect Care Act 2014 wellbeing principles and CQC Fundamental Standards (Care Act 2014; CQC, 2026).</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b="1" dirty="0">
                <a:latin typeface="Arial" panose="020B0604020202020204" pitchFamily="34" charset="0"/>
                <a:cs typeface="Arial" panose="020B0604020202020204" pitchFamily="34" charset="0"/>
              </a:rPr>
              <a:t>Critical Evaluation: </a:t>
            </a:r>
            <a:r>
              <a:rPr lang="en-GB" sz="5600" dirty="0">
                <a:latin typeface="Arial" panose="020B0604020202020204" pitchFamily="34" charset="0"/>
                <a:cs typeface="Arial" panose="020B0604020202020204" pitchFamily="34" charset="0"/>
              </a:rPr>
              <a:t>Despite national recognition and positive resident experiences, leadership inconsistencies and governance weaknesses reveal a gap between service aspirations and implementation. Telecare may improve reassurance, but its effectiveness and cost-efficiency require independent evaluation. Awards and testimonials alone cannot establish sustained outcomes or equitable accessibility (CQC, 2026; Greenhalgh et al., 2015; Towers et al., 2021; Pannell and Blood, 2012).</a:t>
            </a:r>
          </a:p>
        </p:txBody>
      </p:sp>
    </p:spTree>
    <p:extLst>
      <p:ext uri="{BB962C8B-B14F-4D97-AF65-F5344CB8AC3E}">
        <p14:creationId xmlns:p14="http://schemas.microsoft.com/office/powerpoint/2010/main" val="1671440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C8322-D6D8-47FB-7D1E-89BEF3E384CC}"/>
              </a:ext>
            </a:extLst>
          </p:cNvPr>
          <p:cNvSpPr>
            <a:spLocks noGrp="1"/>
          </p:cNvSpPr>
          <p:nvPr>
            <p:ph type="title"/>
          </p:nvPr>
        </p:nvSpPr>
        <p:spPr>
          <a:xfrm>
            <a:off x="98214" y="172720"/>
            <a:ext cx="10515600" cy="1320800"/>
          </a:xfrm>
        </p:spPr>
        <p:txBody>
          <a:bodyPr>
            <a:normAutofit fontScale="90000"/>
          </a:bodyPr>
          <a:lstStyle/>
          <a:p>
            <a:r>
              <a:rPr lang="en-GB" sz="3600" b="1" dirty="0">
                <a:ln w="22225">
                  <a:solidFill>
                    <a:schemeClr val="accent2"/>
                  </a:solidFill>
                  <a:prstDash val="solid"/>
                </a:ln>
                <a:solidFill>
                  <a:schemeClr val="accent2">
                    <a:lumMod val="40000"/>
                    <a:lumOff val="60000"/>
                  </a:schemeClr>
                </a:solidFill>
              </a:rPr>
              <a:t>Critical Evaluation of Specialist Dementia Care Units</a:t>
            </a:r>
            <a:br>
              <a:rPr lang="en-GB" dirty="0"/>
            </a:br>
            <a:endParaRPr lang="en-GB" dirty="0"/>
          </a:p>
        </p:txBody>
      </p:sp>
      <p:sp>
        <p:nvSpPr>
          <p:cNvPr id="3" name="Content Placeholder 2">
            <a:extLst>
              <a:ext uri="{FF2B5EF4-FFF2-40B4-BE49-F238E27FC236}">
                <a16:creationId xmlns:a16="http://schemas.microsoft.com/office/drawing/2014/main" id="{59E5D673-1B0E-CA2F-2FD5-4C02DA636B11}"/>
              </a:ext>
            </a:extLst>
          </p:cNvPr>
          <p:cNvSpPr>
            <a:spLocks noGrp="1"/>
          </p:cNvSpPr>
          <p:nvPr>
            <p:ph idx="1"/>
          </p:nvPr>
        </p:nvSpPr>
        <p:spPr>
          <a:xfrm>
            <a:off x="269240" y="1906905"/>
            <a:ext cx="10515600" cy="4351338"/>
          </a:xfrm>
        </p:spPr>
        <p:txBody>
          <a:bodyPr>
            <a:normAutofit fontScale="25000" lnSpcReduction="20000"/>
          </a:bodyPr>
          <a:lstStyle/>
          <a:p>
            <a:endParaRPr lang="en-GB" dirty="0"/>
          </a:p>
          <a:p>
            <a:pPr marL="0" indent="0">
              <a:buNone/>
            </a:pPr>
            <a:r>
              <a:rPr lang="en-GB" sz="5600" b="1" dirty="0">
                <a:latin typeface="Arial" panose="020B0604020202020204" pitchFamily="34" charset="0"/>
                <a:cs typeface="Arial" panose="020B0604020202020204" pitchFamily="34" charset="0"/>
              </a:rPr>
              <a:t>Effectiveness and Empowerment</a:t>
            </a:r>
          </a:p>
          <a:p>
            <a:pPr marL="0" indent="0">
              <a:buNone/>
            </a:pPr>
            <a:r>
              <a:rPr lang="en-GB" sz="5600" b="1" i="1" dirty="0">
                <a:latin typeface="Arial" panose="020B0604020202020204" pitchFamily="34" charset="0"/>
                <a:cs typeface="Arial" panose="020B0604020202020204" pitchFamily="34" charset="0"/>
              </a:rPr>
              <a:t>Specialist support: </a:t>
            </a:r>
            <a:r>
              <a:rPr lang="en-GB" sz="5600" dirty="0">
                <a:latin typeface="Arial" panose="020B0604020202020204" pitchFamily="34" charset="0"/>
                <a:cs typeface="Arial" panose="020B0604020202020204" pitchFamily="34" charset="0"/>
              </a:rPr>
              <a:t>Dementia-trained staff, personalised interventions and multidisciplinary care may improve management of complex cognitive, behavioural and psychological needs (NICE, 2018; Abrams et al., 2024).</a:t>
            </a:r>
          </a:p>
          <a:p>
            <a:pPr marL="0" indent="0">
              <a:buNone/>
            </a:pPr>
            <a:r>
              <a:rPr lang="en-GB" sz="5600" b="1" i="1" dirty="0">
                <a:latin typeface="Arial" panose="020B0604020202020204" pitchFamily="34" charset="0"/>
                <a:cs typeface="Arial" panose="020B0604020202020204" pitchFamily="34" charset="0"/>
              </a:rPr>
              <a:t>Identity and wellbeing: </a:t>
            </a:r>
            <a:r>
              <a:rPr lang="en-GB" sz="5600" dirty="0">
                <a:latin typeface="Arial" panose="020B0604020202020204" pitchFamily="34" charset="0"/>
                <a:cs typeface="Arial" panose="020B0604020202020204" pitchFamily="34" charset="0"/>
              </a:rPr>
              <a:t>Familiar routines and meaningful activities support Continuity and Activity Theories, although their effectiveness depends on individual abilities and preferences (Atchley, 1989; Havighurst, 1961; Smith et al., 2018).</a:t>
            </a:r>
          </a:p>
          <a:p>
            <a:pPr marL="0" indent="0">
              <a:buNone/>
            </a:pPr>
            <a:r>
              <a:rPr lang="en-GB" sz="5600" b="1" dirty="0">
                <a:latin typeface="Arial" panose="020B0604020202020204" pitchFamily="34" charset="0"/>
                <a:cs typeface="Arial" panose="020B0604020202020204" pitchFamily="34" charset="0"/>
              </a:rPr>
              <a:t>Research Evidence and Outcomes</a:t>
            </a:r>
          </a:p>
          <a:p>
            <a:pPr marL="0" indent="0">
              <a:buNone/>
            </a:pPr>
            <a:r>
              <a:rPr lang="en-GB" sz="5600" b="1" i="1" dirty="0">
                <a:latin typeface="Arial" panose="020B0604020202020204" pitchFamily="34" charset="0"/>
                <a:cs typeface="Arial" panose="020B0604020202020204" pitchFamily="34" charset="0"/>
              </a:rPr>
              <a:t>Clinical evidence: </a:t>
            </a:r>
            <a:r>
              <a:rPr lang="en-GB" sz="5600" dirty="0">
                <a:latin typeface="Arial" panose="020B0604020202020204" pitchFamily="34" charset="0"/>
                <a:cs typeface="Arial" panose="020B0604020202020204" pitchFamily="34" charset="0"/>
              </a:rPr>
              <a:t>A UK trial involving 847 residents across 69 care homes demonstrated modest improvements in quality of life and reductions in agitation following person-centred dementia interventions (Ballard et al., 2018).</a:t>
            </a:r>
          </a:p>
          <a:p>
            <a:pPr marL="0" indent="0">
              <a:buNone/>
            </a:pPr>
            <a:r>
              <a:rPr lang="en-GB" sz="5600" b="1" i="1" dirty="0">
                <a:latin typeface="Arial" panose="020B0604020202020204" pitchFamily="34" charset="0"/>
                <a:cs typeface="Arial" panose="020B0604020202020204" pitchFamily="34" charset="0"/>
              </a:rPr>
              <a:t>Care quality: </a:t>
            </a:r>
            <a:r>
              <a:rPr lang="en-GB" sz="5600" dirty="0">
                <a:latin typeface="Arial" panose="020B0604020202020204" pitchFamily="34" charset="0"/>
                <a:cs typeface="Arial" panose="020B0604020202020204" pitchFamily="34" charset="0"/>
              </a:rPr>
              <a:t>The </a:t>
            </a:r>
            <a:r>
              <a:rPr lang="en-GB" sz="5600" dirty="0" err="1">
                <a:latin typeface="Arial" panose="020B0604020202020204" pitchFamily="34" charset="0"/>
                <a:cs typeface="Arial" panose="020B0604020202020204" pitchFamily="34" charset="0"/>
              </a:rPr>
              <a:t>MiCareHQ</a:t>
            </a:r>
            <a:r>
              <a:rPr lang="en-GB" sz="5600" dirty="0">
                <a:latin typeface="Arial" panose="020B0604020202020204" pitchFamily="34" charset="0"/>
                <a:cs typeface="Arial" panose="020B0604020202020204" pitchFamily="34" charset="0"/>
              </a:rPr>
              <a:t> study identified associations between workforce conditions, CQC ratings and residents’ quality of life, suggesting that organisational effectiveness influences care outcomes (Towers et al., 2021).</a:t>
            </a:r>
          </a:p>
          <a:p>
            <a:pPr marL="0" indent="0">
              <a:buNone/>
            </a:pPr>
            <a:r>
              <a:rPr lang="en-GB" sz="5600" b="1" dirty="0">
                <a:latin typeface="Arial" panose="020B0604020202020204" pitchFamily="34" charset="0"/>
                <a:cs typeface="Arial" panose="020B0604020202020204" pitchFamily="34" charset="0"/>
              </a:rPr>
              <a:t>Cost-Effectiveness, Inequalities and Systemic Gaps</a:t>
            </a:r>
          </a:p>
          <a:p>
            <a:pPr marL="0" indent="0">
              <a:buNone/>
            </a:pPr>
            <a:r>
              <a:rPr lang="en-GB" sz="5600" b="1" i="1" dirty="0">
                <a:latin typeface="Arial" panose="020B0604020202020204" pitchFamily="34" charset="0"/>
                <a:cs typeface="Arial" panose="020B0604020202020204" pitchFamily="34" charset="0"/>
              </a:rPr>
              <a:t>Financial sustainability: </a:t>
            </a:r>
            <a:r>
              <a:rPr lang="en-GB" sz="5600" dirty="0">
                <a:latin typeface="Arial" panose="020B0604020202020204" pitchFamily="34" charset="0"/>
                <a:cs typeface="Arial" panose="020B0604020202020204" pitchFamily="34" charset="0"/>
              </a:rPr>
              <a:t>Specialist staffing, training and therapeutic interventions require substantial resources, while comparative evidence of long-term cost-effectiveness remains limited (Giebel et al., 2025; Knapp et al., 2022).</a:t>
            </a:r>
          </a:p>
          <a:p>
            <a:pPr marL="0" indent="0">
              <a:buNone/>
            </a:pPr>
            <a:r>
              <a:rPr lang="en-GB" sz="5600" b="1" i="1" dirty="0">
                <a:latin typeface="Arial" panose="020B0604020202020204" pitchFamily="34" charset="0"/>
                <a:cs typeface="Arial" panose="020B0604020202020204" pitchFamily="34" charset="0"/>
              </a:rPr>
              <a:t>Inequalities</a:t>
            </a:r>
            <a:r>
              <a:rPr lang="en-GB" sz="5600" dirty="0">
                <a:latin typeface="Arial" panose="020B0604020202020204" pitchFamily="34" charset="0"/>
                <a:cs typeface="Arial" panose="020B0604020202020204" pitchFamily="34" charset="0"/>
              </a:rPr>
              <a:t>: Workforce shortages, inconsistent service availability and fragmented coordination can restrict access to specialist dementia support (Age UK, 2024; Abrams et al., 2024).</a:t>
            </a:r>
          </a:p>
          <a:p>
            <a:pPr marL="0" indent="0">
              <a:buNone/>
            </a:pPr>
            <a:r>
              <a:rPr lang="en-GB" sz="5600" b="1" i="1" dirty="0">
                <a:latin typeface="Arial" panose="020B0604020202020204" pitchFamily="34" charset="0"/>
                <a:cs typeface="Arial" panose="020B0604020202020204" pitchFamily="34" charset="0"/>
              </a:rPr>
              <a:t>Autonomy versus protection: </a:t>
            </a:r>
            <a:r>
              <a:rPr lang="en-GB" sz="5600" dirty="0">
                <a:latin typeface="Arial" panose="020B0604020202020204" pitchFamily="34" charset="0"/>
                <a:cs typeface="Arial" panose="020B0604020202020204" pitchFamily="34" charset="0"/>
              </a:rPr>
              <a:t>Intensive supervision may improve safety but risks unnecessary restrictions unless proportionate, person-centred and legally justified (Mental Capacity Act 2005; NICE, 2018).</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b="1" dirty="0">
                <a:latin typeface="Arial" panose="020B0604020202020204" pitchFamily="34" charset="0"/>
                <a:cs typeface="Arial" panose="020B0604020202020204" pitchFamily="34" charset="0"/>
              </a:rPr>
              <a:t>Critical Judgement: </a:t>
            </a:r>
            <a:r>
              <a:rPr lang="en-GB" sz="5600" dirty="0">
                <a:latin typeface="Arial" panose="020B0604020202020204" pitchFamily="34" charset="0"/>
                <a:cs typeface="Arial" panose="020B0604020202020204" pitchFamily="34" charset="0"/>
              </a:rPr>
              <a:t>Specialist dementia care can address complex needs, but greater supervision or expenditure does not guarantee better outcomes. Effectiveness depends on skilled staff, personalised interventions, adequate resources and protecting autonomy alongside safety (Ballard et al., 2018; Damant et al., 2025; Towers et al., 2021).</a:t>
            </a:r>
          </a:p>
        </p:txBody>
      </p:sp>
    </p:spTree>
    <p:extLst>
      <p:ext uri="{BB962C8B-B14F-4D97-AF65-F5344CB8AC3E}">
        <p14:creationId xmlns:p14="http://schemas.microsoft.com/office/powerpoint/2010/main" val="697659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A9CC4-5AFF-A9ED-41EC-BB7280370390}"/>
              </a:ext>
            </a:extLst>
          </p:cNvPr>
          <p:cNvSpPr>
            <a:spLocks noGrp="1"/>
          </p:cNvSpPr>
          <p:nvPr>
            <p:ph type="title"/>
          </p:nvPr>
        </p:nvSpPr>
        <p:spPr>
          <a:xfrm>
            <a:off x="127000" y="0"/>
            <a:ext cx="11201400" cy="1325563"/>
          </a:xfrm>
        </p:spPr>
        <p:txBody>
          <a:bodyPr>
            <a:normAutofit fontScale="90000"/>
          </a:bodyPr>
          <a:lstStyle/>
          <a:p>
            <a:r>
              <a:rPr lang="en-GB" sz="36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Technological Innovations in Specialist Dementia Care</a:t>
            </a:r>
            <a:br>
              <a:rPr lang="en-GB" dirty="0"/>
            </a:br>
            <a:endParaRPr lang="en-GB" dirty="0"/>
          </a:p>
        </p:txBody>
      </p:sp>
      <p:sp>
        <p:nvSpPr>
          <p:cNvPr id="3" name="Content Placeholder 2">
            <a:extLst>
              <a:ext uri="{FF2B5EF4-FFF2-40B4-BE49-F238E27FC236}">
                <a16:creationId xmlns:a16="http://schemas.microsoft.com/office/drawing/2014/main" id="{8C683DE4-8809-5A6D-204E-4E311F87970A}"/>
              </a:ext>
            </a:extLst>
          </p:cNvPr>
          <p:cNvSpPr>
            <a:spLocks noGrp="1"/>
          </p:cNvSpPr>
          <p:nvPr>
            <p:ph idx="1"/>
          </p:nvPr>
        </p:nvSpPr>
        <p:spPr>
          <a:xfrm>
            <a:off x="127000" y="1027906"/>
            <a:ext cx="10515600" cy="4351338"/>
          </a:xfrm>
        </p:spPr>
        <p:txBody>
          <a:bodyPr>
            <a:normAutofit fontScale="25000" lnSpcReduction="20000"/>
          </a:bodyPr>
          <a:lstStyle/>
          <a:p>
            <a:endParaRPr lang="en-GB" dirty="0"/>
          </a:p>
          <a:p>
            <a:pPr marL="0" indent="0">
              <a:buNone/>
            </a:pPr>
            <a:r>
              <a:rPr lang="en-GB" sz="5600" b="1" dirty="0">
                <a:latin typeface="Arial" panose="020B0604020202020204" pitchFamily="34" charset="0"/>
                <a:cs typeface="Arial" panose="020B0604020202020204" pitchFamily="34" charset="0"/>
              </a:rPr>
              <a:t>1. Monitoring and Assistive Technologies</a:t>
            </a:r>
          </a:p>
          <a:p>
            <a:pPr marL="0" indent="0">
              <a:buNone/>
            </a:pPr>
            <a:r>
              <a:rPr lang="en-GB" sz="5600" b="1" i="1" dirty="0">
                <a:latin typeface="Arial" panose="020B0604020202020204" pitchFamily="34" charset="0"/>
                <a:cs typeface="Arial" panose="020B0604020202020204" pitchFamily="34" charset="0"/>
              </a:rPr>
              <a:t>Benefits</a:t>
            </a:r>
            <a:r>
              <a:rPr lang="en-GB" sz="5600" dirty="0">
                <a:latin typeface="Arial" panose="020B0604020202020204" pitchFamily="34" charset="0"/>
                <a:cs typeface="Arial" panose="020B0604020202020204" pitchFamily="34" charset="0"/>
              </a:rPr>
              <a:t>: Wearable sensors, fall detection and telecare may enhance independence, safety and timely intervention (Saner, 2018; Liu et al., 2016).</a:t>
            </a:r>
          </a:p>
          <a:p>
            <a:pPr marL="0" indent="0">
              <a:buNone/>
            </a:pPr>
            <a:r>
              <a:rPr lang="en-GB" sz="5600" b="1" i="1" dirty="0">
                <a:latin typeface="Arial" panose="020B0604020202020204" pitchFamily="34" charset="0"/>
                <a:cs typeface="Arial" panose="020B0604020202020204" pitchFamily="34" charset="0"/>
              </a:rPr>
              <a:t>Limitations: </a:t>
            </a:r>
            <a:r>
              <a:rPr lang="en-GB" sz="5600" dirty="0">
                <a:latin typeface="Arial" panose="020B0604020202020204" pitchFamily="34" charset="0"/>
                <a:cs typeface="Arial" panose="020B0604020202020204" pitchFamily="34" charset="0"/>
              </a:rPr>
              <a:t>False alarms, intrusive surveillance and privacy concerns can undermine autonomy, particularly when residents have impaired decision-making capacity (Tian et al., 2024; Tong et al., 2024).</a:t>
            </a:r>
          </a:p>
          <a:p>
            <a:pPr marL="0" indent="0">
              <a:buNone/>
            </a:pPr>
            <a:r>
              <a:rPr lang="en-GB" sz="5600" b="1" dirty="0">
                <a:latin typeface="Arial" panose="020B0604020202020204" pitchFamily="34" charset="0"/>
                <a:cs typeface="Arial" panose="020B0604020202020204" pitchFamily="34" charset="0"/>
              </a:rPr>
              <a:t>2. Electronic Care Systems and </a:t>
            </a:r>
            <a:r>
              <a:rPr lang="en-GB" sz="5600" b="1" dirty="0" err="1">
                <a:latin typeface="Arial" panose="020B0604020202020204" pitchFamily="34" charset="0"/>
                <a:cs typeface="Arial" panose="020B0604020202020204" pitchFamily="34" charset="0"/>
              </a:rPr>
              <a:t>eMAR</a:t>
            </a:r>
            <a:endParaRPr lang="en-GB" sz="5600" b="1" dirty="0">
              <a:latin typeface="Arial" panose="020B0604020202020204" pitchFamily="34" charset="0"/>
              <a:cs typeface="Arial" panose="020B0604020202020204" pitchFamily="34" charset="0"/>
            </a:endParaRPr>
          </a:p>
          <a:p>
            <a:pPr marL="0" indent="0">
              <a:buNone/>
            </a:pPr>
            <a:r>
              <a:rPr lang="en-GB" sz="5600" b="1" i="1" dirty="0">
                <a:latin typeface="Arial" panose="020B0604020202020204" pitchFamily="34" charset="0"/>
                <a:cs typeface="Arial" panose="020B0604020202020204" pitchFamily="34" charset="0"/>
              </a:rPr>
              <a:t>E-care systems: </a:t>
            </a:r>
            <a:r>
              <a:rPr lang="en-GB" sz="5600" dirty="0">
                <a:latin typeface="Arial" panose="020B0604020202020204" pitchFamily="34" charset="0"/>
                <a:cs typeface="Arial" panose="020B0604020202020204" pitchFamily="34" charset="0"/>
              </a:rPr>
              <a:t>Digital care plans, electronic risk assessments and real-time records can strengthen personalised care, communication and accountability (Damant et al., 2025; Hall et al., 2017).</a:t>
            </a:r>
          </a:p>
          <a:p>
            <a:pPr marL="0" indent="0">
              <a:buNone/>
            </a:pPr>
            <a:r>
              <a:rPr lang="en-GB" sz="5600" b="1" i="1" dirty="0" err="1">
                <a:latin typeface="Arial" panose="020B0604020202020204" pitchFamily="34" charset="0"/>
                <a:cs typeface="Arial" panose="020B0604020202020204" pitchFamily="34" charset="0"/>
              </a:rPr>
              <a:t>eMAR</a:t>
            </a:r>
            <a:r>
              <a:rPr lang="en-GB" sz="5600" b="1" i="1" dirty="0">
                <a:latin typeface="Arial" panose="020B0604020202020204" pitchFamily="34" charset="0"/>
                <a:cs typeface="Arial" panose="020B0604020202020204" pitchFamily="34" charset="0"/>
              </a:rPr>
              <a:t>: </a:t>
            </a:r>
            <a:r>
              <a:rPr lang="en-GB" sz="5600" dirty="0">
                <a:latin typeface="Arial" panose="020B0604020202020204" pitchFamily="34" charset="0"/>
                <a:cs typeface="Arial" panose="020B0604020202020204" pitchFamily="34" charset="0"/>
              </a:rPr>
              <a:t>Electronic medication administration records support medication tracking, alerts and auditing, although inaccurate entries and system failures remain potential risks (</a:t>
            </a:r>
            <a:r>
              <a:rPr lang="en-GB" sz="5600" dirty="0" err="1">
                <a:latin typeface="Arial" panose="020B0604020202020204" pitchFamily="34" charset="0"/>
                <a:cs typeface="Arial" panose="020B0604020202020204" pitchFamily="34" charset="0"/>
              </a:rPr>
              <a:t>electronicMAR</a:t>
            </a:r>
            <a:r>
              <a:rPr lang="en-GB" sz="5600" dirty="0">
                <a:latin typeface="Arial" panose="020B0604020202020204" pitchFamily="34" charset="0"/>
                <a:cs typeface="Arial" panose="020B0604020202020204" pitchFamily="34" charset="0"/>
              </a:rPr>
              <a:t>, 2025; NICE, 2014).</a:t>
            </a:r>
          </a:p>
          <a:p>
            <a:pPr marL="0" indent="0">
              <a:buNone/>
            </a:pPr>
            <a:r>
              <a:rPr lang="en-GB" sz="5600" b="1" i="1" dirty="0">
                <a:latin typeface="Arial" panose="020B0604020202020204" pitchFamily="34" charset="0"/>
                <a:cs typeface="Arial" panose="020B0604020202020204" pitchFamily="34" charset="0"/>
              </a:rPr>
              <a:t>Statistical evidence: </a:t>
            </a:r>
            <a:r>
              <a:rPr lang="en-GB" sz="5600" dirty="0">
                <a:latin typeface="Arial" panose="020B0604020202020204" pitchFamily="34" charset="0"/>
                <a:cs typeface="Arial" panose="020B0604020202020204" pitchFamily="34" charset="0"/>
              </a:rPr>
              <a:t>Digital care record coverage increased from 84.1% in October 2024 to 90.4% in October 2025 among people receiving care from CQC-registered adult social care providers in England, indicating widespread adoption rather than proven improvements in outcomes (Department of Health and Social Care, 2026).</a:t>
            </a:r>
          </a:p>
          <a:p>
            <a:pPr marL="0" indent="0">
              <a:buNone/>
            </a:pPr>
            <a:r>
              <a:rPr lang="en-GB" sz="5600" b="1" i="1" dirty="0">
                <a:latin typeface="Arial" panose="020B0604020202020204" pitchFamily="34" charset="0"/>
                <a:cs typeface="Arial" panose="020B0604020202020204" pitchFamily="34" charset="0"/>
              </a:rPr>
              <a:t>Systemic challenges: </a:t>
            </a:r>
            <a:r>
              <a:rPr lang="en-GB" sz="5600" dirty="0">
                <a:latin typeface="Arial" panose="020B0604020202020204" pitchFamily="34" charset="0"/>
                <a:cs typeface="Arial" panose="020B0604020202020204" pitchFamily="34" charset="0"/>
              </a:rPr>
              <a:t>Implementation costs, digital skills gaps, cybersecurity and staff resistance may compromise sustainability and care continuity (House of Commons Health and Social Care Committee, 2023; Hall et al., 2017).</a:t>
            </a:r>
          </a:p>
          <a:p>
            <a:pPr marL="0" indent="0">
              <a:buNone/>
            </a:pPr>
            <a:r>
              <a:rPr lang="en-GB" sz="5600" b="1" dirty="0">
                <a:latin typeface="Arial" panose="020B0604020202020204" pitchFamily="34" charset="0"/>
                <a:cs typeface="Arial" panose="020B0604020202020204" pitchFamily="34" charset="0"/>
              </a:rPr>
              <a:t>3. Therapeutic Technologies and AI</a:t>
            </a:r>
          </a:p>
          <a:p>
            <a:pPr marL="0" indent="0">
              <a:buNone/>
            </a:pPr>
            <a:r>
              <a:rPr lang="en-GB" sz="5600" b="1" i="1" dirty="0">
                <a:latin typeface="Arial" panose="020B0604020202020204" pitchFamily="34" charset="0"/>
                <a:cs typeface="Arial" panose="020B0604020202020204" pitchFamily="34" charset="0"/>
              </a:rPr>
              <a:t>Virtual reality: </a:t>
            </a:r>
            <a:r>
              <a:rPr lang="en-GB" sz="5600" dirty="0">
                <a:latin typeface="Arial" panose="020B0604020202020204" pitchFamily="34" charset="0"/>
                <a:cs typeface="Arial" panose="020B0604020202020204" pitchFamily="34" charset="0"/>
              </a:rPr>
              <a:t>Reminiscence interventions may reduce anxiety and encourage meaningful engagement, but small samples and limited longitudinal evidence restrict generalisability (Niki et al., 2021; Bradley et al., 2023).</a:t>
            </a:r>
          </a:p>
          <a:p>
            <a:pPr marL="0" indent="0">
              <a:buNone/>
            </a:pPr>
            <a:r>
              <a:rPr lang="en-GB" sz="5600" b="1" i="1" dirty="0">
                <a:latin typeface="Arial" panose="020B0604020202020204" pitchFamily="34" charset="0"/>
                <a:cs typeface="Arial" panose="020B0604020202020204" pitchFamily="34" charset="0"/>
              </a:rPr>
              <a:t>AI and robotics: </a:t>
            </a:r>
            <a:r>
              <a:rPr lang="en-GB" sz="5600" dirty="0">
                <a:latin typeface="Arial" panose="020B0604020202020204" pitchFamily="34" charset="0"/>
                <a:cs typeface="Arial" panose="020B0604020202020204" pitchFamily="34" charset="0"/>
              </a:rPr>
              <a:t>AI-assisted pain recognition and social robots offer potential clinical and psychological benefits, although algorithmic bias, cost and ethical concerns challenge equitable implementation (El-</a:t>
            </a:r>
            <a:r>
              <a:rPr lang="en-GB" sz="5600" dirty="0" err="1">
                <a:latin typeface="Arial" panose="020B0604020202020204" pitchFamily="34" charset="0"/>
                <a:cs typeface="Arial" panose="020B0604020202020204" pitchFamily="34" charset="0"/>
              </a:rPr>
              <a:t>Tallawy</a:t>
            </a:r>
            <a:r>
              <a:rPr lang="en-GB" sz="5600" dirty="0">
                <a:latin typeface="Arial" panose="020B0604020202020204" pitchFamily="34" charset="0"/>
                <a:cs typeface="Arial" panose="020B0604020202020204" pitchFamily="34" charset="0"/>
              </a:rPr>
              <a:t> et al., 2024; Hung et al., 2022).</a:t>
            </a:r>
          </a:p>
          <a:p>
            <a:pPr marL="0" indent="0">
              <a:buNone/>
            </a:pPr>
            <a:r>
              <a:rPr lang="en-GB" sz="5600" b="1" dirty="0">
                <a:latin typeface="Arial" panose="020B0604020202020204" pitchFamily="34" charset="0"/>
                <a:cs typeface="Arial" panose="020B0604020202020204" pitchFamily="34" charset="0"/>
              </a:rPr>
              <a:t>4. Evaluative Frameworks</a:t>
            </a:r>
          </a:p>
          <a:p>
            <a:pPr marL="0" indent="0">
              <a:buNone/>
            </a:pPr>
            <a:r>
              <a:rPr lang="en-GB" sz="5600" b="1" i="1" dirty="0">
                <a:latin typeface="Arial" panose="020B0604020202020204" pitchFamily="34" charset="0"/>
                <a:cs typeface="Arial" panose="020B0604020202020204" pitchFamily="34" charset="0"/>
              </a:rPr>
              <a:t>ARCHIE Framework: </a:t>
            </a:r>
            <a:r>
              <a:rPr lang="en-GB" sz="5600" dirty="0">
                <a:latin typeface="Arial" panose="020B0604020202020204" pitchFamily="34" charset="0"/>
                <a:cs typeface="Arial" panose="020B0604020202020204" pitchFamily="34" charset="0"/>
              </a:rPr>
              <a:t>Prioritises person-centred, accessible technology that responds to older people’s experiences and individual preferences (Greenhalgh et al., 2015).</a:t>
            </a:r>
          </a:p>
          <a:p>
            <a:pPr marL="0" indent="0">
              <a:buNone/>
            </a:pPr>
            <a:r>
              <a:rPr lang="en-GB" sz="5600" b="1" i="1" dirty="0">
                <a:latin typeface="Arial" panose="020B0604020202020204" pitchFamily="34" charset="0"/>
                <a:cs typeface="Arial" panose="020B0604020202020204" pitchFamily="34" charset="0"/>
              </a:rPr>
              <a:t>Normalisation Process Theory: </a:t>
            </a:r>
            <a:r>
              <a:rPr lang="en-GB" sz="5600" dirty="0">
                <a:latin typeface="Arial" panose="020B0604020202020204" pitchFamily="34" charset="0"/>
                <a:cs typeface="Arial" panose="020B0604020202020204" pitchFamily="34" charset="0"/>
              </a:rPr>
              <a:t>Explains how workforce engagement, training and organisational practices influence sustainable technology adoption (Hall et al., 2017).</a:t>
            </a:r>
          </a:p>
          <a:p>
            <a:pPr marL="0" indent="0">
              <a:buNone/>
            </a:pPr>
            <a:endParaRPr lang="en-GB" sz="5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0399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73BE0-6059-2906-0083-677EE4281FCF}"/>
              </a:ext>
            </a:extLst>
          </p:cNvPr>
          <p:cNvSpPr>
            <a:spLocks noGrp="1"/>
          </p:cNvSpPr>
          <p:nvPr>
            <p:ph type="title"/>
          </p:nvPr>
        </p:nvSpPr>
        <p:spPr>
          <a:xfrm>
            <a:off x="218440" y="106203"/>
            <a:ext cx="10515600" cy="1325563"/>
          </a:xfrm>
        </p:spPr>
        <p:txBody>
          <a:bodyPr>
            <a:normAutofit fontScale="90000"/>
          </a:bodyPr>
          <a:lstStyle/>
          <a:p>
            <a:r>
              <a:rPr lang="en-GB" sz="31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Recommendations for Improving Care and Empowerment</a:t>
            </a:r>
            <a:br>
              <a:rPr lang="en-GB" dirty="0"/>
            </a:br>
            <a:endParaRPr lang="en-GB" dirty="0"/>
          </a:p>
        </p:txBody>
      </p:sp>
      <p:sp>
        <p:nvSpPr>
          <p:cNvPr id="3" name="Content Placeholder 2">
            <a:extLst>
              <a:ext uri="{FF2B5EF4-FFF2-40B4-BE49-F238E27FC236}">
                <a16:creationId xmlns:a16="http://schemas.microsoft.com/office/drawing/2014/main" id="{F36CC701-1E33-E614-F529-C9F09B3AEE27}"/>
              </a:ext>
            </a:extLst>
          </p:cNvPr>
          <p:cNvSpPr>
            <a:spLocks noGrp="1"/>
          </p:cNvSpPr>
          <p:nvPr>
            <p:ph idx="1"/>
          </p:nvPr>
        </p:nvSpPr>
        <p:spPr>
          <a:xfrm>
            <a:off x="218440" y="535305"/>
            <a:ext cx="10515600" cy="6089015"/>
          </a:xfrm>
        </p:spPr>
        <p:txBody>
          <a:bodyPr>
            <a:normAutofit fontScale="25000" lnSpcReduction="20000"/>
          </a:bodyPr>
          <a:lstStyle/>
          <a:p>
            <a:endParaRPr lang="en-GB" dirty="0"/>
          </a:p>
          <a:p>
            <a:pPr marL="0" indent="0">
              <a:buNone/>
            </a:pPr>
            <a:r>
              <a:rPr lang="en-GB" sz="5600" b="1" dirty="0">
                <a:latin typeface="Arial" panose="020B0604020202020204" pitchFamily="34" charset="0"/>
                <a:cs typeface="Arial" panose="020B0604020202020204" pitchFamily="34" charset="0"/>
              </a:rPr>
              <a:t>1. Strengthen Person-Centred and Integrated Care</a:t>
            </a:r>
          </a:p>
          <a:p>
            <a:pPr marL="0" indent="0">
              <a:buNone/>
            </a:pPr>
            <a:r>
              <a:rPr lang="en-GB" sz="5600" dirty="0">
                <a:latin typeface="Arial" panose="020B0604020202020204" pitchFamily="34" charset="0"/>
                <a:cs typeface="Arial" panose="020B0604020202020204" pitchFamily="34" charset="0"/>
              </a:rPr>
              <a:t>Recommendation: Introduce regular multidisciplinary reviews, individualised care plans and coordinated transitions between assisted living and specialist dementia services (Abrams et al., 2024; Damant et al., 2025).</a:t>
            </a:r>
          </a:p>
          <a:p>
            <a:pPr marL="0" indent="0">
              <a:buNone/>
            </a:pPr>
            <a:r>
              <a:rPr lang="en-GB" sz="5600" dirty="0">
                <a:latin typeface="Arial" panose="020B0604020202020204" pitchFamily="34" charset="0"/>
                <a:cs typeface="Arial" panose="020B0604020202020204" pitchFamily="34" charset="0"/>
              </a:rPr>
              <a:t>Barriers and solutions: Workforce shortages and fragmented services require shared care planning, clearer professional responsibilities and stronger interagency collaboration (Giebel et al., 2025; NICE, 2018).</a:t>
            </a:r>
          </a:p>
          <a:p>
            <a:pPr marL="0" indent="0">
              <a:buNone/>
            </a:pPr>
            <a:r>
              <a:rPr lang="en-GB" sz="5600" b="1" dirty="0">
                <a:latin typeface="Arial" panose="020B0604020202020204" pitchFamily="34" charset="0"/>
                <a:cs typeface="Arial" panose="020B0604020202020204" pitchFamily="34" charset="0"/>
              </a:rPr>
              <a:t>2. Improve Workforce Skills and Retention</a:t>
            </a:r>
          </a:p>
          <a:p>
            <a:pPr marL="0" indent="0">
              <a:buNone/>
            </a:pPr>
            <a:r>
              <a:rPr lang="en-GB" sz="5600" dirty="0">
                <a:latin typeface="Arial" panose="020B0604020202020204" pitchFamily="34" charset="0"/>
                <a:cs typeface="Arial" panose="020B0604020202020204" pitchFamily="34" charset="0"/>
              </a:rPr>
              <a:t>Recommendation: Expand dementia-specific training, positive behaviour support and continuous professional development to improve care quality and reduce distress (Ballard et al., 2018; Towers et al., 2021).</a:t>
            </a:r>
          </a:p>
          <a:p>
            <a:pPr marL="0" indent="0">
              <a:buNone/>
            </a:pPr>
            <a:r>
              <a:rPr lang="en-GB" sz="5600" dirty="0">
                <a:latin typeface="Arial" panose="020B0604020202020204" pitchFamily="34" charset="0"/>
                <a:cs typeface="Arial" panose="020B0604020202020204" pitchFamily="34" charset="0"/>
              </a:rPr>
              <a:t>Barriers and solutions: Training costs and staffing pressures could be addressed through funded development programmes, protected learning time and regular competency assessments (Dixon and </a:t>
            </a:r>
            <a:r>
              <a:rPr lang="en-GB" sz="5600" dirty="0" err="1">
                <a:latin typeface="Arial" panose="020B0604020202020204" pitchFamily="34" charset="0"/>
                <a:cs typeface="Arial" panose="020B0604020202020204" pitchFamily="34" charset="0"/>
              </a:rPr>
              <a:t>Wellsteed</a:t>
            </a:r>
            <a:r>
              <a:rPr lang="en-GB" sz="5600" dirty="0">
                <a:latin typeface="Arial" panose="020B0604020202020204" pitchFamily="34" charset="0"/>
                <a:cs typeface="Arial" panose="020B0604020202020204" pitchFamily="34" charset="0"/>
              </a:rPr>
              <a:t>, 2019; Age UK, 2024).</a:t>
            </a:r>
          </a:p>
          <a:p>
            <a:pPr marL="0" indent="0">
              <a:buNone/>
            </a:pPr>
            <a:r>
              <a:rPr lang="en-GB" sz="5600" b="1" dirty="0">
                <a:latin typeface="Arial" panose="020B0604020202020204" pitchFamily="34" charset="0"/>
                <a:cs typeface="Arial" panose="020B0604020202020204" pitchFamily="34" charset="0"/>
              </a:rPr>
              <a:t>3. Promote Inclusive and Ethical Technology</a:t>
            </a:r>
          </a:p>
          <a:p>
            <a:pPr marL="0" indent="0">
              <a:buNone/>
            </a:pPr>
            <a:r>
              <a:rPr lang="en-GB" sz="5600" dirty="0">
                <a:latin typeface="Arial" panose="020B0604020202020204" pitchFamily="34" charset="0"/>
                <a:cs typeface="Arial" panose="020B0604020202020204" pitchFamily="34" charset="0"/>
              </a:rPr>
              <a:t>Recommendation: Implement accessible e-care systems, </a:t>
            </a:r>
            <a:r>
              <a:rPr lang="en-GB" sz="5600" dirty="0" err="1">
                <a:latin typeface="Arial" panose="020B0604020202020204" pitchFamily="34" charset="0"/>
                <a:cs typeface="Arial" panose="020B0604020202020204" pitchFamily="34" charset="0"/>
              </a:rPr>
              <a:t>eMAR</a:t>
            </a:r>
            <a:r>
              <a:rPr lang="en-GB" sz="5600" dirty="0">
                <a:latin typeface="Arial" panose="020B0604020202020204" pitchFamily="34" charset="0"/>
                <a:cs typeface="Arial" panose="020B0604020202020204" pitchFamily="34" charset="0"/>
              </a:rPr>
              <a:t> and personalised assistive technologies following ARCHIE principles and individual risk assessments (Greenhalgh et al., 2015; Tian et al., 2024).</a:t>
            </a:r>
          </a:p>
          <a:p>
            <a:pPr marL="0" indent="0">
              <a:buNone/>
            </a:pPr>
            <a:r>
              <a:rPr lang="en-GB" sz="5600" dirty="0">
                <a:latin typeface="Arial" panose="020B0604020202020204" pitchFamily="34" charset="0"/>
                <a:cs typeface="Arial" panose="020B0604020202020204" pitchFamily="34" charset="0"/>
              </a:rPr>
              <a:t>Barriers and solutions: Digital exclusion, costs and privacy concerns require staff training, co-design, secure systems and proportionate monitoring (Tong et al., 2024; House of Commons Health and Social Care Committee, 2023).</a:t>
            </a:r>
          </a:p>
          <a:p>
            <a:pPr marL="0" indent="0">
              <a:buNone/>
            </a:pPr>
            <a:r>
              <a:rPr lang="en-GB" sz="5600" b="1" dirty="0">
                <a:latin typeface="Arial" panose="020B0604020202020204" pitchFamily="34" charset="0"/>
                <a:cs typeface="Arial" panose="020B0604020202020204" pitchFamily="34" charset="0"/>
              </a:rPr>
              <a:t>4. Address Inequalities and Financial Sustainability</a:t>
            </a:r>
          </a:p>
          <a:p>
            <a:pPr marL="0" indent="0">
              <a:buNone/>
            </a:pPr>
            <a:r>
              <a:rPr lang="en-GB" sz="5600" dirty="0">
                <a:latin typeface="Arial" panose="020B0604020202020204" pitchFamily="34" charset="0"/>
                <a:cs typeface="Arial" panose="020B0604020202020204" pitchFamily="34" charset="0"/>
              </a:rPr>
              <a:t>Recommendation: Strengthen equitable access, transparent eligibility assessments and early intervention to reduce unmet needs and unnecessary care transitions (Care Act 2014; Age UK, 2024).</a:t>
            </a:r>
          </a:p>
          <a:p>
            <a:pPr marL="0" indent="0">
              <a:buNone/>
            </a:pPr>
            <a:r>
              <a:rPr lang="en-GB" sz="5600" dirty="0">
                <a:latin typeface="Arial" panose="020B0604020202020204" pitchFamily="34" charset="0"/>
                <a:cs typeface="Arial" panose="020B0604020202020204" pitchFamily="34" charset="0"/>
              </a:rPr>
              <a:t>Barriers and solutions: Funding constraints and geographical disparities require targeted resource allocation and evaluation of long-term outcomes and cost-effectiveness (Pannell and Blood, 2012; Oatley and Atkinson, 2024).</a:t>
            </a:r>
          </a:p>
          <a:p>
            <a:pPr marL="0" indent="0">
              <a:buNone/>
            </a:pPr>
            <a:r>
              <a:rPr lang="en-GB" sz="5600" b="1" dirty="0">
                <a:latin typeface="Arial" panose="020B0604020202020204" pitchFamily="34" charset="0"/>
                <a:cs typeface="Arial" panose="020B0604020202020204" pitchFamily="34" charset="0"/>
              </a:rPr>
              <a:t>5. Measure Meaningful Resident Outcomes</a:t>
            </a:r>
          </a:p>
          <a:p>
            <a:pPr marL="0" indent="0">
              <a:buNone/>
            </a:pPr>
            <a:r>
              <a:rPr lang="en-GB" sz="5600" dirty="0">
                <a:latin typeface="Arial" panose="020B0604020202020204" pitchFamily="34" charset="0"/>
                <a:cs typeface="Arial" panose="020B0604020202020204" pitchFamily="34" charset="0"/>
              </a:rPr>
              <a:t>Recommendation: Evaluate services using quality of life, autonomy, distress, avoidable hospital admissions and resident experiences—not solely CQC ratings or provider awards (Towers et al., 2021; Ballard et al., 2018).</a:t>
            </a:r>
          </a:p>
          <a:p>
            <a:pPr marL="0" indent="0">
              <a:buNone/>
            </a:pPr>
            <a:r>
              <a:rPr lang="en-GB" sz="5600" dirty="0">
                <a:latin typeface="Arial" panose="020B0604020202020204" pitchFamily="34" charset="0"/>
                <a:cs typeface="Arial" panose="020B0604020202020204" pitchFamily="34" charset="0"/>
              </a:rPr>
              <a:t>Barriers and solutions: Inconsistent outcome measurement requires standardised, person-centred assessments and independent evaluation, including input from people living with dementia and their families (Abdi et al., 2019; Bradley et al., 2023).</a:t>
            </a:r>
          </a:p>
          <a:p>
            <a:pPr marL="0" indent="0">
              <a:buNone/>
            </a:pPr>
            <a:endParaRPr lang="en-GB" sz="5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740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68725-108A-45E7-EA99-0F6DAF5F7526}"/>
              </a:ext>
            </a:extLst>
          </p:cNvPr>
          <p:cNvSpPr>
            <a:spLocks noGrp="1"/>
          </p:cNvSpPr>
          <p:nvPr>
            <p:ph type="title"/>
          </p:nvPr>
        </p:nvSpPr>
        <p:spPr>
          <a:xfrm>
            <a:off x="228600" y="0"/>
            <a:ext cx="10515600" cy="1325563"/>
          </a:xfrm>
        </p:spPr>
        <p:txBody>
          <a:bodyPr/>
          <a:lstStyle/>
          <a:p>
            <a:r>
              <a:rPr lang="en-GB"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B0F2F29D-128D-AF70-47D8-EDFA2369FBB5}"/>
              </a:ext>
            </a:extLst>
          </p:cNvPr>
          <p:cNvSpPr>
            <a:spLocks noGrp="1"/>
          </p:cNvSpPr>
          <p:nvPr>
            <p:ph idx="1"/>
          </p:nvPr>
        </p:nvSpPr>
        <p:spPr>
          <a:xfrm>
            <a:off x="157480" y="535304"/>
            <a:ext cx="10515600" cy="6160135"/>
          </a:xfrm>
        </p:spPr>
        <p:txBody>
          <a:bodyPr>
            <a:noAutofit/>
          </a:bodyPr>
          <a:lstStyle/>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Key Findings</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Care effectiveness: </a:t>
            </a:r>
            <a:r>
              <a:rPr lang="en-GB" sz="1400" dirty="0">
                <a:latin typeface="Arial" panose="020B0604020202020204" pitchFamily="34" charset="0"/>
                <a:cs typeface="Arial" panose="020B0604020202020204" pitchFamily="34" charset="0"/>
              </a:rPr>
              <a:t>Assisted living promotes independence, autonomy and social participation, whereas specialist dementia units provide more intensive, personalised support for complex needs. Neither model is universally superior (Mansfield and Burton, 2020; Oatley and Atkinson, 2024; NICE, 2018).</a:t>
            </a:r>
          </a:p>
          <a:p>
            <a:pPr marL="0" indent="0">
              <a:buNone/>
            </a:pPr>
            <a:r>
              <a:rPr lang="en-GB" sz="1400" b="1" dirty="0">
                <a:latin typeface="Arial" panose="020B0604020202020204" pitchFamily="34" charset="0"/>
                <a:cs typeface="Arial" panose="020B0604020202020204" pitchFamily="34" charset="0"/>
              </a:rPr>
              <a:t>Theoretical perspectives: </a:t>
            </a:r>
            <a:r>
              <a:rPr lang="en-GB" sz="1400" dirty="0">
                <a:latin typeface="Arial" panose="020B0604020202020204" pitchFamily="34" charset="0"/>
                <a:cs typeface="Arial" panose="020B0604020202020204" pitchFamily="34" charset="0"/>
              </a:rPr>
              <a:t>Continuity and Activity Theories emphasise identity, familiar routines and meaningful engagement, but their application must reflect changing cognitive and functional abilities (Atchley, 1989; Havighurst, 1961; Abdi et al., 2019).</a:t>
            </a:r>
          </a:p>
          <a:p>
            <a:pPr marL="0" indent="0">
              <a:buNone/>
            </a:pPr>
            <a:r>
              <a:rPr lang="en-GB" sz="1400" b="1" dirty="0">
                <a:latin typeface="Arial" panose="020B0604020202020204" pitchFamily="34" charset="0"/>
                <a:cs typeface="Arial" panose="020B0604020202020204" pitchFamily="34" charset="0"/>
              </a:rPr>
              <a:t>Policy and practice: </a:t>
            </a:r>
            <a:r>
              <a:rPr lang="en-GB" sz="1400" dirty="0">
                <a:latin typeface="Arial" panose="020B0604020202020204" pitchFamily="34" charset="0"/>
                <a:cs typeface="Arial" panose="020B0604020202020204" pitchFamily="34" charset="0"/>
              </a:rPr>
              <a:t>The Care Act 2014 and Mental Capacity Act 2005 promote wellbeing, choice and autonomy; however, workforce pressures, inequalities and inconsistent implementation can undermine these principles (Age UK, 2024; Giebel et al., 2025).</a:t>
            </a:r>
          </a:p>
          <a:p>
            <a:pPr marL="0" indent="0">
              <a:buNone/>
            </a:pPr>
            <a:r>
              <a:rPr lang="en-GB" sz="1400" b="1" dirty="0">
                <a:latin typeface="Arial" panose="020B0604020202020204" pitchFamily="34" charset="0"/>
                <a:cs typeface="Arial" panose="020B0604020202020204" pitchFamily="34" charset="0"/>
              </a:rPr>
              <a:t>Technological innovation: </a:t>
            </a:r>
            <a:r>
              <a:rPr lang="en-GB" sz="1400" dirty="0">
                <a:latin typeface="Arial" panose="020B0604020202020204" pitchFamily="34" charset="0"/>
                <a:cs typeface="Arial" panose="020B0604020202020204" pitchFamily="34" charset="0"/>
              </a:rPr>
              <a:t>Assistive monitoring, e-care systems, </a:t>
            </a:r>
            <a:r>
              <a:rPr lang="en-GB" sz="1400" dirty="0" err="1">
                <a:latin typeface="Arial" panose="020B0604020202020204" pitchFamily="34" charset="0"/>
                <a:cs typeface="Arial" panose="020B0604020202020204" pitchFamily="34" charset="0"/>
              </a:rPr>
              <a:t>eMAR</a:t>
            </a:r>
            <a:r>
              <a:rPr lang="en-GB" sz="1400" dirty="0">
                <a:latin typeface="Arial" panose="020B0604020202020204" pitchFamily="34" charset="0"/>
                <a:cs typeface="Arial" panose="020B0604020202020204" pitchFamily="34" charset="0"/>
              </a:rPr>
              <a:t> and emerging technologies may enhance safety and care coordination, but effectiveness depends on accessibility, ethical safeguards and staff competence (Greenhalgh et al., 2015; Tian et al., 2024).</a:t>
            </a:r>
          </a:p>
          <a:p>
            <a:pPr marL="0" indent="0">
              <a:buNone/>
            </a:pPr>
            <a:r>
              <a:rPr lang="en-GB" sz="1400" b="1" dirty="0">
                <a:latin typeface="Arial" panose="020B0604020202020204" pitchFamily="34" charset="0"/>
                <a:cs typeface="Arial" panose="020B0604020202020204" pitchFamily="34" charset="0"/>
              </a:rPr>
              <a:t>Case-study evidence: </a:t>
            </a:r>
            <a:r>
              <a:rPr lang="en-GB" sz="1400" dirty="0" err="1">
                <a:latin typeface="Arial" panose="020B0604020202020204" pitchFamily="34" charset="0"/>
                <a:cs typeface="Arial" panose="020B0604020202020204" pitchFamily="34" charset="0"/>
              </a:rPr>
              <a:t>Wadswick</a:t>
            </a:r>
            <a:r>
              <a:rPr lang="en-GB" sz="1400" dirty="0">
                <a:latin typeface="Arial" panose="020B0604020202020204" pitchFamily="34" charset="0"/>
                <a:cs typeface="Arial" panose="020B0604020202020204" pitchFamily="34" charset="0"/>
              </a:rPr>
              <a:t> Green and Meadow Bank demonstrate promising approaches to independence and specialist dementia support, although awards and provider-reported outcomes cannot independently establish long-term effectiveness (</a:t>
            </a:r>
            <a:r>
              <a:rPr lang="en-GB" sz="1400" dirty="0" err="1">
                <a:latin typeface="Arial" panose="020B0604020202020204" pitchFamily="34" charset="0"/>
                <a:cs typeface="Arial" panose="020B0604020202020204" pitchFamily="34" charset="0"/>
              </a:rPr>
              <a:t>Rangeford</a:t>
            </a:r>
            <a:r>
              <a:rPr lang="en-GB" sz="1400" dirty="0">
                <a:latin typeface="Arial" panose="020B0604020202020204" pitchFamily="34" charset="0"/>
                <a:cs typeface="Arial" panose="020B0604020202020204" pitchFamily="34" charset="0"/>
              </a:rPr>
              <a:t> Villages, 2024; HC-One, n.d.; Towers et al., 2021).</a:t>
            </a: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Final Critical Judgement</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Empowerment in later life should not be measured solely by independence or protection, but by the extent to which care preserves dignity, identity, meaningful choice and quality of life. Sustainable improvement requires equitable access, skilled staff, evidence-informed interventions and genuinely person-centred care (Abdi et al., 2019; Damant et al., 2025; NICE, 2018).</a:t>
            </a:r>
          </a:p>
        </p:txBody>
      </p:sp>
    </p:spTree>
    <p:extLst>
      <p:ext uri="{BB962C8B-B14F-4D97-AF65-F5344CB8AC3E}">
        <p14:creationId xmlns:p14="http://schemas.microsoft.com/office/powerpoint/2010/main" val="238251984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4019</Words>
  <Application>Microsoft Office PowerPoint</Application>
  <PresentationFormat>Widescreen</PresentationFormat>
  <Paragraphs>189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Trebuchet MS</vt:lpstr>
      <vt:lpstr>Wingdings 3</vt:lpstr>
      <vt:lpstr>Facet</vt:lpstr>
      <vt:lpstr>Component 1: Presentation Module: BMHP6027 – Empowering the Older Person Student Name: Alexandru-Lavinel Gaiu Student ID: 2332587 Lecturer Name: Tswani Chumalo </vt:lpstr>
      <vt:lpstr>Introduction</vt:lpstr>
      <vt:lpstr>The Aging Population</vt:lpstr>
      <vt:lpstr>Theoretical Frameworks of Aging</vt:lpstr>
      <vt:lpstr>Policy, Legislation and Regulatory Framework</vt:lpstr>
      <vt:lpstr>Current Care and Support Provision in England</vt:lpstr>
      <vt:lpstr>Assisted Living vs Specialist Dementia Care Units </vt:lpstr>
      <vt:lpstr>Critical Evaluation of Assisted Living </vt:lpstr>
      <vt:lpstr>Technological Innovations in Assisted Living </vt:lpstr>
      <vt:lpstr>Case Study 1: Wadswick Green – Assisted Living </vt:lpstr>
      <vt:lpstr>Critical Evaluation of Specialist Dementia Care Units </vt:lpstr>
      <vt:lpstr>Technological Innovations in Specialist Dementia Care </vt:lpstr>
      <vt:lpstr>Recommendations for Improving Care and Empowerment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Alexandru Gaiu (2332587)</dc:creator>
  <cp:lastModifiedBy>Alexandru Gaiu (2332587)</cp:lastModifiedBy>
  <cp:revision>1</cp:revision>
  <dcterms:created xsi:type="dcterms:W3CDTF">2026-10-25T12:45:21Z</dcterms:created>
  <dcterms:modified xsi:type="dcterms:W3CDTF">2026-10-25T15:35:11Z</dcterms:modified>
</cp:coreProperties>
</file>