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1"/>
  </p:notesMasterIdLst>
  <p:sldIdLst>
    <p:sldId id="256" r:id="rId3"/>
    <p:sldId id="749" r:id="rId4"/>
    <p:sldId id="715" r:id="rId5"/>
    <p:sldId id="716" r:id="rId6"/>
    <p:sldId id="717" r:id="rId7"/>
    <p:sldId id="718" r:id="rId8"/>
    <p:sldId id="719" r:id="rId9"/>
    <p:sldId id="720" r:id="rId10"/>
    <p:sldId id="721" r:id="rId11"/>
    <p:sldId id="722" r:id="rId12"/>
    <p:sldId id="723" r:id="rId13"/>
    <p:sldId id="724" r:id="rId14"/>
    <p:sldId id="735" r:id="rId15"/>
    <p:sldId id="738" r:id="rId16"/>
    <p:sldId id="736" r:id="rId17"/>
    <p:sldId id="737" r:id="rId18"/>
    <p:sldId id="734" r:id="rId19"/>
    <p:sldId id="743" r:id="rId20"/>
    <p:sldId id="739" r:id="rId21"/>
    <p:sldId id="740" r:id="rId22"/>
    <p:sldId id="741" r:id="rId23"/>
    <p:sldId id="725" r:id="rId24"/>
    <p:sldId id="727" r:id="rId25"/>
    <p:sldId id="729" r:id="rId26"/>
    <p:sldId id="726" r:id="rId27"/>
    <p:sldId id="731" r:id="rId28"/>
    <p:sldId id="728" r:id="rId29"/>
    <p:sldId id="730" r:id="rId30"/>
    <p:sldId id="745" r:id="rId31"/>
    <p:sldId id="269" r:id="rId32"/>
    <p:sldId id="276" r:id="rId33"/>
    <p:sldId id="272" r:id="rId34"/>
    <p:sldId id="262" r:id="rId35"/>
    <p:sldId id="746" r:id="rId36"/>
    <p:sldId id="377" r:id="rId37"/>
    <p:sldId id="744" r:id="rId38"/>
    <p:sldId id="712" r:id="rId39"/>
    <p:sldId id="546" r:id="rId40"/>
    <p:sldId id="547" r:id="rId41"/>
    <p:sldId id="548" r:id="rId42"/>
    <p:sldId id="526" r:id="rId43"/>
    <p:sldId id="641" r:id="rId44"/>
    <p:sldId id="642" r:id="rId45"/>
    <p:sldId id="643" r:id="rId46"/>
    <p:sldId id="644" r:id="rId47"/>
    <p:sldId id="748" r:id="rId48"/>
    <p:sldId id="645" r:id="rId49"/>
    <p:sldId id="74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B717B-D99D-48C7-82FC-757CDD534D97}" v="12" dt="2022-11-23T09:33:57.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6338" autoAdjust="0"/>
  </p:normalViewPr>
  <p:slideViewPr>
    <p:cSldViewPr snapToGrid="0">
      <p:cViewPr varScale="1">
        <p:scale>
          <a:sx n="85" d="100"/>
          <a:sy n="85" d="100"/>
        </p:scale>
        <p:origin x="84"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5/10/relationships/revisionInfo" Target="revisionInfo.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15CB717B-D99D-48C7-82FC-757CDD534D97}"/>
    <pc:docChg chg="undo custSel addSld modSld">
      <pc:chgData name="Caroline Jawad" userId="ebec8957-a986-4a6f-937a-47250bfdae89" providerId="ADAL" clId="{15CB717B-D99D-48C7-82FC-757CDD534D97}" dt="2022-11-23T09:33:57.429" v="72"/>
      <pc:docMkLst>
        <pc:docMk/>
      </pc:docMkLst>
      <pc:sldChg chg="modSp mod">
        <pc:chgData name="Caroline Jawad" userId="ebec8957-a986-4a6f-937a-47250bfdae89" providerId="ADAL" clId="{15CB717B-D99D-48C7-82FC-757CDD534D97}" dt="2022-11-21T10:30:04.876" v="35" actId="20577"/>
        <pc:sldMkLst>
          <pc:docMk/>
          <pc:sldMk cId="0" sldId="269"/>
        </pc:sldMkLst>
        <pc:spChg chg="mod">
          <ac:chgData name="Caroline Jawad" userId="ebec8957-a986-4a6f-937a-47250bfdae89" providerId="ADAL" clId="{15CB717B-D99D-48C7-82FC-757CDD534D97}" dt="2022-11-21T10:30:04.876" v="35" actId="20577"/>
          <ac:spMkLst>
            <pc:docMk/>
            <pc:sldMk cId="0" sldId="269"/>
            <ac:spMk id="27650" creationId="{1549501C-444A-9225-DDC9-4CCA237435CE}"/>
          </ac:spMkLst>
        </pc:spChg>
      </pc:sldChg>
      <pc:sldChg chg="modSp mod">
        <pc:chgData name="Caroline Jawad" userId="ebec8957-a986-4a6f-937a-47250bfdae89" providerId="ADAL" clId="{15CB717B-D99D-48C7-82FC-757CDD534D97}" dt="2022-11-21T10:36:07.342" v="64" actId="20577"/>
        <pc:sldMkLst>
          <pc:docMk/>
          <pc:sldMk cId="0" sldId="272"/>
        </pc:sldMkLst>
        <pc:spChg chg="mod">
          <ac:chgData name="Caroline Jawad" userId="ebec8957-a986-4a6f-937a-47250bfdae89" providerId="ADAL" clId="{15CB717B-D99D-48C7-82FC-757CDD534D97}" dt="2022-11-21T10:36:07.342" v="64" actId="20577"/>
          <ac:spMkLst>
            <pc:docMk/>
            <pc:sldMk cId="0" sldId="272"/>
            <ac:spMk id="34818" creationId="{955EFAA1-9522-ECA7-B61B-E2F18A6D34CC}"/>
          </ac:spMkLst>
        </pc:spChg>
      </pc:sldChg>
      <pc:sldChg chg="modSp mod modNotesTx">
        <pc:chgData name="Caroline Jawad" userId="ebec8957-a986-4a6f-937a-47250bfdae89" providerId="ADAL" clId="{15CB717B-D99D-48C7-82FC-757CDD534D97}" dt="2022-11-21T09:28:42.641" v="14" actId="20577"/>
        <pc:sldMkLst>
          <pc:docMk/>
          <pc:sldMk cId="3261580004" sldId="743"/>
        </pc:sldMkLst>
        <pc:spChg chg="mod">
          <ac:chgData name="Caroline Jawad" userId="ebec8957-a986-4a6f-937a-47250bfdae89" providerId="ADAL" clId="{15CB717B-D99D-48C7-82FC-757CDD534D97}" dt="2022-11-21T09:28:42.641" v="14" actId="20577"/>
          <ac:spMkLst>
            <pc:docMk/>
            <pc:sldMk cId="3261580004" sldId="743"/>
            <ac:spMk id="3" creationId="{0A62C676-C2FF-7BBE-2473-078A7985037C}"/>
          </ac:spMkLst>
        </pc:spChg>
        <pc:spChg chg="mod">
          <ac:chgData name="Caroline Jawad" userId="ebec8957-a986-4a6f-937a-47250bfdae89" providerId="ADAL" clId="{15CB717B-D99D-48C7-82FC-757CDD534D97}" dt="2022-11-21T09:27:33.990" v="11" actId="27636"/>
          <ac:spMkLst>
            <pc:docMk/>
            <pc:sldMk cId="3261580004" sldId="743"/>
            <ac:spMk id="4" creationId="{826A9817-AF70-857B-527D-B80FD95652C6}"/>
          </ac:spMkLst>
        </pc:spChg>
        <pc:spChg chg="mod">
          <ac:chgData name="Caroline Jawad" userId="ebec8957-a986-4a6f-937a-47250bfdae89" providerId="ADAL" clId="{15CB717B-D99D-48C7-82FC-757CDD534D97}" dt="2022-11-21T09:27:39.715" v="12"/>
          <ac:spMkLst>
            <pc:docMk/>
            <pc:sldMk cId="3261580004" sldId="743"/>
            <ac:spMk id="6" creationId="{DA1DE96A-FFEE-8749-E074-4262C97E38D7}"/>
          </ac:spMkLst>
        </pc:spChg>
      </pc:sldChg>
      <pc:sldChg chg="modSp new mod">
        <pc:chgData name="Caroline Jawad" userId="ebec8957-a986-4a6f-937a-47250bfdae89" providerId="ADAL" clId="{15CB717B-D99D-48C7-82FC-757CDD534D97}" dt="2022-11-21T12:47:20.264" v="71" actId="20577"/>
        <pc:sldMkLst>
          <pc:docMk/>
          <pc:sldMk cId="1883735895" sldId="748"/>
        </pc:sldMkLst>
        <pc:spChg chg="mod">
          <ac:chgData name="Caroline Jawad" userId="ebec8957-a986-4a6f-937a-47250bfdae89" providerId="ADAL" clId="{15CB717B-D99D-48C7-82FC-757CDD534D97}" dt="2022-11-21T12:47:20.264" v="71" actId="20577"/>
          <ac:spMkLst>
            <pc:docMk/>
            <pc:sldMk cId="1883735895" sldId="748"/>
            <ac:spMk id="2" creationId="{A061A45C-29BB-3541-7D4D-D24EDAA816F5}"/>
          </ac:spMkLst>
        </pc:spChg>
        <pc:spChg chg="mod">
          <ac:chgData name="Caroline Jawad" userId="ebec8957-a986-4a6f-937a-47250bfdae89" providerId="ADAL" clId="{15CB717B-D99D-48C7-82FC-757CDD534D97}" dt="2022-11-21T12:47:16.420" v="66"/>
          <ac:spMkLst>
            <pc:docMk/>
            <pc:sldMk cId="1883735895" sldId="748"/>
            <ac:spMk id="3" creationId="{BDCF700C-F436-473A-2B5E-7FC7B2BAFE94}"/>
          </ac:spMkLst>
        </pc:spChg>
      </pc:sldChg>
      <pc:sldChg chg="add">
        <pc:chgData name="Caroline Jawad" userId="ebec8957-a986-4a6f-937a-47250bfdae89" providerId="ADAL" clId="{15CB717B-D99D-48C7-82FC-757CDD534D97}" dt="2022-11-23T09:33:57.429" v="72"/>
        <pc:sldMkLst>
          <pc:docMk/>
          <pc:sldMk cId="4154244929" sldId="74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38C6EC-4D62-4138-82B8-0D1652537C5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3E37D23-002C-4370-9201-1A073B737F7B}">
      <dgm:prSet/>
      <dgm:spPr/>
      <dgm:t>
        <a:bodyPr/>
        <a:lstStyle/>
        <a:p>
          <a:r>
            <a:rPr lang="en-GB"/>
            <a:t>Inductive approach is concerned with the generation of new theory emerging from the data.</a:t>
          </a:r>
          <a:endParaRPr lang="en-US"/>
        </a:p>
      </dgm:t>
    </dgm:pt>
    <dgm:pt modelId="{E4CF4D1C-A676-403A-9DEB-EA8426C42B99}" type="parTrans" cxnId="{DFBDA801-7BBE-4FED-AD1F-AE0533433BD5}">
      <dgm:prSet/>
      <dgm:spPr/>
      <dgm:t>
        <a:bodyPr/>
        <a:lstStyle/>
        <a:p>
          <a:endParaRPr lang="en-US"/>
        </a:p>
      </dgm:t>
    </dgm:pt>
    <dgm:pt modelId="{910CA562-F34F-4BF7-8D20-F68355E98936}" type="sibTrans" cxnId="{DFBDA801-7BBE-4FED-AD1F-AE0533433BD5}">
      <dgm:prSet/>
      <dgm:spPr/>
      <dgm:t>
        <a:bodyPr/>
        <a:lstStyle/>
        <a:p>
          <a:endParaRPr lang="en-US"/>
        </a:p>
      </dgm:t>
    </dgm:pt>
    <dgm:pt modelId="{09710EE6-1B5C-4C0A-9170-C3B939D7E595}">
      <dgm:prSet/>
      <dgm:spPr/>
      <dgm:t>
        <a:bodyPr/>
        <a:lstStyle/>
        <a:p>
          <a:r>
            <a:rPr lang="en-GB"/>
            <a:t>Deductive approach starts with a statement or hypothesis and then tests to see if it’s true through observation.</a:t>
          </a:r>
          <a:endParaRPr lang="en-US"/>
        </a:p>
      </dgm:t>
    </dgm:pt>
    <dgm:pt modelId="{50413134-D8DC-4351-AC5D-54CF0E31E271}" type="parTrans" cxnId="{85853CC5-17C8-4A06-8EFC-0C773DA5CB91}">
      <dgm:prSet/>
      <dgm:spPr/>
      <dgm:t>
        <a:bodyPr/>
        <a:lstStyle/>
        <a:p>
          <a:endParaRPr lang="en-US"/>
        </a:p>
      </dgm:t>
    </dgm:pt>
    <dgm:pt modelId="{861D9336-333F-4EB2-9077-3D9B737B7ECC}" type="sibTrans" cxnId="{85853CC5-17C8-4A06-8EFC-0C773DA5CB91}">
      <dgm:prSet/>
      <dgm:spPr/>
      <dgm:t>
        <a:bodyPr/>
        <a:lstStyle/>
        <a:p>
          <a:endParaRPr lang="en-US"/>
        </a:p>
      </dgm:t>
    </dgm:pt>
    <dgm:pt modelId="{EAD46BDC-8AF0-4140-B9A3-97E126F507C3}" type="pres">
      <dgm:prSet presAssocID="{CE38C6EC-4D62-4138-82B8-0D1652537C56}" presName="vert0" presStyleCnt="0">
        <dgm:presLayoutVars>
          <dgm:dir/>
          <dgm:animOne val="branch"/>
          <dgm:animLvl val="lvl"/>
        </dgm:presLayoutVars>
      </dgm:prSet>
      <dgm:spPr/>
    </dgm:pt>
    <dgm:pt modelId="{48B7BEC8-3D2A-44BF-A526-0C42994809E7}" type="pres">
      <dgm:prSet presAssocID="{E3E37D23-002C-4370-9201-1A073B737F7B}" presName="thickLine" presStyleLbl="alignNode1" presStyleIdx="0" presStyleCnt="2"/>
      <dgm:spPr/>
    </dgm:pt>
    <dgm:pt modelId="{12206FD7-1426-498E-9598-0D10029D1BDC}" type="pres">
      <dgm:prSet presAssocID="{E3E37D23-002C-4370-9201-1A073B737F7B}" presName="horz1" presStyleCnt="0"/>
      <dgm:spPr/>
    </dgm:pt>
    <dgm:pt modelId="{49AD3A85-A6E5-4FD8-9C84-CFABB7C7DA2B}" type="pres">
      <dgm:prSet presAssocID="{E3E37D23-002C-4370-9201-1A073B737F7B}" presName="tx1" presStyleLbl="revTx" presStyleIdx="0" presStyleCnt="2"/>
      <dgm:spPr/>
    </dgm:pt>
    <dgm:pt modelId="{E3A03976-0ECB-4A6F-9A7F-51C1DCFAA2BF}" type="pres">
      <dgm:prSet presAssocID="{E3E37D23-002C-4370-9201-1A073B737F7B}" presName="vert1" presStyleCnt="0"/>
      <dgm:spPr/>
    </dgm:pt>
    <dgm:pt modelId="{F3692A14-69B6-4B6A-9CEA-ACB5B119796A}" type="pres">
      <dgm:prSet presAssocID="{09710EE6-1B5C-4C0A-9170-C3B939D7E595}" presName="thickLine" presStyleLbl="alignNode1" presStyleIdx="1" presStyleCnt="2"/>
      <dgm:spPr/>
    </dgm:pt>
    <dgm:pt modelId="{F9D409C3-81D3-4F48-8F2F-58B7FEA8F3ED}" type="pres">
      <dgm:prSet presAssocID="{09710EE6-1B5C-4C0A-9170-C3B939D7E595}" presName="horz1" presStyleCnt="0"/>
      <dgm:spPr/>
    </dgm:pt>
    <dgm:pt modelId="{3D36F2C9-75DE-4DF6-9039-2EFE5109F4E1}" type="pres">
      <dgm:prSet presAssocID="{09710EE6-1B5C-4C0A-9170-C3B939D7E595}" presName="tx1" presStyleLbl="revTx" presStyleIdx="1" presStyleCnt="2"/>
      <dgm:spPr/>
    </dgm:pt>
    <dgm:pt modelId="{26612B9E-6640-4486-8C18-100570B0A087}" type="pres">
      <dgm:prSet presAssocID="{09710EE6-1B5C-4C0A-9170-C3B939D7E595}" presName="vert1" presStyleCnt="0"/>
      <dgm:spPr/>
    </dgm:pt>
  </dgm:ptLst>
  <dgm:cxnLst>
    <dgm:cxn modelId="{DFBDA801-7BBE-4FED-AD1F-AE0533433BD5}" srcId="{CE38C6EC-4D62-4138-82B8-0D1652537C56}" destId="{E3E37D23-002C-4370-9201-1A073B737F7B}" srcOrd="0" destOrd="0" parTransId="{E4CF4D1C-A676-403A-9DEB-EA8426C42B99}" sibTransId="{910CA562-F34F-4BF7-8D20-F68355E98936}"/>
    <dgm:cxn modelId="{51D70A45-794C-4B7B-AE8B-C7F886C4AE9C}" type="presOf" srcId="{09710EE6-1B5C-4C0A-9170-C3B939D7E595}" destId="{3D36F2C9-75DE-4DF6-9039-2EFE5109F4E1}" srcOrd="0" destOrd="0" presId="urn:microsoft.com/office/officeart/2008/layout/LinedList"/>
    <dgm:cxn modelId="{A66D2DA5-1FDD-4EFA-826F-C06A68636873}" type="presOf" srcId="{CE38C6EC-4D62-4138-82B8-0D1652537C56}" destId="{EAD46BDC-8AF0-4140-B9A3-97E126F507C3}" srcOrd="0" destOrd="0" presId="urn:microsoft.com/office/officeart/2008/layout/LinedList"/>
    <dgm:cxn modelId="{E5B92EA7-CA83-45C0-98EA-A7713001916F}" type="presOf" srcId="{E3E37D23-002C-4370-9201-1A073B737F7B}" destId="{49AD3A85-A6E5-4FD8-9C84-CFABB7C7DA2B}" srcOrd="0" destOrd="0" presId="urn:microsoft.com/office/officeart/2008/layout/LinedList"/>
    <dgm:cxn modelId="{85853CC5-17C8-4A06-8EFC-0C773DA5CB91}" srcId="{CE38C6EC-4D62-4138-82B8-0D1652537C56}" destId="{09710EE6-1B5C-4C0A-9170-C3B939D7E595}" srcOrd="1" destOrd="0" parTransId="{50413134-D8DC-4351-AC5D-54CF0E31E271}" sibTransId="{861D9336-333F-4EB2-9077-3D9B737B7ECC}"/>
    <dgm:cxn modelId="{C306D791-A32F-4314-9D93-2F5BF9E57596}" type="presParOf" srcId="{EAD46BDC-8AF0-4140-B9A3-97E126F507C3}" destId="{48B7BEC8-3D2A-44BF-A526-0C42994809E7}" srcOrd="0" destOrd="0" presId="urn:microsoft.com/office/officeart/2008/layout/LinedList"/>
    <dgm:cxn modelId="{6115A843-4B1D-49F2-90FC-15931660B6AE}" type="presParOf" srcId="{EAD46BDC-8AF0-4140-B9A3-97E126F507C3}" destId="{12206FD7-1426-498E-9598-0D10029D1BDC}" srcOrd="1" destOrd="0" presId="urn:microsoft.com/office/officeart/2008/layout/LinedList"/>
    <dgm:cxn modelId="{E66208BB-1217-48B8-A9F3-D4DACBF0070C}" type="presParOf" srcId="{12206FD7-1426-498E-9598-0D10029D1BDC}" destId="{49AD3A85-A6E5-4FD8-9C84-CFABB7C7DA2B}" srcOrd="0" destOrd="0" presId="urn:microsoft.com/office/officeart/2008/layout/LinedList"/>
    <dgm:cxn modelId="{DFDFB9C2-7DE9-4ADF-A2E9-DD7B04F20B6A}" type="presParOf" srcId="{12206FD7-1426-498E-9598-0D10029D1BDC}" destId="{E3A03976-0ECB-4A6F-9A7F-51C1DCFAA2BF}" srcOrd="1" destOrd="0" presId="urn:microsoft.com/office/officeart/2008/layout/LinedList"/>
    <dgm:cxn modelId="{08618D60-D464-4312-95D8-A1C6BF6A09B4}" type="presParOf" srcId="{EAD46BDC-8AF0-4140-B9A3-97E126F507C3}" destId="{F3692A14-69B6-4B6A-9CEA-ACB5B119796A}" srcOrd="2" destOrd="0" presId="urn:microsoft.com/office/officeart/2008/layout/LinedList"/>
    <dgm:cxn modelId="{8AABFC7B-5BD5-4A90-8C01-7DA35E9E516C}" type="presParOf" srcId="{EAD46BDC-8AF0-4140-B9A3-97E126F507C3}" destId="{F9D409C3-81D3-4F48-8F2F-58B7FEA8F3ED}" srcOrd="3" destOrd="0" presId="urn:microsoft.com/office/officeart/2008/layout/LinedList"/>
    <dgm:cxn modelId="{1418EF7F-5F46-4879-8882-E3487F9960CF}" type="presParOf" srcId="{F9D409C3-81D3-4F48-8F2F-58B7FEA8F3ED}" destId="{3D36F2C9-75DE-4DF6-9039-2EFE5109F4E1}" srcOrd="0" destOrd="0" presId="urn:microsoft.com/office/officeart/2008/layout/LinedList"/>
    <dgm:cxn modelId="{DFEE631F-C425-48DF-BFCE-404F7E8CA3B2}" type="presParOf" srcId="{F9D409C3-81D3-4F48-8F2F-58B7FEA8F3ED}" destId="{26612B9E-6640-4486-8C18-100570B0A0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267F6-C9EC-4CB0-B4DE-0A9107D03058}" type="doc">
      <dgm:prSet loTypeId="urn:microsoft.com/office/officeart/2005/8/layout/cycle6" loCatId="relationship" qsTypeId="urn:microsoft.com/office/officeart/2005/8/quickstyle/3d1" qsCatId="3D" csTypeId="urn:microsoft.com/office/officeart/2005/8/colors/colorful1" csCatId="colorful" phldr="1"/>
      <dgm:spPr/>
      <dgm:t>
        <a:bodyPr/>
        <a:lstStyle/>
        <a:p>
          <a:endParaRPr lang="en-US"/>
        </a:p>
      </dgm:t>
    </dgm:pt>
    <dgm:pt modelId="{E7BE07AB-B8C9-409E-804D-9E566EBE93BB}">
      <dgm:prSet phldrT="[Text]"/>
      <dgm:spPr/>
      <dgm:t>
        <a:bodyPr/>
        <a:lstStyle/>
        <a:p>
          <a:r>
            <a:rPr lang="en-US" dirty="0"/>
            <a:t>Experiments</a:t>
          </a:r>
        </a:p>
      </dgm:t>
    </dgm:pt>
    <dgm:pt modelId="{2034D25E-D79B-46DF-A366-6611D8AA85F7}" type="parTrans" cxnId="{753D6056-4FEA-4959-8BE7-7D3830362FAB}">
      <dgm:prSet/>
      <dgm:spPr/>
      <dgm:t>
        <a:bodyPr/>
        <a:lstStyle/>
        <a:p>
          <a:endParaRPr lang="en-US"/>
        </a:p>
      </dgm:t>
    </dgm:pt>
    <dgm:pt modelId="{F84BA338-8E24-4067-9072-DC8AECAA4A28}" type="sibTrans" cxnId="{753D6056-4FEA-4959-8BE7-7D3830362FAB}">
      <dgm:prSet/>
      <dgm:spPr/>
      <dgm:t>
        <a:bodyPr/>
        <a:lstStyle/>
        <a:p>
          <a:endParaRPr lang="en-US"/>
        </a:p>
      </dgm:t>
    </dgm:pt>
    <dgm:pt modelId="{7AB9A9BD-2009-4087-BEF3-4D0B336085C9}">
      <dgm:prSet phldrT="[Text]"/>
      <dgm:spPr/>
      <dgm:t>
        <a:bodyPr/>
        <a:lstStyle/>
        <a:p>
          <a:r>
            <a:rPr lang="en-US" dirty="0"/>
            <a:t>Surveys</a:t>
          </a:r>
        </a:p>
      </dgm:t>
    </dgm:pt>
    <dgm:pt modelId="{D6B9506D-8B4A-4044-AB31-5AF0B7FFCA90}" type="parTrans" cxnId="{A5040C2D-45C6-4695-9D0D-B09253D5B617}">
      <dgm:prSet/>
      <dgm:spPr/>
      <dgm:t>
        <a:bodyPr/>
        <a:lstStyle/>
        <a:p>
          <a:endParaRPr lang="en-US"/>
        </a:p>
      </dgm:t>
    </dgm:pt>
    <dgm:pt modelId="{2A442A21-0BAC-4495-B94C-3BDF06C78ED9}" type="sibTrans" cxnId="{A5040C2D-45C6-4695-9D0D-B09253D5B617}">
      <dgm:prSet/>
      <dgm:spPr/>
      <dgm:t>
        <a:bodyPr/>
        <a:lstStyle/>
        <a:p>
          <a:endParaRPr lang="en-US"/>
        </a:p>
      </dgm:t>
    </dgm:pt>
    <dgm:pt modelId="{A267BBBE-91D9-4448-B4B1-70385E5809E6}">
      <dgm:prSet phldrT="[Text]"/>
      <dgm:spPr/>
      <dgm:t>
        <a:bodyPr/>
        <a:lstStyle/>
        <a:p>
          <a:r>
            <a:rPr lang="en-US" dirty="0"/>
            <a:t>Tests</a:t>
          </a:r>
        </a:p>
      </dgm:t>
    </dgm:pt>
    <dgm:pt modelId="{2F3148EF-1C69-4BD7-85E0-7AAF79DDA32A}" type="parTrans" cxnId="{3D73E0EA-62E0-4342-AC4F-51825E7A8CEF}">
      <dgm:prSet/>
      <dgm:spPr/>
      <dgm:t>
        <a:bodyPr/>
        <a:lstStyle/>
        <a:p>
          <a:endParaRPr lang="en-US"/>
        </a:p>
      </dgm:t>
    </dgm:pt>
    <dgm:pt modelId="{48D5868B-1CF5-46AB-83D0-5794703448B1}" type="sibTrans" cxnId="{3D73E0EA-62E0-4342-AC4F-51825E7A8CEF}">
      <dgm:prSet/>
      <dgm:spPr/>
      <dgm:t>
        <a:bodyPr/>
        <a:lstStyle/>
        <a:p>
          <a:endParaRPr lang="en-US"/>
        </a:p>
      </dgm:t>
    </dgm:pt>
    <dgm:pt modelId="{538C5A1F-0409-446A-BD94-C824890CD6B1}" type="pres">
      <dgm:prSet presAssocID="{B14267F6-C9EC-4CB0-B4DE-0A9107D03058}" presName="cycle" presStyleCnt="0">
        <dgm:presLayoutVars>
          <dgm:dir/>
          <dgm:resizeHandles val="exact"/>
        </dgm:presLayoutVars>
      </dgm:prSet>
      <dgm:spPr/>
    </dgm:pt>
    <dgm:pt modelId="{43AE7B86-32D1-457E-9D18-E3C54CB43EFB}" type="pres">
      <dgm:prSet presAssocID="{E7BE07AB-B8C9-409E-804D-9E566EBE93BB}" presName="node" presStyleLbl="node1" presStyleIdx="0" presStyleCnt="3">
        <dgm:presLayoutVars>
          <dgm:bulletEnabled val="1"/>
        </dgm:presLayoutVars>
      </dgm:prSet>
      <dgm:spPr/>
    </dgm:pt>
    <dgm:pt modelId="{A0E295EB-026B-480E-A9EA-7B1D640AF17B}" type="pres">
      <dgm:prSet presAssocID="{E7BE07AB-B8C9-409E-804D-9E566EBE93BB}" presName="spNode" presStyleCnt="0"/>
      <dgm:spPr/>
    </dgm:pt>
    <dgm:pt modelId="{1D77547C-C314-47A4-BF4E-8216F44178C1}" type="pres">
      <dgm:prSet presAssocID="{F84BA338-8E24-4067-9072-DC8AECAA4A28}" presName="sibTrans" presStyleLbl="sibTrans1D1" presStyleIdx="0" presStyleCnt="3"/>
      <dgm:spPr/>
    </dgm:pt>
    <dgm:pt modelId="{2E059D3E-FC73-4107-826B-A2E46CAC0980}" type="pres">
      <dgm:prSet presAssocID="{7AB9A9BD-2009-4087-BEF3-4D0B336085C9}" presName="node" presStyleLbl="node1" presStyleIdx="1" presStyleCnt="3">
        <dgm:presLayoutVars>
          <dgm:bulletEnabled val="1"/>
        </dgm:presLayoutVars>
      </dgm:prSet>
      <dgm:spPr/>
    </dgm:pt>
    <dgm:pt modelId="{F0E7DA21-CEFA-42E2-864E-EE89BB7B5791}" type="pres">
      <dgm:prSet presAssocID="{7AB9A9BD-2009-4087-BEF3-4D0B336085C9}" presName="spNode" presStyleCnt="0"/>
      <dgm:spPr/>
    </dgm:pt>
    <dgm:pt modelId="{6E502B68-B8D9-4D01-94FE-3925A206038C}" type="pres">
      <dgm:prSet presAssocID="{2A442A21-0BAC-4495-B94C-3BDF06C78ED9}" presName="sibTrans" presStyleLbl="sibTrans1D1" presStyleIdx="1" presStyleCnt="3"/>
      <dgm:spPr/>
    </dgm:pt>
    <dgm:pt modelId="{64923E16-58D6-4107-9BE7-8BDB12B6F7E0}" type="pres">
      <dgm:prSet presAssocID="{A267BBBE-91D9-4448-B4B1-70385E5809E6}" presName="node" presStyleLbl="node1" presStyleIdx="2" presStyleCnt="3">
        <dgm:presLayoutVars>
          <dgm:bulletEnabled val="1"/>
        </dgm:presLayoutVars>
      </dgm:prSet>
      <dgm:spPr/>
    </dgm:pt>
    <dgm:pt modelId="{C7D0FE31-2CD7-4B5C-BA44-E9C215327CA5}" type="pres">
      <dgm:prSet presAssocID="{A267BBBE-91D9-4448-B4B1-70385E5809E6}" presName="spNode" presStyleCnt="0"/>
      <dgm:spPr/>
    </dgm:pt>
    <dgm:pt modelId="{6B37DE31-83D0-4A05-9D16-D536C1FD5A3F}" type="pres">
      <dgm:prSet presAssocID="{48D5868B-1CF5-46AB-83D0-5794703448B1}" presName="sibTrans" presStyleLbl="sibTrans1D1" presStyleIdx="2" presStyleCnt="3"/>
      <dgm:spPr/>
    </dgm:pt>
  </dgm:ptLst>
  <dgm:cxnLst>
    <dgm:cxn modelId="{88F79A12-1D1F-48BA-BEE1-790EC3D85320}" type="presOf" srcId="{7AB9A9BD-2009-4087-BEF3-4D0B336085C9}" destId="{2E059D3E-FC73-4107-826B-A2E46CAC0980}" srcOrd="0" destOrd="0" presId="urn:microsoft.com/office/officeart/2005/8/layout/cycle6"/>
    <dgm:cxn modelId="{A5040C2D-45C6-4695-9D0D-B09253D5B617}" srcId="{B14267F6-C9EC-4CB0-B4DE-0A9107D03058}" destId="{7AB9A9BD-2009-4087-BEF3-4D0B336085C9}" srcOrd="1" destOrd="0" parTransId="{D6B9506D-8B4A-4044-AB31-5AF0B7FFCA90}" sibTransId="{2A442A21-0BAC-4495-B94C-3BDF06C78ED9}"/>
    <dgm:cxn modelId="{DD9F1E35-CA8A-473E-8019-8C5F560AE6E9}" type="presOf" srcId="{48D5868B-1CF5-46AB-83D0-5794703448B1}" destId="{6B37DE31-83D0-4A05-9D16-D536C1FD5A3F}" srcOrd="0" destOrd="0" presId="urn:microsoft.com/office/officeart/2005/8/layout/cycle6"/>
    <dgm:cxn modelId="{BE9E2F4A-9731-4A7D-8AF3-C001CDB1F0FA}" type="presOf" srcId="{B14267F6-C9EC-4CB0-B4DE-0A9107D03058}" destId="{538C5A1F-0409-446A-BD94-C824890CD6B1}" srcOrd="0" destOrd="0" presId="urn:microsoft.com/office/officeart/2005/8/layout/cycle6"/>
    <dgm:cxn modelId="{753D6056-4FEA-4959-8BE7-7D3830362FAB}" srcId="{B14267F6-C9EC-4CB0-B4DE-0A9107D03058}" destId="{E7BE07AB-B8C9-409E-804D-9E566EBE93BB}" srcOrd="0" destOrd="0" parTransId="{2034D25E-D79B-46DF-A366-6611D8AA85F7}" sibTransId="{F84BA338-8E24-4067-9072-DC8AECAA4A28}"/>
    <dgm:cxn modelId="{F54B4178-4664-41D4-AA84-9AFBAAD72457}" type="presOf" srcId="{F84BA338-8E24-4067-9072-DC8AECAA4A28}" destId="{1D77547C-C314-47A4-BF4E-8216F44178C1}" srcOrd="0" destOrd="0" presId="urn:microsoft.com/office/officeart/2005/8/layout/cycle6"/>
    <dgm:cxn modelId="{6447AB8D-A50E-4484-826B-D8C6052AE6C7}" type="presOf" srcId="{A267BBBE-91D9-4448-B4B1-70385E5809E6}" destId="{64923E16-58D6-4107-9BE7-8BDB12B6F7E0}" srcOrd="0" destOrd="0" presId="urn:microsoft.com/office/officeart/2005/8/layout/cycle6"/>
    <dgm:cxn modelId="{4D3DA6A0-3C8E-4DE7-82E6-A948FD9CFD2D}" type="presOf" srcId="{E7BE07AB-B8C9-409E-804D-9E566EBE93BB}" destId="{43AE7B86-32D1-457E-9D18-E3C54CB43EFB}" srcOrd="0" destOrd="0" presId="urn:microsoft.com/office/officeart/2005/8/layout/cycle6"/>
    <dgm:cxn modelId="{8D8E86B3-B8D2-4E63-9C66-FD623D5E3E87}" type="presOf" srcId="{2A442A21-0BAC-4495-B94C-3BDF06C78ED9}" destId="{6E502B68-B8D9-4D01-94FE-3925A206038C}" srcOrd="0" destOrd="0" presId="urn:microsoft.com/office/officeart/2005/8/layout/cycle6"/>
    <dgm:cxn modelId="{3D73E0EA-62E0-4342-AC4F-51825E7A8CEF}" srcId="{B14267F6-C9EC-4CB0-B4DE-0A9107D03058}" destId="{A267BBBE-91D9-4448-B4B1-70385E5809E6}" srcOrd="2" destOrd="0" parTransId="{2F3148EF-1C69-4BD7-85E0-7AAF79DDA32A}" sibTransId="{48D5868B-1CF5-46AB-83D0-5794703448B1}"/>
    <dgm:cxn modelId="{DE56598C-62E1-4979-8232-C0CACF0DA465}" type="presParOf" srcId="{538C5A1F-0409-446A-BD94-C824890CD6B1}" destId="{43AE7B86-32D1-457E-9D18-E3C54CB43EFB}" srcOrd="0" destOrd="0" presId="urn:microsoft.com/office/officeart/2005/8/layout/cycle6"/>
    <dgm:cxn modelId="{EBF8BD6C-BDB3-4B49-B357-C41EAD3867DD}" type="presParOf" srcId="{538C5A1F-0409-446A-BD94-C824890CD6B1}" destId="{A0E295EB-026B-480E-A9EA-7B1D640AF17B}" srcOrd="1" destOrd="0" presId="urn:microsoft.com/office/officeart/2005/8/layout/cycle6"/>
    <dgm:cxn modelId="{19510E9C-C9B9-4FFA-91DC-361504F62D1F}" type="presParOf" srcId="{538C5A1F-0409-446A-BD94-C824890CD6B1}" destId="{1D77547C-C314-47A4-BF4E-8216F44178C1}" srcOrd="2" destOrd="0" presId="urn:microsoft.com/office/officeart/2005/8/layout/cycle6"/>
    <dgm:cxn modelId="{B518B153-2162-4302-8104-D43EA8189A12}" type="presParOf" srcId="{538C5A1F-0409-446A-BD94-C824890CD6B1}" destId="{2E059D3E-FC73-4107-826B-A2E46CAC0980}" srcOrd="3" destOrd="0" presId="urn:microsoft.com/office/officeart/2005/8/layout/cycle6"/>
    <dgm:cxn modelId="{C49E3A4D-55D2-47A4-8746-4344FA1A494D}" type="presParOf" srcId="{538C5A1F-0409-446A-BD94-C824890CD6B1}" destId="{F0E7DA21-CEFA-42E2-864E-EE89BB7B5791}" srcOrd="4" destOrd="0" presId="urn:microsoft.com/office/officeart/2005/8/layout/cycle6"/>
    <dgm:cxn modelId="{09B46C98-50AD-4B21-9690-4DF68FA1B016}" type="presParOf" srcId="{538C5A1F-0409-446A-BD94-C824890CD6B1}" destId="{6E502B68-B8D9-4D01-94FE-3925A206038C}" srcOrd="5" destOrd="0" presId="urn:microsoft.com/office/officeart/2005/8/layout/cycle6"/>
    <dgm:cxn modelId="{A9BB7390-5F1D-4273-A50E-AC4E271E834F}" type="presParOf" srcId="{538C5A1F-0409-446A-BD94-C824890CD6B1}" destId="{64923E16-58D6-4107-9BE7-8BDB12B6F7E0}" srcOrd="6" destOrd="0" presId="urn:microsoft.com/office/officeart/2005/8/layout/cycle6"/>
    <dgm:cxn modelId="{A0C01CCF-C374-49CD-A701-2AC0C423DB8A}" type="presParOf" srcId="{538C5A1F-0409-446A-BD94-C824890CD6B1}" destId="{C7D0FE31-2CD7-4B5C-BA44-E9C215327CA5}" srcOrd="7" destOrd="0" presId="urn:microsoft.com/office/officeart/2005/8/layout/cycle6"/>
    <dgm:cxn modelId="{55A42F87-5CD8-4290-A4F5-392C3783747C}" type="presParOf" srcId="{538C5A1F-0409-446A-BD94-C824890CD6B1}" destId="{6B37DE31-83D0-4A05-9D16-D536C1FD5A3F}" srcOrd="8"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7BEC8-3D2A-44BF-A526-0C42994809E7}">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AD3A85-A6E5-4FD8-9C84-CFABB7C7DA2B}">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Inductive approach is concerned with the generation of new theory emerging from the data.</a:t>
          </a:r>
          <a:endParaRPr lang="en-US" sz="4100" kern="1200"/>
        </a:p>
      </dsp:txBody>
      <dsp:txXfrm>
        <a:off x="0" y="0"/>
        <a:ext cx="6900512" cy="2768070"/>
      </dsp:txXfrm>
    </dsp:sp>
    <dsp:sp modelId="{F3692A14-69B6-4B6A-9CEA-ACB5B119796A}">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6F2C9-75DE-4DF6-9039-2EFE5109F4E1}">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Deductive approach starts with a statement or hypothesis and then tests to see if it’s true through observation.</a:t>
          </a:r>
          <a:endParaRPr lang="en-US" sz="41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E7B86-32D1-457E-9D18-E3C54CB43EFB}">
      <dsp:nvSpPr>
        <dsp:cNvPr id="0" name=""/>
        <dsp:cNvSpPr/>
      </dsp:nvSpPr>
      <dsp:spPr>
        <a:xfrm>
          <a:off x="2563341" y="1755"/>
          <a:ext cx="2340917" cy="1521596"/>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Experiments</a:t>
          </a:r>
        </a:p>
      </dsp:txBody>
      <dsp:txXfrm>
        <a:off x="2637619" y="76033"/>
        <a:ext cx="2192361" cy="1373040"/>
      </dsp:txXfrm>
    </dsp:sp>
    <dsp:sp modelId="{1D77547C-C314-47A4-BF4E-8216F44178C1}">
      <dsp:nvSpPr>
        <dsp:cNvPr id="0" name=""/>
        <dsp:cNvSpPr/>
      </dsp:nvSpPr>
      <dsp:spPr>
        <a:xfrm>
          <a:off x="1703709" y="762553"/>
          <a:ext cx="4060180" cy="4060180"/>
        </a:xfrm>
        <a:custGeom>
          <a:avLst/>
          <a:gdLst/>
          <a:ahLst/>
          <a:cxnLst/>
          <a:rect l="0" t="0" r="0" b="0"/>
          <a:pathLst>
            <a:path>
              <a:moveTo>
                <a:pt x="3217568" y="383530"/>
              </a:moveTo>
              <a:arcTo wR="2030090" hR="2030090" stAng="18347921" swAng="3648349"/>
            </a:path>
          </a:pathLst>
        </a:custGeom>
        <a:noFill/>
        <a:ln w="9525" cap="flat" cmpd="sng" algn="ctr">
          <a:solidFill>
            <a:schemeClr val="accent2">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2E059D3E-FC73-4107-826B-A2E46CAC0980}">
      <dsp:nvSpPr>
        <dsp:cNvPr id="0" name=""/>
        <dsp:cNvSpPr/>
      </dsp:nvSpPr>
      <dsp:spPr>
        <a:xfrm>
          <a:off x="4321450" y="3046890"/>
          <a:ext cx="2340917" cy="1521596"/>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Surveys</a:t>
          </a:r>
        </a:p>
      </dsp:txBody>
      <dsp:txXfrm>
        <a:off x="4395728" y="3121168"/>
        <a:ext cx="2192361" cy="1373040"/>
      </dsp:txXfrm>
    </dsp:sp>
    <dsp:sp modelId="{6E502B68-B8D9-4D01-94FE-3925A206038C}">
      <dsp:nvSpPr>
        <dsp:cNvPr id="0" name=""/>
        <dsp:cNvSpPr/>
      </dsp:nvSpPr>
      <dsp:spPr>
        <a:xfrm>
          <a:off x="1703709" y="762553"/>
          <a:ext cx="4060180" cy="4060180"/>
        </a:xfrm>
        <a:custGeom>
          <a:avLst/>
          <a:gdLst/>
          <a:ahLst/>
          <a:cxnLst/>
          <a:rect l="0" t="0" r="0" b="0"/>
          <a:pathLst>
            <a:path>
              <a:moveTo>
                <a:pt x="2996524" y="3815382"/>
              </a:moveTo>
              <a:arcTo wR="2030090" hR="2030090" stAng="3694316" swAng="3411367"/>
            </a:path>
          </a:pathLst>
        </a:custGeom>
        <a:noFill/>
        <a:ln w="9525" cap="flat" cmpd="sng" algn="ctr">
          <a:solidFill>
            <a:schemeClr val="accent3">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64923E16-58D6-4107-9BE7-8BDB12B6F7E0}">
      <dsp:nvSpPr>
        <dsp:cNvPr id="0" name=""/>
        <dsp:cNvSpPr/>
      </dsp:nvSpPr>
      <dsp:spPr>
        <a:xfrm>
          <a:off x="805231" y="3046890"/>
          <a:ext cx="2340917" cy="1521596"/>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Tests</a:t>
          </a:r>
        </a:p>
      </dsp:txBody>
      <dsp:txXfrm>
        <a:off x="879509" y="3121168"/>
        <a:ext cx="2192361" cy="1373040"/>
      </dsp:txXfrm>
    </dsp:sp>
    <dsp:sp modelId="{6B37DE31-83D0-4A05-9D16-D536C1FD5A3F}">
      <dsp:nvSpPr>
        <dsp:cNvPr id="0" name=""/>
        <dsp:cNvSpPr/>
      </dsp:nvSpPr>
      <dsp:spPr>
        <a:xfrm>
          <a:off x="1703709" y="762553"/>
          <a:ext cx="4060180" cy="4060180"/>
        </a:xfrm>
        <a:custGeom>
          <a:avLst/>
          <a:gdLst/>
          <a:ahLst/>
          <a:cxnLst/>
          <a:rect l="0" t="0" r="0" b="0"/>
          <a:pathLst>
            <a:path>
              <a:moveTo>
                <a:pt x="13472" y="2263581"/>
              </a:moveTo>
              <a:arcTo wR="2030090" hR="2030090" stAng="10403730" swAng="3648349"/>
            </a:path>
          </a:pathLst>
        </a:custGeom>
        <a:noFill/>
        <a:ln w="9525" cap="flat" cmpd="sng" algn="ctr">
          <a:solidFill>
            <a:schemeClr val="accent4">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34A7C1-E487-491D-8733-21972B8DD29B}"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D6DA4C-AAA0-443B-9CEA-2A4FE192D41C}" type="slidenum">
              <a:rPr lang="en-GB" smtClean="0"/>
              <a:t>‹#›</a:t>
            </a:fld>
            <a:endParaRPr lang="en-GB"/>
          </a:p>
        </p:txBody>
      </p:sp>
    </p:spTree>
    <p:extLst>
      <p:ext uri="{BB962C8B-B14F-4D97-AF65-F5344CB8AC3E}">
        <p14:creationId xmlns:p14="http://schemas.microsoft.com/office/powerpoint/2010/main" val="3300677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setting out in the vast, uncharted, almost mystical realm of academic research tend to have a fairly good idea of the broad area they want to study.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6DA4C-AAA0-443B-9CEA-2A4FE192D41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9521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suggested by </a:t>
            </a:r>
            <a:r>
              <a:rPr lang="en-GB" dirty="0" err="1"/>
              <a:t>Remenyi</a:t>
            </a:r>
            <a:r>
              <a:rPr lang="en-GB" dirty="0"/>
              <a:t> et al. (1998), there are several major questions that require significant consideration by researchers such as „How to research?‟ and „What to research?‟ But central to the </a:t>
            </a:r>
            <a:r>
              <a:rPr lang="en-GB" dirty="0" err="1"/>
              <a:t>researcher‟s</a:t>
            </a:r>
            <a:r>
              <a:rPr lang="en-GB" dirty="0"/>
              <a:t> answers is their perspective on „Why research?‟ There are many practical reasons why a researcher has chosen to engage in research and, in many cases, they may have already decided upon their methodology – qualitative (such as case studies or focus groups), quantitative (such as a mail or telephone survey), or a combination of both. Similarly, what to research may have been chosen for various reasons, such as a </a:t>
            </a:r>
            <a:r>
              <a:rPr lang="en-GB" dirty="0" err="1"/>
              <a:t>researcher‟s</a:t>
            </a:r>
            <a:r>
              <a:rPr lang="en-GB" dirty="0"/>
              <a:t> own academic interests. However, as a researcher reviews the philosophical literature, they quickly appreciate that choosing a research methodology, that is, the how of research, involves something much deeper than practicalities – it necessitates a philosophical solution to „Why research?‟ For example, an extreme post-</a:t>
            </a:r>
            <a:r>
              <a:rPr lang="en-GB" dirty="0" err="1"/>
              <a:t>modernist‟s</a:t>
            </a:r>
            <a:r>
              <a:rPr lang="en-GB" dirty="0"/>
              <a:t> answer would be that „truth‟ does not exist, hence research is redundant as the meaning of anything is indeterminate. 3 Developing a philosophical perspective requires that the researcher make several core assumptions concerning two dimensions: the nature of society and the nature of science (Burrell and Morgan, 1979). The sociological dimension involves a choice between two views of society: regulatory or radical change. </a:t>
            </a:r>
            <a:r>
              <a:rPr lang="en-GB" dirty="0" err="1"/>
              <a:t>Society‟s</a:t>
            </a:r>
            <a:r>
              <a:rPr lang="en-GB" dirty="0"/>
              <a:t> evolvement is seen as either arising from the status quo or from what can be. In a regulatory view of society, the researcher assumes that society evolves rationally. Society is viewed as unified and cohesive, whereas the sociology of radical change views society as in constant conflict as humans struggle to free themselves from the domination of societal structures (Burrell and Morgan, 1979). These contrasting views are the basis of distinct, and often diametrically opposing, schools of thought – a rational view of society is the basis of modernism whereas a radical change perspective underlies post-modernism. The other dimension, science, involves either a subjective or an objective approach to research, and these two major philosophical approaches are delineated by several core assumptions concerning ontology (reality), epistemology (knowledge), human nature (pre-determined or not), and methodology. Whatever their sociological persuasion, the researcher will find that these assumptions are consequential to each other, that is, their view of ontology effects their epistemological persuasion which, in turn, effects their view of human nature, consequently, choice of methodology logically follows the assumptions the researcher has already made. However, as discussed later, the researcher should be aware that their philosophical assumptions might have a significant impact on “What to research?”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6DA4C-AAA0-443B-9CEA-2A4FE192D41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0287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Epistemology modifies methodology and justifies the knowledge produced </a:t>
            </a:r>
          </a:p>
        </p:txBody>
      </p:sp>
      <p:sp>
        <p:nvSpPr>
          <p:cNvPr id="4" name="Slide Number Placeholder 3"/>
          <p:cNvSpPr>
            <a:spLocks noGrp="1"/>
          </p:cNvSpPr>
          <p:nvPr>
            <p:ph type="sldNum" sz="quarter" idx="5"/>
          </p:nvPr>
        </p:nvSpPr>
        <p:spPr/>
        <p:txBody>
          <a:bodyPr/>
          <a:lstStyle/>
          <a:p>
            <a:fld id="{8C06C747-5A77-416E-BE76-EC4D6C4C8D9F}" type="slidenum">
              <a:rPr lang="en-GB" smtClean="0"/>
              <a:t>8</a:t>
            </a:fld>
            <a:endParaRPr lang="en-GB"/>
          </a:p>
        </p:txBody>
      </p:sp>
    </p:spTree>
    <p:extLst>
      <p:ext uri="{BB962C8B-B14F-4D97-AF65-F5344CB8AC3E}">
        <p14:creationId xmlns:p14="http://schemas.microsoft.com/office/powerpoint/2010/main" val="3973833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6DA4C-AAA0-443B-9CEA-2A4FE192D41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1270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need to raise research awareness of paradigm and the philosophical underpinnings of three major research paradigms, known as Positivistic, Interpretive and Critical. Their theoretical and philosophical issues are addressed in the light of ontological, epistemological and methodological positions.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14E1D2-316A-48F9-81F0-DB643534DB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3595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normative paradigm (or model) contains two major orienting ideas (Douglas, 1973): first, that human behaviour is essentially rule-governed; and second, that it should be investigated by the methods of natural science. Normative studies are positivist. Normative studies are objective. </a:t>
            </a:r>
          </a:p>
          <a:p>
            <a:endParaRPr lang="en-GB" dirty="0"/>
          </a:p>
        </p:txBody>
      </p:sp>
      <p:sp>
        <p:nvSpPr>
          <p:cNvPr id="4" name="Slide Number Placeholder 3"/>
          <p:cNvSpPr>
            <a:spLocks noGrp="1"/>
          </p:cNvSpPr>
          <p:nvPr>
            <p:ph type="sldNum" sz="quarter" idx="5"/>
          </p:nvPr>
        </p:nvSpPr>
        <p:spPr/>
        <p:txBody>
          <a:bodyPr/>
          <a:lstStyle/>
          <a:p>
            <a:fld id="{9ED6DA4C-AAA0-443B-9CEA-2A4FE192D41C}" type="slidenum">
              <a:rPr lang="en-GB" smtClean="0"/>
              <a:t>18</a:t>
            </a:fld>
            <a:endParaRPr lang="en-GB"/>
          </a:p>
        </p:txBody>
      </p:sp>
    </p:spTree>
    <p:extLst>
      <p:ext uri="{BB962C8B-B14F-4D97-AF65-F5344CB8AC3E}">
        <p14:creationId xmlns:p14="http://schemas.microsoft.com/office/powerpoint/2010/main" val="2120545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14E1D2-316A-48F9-81F0-DB643534DB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086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Following the positivist approach, you would construct a survey to administer to randomly selected households in two groups: those your organization has helped and others in the same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who are not involved with your organization. You ask the same questions of everyone you survey: how much they earn, how much housing costs them now and how much it cost in the past, and how long they have lived where they now live. You also ascertain the age of the housing, its size, how many modern amenities it has, and similar indicators of housing quality. You might then ask people to rate on a scale of 1 to 5 their degree of satisfaction with their housing, the safety of the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the ease of getting jobs, and their children’s access to schools or playgrounds. </a:t>
            </a:r>
          </a:p>
          <a:p>
            <a:r>
              <a:rPr lang="en-GB" sz="1200" kern="1200" dirty="0">
                <a:solidFill>
                  <a:schemeClr val="tx1"/>
                </a:solidFill>
                <a:effectLst/>
                <a:latin typeface="+mn-lt"/>
                <a:ea typeface="+mn-ea"/>
                <a:cs typeface="+mn-cs"/>
              </a:rPr>
              <a:t>Positivists and most interpretivist researchers would accept as meaningful the statistics on the average costs of housing and those on the length of time people have lived in their present locations. However, interpretivist researchers might question whether individuals would understand the question about housing satisfaction the same way. Some may be easily satisfied and others hard to please—they might rate the same housing improvements differently. A response of 3 from one person might be equivalent to a response of 5 from someone else. And what does it mean to get a job more easily? Does it mean more quickly? Does it mean easier to reach by public transportation? Does it mean easier to get a good job, or any job at all? To the interpretivist, it would not be clear what the respondents meant if they said yes, it was easier now to get a good job. In addition, the interpretivist might question whether the survey included questions on program participants’ most important concerns. </a:t>
            </a:r>
          </a:p>
          <a:p>
            <a:r>
              <a:rPr lang="en-GB" sz="1200" kern="1200" dirty="0">
                <a:solidFill>
                  <a:schemeClr val="tx1"/>
                </a:solidFill>
                <a:effectLst/>
                <a:latin typeface="+mn-lt"/>
                <a:ea typeface="+mn-ea"/>
                <a:cs typeface="+mn-cs"/>
              </a:rPr>
              <a:t>At this point, the interpretivist would probably shift into in-depth interviews, first asking pro- gram participants about their experiences and then guiding interviewees to reflect on what the change in housing has meant to them, the pros and cons of the move, without imposing the precise topics to be covered. Some of what is discussed might be the same topics that were on the survey, though discussed in more detail. Your interviewees might say that their children are getting a better education, then add that their kids are doing better in school, that they have more friends and seem happier now that they don’t have to move so often. And the teachers seem to know the kids better and can help them when they have problems with school work. Or perhaps the less structured interviews would lead to unanticipated insights. For instance, you might discover that those who bought homes from your organization gained the self-confidence needed to join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group that works to keep their communities safe. To those helped by the program, the improved housing was as much about self-respect and empowerment as it was about having more space, better appliances, and more stability. You probably would not have thought about asking about this broader impact if you hadn’t let people tell you what was important to them. </a:t>
            </a:r>
          </a:p>
          <a:p>
            <a:r>
              <a:rPr lang="en-GB" sz="1200" kern="1200" dirty="0">
                <a:solidFill>
                  <a:schemeClr val="tx1"/>
                </a:solidFill>
                <a:effectLst/>
                <a:latin typeface="+mn-lt"/>
                <a:ea typeface="+mn-ea"/>
                <a:cs typeface="+mn-cs"/>
              </a:rPr>
              <a:t>Which approach is better and more appropriate? The answer in this case is probably that both are necessary and useful; they supplement each other, especially if the survey and the in-depth interviews were done separately, each following the assumptions of its own paradigm.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41</a:t>
            </a:fld>
            <a:endParaRPr lang="en-US"/>
          </a:p>
        </p:txBody>
      </p:sp>
    </p:spTree>
    <p:extLst>
      <p:ext uri="{BB962C8B-B14F-4D97-AF65-F5344CB8AC3E}">
        <p14:creationId xmlns:p14="http://schemas.microsoft.com/office/powerpoint/2010/main" val="2248689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0D97-F20E-23AF-F1FF-B747A47923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98F9EA-F990-E9B2-D15F-B5449F6C7E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6FADE5-DE68-FCAB-AE3B-21289B11E8D3}"/>
              </a:ext>
            </a:extLst>
          </p:cNvPr>
          <p:cNvSpPr>
            <a:spLocks noGrp="1"/>
          </p:cNvSpPr>
          <p:nvPr>
            <p:ph type="dt" sz="half" idx="10"/>
          </p:nvPr>
        </p:nvSpPr>
        <p:spPr/>
        <p:txBody>
          <a:bodyPr/>
          <a:lstStyle/>
          <a:p>
            <a:fld id="{D08C015E-6435-4F7C-9781-B76E13C616C6}" type="datetime1">
              <a:rPr lang="en-US" smtClean="0"/>
              <a:t>11/23/2022</a:t>
            </a:fld>
            <a:endParaRPr lang="en-GB"/>
          </a:p>
        </p:txBody>
      </p:sp>
      <p:sp>
        <p:nvSpPr>
          <p:cNvPr id="5" name="Footer Placeholder 4">
            <a:extLst>
              <a:ext uri="{FF2B5EF4-FFF2-40B4-BE49-F238E27FC236}">
                <a16:creationId xmlns:a16="http://schemas.microsoft.com/office/drawing/2014/main" id="{A596F2A3-DCC5-3B6E-2DE7-1F65577875C9}"/>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0AC9CFA1-CBFD-358B-90C4-66EE44F5F5B7}"/>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134741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7A2C1-1E37-DBC8-DDA0-3FDA1B59D2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AC1480-5682-B8D9-6D5C-06D3F9AF07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F49C0C-4A27-279E-D082-AB4C4B07350A}"/>
              </a:ext>
            </a:extLst>
          </p:cNvPr>
          <p:cNvSpPr>
            <a:spLocks noGrp="1"/>
          </p:cNvSpPr>
          <p:nvPr>
            <p:ph type="dt" sz="half" idx="10"/>
          </p:nvPr>
        </p:nvSpPr>
        <p:spPr/>
        <p:txBody>
          <a:bodyPr/>
          <a:lstStyle/>
          <a:p>
            <a:fld id="{82C9D86E-1F5D-4BD3-8080-1D1B8A7C3260}" type="datetime1">
              <a:rPr lang="en-US" smtClean="0"/>
              <a:t>11/23/2022</a:t>
            </a:fld>
            <a:endParaRPr lang="en-GB"/>
          </a:p>
        </p:txBody>
      </p:sp>
      <p:sp>
        <p:nvSpPr>
          <p:cNvPr id="5" name="Footer Placeholder 4">
            <a:extLst>
              <a:ext uri="{FF2B5EF4-FFF2-40B4-BE49-F238E27FC236}">
                <a16:creationId xmlns:a16="http://schemas.microsoft.com/office/drawing/2014/main" id="{8D907D63-BB92-2E01-2AC7-374E6E4D6425}"/>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3B2F3F62-BA98-BDA7-A67F-FD32EEDD6287}"/>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310247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39322-543C-DACB-5A20-0AB03B624D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4EA28C-E674-FC54-BB05-F658B4038F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4E40FB-72E2-FE51-9DE1-0B638C6576B7}"/>
              </a:ext>
            </a:extLst>
          </p:cNvPr>
          <p:cNvSpPr>
            <a:spLocks noGrp="1"/>
          </p:cNvSpPr>
          <p:nvPr>
            <p:ph type="dt" sz="half" idx="10"/>
          </p:nvPr>
        </p:nvSpPr>
        <p:spPr/>
        <p:txBody>
          <a:bodyPr/>
          <a:lstStyle/>
          <a:p>
            <a:fld id="{1533C685-2B53-4F94-BFC9-A20E73FADDFF}" type="datetime1">
              <a:rPr lang="en-US" smtClean="0"/>
              <a:t>11/23/2022</a:t>
            </a:fld>
            <a:endParaRPr lang="en-GB"/>
          </a:p>
        </p:txBody>
      </p:sp>
      <p:sp>
        <p:nvSpPr>
          <p:cNvPr id="5" name="Footer Placeholder 4">
            <a:extLst>
              <a:ext uri="{FF2B5EF4-FFF2-40B4-BE49-F238E27FC236}">
                <a16:creationId xmlns:a16="http://schemas.microsoft.com/office/drawing/2014/main" id="{807E69E7-53B3-9337-2B55-1AAF7EC7A974}"/>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EA944993-5107-C5F4-A325-E64CE1C322DF}"/>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3450043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B1705-8069-2708-6123-918C45A52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CDB6E4-D40A-35C6-AADD-F8E5F200F5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53565E-EF82-B1E6-97CE-9399501792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472B6-F8D7-CB8A-1FE7-ABAA3C732968}"/>
              </a:ext>
            </a:extLst>
          </p:cNvPr>
          <p:cNvSpPr>
            <a:spLocks noGrp="1"/>
          </p:cNvSpPr>
          <p:nvPr>
            <p:ph type="dt" sz="half" idx="10"/>
          </p:nvPr>
        </p:nvSpPr>
        <p:spPr/>
        <p:txBody>
          <a:bodyPr/>
          <a:lstStyle/>
          <a:p>
            <a:fld id="{900C9B58-879E-405A-9394-1229B4892C5B}" type="datetime1">
              <a:rPr lang="en-US" smtClean="0"/>
              <a:t>11/23/2022</a:t>
            </a:fld>
            <a:endParaRPr lang="en-GB"/>
          </a:p>
        </p:txBody>
      </p:sp>
      <p:sp>
        <p:nvSpPr>
          <p:cNvPr id="6" name="Footer Placeholder 5">
            <a:extLst>
              <a:ext uri="{FF2B5EF4-FFF2-40B4-BE49-F238E27FC236}">
                <a16:creationId xmlns:a16="http://schemas.microsoft.com/office/drawing/2014/main" id="{6E344D84-4F19-70E5-838F-0B61CBE603DA}"/>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7" name="Slide Number Placeholder 6">
            <a:extLst>
              <a:ext uri="{FF2B5EF4-FFF2-40B4-BE49-F238E27FC236}">
                <a16:creationId xmlns:a16="http://schemas.microsoft.com/office/drawing/2014/main" id="{0BB820EE-C43E-2962-D9C0-C503ED5D2C56}"/>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3322323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A66C5-B672-C67F-C90F-EA6C34BA0E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610BA0-2404-5819-86A4-8BC0C2E981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1DCEAE-686A-B232-45B1-FE69D005A3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975146-42F4-F3DD-B3BF-5BFC77D872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F72307-F330-C164-E464-0D041B9CEB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6BDBA6-A6CC-65AF-EE2D-27E8806471B4}"/>
              </a:ext>
            </a:extLst>
          </p:cNvPr>
          <p:cNvSpPr>
            <a:spLocks noGrp="1"/>
          </p:cNvSpPr>
          <p:nvPr>
            <p:ph type="dt" sz="half" idx="10"/>
          </p:nvPr>
        </p:nvSpPr>
        <p:spPr/>
        <p:txBody>
          <a:bodyPr/>
          <a:lstStyle/>
          <a:p>
            <a:fld id="{C277B0FF-D7B0-46AB-A30C-5E5D2B83C1BD}" type="datetime1">
              <a:rPr lang="en-US" smtClean="0"/>
              <a:t>11/23/2022</a:t>
            </a:fld>
            <a:endParaRPr lang="en-GB"/>
          </a:p>
        </p:txBody>
      </p:sp>
      <p:sp>
        <p:nvSpPr>
          <p:cNvPr id="8" name="Footer Placeholder 7">
            <a:extLst>
              <a:ext uri="{FF2B5EF4-FFF2-40B4-BE49-F238E27FC236}">
                <a16:creationId xmlns:a16="http://schemas.microsoft.com/office/drawing/2014/main" id="{B1011905-2652-1B4D-5C0A-F15484DB755C}"/>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9" name="Slide Number Placeholder 8">
            <a:extLst>
              <a:ext uri="{FF2B5EF4-FFF2-40B4-BE49-F238E27FC236}">
                <a16:creationId xmlns:a16="http://schemas.microsoft.com/office/drawing/2014/main" id="{C50B697D-B882-016F-64BE-7563B860FFF5}"/>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95387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9B12C-A0C8-D3DE-BD6B-B4988ACE4A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D48A98-59A5-51AF-A8E7-913517FF1DD7}"/>
              </a:ext>
            </a:extLst>
          </p:cNvPr>
          <p:cNvSpPr>
            <a:spLocks noGrp="1"/>
          </p:cNvSpPr>
          <p:nvPr>
            <p:ph type="dt" sz="half" idx="10"/>
          </p:nvPr>
        </p:nvSpPr>
        <p:spPr/>
        <p:txBody>
          <a:bodyPr/>
          <a:lstStyle/>
          <a:p>
            <a:fld id="{7E3AA5E1-F069-4693-9409-A649C6855848}" type="datetime1">
              <a:rPr lang="en-US" smtClean="0"/>
              <a:t>11/23/2022</a:t>
            </a:fld>
            <a:endParaRPr lang="en-GB"/>
          </a:p>
        </p:txBody>
      </p:sp>
      <p:sp>
        <p:nvSpPr>
          <p:cNvPr id="4" name="Footer Placeholder 3">
            <a:extLst>
              <a:ext uri="{FF2B5EF4-FFF2-40B4-BE49-F238E27FC236}">
                <a16:creationId xmlns:a16="http://schemas.microsoft.com/office/drawing/2014/main" id="{F93C65D4-52B2-5F67-275E-06E70E2EFE38}"/>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5" name="Slide Number Placeholder 4">
            <a:extLst>
              <a:ext uri="{FF2B5EF4-FFF2-40B4-BE49-F238E27FC236}">
                <a16:creationId xmlns:a16="http://schemas.microsoft.com/office/drawing/2014/main" id="{F3FD0EEF-D1F2-8B98-6023-0E8A2B5F1D01}"/>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197592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FE45BE-222A-A23F-9F16-8AA63E557765}"/>
              </a:ext>
            </a:extLst>
          </p:cNvPr>
          <p:cNvSpPr>
            <a:spLocks noGrp="1"/>
          </p:cNvSpPr>
          <p:nvPr>
            <p:ph type="dt" sz="half" idx="10"/>
          </p:nvPr>
        </p:nvSpPr>
        <p:spPr/>
        <p:txBody>
          <a:bodyPr/>
          <a:lstStyle/>
          <a:p>
            <a:fld id="{0D5E87E1-BF61-48AA-B980-2E49468E3D11}" type="datetime1">
              <a:rPr lang="en-US" smtClean="0"/>
              <a:t>11/23/2022</a:t>
            </a:fld>
            <a:endParaRPr lang="en-GB"/>
          </a:p>
        </p:txBody>
      </p:sp>
      <p:sp>
        <p:nvSpPr>
          <p:cNvPr id="3" name="Footer Placeholder 2">
            <a:extLst>
              <a:ext uri="{FF2B5EF4-FFF2-40B4-BE49-F238E27FC236}">
                <a16:creationId xmlns:a16="http://schemas.microsoft.com/office/drawing/2014/main" id="{3715029D-86E8-8CCC-CB78-EB0967626D69}"/>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4" name="Slide Number Placeholder 3">
            <a:extLst>
              <a:ext uri="{FF2B5EF4-FFF2-40B4-BE49-F238E27FC236}">
                <a16:creationId xmlns:a16="http://schemas.microsoft.com/office/drawing/2014/main" id="{FE05F247-55FA-12EA-2C9A-DD3DBE62D480}"/>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618437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61F29-C353-0A3D-DA0C-F1B597628D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AE0B07-6023-C0CD-F195-C338013993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687AB9-7CFC-19EC-1C74-0E1ADD39F3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E862B4-B0FD-96E9-1C34-6FC9EE896FD8}"/>
              </a:ext>
            </a:extLst>
          </p:cNvPr>
          <p:cNvSpPr>
            <a:spLocks noGrp="1"/>
          </p:cNvSpPr>
          <p:nvPr>
            <p:ph type="dt" sz="half" idx="10"/>
          </p:nvPr>
        </p:nvSpPr>
        <p:spPr/>
        <p:txBody>
          <a:bodyPr/>
          <a:lstStyle/>
          <a:p>
            <a:fld id="{C63DF7CC-3262-411E-886E-79901CB5CCA0}" type="datetime1">
              <a:rPr lang="en-US" smtClean="0"/>
              <a:t>11/23/2022</a:t>
            </a:fld>
            <a:endParaRPr lang="en-GB"/>
          </a:p>
        </p:txBody>
      </p:sp>
      <p:sp>
        <p:nvSpPr>
          <p:cNvPr id="6" name="Footer Placeholder 5">
            <a:extLst>
              <a:ext uri="{FF2B5EF4-FFF2-40B4-BE49-F238E27FC236}">
                <a16:creationId xmlns:a16="http://schemas.microsoft.com/office/drawing/2014/main" id="{A7F185D3-2FC8-50D4-F5CE-8BC6B06EE432}"/>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7" name="Slide Number Placeholder 6">
            <a:extLst>
              <a:ext uri="{FF2B5EF4-FFF2-40B4-BE49-F238E27FC236}">
                <a16:creationId xmlns:a16="http://schemas.microsoft.com/office/drawing/2014/main" id="{77331EB1-9415-EADF-1779-8DC2DC4FE6D5}"/>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20304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A404A-9530-3673-FD35-9C72D3A88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D89E14-5F1D-D42C-A9BA-EB24356B7B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56671A-EE1A-4786-2C0C-713464EA87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95F42-7DEC-B11B-0544-66638EF8B417}"/>
              </a:ext>
            </a:extLst>
          </p:cNvPr>
          <p:cNvSpPr>
            <a:spLocks noGrp="1"/>
          </p:cNvSpPr>
          <p:nvPr>
            <p:ph type="dt" sz="half" idx="10"/>
          </p:nvPr>
        </p:nvSpPr>
        <p:spPr/>
        <p:txBody>
          <a:bodyPr/>
          <a:lstStyle/>
          <a:p>
            <a:fld id="{98A1C84A-0D23-4D1C-B748-35A261D2AAC1}" type="datetime1">
              <a:rPr lang="en-US" smtClean="0"/>
              <a:t>11/23/2022</a:t>
            </a:fld>
            <a:endParaRPr lang="en-GB"/>
          </a:p>
        </p:txBody>
      </p:sp>
      <p:sp>
        <p:nvSpPr>
          <p:cNvPr id="6" name="Footer Placeholder 5">
            <a:extLst>
              <a:ext uri="{FF2B5EF4-FFF2-40B4-BE49-F238E27FC236}">
                <a16:creationId xmlns:a16="http://schemas.microsoft.com/office/drawing/2014/main" id="{718874ED-3557-7374-4A55-F17097567675}"/>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7" name="Slide Number Placeholder 6">
            <a:extLst>
              <a:ext uri="{FF2B5EF4-FFF2-40B4-BE49-F238E27FC236}">
                <a16:creationId xmlns:a16="http://schemas.microsoft.com/office/drawing/2014/main" id="{8F91C0DE-4054-0BE2-64A1-B7DDC13C153E}"/>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114008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9B4A-8300-011B-6BCB-A1FA3C2B5B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13751C-5312-9168-09BF-531520C74F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578570-1D9B-D211-FB74-B0FB77DE6255}"/>
              </a:ext>
            </a:extLst>
          </p:cNvPr>
          <p:cNvSpPr>
            <a:spLocks noGrp="1"/>
          </p:cNvSpPr>
          <p:nvPr>
            <p:ph type="dt" sz="half" idx="10"/>
          </p:nvPr>
        </p:nvSpPr>
        <p:spPr/>
        <p:txBody>
          <a:bodyPr/>
          <a:lstStyle/>
          <a:p>
            <a:fld id="{B8B2BDEA-F81A-4187-9264-208D28991E12}" type="datetime1">
              <a:rPr lang="en-US" smtClean="0"/>
              <a:t>11/23/2022</a:t>
            </a:fld>
            <a:endParaRPr lang="en-GB"/>
          </a:p>
        </p:txBody>
      </p:sp>
      <p:sp>
        <p:nvSpPr>
          <p:cNvPr id="5" name="Footer Placeholder 4">
            <a:extLst>
              <a:ext uri="{FF2B5EF4-FFF2-40B4-BE49-F238E27FC236}">
                <a16:creationId xmlns:a16="http://schemas.microsoft.com/office/drawing/2014/main" id="{7102C408-579A-77AD-942D-308F44DC76DE}"/>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8D2E32FA-2AF3-26A2-74E9-3D7234FA5C0E}"/>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760143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3E55BC-1750-6C6A-4E9B-17B4584CB8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5B33C5-A61D-7034-DA36-A4CBCEC0D3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007EED-090C-E105-5F43-AC01B62CEA5C}"/>
              </a:ext>
            </a:extLst>
          </p:cNvPr>
          <p:cNvSpPr>
            <a:spLocks noGrp="1"/>
          </p:cNvSpPr>
          <p:nvPr>
            <p:ph type="dt" sz="half" idx="10"/>
          </p:nvPr>
        </p:nvSpPr>
        <p:spPr/>
        <p:txBody>
          <a:bodyPr/>
          <a:lstStyle/>
          <a:p>
            <a:fld id="{4042AE2A-44D2-44AE-86BE-6E38F0223982}" type="datetime1">
              <a:rPr lang="en-US" smtClean="0"/>
              <a:t>11/23/2022</a:t>
            </a:fld>
            <a:endParaRPr lang="en-GB"/>
          </a:p>
        </p:txBody>
      </p:sp>
      <p:sp>
        <p:nvSpPr>
          <p:cNvPr id="5" name="Footer Placeholder 4">
            <a:extLst>
              <a:ext uri="{FF2B5EF4-FFF2-40B4-BE49-F238E27FC236}">
                <a16:creationId xmlns:a16="http://schemas.microsoft.com/office/drawing/2014/main" id="{E33C78A4-D687-30DE-D4BB-0F14FB83A4EA}"/>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E3793932-65A5-1F82-801D-E669C108138C}"/>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8826873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1BC850FE-5342-A641-3A91-96DF8F38BB46}"/>
              </a:ext>
            </a:extLst>
          </p:cNvPr>
          <p:cNvSpPr>
            <a:spLocks noGrp="1"/>
          </p:cNvSpPr>
          <p:nvPr>
            <p:ph type="dt" sz="half" idx="10"/>
          </p:nvPr>
        </p:nvSpPr>
        <p:spPr/>
        <p:txBody>
          <a:bodyPr/>
          <a:lstStyle>
            <a:lvl1pPr>
              <a:defRPr/>
            </a:lvl1pPr>
          </a:lstStyle>
          <a:p>
            <a:fld id="{879B1FC2-AA93-458B-B2F9-6A87AA8281C3}"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80153B21-240D-D341-1D4D-4C19A8F3CE27}"/>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D4BE8C46-28FA-7BDB-94FA-5E4116EDEA08}"/>
              </a:ext>
            </a:extLst>
          </p:cNvPr>
          <p:cNvSpPr>
            <a:spLocks noGrp="1"/>
          </p:cNvSpPr>
          <p:nvPr>
            <p:ph type="sldNum" sz="quarter" idx="12"/>
          </p:nvPr>
        </p:nvSpPr>
        <p:spPr/>
        <p:txBody>
          <a:bodyPr/>
          <a:lstStyle>
            <a:lvl1pPr>
              <a:defRPr/>
            </a:lvl1pPr>
          </a:lstStyle>
          <a:p>
            <a:fld id="{A2408CD1-84FD-4E96-91CD-F9732A987095}" type="slidenum">
              <a:rPr lang="en-AU" altLang="en-US"/>
              <a:pPr/>
              <a:t>‹#›</a:t>
            </a:fld>
            <a:endParaRPr lang="en-AU" altLang="en-US"/>
          </a:p>
        </p:txBody>
      </p:sp>
    </p:spTree>
    <p:extLst>
      <p:ext uri="{BB962C8B-B14F-4D97-AF65-F5344CB8AC3E}">
        <p14:creationId xmlns:p14="http://schemas.microsoft.com/office/powerpoint/2010/main" val="3479157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AC80CB-2173-22EC-3EE2-75886EF1995A}"/>
              </a:ext>
            </a:extLst>
          </p:cNvPr>
          <p:cNvSpPr>
            <a:spLocks noGrp="1"/>
          </p:cNvSpPr>
          <p:nvPr>
            <p:ph type="dt" sz="half" idx="10"/>
          </p:nvPr>
        </p:nvSpPr>
        <p:spPr/>
        <p:txBody>
          <a:bodyPr/>
          <a:lstStyle>
            <a:lvl1pPr>
              <a:defRPr/>
            </a:lvl1pPr>
          </a:lstStyle>
          <a:p>
            <a:fld id="{9AB489F8-624A-4076-9919-69C556577C36}"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D916228B-1ED2-F189-40FF-6FAB2477C41F}"/>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416219E5-9025-16CE-8D5E-17F06277A76C}"/>
              </a:ext>
            </a:extLst>
          </p:cNvPr>
          <p:cNvSpPr>
            <a:spLocks noGrp="1"/>
          </p:cNvSpPr>
          <p:nvPr>
            <p:ph type="sldNum" sz="quarter" idx="12"/>
          </p:nvPr>
        </p:nvSpPr>
        <p:spPr/>
        <p:txBody>
          <a:bodyPr/>
          <a:lstStyle>
            <a:lvl1pPr>
              <a:defRPr/>
            </a:lvl1pPr>
          </a:lstStyle>
          <a:p>
            <a:fld id="{8E9AC7E8-649A-4218-A497-F199790AA549}" type="slidenum">
              <a:rPr lang="en-AU" altLang="en-US"/>
              <a:pPr/>
              <a:t>‹#›</a:t>
            </a:fld>
            <a:endParaRPr lang="en-AU" altLang="en-US"/>
          </a:p>
        </p:txBody>
      </p:sp>
    </p:spTree>
    <p:extLst>
      <p:ext uri="{BB962C8B-B14F-4D97-AF65-F5344CB8AC3E}">
        <p14:creationId xmlns:p14="http://schemas.microsoft.com/office/powerpoint/2010/main" val="10831770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B507BA-8577-DC71-2FE1-E89DF004ED6B}"/>
              </a:ext>
            </a:extLst>
          </p:cNvPr>
          <p:cNvSpPr>
            <a:spLocks noGrp="1"/>
          </p:cNvSpPr>
          <p:nvPr>
            <p:ph type="dt" sz="half" idx="10"/>
          </p:nvPr>
        </p:nvSpPr>
        <p:spPr/>
        <p:txBody>
          <a:bodyPr/>
          <a:lstStyle>
            <a:lvl1pPr>
              <a:defRPr/>
            </a:lvl1pPr>
          </a:lstStyle>
          <a:p>
            <a:fld id="{8774776C-8228-41B0-9834-3F1C7A5C5352}"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E73BFCC6-66FD-5009-D557-4C8F1CED9486}"/>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BC6CF25B-E885-81CE-A508-C7F3AA2E0825}"/>
              </a:ext>
            </a:extLst>
          </p:cNvPr>
          <p:cNvSpPr>
            <a:spLocks noGrp="1"/>
          </p:cNvSpPr>
          <p:nvPr>
            <p:ph type="sldNum" sz="quarter" idx="12"/>
          </p:nvPr>
        </p:nvSpPr>
        <p:spPr/>
        <p:txBody>
          <a:bodyPr/>
          <a:lstStyle>
            <a:lvl1pPr>
              <a:defRPr/>
            </a:lvl1pPr>
          </a:lstStyle>
          <a:p>
            <a:fld id="{EFD844F7-DA15-4EBF-AE7D-C63F2F0F9354}" type="slidenum">
              <a:rPr lang="en-AU" altLang="en-US"/>
              <a:pPr/>
              <a:t>‹#›</a:t>
            </a:fld>
            <a:endParaRPr lang="en-AU" altLang="en-US"/>
          </a:p>
        </p:txBody>
      </p:sp>
    </p:spTree>
    <p:extLst>
      <p:ext uri="{BB962C8B-B14F-4D97-AF65-F5344CB8AC3E}">
        <p14:creationId xmlns:p14="http://schemas.microsoft.com/office/powerpoint/2010/main" val="27053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6FEF1BB-B85E-C0D2-C326-68D6DBF4471C}"/>
              </a:ext>
            </a:extLst>
          </p:cNvPr>
          <p:cNvSpPr>
            <a:spLocks noGrp="1"/>
          </p:cNvSpPr>
          <p:nvPr>
            <p:ph type="dt" sz="half" idx="10"/>
          </p:nvPr>
        </p:nvSpPr>
        <p:spPr/>
        <p:txBody>
          <a:bodyPr/>
          <a:lstStyle>
            <a:lvl1pPr>
              <a:defRPr/>
            </a:lvl1pPr>
          </a:lstStyle>
          <a:p>
            <a:fld id="{B50B9809-3F5D-431A-A27F-0A564B2AE3CD}" type="datetime1">
              <a:rPr lang="en-US" altLang="en-US" smtClean="0"/>
              <a:t>11/23/2022</a:t>
            </a:fld>
            <a:endParaRPr lang="en-US" altLang="en-US"/>
          </a:p>
        </p:txBody>
      </p:sp>
      <p:sp>
        <p:nvSpPr>
          <p:cNvPr id="6" name="Footer Placeholder 4">
            <a:extLst>
              <a:ext uri="{FF2B5EF4-FFF2-40B4-BE49-F238E27FC236}">
                <a16:creationId xmlns:a16="http://schemas.microsoft.com/office/drawing/2014/main" id="{774B924E-636B-828F-ED7D-BD189ED3B289}"/>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7" name="Slide Number Placeholder 5">
            <a:extLst>
              <a:ext uri="{FF2B5EF4-FFF2-40B4-BE49-F238E27FC236}">
                <a16:creationId xmlns:a16="http://schemas.microsoft.com/office/drawing/2014/main" id="{4BA447BC-0B1F-AAB8-6BDE-38E274D771B5}"/>
              </a:ext>
            </a:extLst>
          </p:cNvPr>
          <p:cNvSpPr>
            <a:spLocks noGrp="1"/>
          </p:cNvSpPr>
          <p:nvPr>
            <p:ph type="sldNum" sz="quarter" idx="12"/>
          </p:nvPr>
        </p:nvSpPr>
        <p:spPr/>
        <p:txBody>
          <a:bodyPr/>
          <a:lstStyle>
            <a:lvl1pPr>
              <a:defRPr/>
            </a:lvl1pPr>
          </a:lstStyle>
          <a:p>
            <a:fld id="{51B3788D-D551-4A94-A89C-DDDD39C5CCC1}" type="slidenum">
              <a:rPr lang="en-AU" altLang="en-US"/>
              <a:pPr/>
              <a:t>‹#›</a:t>
            </a:fld>
            <a:endParaRPr lang="en-AU" altLang="en-US"/>
          </a:p>
        </p:txBody>
      </p:sp>
    </p:spTree>
    <p:extLst>
      <p:ext uri="{BB962C8B-B14F-4D97-AF65-F5344CB8AC3E}">
        <p14:creationId xmlns:p14="http://schemas.microsoft.com/office/powerpoint/2010/main" val="2290030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EA4C0056-5843-66BE-AD01-DBDB5238A6A4}"/>
              </a:ext>
            </a:extLst>
          </p:cNvPr>
          <p:cNvSpPr>
            <a:spLocks noGrp="1"/>
          </p:cNvSpPr>
          <p:nvPr>
            <p:ph type="dt" sz="half" idx="10"/>
          </p:nvPr>
        </p:nvSpPr>
        <p:spPr/>
        <p:txBody>
          <a:bodyPr/>
          <a:lstStyle>
            <a:lvl1pPr>
              <a:defRPr/>
            </a:lvl1pPr>
          </a:lstStyle>
          <a:p>
            <a:fld id="{8D1E4961-AC01-4C5C-B08C-F62034270EB8}" type="datetime1">
              <a:rPr lang="en-US" altLang="en-US" smtClean="0"/>
              <a:t>11/23/2022</a:t>
            </a:fld>
            <a:endParaRPr lang="en-US" altLang="en-US"/>
          </a:p>
        </p:txBody>
      </p:sp>
      <p:sp>
        <p:nvSpPr>
          <p:cNvPr id="8" name="Footer Placeholder 4">
            <a:extLst>
              <a:ext uri="{FF2B5EF4-FFF2-40B4-BE49-F238E27FC236}">
                <a16:creationId xmlns:a16="http://schemas.microsoft.com/office/drawing/2014/main" id="{948C818C-5BDA-F40C-51BE-27C555F1EFD8}"/>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9" name="Slide Number Placeholder 5">
            <a:extLst>
              <a:ext uri="{FF2B5EF4-FFF2-40B4-BE49-F238E27FC236}">
                <a16:creationId xmlns:a16="http://schemas.microsoft.com/office/drawing/2014/main" id="{A8D08330-6D80-DFDB-8065-B26F2541A95A}"/>
              </a:ext>
            </a:extLst>
          </p:cNvPr>
          <p:cNvSpPr>
            <a:spLocks noGrp="1"/>
          </p:cNvSpPr>
          <p:nvPr>
            <p:ph type="sldNum" sz="quarter" idx="12"/>
          </p:nvPr>
        </p:nvSpPr>
        <p:spPr/>
        <p:txBody>
          <a:bodyPr/>
          <a:lstStyle>
            <a:lvl1pPr>
              <a:defRPr/>
            </a:lvl1pPr>
          </a:lstStyle>
          <a:p>
            <a:fld id="{5E253F6E-8EA9-4CA0-9FA7-0E15EED6D6C7}" type="slidenum">
              <a:rPr lang="en-AU" altLang="en-US"/>
              <a:pPr/>
              <a:t>‹#›</a:t>
            </a:fld>
            <a:endParaRPr lang="en-AU" altLang="en-US"/>
          </a:p>
        </p:txBody>
      </p:sp>
    </p:spTree>
    <p:extLst>
      <p:ext uri="{BB962C8B-B14F-4D97-AF65-F5344CB8AC3E}">
        <p14:creationId xmlns:p14="http://schemas.microsoft.com/office/powerpoint/2010/main" val="40169938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3F5A651B-5DDF-01C0-5541-00B6F07E1865}"/>
              </a:ext>
            </a:extLst>
          </p:cNvPr>
          <p:cNvSpPr>
            <a:spLocks noGrp="1"/>
          </p:cNvSpPr>
          <p:nvPr>
            <p:ph type="dt" sz="half" idx="10"/>
          </p:nvPr>
        </p:nvSpPr>
        <p:spPr/>
        <p:txBody>
          <a:bodyPr/>
          <a:lstStyle>
            <a:lvl1pPr>
              <a:defRPr/>
            </a:lvl1pPr>
          </a:lstStyle>
          <a:p>
            <a:fld id="{0FC08DC4-3B48-4703-BCF5-8B1A36510773}" type="datetime1">
              <a:rPr lang="en-US" altLang="en-US" smtClean="0"/>
              <a:t>11/23/2022</a:t>
            </a:fld>
            <a:endParaRPr lang="en-US" altLang="en-US"/>
          </a:p>
        </p:txBody>
      </p:sp>
      <p:sp>
        <p:nvSpPr>
          <p:cNvPr id="4" name="Footer Placeholder 4">
            <a:extLst>
              <a:ext uri="{FF2B5EF4-FFF2-40B4-BE49-F238E27FC236}">
                <a16:creationId xmlns:a16="http://schemas.microsoft.com/office/drawing/2014/main" id="{D546FA6B-1385-97ED-7C34-06D7601E15DD}"/>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5" name="Slide Number Placeholder 5">
            <a:extLst>
              <a:ext uri="{FF2B5EF4-FFF2-40B4-BE49-F238E27FC236}">
                <a16:creationId xmlns:a16="http://schemas.microsoft.com/office/drawing/2014/main" id="{E0ADC7D6-480C-EB85-43E8-A7D9CCF3446A}"/>
              </a:ext>
            </a:extLst>
          </p:cNvPr>
          <p:cNvSpPr>
            <a:spLocks noGrp="1"/>
          </p:cNvSpPr>
          <p:nvPr>
            <p:ph type="sldNum" sz="quarter" idx="12"/>
          </p:nvPr>
        </p:nvSpPr>
        <p:spPr/>
        <p:txBody>
          <a:bodyPr/>
          <a:lstStyle>
            <a:lvl1pPr>
              <a:defRPr/>
            </a:lvl1pPr>
          </a:lstStyle>
          <a:p>
            <a:fld id="{06F84F1E-0C96-4F8D-9BF2-C2E5622A6970}" type="slidenum">
              <a:rPr lang="en-AU" altLang="en-US"/>
              <a:pPr/>
              <a:t>‹#›</a:t>
            </a:fld>
            <a:endParaRPr lang="en-AU" altLang="en-US"/>
          </a:p>
        </p:txBody>
      </p:sp>
    </p:spTree>
    <p:extLst>
      <p:ext uri="{BB962C8B-B14F-4D97-AF65-F5344CB8AC3E}">
        <p14:creationId xmlns:p14="http://schemas.microsoft.com/office/powerpoint/2010/main" val="28512838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006D50E-70D1-9B86-9844-CDC8ECD4A1C9}"/>
              </a:ext>
            </a:extLst>
          </p:cNvPr>
          <p:cNvSpPr>
            <a:spLocks noGrp="1"/>
          </p:cNvSpPr>
          <p:nvPr>
            <p:ph type="dt" sz="half" idx="10"/>
          </p:nvPr>
        </p:nvSpPr>
        <p:spPr/>
        <p:txBody>
          <a:bodyPr/>
          <a:lstStyle>
            <a:lvl1pPr>
              <a:defRPr/>
            </a:lvl1pPr>
          </a:lstStyle>
          <a:p>
            <a:fld id="{E0C8B224-F42E-4B4C-94BC-40E53DF51614}" type="datetime1">
              <a:rPr lang="en-US" altLang="en-US" smtClean="0"/>
              <a:t>11/23/2022</a:t>
            </a:fld>
            <a:endParaRPr lang="en-US" altLang="en-US"/>
          </a:p>
        </p:txBody>
      </p:sp>
      <p:sp>
        <p:nvSpPr>
          <p:cNvPr id="3" name="Footer Placeholder 4">
            <a:extLst>
              <a:ext uri="{FF2B5EF4-FFF2-40B4-BE49-F238E27FC236}">
                <a16:creationId xmlns:a16="http://schemas.microsoft.com/office/drawing/2014/main" id="{8ED3A0DB-FF3B-D9F4-D593-70430E487BFD}"/>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4" name="Slide Number Placeholder 5">
            <a:extLst>
              <a:ext uri="{FF2B5EF4-FFF2-40B4-BE49-F238E27FC236}">
                <a16:creationId xmlns:a16="http://schemas.microsoft.com/office/drawing/2014/main" id="{0043C958-52BF-7E1C-BDD0-2FB7AA448B10}"/>
              </a:ext>
            </a:extLst>
          </p:cNvPr>
          <p:cNvSpPr>
            <a:spLocks noGrp="1"/>
          </p:cNvSpPr>
          <p:nvPr>
            <p:ph type="sldNum" sz="quarter" idx="12"/>
          </p:nvPr>
        </p:nvSpPr>
        <p:spPr/>
        <p:txBody>
          <a:bodyPr/>
          <a:lstStyle>
            <a:lvl1pPr>
              <a:defRPr/>
            </a:lvl1pPr>
          </a:lstStyle>
          <a:p>
            <a:fld id="{6B533447-68DF-4DCB-9E87-AB0792111F3C}" type="slidenum">
              <a:rPr lang="en-AU" altLang="en-US"/>
              <a:pPr/>
              <a:t>‹#›</a:t>
            </a:fld>
            <a:endParaRPr lang="en-AU" altLang="en-US"/>
          </a:p>
        </p:txBody>
      </p:sp>
    </p:spTree>
    <p:extLst>
      <p:ext uri="{BB962C8B-B14F-4D97-AF65-F5344CB8AC3E}">
        <p14:creationId xmlns:p14="http://schemas.microsoft.com/office/powerpoint/2010/main" val="15346719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E77250-1C8D-B69D-189A-FC9985537104}"/>
              </a:ext>
            </a:extLst>
          </p:cNvPr>
          <p:cNvSpPr>
            <a:spLocks noGrp="1"/>
          </p:cNvSpPr>
          <p:nvPr>
            <p:ph type="dt" sz="half" idx="10"/>
          </p:nvPr>
        </p:nvSpPr>
        <p:spPr/>
        <p:txBody>
          <a:bodyPr/>
          <a:lstStyle>
            <a:lvl1pPr>
              <a:defRPr/>
            </a:lvl1pPr>
          </a:lstStyle>
          <a:p>
            <a:fld id="{426C7E5C-C19D-4F32-9D8E-D678718BA682}" type="datetime1">
              <a:rPr lang="en-US" altLang="en-US" smtClean="0"/>
              <a:t>11/23/2022</a:t>
            </a:fld>
            <a:endParaRPr lang="en-US" altLang="en-US"/>
          </a:p>
        </p:txBody>
      </p:sp>
      <p:sp>
        <p:nvSpPr>
          <p:cNvPr id="6" name="Footer Placeholder 4">
            <a:extLst>
              <a:ext uri="{FF2B5EF4-FFF2-40B4-BE49-F238E27FC236}">
                <a16:creationId xmlns:a16="http://schemas.microsoft.com/office/drawing/2014/main" id="{D1B8CDE3-78CC-941B-9B65-47F42C2FCE88}"/>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7" name="Slide Number Placeholder 5">
            <a:extLst>
              <a:ext uri="{FF2B5EF4-FFF2-40B4-BE49-F238E27FC236}">
                <a16:creationId xmlns:a16="http://schemas.microsoft.com/office/drawing/2014/main" id="{AFFAC3A0-942C-057A-D12B-63FC3EE9C402}"/>
              </a:ext>
            </a:extLst>
          </p:cNvPr>
          <p:cNvSpPr>
            <a:spLocks noGrp="1"/>
          </p:cNvSpPr>
          <p:nvPr>
            <p:ph type="sldNum" sz="quarter" idx="12"/>
          </p:nvPr>
        </p:nvSpPr>
        <p:spPr/>
        <p:txBody>
          <a:bodyPr/>
          <a:lstStyle>
            <a:lvl1pPr>
              <a:defRPr/>
            </a:lvl1pPr>
          </a:lstStyle>
          <a:p>
            <a:fld id="{06E5D99F-C508-4620-BB32-A4F4F572E6A2}" type="slidenum">
              <a:rPr lang="en-AU" altLang="en-US"/>
              <a:pPr/>
              <a:t>‹#›</a:t>
            </a:fld>
            <a:endParaRPr lang="en-AU" altLang="en-US"/>
          </a:p>
        </p:txBody>
      </p:sp>
    </p:spTree>
    <p:extLst>
      <p:ext uri="{BB962C8B-B14F-4D97-AF65-F5344CB8AC3E}">
        <p14:creationId xmlns:p14="http://schemas.microsoft.com/office/powerpoint/2010/main" val="32572155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41BA406-5E87-2488-CD37-FB058E240C51}"/>
              </a:ext>
            </a:extLst>
          </p:cNvPr>
          <p:cNvSpPr>
            <a:spLocks noGrp="1"/>
          </p:cNvSpPr>
          <p:nvPr>
            <p:ph type="dt" sz="half" idx="10"/>
          </p:nvPr>
        </p:nvSpPr>
        <p:spPr/>
        <p:txBody>
          <a:bodyPr/>
          <a:lstStyle>
            <a:lvl1pPr>
              <a:defRPr/>
            </a:lvl1pPr>
          </a:lstStyle>
          <a:p>
            <a:fld id="{6B4A0F8F-0164-47F0-8EE1-C6D24671BDDD}" type="datetime1">
              <a:rPr lang="en-US" altLang="en-US" smtClean="0"/>
              <a:t>11/23/2022</a:t>
            </a:fld>
            <a:endParaRPr lang="en-US" altLang="en-US"/>
          </a:p>
        </p:txBody>
      </p:sp>
      <p:sp>
        <p:nvSpPr>
          <p:cNvPr id="6" name="Footer Placeholder 4">
            <a:extLst>
              <a:ext uri="{FF2B5EF4-FFF2-40B4-BE49-F238E27FC236}">
                <a16:creationId xmlns:a16="http://schemas.microsoft.com/office/drawing/2014/main" id="{907D8395-3FEF-DAD0-B0A7-7DEE3C413CA2}"/>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7" name="Slide Number Placeholder 5">
            <a:extLst>
              <a:ext uri="{FF2B5EF4-FFF2-40B4-BE49-F238E27FC236}">
                <a16:creationId xmlns:a16="http://schemas.microsoft.com/office/drawing/2014/main" id="{7FCE5144-8A5F-F22F-01AC-8CBC66D01D07}"/>
              </a:ext>
            </a:extLst>
          </p:cNvPr>
          <p:cNvSpPr>
            <a:spLocks noGrp="1"/>
          </p:cNvSpPr>
          <p:nvPr>
            <p:ph type="sldNum" sz="quarter" idx="12"/>
          </p:nvPr>
        </p:nvSpPr>
        <p:spPr/>
        <p:txBody>
          <a:bodyPr/>
          <a:lstStyle>
            <a:lvl1pPr>
              <a:defRPr/>
            </a:lvl1pPr>
          </a:lstStyle>
          <a:p>
            <a:fld id="{CF3EFB07-84C6-4950-B806-4316A88AF6D9}" type="slidenum">
              <a:rPr lang="en-AU" altLang="en-US"/>
              <a:pPr/>
              <a:t>‹#›</a:t>
            </a:fld>
            <a:endParaRPr lang="en-AU" altLang="en-US"/>
          </a:p>
        </p:txBody>
      </p:sp>
    </p:spTree>
    <p:extLst>
      <p:ext uri="{BB962C8B-B14F-4D97-AF65-F5344CB8AC3E}">
        <p14:creationId xmlns:p14="http://schemas.microsoft.com/office/powerpoint/2010/main" val="3872410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432AC7-7CA8-2684-F2C7-234F20DA4736}"/>
              </a:ext>
            </a:extLst>
          </p:cNvPr>
          <p:cNvSpPr>
            <a:spLocks noGrp="1"/>
          </p:cNvSpPr>
          <p:nvPr>
            <p:ph type="dt" sz="half" idx="10"/>
          </p:nvPr>
        </p:nvSpPr>
        <p:spPr/>
        <p:txBody>
          <a:bodyPr/>
          <a:lstStyle>
            <a:lvl1pPr>
              <a:defRPr/>
            </a:lvl1pPr>
          </a:lstStyle>
          <a:p>
            <a:fld id="{68F13749-0AB4-410A-A4BB-152E604BCE8D}"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BE5EDE7E-B197-F77F-7BF8-0EF541D4BE25}"/>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68FCC292-89DA-A315-B5D7-8D1CA3C44984}"/>
              </a:ext>
            </a:extLst>
          </p:cNvPr>
          <p:cNvSpPr>
            <a:spLocks noGrp="1"/>
          </p:cNvSpPr>
          <p:nvPr>
            <p:ph type="sldNum" sz="quarter" idx="12"/>
          </p:nvPr>
        </p:nvSpPr>
        <p:spPr/>
        <p:txBody>
          <a:bodyPr/>
          <a:lstStyle>
            <a:lvl1pPr>
              <a:defRPr/>
            </a:lvl1pPr>
          </a:lstStyle>
          <a:p>
            <a:fld id="{717CB847-FD8E-4409-91A3-BAB95D69A560}" type="slidenum">
              <a:rPr lang="en-AU" altLang="en-US"/>
              <a:pPr/>
              <a:t>‹#›</a:t>
            </a:fld>
            <a:endParaRPr lang="en-AU" altLang="en-US"/>
          </a:p>
        </p:txBody>
      </p:sp>
    </p:spTree>
    <p:extLst>
      <p:ext uri="{BB962C8B-B14F-4D97-AF65-F5344CB8AC3E}">
        <p14:creationId xmlns:p14="http://schemas.microsoft.com/office/powerpoint/2010/main" val="15337353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3433FF-2CAF-4BE4-A552-914E6CF826AF}"/>
              </a:ext>
            </a:extLst>
          </p:cNvPr>
          <p:cNvSpPr>
            <a:spLocks noGrp="1"/>
          </p:cNvSpPr>
          <p:nvPr>
            <p:ph type="dt" sz="half" idx="10"/>
          </p:nvPr>
        </p:nvSpPr>
        <p:spPr/>
        <p:txBody>
          <a:bodyPr/>
          <a:lstStyle>
            <a:lvl1pPr>
              <a:defRPr/>
            </a:lvl1pPr>
          </a:lstStyle>
          <a:p>
            <a:fld id="{41B5394E-4392-421A-BB30-6675086AF721}"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55AD1234-6E81-C162-C329-31F8085FAA6D}"/>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016F82F8-3787-7AEB-3A9E-EA05D31D6478}"/>
              </a:ext>
            </a:extLst>
          </p:cNvPr>
          <p:cNvSpPr>
            <a:spLocks noGrp="1"/>
          </p:cNvSpPr>
          <p:nvPr>
            <p:ph type="sldNum" sz="quarter" idx="12"/>
          </p:nvPr>
        </p:nvSpPr>
        <p:spPr/>
        <p:txBody>
          <a:bodyPr/>
          <a:lstStyle>
            <a:lvl1pPr>
              <a:defRPr/>
            </a:lvl1pPr>
          </a:lstStyle>
          <a:p>
            <a:fld id="{9E6299B8-3A1D-4A0C-A3F1-FE0D56D79470}" type="slidenum">
              <a:rPr lang="en-AU" altLang="en-US"/>
              <a:pPr/>
              <a:t>‹#›</a:t>
            </a:fld>
            <a:endParaRPr lang="en-AU" altLang="en-US"/>
          </a:p>
        </p:txBody>
      </p:sp>
    </p:spTree>
    <p:extLst>
      <p:ext uri="{BB962C8B-B14F-4D97-AF65-F5344CB8AC3E}">
        <p14:creationId xmlns:p14="http://schemas.microsoft.com/office/powerpoint/2010/main" val="23105639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SmartArt Placeholder 2"/>
          <p:cNvSpPr>
            <a:spLocks noGrp="1"/>
          </p:cNvSpPr>
          <p:nvPr>
            <p:ph type="dgm" idx="1"/>
          </p:nvPr>
        </p:nvSpPr>
        <p:spPr>
          <a:xfrm>
            <a:off x="914400" y="1981200"/>
            <a:ext cx="10363200" cy="4114800"/>
          </a:xfrm>
        </p:spPr>
        <p:txBody>
          <a:bodyPr rtlCol="0">
            <a:normAutofit/>
          </a:bodyPr>
          <a:lstStyle/>
          <a:p>
            <a:pPr lvl="0"/>
            <a:endParaRPr lang="en-US" noProof="0"/>
          </a:p>
        </p:txBody>
      </p:sp>
      <p:sp>
        <p:nvSpPr>
          <p:cNvPr id="4" name="Date Placeholder 3">
            <a:extLst>
              <a:ext uri="{FF2B5EF4-FFF2-40B4-BE49-F238E27FC236}">
                <a16:creationId xmlns:a16="http://schemas.microsoft.com/office/drawing/2014/main" id="{8F85BB8E-D156-6CC6-990A-265D800B5E4A}"/>
              </a:ext>
            </a:extLst>
          </p:cNvPr>
          <p:cNvSpPr>
            <a:spLocks noGrp="1"/>
          </p:cNvSpPr>
          <p:nvPr>
            <p:ph type="dt" sz="half" idx="10"/>
          </p:nvPr>
        </p:nvSpPr>
        <p:spPr/>
        <p:txBody>
          <a:bodyPr/>
          <a:lstStyle>
            <a:lvl1pPr>
              <a:defRPr/>
            </a:lvl1pPr>
          </a:lstStyle>
          <a:p>
            <a:fld id="{18773DAE-4DE8-454E-8D63-E7ED46306E25}"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5024F1B1-BADD-F64C-04A3-1AABE98B84F7}"/>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317EA1CA-602B-A1EE-A8FE-DE89A84017B2}"/>
              </a:ext>
            </a:extLst>
          </p:cNvPr>
          <p:cNvSpPr>
            <a:spLocks noGrp="1"/>
          </p:cNvSpPr>
          <p:nvPr>
            <p:ph type="sldNum" sz="quarter" idx="12"/>
          </p:nvPr>
        </p:nvSpPr>
        <p:spPr/>
        <p:txBody>
          <a:bodyPr/>
          <a:lstStyle>
            <a:lvl1pPr>
              <a:defRPr/>
            </a:lvl1pPr>
          </a:lstStyle>
          <a:p>
            <a:fld id="{7918C8A8-007C-474F-BE83-7CF09B1A96A7}" type="slidenum">
              <a:rPr lang="en-AU" altLang="en-US"/>
              <a:pPr/>
              <a:t>‹#›</a:t>
            </a:fld>
            <a:endParaRPr lang="en-AU" altLang="en-US"/>
          </a:p>
        </p:txBody>
      </p:sp>
    </p:spTree>
    <p:extLst>
      <p:ext uri="{BB962C8B-B14F-4D97-AF65-F5344CB8AC3E}">
        <p14:creationId xmlns:p14="http://schemas.microsoft.com/office/powerpoint/2010/main" val="3919224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ACEF9B-C9DE-BF37-F931-FEC23A3950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FA0F82-ECBA-6B1C-8BDE-856020CEE3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07B2BF-82E1-E72F-8384-5925B103E0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52D631-02F2-4CDF-80F3-A1D432C140CB}" type="datetime1">
              <a:rPr lang="en-US" smtClean="0"/>
              <a:t>11/23/2022</a:t>
            </a:fld>
            <a:endParaRPr lang="en-GB"/>
          </a:p>
        </p:txBody>
      </p:sp>
      <p:sp>
        <p:nvSpPr>
          <p:cNvPr id="5" name="Footer Placeholder 4">
            <a:extLst>
              <a:ext uri="{FF2B5EF4-FFF2-40B4-BE49-F238E27FC236}">
                <a16:creationId xmlns:a16="http://schemas.microsoft.com/office/drawing/2014/main" id="{362B0163-12CA-18D2-AB26-059427F476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4C9CC38E-9391-0940-2190-7ED9DB0744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69F42D-8FD9-4BF3-8D93-E79FC38C53EF}" type="slidenum">
              <a:rPr lang="en-GB" smtClean="0"/>
              <a:t>‹#›</a:t>
            </a:fld>
            <a:endParaRPr lang="en-GB"/>
          </a:p>
        </p:txBody>
      </p:sp>
    </p:spTree>
    <p:extLst>
      <p:ext uri="{BB962C8B-B14F-4D97-AF65-F5344CB8AC3E}">
        <p14:creationId xmlns:p14="http://schemas.microsoft.com/office/powerpoint/2010/main" val="4255375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8899A40-9FE3-B76B-A15B-D9DA566F520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9FE79BB7-5520-3CE0-1B43-C857D5463D1B}"/>
              </a:ext>
            </a:extLst>
          </p:cNvPr>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F8D303F3-F5EE-4AD6-C6DB-15661650958F}"/>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fld id="{34017344-0D16-4620-9754-9D758F9749A9}" type="datetime1">
              <a:rPr lang="en-US" altLang="en-US" smtClean="0"/>
              <a:t>11/23/2022</a:t>
            </a:fld>
            <a:endParaRPr lang="en-US" altLang="en-US"/>
          </a:p>
        </p:txBody>
      </p:sp>
      <p:sp>
        <p:nvSpPr>
          <p:cNvPr id="5" name="Footer Placeholder 4">
            <a:extLst>
              <a:ext uri="{FF2B5EF4-FFF2-40B4-BE49-F238E27FC236}">
                <a16:creationId xmlns:a16="http://schemas.microsoft.com/office/drawing/2014/main" id="{5B13D2F0-DCB8-1201-8BE4-FD83A9FB6F7C}"/>
              </a:ext>
            </a:extLst>
          </p:cNvPr>
          <p:cNvSpPr>
            <a:spLocks noGrp="1"/>
          </p:cNvSpPr>
          <p:nvPr>
            <p:ph type="ftr" sz="quarter" idx="3"/>
          </p:nvPr>
        </p:nvSpPr>
        <p:spPr>
          <a:xfrm>
            <a:off x="609600" y="6324601"/>
            <a:ext cx="109728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CA63C6AA-9B4F-4A30-C758-449E108203E8}"/>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59EB0B0A-A1FB-4BF5-9F25-948A1ABB7434}" type="slidenum">
              <a:rPr lang="en-AU" altLang="en-US"/>
              <a:pPr/>
              <a:t>‹#›</a:t>
            </a:fld>
            <a:endParaRPr lang="en-AU" altLang="en-US"/>
          </a:p>
        </p:txBody>
      </p:sp>
    </p:spTree>
    <p:extLst>
      <p:ext uri="{BB962C8B-B14F-4D97-AF65-F5344CB8AC3E}">
        <p14:creationId xmlns:p14="http://schemas.microsoft.com/office/powerpoint/2010/main" val="18121125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notesSlide" Target="../notesSlides/notesSlide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3469B-2168-47FC-5259-339808555E84}"/>
              </a:ext>
            </a:extLst>
          </p:cNvPr>
          <p:cNvSpPr>
            <a:spLocks noGrp="1"/>
          </p:cNvSpPr>
          <p:nvPr>
            <p:ph type="ctrTitle"/>
          </p:nvPr>
        </p:nvSpPr>
        <p:spPr>
          <a:xfrm>
            <a:off x="643468" y="643467"/>
            <a:ext cx="4620584" cy="4567137"/>
          </a:xfrm>
        </p:spPr>
        <p:txBody>
          <a:bodyPr>
            <a:normAutofit/>
          </a:bodyPr>
          <a:lstStyle/>
          <a:p>
            <a:pPr algn="l"/>
            <a:r>
              <a:rPr lang="en-GB" sz="4400" dirty="0"/>
              <a:t>RESEARCH PRINCIPLES AND PHILOSOPHY</a:t>
            </a:r>
          </a:p>
        </p:txBody>
      </p:sp>
      <p:sp>
        <p:nvSpPr>
          <p:cNvPr id="3" name="Subtitle 2">
            <a:extLst>
              <a:ext uri="{FF2B5EF4-FFF2-40B4-BE49-F238E27FC236}">
                <a16:creationId xmlns:a16="http://schemas.microsoft.com/office/drawing/2014/main" id="{4D33FB7C-B88A-420E-056A-293EE72E16E8}"/>
              </a:ext>
            </a:extLst>
          </p:cNvPr>
          <p:cNvSpPr>
            <a:spLocks noGrp="1"/>
          </p:cNvSpPr>
          <p:nvPr>
            <p:ph type="subTitle" idx="1"/>
          </p:nvPr>
        </p:nvSpPr>
        <p:spPr>
          <a:xfrm>
            <a:off x="643467" y="5277684"/>
            <a:ext cx="4620584" cy="775494"/>
          </a:xfrm>
        </p:spPr>
        <p:txBody>
          <a:bodyPr>
            <a:normAutofit/>
          </a:bodyPr>
          <a:lstStyle/>
          <a:p>
            <a:pPr algn="l"/>
            <a:r>
              <a:rPr lang="en-GB" dirty="0"/>
              <a:t>DR CAROLINE JAWAD</a:t>
            </a:r>
          </a:p>
        </p:txBody>
      </p:sp>
      <p:pic>
        <p:nvPicPr>
          <p:cNvPr id="4" name="Picture 3">
            <a:extLst>
              <a:ext uri="{FF2B5EF4-FFF2-40B4-BE49-F238E27FC236}">
                <a16:creationId xmlns:a16="http://schemas.microsoft.com/office/drawing/2014/main" id="{EAAECF09-DCFF-C247-8375-1E9904245ECE}"/>
              </a:ext>
            </a:extLst>
          </p:cNvPr>
          <p:cNvPicPr>
            <a:picLocks noChangeAspect="1"/>
          </p:cNvPicPr>
          <p:nvPr/>
        </p:nvPicPr>
        <p:blipFill rotWithShape="1">
          <a:blip r:embed="rId2"/>
          <a:srcRect t="10705" b="303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73915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lnSpcReduction="10000"/>
          </a:bodyPr>
          <a:lstStyle/>
          <a:p>
            <a:r>
              <a:rPr lang="en-GB" sz="1500" dirty="0"/>
              <a:t>This presentation  will introduce you to some aspects of research methods – but it is NOT intended to replace key reading, such as Bryman, Crotty, Creswell, Maxwell, Denscombe, Denzin, Guba and Lincoln and Cohen.  </a:t>
            </a:r>
          </a:p>
          <a:p>
            <a:r>
              <a:rPr lang="en-GB" sz="1500" b="1" dirty="0"/>
              <a:t>SAUNDERS SHOULD NOT BE USED IN MY MODULES.</a:t>
            </a:r>
          </a:p>
          <a:p>
            <a:r>
              <a:rPr lang="en-GB" sz="1500" dirty="0"/>
              <a:t>You must read key texts and beyond at doctoral level that cover the method and for this you may have to go beyond your modules reading list.</a:t>
            </a:r>
          </a:p>
          <a:p>
            <a:r>
              <a:rPr lang="en-GB" sz="1500" dirty="0"/>
              <a:t>Again some slides will not be focused on and you are expected at this doctoral level to be motivated, engaged and understand the areas you need to explore.</a:t>
            </a:r>
          </a:p>
          <a:p>
            <a:endParaRPr lang="en-GB" sz="15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06F1A-F73D-B2EF-94F9-D980DE4606F8}"/>
              </a:ext>
            </a:extLst>
          </p:cNvPr>
          <p:cNvSpPr>
            <a:spLocks noGrp="1"/>
          </p:cNvSpPr>
          <p:nvPr>
            <p:ph type="title"/>
          </p:nvPr>
        </p:nvSpPr>
        <p:spPr>
          <a:xfrm>
            <a:off x="4965430" y="629268"/>
            <a:ext cx="6586491" cy="1286160"/>
          </a:xfrm>
        </p:spPr>
        <p:txBody>
          <a:bodyPr anchor="b">
            <a:normAutofit/>
          </a:bodyPr>
          <a:lstStyle/>
          <a:p>
            <a:r>
              <a:rPr lang="en-GB"/>
              <a:t>It is tough, I get it !!</a:t>
            </a:r>
          </a:p>
        </p:txBody>
      </p:sp>
      <p:sp>
        <p:nvSpPr>
          <p:cNvPr id="3" name="Content Placeholder 2">
            <a:extLst>
              <a:ext uri="{FF2B5EF4-FFF2-40B4-BE49-F238E27FC236}">
                <a16:creationId xmlns:a16="http://schemas.microsoft.com/office/drawing/2014/main" id="{7E5174C7-D204-B1B9-64B2-E05C2D199A8F}"/>
              </a:ext>
            </a:extLst>
          </p:cNvPr>
          <p:cNvSpPr>
            <a:spLocks noGrp="1"/>
          </p:cNvSpPr>
          <p:nvPr>
            <p:ph idx="1"/>
          </p:nvPr>
        </p:nvSpPr>
        <p:spPr>
          <a:xfrm>
            <a:off x="4965431" y="2438400"/>
            <a:ext cx="6586489" cy="3785419"/>
          </a:xfrm>
        </p:spPr>
        <p:txBody>
          <a:bodyPr>
            <a:normAutofit/>
          </a:bodyPr>
          <a:lstStyle/>
          <a:p>
            <a:r>
              <a:rPr lang="en-GB" sz="1900" dirty="0"/>
              <a:t>Research topic – a big deal </a:t>
            </a:r>
          </a:p>
          <a:p>
            <a:r>
              <a:rPr lang="en-GB" sz="1900" dirty="0"/>
              <a:t>The unforgiving, bleak landscape of research questions and methodologies, quantifiable results, quantitative analyses, statistical tests and conclusions is tough </a:t>
            </a:r>
          </a:p>
          <a:p>
            <a:r>
              <a:rPr lang="en-GB" sz="1900" dirty="0"/>
              <a:t>Academic research can seem daunting for doctoral students - it is designed to be so</a:t>
            </a:r>
          </a:p>
          <a:p>
            <a:r>
              <a:rPr lang="en-GB" sz="1900" dirty="0"/>
              <a:t>To make a contribution to a given field of knowledge you have to learn the language and terms of that discipline </a:t>
            </a:r>
          </a:p>
          <a:p>
            <a:r>
              <a:rPr lang="en-GB" sz="1900" dirty="0"/>
              <a:t>No matter how good your ideas, they are not going anywhere unless you can set them out according to the framework of knowledge production in a given field, which is just a fancy way of saying you need to learn to talk like an academic. </a:t>
            </a:r>
          </a:p>
        </p:txBody>
      </p:sp>
      <p:pic>
        <p:nvPicPr>
          <p:cNvPr id="5" name="Picture 4" descr="Complex maths formulae on a blackboard">
            <a:extLst>
              <a:ext uri="{FF2B5EF4-FFF2-40B4-BE49-F238E27FC236}">
                <a16:creationId xmlns:a16="http://schemas.microsoft.com/office/drawing/2014/main" id="{251299A0-F611-4B98-07D2-7932C2163E93}"/>
              </a:ext>
            </a:extLst>
          </p:cNvPr>
          <p:cNvPicPr>
            <a:picLocks noChangeAspect="1"/>
          </p:cNvPicPr>
          <p:nvPr/>
        </p:nvPicPr>
        <p:blipFill rotWithShape="1">
          <a:blip r:embed="rId3"/>
          <a:srcRect l="32290" r="1836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873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36672-69F8-7D3D-98DB-D8350BC7FA9C}"/>
              </a:ext>
            </a:extLst>
          </p:cNvPr>
          <p:cNvSpPr>
            <a:spLocks noGrp="1"/>
          </p:cNvSpPr>
          <p:nvPr>
            <p:ph type="title"/>
          </p:nvPr>
        </p:nvSpPr>
        <p:spPr/>
        <p:txBody>
          <a:bodyPr/>
          <a:lstStyle/>
          <a:p>
            <a:r>
              <a:rPr lang="en-GB" dirty="0"/>
              <a:t>Lots of questions </a:t>
            </a:r>
          </a:p>
        </p:txBody>
      </p:sp>
      <p:sp>
        <p:nvSpPr>
          <p:cNvPr id="3" name="Content Placeholder 2">
            <a:extLst>
              <a:ext uri="{FF2B5EF4-FFF2-40B4-BE49-F238E27FC236}">
                <a16:creationId xmlns:a16="http://schemas.microsoft.com/office/drawing/2014/main" id="{97013131-6FDA-27F3-15F1-24D6152797A7}"/>
              </a:ext>
            </a:extLst>
          </p:cNvPr>
          <p:cNvSpPr>
            <a:spLocks noGrp="1"/>
          </p:cNvSpPr>
          <p:nvPr>
            <p:ph idx="1"/>
          </p:nvPr>
        </p:nvSpPr>
        <p:spPr/>
        <p:txBody>
          <a:bodyPr>
            <a:normAutofit fontScale="70000" lnSpcReduction="20000"/>
          </a:bodyPr>
          <a:lstStyle/>
          <a:p>
            <a:r>
              <a:rPr lang="en-GB" b="1" dirty="0">
                <a:solidFill>
                  <a:schemeClr val="accent2">
                    <a:lumMod val="75000"/>
                  </a:schemeClr>
                </a:solidFill>
              </a:rPr>
              <a:t>How to research? </a:t>
            </a:r>
            <a:r>
              <a:rPr lang="en-GB" b="1" dirty="0">
                <a:solidFill>
                  <a:schemeClr val="accent1">
                    <a:lumMod val="75000"/>
                  </a:schemeClr>
                </a:solidFill>
              </a:rPr>
              <a:t>What to research? </a:t>
            </a:r>
            <a:r>
              <a:rPr lang="en-GB" b="1" dirty="0">
                <a:solidFill>
                  <a:schemeClr val="accent6">
                    <a:lumMod val="75000"/>
                  </a:schemeClr>
                </a:solidFill>
              </a:rPr>
              <a:t>Why research? </a:t>
            </a:r>
          </a:p>
          <a:p>
            <a:r>
              <a:rPr lang="en-GB" dirty="0"/>
              <a:t>Many practical reasons why a researcher has chosen to engage in research, may have already decided upon their methodology – qualitative (such as case studies or focus groups), quantitative (such as a mail or telephone survey), or a combination of both.</a:t>
            </a:r>
          </a:p>
          <a:p>
            <a:r>
              <a:rPr lang="en-GB" dirty="0"/>
              <a:t>What to research may have been chosen for various reasons, </a:t>
            </a:r>
            <a:r>
              <a:rPr lang="en-GB" dirty="0" err="1"/>
              <a:t>eg</a:t>
            </a:r>
            <a:r>
              <a:rPr lang="en-GB" dirty="0"/>
              <a:t> own academic interests. </a:t>
            </a:r>
          </a:p>
          <a:p>
            <a:r>
              <a:rPr lang="en-GB" dirty="0"/>
              <a:t>As a researcher reviews the philosophical literature, choosing a research methodology, the how of research, involves something much deeper than practicalities – it necessitates a philosophical solution to Why research?</a:t>
            </a:r>
          </a:p>
          <a:p>
            <a:r>
              <a:rPr lang="en-GB" dirty="0"/>
              <a:t>Developing a philosophical perspective requires that the researcher make several core assumptions concerning ontology (reality), epistemology (knowledge) and methodology.</a:t>
            </a:r>
          </a:p>
          <a:p>
            <a:r>
              <a:rPr lang="en-GB" dirty="0"/>
              <a:t>The researcher will find that these assumptions are consequential to each other, that is, their view of ontology effects their epistemological persuasion which affects the choice of methodology logically follows the assumptions the researcher has already made. </a:t>
            </a:r>
          </a:p>
          <a:p>
            <a:r>
              <a:rPr lang="en-GB" dirty="0"/>
              <a:t>And the researcher should be aware that their philosophical assumptions might have a significant impact on “What to research?” </a:t>
            </a:r>
          </a:p>
        </p:txBody>
      </p:sp>
    </p:spTree>
    <p:extLst>
      <p:ext uri="{BB962C8B-B14F-4D97-AF65-F5344CB8AC3E}">
        <p14:creationId xmlns:p14="http://schemas.microsoft.com/office/powerpoint/2010/main" val="256399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32253-7A4A-629E-6398-33E9C26A3C59}"/>
              </a:ext>
            </a:extLst>
          </p:cNvPr>
          <p:cNvSpPr>
            <a:spLocks noGrp="1"/>
          </p:cNvSpPr>
          <p:nvPr>
            <p:ph type="title"/>
          </p:nvPr>
        </p:nvSpPr>
        <p:spPr>
          <a:xfrm>
            <a:off x="1043631" y="809898"/>
            <a:ext cx="9942716" cy="1554480"/>
          </a:xfrm>
        </p:spPr>
        <p:txBody>
          <a:bodyPr anchor="ctr">
            <a:normAutofit/>
          </a:bodyPr>
          <a:lstStyle/>
          <a:p>
            <a:r>
              <a:rPr lang="en-GB" sz="4800"/>
              <a:t>Fundamental facets of research (leaving ontology out)</a:t>
            </a:r>
            <a:endParaRPr lang="en-GB" sz="4800" dirty="0"/>
          </a:p>
        </p:txBody>
      </p:sp>
      <p:sp>
        <p:nvSpPr>
          <p:cNvPr id="3" name="Content Placeholder 2">
            <a:extLst>
              <a:ext uri="{FF2B5EF4-FFF2-40B4-BE49-F238E27FC236}">
                <a16:creationId xmlns:a16="http://schemas.microsoft.com/office/drawing/2014/main" id="{7EE6A69B-FE16-A54E-F4DC-18150F700335}"/>
              </a:ext>
            </a:extLst>
          </p:cNvPr>
          <p:cNvSpPr>
            <a:spLocks noGrp="1"/>
          </p:cNvSpPr>
          <p:nvPr>
            <p:ph idx="1"/>
          </p:nvPr>
        </p:nvSpPr>
        <p:spPr>
          <a:xfrm>
            <a:off x="1045028" y="3017522"/>
            <a:ext cx="9941319" cy="3124658"/>
          </a:xfrm>
        </p:spPr>
        <p:txBody>
          <a:bodyPr anchor="ctr">
            <a:normAutofit/>
          </a:bodyPr>
          <a:lstStyle/>
          <a:p>
            <a:r>
              <a:rPr lang="en-GB" sz="2400"/>
              <a:t>Epistemology, methodology, and method should provide the framework for planning, implementing, and evaluating the quality of qualitative research.</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7881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04514-4A20-D7DC-6288-2364CD4E01FE}"/>
              </a:ext>
            </a:extLst>
          </p:cNvPr>
          <p:cNvSpPr>
            <a:spLocks noGrp="1"/>
          </p:cNvSpPr>
          <p:nvPr>
            <p:ph type="title"/>
          </p:nvPr>
        </p:nvSpPr>
        <p:spPr>
          <a:xfrm>
            <a:off x="1282963" y="1238080"/>
            <a:ext cx="9849751" cy="1349671"/>
          </a:xfrm>
        </p:spPr>
        <p:txBody>
          <a:bodyPr anchor="b">
            <a:normAutofit/>
          </a:bodyPr>
          <a:lstStyle/>
          <a:p>
            <a:r>
              <a:rPr lang="en-GB" sz="5400"/>
              <a:t>Epistemology</a:t>
            </a:r>
          </a:p>
        </p:txBody>
      </p:sp>
      <p:sp>
        <p:nvSpPr>
          <p:cNvPr id="3" name="Content Placeholder 2">
            <a:extLst>
              <a:ext uri="{FF2B5EF4-FFF2-40B4-BE49-F238E27FC236}">
                <a16:creationId xmlns:a16="http://schemas.microsoft.com/office/drawing/2014/main" id="{3EF30329-BAB3-49A7-5436-67F4CBA22C61}"/>
              </a:ext>
            </a:extLst>
          </p:cNvPr>
          <p:cNvSpPr>
            <a:spLocks noGrp="1"/>
          </p:cNvSpPr>
          <p:nvPr>
            <p:ph idx="1"/>
          </p:nvPr>
        </p:nvSpPr>
        <p:spPr>
          <a:xfrm>
            <a:off x="1289304" y="2902913"/>
            <a:ext cx="9849751" cy="3032168"/>
          </a:xfrm>
        </p:spPr>
        <p:txBody>
          <a:bodyPr anchor="ctr">
            <a:normAutofit/>
          </a:bodyPr>
          <a:lstStyle/>
          <a:p>
            <a:r>
              <a:rPr lang="en-GB" sz="2000"/>
              <a:t>Epistemology is "the study of the nature of knowledge and justification" (Schwandt, 2001, p. 71)</a:t>
            </a:r>
          </a:p>
          <a:p>
            <a:r>
              <a:rPr lang="en-GB" sz="2000"/>
              <a:t>Epistemological issues are "issues about an adequate theory of knowledge or justificatory strategy" (Harding, 1987, p. 2). </a:t>
            </a:r>
          </a:p>
          <a:p>
            <a:r>
              <a:rPr lang="en-GB" sz="2000" b="1"/>
              <a:t>In short, epistemology can be thought of as justification of knowledge.</a:t>
            </a:r>
          </a:p>
          <a:p>
            <a:r>
              <a:rPr lang="en-GB" sz="2000"/>
              <a:t>Rubels.</a:t>
            </a:r>
          </a:p>
        </p:txBody>
      </p:sp>
    </p:spTree>
    <p:extLst>
      <p:ext uri="{BB962C8B-B14F-4D97-AF65-F5344CB8AC3E}">
        <p14:creationId xmlns:p14="http://schemas.microsoft.com/office/powerpoint/2010/main" val="1090964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96F8-A5AB-87A6-A34A-42DFB781B14C}"/>
              </a:ext>
            </a:extLst>
          </p:cNvPr>
          <p:cNvSpPr>
            <a:spLocks noGrp="1"/>
          </p:cNvSpPr>
          <p:nvPr>
            <p:ph type="title"/>
          </p:nvPr>
        </p:nvSpPr>
        <p:spPr>
          <a:xfrm>
            <a:off x="1043631" y="809898"/>
            <a:ext cx="9942716" cy="1554480"/>
          </a:xfrm>
        </p:spPr>
        <p:txBody>
          <a:bodyPr anchor="ctr">
            <a:normAutofit/>
          </a:bodyPr>
          <a:lstStyle/>
          <a:p>
            <a:r>
              <a:rPr lang="en-GB" sz="4800"/>
              <a:t>Methodology</a:t>
            </a:r>
          </a:p>
        </p:txBody>
      </p:sp>
      <p:sp>
        <p:nvSpPr>
          <p:cNvPr id="3" name="Content Placeholder 2">
            <a:extLst>
              <a:ext uri="{FF2B5EF4-FFF2-40B4-BE49-F238E27FC236}">
                <a16:creationId xmlns:a16="http://schemas.microsoft.com/office/drawing/2014/main" id="{40FB123E-448C-73E0-1819-AD9D89C26954}"/>
              </a:ext>
            </a:extLst>
          </p:cNvPr>
          <p:cNvSpPr>
            <a:spLocks noGrp="1"/>
          </p:cNvSpPr>
          <p:nvPr>
            <p:ph idx="1"/>
          </p:nvPr>
        </p:nvSpPr>
        <p:spPr>
          <a:xfrm>
            <a:off x="1045028" y="3017522"/>
            <a:ext cx="9941319" cy="3124658"/>
          </a:xfrm>
        </p:spPr>
        <p:txBody>
          <a:bodyPr anchor="ctr">
            <a:normAutofit/>
          </a:bodyPr>
          <a:lstStyle/>
          <a:p>
            <a:r>
              <a:rPr lang="en-GB" sz="2400"/>
              <a:t>A methodology is defined as "a theory and analysis of how research should proceed" (Harding, 1987, p. 2), "analysis of the assumptions, principles, and procedures in a particular approach to inquiry" (Schwandt, 2001, p. 161), or "the study—the description, the explanation, and the justification—of methods, and not the methods themselves" (Kaplan, 1964, p. 18). </a:t>
            </a:r>
          </a:p>
          <a:p>
            <a:r>
              <a:rPr lang="en-GB" sz="2400" b="1"/>
              <a:t>In short, methodology provides justification for the methods of a research project.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979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9C39C-856A-EEF7-A495-7FFA0E57F617}"/>
              </a:ext>
            </a:extLst>
          </p:cNvPr>
          <p:cNvSpPr>
            <a:spLocks noGrp="1"/>
          </p:cNvSpPr>
          <p:nvPr>
            <p:ph type="title"/>
          </p:nvPr>
        </p:nvSpPr>
        <p:spPr>
          <a:xfrm>
            <a:off x="808638" y="386930"/>
            <a:ext cx="9236700" cy="1188950"/>
          </a:xfrm>
        </p:spPr>
        <p:txBody>
          <a:bodyPr anchor="b">
            <a:normAutofit/>
          </a:bodyPr>
          <a:lstStyle/>
          <a:p>
            <a:r>
              <a:rPr lang="en-GB" sz="5400"/>
              <a:t>Methods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158095-4C7E-5240-A9B2-F14EC65D294D}"/>
              </a:ext>
            </a:extLst>
          </p:cNvPr>
          <p:cNvSpPr>
            <a:spLocks noGrp="1"/>
          </p:cNvSpPr>
          <p:nvPr>
            <p:ph idx="1"/>
          </p:nvPr>
        </p:nvSpPr>
        <p:spPr>
          <a:xfrm>
            <a:off x="793660" y="2599509"/>
            <a:ext cx="10143668" cy="3435531"/>
          </a:xfrm>
        </p:spPr>
        <p:txBody>
          <a:bodyPr anchor="ctr">
            <a:normAutofit/>
          </a:bodyPr>
          <a:lstStyle/>
          <a:p>
            <a:r>
              <a:rPr lang="en-GB" sz="2400"/>
              <a:t>Methods are "techniques for gathering evidence" (Harding, 1987, p. 2) or "procedures, tools and techniques" of research (Schwandt, 2001, p. 158). Methods can be thought of as research action. </a:t>
            </a:r>
          </a:p>
          <a:p>
            <a:r>
              <a:rPr lang="en-GB" sz="2400" b="1"/>
              <a:t>In short, methodology justifies method, which produces data and analyses. Knowledge is created from data and analyses. </a:t>
            </a:r>
          </a:p>
        </p:txBody>
      </p:sp>
    </p:spTree>
    <p:extLst>
      <p:ext uri="{BB962C8B-B14F-4D97-AF65-F5344CB8AC3E}">
        <p14:creationId xmlns:p14="http://schemas.microsoft.com/office/powerpoint/2010/main" val="2850500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8E50E7-9F42-6AFB-B918-98220EF504DC}"/>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3000" kern="1200" dirty="0">
                <a:solidFill>
                  <a:schemeClr val="bg1"/>
                </a:solidFill>
                <a:latin typeface="+mj-lt"/>
                <a:ea typeface="+mj-ea"/>
                <a:cs typeface="+mj-cs"/>
              </a:rPr>
              <a:t>Figure 1: The Simple Relationship between Epistemology, Methodology, and Method (Carter and Little, 2007)</a:t>
            </a:r>
          </a:p>
        </p:txBody>
      </p:sp>
      <p:pic>
        <p:nvPicPr>
          <p:cNvPr id="5" name="Picture 4">
            <a:extLst>
              <a:ext uri="{FF2B5EF4-FFF2-40B4-BE49-F238E27FC236}">
                <a16:creationId xmlns:a16="http://schemas.microsoft.com/office/drawing/2014/main" id="{D933EFB2-A17C-E5B0-32D8-76715F5C5BFC}"/>
              </a:ext>
            </a:extLst>
          </p:cNvPr>
          <p:cNvPicPr>
            <a:picLocks noChangeAspect="1"/>
          </p:cNvPicPr>
          <p:nvPr/>
        </p:nvPicPr>
        <p:blipFill>
          <a:blip r:embed="rId2"/>
          <a:stretch>
            <a:fillRect/>
          </a:stretch>
        </p:blipFill>
        <p:spPr>
          <a:xfrm>
            <a:off x="738266" y="2427541"/>
            <a:ext cx="10660369" cy="3997637"/>
          </a:xfrm>
          <a:prstGeom prst="rect">
            <a:avLst/>
          </a:prstGeom>
        </p:spPr>
      </p:pic>
    </p:spTree>
    <p:extLst>
      <p:ext uri="{BB962C8B-B14F-4D97-AF65-F5344CB8AC3E}">
        <p14:creationId xmlns:p14="http://schemas.microsoft.com/office/powerpoint/2010/main" val="1026356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897D10-DAB0-23EA-FC30-4D914E07BE50}"/>
              </a:ext>
            </a:extLst>
          </p:cNvPr>
          <p:cNvPicPr>
            <a:picLocks noChangeAspect="1"/>
          </p:cNvPicPr>
          <p:nvPr/>
        </p:nvPicPr>
        <p:blipFill>
          <a:blip r:embed="rId3"/>
          <a:stretch>
            <a:fillRect/>
          </a:stretch>
        </p:blipFill>
        <p:spPr>
          <a:xfrm>
            <a:off x="1984511" y="643467"/>
            <a:ext cx="8222977" cy="5571066"/>
          </a:xfrm>
          <a:prstGeom prst="rect">
            <a:avLst/>
          </a:prstGeom>
        </p:spPr>
      </p:pic>
    </p:spTree>
    <p:extLst>
      <p:ext uri="{BB962C8B-B14F-4D97-AF65-F5344CB8AC3E}">
        <p14:creationId xmlns:p14="http://schemas.microsoft.com/office/powerpoint/2010/main" val="807568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89C5-0483-A243-88F6-C9832381E9F7}"/>
              </a:ext>
            </a:extLst>
          </p:cNvPr>
          <p:cNvSpPr>
            <a:spLocks noGrp="1"/>
          </p:cNvSpPr>
          <p:nvPr>
            <p:ph type="title"/>
          </p:nvPr>
        </p:nvSpPr>
        <p:spPr>
          <a:xfrm>
            <a:off x="838200" y="365125"/>
            <a:ext cx="10515600" cy="1325563"/>
          </a:xfrm>
        </p:spPr>
        <p:txBody>
          <a:bodyPr>
            <a:normAutofit/>
          </a:bodyPr>
          <a:lstStyle/>
          <a:p>
            <a:r>
              <a:rPr lang="en-GB" sz="4200"/>
              <a:t>Research philosophies differ on the goals of the research and the way to achieve these goals</a:t>
            </a:r>
            <a:endParaRPr lang="en-US" sz="4200"/>
          </a:p>
        </p:txBody>
      </p:sp>
      <p:sp>
        <p:nvSpPr>
          <p:cNvPr id="3" name="Content Placeholder 2">
            <a:extLst>
              <a:ext uri="{FF2B5EF4-FFF2-40B4-BE49-F238E27FC236}">
                <a16:creationId xmlns:a16="http://schemas.microsoft.com/office/drawing/2014/main" id="{228291B5-F8A9-394F-BB6E-1CE752F4FC6D}"/>
              </a:ext>
            </a:extLst>
          </p:cNvPr>
          <p:cNvSpPr>
            <a:spLocks noGrp="1"/>
          </p:cNvSpPr>
          <p:nvPr>
            <p:ph idx="1"/>
          </p:nvPr>
        </p:nvSpPr>
        <p:spPr>
          <a:xfrm>
            <a:off x="838200" y="1929384"/>
            <a:ext cx="10515600" cy="4251960"/>
          </a:xfrm>
        </p:spPr>
        <p:txBody>
          <a:bodyPr>
            <a:normAutofit/>
          </a:bodyPr>
          <a:lstStyle/>
          <a:p>
            <a:r>
              <a:rPr lang="en-GB" sz="2200"/>
              <a:t>Is the purpose to test theories and discover general principles, or is it to describe and explain complex situations? </a:t>
            </a:r>
          </a:p>
          <a:p>
            <a:r>
              <a:rPr lang="en-GB" sz="2200"/>
              <a:t>Should the work be primarily deductive; that is, should it start out with broad theories and suppositions and then systematically test their implications? </a:t>
            </a:r>
          </a:p>
          <a:p>
            <a:r>
              <a:rPr lang="en-GB" sz="2200"/>
              <a:t>Or should it be inductive; that is, should it build explanations from the ground up, based on what is discovered? </a:t>
            </a:r>
          </a:p>
          <a:p>
            <a:r>
              <a:rPr lang="en-GB" sz="2200"/>
              <a:t>Is there one truth out there that the researcher is trying to measure, or are there many possibly contradictory ones? </a:t>
            </a:r>
          </a:p>
          <a:p>
            <a:endParaRPr lang="en-US" sz="2200"/>
          </a:p>
        </p:txBody>
      </p:sp>
    </p:spTree>
    <p:extLst>
      <p:ext uri="{BB962C8B-B14F-4D97-AF65-F5344CB8AC3E}">
        <p14:creationId xmlns:p14="http://schemas.microsoft.com/office/powerpoint/2010/main" val="1511485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FB0A-2526-D3B5-55FF-5B8D9C587922}"/>
              </a:ext>
            </a:extLst>
          </p:cNvPr>
          <p:cNvSpPr>
            <a:spLocks noGrp="1"/>
          </p:cNvSpPr>
          <p:nvPr>
            <p:ph type="title"/>
          </p:nvPr>
        </p:nvSpPr>
        <p:spPr>
          <a:xfrm>
            <a:off x="4965430" y="629268"/>
            <a:ext cx="6586491" cy="1286160"/>
          </a:xfrm>
        </p:spPr>
        <p:txBody>
          <a:bodyPr anchor="b">
            <a:normAutofit/>
          </a:bodyPr>
          <a:lstStyle/>
          <a:p>
            <a:r>
              <a:rPr lang="en-GB" dirty="0"/>
              <a:t>Qualitative research</a:t>
            </a:r>
          </a:p>
        </p:txBody>
      </p:sp>
      <p:sp>
        <p:nvSpPr>
          <p:cNvPr id="3" name="Content Placeholder 2">
            <a:extLst>
              <a:ext uri="{FF2B5EF4-FFF2-40B4-BE49-F238E27FC236}">
                <a16:creationId xmlns:a16="http://schemas.microsoft.com/office/drawing/2014/main" id="{933BBEB1-6BB5-568F-624F-EDB312F3F5ED}"/>
              </a:ext>
            </a:extLst>
          </p:cNvPr>
          <p:cNvSpPr>
            <a:spLocks noGrp="1"/>
          </p:cNvSpPr>
          <p:nvPr>
            <p:ph idx="1"/>
          </p:nvPr>
        </p:nvSpPr>
        <p:spPr>
          <a:xfrm>
            <a:off x="4965431" y="2438400"/>
            <a:ext cx="6586489" cy="3785419"/>
          </a:xfrm>
        </p:spPr>
        <p:txBody>
          <a:bodyPr>
            <a:normAutofit/>
          </a:bodyPr>
          <a:lstStyle/>
          <a:p>
            <a:r>
              <a:rPr lang="en-GB" sz="2000"/>
              <a:t>In general, when we speak about "qualitative" research, we mean social research in which the researcher relies on text data rather than numerical data, analyses those data in their textual form rather than converting them to numbers for analysis, aims to understand the meaning of human action (Schwandt, 2001), and asks open questions about phenomena as they occur in context rather than setting out to test predetermined hypotheses.</a:t>
            </a:r>
          </a:p>
        </p:txBody>
      </p:sp>
      <p:pic>
        <p:nvPicPr>
          <p:cNvPr id="5" name="Picture 4" descr="Different coloured organisers">
            <a:extLst>
              <a:ext uri="{FF2B5EF4-FFF2-40B4-BE49-F238E27FC236}">
                <a16:creationId xmlns:a16="http://schemas.microsoft.com/office/drawing/2014/main" id="{5480BD39-F763-FE8C-57EA-51DF4D0E7E04}"/>
              </a:ext>
            </a:extLst>
          </p:cNvPr>
          <p:cNvPicPr>
            <a:picLocks noChangeAspect="1"/>
          </p:cNvPicPr>
          <p:nvPr/>
        </p:nvPicPr>
        <p:blipFill rotWithShape="1">
          <a:blip r:embed="rId2"/>
          <a:srcRect l="29606" r="29500" b="1"/>
          <a:stretch/>
        </p:blipFill>
        <p:spPr>
          <a:xfrm>
            <a:off x="20" y="10"/>
            <a:ext cx="4635571" cy="6857990"/>
          </a:xfrm>
          <a:prstGeom prst="rect">
            <a:avLst/>
          </a:prstGeom>
          <a:effectLst/>
        </p:spPr>
      </p:pic>
    </p:spTree>
    <p:extLst>
      <p:ext uri="{BB962C8B-B14F-4D97-AF65-F5344CB8AC3E}">
        <p14:creationId xmlns:p14="http://schemas.microsoft.com/office/powerpoint/2010/main" val="723310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B1F1EF8-0D04-431A-7E02-FB9D441032C6}"/>
              </a:ext>
            </a:extLst>
          </p:cNvPr>
          <p:cNvPicPr>
            <a:picLocks noChangeAspect="1"/>
          </p:cNvPicPr>
          <p:nvPr/>
        </p:nvPicPr>
        <p:blipFill rotWithShape="1">
          <a:blip r:embed="rId2"/>
          <a:srcRect l="25786" t="19891" r="30935" b="10492"/>
          <a:stretch/>
        </p:blipFill>
        <p:spPr>
          <a:xfrm>
            <a:off x="3328228" y="457200"/>
            <a:ext cx="5535543" cy="5943600"/>
          </a:xfrm>
          <a:prstGeom prst="rect">
            <a:avLst/>
          </a:prstGeom>
        </p:spPr>
      </p:pic>
    </p:spTree>
    <p:extLst>
      <p:ext uri="{BB962C8B-B14F-4D97-AF65-F5344CB8AC3E}">
        <p14:creationId xmlns:p14="http://schemas.microsoft.com/office/powerpoint/2010/main" val="3289832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7C69587-2981-CE0E-1249-8DE42936170F}"/>
              </a:ext>
            </a:extLst>
          </p:cNvPr>
          <p:cNvPicPr>
            <a:picLocks noChangeAspect="1"/>
          </p:cNvPicPr>
          <p:nvPr/>
        </p:nvPicPr>
        <p:blipFill rotWithShape="1">
          <a:blip r:embed="rId2"/>
          <a:srcRect l="25641" t="13771" r="27948" b="14207"/>
          <a:stretch/>
        </p:blipFill>
        <p:spPr>
          <a:xfrm>
            <a:off x="3227042" y="457200"/>
            <a:ext cx="5737915" cy="5943600"/>
          </a:xfrm>
          <a:prstGeom prst="rect">
            <a:avLst/>
          </a:prstGeom>
        </p:spPr>
      </p:pic>
    </p:spTree>
    <p:extLst>
      <p:ext uri="{BB962C8B-B14F-4D97-AF65-F5344CB8AC3E}">
        <p14:creationId xmlns:p14="http://schemas.microsoft.com/office/powerpoint/2010/main" val="19144610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FB0A-2526-D3B5-55FF-5B8D9C587922}"/>
              </a:ext>
            </a:extLst>
          </p:cNvPr>
          <p:cNvSpPr>
            <a:spLocks noGrp="1"/>
          </p:cNvSpPr>
          <p:nvPr>
            <p:ph type="title"/>
          </p:nvPr>
        </p:nvSpPr>
        <p:spPr>
          <a:xfrm>
            <a:off x="4965430" y="629266"/>
            <a:ext cx="6586491" cy="1676603"/>
          </a:xfrm>
        </p:spPr>
        <p:txBody>
          <a:bodyPr>
            <a:normAutofit/>
          </a:bodyPr>
          <a:lstStyle/>
          <a:p>
            <a:r>
              <a:rPr lang="en-GB" sz="5400"/>
              <a:t>Alternatively quantitative research </a:t>
            </a:r>
          </a:p>
        </p:txBody>
      </p:sp>
      <p:sp>
        <p:nvSpPr>
          <p:cNvPr id="3" name="Content Placeholder 2">
            <a:extLst>
              <a:ext uri="{FF2B5EF4-FFF2-40B4-BE49-F238E27FC236}">
                <a16:creationId xmlns:a16="http://schemas.microsoft.com/office/drawing/2014/main" id="{933BBEB1-6BB5-568F-624F-EDB312F3F5ED}"/>
              </a:ext>
            </a:extLst>
          </p:cNvPr>
          <p:cNvSpPr>
            <a:spLocks noGrp="1"/>
          </p:cNvSpPr>
          <p:nvPr>
            <p:ph idx="1"/>
          </p:nvPr>
        </p:nvSpPr>
        <p:spPr>
          <a:xfrm>
            <a:off x="4965431" y="2438400"/>
            <a:ext cx="6586489" cy="3785419"/>
          </a:xfrm>
        </p:spPr>
        <p:txBody>
          <a:bodyPr>
            <a:normAutofit/>
          </a:bodyPr>
          <a:lstStyle/>
          <a:p>
            <a:r>
              <a:rPr lang="en-GB" sz="2400"/>
              <a:t>Follows the confirmatory scientific method because its focus is on hypothesis testing and theory testing. Quantitative researchers consider it to be of primary importance to state one’s hypotheses and then test those hypotheses with empirical data to see if they are supported (Johnson &amp; Onwuegbuzie, 2004). </a:t>
            </a:r>
          </a:p>
        </p:txBody>
      </p:sp>
      <p:pic>
        <p:nvPicPr>
          <p:cNvPr id="5" name="Picture 4" descr="Different coloured organisers">
            <a:extLst>
              <a:ext uri="{FF2B5EF4-FFF2-40B4-BE49-F238E27FC236}">
                <a16:creationId xmlns:a16="http://schemas.microsoft.com/office/drawing/2014/main" id="{5480BD39-F763-FE8C-57EA-51DF4D0E7E04}"/>
              </a:ext>
            </a:extLst>
          </p:cNvPr>
          <p:cNvPicPr>
            <a:picLocks noChangeAspect="1"/>
          </p:cNvPicPr>
          <p:nvPr/>
        </p:nvPicPr>
        <p:blipFill rotWithShape="1">
          <a:blip r:embed="rId2"/>
          <a:srcRect l="29964" r="29142" b="1"/>
          <a:stretch/>
        </p:blipFill>
        <p:spPr>
          <a:xfrm>
            <a:off x="20" y="10"/>
            <a:ext cx="4635571" cy="6857990"/>
          </a:xfrm>
          <a:prstGeom prst="rect">
            <a:avLst/>
          </a:prstGeom>
          <a:effectLst/>
        </p:spPr>
      </p:pic>
    </p:spTree>
    <p:extLst>
      <p:ext uri="{BB962C8B-B14F-4D97-AF65-F5344CB8AC3E}">
        <p14:creationId xmlns:p14="http://schemas.microsoft.com/office/powerpoint/2010/main" val="3272130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FB0A-2526-D3B5-55FF-5B8D9C587922}"/>
              </a:ext>
            </a:extLst>
          </p:cNvPr>
          <p:cNvSpPr>
            <a:spLocks noGrp="1"/>
          </p:cNvSpPr>
          <p:nvPr>
            <p:ph type="title"/>
          </p:nvPr>
        </p:nvSpPr>
        <p:spPr>
          <a:xfrm>
            <a:off x="4965430" y="629266"/>
            <a:ext cx="6586491" cy="1676603"/>
          </a:xfrm>
        </p:spPr>
        <p:txBody>
          <a:bodyPr>
            <a:normAutofit/>
          </a:bodyPr>
          <a:lstStyle/>
          <a:p>
            <a:r>
              <a:rPr lang="en-GB" sz="5400"/>
              <a:t>And mixed methods</a:t>
            </a:r>
          </a:p>
        </p:txBody>
      </p:sp>
      <p:sp>
        <p:nvSpPr>
          <p:cNvPr id="3" name="Content Placeholder 2">
            <a:extLst>
              <a:ext uri="{FF2B5EF4-FFF2-40B4-BE49-F238E27FC236}">
                <a16:creationId xmlns:a16="http://schemas.microsoft.com/office/drawing/2014/main" id="{933BBEB1-6BB5-568F-624F-EDB312F3F5ED}"/>
              </a:ext>
            </a:extLst>
          </p:cNvPr>
          <p:cNvSpPr>
            <a:spLocks noGrp="1"/>
          </p:cNvSpPr>
          <p:nvPr>
            <p:ph idx="1"/>
          </p:nvPr>
        </p:nvSpPr>
        <p:spPr>
          <a:xfrm>
            <a:off x="4965431" y="2438400"/>
            <a:ext cx="6586489" cy="3785419"/>
          </a:xfrm>
        </p:spPr>
        <p:txBody>
          <a:bodyPr>
            <a:normAutofit/>
          </a:bodyPr>
          <a:lstStyle/>
          <a:p>
            <a:r>
              <a:rPr lang="en-GB" sz="2400"/>
              <a:t>Researchers advocating mixed research argue that that it is important to use both the exploratory and the confirmatory methods in one’s research (Johnson &amp; Onwuegbuzie, 2004).</a:t>
            </a:r>
          </a:p>
        </p:txBody>
      </p:sp>
      <p:pic>
        <p:nvPicPr>
          <p:cNvPr id="5" name="Picture 4" descr="Different coloured organisers">
            <a:extLst>
              <a:ext uri="{FF2B5EF4-FFF2-40B4-BE49-F238E27FC236}">
                <a16:creationId xmlns:a16="http://schemas.microsoft.com/office/drawing/2014/main" id="{5480BD39-F763-FE8C-57EA-51DF4D0E7E04}"/>
              </a:ext>
            </a:extLst>
          </p:cNvPr>
          <p:cNvPicPr>
            <a:picLocks noChangeAspect="1"/>
          </p:cNvPicPr>
          <p:nvPr/>
        </p:nvPicPr>
        <p:blipFill rotWithShape="1">
          <a:blip r:embed="rId2"/>
          <a:srcRect l="29964" r="29142" b="1"/>
          <a:stretch/>
        </p:blipFill>
        <p:spPr>
          <a:xfrm>
            <a:off x="20" y="10"/>
            <a:ext cx="4635571" cy="6857990"/>
          </a:xfrm>
          <a:prstGeom prst="rect">
            <a:avLst/>
          </a:prstGeom>
          <a:effectLst/>
        </p:spPr>
      </p:pic>
    </p:spTree>
    <p:extLst>
      <p:ext uri="{BB962C8B-B14F-4D97-AF65-F5344CB8AC3E}">
        <p14:creationId xmlns:p14="http://schemas.microsoft.com/office/powerpoint/2010/main" val="1603765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A3BBAF2-A209-621C-FA1E-5C229BB4AB96}"/>
              </a:ext>
            </a:extLst>
          </p:cNvPr>
          <p:cNvPicPr>
            <a:picLocks noChangeAspect="1"/>
          </p:cNvPicPr>
          <p:nvPr/>
        </p:nvPicPr>
        <p:blipFill rotWithShape="1">
          <a:blip r:embed="rId2"/>
          <a:srcRect l="25203" t="12897" r="27875" b="10055"/>
          <a:stretch/>
        </p:blipFill>
        <p:spPr>
          <a:xfrm>
            <a:off x="3384663" y="457200"/>
            <a:ext cx="5422674" cy="5943600"/>
          </a:xfrm>
          <a:prstGeom prst="rect">
            <a:avLst/>
          </a:prstGeom>
        </p:spPr>
      </p:pic>
    </p:spTree>
    <p:extLst>
      <p:ext uri="{BB962C8B-B14F-4D97-AF65-F5344CB8AC3E}">
        <p14:creationId xmlns:p14="http://schemas.microsoft.com/office/powerpoint/2010/main" val="3722733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F946-6292-16AB-59DB-3F5BCE7E3D47}"/>
              </a:ext>
            </a:extLst>
          </p:cNvPr>
          <p:cNvSpPr>
            <a:spLocks noGrp="1"/>
          </p:cNvSpPr>
          <p:nvPr>
            <p:ph type="title"/>
          </p:nvPr>
        </p:nvSpPr>
        <p:spPr/>
        <p:txBody>
          <a:bodyPr/>
          <a:lstStyle/>
          <a:p>
            <a:r>
              <a:rPr lang="en-GB" dirty="0"/>
              <a:t>Terms you have to live with</a:t>
            </a:r>
          </a:p>
        </p:txBody>
      </p:sp>
      <p:sp>
        <p:nvSpPr>
          <p:cNvPr id="3" name="Text Placeholder 2">
            <a:extLst>
              <a:ext uri="{FF2B5EF4-FFF2-40B4-BE49-F238E27FC236}">
                <a16:creationId xmlns:a16="http://schemas.microsoft.com/office/drawing/2014/main" id="{0A62C676-C2FF-7BBE-2473-078A7985037C}"/>
              </a:ext>
            </a:extLst>
          </p:cNvPr>
          <p:cNvSpPr>
            <a:spLocks noGrp="1"/>
          </p:cNvSpPr>
          <p:nvPr>
            <p:ph type="body" idx="1"/>
          </p:nvPr>
        </p:nvSpPr>
        <p:spPr/>
        <p:txBody>
          <a:bodyPr/>
          <a:lstStyle/>
          <a:p>
            <a:r>
              <a:rPr lang="en-GB" dirty="0"/>
              <a:t>Qualitative</a:t>
            </a:r>
          </a:p>
        </p:txBody>
      </p:sp>
      <p:sp>
        <p:nvSpPr>
          <p:cNvPr id="4" name="Content Placeholder 3">
            <a:extLst>
              <a:ext uri="{FF2B5EF4-FFF2-40B4-BE49-F238E27FC236}">
                <a16:creationId xmlns:a16="http://schemas.microsoft.com/office/drawing/2014/main" id="{826A9817-AF70-857B-527D-B80FD95652C6}"/>
              </a:ext>
            </a:extLst>
          </p:cNvPr>
          <p:cNvSpPr>
            <a:spLocks noGrp="1"/>
          </p:cNvSpPr>
          <p:nvPr>
            <p:ph sz="half" idx="2"/>
          </p:nvPr>
        </p:nvSpPr>
        <p:spPr/>
        <p:txBody>
          <a:bodyPr>
            <a:normAutofit fontScale="92500" lnSpcReduction="20000"/>
          </a:bodyPr>
          <a:lstStyle/>
          <a:p>
            <a:r>
              <a:rPr lang="en-GB" dirty="0"/>
              <a:t>The interpretive paradigm, in contrast to its normative counterpart, is characterized by a concern for the individual. Theories constructed within the context of the interpretive paradigm tend to be anti-positivist.</a:t>
            </a:r>
          </a:p>
          <a:p>
            <a:r>
              <a:rPr lang="en-GB" dirty="0"/>
              <a:t>The central endeavour in the context of the interpretive paradigm is to understand the subjective world of human experience.</a:t>
            </a:r>
          </a:p>
          <a:p>
            <a:endParaRPr lang="en-GB" dirty="0"/>
          </a:p>
        </p:txBody>
      </p:sp>
      <p:sp>
        <p:nvSpPr>
          <p:cNvPr id="5" name="Text Placeholder 4">
            <a:extLst>
              <a:ext uri="{FF2B5EF4-FFF2-40B4-BE49-F238E27FC236}">
                <a16:creationId xmlns:a16="http://schemas.microsoft.com/office/drawing/2014/main" id="{FA054A67-4B6C-BA10-00EA-95B599D57A06}"/>
              </a:ext>
            </a:extLst>
          </p:cNvPr>
          <p:cNvSpPr>
            <a:spLocks noGrp="1"/>
          </p:cNvSpPr>
          <p:nvPr>
            <p:ph type="body" sz="quarter" idx="3"/>
          </p:nvPr>
        </p:nvSpPr>
        <p:spPr/>
        <p:txBody>
          <a:bodyPr/>
          <a:lstStyle/>
          <a:p>
            <a:r>
              <a:rPr lang="en-GB" dirty="0"/>
              <a:t>Quantitative</a:t>
            </a:r>
          </a:p>
        </p:txBody>
      </p:sp>
      <p:sp>
        <p:nvSpPr>
          <p:cNvPr id="6" name="Content Placeholder 5">
            <a:extLst>
              <a:ext uri="{FF2B5EF4-FFF2-40B4-BE49-F238E27FC236}">
                <a16:creationId xmlns:a16="http://schemas.microsoft.com/office/drawing/2014/main" id="{DA1DE96A-FFEE-8749-E074-4262C97E38D7}"/>
              </a:ext>
            </a:extLst>
          </p:cNvPr>
          <p:cNvSpPr>
            <a:spLocks noGrp="1"/>
          </p:cNvSpPr>
          <p:nvPr>
            <p:ph sz="quarter" idx="4"/>
          </p:nvPr>
        </p:nvSpPr>
        <p:spPr/>
        <p:txBody>
          <a:bodyPr>
            <a:normAutofit fontScale="92500" lnSpcReduction="20000"/>
          </a:bodyPr>
          <a:lstStyle/>
          <a:p>
            <a:r>
              <a:rPr lang="en-GB" dirty="0"/>
              <a:t>The normative paradigm (or model) contains two major orienting ideas (Douglas, 1973): first, that human behaviour is essentially rule-governed; and second, that it should be investigated by the methods of natural science. Normative studies are positivist. Normative studies are objective. </a:t>
            </a:r>
          </a:p>
          <a:p>
            <a:endParaRPr lang="en-GB" dirty="0"/>
          </a:p>
        </p:txBody>
      </p:sp>
    </p:spTree>
    <p:extLst>
      <p:ext uri="{BB962C8B-B14F-4D97-AF65-F5344CB8AC3E}">
        <p14:creationId xmlns:p14="http://schemas.microsoft.com/office/powerpoint/2010/main" val="3261580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76A4-DB41-F20D-F139-692FA067DFA3}"/>
              </a:ext>
            </a:extLst>
          </p:cNvPr>
          <p:cNvSpPr>
            <a:spLocks noGrp="1"/>
          </p:cNvSpPr>
          <p:nvPr>
            <p:ph type="title"/>
          </p:nvPr>
        </p:nvSpPr>
        <p:spPr/>
        <p:txBody>
          <a:bodyPr/>
          <a:lstStyle/>
          <a:p>
            <a:r>
              <a:rPr lang="en-GB" dirty="0"/>
              <a:t>Pre information 1 </a:t>
            </a:r>
          </a:p>
        </p:txBody>
      </p:sp>
      <p:sp>
        <p:nvSpPr>
          <p:cNvPr id="3" name="Content Placeholder 2">
            <a:extLst>
              <a:ext uri="{FF2B5EF4-FFF2-40B4-BE49-F238E27FC236}">
                <a16:creationId xmlns:a16="http://schemas.microsoft.com/office/drawing/2014/main" id="{3A61D50A-2E2C-DDEC-02CF-6F22D3A28844}"/>
              </a:ext>
            </a:extLst>
          </p:cNvPr>
          <p:cNvSpPr>
            <a:spLocks noGrp="1"/>
          </p:cNvSpPr>
          <p:nvPr>
            <p:ph idx="1"/>
          </p:nvPr>
        </p:nvSpPr>
        <p:spPr/>
        <p:txBody>
          <a:bodyPr>
            <a:normAutofit/>
          </a:bodyPr>
          <a:lstStyle/>
          <a:p>
            <a:r>
              <a:rPr lang="en-GB" b="1" dirty="0">
                <a:solidFill>
                  <a:schemeClr val="accent5">
                    <a:lumMod val="75000"/>
                  </a:schemeClr>
                </a:solidFill>
              </a:rPr>
              <a:t>Subjective – Objective</a:t>
            </a:r>
          </a:p>
          <a:p>
            <a:r>
              <a:rPr lang="en-GB" dirty="0"/>
              <a:t>Research relies on subjectivity if the researcher believes that facts are constructed in his mind, while objectivity means that facts stem from the subject. </a:t>
            </a:r>
          </a:p>
          <a:p>
            <a:r>
              <a:rPr lang="en-GB" dirty="0"/>
              <a:t>Subjectivity: Uses interviews or observations that believe that facts are fabricated inside the researcher's mind through the constructive interpretive approach.</a:t>
            </a:r>
          </a:p>
          <a:p>
            <a:r>
              <a:rPr lang="en-GB" dirty="0"/>
              <a:t>Objectivity: Uses a questionnaire through which he looks at the flow of facts (= results) from the subject being researched.</a:t>
            </a:r>
          </a:p>
        </p:txBody>
      </p:sp>
    </p:spTree>
    <p:extLst>
      <p:ext uri="{BB962C8B-B14F-4D97-AF65-F5344CB8AC3E}">
        <p14:creationId xmlns:p14="http://schemas.microsoft.com/office/powerpoint/2010/main" val="3343240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42E96-9DF7-1467-29BD-E93A18BDD4CE}"/>
              </a:ext>
            </a:extLst>
          </p:cNvPr>
          <p:cNvSpPr>
            <a:spLocks noGrp="1"/>
          </p:cNvSpPr>
          <p:nvPr>
            <p:ph type="title"/>
          </p:nvPr>
        </p:nvSpPr>
        <p:spPr/>
        <p:txBody>
          <a:bodyPr/>
          <a:lstStyle/>
          <a:p>
            <a:r>
              <a:rPr lang="en-GB" dirty="0"/>
              <a:t>Pre information 2</a:t>
            </a:r>
          </a:p>
        </p:txBody>
      </p:sp>
      <p:sp>
        <p:nvSpPr>
          <p:cNvPr id="3" name="Content Placeholder 2">
            <a:extLst>
              <a:ext uri="{FF2B5EF4-FFF2-40B4-BE49-F238E27FC236}">
                <a16:creationId xmlns:a16="http://schemas.microsoft.com/office/drawing/2014/main" id="{1AEFF0CC-DF77-AC9C-770D-7DD811EB1522}"/>
              </a:ext>
            </a:extLst>
          </p:cNvPr>
          <p:cNvSpPr>
            <a:spLocks noGrp="1"/>
          </p:cNvSpPr>
          <p:nvPr>
            <p:ph idx="1"/>
          </p:nvPr>
        </p:nvSpPr>
        <p:spPr/>
        <p:txBody>
          <a:bodyPr/>
          <a:lstStyle/>
          <a:p>
            <a:r>
              <a:rPr lang="en-GB" dirty="0"/>
              <a:t>The new researcher needs, at the beginning of his/her research practice, to form what we can call "Epistemological Doctrine" by specifying which methodological methods bring us closer to facts or accuracy, are they:</a:t>
            </a:r>
          </a:p>
          <a:p>
            <a:r>
              <a:rPr lang="en-GB" dirty="0"/>
              <a:t>- Objectivism / Positivism: Using questionnaires and quantitative analysis. or</a:t>
            </a:r>
          </a:p>
          <a:p>
            <a:r>
              <a:rPr lang="en-GB" dirty="0"/>
              <a:t>- Subjectivism / Constructivism or interpretivism : using observations, interviews, and document analysis.</a:t>
            </a:r>
          </a:p>
        </p:txBody>
      </p:sp>
    </p:spTree>
    <p:extLst>
      <p:ext uri="{BB962C8B-B14F-4D97-AF65-F5344CB8AC3E}">
        <p14:creationId xmlns:p14="http://schemas.microsoft.com/office/powerpoint/2010/main" val="29573382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6769D-FD68-7CEB-D3A4-ACD6FC99075F}"/>
              </a:ext>
            </a:extLst>
          </p:cNvPr>
          <p:cNvSpPr>
            <a:spLocks noGrp="1"/>
          </p:cNvSpPr>
          <p:nvPr>
            <p:ph type="title"/>
          </p:nvPr>
        </p:nvSpPr>
        <p:spPr>
          <a:xfrm>
            <a:off x="635000" y="640823"/>
            <a:ext cx="3418659" cy="5583148"/>
          </a:xfrm>
        </p:spPr>
        <p:txBody>
          <a:bodyPr anchor="ctr">
            <a:normAutofit/>
          </a:bodyPr>
          <a:lstStyle/>
          <a:p>
            <a:r>
              <a:rPr lang="en-GB" sz="5400"/>
              <a:t>Pre information 3</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07B4FF6-2937-8270-5C06-17E39257DA39}"/>
              </a:ext>
            </a:extLst>
          </p:cNvPr>
          <p:cNvGraphicFramePr>
            <a:graphicFrameLocks noGrp="1"/>
          </p:cNvGraphicFramePr>
          <p:nvPr>
            <p:ph idx="1"/>
            <p:extLst>
              <p:ext uri="{D42A27DB-BD31-4B8C-83A1-F6EECF244321}">
                <p14:modId xmlns:p14="http://schemas.microsoft.com/office/powerpoint/2010/main" val="25836923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2883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D1CAFC7-0334-40DD-99BD-8AE558AD918E}"/>
              </a:ext>
            </a:extLst>
          </p:cNvPr>
          <p:cNvGraphicFramePr>
            <a:graphicFrameLocks noGrp="1"/>
          </p:cNvGraphicFramePr>
          <p:nvPr/>
        </p:nvGraphicFramePr>
        <p:xfrm>
          <a:off x="729049" y="859710"/>
          <a:ext cx="10997512" cy="5683190"/>
        </p:xfrm>
        <a:graphic>
          <a:graphicData uri="http://schemas.openxmlformats.org/drawingml/2006/table">
            <a:tbl>
              <a:tblPr firstRow="1" bandRow="1">
                <a:tableStyleId>{5C22544A-7EE6-4342-B048-85BDC9FD1C3A}</a:tableStyleId>
              </a:tblPr>
              <a:tblGrid>
                <a:gridCol w="1455733">
                  <a:extLst>
                    <a:ext uri="{9D8B030D-6E8A-4147-A177-3AD203B41FA5}">
                      <a16:colId xmlns:a16="http://schemas.microsoft.com/office/drawing/2014/main" val="577437430"/>
                    </a:ext>
                  </a:extLst>
                </a:gridCol>
                <a:gridCol w="5000672">
                  <a:extLst>
                    <a:ext uri="{9D8B030D-6E8A-4147-A177-3AD203B41FA5}">
                      <a16:colId xmlns:a16="http://schemas.microsoft.com/office/drawing/2014/main" val="4243395520"/>
                    </a:ext>
                  </a:extLst>
                </a:gridCol>
                <a:gridCol w="4541107">
                  <a:extLst>
                    <a:ext uri="{9D8B030D-6E8A-4147-A177-3AD203B41FA5}">
                      <a16:colId xmlns:a16="http://schemas.microsoft.com/office/drawing/2014/main" val="2840578085"/>
                    </a:ext>
                  </a:extLst>
                </a:gridCol>
              </a:tblGrid>
              <a:tr h="322335">
                <a:tc gridSpan="3">
                  <a:txBody>
                    <a:bodyPr/>
                    <a:lstStyle/>
                    <a:p>
                      <a:pPr algn="ctr"/>
                      <a:r>
                        <a:rPr lang="en-GB" sz="1600" dirty="0"/>
                        <a:t>A comparison of qualitative and quantitative approaches</a:t>
                      </a:r>
                    </a:p>
                  </a:txBody>
                  <a:tcPr marL="58108" marR="58108" marT="29054" marB="29054"/>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2318990811"/>
                  </a:ext>
                </a:extLst>
              </a:tr>
              <a:tr h="293182">
                <a:tc>
                  <a:txBody>
                    <a:bodyPr/>
                    <a:lstStyle/>
                    <a:p>
                      <a:r>
                        <a:rPr lang="en-GB" sz="1200" b="1"/>
                        <a:t>CONCEPTS</a:t>
                      </a:r>
                    </a:p>
                  </a:txBody>
                  <a:tcPr marL="58108" marR="58108" marT="29054" marB="29054"/>
                </a:tc>
                <a:tc>
                  <a:txBody>
                    <a:bodyPr/>
                    <a:lstStyle/>
                    <a:p>
                      <a:r>
                        <a:rPr lang="en-GB" sz="1200" b="1"/>
                        <a:t>QUALITATIVE </a:t>
                      </a:r>
                    </a:p>
                  </a:txBody>
                  <a:tcPr marL="58108" marR="58108" marT="29054" marB="29054"/>
                </a:tc>
                <a:tc>
                  <a:txBody>
                    <a:bodyPr/>
                    <a:lstStyle/>
                    <a:p>
                      <a:r>
                        <a:rPr lang="en-GB" sz="1200" b="1" dirty="0"/>
                        <a:t>QUANTITATIVE</a:t>
                      </a:r>
                    </a:p>
                  </a:txBody>
                  <a:tcPr marL="58108" marR="58108" marT="29054" marB="29054"/>
                </a:tc>
                <a:extLst>
                  <a:ext uri="{0D108BD9-81ED-4DB2-BD59-A6C34878D82A}">
                    <a16:rowId xmlns:a16="http://schemas.microsoft.com/office/drawing/2014/main" val="1062897026"/>
                  </a:ext>
                </a:extLst>
              </a:tr>
              <a:tr h="293182">
                <a:tc>
                  <a:txBody>
                    <a:bodyPr/>
                    <a:lstStyle/>
                    <a:p>
                      <a:pPr marL="0" indent="0">
                        <a:spcBef>
                          <a:spcPts val="0"/>
                        </a:spcBef>
                        <a:buFont typeface="+mj-lt"/>
                        <a:buNone/>
                      </a:pPr>
                      <a:r>
                        <a:rPr lang="en-GB" sz="1200" dirty="0"/>
                        <a:t>Origins</a:t>
                      </a:r>
                    </a:p>
                  </a:txBody>
                  <a:tcPr marL="58108" marR="58108" marT="29054" marB="29054"/>
                </a:tc>
                <a:tc>
                  <a:txBody>
                    <a:bodyPr/>
                    <a:lstStyle/>
                    <a:p>
                      <a:pPr>
                        <a:spcBef>
                          <a:spcPts val="0"/>
                        </a:spcBef>
                      </a:pPr>
                      <a:r>
                        <a:rPr lang="en-GB" sz="1200" dirty="0"/>
                        <a:t>Search for meaning; interactive approach</a:t>
                      </a:r>
                    </a:p>
                  </a:txBody>
                  <a:tcPr marL="58108" marR="58108" marT="29054" marB="29054"/>
                </a:tc>
                <a:tc>
                  <a:txBody>
                    <a:bodyPr/>
                    <a:lstStyle/>
                    <a:p>
                      <a:pPr>
                        <a:spcBef>
                          <a:spcPts val="0"/>
                        </a:spcBef>
                      </a:pPr>
                      <a:r>
                        <a:rPr lang="en-GB" sz="1200"/>
                        <a:t>Search for truth in an objective, controlled manner</a:t>
                      </a:r>
                    </a:p>
                  </a:txBody>
                  <a:tcPr marL="58108" marR="58108" marT="29054" marB="29054"/>
                </a:tc>
                <a:extLst>
                  <a:ext uri="{0D108BD9-81ED-4DB2-BD59-A6C34878D82A}">
                    <a16:rowId xmlns:a16="http://schemas.microsoft.com/office/drawing/2014/main" val="3017208884"/>
                  </a:ext>
                </a:extLst>
              </a:tr>
              <a:tr h="293182">
                <a:tc>
                  <a:txBody>
                    <a:bodyPr/>
                    <a:lstStyle/>
                    <a:p>
                      <a:pPr marL="0" indent="0">
                        <a:spcBef>
                          <a:spcPts val="0"/>
                        </a:spcBef>
                        <a:buFont typeface="+mj-lt"/>
                        <a:buNone/>
                      </a:pPr>
                      <a:r>
                        <a:rPr lang="en-GB" sz="1200" dirty="0"/>
                        <a:t>Beliefs</a:t>
                      </a:r>
                    </a:p>
                  </a:txBody>
                  <a:tcPr marL="58108" marR="58108" marT="29054" marB="29054"/>
                </a:tc>
                <a:tc>
                  <a:txBody>
                    <a:bodyPr/>
                    <a:lstStyle/>
                    <a:p>
                      <a:pPr>
                        <a:spcBef>
                          <a:spcPts val="0"/>
                        </a:spcBef>
                      </a:pPr>
                      <a:r>
                        <a:rPr lang="en-GB" sz="1200"/>
                        <a:t>Complex beings who attribute unique meanings to situations</a:t>
                      </a:r>
                    </a:p>
                  </a:txBody>
                  <a:tcPr marL="58108" marR="58108" marT="29054" marB="29054"/>
                </a:tc>
                <a:tc>
                  <a:txBody>
                    <a:bodyPr/>
                    <a:lstStyle/>
                    <a:p>
                      <a:pPr>
                        <a:spcBef>
                          <a:spcPts val="0"/>
                        </a:spcBef>
                      </a:pPr>
                      <a:r>
                        <a:rPr lang="en-GB" sz="1200"/>
                        <a:t>Social beings with measurable components</a:t>
                      </a:r>
                    </a:p>
                  </a:txBody>
                  <a:tcPr marL="58108" marR="58108" marT="29054" marB="29054"/>
                </a:tc>
                <a:extLst>
                  <a:ext uri="{0D108BD9-81ED-4DB2-BD59-A6C34878D82A}">
                    <a16:rowId xmlns:a16="http://schemas.microsoft.com/office/drawing/2014/main" val="761584466"/>
                  </a:ext>
                </a:extLst>
              </a:tr>
              <a:tr h="293182">
                <a:tc>
                  <a:txBody>
                    <a:bodyPr/>
                    <a:lstStyle/>
                    <a:p>
                      <a:pPr marL="0" indent="0">
                        <a:spcBef>
                          <a:spcPts val="0"/>
                        </a:spcBef>
                        <a:buFont typeface="+mj-lt"/>
                        <a:buNone/>
                      </a:pPr>
                      <a:r>
                        <a:rPr lang="en-GB" sz="1200"/>
                        <a:t>Truth</a:t>
                      </a:r>
                    </a:p>
                  </a:txBody>
                  <a:tcPr marL="58108" marR="58108" marT="29054" marB="29054"/>
                </a:tc>
                <a:tc>
                  <a:txBody>
                    <a:bodyPr/>
                    <a:lstStyle/>
                    <a:p>
                      <a:pPr>
                        <a:spcBef>
                          <a:spcPts val="0"/>
                        </a:spcBef>
                      </a:pPr>
                      <a:r>
                        <a:rPr lang="en-GB" sz="1200"/>
                        <a:t>Subjective with multiple realities</a:t>
                      </a:r>
                    </a:p>
                  </a:txBody>
                  <a:tcPr marL="58108" marR="58108" marT="29054" marB="29054"/>
                </a:tc>
                <a:tc>
                  <a:txBody>
                    <a:bodyPr/>
                    <a:lstStyle/>
                    <a:p>
                      <a:pPr>
                        <a:spcBef>
                          <a:spcPts val="0"/>
                        </a:spcBef>
                      </a:pPr>
                      <a:r>
                        <a:rPr lang="en-GB" sz="1200"/>
                        <a:t>Objective reality</a:t>
                      </a:r>
                    </a:p>
                  </a:txBody>
                  <a:tcPr marL="58108" marR="58108" marT="29054" marB="29054"/>
                </a:tc>
                <a:extLst>
                  <a:ext uri="{0D108BD9-81ED-4DB2-BD59-A6C34878D82A}">
                    <a16:rowId xmlns:a16="http://schemas.microsoft.com/office/drawing/2014/main" val="4282006982"/>
                  </a:ext>
                </a:extLst>
              </a:tr>
              <a:tr h="293182">
                <a:tc>
                  <a:txBody>
                    <a:bodyPr/>
                    <a:lstStyle/>
                    <a:p>
                      <a:pPr marL="0" indent="0">
                        <a:spcBef>
                          <a:spcPts val="0"/>
                        </a:spcBef>
                        <a:buFont typeface="+mj-lt"/>
                        <a:buNone/>
                      </a:pPr>
                      <a:r>
                        <a:rPr lang="en-GB" sz="1200"/>
                        <a:t>Basis of knowing</a:t>
                      </a:r>
                    </a:p>
                  </a:txBody>
                  <a:tcPr marL="58108" marR="58108" marT="29054" marB="29054"/>
                </a:tc>
                <a:tc>
                  <a:txBody>
                    <a:bodyPr/>
                    <a:lstStyle/>
                    <a:p>
                      <a:pPr>
                        <a:spcBef>
                          <a:spcPts val="0"/>
                        </a:spcBef>
                      </a:pPr>
                      <a:r>
                        <a:rPr lang="en-GB" sz="1200"/>
                        <a:t>Meaning, discovery</a:t>
                      </a:r>
                    </a:p>
                  </a:txBody>
                  <a:tcPr marL="58108" marR="58108" marT="29054" marB="29054"/>
                </a:tc>
                <a:tc>
                  <a:txBody>
                    <a:bodyPr/>
                    <a:lstStyle/>
                    <a:p>
                      <a:pPr>
                        <a:spcBef>
                          <a:spcPts val="0"/>
                        </a:spcBef>
                      </a:pPr>
                      <a:r>
                        <a:rPr lang="en-GB" sz="1200"/>
                        <a:t>Cause and effect relationships</a:t>
                      </a:r>
                    </a:p>
                  </a:txBody>
                  <a:tcPr marL="58108" marR="58108" marT="29054" marB="29054"/>
                </a:tc>
                <a:extLst>
                  <a:ext uri="{0D108BD9-81ED-4DB2-BD59-A6C34878D82A}">
                    <a16:rowId xmlns:a16="http://schemas.microsoft.com/office/drawing/2014/main" val="2124206901"/>
                  </a:ext>
                </a:extLst>
              </a:tr>
              <a:tr h="293182">
                <a:tc>
                  <a:txBody>
                    <a:bodyPr/>
                    <a:lstStyle/>
                    <a:p>
                      <a:pPr marL="0" indent="0">
                        <a:spcBef>
                          <a:spcPts val="0"/>
                        </a:spcBef>
                        <a:buFont typeface="+mj-lt"/>
                        <a:buNone/>
                      </a:pPr>
                      <a:r>
                        <a:rPr lang="en-GB" sz="1200" dirty="0"/>
                        <a:t>Focus</a:t>
                      </a:r>
                    </a:p>
                  </a:txBody>
                  <a:tcPr marL="58108" marR="58108" marT="29054" marB="29054"/>
                </a:tc>
                <a:tc>
                  <a:txBody>
                    <a:bodyPr/>
                    <a:lstStyle/>
                    <a:p>
                      <a:pPr>
                        <a:spcBef>
                          <a:spcPts val="0"/>
                        </a:spcBef>
                      </a:pPr>
                      <a:r>
                        <a:rPr lang="en-GB" sz="1200" dirty="0"/>
                        <a:t>Complex and broad</a:t>
                      </a:r>
                    </a:p>
                  </a:txBody>
                  <a:tcPr marL="58108" marR="58108" marT="29054" marB="29054"/>
                </a:tc>
                <a:tc>
                  <a:txBody>
                    <a:bodyPr/>
                    <a:lstStyle/>
                    <a:p>
                      <a:pPr>
                        <a:spcBef>
                          <a:spcPts val="0"/>
                        </a:spcBef>
                      </a:pPr>
                      <a:r>
                        <a:rPr lang="en-GB" sz="1200"/>
                        <a:t>Concise and narrow</a:t>
                      </a:r>
                    </a:p>
                  </a:txBody>
                  <a:tcPr marL="58108" marR="58108" marT="29054" marB="29054"/>
                </a:tc>
                <a:extLst>
                  <a:ext uri="{0D108BD9-81ED-4DB2-BD59-A6C34878D82A}">
                    <a16:rowId xmlns:a16="http://schemas.microsoft.com/office/drawing/2014/main" val="1456962716"/>
                  </a:ext>
                </a:extLst>
              </a:tr>
              <a:tr h="293182">
                <a:tc>
                  <a:txBody>
                    <a:bodyPr/>
                    <a:lstStyle/>
                    <a:p>
                      <a:pPr marL="0" indent="0">
                        <a:spcBef>
                          <a:spcPts val="0"/>
                        </a:spcBef>
                        <a:buFont typeface="+mj-lt"/>
                        <a:buNone/>
                      </a:pPr>
                      <a:r>
                        <a:rPr lang="en-GB" sz="1200" dirty="0"/>
                        <a:t>Reasoning</a:t>
                      </a:r>
                    </a:p>
                  </a:txBody>
                  <a:tcPr marL="58108" marR="58108" marT="29054" marB="29054"/>
                </a:tc>
                <a:tc>
                  <a:txBody>
                    <a:bodyPr/>
                    <a:lstStyle/>
                    <a:p>
                      <a:pPr>
                        <a:spcBef>
                          <a:spcPts val="0"/>
                        </a:spcBef>
                      </a:pPr>
                      <a:r>
                        <a:rPr lang="en-GB" sz="1200" dirty="0"/>
                        <a:t>Inductive</a:t>
                      </a:r>
                    </a:p>
                  </a:txBody>
                  <a:tcPr marL="58108" marR="58108" marT="29054" marB="29054"/>
                </a:tc>
                <a:tc>
                  <a:txBody>
                    <a:bodyPr/>
                    <a:lstStyle/>
                    <a:p>
                      <a:pPr>
                        <a:spcBef>
                          <a:spcPts val="0"/>
                        </a:spcBef>
                      </a:pPr>
                      <a:r>
                        <a:rPr lang="en-GB" sz="1200" dirty="0"/>
                        <a:t>Deductive</a:t>
                      </a:r>
                    </a:p>
                  </a:txBody>
                  <a:tcPr marL="58108" marR="58108" marT="29054" marB="29054"/>
                </a:tc>
                <a:extLst>
                  <a:ext uri="{0D108BD9-81ED-4DB2-BD59-A6C34878D82A}">
                    <a16:rowId xmlns:a16="http://schemas.microsoft.com/office/drawing/2014/main" val="3459687508"/>
                  </a:ext>
                </a:extLst>
              </a:tr>
              <a:tr h="485807">
                <a:tc>
                  <a:txBody>
                    <a:bodyPr/>
                    <a:lstStyle/>
                    <a:p>
                      <a:pPr marL="0" indent="0">
                        <a:spcBef>
                          <a:spcPts val="0"/>
                        </a:spcBef>
                        <a:buFont typeface="+mj-lt"/>
                        <a:buNone/>
                      </a:pPr>
                      <a:r>
                        <a:rPr lang="en-GB" sz="1200" dirty="0"/>
                        <a:t>Setting</a:t>
                      </a:r>
                    </a:p>
                  </a:txBody>
                  <a:tcPr marL="58108" marR="58108" marT="29054" marB="29054"/>
                </a:tc>
                <a:tc>
                  <a:txBody>
                    <a:bodyPr/>
                    <a:lstStyle/>
                    <a:p>
                      <a:pPr>
                        <a:spcBef>
                          <a:spcPts val="0"/>
                        </a:spcBef>
                      </a:pPr>
                      <a:r>
                        <a:rPr lang="en-GB" sz="1200" dirty="0"/>
                        <a:t>Occurs in uncontrolled naturalistic (social or human) settings</a:t>
                      </a:r>
                    </a:p>
                  </a:txBody>
                  <a:tcPr marL="58108" marR="58108" marT="29054" marB="29054"/>
                </a:tc>
                <a:tc>
                  <a:txBody>
                    <a:bodyPr/>
                    <a:lstStyle/>
                    <a:p>
                      <a:pPr>
                        <a:spcBef>
                          <a:spcPts val="0"/>
                        </a:spcBef>
                      </a:pPr>
                      <a:r>
                        <a:rPr lang="en-GB" sz="1200" dirty="0"/>
                        <a:t>Investigator seeks experimental control of the setting</a:t>
                      </a:r>
                    </a:p>
                  </a:txBody>
                  <a:tcPr marL="58108" marR="58108" marT="29054" marB="29054"/>
                </a:tc>
                <a:extLst>
                  <a:ext uri="{0D108BD9-81ED-4DB2-BD59-A6C34878D82A}">
                    <a16:rowId xmlns:a16="http://schemas.microsoft.com/office/drawing/2014/main" val="2983976941"/>
                  </a:ext>
                </a:extLst>
              </a:tr>
              <a:tr h="485807">
                <a:tc>
                  <a:txBody>
                    <a:bodyPr/>
                    <a:lstStyle/>
                    <a:p>
                      <a:pPr marL="0" indent="0">
                        <a:spcBef>
                          <a:spcPts val="0"/>
                        </a:spcBef>
                        <a:buFont typeface="+mj-lt"/>
                        <a:buNone/>
                      </a:pPr>
                      <a:r>
                        <a:rPr lang="en-GB" sz="1200" dirty="0"/>
                        <a:t>Purpose</a:t>
                      </a:r>
                    </a:p>
                  </a:txBody>
                  <a:tcPr marL="58108" marR="58108" marT="29054" marB="29054"/>
                </a:tc>
                <a:tc>
                  <a:txBody>
                    <a:bodyPr/>
                    <a:lstStyle/>
                    <a:p>
                      <a:pPr>
                        <a:spcBef>
                          <a:spcPts val="0"/>
                        </a:spcBef>
                      </a:pPr>
                      <a:r>
                        <a:rPr lang="en-GB" sz="1200" dirty="0"/>
                        <a:t>Develops theory by exploring meaning and describing relationships</a:t>
                      </a:r>
                    </a:p>
                  </a:txBody>
                  <a:tcPr marL="58108" marR="58108" marT="29054" marB="29054"/>
                </a:tc>
                <a:tc>
                  <a:txBody>
                    <a:bodyPr/>
                    <a:lstStyle/>
                    <a:p>
                      <a:pPr>
                        <a:spcBef>
                          <a:spcPts val="0"/>
                        </a:spcBef>
                      </a:pPr>
                      <a:r>
                        <a:rPr lang="en-GB" sz="1200" dirty="0"/>
                        <a:t>Tests hypotheses, theories by control and observation</a:t>
                      </a:r>
                    </a:p>
                  </a:txBody>
                  <a:tcPr marL="58108" marR="58108" marT="29054" marB="29054"/>
                </a:tc>
                <a:extLst>
                  <a:ext uri="{0D108BD9-81ED-4DB2-BD59-A6C34878D82A}">
                    <a16:rowId xmlns:a16="http://schemas.microsoft.com/office/drawing/2014/main" val="3370665490"/>
                  </a:ext>
                </a:extLst>
              </a:tr>
              <a:tr h="485807">
                <a:tc>
                  <a:txBody>
                    <a:bodyPr/>
                    <a:lstStyle/>
                    <a:p>
                      <a:pPr marL="0" indent="0">
                        <a:spcBef>
                          <a:spcPts val="0"/>
                        </a:spcBef>
                        <a:buFont typeface="+mj-lt"/>
                        <a:buNone/>
                      </a:pPr>
                      <a:r>
                        <a:rPr lang="en-GB" sz="1200" dirty="0"/>
                        <a:t>Sample</a:t>
                      </a:r>
                    </a:p>
                  </a:txBody>
                  <a:tcPr marL="58108" marR="58108" marT="29054" marB="29054"/>
                </a:tc>
                <a:tc>
                  <a:txBody>
                    <a:bodyPr/>
                    <a:lstStyle/>
                    <a:p>
                      <a:pPr>
                        <a:spcBef>
                          <a:spcPts val="0"/>
                        </a:spcBef>
                      </a:pPr>
                      <a:r>
                        <a:rPr lang="en-GB" sz="1200"/>
                        <a:t>People in the sample are referred to as participants or, in ethnographic studies, informants</a:t>
                      </a:r>
                    </a:p>
                  </a:txBody>
                  <a:tcPr marL="58108" marR="58108" marT="29054" marB="29054"/>
                </a:tc>
                <a:tc>
                  <a:txBody>
                    <a:bodyPr/>
                    <a:lstStyle/>
                    <a:p>
                      <a:pPr>
                        <a:spcBef>
                          <a:spcPts val="0"/>
                        </a:spcBef>
                      </a:pPr>
                      <a:r>
                        <a:rPr lang="en-GB" sz="1200"/>
                        <a:t>People in a group are termed the sample, and are referred to as subjects, cases or respondents</a:t>
                      </a:r>
                    </a:p>
                  </a:txBody>
                  <a:tcPr marL="58108" marR="58108" marT="29054" marB="29054"/>
                </a:tc>
                <a:extLst>
                  <a:ext uri="{0D108BD9-81ED-4DB2-BD59-A6C34878D82A}">
                    <a16:rowId xmlns:a16="http://schemas.microsoft.com/office/drawing/2014/main" val="1998456526"/>
                  </a:ext>
                </a:extLst>
              </a:tr>
              <a:tr h="485807">
                <a:tc>
                  <a:txBody>
                    <a:bodyPr/>
                    <a:lstStyle/>
                    <a:p>
                      <a:pPr marL="0" indent="0">
                        <a:spcBef>
                          <a:spcPts val="0"/>
                        </a:spcBef>
                        <a:buFont typeface="+mj-lt"/>
                        <a:buNone/>
                      </a:pPr>
                      <a:r>
                        <a:rPr lang="en-GB" sz="1200" dirty="0"/>
                        <a:t>Researcher position</a:t>
                      </a:r>
                    </a:p>
                  </a:txBody>
                  <a:tcPr marL="58108" marR="58108" marT="29054" marB="29054"/>
                </a:tc>
                <a:tc>
                  <a:txBody>
                    <a:bodyPr/>
                    <a:lstStyle/>
                    <a:p>
                      <a:pPr>
                        <a:spcBef>
                          <a:spcPts val="0"/>
                        </a:spcBef>
                      </a:pPr>
                      <a:r>
                        <a:rPr lang="en-GB" sz="1200" dirty="0"/>
                        <a:t>An active and interactive participant, immersed in the setting</a:t>
                      </a:r>
                    </a:p>
                  </a:txBody>
                  <a:tcPr marL="58108" marR="58108" marT="29054" marB="29054"/>
                </a:tc>
                <a:tc>
                  <a:txBody>
                    <a:bodyPr/>
                    <a:lstStyle/>
                    <a:p>
                      <a:pPr>
                        <a:spcBef>
                          <a:spcPts val="0"/>
                        </a:spcBef>
                      </a:pPr>
                      <a:r>
                        <a:rPr lang="en-GB" sz="1200" dirty="0"/>
                        <a:t>Uses measuring instruments or tools (questionnaires)</a:t>
                      </a:r>
                    </a:p>
                  </a:txBody>
                  <a:tcPr marL="58108" marR="58108" marT="29054" marB="29054"/>
                </a:tc>
                <a:extLst>
                  <a:ext uri="{0D108BD9-81ED-4DB2-BD59-A6C34878D82A}">
                    <a16:rowId xmlns:a16="http://schemas.microsoft.com/office/drawing/2014/main" val="2552103245"/>
                  </a:ext>
                </a:extLst>
              </a:tr>
              <a:tr h="293182">
                <a:tc>
                  <a:txBody>
                    <a:bodyPr/>
                    <a:lstStyle/>
                    <a:p>
                      <a:pPr marL="0" indent="0">
                        <a:spcBef>
                          <a:spcPts val="0"/>
                        </a:spcBef>
                        <a:buFont typeface="+mj-lt"/>
                        <a:buNone/>
                      </a:pPr>
                      <a:r>
                        <a:rPr lang="en-GB" sz="1200" dirty="0"/>
                        <a:t>Data elements</a:t>
                      </a:r>
                    </a:p>
                  </a:txBody>
                  <a:tcPr marL="58108" marR="58108" marT="29054" marB="29054"/>
                </a:tc>
                <a:tc>
                  <a:txBody>
                    <a:bodyPr/>
                    <a:lstStyle/>
                    <a:p>
                      <a:pPr>
                        <a:spcBef>
                          <a:spcPts val="0"/>
                        </a:spcBef>
                      </a:pPr>
                      <a:r>
                        <a:rPr lang="en-GB" sz="1200" dirty="0"/>
                        <a:t>Written form (words)</a:t>
                      </a:r>
                    </a:p>
                  </a:txBody>
                  <a:tcPr marL="58108" marR="58108" marT="29054" marB="29054"/>
                </a:tc>
                <a:tc>
                  <a:txBody>
                    <a:bodyPr/>
                    <a:lstStyle/>
                    <a:p>
                      <a:pPr>
                        <a:spcBef>
                          <a:spcPts val="0"/>
                        </a:spcBef>
                      </a:pPr>
                      <a:r>
                        <a:rPr lang="en-GB" sz="1200" dirty="0"/>
                        <a:t>Numerical form (numbers)</a:t>
                      </a:r>
                    </a:p>
                  </a:txBody>
                  <a:tcPr marL="58108" marR="58108" marT="29054" marB="29054"/>
                </a:tc>
                <a:extLst>
                  <a:ext uri="{0D108BD9-81ED-4DB2-BD59-A6C34878D82A}">
                    <a16:rowId xmlns:a16="http://schemas.microsoft.com/office/drawing/2014/main" val="4012802334"/>
                  </a:ext>
                </a:extLst>
              </a:tr>
              <a:tr h="293182">
                <a:tc>
                  <a:txBody>
                    <a:bodyPr/>
                    <a:lstStyle/>
                    <a:p>
                      <a:pPr marL="0" indent="0">
                        <a:spcBef>
                          <a:spcPts val="0"/>
                        </a:spcBef>
                        <a:buFont typeface="+mj-lt"/>
                        <a:buNone/>
                      </a:pPr>
                      <a:r>
                        <a:rPr lang="en-GB" sz="1200"/>
                        <a:t>Analyses</a:t>
                      </a:r>
                    </a:p>
                  </a:txBody>
                  <a:tcPr marL="58108" marR="58108" marT="29054" marB="29054"/>
                </a:tc>
                <a:tc>
                  <a:txBody>
                    <a:bodyPr/>
                    <a:lstStyle/>
                    <a:p>
                      <a:pPr>
                        <a:spcBef>
                          <a:spcPts val="0"/>
                        </a:spcBef>
                      </a:pPr>
                      <a:r>
                        <a:rPr lang="en-GB" sz="1200"/>
                        <a:t>Interpretive analysis usually undertaken manually</a:t>
                      </a:r>
                    </a:p>
                  </a:txBody>
                  <a:tcPr marL="58108" marR="58108" marT="29054" marB="29054"/>
                </a:tc>
                <a:tc>
                  <a:txBody>
                    <a:bodyPr/>
                    <a:lstStyle/>
                    <a:p>
                      <a:pPr>
                        <a:spcBef>
                          <a:spcPts val="0"/>
                        </a:spcBef>
                      </a:pPr>
                      <a:r>
                        <a:rPr lang="en-GB" sz="1200"/>
                        <a:t>Statistical analysis using software eg SPSS</a:t>
                      </a:r>
                    </a:p>
                  </a:txBody>
                  <a:tcPr marL="58108" marR="58108" marT="29054" marB="29054"/>
                </a:tc>
                <a:extLst>
                  <a:ext uri="{0D108BD9-81ED-4DB2-BD59-A6C34878D82A}">
                    <a16:rowId xmlns:a16="http://schemas.microsoft.com/office/drawing/2014/main" val="2699238295"/>
                  </a:ext>
                </a:extLst>
              </a:tr>
              <a:tr h="485807">
                <a:tc>
                  <a:txBody>
                    <a:bodyPr/>
                    <a:lstStyle/>
                    <a:p>
                      <a:pPr marL="0" indent="0">
                        <a:spcBef>
                          <a:spcPts val="0"/>
                        </a:spcBef>
                        <a:buFont typeface="+mj-lt"/>
                        <a:buNone/>
                      </a:pPr>
                      <a:r>
                        <a:rPr lang="en-GB" sz="1200" dirty="0"/>
                        <a:t>Outcomes</a:t>
                      </a:r>
                    </a:p>
                  </a:txBody>
                  <a:tcPr marL="58108" marR="58108" marT="29054" marB="29054"/>
                </a:tc>
                <a:tc>
                  <a:txBody>
                    <a:bodyPr/>
                    <a:lstStyle/>
                    <a:p>
                      <a:pPr>
                        <a:spcBef>
                          <a:spcPts val="0"/>
                        </a:spcBef>
                      </a:pPr>
                      <a:r>
                        <a:rPr lang="en-GB" sz="1200"/>
                        <a:t>Are often thematic or conceptual, but not quantifiable and are expressed in words</a:t>
                      </a:r>
                    </a:p>
                  </a:txBody>
                  <a:tcPr marL="58108" marR="58108" marT="29054" marB="29054"/>
                </a:tc>
                <a:tc>
                  <a:txBody>
                    <a:bodyPr/>
                    <a:lstStyle/>
                    <a:p>
                      <a:pPr>
                        <a:spcBef>
                          <a:spcPts val="0"/>
                        </a:spcBef>
                      </a:pPr>
                      <a:r>
                        <a:rPr lang="en-GB" sz="1200"/>
                        <a:t>Must be measurable and are reported in numerical terms</a:t>
                      </a:r>
                    </a:p>
                  </a:txBody>
                  <a:tcPr marL="58108" marR="58108" marT="29054" marB="29054"/>
                </a:tc>
                <a:extLst>
                  <a:ext uri="{0D108BD9-81ED-4DB2-BD59-A6C34878D82A}">
                    <a16:rowId xmlns:a16="http://schemas.microsoft.com/office/drawing/2014/main" val="2727739687"/>
                  </a:ext>
                </a:extLst>
              </a:tr>
              <a:tr h="293182">
                <a:tc>
                  <a:txBody>
                    <a:bodyPr/>
                    <a:lstStyle/>
                    <a:p>
                      <a:pPr>
                        <a:spcBef>
                          <a:spcPts val="0"/>
                        </a:spcBef>
                      </a:pPr>
                      <a:r>
                        <a:rPr lang="en-GB" sz="1200" dirty="0"/>
                        <a:t>Application</a:t>
                      </a:r>
                    </a:p>
                  </a:txBody>
                  <a:tcPr marL="58108" marR="58108" marT="29054" marB="29054"/>
                </a:tc>
                <a:tc>
                  <a:txBody>
                    <a:bodyPr/>
                    <a:lstStyle/>
                    <a:p>
                      <a:pPr>
                        <a:spcBef>
                          <a:spcPts val="0"/>
                        </a:spcBef>
                      </a:pPr>
                      <a:r>
                        <a:rPr lang="en-GB" sz="1200"/>
                        <a:t>Exploration of unique experiences of individuals or groups</a:t>
                      </a:r>
                    </a:p>
                  </a:txBody>
                  <a:tcPr marL="58108" marR="58108" marT="29054" marB="29054"/>
                </a:tc>
                <a:tc>
                  <a:txBody>
                    <a:bodyPr/>
                    <a:lstStyle/>
                    <a:p>
                      <a:pPr>
                        <a:spcBef>
                          <a:spcPts val="0"/>
                        </a:spcBef>
                      </a:pPr>
                      <a:r>
                        <a:rPr lang="en-GB" sz="1200" dirty="0"/>
                        <a:t>Findings able to be generalised to similar groups</a:t>
                      </a:r>
                    </a:p>
                  </a:txBody>
                  <a:tcPr marL="58108" marR="58108" marT="29054" marB="29054"/>
                </a:tc>
                <a:extLst>
                  <a:ext uri="{0D108BD9-81ED-4DB2-BD59-A6C34878D82A}">
                    <a16:rowId xmlns:a16="http://schemas.microsoft.com/office/drawing/2014/main" val="1617092852"/>
                  </a:ext>
                </a:extLst>
              </a:tr>
            </a:tbl>
          </a:graphicData>
        </a:graphic>
      </p:graphicFrame>
    </p:spTree>
    <p:extLst>
      <p:ext uri="{BB962C8B-B14F-4D97-AF65-F5344CB8AC3E}">
        <p14:creationId xmlns:p14="http://schemas.microsoft.com/office/powerpoint/2010/main" val="2978369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34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9A2B2E6-613E-ECDF-CF6F-CD6B0171EAE0}"/>
              </a:ext>
            </a:extLst>
          </p:cNvPr>
          <p:cNvPicPr>
            <a:picLocks noChangeAspect="1"/>
          </p:cNvPicPr>
          <p:nvPr/>
        </p:nvPicPr>
        <p:blipFill rotWithShape="1">
          <a:blip r:embed="rId2"/>
          <a:srcRect l="26116" t="17928" r="26676" b="8739"/>
          <a:stretch/>
        </p:blipFill>
        <p:spPr>
          <a:xfrm>
            <a:off x="3409583" y="643467"/>
            <a:ext cx="5372833" cy="5571066"/>
          </a:xfrm>
          <a:prstGeom prst="rect">
            <a:avLst/>
          </a:prstGeom>
        </p:spPr>
      </p:pic>
    </p:spTree>
    <p:extLst>
      <p:ext uri="{BB962C8B-B14F-4D97-AF65-F5344CB8AC3E}">
        <p14:creationId xmlns:p14="http://schemas.microsoft.com/office/powerpoint/2010/main" val="2518226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A2B2E6-613E-ECDF-CF6F-CD6B0171EAE0}"/>
              </a:ext>
            </a:extLst>
          </p:cNvPr>
          <p:cNvPicPr>
            <a:picLocks noChangeAspect="1"/>
          </p:cNvPicPr>
          <p:nvPr/>
        </p:nvPicPr>
        <p:blipFill rotWithShape="1">
          <a:blip r:embed="rId2"/>
          <a:srcRect l="26116" t="23043" r="26676" b="22985"/>
          <a:stretch/>
        </p:blipFill>
        <p:spPr>
          <a:xfrm>
            <a:off x="1460292" y="0"/>
            <a:ext cx="9271416" cy="7075358"/>
          </a:xfrm>
          <a:prstGeom prst="rect">
            <a:avLst/>
          </a:prstGeom>
        </p:spPr>
      </p:pic>
    </p:spTree>
    <p:extLst>
      <p:ext uri="{BB962C8B-B14F-4D97-AF65-F5344CB8AC3E}">
        <p14:creationId xmlns:p14="http://schemas.microsoft.com/office/powerpoint/2010/main" val="3339671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B3FFCA-63F7-D848-395F-17CFC7446841}"/>
              </a:ext>
            </a:extLst>
          </p:cNvPr>
          <p:cNvPicPr>
            <a:picLocks noChangeAspect="1"/>
          </p:cNvPicPr>
          <p:nvPr/>
        </p:nvPicPr>
        <p:blipFill>
          <a:blip r:embed="rId2"/>
          <a:stretch>
            <a:fillRect/>
          </a:stretch>
        </p:blipFill>
        <p:spPr>
          <a:xfrm>
            <a:off x="2964537" y="0"/>
            <a:ext cx="6262925" cy="6858000"/>
          </a:xfrm>
          <a:prstGeom prst="rect">
            <a:avLst/>
          </a:prstGeom>
        </p:spPr>
      </p:pic>
    </p:spTree>
    <p:extLst>
      <p:ext uri="{BB962C8B-B14F-4D97-AF65-F5344CB8AC3E}">
        <p14:creationId xmlns:p14="http://schemas.microsoft.com/office/powerpoint/2010/main" val="3707447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3E2D4B5-166E-FF62-9DB9-16BF5014E627}"/>
              </a:ext>
            </a:extLst>
          </p:cNvPr>
          <p:cNvPicPr>
            <a:picLocks noChangeAspect="1"/>
          </p:cNvPicPr>
          <p:nvPr/>
        </p:nvPicPr>
        <p:blipFill rotWithShape="1">
          <a:blip r:embed="rId2"/>
          <a:srcRect l="26078" t="17704" r="27365" b="11367"/>
          <a:stretch/>
        </p:blipFill>
        <p:spPr>
          <a:xfrm>
            <a:off x="3831923" y="1123527"/>
            <a:ext cx="4528148" cy="4604800"/>
          </a:xfrm>
          <a:prstGeom prst="rect">
            <a:avLst/>
          </a:prstGeom>
        </p:spPr>
      </p:pic>
    </p:spTree>
    <p:extLst>
      <p:ext uri="{BB962C8B-B14F-4D97-AF65-F5344CB8AC3E}">
        <p14:creationId xmlns:p14="http://schemas.microsoft.com/office/powerpoint/2010/main" val="42031257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D2185A0-C73A-E87A-E1B4-B1F300F10B41}"/>
              </a:ext>
            </a:extLst>
          </p:cNvPr>
          <p:cNvPicPr>
            <a:picLocks noChangeAspect="1"/>
          </p:cNvPicPr>
          <p:nvPr/>
        </p:nvPicPr>
        <p:blipFill>
          <a:blip r:embed="rId2"/>
          <a:stretch>
            <a:fillRect/>
          </a:stretch>
        </p:blipFill>
        <p:spPr>
          <a:xfrm>
            <a:off x="3048000" y="947737"/>
            <a:ext cx="6096000" cy="4962525"/>
          </a:xfrm>
          <a:prstGeom prst="rect">
            <a:avLst/>
          </a:prstGeom>
        </p:spPr>
      </p:pic>
    </p:spTree>
    <p:extLst>
      <p:ext uri="{BB962C8B-B14F-4D97-AF65-F5344CB8AC3E}">
        <p14:creationId xmlns:p14="http://schemas.microsoft.com/office/powerpoint/2010/main" val="2708493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EEF090C-637E-29C5-FA4C-7CF344F8B815}"/>
              </a:ext>
            </a:extLst>
          </p:cNvPr>
          <p:cNvPicPr>
            <a:picLocks noChangeAspect="1"/>
          </p:cNvPicPr>
          <p:nvPr/>
        </p:nvPicPr>
        <p:blipFill rotWithShape="1">
          <a:blip r:embed="rId2"/>
          <a:srcRect l="26442" t="13989" r="28093" b="5464"/>
          <a:stretch/>
        </p:blipFill>
        <p:spPr>
          <a:xfrm>
            <a:off x="3582978" y="457200"/>
            <a:ext cx="5026044" cy="5943600"/>
          </a:xfrm>
          <a:prstGeom prst="rect">
            <a:avLst/>
          </a:prstGeom>
        </p:spPr>
      </p:pic>
    </p:spTree>
    <p:extLst>
      <p:ext uri="{BB962C8B-B14F-4D97-AF65-F5344CB8AC3E}">
        <p14:creationId xmlns:p14="http://schemas.microsoft.com/office/powerpoint/2010/main" val="16040041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30BEF-34C7-8A3A-2B93-F3B75A1A9B21}"/>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Cohen</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558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549501C-444A-9225-DDC9-4CCA237435CE}"/>
              </a:ext>
            </a:extLst>
          </p:cNvPr>
          <p:cNvSpPr>
            <a:spLocks noGrp="1" noChangeArrowheads="1"/>
          </p:cNvSpPr>
          <p:nvPr>
            <p:ph type="title"/>
          </p:nvPr>
        </p:nvSpPr>
        <p:spPr>
          <a:xfrm>
            <a:off x="2209800" y="152400"/>
            <a:ext cx="7772400" cy="762000"/>
          </a:xfrm>
        </p:spPr>
        <p:txBody>
          <a:bodyPr/>
          <a:lstStyle/>
          <a:p>
            <a:pPr eaLnBrk="1" hangingPunct="1">
              <a:defRPr/>
            </a:pPr>
            <a:r>
              <a:rPr lang="en-US" sz="3600" dirty="0">
                <a:solidFill>
                  <a:srgbClr val="000066"/>
                </a:solidFill>
                <a:latin typeface="+mn-lt"/>
              </a:rPr>
              <a:t>POSITIVIST QUANTITATIVE DESIGN</a:t>
            </a:r>
            <a:endParaRPr lang="en-AU" sz="3600" dirty="0">
              <a:solidFill>
                <a:srgbClr val="000066"/>
              </a:solidFill>
              <a:latin typeface="+mn-lt"/>
            </a:endParaRPr>
          </a:p>
        </p:txBody>
      </p:sp>
      <p:sp>
        <p:nvSpPr>
          <p:cNvPr id="27674" name="Rectangle 26">
            <a:extLst>
              <a:ext uri="{FF2B5EF4-FFF2-40B4-BE49-F238E27FC236}">
                <a16:creationId xmlns:a16="http://schemas.microsoft.com/office/drawing/2014/main" id="{7712CFEB-DAF2-D803-B919-2D50E5295AAC}"/>
              </a:ext>
            </a:extLst>
          </p:cNvPr>
          <p:cNvSpPr>
            <a:spLocks noChangeArrowheads="1"/>
          </p:cNvSpPr>
          <p:nvPr/>
        </p:nvSpPr>
        <p:spPr bwMode="auto">
          <a:xfrm>
            <a:off x="2209800" y="19050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REVIEW PREVIOUS</a:t>
            </a:r>
          </a:p>
          <a:p>
            <a:pPr algn="ctr">
              <a:defRPr/>
            </a:pPr>
            <a:r>
              <a:rPr lang="en-US" b="1" dirty="0">
                <a:solidFill>
                  <a:schemeClr val="bg1"/>
                </a:solidFill>
              </a:rPr>
              <a:t>LITERATURE</a:t>
            </a:r>
            <a:endParaRPr lang="en-AU" b="1" dirty="0">
              <a:solidFill>
                <a:schemeClr val="bg1"/>
              </a:solidFill>
            </a:endParaRPr>
          </a:p>
        </p:txBody>
      </p:sp>
      <p:sp>
        <p:nvSpPr>
          <p:cNvPr id="27675" name="Rectangle 27">
            <a:extLst>
              <a:ext uri="{FF2B5EF4-FFF2-40B4-BE49-F238E27FC236}">
                <a16:creationId xmlns:a16="http://schemas.microsoft.com/office/drawing/2014/main" id="{8061ADBF-4FE4-EFBF-E5CD-F9C8169281A9}"/>
              </a:ext>
            </a:extLst>
          </p:cNvPr>
          <p:cNvSpPr>
            <a:spLocks noChangeArrowheads="1"/>
          </p:cNvSpPr>
          <p:nvPr/>
        </p:nvSpPr>
        <p:spPr bwMode="auto">
          <a:xfrm>
            <a:off x="2590800" y="28194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FORMULATE </a:t>
            </a:r>
          </a:p>
          <a:p>
            <a:pPr algn="ctr">
              <a:defRPr/>
            </a:pPr>
            <a:r>
              <a:rPr lang="en-US" b="1" dirty="0">
                <a:solidFill>
                  <a:schemeClr val="bg1"/>
                </a:solidFill>
              </a:rPr>
              <a:t>HYPOTHESIS</a:t>
            </a:r>
            <a:endParaRPr lang="en-AU" b="1" dirty="0">
              <a:solidFill>
                <a:schemeClr val="bg1"/>
              </a:solidFill>
            </a:endParaRPr>
          </a:p>
        </p:txBody>
      </p:sp>
      <p:sp>
        <p:nvSpPr>
          <p:cNvPr id="27676" name="Rectangle 28">
            <a:extLst>
              <a:ext uri="{FF2B5EF4-FFF2-40B4-BE49-F238E27FC236}">
                <a16:creationId xmlns:a16="http://schemas.microsoft.com/office/drawing/2014/main" id="{52DECED2-BF41-3825-556B-B02E6BC82677}"/>
              </a:ext>
            </a:extLst>
          </p:cNvPr>
          <p:cNvSpPr>
            <a:spLocks noChangeArrowheads="1"/>
          </p:cNvSpPr>
          <p:nvPr/>
        </p:nvSpPr>
        <p:spPr bwMode="auto">
          <a:xfrm>
            <a:off x="2971800" y="37338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DESIGN </a:t>
            </a:r>
          </a:p>
          <a:p>
            <a:pPr algn="ctr">
              <a:defRPr/>
            </a:pPr>
            <a:r>
              <a:rPr lang="en-US" b="1" dirty="0">
                <a:solidFill>
                  <a:schemeClr val="bg1"/>
                </a:solidFill>
              </a:rPr>
              <a:t>RESEARCH </a:t>
            </a:r>
            <a:endParaRPr lang="en-AU" b="1" dirty="0">
              <a:solidFill>
                <a:schemeClr val="bg1"/>
              </a:solidFill>
            </a:endParaRPr>
          </a:p>
        </p:txBody>
      </p:sp>
      <p:sp>
        <p:nvSpPr>
          <p:cNvPr id="27677" name="Rectangle 29">
            <a:extLst>
              <a:ext uri="{FF2B5EF4-FFF2-40B4-BE49-F238E27FC236}">
                <a16:creationId xmlns:a16="http://schemas.microsoft.com/office/drawing/2014/main" id="{783CE24A-85DC-04CB-7819-615D0F73F5A0}"/>
              </a:ext>
            </a:extLst>
          </p:cNvPr>
          <p:cNvSpPr>
            <a:spLocks noChangeArrowheads="1"/>
          </p:cNvSpPr>
          <p:nvPr/>
        </p:nvSpPr>
        <p:spPr bwMode="auto">
          <a:xfrm>
            <a:off x="3352800" y="46482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COLLECT DATA </a:t>
            </a:r>
          </a:p>
        </p:txBody>
      </p:sp>
      <p:sp>
        <p:nvSpPr>
          <p:cNvPr id="27678" name="Rectangle 30">
            <a:extLst>
              <a:ext uri="{FF2B5EF4-FFF2-40B4-BE49-F238E27FC236}">
                <a16:creationId xmlns:a16="http://schemas.microsoft.com/office/drawing/2014/main" id="{7099A7BC-5467-A3AB-37A8-CF4D51B3AB10}"/>
              </a:ext>
            </a:extLst>
          </p:cNvPr>
          <p:cNvSpPr>
            <a:spLocks noChangeArrowheads="1"/>
          </p:cNvSpPr>
          <p:nvPr/>
        </p:nvSpPr>
        <p:spPr bwMode="auto">
          <a:xfrm>
            <a:off x="1752600" y="9906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IDENTIFY </a:t>
            </a:r>
          </a:p>
          <a:p>
            <a:pPr algn="ctr">
              <a:defRPr/>
            </a:pPr>
            <a:r>
              <a:rPr lang="en-US" b="1" dirty="0">
                <a:solidFill>
                  <a:schemeClr val="bg1"/>
                </a:solidFill>
              </a:rPr>
              <a:t>TOPIC</a:t>
            </a:r>
            <a:endParaRPr lang="en-AU" b="1" dirty="0">
              <a:solidFill>
                <a:schemeClr val="bg1"/>
              </a:solidFill>
            </a:endParaRPr>
          </a:p>
        </p:txBody>
      </p:sp>
      <p:sp>
        <p:nvSpPr>
          <p:cNvPr id="27679" name="Rectangle 31">
            <a:extLst>
              <a:ext uri="{FF2B5EF4-FFF2-40B4-BE49-F238E27FC236}">
                <a16:creationId xmlns:a16="http://schemas.microsoft.com/office/drawing/2014/main" id="{951757C6-64A8-79F7-F7B5-4D36ABA23A1A}"/>
              </a:ext>
            </a:extLst>
          </p:cNvPr>
          <p:cNvSpPr>
            <a:spLocks noChangeArrowheads="1"/>
          </p:cNvSpPr>
          <p:nvPr/>
        </p:nvSpPr>
        <p:spPr bwMode="auto">
          <a:xfrm>
            <a:off x="3810000" y="55626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Calibri" panose="020F0502020204030204" pitchFamily="34" charset="0"/>
              </a:rPr>
              <a:t>ANALYSE DATA </a:t>
            </a:r>
            <a:endParaRPr lang="en-AU" altLang="en-US" b="1">
              <a:solidFill>
                <a:schemeClr val="bg1"/>
              </a:solidFill>
              <a:latin typeface="Calibri" panose="020F0502020204030204" pitchFamily="34" charset="0"/>
            </a:endParaRPr>
          </a:p>
        </p:txBody>
      </p:sp>
      <p:sp>
        <p:nvSpPr>
          <p:cNvPr id="27680" name="Rectangle 32">
            <a:extLst>
              <a:ext uri="{FF2B5EF4-FFF2-40B4-BE49-F238E27FC236}">
                <a16:creationId xmlns:a16="http://schemas.microsoft.com/office/drawing/2014/main" id="{C8E06341-C720-6657-7B66-5D27D271E53F}"/>
              </a:ext>
            </a:extLst>
          </p:cNvPr>
          <p:cNvSpPr>
            <a:spLocks noChangeArrowheads="1"/>
          </p:cNvSpPr>
          <p:nvPr/>
        </p:nvSpPr>
        <p:spPr bwMode="auto">
          <a:xfrm>
            <a:off x="7620000" y="5791200"/>
            <a:ext cx="2667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REPORT </a:t>
            </a:r>
          </a:p>
          <a:p>
            <a:pPr algn="ctr">
              <a:defRPr/>
            </a:pPr>
            <a:r>
              <a:rPr lang="en-US" b="1" dirty="0">
                <a:solidFill>
                  <a:schemeClr val="bg1"/>
                </a:solidFill>
              </a:rPr>
              <a:t>FINDINGS</a:t>
            </a:r>
            <a:endParaRPr lang="en-AU" b="1" dirty="0">
              <a:solidFill>
                <a:schemeClr val="bg1"/>
              </a:solidFill>
            </a:endParaRPr>
          </a:p>
        </p:txBody>
      </p:sp>
      <p:sp>
        <p:nvSpPr>
          <p:cNvPr id="27681" name="Rectangle 33">
            <a:extLst>
              <a:ext uri="{FF2B5EF4-FFF2-40B4-BE49-F238E27FC236}">
                <a16:creationId xmlns:a16="http://schemas.microsoft.com/office/drawing/2014/main" id="{224E159A-397C-A517-516A-1036BFF378EB}"/>
              </a:ext>
            </a:extLst>
          </p:cNvPr>
          <p:cNvSpPr>
            <a:spLocks noChangeArrowheads="1"/>
          </p:cNvSpPr>
          <p:nvPr/>
        </p:nvSpPr>
        <p:spPr bwMode="auto">
          <a:xfrm>
            <a:off x="7315200" y="2438400"/>
            <a:ext cx="3048000" cy="12192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LOOK FOR </a:t>
            </a:r>
          </a:p>
          <a:p>
            <a:pPr algn="ctr">
              <a:defRPr/>
            </a:pPr>
            <a:r>
              <a:rPr lang="en-US" b="1" dirty="0">
                <a:solidFill>
                  <a:schemeClr val="bg1"/>
                </a:solidFill>
              </a:rPr>
              <a:t>ALTERNATIVE </a:t>
            </a:r>
          </a:p>
          <a:p>
            <a:pPr algn="ctr">
              <a:defRPr/>
            </a:pPr>
            <a:r>
              <a:rPr lang="en-US" b="1" dirty="0">
                <a:solidFill>
                  <a:schemeClr val="bg1"/>
                </a:solidFill>
              </a:rPr>
              <a:t>EXPLANATIONS</a:t>
            </a:r>
            <a:endParaRPr lang="en-AU" b="1" dirty="0">
              <a:solidFill>
                <a:schemeClr val="bg1"/>
              </a:solidFill>
            </a:endParaRPr>
          </a:p>
        </p:txBody>
      </p:sp>
      <p:sp>
        <p:nvSpPr>
          <p:cNvPr id="27682" name="Rectangle 34">
            <a:extLst>
              <a:ext uri="{FF2B5EF4-FFF2-40B4-BE49-F238E27FC236}">
                <a16:creationId xmlns:a16="http://schemas.microsoft.com/office/drawing/2014/main" id="{9A0A1B9A-3217-833F-40E4-9B6FE50D10CC}"/>
              </a:ext>
            </a:extLst>
          </p:cNvPr>
          <p:cNvSpPr>
            <a:spLocks noChangeArrowheads="1"/>
          </p:cNvSpPr>
          <p:nvPr/>
        </p:nvSpPr>
        <p:spPr bwMode="auto">
          <a:xfrm>
            <a:off x="7315200" y="38862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START PROCESS</a:t>
            </a:r>
          </a:p>
          <a:p>
            <a:pPr algn="ctr">
              <a:defRPr/>
            </a:pPr>
            <a:r>
              <a:rPr lang="en-US" b="1" dirty="0">
                <a:solidFill>
                  <a:schemeClr val="bg1"/>
                </a:solidFill>
              </a:rPr>
              <a:t>AGAIN</a:t>
            </a:r>
            <a:endParaRPr lang="en-AU" b="1" dirty="0">
              <a:solidFill>
                <a:schemeClr val="bg1"/>
              </a:solidFill>
            </a:endParaRPr>
          </a:p>
        </p:txBody>
      </p:sp>
      <p:sp>
        <p:nvSpPr>
          <p:cNvPr id="19467" name="AutoShape 23">
            <a:extLst>
              <a:ext uri="{FF2B5EF4-FFF2-40B4-BE49-F238E27FC236}">
                <a16:creationId xmlns:a16="http://schemas.microsoft.com/office/drawing/2014/main" id="{27BBD86A-87E4-C9AB-FD3A-6458692601FD}"/>
              </a:ext>
            </a:extLst>
          </p:cNvPr>
          <p:cNvSpPr>
            <a:spLocks noChangeArrowheads="1"/>
          </p:cNvSpPr>
          <p:nvPr/>
        </p:nvSpPr>
        <p:spPr bwMode="auto">
          <a:xfrm rot="5400000">
            <a:off x="4533900" y="1409700"/>
            <a:ext cx="609600" cy="533400"/>
          </a:xfrm>
          <a:custGeom>
            <a:avLst/>
            <a:gdLst>
              <a:gd name="T0" fmla="*/ 426889 w 21600"/>
              <a:gd name="T1" fmla="*/ 0 h 21600"/>
              <a:gd name="T2" fmla="*/ 426889 w 21600"/>
              <a:gd name="T3" fmla="*/ 300235 h 21600"/>
              <a:gd name="T4" fmla="*/ 91355 w 21600"/>
              <a:gd name="T5" fmla="*/ 533400 h 21600"/>
              <a:gd name="T6" fmla="*/ 609600 w 21600"/>
              <a:gd name="T7" fmla="*/ 150118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rgbClr val="800000"/>
              </a:gs>
              <a:gs pos="100000">
                <a:schemeClr val="accent1"/>
              </a:gs>
            </a:gsLst>
            <a:lin ang="5400000" scaled="1"/>
          </a:gradFill>
          <a:ln w="9525">
            <a:solidFill>
              <a:schemeClr val="tx1"/>
            </a:solidFill>
            <a:miter lim="800000"/>
            <a:headEnd/>
            <a:tailEnd/>
          </a:ln>
        </p:spPr>
        <p:txBody>
          <a:bodyPr wrap="none" anchor="ctr"/>
          <a:lstStyle/>
          <a:p>
            <a:endParaRPr lang="en-GB"/>
          </a:p>
        </p:txBody>
      </p:sp>
      <p:sp>
        <p:nvSpPr>
          <p:cNvPr id="27683" name="AutoShape 35">
            <a:extLst>
              <a:ext uri="{FF2B5EF4-FFF2-40B4-BE49-F238E27FC236}">
                <a16:creationId xmlns:a16="http://schemas.microsoft.com/office/drawing/2014/main" id="{4997D39D-2141-4988-FAB1-AC5F30C3D161}"/>
              </a:ext>
            </a:extLst>
          </p:cNvPr>
          <p:cNvSpPr>
            <a:spLocks noChangeArrowheads="1"/>
          </p:cNvSpPr>
          <p:nvPr/>
        </p:nvSpPr>
        <p:spPr bwMode="auto">
          <a:xfrm rot="5400000">
            <a:off x="4991100" y="23241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sp>
        <p:nvSpPr>
          <p:cNvPr id="27685" name="AutoShape 37">
            <a:extLst>
              <a:ext uri="{FF2B5EF4-FFF2-40B4-BE49-F238E27FC236}">
                <a16:creationId xmlns:a16="http://schemas.microsoft.com/office/drawing/2014/main" id="{4ECDE7DA-702F-7423-93CD-4AE16C177843}"/>
              </a:ext>
            </a:extLst>
          </p:cNvPr>
          <p:cNvSpPr>
            <a:spLocks noChangeArrowheads="1"/>
          </p:cNvSpPr>
          <p:nvPr/>
        </p:nvSpPr>
        <p:spPr bwMode="auto">
          <a:xfrm rot="5400000">
            <a:off x="5372100" y="32385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sp>
        <p:nvSpPr>
          <p:cNvPr id="27686" name="AutoShape 38">
            <a:extLst>
              <a:ext uri="{FF2B5EF4-FFF2-40B4-BE49-F238E27FC236}">
                <a16:creationId xmlns:a16="http://schemas.microsoft.com/office/drawing/2014/main" id="{23D62634-E231-4CC0-6D47-4DE6859CF365}"/>
              </a:ext>
            </a:extLst>
          </p:cNvPr>
          <p:cNvSpPr>
            <a:spLocks noChangeArrowheads="1"/>
          </p:cNvSpPr>
          <p:nvPr/>
        </p:nvSpPr>
        <p:spPr bwMode="auto">
          <a:xfrm rot="5400000">
            <a:off x="5753100" y="41529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sp>
        <p:nvSpPr>
          <p:cNvPr id="27687" name="AutoShape 39">
            <a:extLst>
              <a:ext uri="{FF2B5EF4-FFF2-40B4-BE49-F238E27FC236}">
                <a16:creationId xmlns:a16="http://schemas.microsoft.com/office/drawing/2014/main" id="{D70406BC-E522-2F8D-1471-1D48F5E35966}"/>
              </a:ext>
            </a:extLst>
          </p:cNvPr>
          <p:cNvSpPr>
            <a:spLocks noChangeArrowheads="1"/>
          </p:cNvSpPr>
          <p:nvPr/>
        </p:nvSpPr>
        <p:spPr bwMode="auto">
          <a:xfrm rot="5400000">
            <a:off x="6134100" y="50673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cxnSp>
        <p:nvCxnSpPr>
          <p:cNvPr id="19472" name="AutoShape 41">
            <a:extLst>
              <a:ext uri="{FF2B5EF4-FFF2-40B4-BE49-F238E27FC236}">
                <a16:creationId xmlns:a16="http://schemas.microsoft.com/office/drawing/2014/main" id="{E98CFA50-A5B1-FEBA-9E9A-AD78AF493776}"/>
              </a:ext>
            </a:extLst>
          </p:cNvPr>
          <p:cNvCxnSpPr>
            <a:cxnSpLocks noChangeShapeType="1"/>
            <a:stCxn id="27681" idx="2"/>
            <a:endCxn id="27682" idx="0"/>
          </p:cNvCxnSpPr>
          <p:nvPr/>
        </p:nvCxnSpPr>
        <p:spPr bwMode="auto">
          <a:xfrm>
            <a:off x="8839200" y="3657600"/>
            <a:ext cx="0" cy="22860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19473" name="AutoShape 43">
            <a:extLst>
              <a:ext uri="{FF2B5EF4-FFF2-40B4-BE49-F238E27FC236}">
                <a16:creationId xmlns:a16="http://schemas.microsoft.com/office/drawing/2014/main" id="{38FED8E0-787D-64B5-3599-9CC9AEA6964D}"/>
              </a:ext>
            </a:extLst>
          </p:cNvPr>
          <p:cNvCxnSpPr>
            <a:cxnSpLocks noChangeShapeType="1"/>
            <a:stCxn id="27679" idx="3"/>
            <a:endCxn id="27681" idx="1"/>
          </p:cNvCxnSpPr>
          <p:nvPr/>
        </p:nvCxnSpPr>
        <p:spPr bwMode="auto">
          <a:xfrm flipV="1">
            <a:off x="6858000" y="3048000"/>
            <a:ext cx="457200" cy="2895600"/>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27693" name="Rectangle 45">
            <a:extLst>
              <a:ext uri="{FF2B5EF4-FFF2-40B4-BE49-F238E27FC236}">
                <a16:creationId xmlns:a16="http://schemas.microsoft.com/office/drawing/2014/main" id="{C30666BB-D5AA-6B8B-A4B0-9BC09FFFB864}"/>
              </a:ext>
            </a:extLst>
          </p:cNvPr>
          <p:cNvSpPr>
            <a:spLocks noChangeArrowheads="1"/>
          </p:cNvSpPr>
          <p:nvPr/>
        </p:nvSpPr>
        <p:spPr bwMode="auto">
          <a:xfrm>
            <a:off x="6781800" y="4876800"/>
            <a:ext cx="533400" cy="381000"/>
          </a:xfrm>
          <a:prstGeom prst="rect">
            <a:avLst/>
          </a:prstGeom>
          <a:gradFill rotWithShape="0">
            <a:gsLst>
              <a:gs pos="0">
                <a:schemeClr val="accent1"/>
              </a:gs>
              <a:gs pos="100000">
                <a:schemeClr val="accent1">
                  <a:gamma/>
                  <a:shade val="46275"/>
                  <a:invGamma/>
                </a:schemeClr>
              </a:gs>
            </a:gsLst>
            <a:path path="shape">
              <a:fillToRect l="50000" t="50000" r="50000" b="50000"/>
            </a:path>
          </a:gradFill>
          <a:ln w="9525">
            <a:solidFill>
              <a:schemeClr val="tx1"/>
            </a:solidFill>
            <a:miter lim="800000"/>
            <a:headEnd/>
            <a:tailEnd/>
          </a:ln>
          <a:effectLst/>
        </p:spPr>
        <p:txBody>
          <a:bodyPr wrap="none" anchor="ctr"/>
          <a:lstStyle/>
          <a:p>
            <a:pPr algn="ctr">
              <a:defRPr/>
            </a:pPr>
            <a:r>
              <a:rPr lang="en-US" sz="2000" dirty="0">
                <a:solidFill>
                  <a:schemeClr val="bg1"/>
                </a:solidFill>
              </a:rPr>
              <a:t>NO</a:t>
            </a:r>
            <a:endParaRPr lang="en-AU" sz="2000" dirty="0">
              <a:solidFill>
                <a:schemeClr val="bg1"/>
              </a:solidFill>
            </a:endParaRPr>
          </a:p>
        </p:txBody>
      </p:sp>
      <p:sp>
        <p:nvSpPr>
          <p:cNvPr id="19475" name="Line 47">
            <a:extLst>
              <a:ext uri="{FF2B5EF4-FFF2-40B4-BE49-F238E27FC236}">
                <a16:creationId xmlns:a16="http://schemas.microsoft.com/office/drawing/2014/main" id="{2392B97D-70DD-09A3-46EF-1C30544D9F66}"/>
              </a:ext>
            </a:extLst>
          </p:cNvPr>
          <p:cNvSpPr>
            <a:spLocks noChangeShapeType="1"/>
          </p:cNvSpPr>
          <p:nvPr/>
        </p:nvSpPr>
        <p:spPr bwMode="auto">
          <a:xfrm>
            <a:off x="6858000" y="6248400"/>
            <a:ext cx="762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94" name="Rectangle 46">
            <a:extLst>
              <a:ext uri="{FF2B5EF4-FFF2-40B4-BE49-F238E27FC236}">
                <a16:creationId xmlns:a16="http://schemas.microsoft.com/office/drawing/2014/main" id="{58C55DF2-E4F7-7B2A-CE53-D7729DDF0172}"/>
              </a:ext>
            </a:extLst>
          </p:cNvPr>
          <p:cNvSpPr>
            <a:spLocks noChangeArrowheads="1"/>
          </p:cNvSpPr>
          <p:nvPr/>
        </p:nvSpPr>
        <p:spPr bwMode="auto">
          <a:xfrm>
            <a:off x="7010400" y="6096000"/>
            <a:ext cx="533400" cy="381000"/>
          </a:xfrm>
          <a:prstGeom prst="rect">
            <a:avLst/>
          </a:prstGeom>
          <a:gradFill rotWithShape="0">
            <a:gsLst>
              <a:gs pos="0">
                <a:schemeClr val="accent1"/>
              </a:gs>
              <a:gs pos="100000">
                <a:schemeClr val="accent1">
                  <a:gamma/>
                  <a:shade val="46275"/>
                  <a:invGamma/>
                </a:schemeClr>
              </a:gs>
            </a:gsLst>
            <a:path path="shape">
              <a:fillToRect l="50000" t="50000" r="50000" b="50000"/>
            </a:path>
          </a:gradFill>
          <a:ln w="9525">
            <a:solidFill>
              <a:schemeClr val="tx1"/>
            </a:solidFill>
            <a:miter lim="800000"/>
            <a:headEnd/>
            <a:tailEnd/>
          </a:ln>
          <a:effectLst/>
        </p:spPr>
        <p:txBody>
          <a:bodyPr wrap="none" anchor="ctr"/>
          <a:lstStyle/>
          <a:p>
            <a:pPr algn="ctr">
              <a:defRPr/>
            </a:pPr>
            <a:r>
              <a:rPr lang="en-US" sz="2000" dirty="0">
                <a:solidFill>
                  <a:schemeClr val="bg1"/>
                </a:solidFill>
              </a:rPr>
              <a:t>YES</a:t>
            </a:r>
            <a:endParaRPr lang="en-AU" sz="2000" dirty="0">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1D6213C7-83AA-41CF-A005-358B6C741CC9}"/>
              </a:ext>
            </a:extLst>
          </p:cNvPr>
          <p:cNvSpPr>
            <a:spLocks noGrp="1" noChangeArrowheads="1"/>
          </p:cNvSpPr>
          <p:nvPr>
            <p:ph type="title"/>
          </p:nvPr>
        </p:nvSpPr>
        <p:spPr/>
        <p:txBody>
          <a:bodyPr/>
          <a:lstStyle/>
          <a:p>
            <a:pPr eaLnBrk="1" hangingPunct="1"/>
            <a:r>
              <a:rPr lang="en-US" altLang="en-US" sz="3600">
                <a:solidFill>
                  <a:srgbClr val="000066"/>
                </a:solidFill>
                <a:latin typeface="Arial" panose="020B0604020202020204" pitchFamily="34" charset="0"/>
              </a:rPr>
              <a:t>POSITIVIST METHODS</a:t>
            </a:r>
            <a:endParaRPr lang="en-AU" altLang="en-US" sz="3600">
              <a:solidFill>
                <a:srgbClr val="000066"/>
              </a:solidFill>
              <a:latin typeface="Arial" panose="020B0604020202020204" pitchFamily="34" charset="0"/>
            </a:endParaRPr>
          </a:p>
        </p:txBody>
      </p:sp>
      <p:graphicFrame>
        <p:nvGraphicFramePr>
          <p:cNvPr id="8" name="Diagram 7">
            <a:extLst>
              <a:ext uri="{FF2B5EF4-FFF2-40B4-BE49-F238E27FC236}">
                <a16:creationId xmlns:a16="http://schemas.microsoft.com/office/drawing/2014/main" id="{98E8AEB2-F757-9789-8CCE-B6DEF75D2C95}"/>
              </a:ext>
            </a:extLst>
          </p:cNvPr>
          <p:cNvGraphicFramePr/>
          <p:nvPr/>
        </p:nvGraphicFramePr>
        <p:xfrm>
          <a:off x="2133600" y="1295400"/>
          <a:ext cx="7467600"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55EFAA1-9522-ECA7-B61B-E2F18A6D34CC}"/>
              </a:ext>
            </a:extLst>
          </p:cNvPr>
          <p:cNvSpPr>
            <a:spLocks noGrp="1" noChangeArrowheads="1"/>
          </p:cNvSpPr>
          <p:nvPr>
            <p:ph type="title"/>
          </p:nvPr>
        </p:nvSpPr>
        <p:spPr>
          <a:xfrm>
            <a:off x="1981200" y="152400"/>
            <a:ext cx="8229600" cy="1143000"/>
          </a:xfrm>
        </p:spPr>
        <p:txBody>
          <a:bodyPr/>
          <a:lstStyle/>
          <a:p>
            <a:pPr eaLnBrk="1" hangingPunct="1">
              <a:defRPr/>
            </a:pPr>
            <a:r>
              <a:rPr lang="en-US" sz="3600" dirty="0">
                <a:solidFill>
                  <a:srgbClr val="000066"/>
                </a:solidFill>
                <a:latin typeface="+mn-lt"/>
              </a:rPr>
              <a:t>INTERPRETIVE QUALITATIVE DESIGN</a:t>
            </a:r>
            <a:endParaRPr lang="en-AU" sz="3600" dirty="0">
              <a:solidFill>
                <a:srgbClr val="000066"/>
              </a:solidFill>
              <a:latin typeface="+mn-lt"/>
            </a:endParaRPr>
          </a:p>
        </p:txBody>
      </p:sp>
      <p:sp>
        <p:nvSpPr>
          <p:cNvPr id="25602" name="Rectangle 6">
            <a:extLst>
              <a:ext uri="{FF2B5EF4-FFF2-40B4-BE49-F238E27FC236}">
                <a16:creationId xmlns:a16="http://schemas.microsoft.com/office/drawing/2014/main" id="{FA7D9C88-B71B-913D-10F6-80BE01B3620B}"/>
              </a:ext>
            </a:extLst>
          </p:cNvPr>
          <p:cNvSpPr>
            <a:spLocks noChangeArrowheads="1"/>
          </p:cNvSpPr>
          <p:nvPr/>
        </p:nvSpPr>
        <p:spPr bwMode="auto">
          <a:xfrm>
            <a:off x="2438400" y="1981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LITERATURE REVIEW</a:t>
            </a:r>
            <a:endParaRPr lang="en-AU" altLang="en-US" b="1">
              <a:solidFill>
                <a:schemeClr val="bg1"/>
              </a:solidFill>
              <a:latin typeface="Arial" panose="020B0604020202020204" pitchFamily="34" charset="0"/>
            </a:endParaRPr>
          </a:p>
        </p:txBody>
      </p:sp>
      <p:sp>
        <p:nvSpPr>
          <p:cNvPr id="25603" name="Rectangle 7">
            <a:extLst>
              <a:ext uri="{FF2B5EF4-FFF2-40B4-BE49-F238E27FC236}">
                <a16:creationId xmlns:a16="http://schemas.microsoft.com/office/drawing/2014/main" id="{FB1940FD-12EE-B938-9121-C0EEF5AD83A9}"/>
              </a:ext>
            </a:extLst>
          </p:cNvPr>
          <p:cNvSpPr>
            <a:spLocks noChangeArrowheads="1"/>
          </p:cNvSpPr>
          <p:nvPr/>
        </p:nvSpPr>
        <p:spPr bwMode="auto">
          <a:xfrm>
            <a:off x="1905000" y="1219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IDENTIFY TOPIC</a:t>
            </a:r>
            <a:endParaRPr lang="en-AU" altLang="en-US" b="1">
              <a:solidFill>
                <a:schemeClr val="bg1"/>
              </a:solidFill>
              <a:latin typeface="Arial" panose="020B0604020202020204" pitchFamily="34" charset="0"/>
            </a:endParaRPr>
          </a:p>
        </p:txBody>
      </p:sp>
      <p:sp>
        <p:nvSpPr>
          <p:cNvPr id="25604" name="Rectangle 8">
            <a:extLst>
              <a:ext uri="{FF2B5EF4-FFF2-40B4-BE49-F238E27FC236}">
                <a16:creationId xmlns:a16="http://schemas.microsoft.com/office/drawing/2014/main" id="{6A390B94-BEC1-DED7-328C-9878BE07A4C0}"/>
              </a:ext>
            </a:extLst>
          </p:cNvPr>
          <p:cNvSpPr>
            <a:spLocks noChangeArrowheads="1"/>
          </p:cNvSpPr>
          <p:nvPr/>
        </p:nvSpPr>
        <p:spPr bwMode="auto">
          <a:xfrm>
            <a:off x="3124200" y="2743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RESEARCH DESIGN</a:t>
            </a:r>
            <a:endParaRPr lang="en-AU" altLang="en-US" b="1">
              <a:solidFill>
                <a:schemeClr val="bg1"/>
              </a:solidFill>
              <a:latin typeface="Arial" panose="020B0604020202020204" pitchFamily="34" charset="0"/>
            </a:endParaRPr>
          </a:p>
        </p:txBody>
      </p:sp>
      <p:sp>
        <p:nvSpPr>
          <p:cNvPr id="25605" name="Rectangle 9">
            <a:extLst>
              <a:ext uri="{FF2B5EF4-FFF2-40B4-BE49-F238E27FC236}">
                <a16:creationId xmlns:a16="http://schemas.microsoft.com/office/drawing/2014/main" id="{C8CA8E12-36BF-7ABA-4D3D-B93F1B440B01}"/>
              </a:ext>
            </a:extLst>
          </p:cNvPr>
          <p:cNvSpPr>
            <a:spLocks noChangeArrowheads="1"/>
          </p:cNvSpPr>
          <p:nvPr/>
        </p:nvSpPr>
        <p:spPr bwMode="auto">
          <a:xfrm>
            <a:off x="3848100" y="3505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DATA COLLECTION</a:t>
            </a:r>
            <a:endParaRPr lang="en-AU" altLang="en-US" b="1">
              <a:solidFill>
                <a:schemeClr val="bg1"/>
              </a:solidFill>
              <a:latin typeface="Arial" panose="020B0604020202020204" pitchFamily="34" charset="0"/>
            </a:endParaRPr>
          </a:p>
        </p:txBody>
      </p:sp>
      <p:sp>
        <p:nvSpPr>
          <p:cNvPr id="25606" name="Rectangle 10">
            <a:extLst>
              <a:ext uri="{FF2B5EF4-FFF2-40B4-BE49-F238E27FC236}">
                <a16:creationId xmlns:a16="http://schemas.microsoft.com/office/drawing/2014/main" id="{75E96964-11BF-11CD-F799-AA8B57389CA9}"/>
              </a:ext>
            </a:extLst>
          </p:cNvPr>
          <p:cNvSpPr>
            <a:spLocks noChangeArrowheads="1"/>
          </p:cNvSpPr>
          <p:nvPr/>
        </p:nvSpPr>
        <p:spPr bwMode="auto">
          <a:xfrm>
            <a:off x="4419600" y="4267200"/>
            <a:ext cx="38862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DATA ANALYSIS</a:t>
            </a:r>
            <a:endParaRPr lang="en-AU" altLang="en-US" b="1">
              <a:solidFill>
                <a:schemeClr val="bg1"/>
              </a:solidFill>
              <a:latin typeface="Arial" panose="020B0604020202020204" pitchFamily="34" charset="0"/>
            </a:endParaRPr>
          </a:p>
        </p:txBody>
      </p:sp>
      <p:sp>
        <p:nvSpPr>
          <p:cNvPr id="25607" name="Rectangle 11">
            <a:extLst>
              <a:ext uri="{FF2B5EF4-FFF2-40B4-BE49-F238E27FC236}">
                <a16:creationId xmlns:a16="http://schemas.microsoft.com/office/drawing/2014/main" id="{BBB5C429-1136-37D3-A0AD-59445FD7B974}"/>
              </a:ext>
            </a:extLst>
          </p:cNvPr>
          <p:cNvSpPr>
            <a:spLocks noChangeArrowheads="1"/>
          </p:cNvSpPr>
          <p:nvPr/>
        </p:nvSpPr>
        <p:spPr bwMode="auto">
          <a:xfrm>
            <a:off x="5105400" y="5029200"/>
            <a:ext cx="3886200" cy="7620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ELABORATION OF </a:t>
            </a:r>
          </a:p>
          <a:p>
            <a:pPr algn="ctr"/>
            <a:r>
              <a:rPr lang="en-US" altLang="en-US" b="1">
                <a:solidFill>
                  <a:schemeClr val="bg1"/>
                </a:solidFill>
                <a:latin typeface="Arial" panose="020B0604020202020204" pitchFamily="34" charset="0"/>
              </a:rPr>
              <a:t>CONCEPTS/THEORIES</a:t>
            </a:r>
            <a:endParaRPr lang="en-AU" altLang="en-US" b="1">
              <a:solidFill>
                <a:schemeClr val="bg1"/>
              </a:solidFill>
              <a:latin typeface="Arial" panose="020B0604020202020204" pitchFamily="34" charset="0"/>
            </a:endParaRPr>
          </a:p>
        </p:txBody>
      </p:sp>
      <p:sp>
        <p:nvSpPr>
          <p:cNvPr id="25608" name="Rectangle 12">
            <a:extLst>
              <a:ext uri="{FF2B5EF4-FFF2-40B4-BE49-F238E27FC236}">
                <a16:creationId xmlns:a16="http://schemas.microsoft.com/office/drawing/2014/main" id="{16D8085C-F66E-2820-59B5-173A9BBBB235}"/>
              </a:ext>
            </a:extLst>
          </p:cNvPr>
          <p:cNvSpPr>
            <a:spLocks noChangeArrowheads="1"/>
          </p:cNvSpPr>
          <p:nvPr/>
        </p:nvSpPr>
        <p:spPr bwMode="auto">
          <a:xfrm>
            <a:off x="5791200" y="60198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REPORT OF FINDINGS</a:t>
            </a:r>
            <a:endParaRPr lang="en-AU" altLang="en-US" b="1">
              <a:solidFill>
                <a:schemeClr val="bg1"/>
              </a:solidFill>
              <a:latin typeface="Arial" panose="020B0604020202020204" pitchFamily="34" charset="0"/>
            </a:endParaRPr>
          </a:p>
        </p:txBody>
      </p:sp>
      <p:sp>
        <p:nvSpPr>
          <p:cNvPr id="25609" name="AutoShape 13">
            <a:extLst>
              <a:ext uri="{FF2B5EF4-FFF2-40B4-BE49-F238E27FC236}">
                <a16:creationId xmlns:a16="http://schemas.microsoft.com/office/drawing/2014/main" id="{6CA059DB-A2DD-5D6D-0DAA-936B415845A7}"/>
              </a:ext>
            </a:extLst>
          </p:cNvPr>
          <p:cNvSpPr>
            <a:spLocks noChangeArrowheads="1"/>
          </p:cNvSpPr>
          <p:nvPr/>
        </p:nvSpPr>
        <p:spPr bwMode="auto">
          <a:xfrm rot="5400000">
            <a:off x="5543550" y="14287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0" name="AutoShape 14">
            <a:extLst>
              <a:ext uri="{FF2B5EF4-FFF2-40B4-BE49-F238E27FC236}">
                <a16:creationId xmlns:a16="http://schemas.microsoft.com/office/drawing/2014/main" id="{E1A9321E-81F0-1484-AA94-188DA169EB07}"/>
              </a:ext>
            </a:extLst>
          </p:cNvPr>
          <p:cNvSpPr>
            <a:spLocks noChangeArrowheads="1"/>
          </p:cNvSpPr>
          <p:nvPr/>
        </p:nvSpPr>
        <p:spPr bwMode="auto">
          <a:xfrm rot="5400000">
            <a:off x="6267450" y="22669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1" name="AutoShape 15">
            <a:extLst>
              <a:ext uri="{FF2B5EF4-FFF2-40B4-BE49-F238E27FC236}">
                <a16:creationId xmlns:a16="http://schemas.microsoft.com/office/drawing/2014/main" id="{36AD65F5-D592-A232-3D7F-100F47F78B7D}"/>
              </a:ext>
            </a:extLst>
          </p:cNvPr>
          <p:cNvSpPr>
            <a:spLocks noChangeArrowheads="1"/>
          </p:cNvSpPr>
          <p:nvPr/>
        </p:nvSpPr>
        <p:spPr bwMode="auto">
          <a:xfrm rot="5400000">
            <a:off x="6877050" y="30289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2" name="AutoShape 16">
            <a:extLst>
              <a:ext uri="{FF2B5EF4-FFF2-40B4-BE49-F238E27FC236}">
                <a16:creationId xmlns:a16="http://schemas.microsoft.com/office/drawing/2014/main" id="{13295D1A-8375-38C9-F434-8EF9821DFBBB}"/>
              </a:ext>
            </a:extLst>
          </p:cNvPr>
          <p:cNvSpPr>
            <a:spLocks noChangeArrowheads="1"/>
          </p:cNvSpPr>
          <p:nvPr/>
        </p:nvSpPr>
        <p:spPr bwMode="auto">
          <a:xfrm rot="5400000">
            <a:off x="7639050" y="38671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3" name="AutoShape 17">
            <a:extLst>
              <a:ext uri="{FF2B5EF4-FFF2-40B4-BE49-F238E27FC236}">
                <a16:creationId xmlns:a16="http://schemas.microsoft.com/office/drawing/2014/main" id="{5EF9AE68-3570-4176-1689-607A25654F46}"/>
              </a:ext>
            </a:extLst>
          </p:cNvPr>
          <p:cNvSpPr>
            <a:spLocks noChangeArrowheads="1"/>
          </p:cNvSpPr>
          <p:nvPr/>
        </p:nvSpPr>
        <p:spPr bwMode="auto">
          <a:xfrm rot="5400000">
            <a:off x="8248650" y="44767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4" name="AutoShape 18">
            <a:extLst>
              <a:ext uri="{FF2B5EF4-FFF2-40B4-BE49-F238E27FC236}">
                <a16:creationId xmlns:a16="http://schemas.microsoft.com/office/drawing/2014/main" id="{07066B82-90D2-EFCE-8D41-39A615A107D7}"/>
              </a:ext>
            </a:extLst>
          </p:cNvPr>
          <p:cNvSpPr>
            <a:spLocks noChangeArrowheads="1"/>
          </p:cNvSpPr>
          <p:nvPr/>
        </p:nvSpPr>
        <p:spPr bwMode="auto">
          <a:xfrm rot="5400000">
            <a:off x="8782050" y="54673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1">
            <a:extLst>
              <a:ext uri="{FF2B5EF4-FFF2-40B4-BE49-F238E27FC236}">
                <a16:creationId xmlns:a16="http://schemas.microsoft.com/office/drawing/2014/main" id="{AB00A5B6-E95E-F012-C5D4-B08A7FFC21C8}"/>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0" name="AutoShape 23" descr="wpe9.jpg (1811 bytes)">
            <a:extLst>
              <a:ext uri="{FF2B5EF4-FFF2-40B4-BE49-F238E27FC236}">
                <a16:creationId xmlns:a16="http://schemas.microsoft.com/office/drawing/2014/main" id="{74167BB3-FB91-90DB-312A-D2F633B498B4}"/>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1" name="Rectangle 24">
            <a:extLst>
              <a:ext uri="{FF2B5EF4-FFF2-40B4-BE49-F238E27FC236}">
                <a16:creationId xmlns:a16="http://schemas.microsoft.com/office/drawing/2014/main" id="{FF4BF0C9-504D-42E0-50E5-4621FEEE6B30}"/>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2" name="AutoShape 26" descr="wpe9.jpg (1811 bytes)">
            <a:extLst>
              <a:ext uri="{FF2B5EF4-FFF2-40B4-BE49-F238E27FC236}">
                <a16:creationId xmlns:a16="http://schemas.microsoft.com/office/drawing/2014/main" id="{352FD11A-E40F-CC39-3DCD-2E40FB05EE54}"/>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3" name="Rectangle 27">
            <a:extLst>
              <a:ext uri="{FF2B5EF4-FFF2-40B4-BE49-F238E27FC236}">
                <a16:creationId xmlns:a16="http://schemas.microsoft.com/office/drawing/2014/main" id="{479B828A-DF88-04EE-CCBA-A03613A15D20}"/>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4" name="AutoShape 29" descr="wpe9.jpg (1811 bytes)">
            <a:extLst>
              <a:ext uri="{FF2B5EF4-FFF2-40B4-BE49-F238E27FC236}">
                <a16:creationId xmlns:a16="http://schemas.microsoft.com/office/drawing/2014/main" id="{E2DB72AB-D8CE-BA0E-47D2-5FDBB80B619F}"/>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5" name="AutoShape 32" descr="wpe9.jpg (1811 bytes)">
            <a:extLst>
              <a:ext uri="{FF2B5EF4-FFF2-40B4-BE49-F238E27FC236}">
                <a16:creationId xmlns:a16="http://schemas.microsoft.com/office/drawing/2014/main" id="{444EA8CF-637F-20E7-B4AE-2B549EE73885}"/>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6" name="Rectangle 40">
            <a:extLst>
              <a:ext uri="{FF2B5EF4-FFF2-40B4-BE49-F238E27FC236}">
                <a16:creationId xmlns:a16="http://schemas.microsoft.com/office/drawing/2014/main" id="{ED6BD351-C18B-53D3-23E2-22ADBA4C4535}"/>
              </a:ext>
            </a:extLst>
          </p:cNvPr>
          <p:cNvSpPr>
            <a:spLocks noChangeArrowheads="1"/>
          </p:cNvSpPr>
          <p:nvPr/>
        </p:nvSpPr>
        <p:spPr bwMode="auto">
          <a:xfrm>
            <a:off x="7086600" y="228600"/>
            <a:ext cx="2895600" cy="990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NUMBERS, </a:t>
            </a:r>
          </a:p>
          <a:p>
            <a:pPr algn="ctr"/>
            <a:r>
              <a:rPr lang="en-US" altLang="en-US" sz="2800">
                <a:solidFill>
                  <a:schemeClr val="bg1"/>
                </a:solidFill>
                <a:latin typeface="Arial" panose="020B0604020202020204" pitchFamily="34" charset="0"/>
              </a:rPr>
              <a:t>MEASUREMENT</a:t>
            </a:r>
            <a:endParaRPr lang="en-AU" altLang="en-US" sz="2800">
              <a:solidFill>
                <a:schemeClr val="bg1"/>
              </a:solidFill>
              <a:latin typeface="Arial" panose="020B0604020202020204" pitchFamily="34" charset="0"/>
            </a:endParaRPr>
          </a:p>
        </p:txBody>
      </p:sp>
      <p:sp>
        <p:nvSpPr>
          <p:cNvPr id="27657" name="Rectangle 41">
            <a:extLst>
              <a:ext uri="{FF2B5EF4-FFF2-40B4-BE49-F238E27FC236}">
                <a16:creationId xmlns:a16="http://schemas.microsoft.com/office/drawing/2014/main" id="{F97781A0-B973-BCAE-E869-D3A872497542}"/>
              </a:ext>
            </a:extLst>
          </p:cNvPr>
          <p:cNvSpPr>
            <a:spLocks noChangeArrowheads="1"/>
          </p:cNvSpPr>
          <p:nvPr/>
        </p:nvSpPr>
        <p:spPr bwMode="auto">
          <a:xfrm>
            <a:off x="7086600" y="1524000"/>
            <a:ext cx="2895600" cy="914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SURVEY, </a:t>
            </a:r>
          </a:p>
          <a:p>
            <a:pPr algn="ctr"/>
            <a:r>
              <a:rPr lang="en-US" altLang="en-US" sz="2800">
                <a:solidFill>
                  <a:schemeClr val="bg1"/>
                </a:solidFill>
                <a:latin typeface="Arial" panose="020B0604020202020204" pitchFamily="34" charset="0"/>
              </a:rPr>
              <a:t>EXPERIMENT</a:t>
            </a:r>
            <a:endParaRPr lang="en-AU" altLang="en-US" sz="2800">
              <a:solidFill>
                <a:schemeClr val="bg1"/>
              </a:solidFill>
              <a:latin typeface="Arial" panose="020B0604020202020204" pitchFamily="34" charset="0"/>
            </a:endParaRPr>
          </a:p>
        </p:txBody>
      </p:sp>
      <p:sp>
        <p:nvSpPr>
          <p:cNvPr id="10283" name="Rectangle 43">
            <a:extLst>
              <a:ext uri="{FF2B5EF4-FFF2-40B4-BE49-F238E27FC236}">
                <a16:creationId xmlns:a16="http://schemas.microsoft.com/office/drawing/2014/main" id="{AD638713-18EF-CD45-7ECA-5A73DE08B8D9}"/>
              </a:ext>
            </a:extLst>
          </p:cNvPr>
          <p:cNvSpPr>
            <a:spLocks noChangeArrowheads="1"/>
          </p:cNvSpPr>
          <p:nvPr/>
        </p:nvSpPr>
        <p:spPr bwMode="auto">
          <a:xfrm>
            <a:off x="1905000" y="762000"/>
            <a:ext cx="2895600" cy="1143000"/>
          </a:xfrm>
          <a:prstGeom prst="rect">
            <a:avLst/>
          </a:prstGeom>
          <a:solidFill>
            <a:schemeClr val="tx2">
              <a:lumMod val="20000"/>
              <a:lumOff val="80000"/>
            </a:schemeClr>
          </a:solidFill>
          <a:ln w="9525">
            <a:solidFill>
              <a:schemeClr val="tx1"/>
            </a:solidFill>
            <a:miter lim="800000"/>
            <a:headEnd/>
            <a:tailEnd/>
          </a:ln>
          <a:effectLst/>
        </p:spPr>
        <p:txBody>
          <a:bodyPr wrap="none" anchor="ctr"/>
          <a:lstStyle/>
          <a:p>
            <a:pPr algn="ctr">
              <a:defRPr/>
            </a:pPr>
            <a:r>
              <a:rPr lang="en-US" sz="2800" b="1" dirty="0">
                <a:solidFill>
                  <a:schemeClr val="tx2">
                    <a:lumMod val="75000"/>
                  </a:schemeClr>
                </a:solidFill>
                <a:latin typeface="Arial" charset="0"/>
              </a:rPr>
              <a:t>POSITIVIST</a:t>
            </a:r>
          </a:p>
          <a:p>
            <a:pPr algn="ctr">
              <a:defRPr/>
            </a:pPr>
            <a:r>
              <a:rPr lang="en-US" sz="2800" b="1" dirty="0">
                <a:solidFill>
                  <a:schemeClr val="tx2">
                    <a:lumMod val="75000"/>
                  </a:schemeClr>
                </a:solidFill>
                <a:latin typeface="Arial" charset="0"/>
              </a:rPr>
              <a:t>APPROACHES</a:t>
            </a:r>
            <a:endParaRPr lang="en-AU" sz="2800" b="1" dirty="0">
              <a:solidFill>
                <a:schemeClr val="tx2">
                  <a:lumMod val="75000"/>
                </a:schemeClr>
              </a:solidFill>
              <a:latin typeface="Arial" charset="0"/>
            </a:endParaRPr>
          </a:p>
        </p:txBody>
      </p:sp>
      <p:sp>
        <p:nvSpPr>
          <p:cNvPr id="27659" name="Rectangle 44">
            <a:extLst>
              <a:ext uri="{FF2B5EF4-FFF2-40B4-BE49-F238E27FC236}">
                <a16:creationId xmlns:a16="http://schemas.microsoft.com/office/drawing/2014/main" id="{C9F536D9-D4CC-6F68-70E1-AE21AB8E9E7B}"/>
              </a:ext>
            </a:extLst>
          </p:cNvPr>
          <p:cNvSpPr>
            <a:spLocks noChangeArrowheads="1"/>
          </p:cNvSpPr>
          <p:nvPr/>
        </p:nvSpPr>
        <p:spPr bwMode="auto">
          <a:xfrm>
            <a:off x="7086600" y="3200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ETHNOGRAPHY</a:t>
            </a:r>
            <a:endParaRPr lang="en-AU" altLang="en-US" sz="2800">
              <a:solidFill>
                <a:schemeClr val="bg1"/>
              </a:solidFill>
              <a:latin typeface="Arial" panose="020B0604020202020204" pitchFamily="34" charset="0"/>
            </a:endParaRPr>
          </a:p>
        </p:txBody>
      </p:sp>
      <p:sp>
        <p:nvSpPr>
          <p:cNvPr id="10286" name="Rectangle 46">
            <a:extLst>
              <a:ext uri="{FF2B5EF4-FFF2-40B4-BE49-F238E27FC236}">
                <a16:creationId xmlns:a16="http://schemas.microsoft.com/office/drawing/2014/main" id="{B3992E56-C2C9-EFCE-DF3C-83DF35D1F718}"/>
              </a:ext>
            </a:extLst>
          </p:cNvPr>
          <p:cNvSpPr>
            <a:spLocks noChangeArrowheads="1"/>
          </p:cNvSpPr>
          <p:nvPr/>
        </p:nvSpPr>
        <p:spPr bwMode="auto">
          <a:xfrm>
            <a:off x="1905000" y="4038600"/>
            <a:ext cx="2895600" cy="1143000"/>
          </a:xfrm>
          <a:prstGeom prst="rect">
            <a:avLst/>
          </a:prstGeom>
          <a:solidFill>
            <a:schemeClr val="tx2">
              <a:lumMod val="20000"/>
              <a:lumOff val="80000"/>
            </a:schemeClr>
          </a:solidFill>
          <a:ln w="9525">
            <a:solidFill>
              <a:schemeClr val="tx1"/>
            </a:solidFill>
            <a:miter lim="800000"/>
            <a:headEnd/>
            <a:tailEnd/>
          </a:ln>
          <a:effectLst/>
        </p:spPr>
        <p:txBody>
          <a:bodyPr wrap="none" anchor="ctr"/>
          <a:lstStyle/>
          <a:p>
            <a:pPr algn="ctr">
              <a:defRPr/>
            </a:pPr>
            <a:r>
              <a:rPr lang="en-US" sz="2800" b="1" dirty="0">
                <a:solidFill>
                  <a:schemeClr val="tx2">
                    <a:lumMod val="75000"/>
                  </a:schemeClr>
                </a:solidFill>
                <a:latin typeface="Arial" charset="0"/>
              </a:rPr>
              <a:t>NATURALISTIC </a:t>
            </a:r>
          </a:p>
          <a:p>
            <a:pPr algn="ctr">
              <a:defRPr/>
            </a:pPr>
            <a:r>
              <a:rPr lang="en-US" sz="2800" b="1" dirty="0">
                <a:solidFill>
                  <a:schemeClr val="tx2">
                    <a:lumMod val="75000"/>
                  </a:schemeClr>
                </a:solidFill>
                <a:latin typeface="Arial" charset="0"/>
              </a:rPr>
              <a:t>APPROACHES</a:t>
            </a:r>
            <a:endParaRPr lang="en-AU" sz="2800" b="1" dirty="0">
              <a:solidFill>
                <a:schemeClr val="tx2">
                  <a:lumMod val="75000"/>
                </a:schemeClr>
              </a:solidFill>
              <a:latin typeface="Arial" charset="0"/>
            </a:endParaRPr>
          </a:p>
        </p:txBody>
      </p:sp>
      <p:cxnSp>
        <p:nvCxnSpPr>
          <p:cNvPr id="27661" name="AutoShape 68">
            <a:extLst>
              <a:ext uri="{FF2B5EF4-FFF2-40B4-BE49-F238E27FC236}">
                <a16:creationId xmlns:a16="http://schemas.microsoft.com/office/drawing/2014/main" id="{81E28E3F-32EF-59F7-91BD-8FA7C5BBFADC}"/>
              </a:ext>
            </a:extLst>
          </p:cNvPr>
          <p:cNvCxnSpPr>
            <a:cxnSpLocks noChangeShapeType="1"/>
            <a:stCxn id="10286" idx="2"/>
            <a:endCxn id="10286" idx="2"/>
          </p:cNvCxnSpPr>
          <p:nvPr/>
        </p:nvCxnSpPr>
        <p:spPr bwMode="auto">
          <a:xfrm rot="5400000">
            <a:off x="3352800" y="5181600"/>
            <a:ext cx="1588" cy="1588"/>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27662" name="Rectangle 127">
            <a:extLst>
              <a:ext uri="{FF2B5EF4-FFF2-40B4-BE49-F238E27FC236}">
                <a16:creationId xmlns:a16="http://schemas.microsoft.com/office/drawing/2014/main" id="{34396A56-68A2-0CD9-2183-7377C8B95BCD}"/>
              </a:ext>
            </a:extLst>
          </p:cNvPr>
          <p:cNvSpPr>
            <a:spLocks noChangeArrowheads="1"/>
          </p:cNvSpPr>
          <p:nvPr/>
        </p:nvSpPr>
        <p:spPr bwMode="auto">
          <a:xfrm>
            <a:off x="7086600" y="3962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INTERVIEW</a:t>
            </a:r>
            <a:endParaRPr lang="en-AU" altLang="en-US" sz="2800">
              <a:solidFill>
                <a:schemeClr val="bg1"/>
              </a:solidFill>
              <a:latin typeface="Arial" panose="020B0604020202020204" pitchFamily="34" charset="0"/>
            </a:endParaRPr>
          </a:p>
        </p:txBody>
      </p:sp>
      <p:sp>
        <p:nvSpPr>
          <p:cNvPr id="27663" name="Rectangle 139">
            <a:extLst>
              <a:ext uri="{FF2B5EF4-FFF2-40B4-BE49-F238E27FC236}">
                <a16:creationId xmlns:a16="http://schemas.microsoft.com/office/drawing/2014/main" id="{81004703-B72C-EAB4-D037-1F39CCD8A858}"/>
              </a:ext>
            </a:extLst>
          </p:cNvPr>
          <p:cNvSpPr>
            <a:spLocks noChangeArrowheads="1"/>
          </p:cNvSpPr>
          <p:nvPr/>
        </p:nvSpPr>
        <p:spPr bwMode="auto">
          <a:xfrm>
            <a:off x="7086600" y="4724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OBSERVATION</a:t>
            </a:r>
            <a:endParaRPr lang="en-AU" altLang="en-US" sz="2800">
              <a:solidFill>
                <a:schemeClr val="bg1"/>
              </a:solidFill>
              <a:latin typeface="Arial" panose="020B0604020202020204" pitchFamily="34" charset="0"/>
            </a:endParaRPr>
          </a:p>
        </p:txBody>
      </p:sp>
      <p:sp>
        <p:nvSpPr>
          <p:cNvPr id="27664" name="Rectangle 139">
            <a:extLst>
              <a:ext uri="{FF2B5EF4-FFF2-40B4-BE49-F238E27FC236}">
                <a16:creationId xmlns:a16="http://schemas.microsoft.com/office/drawing/2014/main" id="{6B7DDF81-28E0-C673-E012-1B8BA2248A42}"/>
              </a:ext>
            </a:extLst>
          </p:cNvPr>
          <p:cNvSpPr>
            <a:spLocks noChangeArrowheads="1"/>
          </p:cNvSpPr>
          <p:nvPr/>
        </p:nvSpPr>
        <p:spPr bwMode="auto">
          <a:xfrm>
            <a:off x="7086600" y="5486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CASE STUDY</a:t>
            </a:r>
            <a:endParaRPr lang="en-AU" altLang="en-US" sz="2800">
              <a:solidFill>
                <a:schemeClr val="bg1"/>
              </a:solidFill>
              <a:latin typeface="Arial" panose="020B0604020202020204" pitchFamily="34" charset="0"/>
            </a:endParaRPr>
          </a:p>
        </p:txBody>
      </p:sp>
      <p:sp>
        <p:nvSpPr>
          <p:cNvPr id="27665" name="Rectangle 139">
            <a:extLst>
              <a:ext uri="{FF2B5EF4-FFF2-40B4-BE49-F238E27FC236}">
                <a16:creationId xmlns:a16="http://schemas.microsoft.com/office/drawing/2014/main" id="{ABC17BCC-9B6B-AEB3-DB8B-8C62025C8D10}"/>
              </a:ext>
            </a:extLst>
          </p:cNvPr>
          <p:cNvSpPr>
            <a:spLocks noChangeArrowheads="1"/>
          </p:cNvSpPr>
          <p:nvPr/>
        </p:nvSpPr>
        <p:spPr bwMode="auto">
          <a:xfrm>
            <a:off x="6324600" y="6248400"/>
            <a:ext cx="3657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ACTION RESEARCH</a:t>
            </a:r>
            <a:endParaRPr lang="en-AU" altLang="en-US" sz="2800">
              <a:solidFill>
                <a:schemeClr val="bg1"/>
              </a:solidFill>
              <a:latin typeface="Arial" panose="020B0604020202020204" pitchFamily="34" charset="0"/>
            </a:endParaRPr>
          </a:p>
        </p:txBody>
      </p:sp>
      <p:cxnSp>
        <p:nvCxnSpPr>
          <p:cNvPr id="27666" name="Elbow Connector 27">
            <a:extLst>
              <a:ext uri="{FF2B5EF4-FFF2-40B4-BE49-F238E27FC236}">
                <a16:creationId xmlns:a16="http://schemas.microsoft.com/office/drawing/2014/main" id="{7D57F092-84B7-69DD-350A-655966A0FCF3}"/>
              </a:ext>
            </a:extLst>
          </p:cNvPr>
          <p:cNvCxnSpPr>
            <a:cxnSpLocks noChangeShapeType="1"/>
            <a:stCxn id="10283" idx="3"/>
            <a:endCxn id="27657" idx="1"/>
          </p:cNvCxnSpPr>
          <p:nvPr/>
        </p:nvCxnSpPr>
        <p:spPr bwMode="auto">
          <a:xfrm>
            <a:off x="4800600" y="1333500"/>
            <a:ext cx="2286000" cy="6477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67" name="Elbow Connector 29">
            <a:extLst>
              <a:ext uri="{FF2B5EF4-FFF2-40B4-BE49-F238E27FC236}">
                <a16:creationId xmlns:a16="http://schemas.microsoft.com/office/drawing/2014/main" id="{FC394E47-213C-E259-C140-91C1181AE763}"/>
              </a:ext>
            </a:extLst>
          </p:cNvPr>
          <p:cNvCxnSpPr>
            <a:cxnSpLocks noChangeShapeType="1"/>
            <a:stCxn id="10283" idx="3"/>
            <a:endCxn id="27656" idx="1"/>
          </p:cNvCxnSpPr>
          <p:nvPr/>
        </p:nvCxnSpPr>
        <p:spPr bwMode="auto">
          <a:xfrm flipV="1">
            <a:off x="4800600" y="723900"/>
            <a:ext cx="2286000" cy="6096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68" name="Elbow Connector 32">
            <a:extLst>
              <a:ext uri="{FF2B5EF4-FFF2-40B4-BE49-F238E27FC236}">
                <a16:creationId xmlns:a16="http://schemas.microsoft.com/office/drawing/2014/main" id="{6050160D-CDBB-F434-67DC-8EEF05A3AC4B}"/>
              </a:ext>
            </a:extLst>
          </p:cNvPr>
          <p:cNvCxnSpPr>
            <a:cxnSpLocks noChangeShapeType="1"/>
            <a:stCxn id="10286" idx="3"/>
            <a:endCxn id="27659" idx="1"/>
          </p:cNvCxnSpPr>
          <p:nvPr/>
        </p:nvCxnSpPr>
        <p:spPr bwMode="auto">
          <a:xfrm flipV="1">
            <a:off x="4800600" y="3467100"/>
            <a:ext cx="2286000" cy="1143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69" name="Elbow Connector 34">
            <a:extLst>
              <a:ext uri="{FF2B5EF4-FFF2-40B4-BE49-F238E27FC236}">
                <a16:creationId xmlns:a16="http://schemas.microsoft.com/office/drawing/2014/main" id="{98DB3925-2077-C470-226E-1FDD65A70652}"/>
              </a:ext>
            </a:extLst>
          </p:cNvPr>
          <p:cNvCxnSpPr>
            <a:cxnSpLocks noChangeShapeType="1"/>
            <a:stCxn id="10286" idx="3"/>
            <a:endCxn id="27662" idx="1"/>
          </p:cNvCxnSpPr>
          <p:nvPr/>
        </p:nvCxnSpPr>
        <p:spPr bwMode="auto">
          <a:xfrm flipV="1">
            <a:off x="4800600" y="4229100"/>
            <a:ext cx="2286000" cy="381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70" name="Elbow Connector 36">
            <a:extLst>
              <a:ext uri="{FF2B5EF4-FFF2-40B4-BE49-F238E27FC236}">
                <a16:creationId xmlns:a16="http://schemas.microsoft.com/office/drawing/2014/main" id="{A8D4EF6F-A1CF-9782-3582-22B1408324F6}"/>
              </a:ext>
            </a:extLst>
          </p:cNvPr>
          <p:cNvCxnSpPr>
            <a:cxnSpLocks noChangeShapeType="1"/>
            <a:stCxn id="10286" idx="3"/>
            <a:endCxn id="27663" idx="1"/>
          </p:cNvCxnSpPr>
          <p:nvPr/>
        </p:nvCxnSpPr>
        <p:spPr bwMode="auto">
          <a:xfrm>
            <a:off x="4800600" y="4610100"/>
            <a:ext cx="2286000" cy="381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71" name="Elbow Connector 39">
            <a:extLst>
              <a:ext uri="{FF2B5EF4-FFF2-40B4-BE49-F238E27FC236}">
                <a16:creationId xmlns:a16="http://schemas.microsoft.com/office/drawing/2014/main" id="{A78EDDE2-864C-D3FA-0546-F6631BB76BAC}"/>
              </a:ext>
            </a:extLst>
          </p:cNvPr>
          <p:cNvCxnSpPr>
            <a:cxnSpLocks noChangeShapeType="1"/>
            <a:endCxn id="27664" idx="1"/>
          </p:cNvCxnSpPr>
          <p:nvPr/>
        </p:nvCxnSpPr>
        <p:spPr bwMode="auto">
          <a:xfrm>
            <a:off x="4800600" y="4610100"/>
            <a:ext cx="2286000" cy="1143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72" name="Straight Connector 44">
            <a:extLst>
              <a:ext uri="{FF2B5EF4-FFF2-40B4-BE49-F238E27FC236}">
                <a16:creationId xmlns:a16="http://schemas.microsoft.com/office/drawing/2014/main" id="{C59EC3A9-54CF-D035-088C-A010118A01CC}"/>
              </a:ext>
            </a:extLst>
          </p:cNvPr>
          <p:cNvCxnSpPr>
            <a:cxnSpLocks noChangeShapeType="1"/>
          </p:cNvCxnSpPr>
          <p:nvPr/>
        </p:nvCxnSpPr>
        <p:spPr bwMode="auto">
          <a:xfrm rot="5400000">
            <a:off x="5526088" y="6134100"/>
            <a:ext cx="836612"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7673" name="Straight Arrow Connector 46">
            <a:extLst>
              <a:ext uri="{FF2B5EF4-FFF2-40B4-BE49-F238E27FC236}">
                <a16:creationId xmlns:a16="http://schemas.microsoft.com/office/drawing/2014/main" id="{02D1A267-DE5A-D865-21A8-4DAF430411C7}"/>
              </a:ext>
            </a:extLst>
          </p:cNvPr>
          <p:cNvCxnSpPr>
            <a:cxnSpLocks noChangeShapeType="1"/>
          </p:cNvCxnSpPr>
          <p:nvPr/>
        </p:nvCxnSpPr>
        <p:spPr bwMode="auto">
          <a:xfrm>
            <a:off x="5943600" y="6551614"/>
            <a:ext cx="381000" cy="1587"/>
          </a:xfrm>
          <a:prstGeom prst="straightConnector1">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spTree>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DA6104C-9C70-45B0-5ED5-C51AB528BF29}"/>
              </a:ext>
            </a:extLst>
          </p:cNvPr>
          <p:cNvSpPr>
            <a:spLocks noGrp="1"/>
          </p:cNvSpPr>
          <p:nvPr>
            <p:ph type="title"/>
          </p:nvPr>
        </p:nvSpPr>
        <p:spPr>
          <a:xfrm>
            <a:off x="1524000" y="1248587"/>
            <a:ext cx="9144000" cy="2387600"/>
          </a:xfrm>
        </p:spPr>
        <p:txBody>
          <a:bodyPr vert="horz" lIns="91440" tIns="45720" rIns="91440" bIns="45720" rtlCol="0" anchor="b">
            <a:normAutofit/>
          </a:bodyPr>
          <a:lstStyle/>
          <a:p>
            <a:pPr eaLnBrk="1" hangingPunct="1">
              <a:lnSpc>
                <a:spcPct val="90000"/>
              </a:lnSpc>
            </a:pPr>
            <a:r>
              <a:rPr lang="en-US" sz="6400" kern="1200" dirty="0">
                <a:solidFill>
                  <a:schemeClr val="tx1"/>
                </a:solidFill>
                <a:latin typeface="+mj-lt"/>
                <a:ea typeface="+mj-ea"/>
                <a:cs typeface="+mj-cs"/>
              </a:rPr>
              <a:t>Creswell</a:t>
            </a:r>
          </a:p>
        </p:txBody>
      </p:sp>
      <p:cxnSp>
        <p:nvCxnSpPr>
          <p:cNvPr id="16" name="Straight Connector 15">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8837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6424" y="723901"/>
            <a:ext cx="8229600" cy="457198"/>
          </a:xfrm>
        </p:spPr>
        <p:txBody>
          <a:bodyPr>
            <a:normAutofit fontScale="90000"/>
          </a:bodyPr>
          <a:lstStyle/>
          <a:p>
            <a:r>
              <a:rPr lang="en-US" sz="2800" dirty="0"/>
              <a:t>Deciding Among the Five Approaches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3295" y="1181098"/>
            <a:ext cx="6157929" cy="5095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45705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F610E-6AFB-7280-A149-37DA8E068E1B}"/>
              </a:ext>
            </a:extLst>
          </p:cNvPr>
          <p:cNvSpPr>
            <a:spLocks noGrp="1"/>
          </p:cNvSpPr>
          <p:nvPr>
            <p:ph type="title"/>
          </p:nvPr>
        </p:nvSpPr>
        <p:spPr/>
        <p:txBody>
          <a:bodyPr/>
          <a:lstStyle/>
          <a:p>
            <a:r>
              <a:rPr lang="en-GB" dirty="0"/>
              <a:t>Using all the slides above and Cohen, list terms that belong to each methodology</a:t>
            </a:r>
          </a:p>
        </p:txBody>
      </p:sp>
      <p:sp>
        <p:nvSpPr>
          <p:cNvPr id="3" name="Text Placeholder 2">
            <a:extLst>
              <a:ext uri="{FF2B5EF4-FFF2-40B4-BE49-F238E27FC236}">
                <a16:creationId xmlns:a16="http://schemas.microsoft.com/office/drawing/2014/main" id="{A807A81B-333F-62AC-FED8-772CFE493042}"/>
              </a:ext>
            </a:extLst>
          </p:cNvPr>
          <p:cNvSpPr>
            <a:spLocks noGrp="1"/>
          </p:cNvSpPr>
          <p:nvPr>
            <p:ph type="body" idx="1"/>
          </p:nvPr>
        </p:nvSpPr>
        <p:spPr/>
        <p:txBody>
          <a:bodyPr/>
          <a:lstStyle/>
          <a:p>
            <a:r>
              <a:rPr lang="en-GB" dirty="0"/>
              <a:t>Qualitative</a:t>
            </a:r>
          </a:p>
        </p:txBody>
      </p:sp>
      <p:sp>
        <p:nvSpPr>
          <p:cNvPr id="4" name="Content Placeholder 3">
            <a:extLst>
              <a:ext uri="{FF2B5EF4-FFF2-40B4-BE49-F238E27FC236}">
                <a16:creationId xmlns:a16="http://schemas.microsoft.com/office/drawing/2014/main" id="{8A0053B6-35D2-B80E-2143-194A9B10E029}"/>
              </a:ext>
            </a:extLst>
          </p:cNvPr>
          <p:cNvSpPr>
            <a:spLocks noGrp="1"/>
          </p:cNvSpPr>
          <p:nvPr>
            <p:ph sz="half" idx="2"/>
          </p:nvPr>
        </p:nvSpPr>
        <p:spPr/>
        <p:txBody>
          <a:bodyPr/>
          <a:lstStyle/>
          <a:p>
            <a:endParaRPr lang="en-GB" dirty="0"/>
          </a:p>
        </p:txBody>
      </p:sp>
      <p:sp>
        <p:nvSpPr>
          <p:cNvPr id="5" name="Text Placeholder 4">
            <a:extLst>
              <a:ext uri="{FF2B5EF4-FFF2-40B4-BE49-F238E27FC236}">
                <a16:creationId xmlns:a16="http://schemas.microsoft.com/office/drawing/2014/main" id="{9F4D8B1E-D8C8-B5F7-1603-F495B039F6B2}"/>
              </a:ext>
            </a:extLst>
          </p:cNvPr>
          <p:cNvSpPr>
            <a:spLocks noGrp="1"/>
          </p:cNvSpPr>
          <p:nvPr>
            <p:ph type="body" sz="quarter" idx="3"/>
          </p:nvPr>
        </p:nvSpPr>
        <p:spPr/>
        <p:txBody>
          <a:bodyPr/>
          <a:lstStyle/>
          <a:p>
            <a:r>
              <a:rPr lang="en-GB" dirty="0"/>
              <a:t>Quantitative</a:t>
            </a:r>
          </a:p>
        </p:txBody>
      </p:sp>
      <p:sp>
        <p:nvSpPr>
          <p:cNvPr id="6" name="Content Placeholder 5">
            <a:extLst>
              <a:ext uri="{FF2B5EF4-FFF2-40B4-BE49-F238E27FC236}">
                <a16:creationId xmlns:a16="http://schemas.microsoft.com/office/drawing/2014/main" id="{C659D405-73BC-630F-328E-0CDFD210A9A9}"/>
              </a:ext>
            </a:extLst>
          </p:cNvPr>
          <p:cNvSpPr>
            <a:spLocks noGrp="1"/>
          </p:cNvSpPr>
          <p:nvPr>
            <p:ph sz="quarter" idx="4"/>
          </p:nvPr>
        </p:nvSpPr>
        <p:spPr/>
        <p:txBody>
          <a:bodyPr/>
          <a:lstStyle/>
          <a:p>
            <a:endParaRPr lang="en-GB" dirty="0"/>
          </a:p>
        </p:txBody>
      </p:sp>
    </p:spTree>
    <p:extLst>
      <p:ext uri="{BB962C8B-B14F-4D97-AF65-F5344CB8AC3E}">
        <p14:creationId xmlns:p14="http://schemas.microsoft.com/office/powerpoint/2010/main" val="3041787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3E7AC-94C9-405C-9269-1681142239EE}"/>
              </a:ext>
            </a:extLst>
          </p:cNvPr>
          <p:cNvSpPr>
            <a:spLocks noGrp="1"/>
          </p:cNvSpPr>
          <p:nvPr>
            <p:ph type="title"/>
          </p:nvPr>
        </p:nvSpPr>
        <p:spPr>
          <a:xfrm>
            <a:off x="4965430" y="629268"/>
            <a:ext cx="6586491" cy="1286160"/>
          </a:xfrm>
        </p:spPr>
        <p:txBody>
          <a:bodyPr anchor="b">
            <a:normAutofit/>
          </a:bodyPr>
          <a:lstStyle/>
          <a:p>
            <a:r>
              <a:rPr lang="en-GB" dirty="0"/>
              <a:t>Using the tables above …</a:t>
            </a:r>
          </a:p>
        </p:txBody>
      </p:sp>
      <p:sp>
        <p:nvSpPr>
          <p:cNvPr id="3" name="Content Placeholder 2">
            <a:extLst>
              <a:ext uri="{FF2B5EF4-FFF2-40B4-BE49-F238E27FC236}">
                <a16:creationId xmlns:a16="http://schemas.microsoft.com/office/drawing/2014/main" id="{8EC12C73-9C0D-4432-B3EF-1767094E8D51}"/>
              </a:ext>
            </a:extLst>
          </p:cNvPr>
          <p:cNvSpPr>
            <a:spLocks noGrp="1"/>
          </p:cNvSpPr>
          <p:nvPr>
            <p:ph idx="1"/>
          </p:nvPr>
        </p:nvSpPr>
        <p:spPr>
          <a:xfrm>
            <a:off x="4965431" y="2438400"/>
            <a:ext cx="6586489" cy="3785419"/>
          </a:xfrm>
        </p:spPr>
        <p:txBody>
          <a:bodyPr>
            <a:normAutofit/>
          </a:bodyPr>
          <a:lstStyle/>
          <a:p>
            <a:r>
              <a:rPr lang="en-GB" sz="2000" dirty="0"/>
              <a:t>What can you say now about your intended research ?</a:t>
            </a:r>
          </a:p>
          <a:p>
            <a:r>
              <a:rPr lang="en-GB" sz="2000" dirty="0"/>
              <a:t>Please give as much detail as possible.</a:t>
            </a:r>
          </a:p>
        </p:txBody>
      </p:sp>
      <p:pic>
        <p:nvPicPr>
          <p:cNvPr id="6" name="Picture 4" descr="Magnifying glass and question mark">
            <a:extLst>
              <a:ext uri="{FF2B5EF4-FFF2-40B4-BE49-F238E27FC236}">
                <a16:creationId xmlns:a16="http://schemas.microsoft.com/office/drawing/2014/main" id="{18E7A5F3-63DF-B48F-1B8A-237684767B78}"/>
              </a:ext>
            </a:extLst>
          </p:cNvPr>
          <p:cNvPicPr>
            <a:picLocks noChangeAspect="1"/>
          </p:cNvPicPr>
          <p:nvPr/>
        </p:nvPicPr>
        <p:blipFill rotWithShape="1">
          <a:blip r:embed="rId2"/>
          <a:srcRect l="32813" r="2916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E50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76559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1D232-DCAD-3D43-A813-4339C0B9031B}"/>
              </a:ext>
            </a:extLst>
          </p:cNvPr>
          <p:cNvSpPr>
            <a:spLocks noGrp="1"/>
          </p:cNvSpPr>
          <p:nvPr>
            <p:ph type="title"/>
          </p:nvPr>
        </p:nvSpPr>
        <p:spPr>
          <a:xfrm>
            <a:off x="4965430" y="629268"/>
            <a:ext cx="6586491" cy="1286160"/>
          </a:xfrm>
        </p:spPr>
        <p:txBody>
          <a:bodyPr anchor="b">
            <a:normAutofit/>
          </a:bodyPr>
          <a:lstStyle/>
          <a:p>
            <a:r>
              <a:rPr lang="en-US"/>
              <a:t>Activity</a:t>
            </a:r>
          </a:p>
        </p:txBody>
      </p:sp>
      <p:sp>
        <p:nvSpPr>
          <p:cNvPr id="3" name="Content Placeholder 2">
            <a:extLst>
              <a:ext uri="{FF2B5EF4-FFF2-40B4-BE49-F238E27FC236}">
                <a16:creationId xmlns:a16="http://schemas.microsoft.com/office/drawing/2014/main" id="{A3DACF5C-B12E-0743-A9B3-3E9515FCF399}"/>
              </a:ext>
            </a:extLst>
          </p:cNvPr>
          <p:cNvSpPr>
            <a:spLocks noGrp="1"/>
          </p:cNvSpPr>
          <p:nvPr>
            <p:ph idx="1"/>
          </p:nvPr>
        </p:nvSpPr>
        <p:spPr>
          <a:xfrm>
            <a:off x="4965431" y="2438400"/>
            <a:ext cx="6586489" cy="3785419"/>
          </a:xfrm>
        </p:spPr>
        <p:txBody>
          <a:bodyPr>
            <a:normAutofit/>
          </a:bodyPr>
          <a:lstStyle/>
          <a:p>
            <a:r>
              <a:rPr lang="en-GB" sz="2000"/>
              <a:t>How would you approach a given research problem from each of the two different paradigms?</a:t>
            </a:r>
            <a:endParaRPr lang="en-US" sz="2000"/>
          </a:p>
        </p:txBody>
      </p:sp>
      <p:pic>
        <p:nvPicPr>
          <p:cNvPr id="5" name="Picture 4" descr="Magnifying glass and question mark">
            <a:extLst>
              <a:ext uri="{FF2B5EF4-FFF2-40B4-BE49-F238E27FC236}">
                <a16:creationId xmlns:a16="http://schemas.microsoft.com/office/drawing/2014/main" id="{19578AC3-6391-2A2C-EEC6-EEC40A26894F}"/>
              </a:ext>
            </a:extLst>
          </p:cNvPr>
          <p:cNvPicPr>
            <a:picLocks noChangeAspect="1"/>
          </p:cNvPicPr>
          <p:nvPr/>
        </p:nvPicPr>
        <p:blipFill rotWithShape="1">
          <a:blip r:embed="rId2"/>
          <a:srcRect l="35430" r="2654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7E9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18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E586A-E14D-3A42-A3B9-2F61BA220002}"/>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Task Part A</a:t>
            </a:r>
          </a:p>
        </p:txBody>
      </p:sp>
      <p:sp>
        <p:nvSpPr>
          <p:cNvPr id="3" name="Content Placeholder 2">
            <a:extLst>
              <a:ext uri="{FF2B5EF4-FFF2-40B4-BE49-F238E27FC236}">
                <a16:creationId xmlns:a16="http://schemas.microsoft.com/office/drawing/2014/main" id="{F4C4B0EA-694D-E143-A4A4-65D9B422009F}"/>
              </a:ext>
            </a:extLst>
          </p:cNvPr>
          <p:cNvSpPr>
            <a:spLocks noGrp="1"/>
          </p:cNvSpPr>
          <p:nvPr>
            <p:ph idx="1"/>
          </p:nvPr>
        </p:nvSpPr>
        <p:spPr>
          <a:xfrm>
            <a:off x="4810259" y="649480"/>
            <a:ext cx="6555347" cy="5546047"/>
          </a:xfrm>
        </p:spPr>
        <p:txBody>
          <a:bodyPr anchor="ctr">
            <a:normAutofit/>
          </a:bodyPr>
          <a:lstStyle/>
          <a:p>
            <a:r>
              <a:rPr lang="en-GB" sz="2000" dirty="0"/>
              <a:t>You are employed by a </a:t>
            </a:r>
            <a:r>
              <a:rPr lang="en-GB" sz="2000" dirty="0" err="1"/>
              <a:t>nonprofit</a:t>
            </a:r>
            <a:r>
              <a:rPr lang="en-GB" sz="2000" dirty="0"/>
              <a:t> organization that has worked for 20 years to provide poor people with affordable housing. The funding agencies have indicated that they are pleased with the number of homes your organization has built, but they want to learn about the impact of those homes on those who live there before renewing the grants that support your organization’s housing program. </a:t>
            </a:r>
          </a:p>
          <a:p>
            <a:endParaRPr lang="en-US" sz="2000" dirty="0"/>
          </a:p>
        </p:txBody>
      </p:sp>
    </p:spTree>
    <p:extLst>
      <p:ext uri="{BB962C8B-B14F-4D97-AF65-F5344CB8AC3E}">
        <p14:creationId xmlns:p14="http://schemas.microsoft.com/office/powerpoint/2010/main" val="3375684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58891-AB7F-3245-9394-8C67C595157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Task Part B</a:t>
            </a:r>
          </a:p>
        </p:txBody>
      </p:sp>
      <p:sp>
        <p:nvSpPr>
          <p:cNvPr id="3" name="Content Placeholder 2">
            <a:extLst>
              <a:ext uri="{FF2B5EF4-FFF2-40B4-BE49-F238E27FC236}">
                <a16:creationId xmlns:a16="http://schemas.microsoft.com/office/drawing/2014/main" id="{7A36A699-2987-954F-9C0C-779C7E7BC431}"/>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kern="1200">
                <a:latin typeface="+mn-lt"/>
                <a:ea typeface="+mn-ea"/>
                <a:cs typeface="+mn-cs"/>
              </a:rPr>
              <a:t>Which philosophy is better and more appropriate?</a:t>
            </a:r>
          </a:p>
        </p:txBody>
      </p:sp>
    </p:spTree>
    <p:extLst>
      <p:ext uri="{BB962C8B-B14F-4D97-AF65-F5344CB8AC3E}">
        <p14:creationId xmlns:p14="http://schemas.microsoft.com/office/powerpoint/2010/main" val="177724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CB00A85D-5D8B-42CB-B5EF-6D8254B3A20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43B0B89F-FBB6-7041-BBFE-ADCD0EC74FCF}"/>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Answers</a:t>
            </a:r>
          </a:p>
        </p:txBody>
      </p:sp>
    </p:spTree>
    <p:extLst>
      <p:ext uri="{BB962C8B-B14F-4D97-AF65-F5344CB8AC3E}">
        <p14:creationId xmlns:p14="http://schemas.microsoft.com/office/powerpoint/2010/main" val="122701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49" fill="hold"/>
                                        <p:tgtEl>
                                          <p:spTgt spid="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mute="1">
                <p:cTn id="15" repeatCount="indefinite" fill="hold" display="0">
                  <p:stCondLst>
                    <p:cond delay="indefinite"/>
                  </p:stCondLst>
                </p:cTn>
                <p:tgtEl>
                  <p:spTgt spid="4"/>
                </p:tgtEl>
              </p:cMediaNode>
            </p:video>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marL="228600" lvl="0" indent="-228600" algn="r">
              <a:spcBef>
                <a:spcPts val="1000"/>
              </a:spcBef>
            </a:pPr>
            <a:r>
              <a:rPr lang="en-GB" sz="2800" b="1" i="1" dirty="0">
                <a:solidFill>
                  <a:srgbClr val="FFFFFF"/>
                </a:solidFill>
                <a:latin typeface="Calibri" panose="020F0502020204030204"/>
                <a:ea typeface="+mn-ea"/>
                <a:cs typeface="+mn-cs"/>
              </a:rPr>
              <a:t>What if you want to find out about social trends, or the measurable effects of particular policies?</a:t>
            </a:r>
            <a:br>
              <a:rPr lang="en-GB" sz="2800" b="1" dirty="0">
                <a:solidFill>
                  <a:srgbClr val="FFFFFF"/>
                </a:solidFill>
                <a:latin typeface="Calibri" panose="020F0502020204030204"/>
                <a:ea typeface="+mn-ea"/>
                <a:cs typeface="+mn-cs"/>
              </a:rPr>
            </a:br>
            <a:endParaRPr lang="en-GB" sz="28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Large datasets with quantitative data analysis, using a realist approach to the topic studied. </a:t>
            </a:r>
          </a:p>
          <a:p>
            <a:r>
              <a:rPr lang="en-GB" sz="2000"/>
              <a:t>Quantitative dissertations are likely to be nearer to the lower end of the range of approved lengths for theses.</a:t>
            </a:r>
          </a:p>
          <a:p>
            <a:r>
              <a:rPr lang="en-GB" sz="2000"/>
              <a:t>Tables and figures show the important findings. </a:t>
            </a:r>
          </a:p>
          <a:p>
            <a:r>
              <a:rPr lang="en-GB" sz="2000"/>
              <a:t>All tables must be carefully titled and labelled and that sources of your data must be acknowledged.</a:t>
            </a:r>
          </a:p>
          <a:p>
            <a:endParaRPr lang="en-GB" sz="2000"/>
          </a:p>
        </p:txBody>
      </p:sp>
    </p:spTree>
    <p:extLst>
      <p:ext uri="{BB962C8B-B14F-4D97-AF65-F5344CB8AC3E}">
        <p14:creationId xmlns:p14="http://schemas.microsoft.com/office/powerpoint/2010/main" val="41244739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3400" b="1" i="1" dirty="0">
                <a:solidFill>
                  <a:srgbClr val="FFFFFF"/>
                </a:solidFill>
                <a:latin typeface="+mn-lt"/>
              </a:rPr>
              <a:t>What if I want to record people's views on an issue, and give them a 'voice'?</a:t>
            </a:r>
            <a:br>
              <a:rPr lang="en-GB" sz="3400" dirty="0">
                <a:solidFill>
                  <a:srgbClr val="FFFFFF"/>
                </a:solidFill>
              </a:rPr>
            </a:br>
            <a:endParaRPr lang="en-GB" sz="34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endParaRPr lang="en-GB" sz="2000"/>
          </a:p>
          <a:p>
            <a:r>
              <a:rPr lang="en-GB" sz="2000"/>
              <a:t>Use of in-depth qualitative data, using a realist, a phenomenologist, or a constructionist approach to the topic.</a:t>
            </a:r>
          </a:p>
          <a:p>
            <a:r>
              <a:rPr lang="en-GB" sz="2000"/>
              <a:t>Qualitative dissertations will include descriptive material, usually extracts from interviews, conversations, documents or field notes, and are therefore likely to be nearer to the upper limit of your word range.</a:t>
            </a:r>
          </a:p>
        </p:txBody>
      </p:sp>
    </p:spTree>
    <p:extLst>
      <p:ext uri="{BB962C8B-B14F-4D97-AF65-F5344CB8AC3E}">
        <p14:creationId xmlns:p14="http://schemas.microsoft.com/office/powerpoint/2010/main" val="19260794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3100" b="1" i="1">
                <a:solidFill>
                  <a:srgbClr val="FFFFFF"/>
                </a:solidFill>
                <a:latin typeface="+mn-lt"/>
              </a:rPr>
              <a:t>Whether you choose qualitative or quantitative analysis will depend on several things</a:t>
            </a:r>
            <a:br>
              <a:rPr lang="en-GB" sz="3100" b="1">
                <a:solidFill>
                  <a:srgbClr val="FFFFFF"/>
                </a:solidFill>
              </a:rPr>
            </a:br>
            <a:endParaRPr lang="en-GB" sz="31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Your preferred philosophical approach (realist, phenomenologist or constructionist). </a:t>
            </a:r>
          </a:p>
          <a:p>
            <a:r>
              <a:rPr lang="en-GB" sz="2000"/>
              <a:t>Your skills and abilities with methods of data collection (if needed) and analysis. </a:t>
            </a:r>
          </a:p>
          <a:p>
            <a:r>
              <a:rPr lang="en-GB" sz="2000"/>
              <a:t>The topic or issue you are interested in. </a:t>
            </a:r>
          </a:p>
          <a:p>
            <a:r>
              <a:rPr lang="en-GB" sz="2000"/>
              <a:t>How you frame your research question. </a:t>
            </a:r>
          </a:p>
          <a:p>
            <a:endParaRPr lang="en-GB" sz="2000"/>
          </a:p>
        </p:txBody>
      </p:sp>
    </p:spTree>
    <p:extLst>
      <p:ext uri="{BB962C8B-B14F-4D97-AF65-F5344CB8AC3E}">
        <p14:creationId xmlns:p14="http://schemas.microsoft.com/office/powerpoint/2010/main" val="42676260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D1B59-A100-7343-8BD9-4ABAD9A7B26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Questions</a:t>
            </a:r>
          </a:p>
        </p:txBody>
      </p:sp>
      <p:sp>
        <p:nvSpPr>
          <p:cNvPr id="3" name="Content Placeholder 2">
            <a:extLst>
              <a:ext uri="{FF2B5EF4-FFF2-40B4-BE49-F238E27FC236}">
                <a16:creationId xmlns:a16="http://schemas.microsoft.com/office/drawing/2014/main" id="{1C82A801-05B0-A248-9BCA-0BA496ABAAED}"/>
              </a:ext>
            </a:extLst>
          </p:cNvPr>
          <p:cNvSpPr>
            <a:spLocks noGrp="1"/>
          </p:cNvSpPr>
          <p:nvPr>
            <p:ph idx="1"/>
          </p:nvPr>
        </p:nvSpPr>
        <p:spPr>
          <a:xfrm>
            <a:off x="4810259" y="649480"/>
            <a:ext cx="6555347" cy="5546047"/>
          </a:xfrm>
        </p:spPr>
        <p:txBody>
          <a:bodyPr anchor="ctr">
            <a:normAutofit/>
          </a:bodyPr>
          <a:lstStyle/>
          <a:p>
            <a:r>
              <a:rPr lang="en-GB" sz="2000"/>
              <a:t>What data collection method(s) would you use?</a:t>
            </a:r>
          </a:p>
          <a:p>
            <a:r>
              <a:rPr lang="en-GB" sz="2000"/>
              <a:t>What sampling method(s) would you use?</a:t>
            </a:r>
          </a:p>
          <a:p>
            <a:r>
              <a:rPr lang="en-GB" sz="2000"/>
              <a:t>What recording method(s) would you use?</a:t>
            </a:r>
          </a:p>
          <a:p>
            <a:r>
              <a:rPr lang="en-GB" sz="2000"/>
              <a:t>How would you store the data that you have collected?</a:t>
            </a:r>
          </a:p>
          <a:p>
            <a:r>
              <a:rPr lang="en-GB" sz="2000"/>
              <a:t>How would you analyse the data that you have collected?</a:t>
            </a:r>
          </a:p>
          <a:p>
            <a:pPr marL="0" indent="0">
              <a:buNone/>
            </a:pPr>
            <a:br>
              <a:rPr lang="en-GB" sz="2000"/>
            </a:br>
            <a:endParaRPr lang="en-GB" sz="2000"/>
          </a:p>
          <a:p>
            <a:endParaRPr lang="en-US" sz="2000"/>
          </a:p>
        </p:txBody>
      </p:sp>
    </p:spTree>
    <p:extLst>
      <p:ext uri="{BB962C8B-B14F-4D97-AF65-F5344CB8AC3E}">
        <p14:creationId xmlns:p14="http://schemas.microsoft.com/office/powerpoint/2010/main" val="14454187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1A45C-29BB-3541-7D4D-D24EDAA816F5}"/>
              </a:ext>
            </a:extLst>
          </p:cNvPr>
          <p:cNvSpPr>
            <a:spLocks noGrp="1"/>
          </p:cNvSpPr>
          <p:nvPr>
            <p:ph type="title"/>
          </p:nvPr>
        </p:nvSpPr>
        <p:spPr/>
        <p:txBody>
          <a:bodyPr/>
          <a:lstStyle/>
          <a:p>
            <a:r>
              <a:rPr lang="en-GB" dirty="0"/>
              <a:t>Task</a:t>
            </a:r>
            <a:br>
              <a:rPr lang="en-GB" dirty="0"/>
            </a:br>
            <a:endParaRPr lang="en-GB" dirty="0"/>
          </a:p>
        </p:txBody>
      </p:sp>
      <p:sp>
        <p:nvSpPr>
          <p:cNvPr id="3" name="Content Placeholder 2">
            <a:extLst>
              <a:ext uri="{FF2B5EF4-FFF2-40B4-BE49-F238E27FC236}">
                <a16:creationId xmlns:a16="http://schemas.microsoft.com/office/drawing/2014/main" id="{BDCF700C-F436-473A-2B5E-7FC7B2BAFE94}"/>
              </a:ext>
            </a:extLst>
          </p:cNvPr>
          <p:cNvSpPr>
            <a:spLocks noGrp="1"/>
          </p:cNvSpPr>
          <p:nvPr>
            <p:ph idx="1"/>
          </p:nvPr>
        </p:nvSpPr>
        <p:spPr/>
        <p:txBody>
          <a:bodyPr/>
          <a:lstStyle/>
          <a:p>
            <a:r>
              <a:rPr lang="en-GB" sz="2800" dirty="0"/>
              <a:t>You are employed by a </a:t>
            </a:r>
            <a:r>
              <a:rPr lang="en-GB" sz="2800" dirty="0" err="1"/>
              <a:t>nonprofit</a:t>
            </a:r>
            <a:r>
              <a:rPr lang="en-GB" sz="2800" dirty="0"/>
              <a:t> organization that has worked for 20 years to provide poor people with affordable housing. The funding agencies have indicated that they are pleased with the number of homes your organization has built, but they want to learn about the impact of those homes on those who live there before renewing the grants that support your organization’s housing program. </a:t>
            </a:r>
          </a:p>
          <a:p>
            <a:endParaRPr lang="en-GB" dirty="0"/>
          </a:p>
        </p:txBody>
      </p:sp>
    </p:spTree>
    <p:extLst>
      <p:ext uri="{BB962C8B-B14F-4D97-AF65-F5344CB8AC3E}">
        <p14:creationId xmlns:p14="http://schemas.microsoft.com/office/powerpoint/2010/main" val="18837358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p:cNvGraphicFramePr>
            <a:graphicFrameLocks noGrp="1"/>
          </p:cNvGraphicFramePr>
          <p:nvPr>
            <p:extLst>
              <p:ext uri="{D42A27DB-BD31-4B8C-83A1-F6EECF244321}">
                <p14:modId xmlns:p14="http://schemas.microsoft.com/office/powerpoint/2010/main" val="3382109112"/>
              </p:ext>
            </p:extLst>
          </p:nvPr>
        </p:nvGraphicFramePr>
        <p:xfrm>
          <a:off x="1693499" y="643467"/>
          <a:ext cx="8805005" cy="5571069"/>
        </p:xfrm>
        <a:graphic>
          <a:graphicData uri="http://schemas.openxmlformats.org/drawingml/2006/table">
            <a:tbl>
              <a:tblPr firstRow="1" bandRow="1">
                <a:tableStyleId>{5C22544A-7EE6-4342-B048-85BDC9FD1C3A}</a:tableStyleId>
              </a:tblPr>
              <a:tblGrid>
                <a:gridCol w="4013899">
                  <a:extLst>
                    <a:ext uri="{9D8B030D-6E8A-4147-A177-3AD203B41FA5}">
                      <a16:colId xmlns:a16="http://schemas.microsoft.com/office/drawing/2014/main" val="20000"/>
                    </a:ext>
                  </a:extLst>
                </a:gridCol>
                <a:gridCol w="1105372">
                  <a:extLst>
                    <a:ext uri="{9D8B030D-6E8A-4147-A177-3AD203B41FA5}">
                      <a16:colId xmlns:a16="http://schemas.microsoft.com/office/drawing/2014/main" val="1879303479"/>
                    </a:ext>
                  </a:extLst>
                </a:gridCol>
                <a:gridCol w="1412024">
                  <a:extLst>
                    <a:ext uri="{9D8B030D-6E8A-4147-A177-3AD203B41FA5}">
                      <a16:colId xmlns:a16="http://schemas.microsoft.com/office/drawing/2014/main" val="20001"/>
                    </a:ext>
                  </a:extLst>
                </a:gridCol>
                <a:gridCol w="1010736">
                  <a:extLst>
                    <a:ext uri="{9D8B030D-6E8A-4147-A177-3AD203B41FA5}">
                      <a16:colId xmlns:a16="http://schemas.microsoft.com/office/drawing/2014/main" val="20002"/>
                    </a:ext>
                  </a:extLst>
                </a:gridCol>
                <a:gridCol w="1262974">
                  <a:extLst>
                    <a:ext uri="{9D8B030D-6E8A-4147-A177-3AD203B41FA5}">
                      <a16:colId xmlns:a16="http://schemas.microsoft.com/office/drawing/2014/main" val="20005"/>
                    </a:ext>
                  </a:extLst>
                </a:gridCol>
              </a:tblGrid>
              <a:tr h="339786">
                <a:tc rowSpan="2">
                  <a:txBody>
                    <a:bodyPr/>
                    <a:lstStyle/>
                    <a:p>
                      <a:r>
                        <a:rPr lang="en-GB" sz="1500"/>
                        <a:t>Research topic</a:t>
                      </a:r>
                    </a:p>
                  </a:txBody>
                  <a:tcPr marL="75258" marR="75258" marT="37630" marB="37630"/>
                </a:tc>
                <a:tc>
                  <a:txBody>
                    <a:bodyPr/>
                    <a:lstStyle/>
                    <a:p>
                      <a:pPr algn="ctr"/>
                      <a:endParaRPr lang="en-GB" sz="1500"/>
                    </a:p>
                  </a:txBody>
                  <a:tcPr marL="75258" marR="75258" marT="37630" marB="37630"/>
                </a:tc>
                <a:tc gridSpan="3">
                  <a:txBody>
                    <a:bodyPr/>
                    <a:lstStyle/>
                    <a:p>
                      <a:pPr algn="ctr"/>
                      <a:r>
                        <a:rPr lang="en-GB" sz="1500"/>
                        <a:t>Methods</a:t>
                      </a:r>
                    </a:p>
                  </a:txBody>
                  <a:tcPr marL="75258" marR="75258" marT="37630" marB="3763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67827">
                <a:tc vMerge="1">
                  <a:txBody>
                    <a:bodyPr/>
                    <a:lstStyle/>
                    <a:p>
                      <a:endParaRPr lang="en-GB"/>
                    </a:p>
                  </a:txBody>
                  <a:tcPr/>
                </a:tc>
                <a:tc>
                  <a:txBody>
                    <a:bodyPr/>
                    <a:lstStyle/>
                    <a:p>
                      <a:r>
                        <a:rPr lang="en-GB" sz="1500"/>
                        <a:t>Research</a:t>
                      </a:r>
                    </a:p>
                    <a:p>
                      <a:r>
                        <a:rPr lang="en-GB" sz="1500"/>
                        <a:t>philosophy</a:t>
                      </a:r>
                    </a:p>
                  </a:txBody>
                  <a:tcPr marL="75258" marR="75258" marT="37630" marB="37630"/>
                </a:tc>
                <a:tc>
                  <a:txBody>
                    <a:bodyPr/>
                    <a:lstStyle/>
                    <a:p>
                      <a:r>
                        <a:rPr lang="en-GB" sz="1500"/>
                        <a:t>Data collection</a:t>
                      </a:r>
                    </a:p>
                  </a:txBody>
                  <a:tcPr marL="75258" marR="75258" marT="37630" marB="37630"/>
                </a:tc>
                <a:tc>
                  <a:txBody>
                    <a:bodyPr/>
                    <a:lstStyle/>
                    <a:p>
                      <a:r>
                        <a:rPr lang="en-GB" sz="1500"/>
                        <a:t>Sampling </a:t>
                      </a:r>
                    </a:p>
                  </a:txBody>
                  <a:tcPr marL="75258" marR="75258" marT="37630" marB="37630"/>
                </a:tc>
                <a:tc>
                  <a:txBody>
                    <a:bodyPr/>
                    <a:lstStyle/>
                    <a:p>
                      <a:r>
                        <a:rPr lang="en-GB" sz="1500"/>
                        <a:t>Data analysis</a:t>
                      </a:r>
                    </a:p>
                  </a:txBody>
                  <a:tcPr marL="75258" marR="75258" marT="37630" marB="37630"/>
                </a:tc>
                <a:extLst>
                  <a:ext uri="{0D108BD9-81ED-4DB2-BD59-A6C34878D82A}">
                    <a16:rowId xmlns:a16="http://schemas.microsoft.com/office/drawing/2014/main" val="10001"/>
                  </a:ext>
                </a:extLst>
              </a:tr>
              <a:tr h="795867">
                <a:tc>
                  <a:txBody>
                    <a:bodyPr/>
                    <a:lstStyle/>
                    <a:p>
                      <a:r>
                        <a:rPr lang="en-GB" sz="1500"/>
                        <a:t>To evaluate the integration, effectiveness and costs of different models that deliver primary healthcare to homeless people.</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2"/>
                  </a:ext>
                </a:extLst>
              </a:tr>
              <a:tr h="567827">
                <a:tc>
                  <a:txBody>
                    <a:bodyPr/>
                    <a:lstStyle/>
                    <a:p>
                      <a:r>
                        <a:rPr lang="en-GB" sz="1500"/>
                        <a:t>To</a:t>
                      </a:r>
                      <a:r>
                        <a:rPr lang="en-GB" sz="1500" baseline="0"/>
                        <a:t> </a:t>
                      </a:r>
                      <a:r>
                        <a:rPr lang="en-GB" sz="1500"/>
                        <a:t>explore the role of women academics at UWTSD.</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3"/>
                  </a:ext>
                </a:extLst>
              </a:tr>
              <a:tr h="1708028">
                <a:tc>
                  <a:txBody>
                    <a:bodyPr/>
                    <a:lstStyle/>
                    <a:p>
                      <a:r>
                        <a:rPr lang="en-GB" sz="1500"/>
                        <a:t>To provide new social scientific explanations and theories of alternative cultural movements and activities in selected European cities. It will consider the development, use and closure of alternative cultural venues and sites after anti-squatting and anti-rave legislation.</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4"/>
                  </a:ext>
                </a:extLst>
              </a:tr>
              <a:tr h="795867">
                <a:tc>
                  <a:txBody>
                    <a:bodyPr/>
                    <a:lstStyle/>
                    <a:p>
                      <a:r>
                        <a:rPr lang="en-GB" sz="1500"/>
                        <a:t>To test the assumption that taste is the primary reason for buying a new type of chocolate product.</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5"/>
                  </a:ext>
                </a:extLst>
              </a:tr>
              <a:tr h="795867">
                <a:tc>
                  <a:txBody>
                    <a:bodyPr/>
                    <a:lstStyle/>
                    <a:p>
                      <a:r>
                        <a:rPr lang="en-GB" sz="1500"/>
                        <a:t>To increase cheese manufacturing efficiency and sustainability through changing farming practice.</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4670365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A84A3-704E-809F-D0F5-0CD031023C46}"/>
              </a:ext>
            </a:extLst>
          </p:cNvPr>
          <p:cNvSpPr>
            <a:spLocks noGrp="1"/>
          </p:cNvSpPr>
          <p:nvPr>
            <p:ph type="title"/>
          </p:nvPr>
        </p:nvSpPr>
        <p:spPr>
          <a:xfrm>
            <a:off x="1043631" y="809898"/>
            <a:ext cx="9942716" cy="1554480"/>
          </a:xfrm>
        </p:spPr>
        <p:txBody>
          <a:bodyPr anchor="ctr">
            <a:normAutofit/>
          </a:bodyPr>
          <a:lstStyle/>
          <a:p>
            <a:r>
              <a:rPr lang="en-GB" sz="3400"/>
              <a:t>Designing a Qualitative Study Questions for Discussion</a:t>
            </a:r>
            <a:br>
              <a:rPr lang="en-GB" sz="3400"/>
            </a:br>
            <a:endParaRPr lang="en-GB" sz="3400"/>
          </a:p>
        </p:txBody>
      </p:sp>
      <p:sp>
        <p:nvSpPr>
          <p:cNvPr id="3" name="Content Placeholder 2">
            <a:extLst>
              <a:ext uri="{FF2B5EF4-FFF2-40B4-BE49-F238E27FC236}">
                <a16:creationId xmlns:a16="http://schemas.microsoft.com/office/drawing/2014/main" id="{FBE57B5E-C4F2-EA49-8023-5923D5C7AA12}"/>
              </a:ext>
            </a:extLst>
          </p:cNvPr>
          <p:cNvSpPr>
            <a:spLocks noGrp="1"/>
          </p:cNvSpPr>
          <p:nvPr>
            <p:ph idx="1"/>
          </p:nvPr>
        </p:nvSpPr>
        <p:spPr>
          <a:xfrm>
            <a:off x="1045028" y="3017522"/>
            <a:ext cx="9941319" cy="3124658"/>
          </a:xfrm>
        </p:spPr>
        <p:txBody>
          <a:bodyPr anchor="ctr">
            <a:normAutofit/>
          </a:bodyPr>
          <a:lstStyle/>
          <a:p>
            <a:r>
              <a:rPr lang="en-GB" sz="2000"/>
              <a:t>What are the key characteristics of qualitative research?</a:t>
            </a:r>
          </a:p>
          <a:p>
            <a:r>
              <a:rPr lang="en-GB" sz="2000"/>
              <a:t>What types of problems are best suited for qualitative inquiry?</a:t>
            </a:r>
          </a:p>
          <a:p>
            <a:r>
              <a:rPr lang="en-GB" sz="2000"/>
              <a:t>What research skills are required to undertake this type of research?</a:t>
            </a:r>
          </a:p>
          <a:p>
            <a:r>
              <a:rPr lang="en-GB" sz="2000"/>
              <a:t>What are the features of a “good” qualitative study?</a:t>
            </a:r>
          </a:p>
          <a:p>
            <a:r>
              <a:rPr lang="en-GB" sz="2000"/>
              <a:t>How do researchers design a qualitative study?</a:t>
            </a:r>
          </a:p>
          <a:p>
            <a:r>
              <a:rPr lang="en-GB" sz="2000"/>
              <a:t>What types of ethical issues need to be anticipated during the process of qualitative research?</a:t>
            </a:r>
          </a:p>
          <a:p>
            <a:r>
              <a:rPr lang="en-GB" sz="2000"/>
              <a:t>What design structures are useful for a qualitative study plan or proposal?</a:t>
            </a:r>
          </a:p>
          <a:p>
            <a:endParaRPr lang="en-GB" sz="2000"/>
          </a:p>
          <a:p>
            <a:endParaRPr lang="en-GB" sz="2000"/>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8116347"/>
      </p:ext>
    </p:extLst>
  </p:cSld>
  <p:clrMapOvr>
    <a:masterClrMapping/>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3535</Words>
  <Application>Microsoft Office PowerPoint</Application>
  <PresentationFormat>Widescreen</PresentationFormat>
  <Paragraphs>236</Paragraphs>
  <Slides>48</Slides>
  <Notes>9</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48</vt:i4>
      </vt:variant>
    </vt:vector>
  </HeadingPairs>
  <TitlesOfParts>
    <vt:vector size="54" baseType="lpstr">
      <vt:lpstr>Arial</vt:lpstr>
      <vt:lpstr>Calibri</vt:lpstr>
      <vt:lpstr>Calibri Light</vt:lpstr>
      <vt:lpstr>Times New Roman</vt:lpstr>
      <vt:lpstr>Office Theme</vt:lpstr>
      <vt:lpstr>1_Office Theme</vt:lpstr>
      <vt:lpstr>RESEARCH PRINCIPLES AND PHILOSOPHY</vt:lpstr>
      <vt:lpstr>Please note</vt:lpstr>
      <vt:lpstr>It is tough, I get it !!</vt:lpstr>
      <vt:lpstr>Lots of questions </vt:lpstr>
      <vt:lpstr>Fundamental facets of research (leaving ontology out)</vt:lpstr>
      <vt:lpstr>Epistemology</vt:lpstr>
      <vt:lpstr>Methodology</vt:lpstr>
      <vt:lpstr>Methods</vt:lpstr>
      <vt:lpstr>Figure 1: The Simple Relationship between Epistemology, Methodology, and Method (Carter and Little, 2007)</vt:lpstr>
      <vt:lpstr>PowerPoint Presentation</vt:lpstr>
      <vt:lpstr>Research philosophies differ on the goals of the research and the way to achieve these goals</vt:lpstr>
      <vt:lpstr>Qualitative research</vt:lpstr>
      <vt:lpstr>PowerPoint Presentation</vt:lpstr>
      <vt:lpstr>PowerPoint Presentation</vt:lpstr>
      <vt:lpstr>Alternatively quantitative research </vt:lpstr>
      <vt:lpstr>And mixed methods</vt:lpstr>
      <vt:lpstr>PowerPoint Presentation</vt:lpstr>
      <vt:lpstr>Terms you have to live with</vt:lpstr>
      <vt:lpstr>Pre information 1 </vt:lpstr>
      <vt:lpstr>Pre information 2</vt:lpstr>
      <vt:lpstr>Pre information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Cohen</vt:lpstr>
      <vt:lpstr>POSITIVIST QUANTITATIVE DESIGN</vt:lpstr>
      <vt:lpstr>POSITIVIST METHODS</vt:lpstr>
      <vt:lpstr>INTERPRETIVE QUALITATIVE DESIGN</vt:lpstr>
      <vt:lpstr>PowerPoint Presentation</vt:lpstr>
      <vt:lpstr>Creswell</vt:lpstr>
      <vt:lpstr>Deciding Among the Five Approaches</vt:lpstr>
      <vt:lpstr>Using all the slides above and Cohen, list terms that belong to each methodology</vt:lpstr>
      <vt:lpstr>Using the tables above …</vt:lpstr>
      <vt:lpstr>Activity</vt:lpstr>
      <vt:lpstr>Task Part A</vt:lpstr>
      <vt:lpstr>Task Part B</vt:lpstr>
      <vt:lpstr>Answers</vt:lpstr>
      <vt:lpstr>What if you want to find out about social trends, or the measurable effects of particular policies? </vt:lpstr>
      <vt:lpstr>What if I want to record people's views on an issue, and give them a 'voice'? </vt:lpstr>
      <vt:lpstr>Whether you choose qualitative or quantitative analysis will depend on several things </vt:lpstr>
      <vt:lpstr>Questions</vt:lpstr>
      <vt:lpstr>Task </vt:lpstr>
      <vt:lpstr>PowerPoint Presentation</vt:lpstr>
      <vt:lpstr>Designing a Qualitative Study Questions for Discussion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PRINCIPLES AND PHILOSOPHY</dc:title>
  <dc:creator>Caroline Jawad</dc:creator>
  <cp:lastModifiedBy>Caroline Jawad</cp:lastModifiedBy>
  <cp:revision>11</cp:revision>
  <dcterms:created xsi:type="dcterms:W3CDTF">2022-11-10T15:30:57Z</dcterms:created>
  <dcterms:modified xsi:type="dcterms:W3CDTF">2022-11-23T09:34:08Z</dcterms:modified>
</cp:coreProperties>
</file>